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 id="2147483730" r:id="rId2"/>
    <p:sldMasterId id="2147483759" r:id="rId3"/>
    <p:sldMasterId id="2147483787" r:id="rId4"/>
    <p:sldMasterId id="2147483838" r:id="rId5"/>
    <p:sldMasterId id="2147483850" r:id="rId6"/>
    <p:sldMasterId id="2147483864" r:id="rId7"/>
  </p:sldMasterIdLst>
  <p:notesMasterIdLst>
    <p:notesMasterId r:id="rId60"/>
  </p:notesMasterIdLst>
  <p:sldIdLst>
    <p:sldId id="267" r:id="rId8"/>
    <p:sldId id="3163" r:id="rId9"/>
    <p:sldId id="262" r:id="rId10"/>
    <p:sldId id="3181" r:id="rId11"/>
    <p:sldId id="3182" r:id="rId12"/>
    <p:sldId id="3175" r:id="rId13"/>
    <p:sldId id="3176" r:id="rId14"/>
    <p:sldId id="3177" r:id="rId15"/>
    <p:sldId id="257" r:id="rId16"/>
    <p:sldId id="263" r:id="rId17"/>
    <p:sldId id="276" r:id="rId18"/>
    <p:sldId id="261" r:id="rId19"/>
    <p:sldId id="264" r:id="rId20"/>
    <p:sldId id="3178" r:id="rId21"/>
    <p:sldId id="258" r:id="rId22"/>
    <p:sldId id="282" r:id="rId23"/>
    <p:sldId id="274" r:id="rId24"/>
    <p:sldId id="271" r:id="rId25"/>
    <p:sldId id="278" r:id="rId26"/>
    <p:sldId id="374" r:id="rId27"/>
    <p:sldId id="375" r:id="rId28"/>
    <p:sldId id="376" r:id="rId29"/>
    <p:sldId id="377" r:id="rId30"/>
    <p:sldId id="378" r:id="rId31"/>
    <p:sldId id="380" r:id="rId32"/>
    <p:sldId id="381" r:id="rId33"/>
    <p:sldId id="382" r:id="rId34"/>
    <p:sldId id="383" r:id="rId35"/>
    <p:sldId id="385" r:id="rId36"/>
    <p:sldId id="389" r:id="rId37"/>
    <p:sldId id="333" r:id="rId38"/>
    <p:sldId id="334" r:id="rId39"/>
    <p:sldId id="362" r:id="rId40"/>
    <p:sldId id="3183" r:id="rId41"/>
    <p:sldId id="3179" r:id="rId42"/>
    <p:sldId id="3180" r:id="rId43"/>
    <p:sldId id="3184" r:id="rId44"/>
    <p:sldId id="3133" r:id="rId45"/>
    <p:sldId id="2641" r:id="rId46"/>
    <p:sldId id="3171" r:id="rId47"/>
    <p:sldId id="3168" r:id="rId48"/>
    <p:sldId id="3170" r:id="rId49"/>
    <p:sldId id="3131" r:id="rId50"/>
    <p:sldId id="2643" r:id="rId51"/>
    <p:sldId id="2638" r:id="rId52"/>
    <p:sldId id="2642" r:id="rId53"/>
    <p:sldId id="259" r:id="rId54"/>
    <p:sldId id="3173" r:id="rId55"/>
    <p:sldId id="266" r:id="rId56"/>
    <p:sldId id="286" r:id="rId57"/>
    <p:sldId id="283" r:id="rId58"/>
    <p:sldId id="279" r:id="rId5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1" name="Moore, Kathleen M.  (HSC)" initials="MKM(" lastIdx="1" clrIdx="4">
    <p:extLst>
      <p:ext uri="{19B8F6BF-5375-455C-9EA6-DF929625EA0E}">
        <p15:presenceInfo xmlns:p15="http://schemas.microsoft.com/office/powerpoint/2012/main" userId="S-1-5-21-598231604-1040596609-1897138802-48267" providerId="AD"/>
      </p:ext>
    </p:extLst>
  </p:cmAuthor>
  <p:cmAuthor id="1" name="Rotterman, Briana" initials="RB" lastIdx="11" clrIdx="0">
    <p:extLst>
      <p:ext uri="{19B8F6BF-5375-455C-9EA6-DF929625EA0E}">
        <p15:presenceInfo xmlns:p15="http://schemas.microsoft.com/office/powerpoint/2012/main" userId="Rotterman, Briana" providerId="None"/>
      </p:ext>
    </p:extLst>
  </p:cmAuthor>
  <p:cmAuthor id="17" name="Author" initials="A" lastIdx="264" clrIdx="1"/>
  <p:cmAuthor id="19" name="Stoddert, Gertrude" initials="SG" lastIdx="13" clrIdx="2">
    <p:extLst>
      <p:ext uri="{19B8F6BF-5375-455C-9EA6-DF929625EA0E}">
        <p15:presenceInfo xmlns:p15="http://schemas.microsoft.com/office/powerpoint/2012/main" userId="S-1-5-21-762517215-2652837481-3023104750-110361" providerId="AD"/>
      </p:ext>
    </p:extLst>
  </p:cmAuthor>
  <p:cmAuthor id="20" name="Furedy, Amy" initials="FA" lastIdx="2" clrIdx="3">
    <p:extLst>
      <p:ext uri="{19B8F6BF-5375-455C-9EA6-DF929625EA0E}">
        <p15:presenceInfo xmlns:p15="http://schemas.microsoft.com/office/powerpoint/2012/main" userId="S-1-5-21-762517215-2652837481-3023104750-1104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40FF"/>
    <a:srgbClr val="C52E87"/>
    <a:srgbClr val="E877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5E739-F37F-1C48-B8B3-14B396E33C8A}" v="1" dt="2019-11-13T19:56:43.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121" autoAdjust="0"/>
    <p:restoredTop sz="89598"/>
  </p:normalViewPr>
  <p:slideViewPr>
    <p:cSldViewPr snapToGrid="0" snapToObjects="1">
      <p:cViewPr varScale="1">
        <p:scale>
          <a:sx n="143" d="100"/>
          <a:sy n="143" d="100"/>
        </p:scale>
        <p:origin x="1472" y="19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microsoft.com/office/2016/11/relationships/changesInfo" Target="changesInfos/changesInfo1.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na Izquierdo" userId="46480b9d-78ec-4659-884d-35c5467fe41c" providerId="ADAL" clId="{F5C5E739-F37F-1C48-B8B3-14B396E33C8A}"/>
    <pc:docChg chg="modSld">
      <pc:chgData name="Silvana Izquierdo" userId="46480b9d-78ec-4659-884d-35c5467fe41c" providerId="ADAL" clId="{F5C5E739-F37F-1C48-B8B3-14B396E33C8A}" dt="2019-11-13T19:56:39.649" v="0" actId="20577"/>
      <pc:docMkLst>
        <pc:docMk/>
      </pc:docMkLst>
      <pc:sldChg chg="modSp">
        <pc:chgData name="Silvana Izquierdo" userId="46480b9d-78ec-4659-884d-35c5467fe41c" providerId="ADAL" clId="{F5C5E739-F37F-1C48-B8B3-14B396E33C8A}" dt="2019-11-13T19:56:39.649" v="0" actId="20577"/>
        <pc:sldMkLst>
          <pc:docMk/>
          <pc:sldMk cId="1985937013" sldId="279"/>
        </pc:sldMkLst>
        <pc:spChg chg="mod">
          <ac:chgData name="Silvana Izquierdo" userId="46480b9d-78ec-4659-884d-35c5467fe41c" providerId="ADAL" clId="{F5C5E739-F37F-1C48-B8B3-14B396E33C8A}" dt="2019-11-13T19:56:39.649" v="0" actId="20577"/>
          <ac:spMkLst>
            <pc:docMk/>
            <pc:sldMk cId="1985937013" sldId="279"/>
            <ac:spMk id="5" creationId="{F81054D5-DDB1-3C41-A0C4-A7AC0BECE38B}"/>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Overpass Regular" pitchFamily="2" charset="77"/>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Overpass Regular" pitchFamily="2" charset="77"/>
              </a:defRPr>
            </a:lvl1pPr>
          </a:lstStyle>
          <a:p>
            <a:fld id="{68796733-BFC6-484F-8256-E135DE576C3A}" type="datetimeFigureOut">
              <a:rPr lang="en-US" smtClean="0"/>
              <a:pPr/>
              <a:t>11/13/19</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Overpass Regular"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Overpass Regular" pitchFamily="2" charset="77"/>
              </a:defRPr>
            </a:lvl1pPr>
          </a:lstStyle>
          <a:p>
            <a:fld id="{F1335830-2717-1B4B-994C-ECE41D1A325B}" type="slidenum">
              <a:rPr lang="en-US" smtClean="0"/>
              <a:pPr/>
              <a:t>‹#›</a:t>
            </a:fld>
            <a:endParaRPr lang="en-US" dirty="0"/>
          </a:p>
        </p:txBody>
      </p:sp>
    </p:spTree>
    <p:extLst>
      <p:ext uri="{BB962C8B-B14F-4D97-AF65-F5344CB8AC3E}">
        <p14:creationId xmlns:p14="http://schemas.microsoft.com/office/powerpoint/2010/main" val="3551596726"/>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Overpass Regular" pitchFamily="2" charset="77"/>
        <a:ea typeface="+mn-ea"/>
        <a:cs typeface="+mn-cs"/>
      </a:defRPr>
    </a:lvl1pPr>
    <a:lvl2pPr marL="457200" algn="l" defTabSz="457200" rtl="0" eaLnBrk="1" latinLnBrk="0" hangingPunct="1">
      <a:defRPr sz="1200" b="0" i="0" kern="1200">
        <a:solidFill>
          <a:schemeClr val="tx1"/>
        </a:solidFill>
        <a:latin typeface="Overpass Regular" pitchFamily="2" charset="77"/>
        <a:ea typeface="+mn-ea"/>
        <a:cs typeface="+mn-cs"/>
      </a:defRPr>
    </a:lvl2pPr>
    <a:lvl3pPr marL="914400" algn="l" defTabSz="457200" rtl="0" eaLnBrk="1" latinLnBrk="0" hangingPunct="1">
      <a:defRPr sz="1200" b="0" i="0" kern="1200">
        <a:solidFill>
          <a:schemeClr val="tx1"/>
        </a:solidFill>
        <a:latin typeface="Overpass Regular" pitchFamily="2" charset="77"/>
        <a:ea typeface="+mn-ea"/>
        <a:cs typeface="+mn-cs"/>
      </a:defRPr>
    </a:lvl3pPr>
    <a:lvl4pPr marL="1371600" algn="l" defTabSz="457200" rtl="0" eaLnBrk="1" latinLnBrk="0" hangingPunct="1">
      <a:defRPr sz="1200" b="0" i="0" kern="1200">
        <a:solidFill>
          <a:schemeClr val="tx1"/>
        </a:solidFill>
        <a:latin typeface="Overpass Regular" pitchFamily="2" charset="77"/>
        <a:ea typeface="+mn-ea"/>
        <a:cs typeface="+mn-cs"/>
      </a:defRPr>
    </a:lvl4pPr>
    <a:lvl5pPr marL="1828800" algn="l" defTabSz="457200" rtl="0" eaLnBrk="1" latinLnBrk="0" hangingPunct="1">
      <a:defRPr sz="1200" b="0" i="0" kern="1200">
        <a:solidFill>
          <a:schemeClr val="tx1"/>
        </a:solidFill>
        <a:latin typeface="Overpass Regular" pitchFamily="2" charset="77"/>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3301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0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0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19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2190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2190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6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90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0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412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5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548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86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92A573A-DDAF-401A-BF51-04F202215F5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78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9190CD5F-3449-45EA-9EE6-85A80391EE5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6428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721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768350"/>
            <a:ext cx="5038725" cy="2835275"/>
          </a:xfrm>
        </p:spPr>
      </p:sp>
      <p:sp>
        <p:nvSpPr>
          <p:cNvPr id="3" name="Notes Placeholder 2"/>
          <p:cNvSpPr>
            <a:spLocks noGrp="1"/>
          </p:cNvSpPr>
          <p:nvPr>
            <p:ph type="body" idx="1"/>
          </p:nvPr>
        </p:nvSpPr>
        <p:spPr>
          <a:xfrm>
            <a:off x="1417066" y="3828961"/>
            <a:ext cx="5039401" cy="4714409"/>
          </a:xfrm>
        </p:spPr>
        <p:txBody>
          <a:bodyPr/>
          <a:lstStyle/>
          <a:p>
            <a:r>
              <a:rPr lang="en-US" sz="1000" b="1" dirty="0"/>
              <a:t>Talking Points</a:t>
            </a:r>
          </a:p>
          <a:p>
            <a:pPr marL="171450" indent="-171450">
              <a:buFont typeface="Arial"/>
              <a:buChar char="•"/>
            </a:pPr>
            <a:r>
              <a:rPr lang="en-US" sz="1000" kern="1200" dirty="0">
                <a:solidFill>
                  <a:schemeClr val="tx1"/>
                </a:solidFill>
                <a:effectLst/>
              </a:rPr>
              <a:t>Approximately half of high-grade serous </a:t>
            </a:r>
            <a:r>
              <a:rPr lang="en-US" sz="1000" dirty="0"/>
              <a:t>epithelial ovarian cancer</a:t>
            </a:r>
            <a:r>
              <a:rPr lang="en-US" sz="1000" kern="1200" dirty="0">
                <a:solidFill>
                  <a:schemeClr val="tx1"/>
                </a:solidFill>
                <a:effectLst/>
              </a:rPr>
              <a:t> have alterations in HR repair genes. </a:t>
            </a:r>
            <a:r>
              <a:rPr lang="en-US" sz="1000" dirty="0"/>
              <a:t>Germline </a:t>
            </a:r>
            <a:r>
              <a:rPr lang="en-US" sz="1000" i="1" dirty="0"/>
              <a:t>BRCA1</a:t>
            </a:r>
            <a:r>
              <a:rPr lang="en-US" sz="1000" dirty="0"/>
              <a:t> and </a:t>
            </a:r>
            <a:r>
              <a:rPr lang="en-US" sz="1000" i="1" dirty="0"/>
              <a:t>BRCA2</a:t>
            </a:r>
            <a:r>
              <a:rPr lang="en-US" sz="1000" dirty="0"/>
              <a:t> mutations are the most common alterations, and are present in as high as 22.6% of HGSOCs while somatic </a:t>
            </a:r>
            <a:r>
              <a:rPr lang="en-US" sz="1000" i="1" dirty="0"/>
              <a:t>BRCA1</a:t>
            </a:r>
            <a:r>
              <a:rPr lang="en-US" sz="1000" dirty="0"/>
              <a:t> and </a:t>
            </a:r>
            <a:r>
              <a:rPr lang="en-US" sz="1000" i="1" dirty="0"/>
              <a:t>BRCA2</a:t>
            </a:r>
            <a:r>
              <a:rPr lang="en-US" sz="1000" dirty="0"/>
              <a:t> mutations have been identified in 6–7% of high grade serous epithelial ovarian cancers. Other DRD pathway alterations include mutations in several FA genes (mainly </a:t>
            </a:r>
            <a:r>
              <a:rPr lang="en-US" sz="1000" i="1" dirty="0"/>
              <a:t>PALB2</a:t>
            </a:r>
            <a:r>
              <a:rPr lang="en-US" sz="1000" dirty="0"/>
              <a:t>, </a:t>
            </a:r>
            <a:r>
              <a:rPr lang="en-US" sz="1000" i="1" dirty="0"/>
              <a:t>FANCA</a:t>
            </a:r>
            <a:r>
              <a:rPr lang="en-US" sz="1000" dirty="0"/>
              <a:t>, </a:t>
            </a:r>
            <a:r>
              <a:rPr lang="en-US" sz="1000" i="1" dirty="0"/>
              <a:t>FANCI</a:t>
            </a:r>
            <a:r>
              <a:rPr lang="en-US" sz="1000" dirty="0"/>
              <a:t>, </a:t>
            </a:r>
            <a:r>
              <a:rPr lang="en-US" sz="1000" i="1" dirty="0"/>
              <a:t>FANCL</a:t>
            </a:r>
            <a:r>
              <a:rPr lang="en-US" sz="1000" dirty="0"/>
              <a:t> and </a:t>
            </a:r>
            <a:r>
              <a:rPr lang="en-US" sz="1000" i="1" dirty="0"/>
              <a:t>FANCC</a:t>
            </a:r>
            <a:r>
              <a:rPr lang="en-US" sz="1000" dirty="0"/>
              <a:t>), in core homologous recombination RAD genes such as </a:t>
            </a:r>
            <a:r>
              <a:rPr lang="en-US" sz="1000" i="1" dirty="0"/>
              <a:t>RAD50</a:t>
            </a:r>
            <a:r>
              <a:rPr lang="en-US" sz="1000" dirty="0"/>
              <a:t>, </a:t>
            </a:r>
            <a:r>
              <a:rPr lang="en-US" sz="1000" i="1" dirty="0"/>
              <a:t>RAD51</a:t>
            </a:r>
            <a:r>
              <a:rPr lang="en-US" sz="1000" dirty="0"/>
              <a:t>, </a:t>
            </a:r>
            <a:r>
              <a:rPr lang="en-US" sz="1000" i="1" dirty="0"/>
              <a:t>RAD51C</a:t>
            </a:r>
            <a:r>
              <a:rPr lang="en-US" sz="1000" dirty="0"/>
              <a:t> and </a:t>
            </a:r>
            <a:r>
              <a:rPr lang="en-US" sz="1000" i="1" dirty="0"/>
              <a:t>RAD54L</a:t>
            </a:r>
            <a:r>
              <a:rPr lang="en-US" sz="1000" dirty="0"/>
              <a:t>, and in DNA damage response genes such as </a:t>
            </a:r>
            <a:r>
              <a:rPr lang="en-US" sz="1000" i="1" dirty="0"/>
              <a:t>ATM</a:t>
            </a:r>
            <a:r>
              <a:rPr lang="en-US" sz="1000" dirty="0"/>
              <a:t>, </a:t>
            </a:r>
            <a:r>
              <a:rPr lang="en-US" sz="1000" i="1" dirty="0"/>
              <a:t>ATR</a:t>
            </a:r>
            <a:r>
              <a:rPr lang="en-US" sz="1000" dirty="0"/>
              <a:t>, </a:t>
            </a:r>
            <a:r>
              <a:rPr lang="en-US" sz="1000" i="1" dirty="0"/>
              <a:t>CHEK1</a:t>
            </a:r>
            <a:r>
              <a:rPr lang="en-US" sz="1000" dirty="0"/>
              <a:t> and </a:t>
            </a:r>
            <a:r>
              <a:rPr lang="en-US" sz="1000" i="1" dirty="0"/>
              <a:t>CHEK2</a:t>
            </a:r>
            <a:r>
              <a:rPr lang="en-US" sz="1000" kern="1200" baseline="30000" dirty="0">
                <a:solidFill>
                  <a:schemeClr val="tx1"/>
                </a:solidFill>
                <a:effectLst/>
              </a:rPr>
              <a:t>1</a:t>
            </a:r>
          </a:p>
          <a:p>
            <a:pPr marL="171450" indent="-171450">
              <a:buFont typeface="Arial" panose="020B0604020202020204" pitchFamily="34" charset="0"/>
              <a:buChar char="•"/>
            </a:pPr>
            <a:r>
              <a:rPr lang="en-US" sz="1000" dirty="0"/>
              <a:t>DRD describes the phenotypic traits that some sporadic ovarian tumors share with tumors in </a:t>
            </a:r>
            <a:r>
              <a:rPr lang="en-US" sz="1000" i="1" dirty="0"/>
              <a:t>BRCA1/2 </a:t>
            </a:r>
            <a:r>
              <a:rPr lang="en-US" sz="1000" dirty="0"/>
              <a:t>germline mutation carriers and reflects similar causative molecular abnormalities</a:t>
            </a:r>
            <a:r>
              <a:rPr lang="en-US" sz="1000" baseline="30000" dirty="0"/>
              <a:t>2</a:t>
            </a:r>
          </a:p>
          <a:p>
            <a:pPr marL="171450" indent="-171450">
              <a:buFont typeface="Arial" panose="020B0604020202020204" pitchFamily="34" charset="0"/>
              <a:buChar char="•"/>
            </a:pPr>
            <a:r>
              <a:rPr lang="en-US" sz="1000" dirty="0"/>
              <a:t>DRD tumors are particularly sensitive to DNA-damaging agents (eg, platinum agents) because of inadequate </a:t>
            </a:r>
            <a:r>
              <a:rPr lang="en-US" sz="1000" i="1" dirty="0"/>
              <a:t>BRCA</a:t>
            </a:r>
            <a:r>
              <a:rPr lang="en-US" sz="1000" dirty="0"/>
              <a:t>-mediated DNA repair mechanisms, such as nucleotide-excision repair and HR</a:t>
            </a:r>
            <a:r>
              <a:rPr lang="en-US" sz="1000" baseline="30000" dirty="0"/>
              <a:t>2</a:t>
            </a:r>
            <a:endParaRPr lang="en-US" sz="1000" dirty="0"/>
          </a:p>
          <a:p>
            <a:endParaRPr lang="en-US" sz="1000" dirty="0"/>
          </a:p>
          <a:p>
            <a:pPr marL="225425" lvl="0" indent="-225425">
              <a:buFont typeface="Arial"/>
              <a:buChar char="•"/>
            </a:pPr>
            <a:endParaRPr lang="en-US" sz="1000" kern="1200" dirty="0">
              <a:solidFill>
                <a:schemeClr val="tx1"/>
              </a:solidFill>
              <a:effectLst/>
            </a:endParaRPr>
          </a:p>
          <a:p>
            <a:r>
              <a:rPr lang="en-US" sz="1000" b="1" dirty="0"/>
              <a:t>References</a:t>
            </a:r>
          </a:p>
          <a:p>
            <a:pPr marL="228600" lvl="0" indent="-228600">
              <a:buFont typeface="+mj-lt"/>
              <a:buAutoNum type="arabicPeriod"/>
            </a:pPr>
            <a:r>
              <a:rPr lang="en-US" sz="1000" dirty="0" err="1"/>
              <a:t>Konstantinopoulos</a:t>
            </a:r>
            <a:r>
              <a:rPr lang="en-US" sz="1000" dirty="0"/>
              <a:t> PA, </a:t>
            </a:r>
            <a:r>
              <a:rPr lang="it-IT" sz="1000" dirty="0"/>
              <a:t>Ceccaldi R, Shapiro GI, D'Andrea AD</a:t>
            </a:r>
            <a:r>
              <a:rPr lang="en-US" sz="1000" dirty="0"/>
              <a:t>. Homologous recombination deficiency: exploiting the fundamental vulnerability of ovarian Cancer. </a:t>
            </a:r>
            <a:r>
              <a:rPr lang="en-US" sz="1000" i="1" dirty="0"/>
              <a:t>Cancer </a:t>
            </a:r>
            <a:r>
              <a:rPr lang="en-US" sz="1000" i="1" dirty="0" err="1"/>
              <a:t>Discov</a:t>
            </a:r>
            <a:r>
              <a:rPr lang="en-US" sz="1000" dirty="0"/>
              <a:t>. 2015;5:1137-1154. </a:t>
            </a:r>
          </a:p>
          <a:p>
            <a:pPr marL="228600" lvl="0" indent="-228600">
              <a:buFont typeface="+mj-lt"/>
              <a:buAutoNum type="arabicPeriod"/>
            </a:pPr>
            <a:r>
              <a:rPr lang="en-US" sz="1000" dirty="0" err="1"/>
              <a:t>Rigakos</a:t>
            </a:r>
            <a:r>
              <a:rPr lang="en-US" sz="1000" dirty="0"/>
              <a:t> G, </a:t>
            </a:r>
            <a:r>
              <a:rPr lang="en-US" sz="1000" dirty="0" err="1"/>
              <a:t>Razis</a:t>
            </a:r>
            <a:r>
              <a:rPr lang="en-US" sz="1000" dirty="0"/>
              <a:t> E. </a:t>
            </a:r>
            <a:r>
              <a:rPr lang="en-US" sz="1000" dirty="0" err="1"/>
              <a:t>BRCAness</a:t>
            </a:r>
            <a:r>
              <a:rPr lang="en-US" sz="1000" dirty="0"/>
              <a:t>: finding the Achilles heel in ovarian cancer. </a:t>
            </a:r>
            <a:r>
              <a:rPr lang="en-US" sz="1000" i="1" dirty="0"/>
              <a:t>Oncologist</a:t>
            </a:r>
            <a:r>
              <a:rPr lang="en-US" sz="1000" dirty="0"/>
              <a:t>. 2012;17:956-962.</a:t>
            </a:r>
          </a:p>
          <a:p>
            <a:pPr lvl="0"/>
            <a:endParaRPr lang="en-US" sz="1000" dirty="0"/>
          </a:p>
          <a:p>
            <a:endParaRPr lang="en-US" sz="1000" b="1" dirty="0"/>
          </a:p>
          <a:p>
            <a:pPr marL="171450" indent="-171450">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ooter Placeholder 5"/>
          <p:cNvSpPr>
            <a:spLocks noGrp="1"/>
          </p:cNvSpPr>
          <p:nvPr>
            <p:ph type="ftr" sz="quarter" idx="4"/>
          </p:nvPr>
        </p:nvSpPr>
        <p:spPr>
          <a:xfrm>
            <a:off x="382944" y="8954851"/>
            <a:ext cx="6184189" cy="215588"/>
          </a:xfrm>
          <a:prstGeom prst="rect">
            <a:avLst/>
          </a:prstGeom>
        </p:spPr>
        <p:txBody>
          <a:bodyPr vert="horz" lIns="92485" tIns="46243" rIns="92485" bIns="46243" rtlCol="0" anchor="b"/>
          <a:lstStyle>
            <a:lvl1pPr algn="l">
              <a:defRPr sz="900">
                <a:latin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Speaker notes are for internal use only and are not to be shown or disseminated outside of AstraZeneca.</a:t>
            </a:r>
          </a:p>
        </p:txBody>
      </p:sp>
    </p:spTree>
    <p:extLst>
      <p:ext uri="{BB962C8B-B14F-4D97-AF65-F5344CB8AC3E}">
        <p14:creationId xmlns:p14="http://schemas.microsoft.com/office/powerpoint/2010/main" val="149612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34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D14885-EA36-455D-B868-3D55005ED1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76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https://clinicaltrials.gov/ct2/show/NCT01844986 (SOLO-1)</a:t>
            </a:r>
          </a:p>
          <a:p>
            <a:r>
              <a:rPr lang="en-US" dirty="0"/>
              <a:t>https://clinicaltrials.gov/ct2/show/NCT02655016 (PRIMA)</a:t>
            </a:r>
          </a:p>
          <a:p>
            <a:r>
              <a:rPr lang="en-US" dirty="0"/>
              <a:t>https://clinicaltrials.gov/ct2/show/NCT02477644 (PAOLA-1)</a:t>
            </a:r>
          </a:p>
          <a:p>
            <a:r>
              <a:rPr lang="en-US" dirty="0"/>
              <a:t>https://clinicaltrials.gov/ct2/show/NCT00262847 (GOG-0218)</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240C9-F1D0-4C45-9F76-E899660D796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61650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4.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Freeform 1"/>
          <p:cNvSpPr/>
          <p:nvPr userDrawn="1"/>
        </p:nvSpPr>
        <p:spPr>
          <a:xfrm>
            <a:off x="-4666" y="27723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ectangle 2"/>
          <p:cNvSpPr/>
          <p:nvPr userDrawn="1"/>
        </p:nvSpPr>
        <p:spPr>
          <a:xfrm>
            <a:off x="-7793" y="4904561"/>
            <a:ext cx="9151793" cy="246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Freeform 3"/>
          <p:cNvSpPr/>
          <p:nvPr userDrawn="1"/>
        </p:nvSpPr>
        <p:spPr>
          <a:xfrm>
            <a:off x="-7794" y="-7793"/>
            <a:ext cx="9151793" cy="1087564"/>
          </a:xfrm>
          <a:custGeom>
            <a:avLst/>
            <a:gdLst>
              <a:gd name="connsiteX0" fmla="*/ 0 w 9164782"/>
              <a:gd name="connsiteY0" fmla="*/ 0 h 1080655"/>
              <a:gd name="connsiteX1" fmla="*/ 9164782 w 9164782"/>
              <a:gd name="connsiteY1" fmla="*/ 0 h 1080655"/>
              <a:gd name="connsiteX2" fmla="*/ 9164782 w 9164782"/>
              <a:gd name="connsiteY2" fmla="*/ 1080655 h 1080655"/>
              <a:gd name="connsiteX3" fmla="*/ 0 w 9164782"/>
              <a:gd name="connsiteY3" fmla="*/ 342900 h 1080655"/>
              <a:gd name="connsiteX4" fmla="*/ 0 w 9164782"/>
              <a:gd name="connsiteY4" fmla="*/ 0 h 108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782" h="1080655">
                <a:moveTo>
                  <a:pt x="0" y="0"/>
                </a:moveTo>
                <a:lnTo>
                  <a:pt x="9164782" y="0"/>
                </a:lnTo>
                <a:lnTo>
                  <a:pt x="9164782" y="1080655"/>
                </a:lnTo>
                <a:lnTo>
                  <a:pt x="0" y="3429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Freeform 4"/>
          <p:cNvSpPr/>
          <p:nvPr userDrawn="1"/>
        </p:nvSpPr>
        <p:spPr>
          <a:xfrm>
            <a:off x="-4666" y="442586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4795" y="-167776"/>
            <a:ext cx="1409435" cy="1409436"/>
          </a:xfrm>
          <a:prstGeom prst="rect">
            <a:avLst/>
          </a:prstGeom>
        </p:spPr>
      </p:pic>
      <p:sp>
        <p:nvSpPr>
          <p:cNvPr id="8" name="Title 1">
            <a:extLst>
              <a:ext uri="{FF2B5EF4-FFF2-40B4-BE49-F238E27FC236}">
                <a16:creationId xmlns:a16="http://schemas.microsoft.com/office/drawing/2014/main" id="{37626C3E-C783-7A49-A92D-861B07588E41}"/>
              </a:ext>
            </a:extLst>
          </p:cNvPr>
          <p:cNvSpPr>
            <a:spLocks noGrp="1"/>
          </p:cNvSpPr>
          <p:nvPr>
            <p:ph type="ctrTitle" hasCustomPrompt="1"/>
          </p:nvPr>
        </p:nvSpPr>
        <p:spPr>
          <a:xfrm>
            <a:off x="1143000" y="1136771"/>
            <a:ext cx="6858000" cy="993771"/>
          </a:xfrm>
        </p:spPr>
        <p:txBody>
          <a:bodyPr anchor="ctr">
            <a:normAutofit/>
          </a:bodyPr>
          <a:lstStyle>
            <a:lvl1pPr algn="ctr">
              <a:defRPr sz="3000">
                <a:solidFill>
                  <a:schemeClr val="bg2">
                    <a:lumMod val="10000"/>
                  </a:schemeClr>
                </a:solidFill>
              </a:defRPr>
            </a:lvl1pPr>
          </a:lstStyle>
          <a:p>
            <a:r>
              <a:rPr lang="en-US" dirty="0"/>
              <a:t>Click To Edit Master Title Style</a:t>
            </a:r>
          </a:p>
        </p:txBody>
      </p:sp>
      <p:sp>
        <p:nvSpPr>
          <p:cNvPr id="23" name="Text Placeholder 22">
            <a:extLst>
              <a:ext uri="{FF2B5EF4-FFF2-40B4-BE49-F238E27FC236}">
                <a16:creationId xmlns:a16="http://schemas.microsoft.com/office/drawing/2014/main" id="{E01CF4F3-CD51-3E4E-9B99-ED3075E28299}"/>
              </a:ext>
            </a:extLst>
          </p:cNvPr>
          <p:cNvSpPr>
            <a:spLocks noGrp="1"/>
          </p:cNvSpPr>
          <p:nvPr>
            <p:ph type="body" sz="quarter" idx="10"/>
          </p:nvPr>
        </p:nvSpPr>
        <p:spPr>
          <a:xfrm>
            <a:off x="1143000" y="3019425"/>
            <a:ext cx="6858000" cy="1406129"/>
          </a:xfrm>
        </p:spPr>
        <p:txBody>
          <a:bodyPr/>
          <a:lstStyle>
            <a:lvl1pPr marL="0" indent="0" algn="ctr">
              <a:buNone/>
              <a:defRPr sz="2100">
                <a:solidFill>
                  <a:schemeClr val="bg2">
                    <a:lumMod val="10000"/>
                  </a:schemeClr>
                </a:solidFill>
              </a:defRPr>
            </a:lvl1pPr>
            <a:lvl2pPr marL="0" indent="0" algn="ctr">
              <a:buNone/>
              <a:defRPr sz="1500">
                <a:solidFill>
                  <a:schemeClr val="bg2">
                    <a:lumMod val="10000"/>
                  </a:schemeClr>
                </a:solidFill>
              </a:defRPr>
            </a:lvl2pPr>
            <a:lvl3pPr marL="685800" indent="0">
              <a:buNone/>
              <a:defRPr/>
            </a:lvl3pPr>
            <a:lvl4pPr marL="1028700" indent="0">
              <a:buNone/>
              <a:defRPr/>
            </a:lvl4pPr>
            <a:lvl5pPr marL="1371600" indent="0">
              <a:buNone/>
              <a:defRPr/>
            </a:lvl5pPr>
          </a:lstStyle>
          <a:p>
            <a:pPr lvl="0"/>
            <a:r>
              <a:rPr lang="en-US" dirty="0"/>
              <a:t>Edit Master text styles</a:t>
            </a:r>
          </a:p>
          <a:p>
            <a:pPr lvl="1"/>
            <a:r>
              <a:rPr lang="en-US" dirty="0"/>
              <a:t>Second level</a:t>
            </a:r>
          </a:p>
        </p:txBody>
      </p:sp>
      <p:sp>
        <p:nvSpPr>
          <p:cNvPr id="14" name="Text Placeholder 10">
            <a:extLst>
              <a:ext uri="{FF2B5EF4-FFF2-40B4-BE49-F238E27FC236}">
                <a16:creationId xmlns:a16="http://schemas.microsoft.com/office/drawing/2014/main" id="{62CCC152-E3D0-A54B-BF22-8F15FB4B1575}"/>
              </a:ext>
            </a:extLst>
          </p:cNvPr>
          <p:cNvSpPr>
            <a:spLocks noGrp="1"/>
          </p:cNvSpPr>
          <p:nvPr>
            <p:ph type="body" sz="quarter" idx="11" hasCustomPrompt="1"/>
          </p:nvPr>
        </p:nvSpPr>
        <p:spPr>
          <a:xfrm>
            <a:off x="1143000" y="2169180"/>
            <a:ext cx="6858000" cy="409876"/>
          </a:xfrm>
        </p:spPr>
        <p:txBody>
          <a:bodyPr>
            <a:normAutofit/>
          </a:bodyPr>
          <a:lstStyle>
            <a:lvl1pPr marL="0" indent="0" algn="ctr">
              <a:buNone/>
              <a:defRPr sz="180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264305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txBox="1">
            <a:spLocks/>
          </p:cNvSpPr>
          <p:nvPr userDrawn="1"/>
        </p:nvSpPr>
        <p:spPr>
          <a:xfrm>
            <a:off x="1792288" y="3600450"/>
            <a:ext cx="5486400" cy="425054"/>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000" b="1" kern="1200">
                <a:solidFill>
                  <a:srgbClr val="E87722"/>
                </a:solidFill>
                <a:latin typeface="Arial" panose="020B0604020202020204" pitchFamily="34" charset="0"/>
                <a:ea typeface="+mj-ea"/>
                <a:cs typeface="Arial" panose="020B0604020202020204" pitchFamily="34"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500" b="1" i="0" u="none" strike="noStrike" kern="1200" cap="none" spc="0" normalizeH="0" baseline="0" noProof="0" dirty="0">
                <a:ln>
                  <a:noFill/>
                </a:ln>
                <a:solidFill>
                  <a:srgbClr val="036BA7"/>
                </a:solidFill>
                <a:effectLst/>
                <a:uLnTx/>
                <a:uFillTx/>
                <a:latin typeface="Arial" panose="020B0604020202020204" pitchFamily="34" charset="0"/>
                <a:ea typeface="+mj-ea"/>
                <a:cs typeface="Arial" panose="020B0604020202020204" pitchFamily="34" charset="0"/>
              </a:rPr>
              <a:t>Click to Edit Master Title Style</a:t>
            </a:r>
          </a:p>
        </p:txBody>
      </p:sp>
      <p:sp>
        <p:nvSpPr>
          <p:cNvPr id="9" name="Picture Placeholder 2"/>
          <p:cNvSpPr>
            <a:spLocks noGrp="1"/>
          </p:cNvSpPr>
          <p:nvPr>
            <p:ph type="pic" idx="13"/>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10" name="Text Placeholder 3"/>
          <p:cNvSpPr>
            <a:spLocks noGrp="1"/>
          </p:cNvSpPr>
          <p:nvPr>
            <p:ph type="body" sz="half" idx="14"/>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70646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815442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035934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72759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prIME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dirty="0" err="1"/>
              <a:t>prIME</a:t>
            </a:r>
            <a:r>
              <a:rPr lang="en-US" dirty="0"/>
              <a:t> Points™</a:t>
            </a:r>
          </a:p>
        </p:txBody>
      </p:sp>
      <p:sp>
        <p:nvSpPr>
          <p:cNvPr id="3" name="Content Placeholder 2"/>
          <p:cNvSpPr>
            <a:spLocks noGrp="1"/>
          </p:cNvSpPr>
          <p:nvPr>
            <p:ph idx="1" hasCustomPrompt="1"/>
          </p:nvPr>
        </p:nvSpPr>
        <p:spPr>
          <a:xfrm>
            <a:off x="399930" y="1326032"/>
            <a:ext cx="8229600" cy="3263504"/>
          </a:xfrm>
        </p:spPr>
        <p:txBody>
          <a:bodyPr/>
          <a:lstStyle>
            <a:lvl1pPr marL="171450" marR="0" indent="-171450" algn="l" defTabSz="685800" rtl="0" eaLnBrk="1" fontAlgn="auto" latinLnBrk="0" hangingPunct="1">
              <a:lnSpc>
                <a:spcPct val="90000"/>
              </a:lnSpc>
              <a:spcBef>
                <a:spcPts val="750"/>
              </a:spcBef>
              <a:spcAft>
                <a:spcPts val="0"/>
              </a:spcAft>
              <a:buClrTx/>
              <a:buSzTx/>
              <a:buFontTx/>
              <a:buBlip>
                <a:blip r:embed="rId2"/>
              </a:buBlip>
              <a:tabLst/>
              <a:defRPr sz="2100">
                <a:solidFill>
                  <a:srgbClr val="191919"/>
                </a:solidFill>
              </a:defRPr>
            </a:lvl1pPr>
            <a:lvl2pPr marL="514350" marR="0" indent="-171450" algn="l" defTabSz="685800" rtl="0" eaLnBrk="1" fontAlgn="auto" latinLnBrk="0" hangingPunct="1">
              <a:lnSpc>
                <a:spcPct val="90000"/>
              </a:lnSpc>
              <a:spcBef>
                <a:spcPts val="375"/>
              </a:spcBef>
              <a:spcAft>
                <a:spcPts val="0"/>
              </a:spcAft>
              <a:buClrTx/>
              <a:buSzTx/>
              <a:buFontTx/>
              <a:buBlip>
                <a:blip r:embed="rId2"/>
              </a:buBlip>
              <a:tabLst/>
              <a:defRPr sz="1800">
                <a:solidFill>
                  <a:srgbClr val="191919"/>
                </a:solidFill>
              </a:defRPr>
            </a:lvl2pPr>
            <a:lvl3pPr marL="857250" marR="0" indent="-171450" algn="l" defTabSz="685800" rtl="0" eaLnBrk="1" fontAlgn="auto" latinLnBrk="0" hangingPunct="1">
              <a:lnSpc>
                <a:spcPct val="90000"/>
              </a:lnSpc>
              <a:spcBef>
                <a:spcPts val="375"/>
              </a:spcBef>
              <a:spcAft>
                <a:spcPts val="0"/>
              </a:spcAft>
              <a:buClrTx/>
              <a:buSzTx/>
              <a:buFontTx/>
              <a:buBlip>
                <a:blip r:embed="rId2"/>
              </a:buBlip>
              <a:tabLst/>
              <a:defRPr sz="1500">
                <a:solidFill>
                  <a:srgbClr val="191919"/>
                </a:solidFill>
              </a:defRPr>
            </a:lvl3pPr>
            <a:lvl4pPr marL="1200150" marR="0" indent="-171450" algn="l" defTabSz="685800" rtl="0" eaLnBrk="1" fontAlgn="auto" latinLnBrk="0" hangingPunct="1">
              <a:lnSpc>
                <a:spcPct val="90000"/>
              </a:lnSpc>
              <a:spcBef>
                <a:spcPts val="375"/>
              </a:spcBef>
              <a:spcAft>
                <a:spcPts val="0"/>
              </a:spcAft>
              <a:buClrTx/>
              <a:buSzTx/>
              <a:buFontTx/>
              <a:buBlip>
                <a:blip r:embed="rId2"/>
              </a:buBlip>
              <a:tabLst/>
              <a:defRPr sz="1350">
                <a:solidFill>
                  <a:srgbClr val="191919"/>
                </a:solidFill>
              </a:defRPr>
            </a:lvl4pPr>
            <a:lvl5pPr marL="1543050" marR="0" indent="-171450" algn="l" defTabSz="685800" rtl="0" eaLnBrk="1" fontAlgn="auto" latinLnBrk="0" hangingPunct="1">
              <a:lnSpc>
                <a:spcPct val="90000"/>
              </a:lnSpc>
              <a:spcBef>
                <a:spcPts val="375"/>
              </a:spcBef>
              <a:spcAft>
                <a:spcPts val="0"/>
              </a:spcAft>
              <a:buClrTx/>
              <a:buSzTx/>
              <a:buFontTx/>
              <a:buBlip>
                <a:blip r:embed="rId2"/>
              </a:buBlip>
              <a:tabLst/>
              <a:defRPr sz="1350">
                <a:solidFill>
                  <a:srgbClr val="191919"/>
                </a:solidFill>
              </a:defRPr>
            </a:lvl5pPr>
          </a:lstStyle>
          <a:p>
            <a:pPr marL="171450" marR="0" lvl="0" indent="-171450" algn="l" defTabSz="685800" rtl="0" eaLnBrk="1" fontAlgn="auto" latinLnBrk="0" hangingPunct="1">
              <a:lnSpc>
                <a:spcPct val="90000"/>
              </a:lnSpc>
              <a:spcBef>
                <a:spcPts val="750"/>
              </a:spcBef>
              <a:spcAft>
                <a:spcPts val="0"/>
              </a:spcAft>
              <a:buClrTx/>
              <a:buSzTx/>
              <a:buFontTx/>
              <a:buBlip>
                <a:blip r:embed="rId2"/>
              </a:buBlip>
              <a:tabLst/>
              <a:defRPr/>
            </a:pPr>
            <a:r>
              <a:rPr kumimoji="0" lang="en-US" sz="24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Edit master text styles</a:t>
            </a:r>
          </a:p>
          <a:p>
            <a:pPr marL="514350" marR="0" lvl="1" indent="-171450" algn="l" defTabSz="685800" rtl="0" eaLnBrk="1" fontAlgn="auto" latinLnBrk="0" hangingPunct="1">
              <a:lnSpc>
                <a:spcPct val="90000"/>
              </a:lnSpc>
              <a:spcBef>
                <a:spcPts val="375"/>
              </a:spcBef>
              <a:spcAft>
                <a:spcPts val="0"/>
              </a:spcAft>
              <a:buClrTx/>
              <a:buSzTx/>
              <a:buFontTx/>
              <a:buBlip>
                <a:blip r:embed="rId2"/>
              </a:buBlip>
              <a:tabLst/>
              <a:defRPr/>
            </a:pPr>
            <a:r>
              <a:rPr kumimoji="0" lang="en-US" sz="21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Second level</a:t>
            </a:r>
          </a:p>
          <a:p>
            <a:pPr marL="857250" marR="0" lvl="2" indent="-171450" algn="l" defTabSz="685800" rtl="0" eaLnBrk="1" fontAlgn="auto" latinLnBrk="0" hangingPunct="1">
              <a:lnSpc>
                <a:spcPct val="90000"/>
              </a:lnSpc>
              <a:spcBef>
                <a:spcPts val="375"/>
              </a:spcBef>
              <a:spcAft>
                <a:spcPts val="0"/>
              </a:spcAft>
              <a:buClrTx/>
              <a:buSzTx/>
              <a:buFontTx/>
              <a:buBlip>
                <a:blip r:embed="rId2"/>
              </a:buBlip>
              <a:tabLst/>
              <a:defRPr/>
            </a:pPr>
            <a:r>
              <a:rPr kumimoji="0" lang="en-US" sz="18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Third level</a:t>
            </a:r>
          </a:p>
          <a:p>
            <a:pPr marL="1200150" marR="0" lvl="3" indent="-171450" algn="l" defTabSz="685800" rtl="0" eaLnBrk="1" fontAlgn="auto" latinLnBrk="0" hangingPunct="1">
              <a:lnSpc>
                <a:spcPct val="90000"/>
              </a:lnSpc>
              <a:spcBef>
                <a:spcPts val="375"/>
              </a:spcBef>
              <a:spcAft>
                <a:spcPts val="0"/>
              </a:spcAft>
              <a:buClrTx/>
              <a:buSzTx/>
              <a:buFontTx/>
              <a:buBlip>
                <a:blip r:embed="rId2"/>
              </a:buBlip>
              <a:tabLst/>
              <a:defRPr/>
            </a:pPr>
            <a:r>
              <a:rPr kumimoji="0" lang="en-US" sz="15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Fourth level</a:t>
            </a:r>
          </a:p>
          <a:p>
            <a:pPr marL="1543050" marR="0" lvl="4" indent="-171450" algn="l" defTabSz="685800" rtl="0" eaLnBrk="1" fontAlgn="auto" latinLnBrk="0" hangingPunct="1">
              <a:lnSpc>
                <a:spcPct val="90000"/>
              </a:lnSpc>
              <a:spcBef>
                <a:spcPts val="375"/>
              </a:spcBef>
              <a:spcAft>
                <a:spcPts val="0"/>
              </a:spcAft>
              <a:buClrTx/>
              <a:buSzTx/>
              <a:buFontTx/>
              <a:buBlip>
                <a:blip r:embed="rId2"/>
              </a:buBlip>
              <a:tabLst/>
              <a:defRPr/>
            </a:pPr>
            <a:r>
              <a:rPr kumimoji="0" lang="en-US" sz="15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Fifth level</a:t>
            </a:r>
          </a:p>
        </p:txBody>
      </p:sp>
      <p:pic>
        <p:nvPicPr>
          <p:cNvPr id="5" name="Picture 4">
            <a:extLst>
              <a:ext uri="{FF2B5EF4-FFF2-40B4-BE49-F238E27FC236}">
                <a16:creationId xmlns:a16="http://schemas.microsoft.com/office/drawing/2014/main" id="{BC1DA484-2040-784C-B53E-9563F3F02D99}"/>
              </a:ext>
            </a:extLst>
          </p:cNvPr>
          <p:cNvPicPr>
            <a:picLocks noChangeAspect="1"/>
          </p:cNvPicPr>
          <p:nvPr userDrawn="1"/>
        </p:nvPicPr>
        <p:blipFill>
          <a:blip r:embed="rId3"/>
          <a:stretch>
            <a:fillRect/>
          </a:stretch>
        </p:blipFill>
        <p:spPr>
          <a:xfrm>
            <a:off x="7921679" y="4274887"/>
            <a:ext cx="963613" cy="629298"/>
          </a:xfrm>
          <a:prstGeom prst="rect">
            <a:avLst/>
          </a:prstGeom>
        </p:spPr>
      </p:pic>
      <p:sp>
        <p:nvSpPr>
          <p:cNvPr id="7"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2452325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Freeform 1"/>
          <p:cNvSpPr/>
          <p:nvPr userDrawn="1"/>
        </p:nvSpPr>
        <p:spPr>
          <a:xfrm>
            <a:off x="-4666" y="27723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 name="Rectangle 2"/>
          <p:cNvSpPr/>
          <p:nvPr userDrawn="1"/>
        </p:nvSpPr>
        <p:spPr>
          <a:xfrm>
            <a:off x="-7793" y="4904561"/>
            <a:ext cx="9151793" cy="246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Freeform 3"/>
          <p:cNvSpPr/>
          <p:nvPr userDrawn="1"/>
        </p:nvSpPr>
        <p:spPr>
          <a:xfrm>
            <a:off x="-7794" y="-7793"/>
            <a:ext cx="9151793" cy="1087564"/>
          </a:xfrm>
          <a:custGeom>
            <a:avLst/>
            <a:gdLst>
              <a:gd name="connsiteX0" fmla="*/ 0 w 9164782"/>
              <a:gd name="connsiteY0" fmla="*/ 0 h 1080655"/>
              <a:gd name="connsiteX1" fmla="*/ 9164782 w 9164782"/>
              <a:gd name="connsiteY1" fmla="*/ 0 h 1080655"/>
              <a:gd name="connsiteX2" fmla="*/ 9164782 w 9164782"/>
              <a:gd name="connsiteY2" fmla="*/ 1080655 h 1080655"/>
              <a:gd name="connsiteX3" fmla="*/ 0 w 9164782"/>
              <a:gd name="connsiteY3" fmla="*/ 342900 h 1080655"/>
              <a:gd name="connsiteX4" fmla="*/ 0 w 9164782"/>
              <a:gd name="connsiteY4" fmla="*/ 0 h 108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782" h="1080655">
                <a:moveTo>
                  <a:pt x="0" y="0"/>
                </a:moveTo>
                <a:lnTo>
                  <a:pt x="9164782" y="0"/>
                </a:lnTo>
                <a:lnTo>
                  <a:pt x="9164782" y="1080655"/>
                </a:lnTo>
                <a:lnTo>
                  <a:pt x="0" y="3429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Freeform 4"/>
          <p:cNvSpPr/>
          <p:nvPr userDrawn="1"/>
        </p:nvSpPr>
        <p:spPr>
          <a:xfrm>
            <a:off x="-4666" y="442586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4795" y="-167776"/>
            <a:ext cx="1409435" cy="1409436"/>
          </a:xfrm>
          <a:prstGeom prst="rect">
            <a:avLst/>
          </a:prstGeom>
        </p:spPr>
      </p:pic>
      <p:sp>
        <p:nvSpPr>
          <p:cNvPr id="7" name="Title 1">
            <a:extLst>
              <a:ext uri="{FF2B5EF4-FFF2-40B4-BE49-F238E27FC236}">
                <a16:creationId xmlns:a16="http://schemas.microsoft.com/office/drawing/2014/main" id="{1BE74F11-91A2-F74F-81CA-88368297E24C}"/>
              </a:ext>
            </a:extLst>
          </p:cNvPr>
          <p:cNvSpPr>
            <a:spLocks noGrp="1"/>
          </p:cNvSpPr>
          <p:nvPr>
            <p:ph type="ctrTitle" hasCustomPrompt="1"/>
          </p:nvPr>
        </p:nvSpPr>
        <p:spPr>
          <a:xfrm>
            <a:off x="1143000" y="1630215"/>
            <a:ext cx="6858000" cy="993771"/>
          </a:xfrm>
        </p:spPr>
        <p:txBody>
          <a:bodyPr anchor="ctr">
            <a:normAutofit/>
          </a:bodyPr>
          <a:lstStyle>
            <a:lvl1pPr algn="ctr">
              <a:defRPr sz="3000">
                <a:solidFill>
                  <a:schemeClr val="bg2">
                    <a:lumMod val="10000"/>
                  </a:schemeClr>
                </a:solidFill>
              </a:defRPr>
            </a:lvl1pPr>
          </a:lstStyle>
          <a:p>
            <a:r>
              <a:rPr lang="en-US" dirty="0"/>
              <a:t>Thank you</a:t>
            </a:r>
          </a:p>
        </p:txBody>
      </p:sp>
      <p:sp>
        <p:nvSpPr>
          <p:cNvPr id="8" name="Text Placeholder 22">
            <a:extLst>
              <a:ext uri="{FF2B5EF4-FFF2-40B4-BE49-F238E27FC236}">
                <a16:creationId xmlns:a16="http://schemas.microsoft.com/office/drawing/2014/main" id="{1245AB5A-FBDD-EE4A-B2AE-20B4E5BF4131}"/>
              </a:ext>
            </a:extLst>
          </p:cNvPr>
          <p:cNvSpPr>
            <a:spLocks noGrp="1"/>
          </p:cNvSpPr>
          <p:nvPr>
            <p:ph type="body" sz="quarter" idx="10"/>
          </p:nvPr>
        </p:nvSpPr>
        <p:spPr>
          <a:xfrm>
            <a:off x="1143000" y="3019425"/>
            <a:ext cx="6858000" cy="1406129"/>
          </a:xfrm>
        </p:spPr>
        <p:txBody>
          <a:bodyPr/>
          <a:lstStyle>
            <a:lvl1pPr marL="0" indent="0" algn="ctr">
              <a:buNone/>
              <a:defRPr sz="2100"/>
            </a:lvl1pPr>
            <a:lvl2pPr marL="0" indent="0" algn="ctr">
              <a:buNone/>
              <a:defRPr sz="1500"/>
            </a:lvl2pPr>
            <a:lvl3pPr marL="685800" indent="0">
              <a:buNone/>
              <a:defRPr/>
            </a:lvl3pPr>
            <a:lvl4pPr marL="1028700" indent="0">
              <a:buNone/>
              <a:defRPr/>
            </a:lvl4pPr>
            <a:lvl5pPr marL="1371600" indent="0">
              <a:buNone/>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859315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thank you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9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3D46-F09F-FA40-8EF6-D06DDB778FD0}"/>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8AFC324C-0F3E-3C45-BAD2-864EFAF1695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C83C7076-760E-B249-A1F4-83A48C4B72B1}"/>
              </a:ext>
            </a:extLst>
          </p:cNvPr>
          <p:cNvSpPr>
            <a:spLocks noGrp="1"/>
          </p:cNvSpPr>
          <p:nvPr>
            <p:ph type="dt" sz="half" idx="10"/>
          </p:nvPr>
        </p:nvSpPr>
        <p:spPr/>
        <p:txBody>
          <a:bodyPr/>
          <a:lstStyle>
            <a:lvl1pPr>
              <a:defRPr>
                <a:latin typeface="Arial" panose="020B0604020202020204" pitchFamily="34" charset="0"/>
              </a:defRPr>
            </a:lvl1pPr>
          </a:lstStyle>
          <a:p>
            <a:fld id="{69B93DF4-188A-324D-B1B0-0FEE65E112CF}" type="datetimeFigureOut">
              <a:rPr lang="en-GB" smtClean="0"/>
              <a:pPr/>
              <a:t>13/11/2019</a:t>
            </a:fld>
            <a:endParaRPr lang="en-GB" dirty="0"/>
          </a:p>
        </p:txBody>
      </p:sp>
      <p:sp>
        <p:nvSpPr>
          <p:cNvPr id="5" name="Footer Placeholder 4">
            <a:extLst>
              <a:ext uri="{FF2B5EF4-FFF2-40B4-BE49-F238E27FC236}">
                <a16:creationId xmlns:a16="http://schemas.microsoft.com/office/drawing/2014/main" id="{6CA4592D-D0FB-6540-9CFF-972992393964}"/>
              </a:ext>
            </a:extLst>
          </p:cNvPr>
          <p:cNvSpPr>
            <a:spLocks noGrp="1"/>
          </p:cNvSpPr>
          <p:nvPr>
            <p:ph type="ftr" sz="quarter" idx="11"/>
          </p:nvPr>
        </p:nvSpPr>
        <p:spPr/>
        <p:txBody>
          <a:bodyPr/>
          <a:lstStyle>
            <a:lvl1pPr>
              <a:defRPr>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A0D9AF7C-A956-6946-BD41-9686CD347B7E}"/>
              </a:ext>
            </a:extLst>
          </p:cNvPr>
          <p:cNvSpPr>
            <a:spLocks noGrp="1"/>
          </p:cNvSpPr>
          <p:nvPr>
            <p:ph type="sldNum" sz="quarter" idx="12"/>
          </p:nvPr>
        </p:nvSpPr>
        <p:spPr/>
        <p:txBody>
          <a:bodyPr/>
          <a:lstStyle>
            <a:lvl1pPr>
              <a:defRPr>
                <a:latin typeface="Arial" panose="020B0604020202020204" pitchFamily="34" charset="0"/>
              </a:defRPr>
            </a:lvl1pPr>
          </a:lstStyle>
          <a:p>
            <a:fld id="{8114818D-F355-A24C-8064-2F0DA89FA487}" type="slidenum">
              <a:rPr lang="en-GB" smtClean="0"/>
              <a:pPr/>
              <a:t>‹#›</a:t>
            </a:fld>
            <a:endParaRPr lang="en-GB" dirty="0"/>
          </a:p>
        </p:txBody>
      </p:sp>
    </p:spTree>
    <p:extLst>
      <p:ext uri="{BB962C8B-B14F-4D97-AF65-F5344CB8AC3E}">
        <p14:creationId xmlns:p14="http://schemas.microsoft.com/office/powerpoint/2010/main" val="3507363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314327" y="197838"/>
            <a:ext cx="8315325" cy="51864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0" y="4614658"/>
            <a:ext cx="7670801" cy="520700"/>
          </a:xfrm>
          <a:prstGeom prst="rect">
            <a:avLst/>
          </a:prstGeom>
        </p:spPr>
        <p:txBody>
          <a:bodyPr anchor="b">
            <a:normAutofit/>
          </a:bodyPr>
          <a:lstStyle>
            <a:lvl1pPr marL="0" algn="l" defTabSz="685783" rtl="0" eaLnBrk="1" fontAlgn="base" latinLnBrk="0" hangingPunct="1">
              <a:spcBef>
                <a:spcPct val="0"/>
              </a:spcBef>
              <a:spcAft>
                <a:spcPct val="0"/>
              </a:spcAft>
              <a:buClr>
                <a:schemeClr val="tx2"/>
              </a:buClr>
              <a:defRPr lang="en-US" sz="800" b="0" kern="0" dirty="0" smtClean="0">
                <a:solidFill>
                  <a:srgbClr val="6A6356"/>
                </a:solidFill>
                <a:latin typeface="Arial" panose="020B0604020202020204" pitchFamily="34" charset="0"/>
                <a:ea typeface="+mn-ea"/>
                <a:cs typeface="+mn-cs"/>
              </a:defRPr>
            </a:lvl1pPr>
          </a:lstStyle>
          <a:p>
            <a:pPr lvl="0"/>
            <a:r>
              <a:rPr lang="en-GB" dirty="0"/>
              <a:t>Click to edit Master text styles</a:t>
            </a:r>
          </a:p>
        </p:txBody>
      </p:sp>
      <p:sp>
        <p:nvSpPr>
          <p:cNvPr id="4" name="Slide Number Placeholder 4"/>
          <p:cNvSpPr>
            <a:spLocks noGrp="1"/>
          </p:cNvSpPr>
          <p:nvPr>
            <p:ph type="sldNum" sz="quarter" idx="4"/>
          </p:nvPr>
        </p:nvSpPr>
        <p:spPr>
          <a:xfrm>
            <a:off x="7010400" y="4868864"/>
            <a:ext cx="2133600" cy="274637"/>
          </a:xfrm>
          <a:prstGeom prst="rect">
            <a:avLst/>
          </a:prstGeom>
        </p:spPr>
        <p:txBody>
          <a:bodyPr vert="horz" lIns="91440" tIns="45720" rIns="91440" bIns="45720" rtlCol="0" anchor="ctr"/>
          <a:lstStyle>
            <a:lvl1pPr algn="r">
              <a:defRPr sz="700">
                <a:solidFill>
                  <a:schemeClr val="tx1">
                    <a:tint val="75000"/>
                  </a:schemeClr>
                </a:solidFill>
                <a:latin typeface="Arial" panose="020B0604020202020204" pitchFamily="34" charset="0"/>
              </a:defRPr>
            </a:lvl1pPr>
          </a:lstStyle>
          <a:p>
            <a:fld id="{4FF61421-0D1F-374C-A6EF-D3B8E531EC5C}" type="slidenum">
              <a:rPr lang="en-US" smtClean="0"/>
              <a:pPr/>
              <a:t>‹#›</a:t>
            </a:fld>
            <a:endParaRPr lang="en-US" dirty="0"/>
          </a:p>
        </p:txBody>
      </p:sp>
    </p:spTree>
    <p:extLst>
      <p:ext uri="{BB962C8B-B14F-4D97-AF65-F5344CB8AC3E}">
        <p14:creationId xmlns:p14="http://schemas.microsoft.com/office/powerpoint/2010/main" val="2841978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8013" y="149031"/>
            <a:ext cx="8735488" cy="285655"/>
          </a:xfrm>
        </p:spPr>
        <p:txBody>
          <a:bodyPr/>
          <a:lstStyle>
            <a:lvl1pPr>
              <a:defRPr cap="none" baseline="0"/>
            </a:lvl1pPr>
          </a:lstStyle>
          <a:p>
            <a:r>
              <a:rPr lang="en-US" dirty="0"/>
              <a:t>CLICK TO EDIT SLIDE MASTER </a:t>
            </a:r>
          </a:p>
        </p:txBody>
      </p:sp>
      <p:sp>
        <p:nvSpPr>
          <p:cNvPr id="3" name="Content Placeholder 2"/>
          <p:cNvSpPr>
            <a:spLocks noGrp="1"/>
          </p:cNvSpPr>
          <p:nvPr>
            <p:ph idx="1"/>
          </p:nvPr>
        </p:nvSpPr>
        <p:spPr>
          <a:xfrm>
            <a:off x="218013" y="1401482"/>
            <a:ext cx="8735488" cy="810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343039" y="4874542"/>
            <a:ext cx="6530275" cy="127001"/>
          </a:xfrm>
          <a:prstGeom prst="rect">
            <a:avLst/>
          </a:prstGeom>
        </p:spPr>
        <p:txBody>
          <a:bodyPr/>
          <a:lstStyle>
            <a:lvl1pPr>
              <a:defRPr>
                <a:latin typeface="Arial" panose="020B0604020202020204" pitchFamily="34" charset="0"/>
              </a:defRPr>
            </a:lvl1pPr>
          </a:lstStyle>
          <a:p>
            <a:r>
              <a:rPr lang="en-US" dirty="0"/>
              <a:t>Proprietary and Confidential ©AstraZeneca 2014 • FOR INTERNAL USE ONLY. This document is not to be shared or distributed outside of AstraZeneca</a:t>
            </a:r>
          </a:p>
        </p:txBody>
      </p:sp>
      <p:sp>
        <p:nvSpPr>
          <p:cNvPr id="6" name="Slide Number Placeholder 5"/>
          <p:cNvSpPr>
            <a:spLocks noGrp="1"/>
          </p:cNvSpPr>
          <p:nvPr>
            <p:ph type="sldNum" sz="quarter" idx="12"/>
          </p:nvPr>
        </p:nvSpPr>
        <p:spPr>
          <a:xfrm>
            <a:off x="8391084" y="4812434"/>
            <a:ext cx="650407" cy="248949"/>
          </a:xfrm>
          <a:prstGeom prst="rect">
            <a:avLst/>
          </a:prstGeom>
        </p:spPr>
        <p:txBody>
          <a:bodyPr/>
          <a:lstStyle>
            <a:lvl1pPr>
              <a:defRPr>
                <a:latin typeface="Arial" panose="020B0604020202020204" pitchFamily="34" charset="0"/>
              </a:defRPr>
            </a:lvl1pPr>
          </a:lstStyle>
          <a:p>
            <a:fld id="{F010A110-AE06-9743-A649-DAA2360FF4B9}" type="slidenum">
              <a:rPr lang="en-US" smtClean="0"/>
              <a:pPr/>
              <a:t>‹#›</a:t>
            </a:fld>
            <a:endParaRPr lang="en-US" dirty="0"/>
          </a:p>
        </p:txBody>
      </p:sp>
      <p:sp>
        <p:nvSpPr>
          <p:cNvPr id="7" name="Text Placeholder 2"/>
          <p:cNvSpPr>
            <a:spLocks noGrp="1"/>
          </p:cNvSpPr>
          <p:nvPr>
            <p:ph type="body" idx="13"/>
          </p:nvPr>
        </p:nvSpPr>
        <p:spPr>
          <a:xfrm>
            <a:off x="218013" y="906000"/>
            <a:ext cx="8735488" cy="435169"/>
          </a:xfrm>
        </p:spPr>
        <p:txBody>
          <a:bodyPr anchor="b">
            <a:normAutofit/>
          </a:bodyPr>
          <a:lstStyle>
            <a:lvl1pPr marL="0" indent="0">
              <a:buNone/>
              <a:defRPr sz="900" b="1" i="0">
                <a:solidFill>
                  <a:schemeClr val="accent2"/>
                </a:solidFill>
                <a:latin typeface="Arial"/>
                <a:cs typeface="Arial"/>
              </a:defRPr>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dirty="0"/>
              <a:t>Click to edit Master text styles</a:t>
            </a:r>
          </a:p>
        </p:txBody>
      </p:sp>
    </p:spTree>
    <p:extLst>
      <p:ext uri="{BB962C8B-B14F-4D97-AF65-F5344CB8AC3E}">
        <p14:creationId xmlns:p14="http://schemas.microsoft.com/office/powerpoint/2010/main" val="687269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b="1">
                <a:solidFill>
                  <a:srgbClr val="C00000"/>
                </a:solidFill>
                <a:latin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buClr>
                <a:srgbClr val="C00000"/>
              </a:buClr>
              <a:defRPr sz="2400"/>
            </a:lvl1pPr>
            <a:lvl2pPr marL="628634" indent="-285743">
              <a:buClr>
                <a:srgbClr val="C00000"/>
              </a:buClr>
              <a:buFont typeface="Calibri" panose="020F0502020204030204" pitchFamily="34" charset="0"/>
              <a:buChar char="–"/>
              <a:defRPr sz="2000"/>
            </a:lvl2pPr>
            <a:lvl3pPr>
              <a:buClr>
                <a:srgbClr val="C00000"/>
              </a:buClr>
              <a:defRPr sz="1600"/>
            </a:lvl3pPr>
            <a:lvl4pPr marL="1200120" indent="-171446">
              <a:buClr>
                <a:srgbClr val="C00000"/>
              </a:buClr>
              <a:buFont typeface="Calibri" panose="020F0502020204030204" pitchFamily="34" charset="0"/>
              <a:buChar char="–"/>
              <a:defRPr sz="1400"/>
            </a:lvl4pPr>
            <a:lvl5pPr>
              <a:buClr>
                <a:srgbClr val="C00000"/>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1" hasCustomPrompt="1"/>
          </p:nvPr>
        </p:nvSpPr>
        <p:spPr>
          <a:xfrm>
            <a:off x="628650" y="4865235"/>
            <a:ext cx="7886700" cy="261938"/>
          </a:xfrm>
        </p:spPr>
        <p:txBody>
          <a:bodyPr anchor="b" anchorCtr="0">
            <a:noAutofit/>
          </a:bodyPr>
          <a:lstStyle>
            <a:lvl1pPr marL="0" indent="0">
              <a:lnSpc>
                <a:spcPct val="100000"/>
              </a:lnSpc>
              <a:spcBef>
                <a:spcPts val="0"/>
              </a:spcBef>
              <a:buNone/>
              <a:defRPr sz="1000"/>
            </a:lvl1pPr>
          </a:lstStyle>
          <a:p>
            <a:pPr lvl="0"/>
            <a:r>
              <a:rPr lang="en-US" dirty="0"/>
              <a:t>ref</a:t>
            </a:r>
            <a:endParaRPr lang="en-GB" dirty="0"/>
          </a:p>
        </p:txBody>
      </p:sp>
    </p:spTree>
    <p:extLst>
      <p:ext uri="{BB962C8B-B14F-4D97-AF65-F5344CB8AC3E}">
        <p14:creationId xmlns:p14="http://schemas.microsoft.com/office/powerpoint/2010/main" val="329477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Freeform 1"/>
          <p:cNvSpPr/>
          <p:nvPr userDrawn="1"/>
        </p:nvSpPr>
        <p:spPr>
          <a:xfrm>
            <a:off x="-4666" y="27723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3" name="Rectangle 2"/>
          <p:cNvSpPr/>
          <p:nvPr userDrawn="1"/>
        </p:nvSpPr>
        <p:spPr>
          <a:xfrm>
            <a:off x="-7791" y="4904561"/>
            <a:ext cx="9151793" cy="246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4" name="Freeform 3"/>
          <p:cNvSpPr/>
          <p:nvPr userDrawn="1"/>
        </p:nvSpPr>
        <p:spPr>
          <a:xfrm>
            <a:off x="-7794" y="-7793"/>
            <a:ext cx="9151793" cy="1087564"/>
          </a:xfrm>
          <a:custGeom>
            <a:avLst/>
            <a:gdLst>
              <a:gd name="connsiteX0" fmla="*/ 0 w 9164782"/>
              <a:gd name="connsiteY0" fmla="*/ 0 h 1080655"/>
              <a:gd name="connsiteX1" fmla="*/ 9164782 w 9164782"/>
              <a:gd name="connsiteY1" fmla="*/ 0 h 1080655"/>
              <a:gd name="connsiteX2" fmla="*/ 9164782 w 9164782"/>
              <a:gd name="connsiteY2" fmla="*/ 1080655 h 1080655"/>
              <a:gd name="connsiteX3" fmla="*/ 0 w 9164782"/>
              <a:gd name="connsiteY3" fmla="*/ 342900 h 1080655"/>
              <a:gd name="connsiteX4" fmla="*/ 0 w 9164782"/>
              <a:gd name="connsiteY4" fmla="*/ 0 h 108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782" h="1080655">
                <a:moveTo>
                  <a:pt x="0" y="0"/>
                </a:moveTo>
                <a:lnTo>
                  <a:pt x="9164782" y="0"/>
                </a:lnTo>
                <a:lnTo>
                  <a:pt x="9164782" y="1080655"/>
                </a:lnTo>
                <a:lnTo>
                  <a:pt x="0" y="3429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5" name="Freeform 4"/>
          <p:cNvSpPr/>
          <p:nvPr userDrawn="1"/>
        </p:nvSpPr>
        <p:spPr>
          <a:xfrm>
            <a:off x="-4666" y="442586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4797" y="-167776"/>
            <a:ext cx="1409435" cy="1409436"/>
          </a:xfrm>
          <a:prstGeom prst="rect">
            <a:avLst/>
          </a:prstGeom>
        </p:spPr>
      </p:pic>
      <p:sp>
        <p:nvSpPr>
          <p:cNvPr id="8" name="Title 1">
            <a:extLst>
              <a:ext uri="{FF2B5EF4-FFF2-40B4-BE49-F238E27FC236}">
                <a16:creationId xmlns:a16="http://schemas.microsoft.com/office/drawing/2014/main" id="{37626C3E-C783-7A49-A92D-861B07588E41}"/>
              </a:ext>
            </a:extLst>
          </p:cNvPr>
          <p:cNvSpPr>
            <a:spLocks noGrp="1"/>
          </p:cNvSpPr>
          <p:nvPr>
            <p:ph type="ctrTitle" hasCustomPrompt="1"/>
          </p:nvPr>
        </p:nvSpPr>
        <p:spPr>
          <a:xfrm>
            <a:off x="1143000" y="1136771"/>
            <a:ext cx="6858000" cy="993771"/>
          </a:xfrm>
        </p:spPr>
        <p:txBody>
          <a:bodyPr anchor="ctr">
            <a:normAutofit/>
          </a:bodyPr>
          <a:lstStyle>
            <a:lvl1pPr algn="ctr">
              <a:defRPr sz="3000">
                <a:solidFill>
                  <a:schemeClr val="bg2">
                    <a:lumMod val="10000"/>
                  </a:schemeClr>
                </a:solidFill>
              </a:defRPr>
            </a:lvl1pPr>
          </a:lstStyle>
          <a:p>
            <a:r>
              <a:rPr lang="en-US" dirty="0"/>
              <a:t>Click To Edit Master Title Style</a:t>
            </a:r>
          </a:p>
        </p:txBody>
      </p:sp>
      <p:sp>
        <p:nvSpPr>
          <p:cNvPr id="23" name="Text Placeholder 22">
            <a:extLst>
              <a:ext uri="{FF2B5EF4-FFF2-40B4-BE49-F238E27FC236}">
                <a16:creationId xmlns:a16="http://schemas.microsoft.com/office/drawing/2014/main" id="{E01CF4F3-CD51-3E4E-9B99-ED3075E28299}"/>
              </a:ext>
            </a:extLst>
          </p:cNvPr>
          <p:cNvSpPr>
            <a:spLocks noGrp="1"/>
          </p:cNvSpPr>
          <p:nvPr>
            <p:ph type="body" sz="quarter" idx="10"/>
          </p:nvPr>
        </p:nvSpPr>
        <p:spPr>
          <a:xfrm>
            <a:off x="1143000" y="3019427"/>
            <a:ext cx="6858000" cy="1406129"/>
          </a:xfrm>
        </p:spPr>
        <p:txBody>
          <a:bodyPr/>
          <a:lstStyle>
            <a:lvl1pPr marL="0" indent="0" algn="ctr">
              <a:buNone/>
              <a:defRPr sz="2100">
                <a:solidFill>
                  <a:schemeClr val="bg2">
                    <a:lumMod val="10000"/>
                  </a:schemeClr>
                </a:solidFill>
              </a:defRPr>
            </a:lvl1pPr>
            <a:lvl2pPr marL="0" indent="0" algn="ctr">
              <a:buNone/>
              <a:defRPr sz="1500">
                <a:solidFill>
                  <a:schemeClr val="bg2">
                    <a:lumMod val="10000"/>
                  </a:schemeClr>
                </a:solidFill>
              </a:defRPr>
            </a:lvl2pPr>
            <a:lvl3pPr marL="685766" indent="0">
              <a:buNone/>
              <a:defRPr/>
            </a:lvl3pPr>
            <a:lvl4pPr marL="1028649" indent="0">
              <a:buNone/>
              <a:defRPr/>
            </a:lvl4pPr>
            <a:lvl5pPr marL="1371532" indent="0">
              <a:buNone/>
              <a:defRPr/>
            </a:lvl5pPr>
          </a:lstStyle>
          <a:p>
            <a:pPr lvl="0"/>
            <a:r>
              <a:rPr lang="en-US" dirty="0"/>
              <a:t>Edit Master text styles</a:t>
            </a:r>
          </a:p>
          <a:p>
            <a:pPr lvl="1"/>
            <a:r>
              <a:rPr lang="en-US" dirty="0"/>
              <a:t>Second level</a:t>
            </a:r>
          </a:p>
        </p:txBody>
      </p:sp>
      <p:sp>
        <p:nvSpPr>
          <p:cNvPr id="14" name="Text Placeholder 10">
            <a:extLst>
              <a:ext uri="{FF2B5EF4-FFF2-40B4-BE49-F238E27FC236}">
                <a16:creationId xmlns:a16="http://schemas.microsoft.com/office/drawing/2014/main" id="{62CCC152-E3D0-A54B-BF22-8F15FB4B1575}"/>
              </a:ext>
            </a:extLst>
          </p:cNvPr>
          <p:cNvSpPr>
            <a:spLocks noGrp="1"/>
          </p:cNvSpPr>
          <p:nvPr>
            <p:ph type="body" sz="quarter" idx="11" hasCustomPrompt="1"/>
          </p:nvPr>
        </p:nvSpPr>
        <p:spPr>
          <a:xfrm>
            <a:off x="1143000" y="2169180"/>
            <a:ext cx="6858000" cy="409876"/>
          </a:xfrm>
        </p:spPr>
        <p:txBody>
          <a:bodyPr>
            <a:normAutofit/>
          </a:bodyPr>
          <a:lstStyle>
            <a:lvl1pPr marL="0" indent="0" algn="ctr">
              <a:buNone/>
              <a:defRPr sz="180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408354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380731"/>
            <a:ext cx="6858000" cy="993771"/>
          </a:xfrm>
        </p:spPr>
        <p:txBody>
          <a:bodyPr anchor="ctr">
            <a:normAutofit/>
          </a:bodyPr>
          <a:lstStyle>
            <a:lvl1pPr algn="ctr">
              <a:defRPr sz="3000"/>
            </a:lvl1pPr>
          </a:lstStyle>
          <a:p>
            <a:r>
              <a:rPr lang="en-US" dirty="0"/>
              <a:t>Click To Edit Master Title Style</a:t>
            </a:r>
          </a:p>
        </p:txBody>
      </p:sp>
      <p:sp>
        <p:nvSpPr>
          <p:cNvPr id="3" name="Subtitle 2"/>
          <p:cNvSpPr>
            <a:spLocks noGrp="1"/>
          </p:cNvSpPr>
          <p:nvPr>
            <p:ph type="subTitle" idx="1" hasCustomPrompt="1"/>
          </p:nvPr>
        </p:nvSpPr>
        <p:spPr>
          <a:xfrm>
            <a:off x="1143000" y="2392535"/>
            <a:ext cx="6858000" cy="647352"/>
          </a:xfrm>
        </p:spPr>
        <p:txBody>
          <a:bodyPr>
            <a:normAutofit/>
          </a:bodyPr>
          <a:lstStyle>
            <a:lvl1pPr marL="0" indent="0" algn="ctr">
              <a:buNone/>
              <a:defRPr sz="2400">
                <a:solidFill>
                  <a:srgbClr val="62636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7"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
        <p:nvSpPr>
          <p:cNvPr id="5" name="Text Placeholder 22">
            <a:extLst>
              <a:ext uri="{FF2B5EF4-FFF2-40B4-BE49-F238E27FC236}">
                <a16:creationId xmlns:a16="http://schemas.microsoft.com/office/drawing/2014/main" id="{9C320CC3-6211-5044-98E3-FAFBC9530133}"/>
              </a:ext>
            </a:extLst>
          </p:cNvPr>
          <p:cNvSpPr>
            <a:spLocks noGrp="1"/>
          </p:cNvSpPr>
          <p:nvPr>
            <p:ph type="body" sz="quarter" idx="10"/>
          </p:nvPr>
        </p:nvSpPr>
        <p:spPr>
          <a:xfrm>
            <a:off x="1143000" y="3019427"/>
            <a:ext cx="6858000" cy="1406129"/>
          </a:xfrm>
        </p:spPr>
        <p:txBody>
          <a:bodyPr/>
          <a:lstStyle>
            <a:lvl1pPr marL="0" indent="0" algn="ctr">
              <a:buNone/>
              <a:defRPr sz="2100">
                <a:solidFill>
                  <a:schemeClr val="bg2">
                    <a:lumMod val="10000"/>
                  </a:schemeClr>
                </a:solidFill>
              </a:defRPr>
            </a:lvl1pPr>
            <a:lvl2pPr marL="0" indent="0" algn="ctr">
              <a:buNone/>
              <a:defRPr sz="1500">
                <a:solidFill>
                  <a:schemeClr val="bg2">
                    <a:lumMod val="10000"/>
                  </a:schemeClr>
                </a:solidFill>
              </a:defRPr>
            </a:lvl2pPr>
            <a:lvl3pPr marL="685766" indent="0">
              <a:buNone/>
              <a:defRPr/>
            </a:lvl3pPr>
            <a:lvl4pPr marL="1028649" indent="0">
              <a:buNone/>
              <a:defRPr/>
            </a:lvl4pPr>
            <a:lvl5pPr marL="1371532" indent="0">
              <a:buNone/>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0898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1380730"/>
            <a:ext cx="6858000" cy="993771"/>
          </a:xfrm>
        </p:spPr>
        <p:txBody>
          <a:bodyPr anchor="ctr">
            <a:normAutofit/>
          </a:bodyPr>
          <a:lstStyle>
            <a:lvl1pPr algn="ctr">
              <a:defRPr sz="3000"/>
            </a:lvl1pPr>
          </a:lstStyle>
          <a:p>
            <a:r>
              <a:rPr lang="en-US" dirty="0"/>
              <a:t>Click To Edit Master Title Style</a:t>
            </a:r>
          </a:p>
        </p:txBody>
      </p:sp>
      <p:sp>
        <p:nvSpPr>
          <p:cNvPr id="3" name="Subtitle 2"/>
          <p:cNvSpPr>
            <a:spLocks noGrp="1"/>
          </p:cNvSpPr>
          <p:nvPr>
            <p:ph type="subTitle" idx="1" hasCustomPrompt="1"/>
          </p:nvPr>
        </p:nvSpPr>
        <p:spPr>
          <a:xfrm>
            <a:off x="1143000" y="2392535"/>
            <a:ext cx="6858000" cy="647352"/>
          </a:xfrm>
        </p:spPr>
        <p:txBody>
          <a:bodyPr>
            <a:normAutofit/>
          </a:bodyPr>
          <a:lstStyle>
            <a:lvl1pPr marL="0" indent="0" algn="ctr">
              <a:buNone/>
              <a:defRPr sz="2400">
                <a:solidFill>
                  <a:srgbClr val="62636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
        <p:nvSpPr>
          <p:cNvPr id="5" name="Text Placeholder 22">
            <a:extLst>
              <a:ext uri="{FF2B5EF4-FFF2-40B4-BE49-F238E27FC236}">
                <a16:creationId xmlns:a16="http://schemas.microsoft.com/office/drawing/2014/main" id="{9C320CC3-6211-5044-98E3-FAFBC9530133}"/>
              </a:ext>
            </a:extLst>
          </p:cNvPr>
          <p:cNvSpPr>
            <a:spLocks noGrp="1"/>
          </p:cNvSpPr>
          <p:nvPr>
            <p:ph type="body" sz="quarter" idx="10"/>
          </p:nvPr>
        </p:nvSpPr>
        <p:spPr>
          <a:xfrm>
            <a:off x="1143000" y="3019425"/>
            <a:ext cx="6858000" cy="1406129"/>
          </a:xfrm>
        </p:spPr>
        <p:txBody>
          <a:bodyPr/>
          <a:lstStyle>
            <a:lvl1pPr marL="0" indent="0" algn="ctr">
              <a:buNone/>
              <a:defRPr sz="2100">
                <a:solidFill>
                  <a:schemeClr val="bg2">
                    <a:lumMod val="10000"/>
                  </a:schemeClr>
                </a:solidFill>
              </a:defRPr>
            </a:lvl1pPr>
            <a:lvl2pPr marL="0" indent="0" algn="ctr">
              <a:buNone/>
              <a:defRPr sz="1500">
                <a:solidFill>
                  <a:schemeClr val="bg2">
                    <a:lumMod val="10000"/>
                  </a:schemeClr>
                </a:solidFill>
              </a:defRPr>
            </a:lvl2pPr>
            <a:lvl3pPr marL="685800" indent="0">
              <a:buNone/>
              <a:defRPr/>
            </a:lvl3pPr>
            <a:lvl4pPr marL="1028700" indent="0">
              <a:buNone/>
              <a:defRPr/>
            </a:lvl4pPr>
            <a:lvl5pPr marL="1371600" indent="0">
              <a:buNone/>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755378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150754"/>
            <a:ext cx="822960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3319944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bg2">
                    <a:lumMod val="10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FB023052-3874-2C4F-97D7-0C2D84C3092E}"/>
              </a:ext>
            </a:extLst>
          </p:cNvPr>
          <p:cNvSpPr>
            <a:spLocks noGrp="1"/>
          </p:cNvSpPr>
          <p:nvPr>
            <p:ph type="ftr" sz="quarter" idx="3"/>
          </p:nvPr>
        </p:nvSpPr>
        <p:spPr>
          <a:xfrm>
            <a:off x="395654" y="4797693"/>
            <a:ext cx="8229600" cy="273844"/>
          </a:xfrm>
          <a:prstGeom prst="rect">
            <a:avLst/>
          </a:prstGeom>
        </p:spPr>
        <p:txBody>
          <a:bodyPr vert="horz" lIns="91440" tIns="45720" rIns="91440" bIns="45720" rtlCol="0" anchor="ctr"/>
          <a:lstStyle>
            <a:lvl1pPr algn="l">
              <a:defRPr sz="900" b="1">
                <a:solidFill>
                  <a:schemeClr val="bg2">
                    <a:lumMod val="10000"/>
                  </a:schemeClr>
                </a:solidFill>
                <a:latin typeface="Arial" panose="020B0604020202020204" pitchFamily="34" charset="0"/>
                <a:cs typeface="Arial" panose="020B0604020202020204" pitchFamily="34" charset="0"/>
              </a:defRPr>
            </a:lvl1pPr>
          </a:lstStyle>
          <a:p>
            <a:r>
              <a:rPr lang="en-US"/>
              <a:t>Edit master text styles</a:t>
            </a:r>
            <a:endParaRPr lang="en-US" dirty="0"/>
          </a:p>
        </p:txBody>
      </p:sp>
    </p:spTree>
    <p:extLst>
      <p:ext uri="{BB962C8B-B14F-4D97-AF65-F5344CB8AC3E}">
        <p14:creationId xmlns:p14="http://schemas.microsoft.com/office/powerpoint/2010/main" val="2757660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05730"/>
            <a:ext cx="8229600" cy="496178"/>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a:defRPr sz="2100"/>
            </a:lvl1pPr>
            <a:lvl2pPr>
              <a:defRPr sz="180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a:extLst>
              <a:ext uri="{FF2B5EF4-FFF2-40B4-BE49-F238E27FC236}">
                <a16:creationId xmlns:a16="http://schemas.microsoft.com/office/drawing/2014/main" id="{5A627836-8071-4941-AE19-E25336B8BD09}"/>
              </a:ext>
            </a:extLst>
          </p:cNvPr>
          <p:cNvSpPr>
            <a:spLocks noGrp="1"/>
          </p:cNvSpPr>
          <p:nvPr>
            <p:ph type="subTitle" idx="10" hasCustomPrompt="1"/>
          </p:nvPr>
        </p:nvSpPr>
        <p:spPr>
          <a:xfrm>
            <a:off x="457200" y="865293"/>
            <a:ext cx="8229600" cy="443770"/>
          </a:xfrm>
        </p:spPr>
        <p:txBody>
          <a:bodyPr>
            <a:normAutofit/>
          </a:bodyPr>
          <a:lstStyle>
            <a:lvl1pPr marL="0" indent="0" algn="ctr">
              <a:buNone/>
              <a:defRPr sz="2100">
                <a:solidFill>
                  <a:srgbClr val="626362"/>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Edit Master Subtitle Style</a:t>
            </a:r>
          </a:p>
        </p:txBody>
      </p:sp>
      <p:sp>
        <p:nvSpPr>
          <p:cNvPr id="6"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975415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628650" y="1369219"/>
            <a:ext cx="3886200" cy="3263504"/>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369219"/>
            <a:ext cx="3886200" cy="3263504"/>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3298074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409" y="150754"/>
            <a:ext cx="8255977" cy="994172"/>
          </a:xfrm>
        </p:spPr>
        <p:txBody>
          <a:bodyPr/>
          <a:lstStyle/>
          <a:p>
            <a:r>
              <a:rPr lang="en-US" dirty="0"/>
              <a:t>Click To Edit Master Title Style</a:t>
            </a:r>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solidFill>
                  <a:srgbClr val="626362"/>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878806"/>
            <a:ext cx="3868340" cy="2763441"/>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2" y="1260872"/>
            <a:ext cx="3887391" cy="617934"/>
          </a:xfrm>
        </p:spPr>
        <p:txBody>
          <a:bodyPr anchor="b"/>
          <a:lstStyle>
            <a:lvl1pPr marL="0" indent="0">
              <a:buNone/>
              <a:defRPr sz="1800" b="1">
                <a:solidFill>
                  <a:srgbClr val="626362"/>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2" y="1878806"/>
            <a:ext cx="3887391" cy="2763441"/>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0"/>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2938944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994" y="150754"/>
            <a:ext cx="8229601" cy="994172"/>
          </a:xfrm>
        </p:spPr>
        <p:txBody>
          <a:bodyPr/>
          <a:lstStyle/>
          <a:p>
            <a:r>
              <a:rPr lang="en-US" dirty="0"/>
              <a:t>Click To Edit Master Title Style</a:t>
            </a:r>
          </a:p>
        </p:txBody>
      </p:sp>
      <p:sp>
        <p:nvSpPr>
          <p:cNvPr id="4"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3194558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normAutofit/>
          </a:bodyPr>
          <a:lstStyle>
            <a:lvl1pPr algn="l">
              <a:defRPr sz="1500"/>
            </a:lvl1pPr>
          </a:lstStyle>
          <a:p>
            <a:r>
              <a:rPr lang="en-US" dirty="0"/>
              <a:t>Click To Edit Master Title Style</a:t>
            </a:r>
          </a:p>
        </p:txBody>
      </p:sp>
      <p:sp>
        <p:nvSpPr>
          <p:cNvPr id="3" name="Content Placeholder 2"/>
          <p:cNvSpPr>
            <a:spLocks noGrp="1"/>
          </p:cNvSpPr>
          <p:nvPr>
            <p:ph idx="1" hasCustomPrompt="1"/>
          </p:nvPr>
        </p:nvSpPr>
        <p:spPr>
          <a:xfrm>
            <a:off x="3887391" y="342902"/>
            <a:ext cx="4629150"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29841" y="1543052"/>
            <a:ext cx="2949178" cy="2858691"/>
          </a:xfrm>
        </p:spPr>
        <p:txBody>
          <a:bodyPr>
            <a:normAutofit/>
          </a:bodyPr>
          <a:lstStyle>
            <a:lvl1pPr marL="0" indent="0">
              <a:buNone/>
              <a:defRPr sz="105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dirty="0"/>
              <a:t>Edit Master Text Styles</a:t>
            </a:r>
          </a:p>
        </p:txBody>
      </p:sp>
      <p:sp>
        <p:nvSpPr>
          <p:cNvPr id="6"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2731172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txBox="1">
            <a:spLocks/>
          </p:cNvSpPr>
          <p:nvPr userDrawn="1"/>
        </p:nvSpPr>
        <p:spPr>
          <a:xfrm>
            <a:off x="1792288" y="3600451"/>
            <a:ext cx="5486400" cy="425054"/>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000" b="1" kern="1200">
                <a:solidFill>
                  <a:srgbClr val="E87722"/>
                </a:solidFill>
                <a:latin typeface="Arial" panose="020B0604020202020204" pitchFamily="34" charset="0"/>
                <a:ea typeface="+mj-ea"/>
                <a:cs typeface="Arial" panose="020B0604020202020204" pitchFamily="34" charset="0"/>
              </a:defRPr>
            </a:lvl1pPr>
          </a:lstStyle>
          <a:p>
            <a:r>
              <a:rPr lang="en-US" sz="1500" dirty="0">
                <a:solidFill>
                  <a:schemeClr val="tx2"/>
                </a:solidFill>
              </a:rPr>
              <a:t>Click to Edit Master Title Style</a:t>
            </a:r>
          </a:p>
        </p:txBody>
      </p:sp>
      <p:sp>
        <p:nvSpPr>
          <p:cNvPr id="9" name="Picture Placeholder 2"/>
          <p:cNvSpPr>
            <a:spLocks noGrp="1"/>
          </p:cNvSpPr>
          <p:nvPr>
            <p:ph type="pic" idx="13"/>
          </p:nvPr>
        </p:nvSpPr>
        <p:spPr>
          <a:xfrm>
            <a:off x="1792288" y="459581"/>
            <a:ext cx="5486400" cy="30861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en-US" dirty="0"/>
          </a:p>
        </p:txBody>
      </p:sp>
      <p:sp>
        <p:nvSpPr>
          <p:cNvPr id="10" name="Text Placeholder 3"/>
          <p:cNvSpPr>
            <a:spLocks noGrp="1"/>
          </p:cNvSpPr>
          <p:nvPr>
            <p:ph type="body" sz="half" idx="14"/>
          </p:nvPr>
        </p:nvSpPr>
        <p:spPr>
          <a:xfrm>
            <a:off x="1792288" y="4025505"/>
            <a:ext cx="5486400" cy="603647"/>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lang="en-US"/>
              <a:t>Click to edit Master text styles</a:t>
            </a:r>
          </a:p>
        </p:txBody>
      </p:sp>
      <p:sp>
        <p:nvSpPr>
          <p:cNvPr id="6"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2129078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prIME Poin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3000"/>
            </a:lvl1pPr>
          </a:lstStyle>
          <a:p>
            <a:r>
              <a:rPr lang="en-US" dirty="0" err="1"/>
              <a:t>prIME</a:t>
            </a:r>
            <a:r>
              <a:rPr lang="en-US" dirty="0"/>
              <a:t> Points™</a:t>
            </a:r>
          </a:p>
        </p:txBody>
      </p:sp>
      <p:sp>
        <p:nvSpPr>
          <p:cNvPr id="3" name="Content Placeholder 2"/>
          <p:cNvSpPr>
            <a:spLocks noGrp="1"/>
          </p:cNvSpPr>
          <p:nvPr>
            <p:ph idx="1" hasCustomPrompt="1"/>
          </p:nvPr>
        </p:nvSpPr>
        <p:spPr>
          <a:xfrm>
            <a:off x="399930" y="1326034"/>
            <a:ext cx="8229600" cy="3263504"/>
          </a:xfrm>
        </p:spPr>
        <p:txBody>
          <a:bodyPr/>
          <a:lstStyle>
            <a:lvl1pPr marL="171442" marR="0" indent="-171442" algn="l" defTabSz="685766" rtl="0" eaLnBrk="1" fontAlgn="auto" latinLnBrk="0" hangingPunct="1">
              <a:lnSpc>
                <a:spcPct val="90000"/>
              </a:lnSpc>
              <a:spcBef>
                <a:spcPts val="750"/>
              </a:spcBef>
              <a:spcAft>
                <a:spcPts val="0"/>
              </a:spcAft>
              <a:buClrTx/>
              <a:buSzTx/>
              <a:buFontTx/>
              <a:buBlip>
                <a:blip r:embed="rId2"/>
              </a:buBlip>
              <a:tabLst/>
              <a:defRPr sz="2100">
                <a:solidFill>
                  <a:srgbClr val="191919"/>
                </a:solidFill>
              </a:defRPr>
            </a:lvl1pPr>
            <a:lvl2pPr marL="514325" marR="0" indent="-171442" algn="l" defTabSz="685766" rtl="0" eaLnBrk="1" fontAlgn="auto" latinLnBrk="0" hangingPunct="1">
              <a:lnSpc>
                <a:spcPct val="90000"/>
              </a:lnSpc>
              <a:spcBef>
                <a:spcPts val="375"/>
              </a:spcBef>
              <a:spcAft>
                <a:spcPts val="0"/>
              </a:spcAft>
              <a:buClrTx/>
              <a:buSzTx/>
              <a:buFontTx/>
              <a:buBlip>
                <a:blip r:embed="rId2"/>
              </a:buBlip>
              <a:tabLst/>
              <a:defRPr sz="1800">
                <a:solidFill>
                  <a:srgbClr val="191919"/>
                </a:solidFill>
              </a:defRPr>
            </a:lvl2pPr>
            <a:lvl3pPr marL="857207" marR="0" indent="-171442" algn="l" defTabSz="685766" rtl="0" eaLnBrk="1" fontAlgn="auto" latinLnBrk="0" hangingPunct="1">
              <a:lnSpc>
                <a:spcPct val="90000"/>
              </a:lnSpc>
              <a:spcBef>
                <a:spcPts val="375"/>
              </a:spcBef>
              <a:spcAft>
                <a:spcPts val="0"/>
              </a:spcAft>
              <a:buClrTx/>
              <a:buSzTx/>
              <a:buFontTx/>
              <a:buBlip>
                <a:blip r:embed="rId2"/>
              </a:buBlip>
              <a:tabLst/>
              <a:defRPr sz="1500">
                <a:solidFill>
                  <a:srgbClr val="191919"/>
                </a:solidFill>
              </a:defRPr>
            </a:lvl3pPr>
            <a:lvl4pPr marL="1200090" marR="0" indent="-171442" algn="l" defTabSz="685766" rtl="0" eaLnBrk="1" fontAlgn="auto" latinLnBrk="0" hangingPunct="1">
              <a:lnSpc>
                <a:spcPct val="90000"/>
              </a:lnSpc>
              <a:spcBef>
                <a:spcPts val="375"/>
              </a:spcBef>
              <a:spcAft>
                <a:spcPts val="0"/>
              </a:spcAft>
              <a:buClrTx/>
              <a:buSzTx/>
              <a:buFontTx/>
              <a:buBlip>
                <a:blip r:embed="rId2"/>
              </a:buBlip>
              <a:tabLst/>
              <a:defRPr sz="1350">
                <a:solidFill>
                  <a:srgbClr val="191919"/>
                </a:solidFill>
              </a:defRPr>
            </a:lvl4pPr>
            <a:lvl5pPr marL="1542974" marR="0" indent="-171442" algn="l" defTabSz="685766" rtl="0" eaLnBrk="1" fontAlgn="auto" latinLnBrk="0" hangingPunct="1">
              <a:lnSpc>
                <a:spcPct val="90000"/>
              </a:lnSpc>
              <a:spcBef>
                <a:spcPts val="375"/>
              </a:spcBef>
              <a:spcAft>
                <a:spcPts val="0"/>
              </a:spcAft>
              <a:buClrTx/>
              <a:buSzTx/>
              <a:buFontTx/>
              <a:buBlip>
                <a:blip r:embed="rId2"/>
              </a:buBlip>
              <a:tabLst/>
              <a:defRPr sz="1350">
                <a:solidFill>
                  <a:srgbClr val="191919"/>
                </a:solidFill>
              </a:defRPr>
            </a:lvl5pPr>
          </a:lstStyle>
          <a:p>
            <a:pPr marL="171442" marR="0" lvl="0" indent="-171442" algn="l" defTabSz="685766" rtl="0" eaLnBrk="1" fontAlgn="auto" latinLnBrk="0" hangingPunct="1">
              <a:lnSpc>
                <a:spcPct val="90000"/>
              </a:lnSpc>
              <a:spcBef>
                <a:spcPts val="750"/>
              </a:spcBef>
              <a:spcAft>
                <a:spcPts val="0"/>
              </a:spcAft>
              <a:buClrTx/>
              <a:buSzTx/>
              <a:buFontTx/>
              <a:buBlip>
                <a:blip r:embed="rId2"/>
              </a:buBlip>
              <a:tabLst/>
              <a:defRPr/>
            </a:pPr>
            <a:r>
              <a:rPr kumimoji="0" lang="en-US" sz="24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Edit master text styles</a:t>
            </a:r>
          </a:p>
          <a:p>
            <a:pPr marL="514325" marR="0" lvl="1" indent="-171442" algn="l" defTabSz="685766" rtl="0" eaLnBrk="1" fontAlgn="auto" latinLnBrk="0" hangingPunct="1">
              <a:lnSpc>
                <a:spcPct val="90000"/>
              </a:lnSpc>
              <a:spcBef>
                <a:spcPts val="375"/>
              </a:spcBef>
              <a:spcAft>
                <a:spcPts val="0"/>
              </a:spcAft>
              <a:buClrTx/>
              <a:buSzTx/>
              <a:buFontTx/>
              <a:buBlip>
                <a:blip r:embed="rId2"/>
              </a:buBlip>
              <a:tabLst/>
              <a:defRPr/>
            </a:pPr>
            <a:r>
              <a:rPr kumimoji="0" lang="en-US" sz="21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Second level</a:t>
            </a:r>
          </a:p>
          <a:p>
            <a:pPr marL="857207" marR="0" lvl="2" indent="-171442" algn="l" defTabSz="685766" rtl="0" eaLnBrk="1" fontAlgn="auto" latinLnBrk="0" hangingPunct="1">
              <a:lnSpc>
                <a:spcPct val="90000"/>
              </a:lnSpc>
              <a:spcBef>
                <a:spcPts val="375"/>
              </a:spcBef>
              <a:spcAft>
                <a:spcPts val="0"/>
              </a:spcAft>
              <a:buClrTx/>
              <a:buSzTx/>
              <a:buFontTx/>
              <a:buBlip>
                <a:blip r:embed="rId2"/>
              </a:buBlip>
              <a:tabLst/>
              <a:defRPr/>
            </a:pPr>
            <a:r>
              <a:rPr kumimoji="0" lang="en-US" sz="18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Third level</a:t>
            </a:r>
          </a:p>
          <a:p>
            <a:pPr marL="1200090" marR="0" lvl="3" indent="-171442" algn="l" defTabSz="685766" rtl="0" eaLnBrk="1" fontAlgn="auto" latinLnBrk="0" hangingPunct="1">
              <a:lnSpc>
                <a:spcPct val="90000"/>
              </a:lnSpc>
              <a:spcBef>
                <a:spcPts val="375"/>
              </a:spcBef>
              <a:spcAft>
                <a:spcPts val="0"/>
              </a:spcAft>
              <a:buClrTx/>
              <a:buSzTx/>
              <a:buFontTx/>
              <a:buBlip>
                <a:blip r:embed="rId2"/>
              </a:buBlip>
              <a:tabLst/>
              <a:defRPr/>
            </a:pPr>
            <a:r>
              <a:rPr kumimoji="0" lang="en-US" sz="15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Fourth level</a:t>
            </a:r>
          </a:p>
          <a:p>
            <a:pPr marL="1542974" marR="0" lvl="4" indent="-171442" algn="l" defTabSz="685766" rtl="0" eaLnBrk="1" fontAlgn="auto" latinLnBrk="0" hangingPunct="1">
              <a:lnSpc>
                <a:spcPct val="90000"/>
              </a:lnSpc>
              <a:spcBef>
                <a:spcPts val="375"/>
              </a:spcBef>
              <a:spcAft>
                <a:spcPts val="0"/>
              </a:spcAft>
              <a:buClrTx/>
              <a:buSzTx/>
              <a:buFontTx/>
              <a:buBlip>
                <a:blip r:embed="rId2"/>
              </a:buBlip>
              <a:tabLst/>
              <a:defRPr/>
            </a:pPr>
            <a:r>
              <a:rPr kumimoji="0" lang="en-US" sz="1500" b="1" i="0" u="none" strike="noStrike" kern="1200" cap="none" spc="0" normalizeH="0" baseline="0" noProof="0" dirty="0">
                <a:ln>
                  <a:noFill/>
                </a:ln>
                <a:solidFill>
                  <a:srgbClr val="626362"/>
                </a:solidFill>
                <a:effectLst/>
                <a:uLnTx/>
                <a:uFillTx/>
                <a:latin typeface="Arial" panose="020B0604020202020204" pitchFamily="34" charset="0"/>
                <a:ea typeface="+mn-ea"/>
                <a:cs typeface="Arial" panose="020B0604020202020204" pitchFamily="34" charset="0"/>
              </a:rPr>
              <a:t>Fifth level</a:t>
            </a:r>
          </a:p>
        </p:txBody>
      </p:sp>
      <p:pic>
        <p:nvPicPr>
          <p:cNvPr id="5" name="Picture 4">
            <a:extLst>
              <a:ext uri="{FF2B5EF4-FFF2-40B4-BE49-F238E27FC236}">
                <a16:creationId xmlns:a16="http://schemas.microsoft.com/office/drawing/2014/main" id="{BC1DA484-2040-784C-B53E-9563F3F02D99}"/>
              </a:ext>
            </a:extLst>
          </p:cNvPr>
          <p:cNvPicPr>
            <a:picLocks noChangeAspect="1"/>
          </p:cNvPicPr>
          <p:nvPr userDrawn="1"/>
        </p:nvPicPr>
        <p:blipFill>
          <a:blip r:embed="rId3"/>
          <a:stretch>
            <a:fillRect/>
          </a:stretch>
        </p:blipFill>
        <p:spPr>
          <a:xfrm>
            <a:off x="7921681" y="4274887"/>
            <a:ext cx="963613" cy="629298"/>
          </a:xfrm>
          <a:prstGeom prst="rect">
            <a:avLst/>
          </a:prstGeom>
        </p:spPr>
      </p:pic>
      <p:sp>
        <p:nvSpPr>
          <p:cNvPr id="7"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Tree>
    <p:extLst>
      <p:ext uri="{BB962C8B-B14F-4D97-AF65-F5344CB8AC3E}">
        <p14:creationId xmlns:p14="http://schemas.microsoft.com/office/powerpoint/2010/main" val="1719703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2" name="Freeform 1"/>
          <p:cNvSpPr/>
          <p:nvPr userDrawn="1"/>
        </p:nvSpPr>
        <p:spPr>
          <a:xfrm>
            <a:off x="-4666" y="27723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3" name="Rectangle 2"/>
          <p:cNvSpPr/>
          <p:nvPr userDrawn="1"/>
        </p:nvSpPr>
        <p:spPr>
          <a:xfrm>
            <a:off x="-7791" y="4904561"/>
            <a:ext cx="9151793" cy="2460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4" name="Freeform 3"/>
          <p:cNvSpPr/>
          <p:nvPr userDrawn="1"/>
        </p:nvSpPr>
        <p:spPr>
          <a:xfrm>
            <a:off x="-7794" y="-7793"/>
            <a:ext cx="9151793" cy="1087564"/>
          </a:xfrm>
          <a:custGeom>
            <a:avLst/>
            <a:gdLst>
              <a:gd name="connsiteX0" fmla="*/ 0 w 9164782"/>
              <a:gd name="connsiteY0" fmla="*/ 0 h 1080655"/>
              <a:gd name="connsiteX1" fmla="*/ 9164782 w 9164782"/>
              <a:gd name="connsiteY1" fmla="*/ 0 h 1080655"/>
              <a:gd name="connsiteX2" fmla="*/ 9164782 w 9164782"/>
              <a:gd name="connsiteY2" fmla="*/ 1080655 h 1080655"/>
              <a:gd name="connsiteX3" fmla="*/ 0 w 9164782"/>
              <a:gd name="connsiteY3" fmla="*/ 342900 h 1080655"/>
              <a:gd name="connsiteX4" fmla="*/ 0 w 9164782"/>
              <a:gd name="connsiteY4" fmla="*/ 0 h 1080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4782" h="1080655">
                <a:moveTo>
                  <a:pt x="0" y="0"/>
                </a:moveTo>
                <a:lnTo>
                  <a:pt x="9164782" y="0"/>
                </a:lnTo>
                <a:lnTo>
                  <a:pt x="9164782" y="1080655"/>
                </a:lnTo>
                <a:lnTo>
                  <a:pt x="0" y="3429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5" name="Freeform 4"/>
          <p:cNvSpPr/>
          <p:nvPr userDrawn="1"/>
        </p:nvSpPr>
        <p:spPr>
          <a:xfrm>
            <a:off x="-4666" y="4425869"/>
            <a:ext cx="5122900" cy="478692"/>
          </a:xfrm>
          <a:custGeom>
            <a:avLst/>
            <a:gdLst>
              <a:gd name="connsiteX0" fmla="*/ 0 w 5226627"/>
              <a:gd name="connsiteY0" fmla="*/ 426028 h 426028"/>
              <a:gd name="connsiteX1" fmla="*/ 5226627 w 5226627"/>
              <a:gd name="connsiteY1" fmla="*/ 426028 h 426028"/>
              <a:gd name="connsiteX2" fmla="*/ 20782 w 5226627"/>
              <a:gd name="connsiteY2" fmla="*/ 0 h 426028"/>
              <a:gd name="connsiteX3" fmla="*/ 0 w 5226627"/>
              <a:gd name="connsiteY3" fmla="*/ 426028 h 426028"/>
              <a:gd name="connsiteX0" fmla="*/ 0 w 5226627"/>
              <a:gd name="connsiteY0" fmla="*/ 441579 h 441579"/>
              <a:gd name="connsiteX1" fmla="*/ 5226627 w 5226627"/>
              <a:gd name="connsiteY1" fmla="*/ 441579 h 441579"/>
              <a:gd name="connsiteX2" fmla="*/ 14561 w 5226627"/>
              <a:gd name="connsiteY2" fmla="*/ 0 h 441579"/>
              <a:gd name="connsiteX3" fmla="*/ 0 w 5226627"/>
              <a:gd name="connsiteY3" fmla="*/ 441579 h 441579"/>
              <a:gd name="connsiteX0" fmla="*/ 990 w 5212066"/>
              <a:gd name="connsiteY0" fmla="*/ 438469 h 441579"/>
              <a:gd name="connsiteX1" fmla="*/ 5212066 w 5212066"/>
              <a:gd name="connsiteY1" fmla="*/ 441579 h 441579"/>
              <a:gd name="connsiteX2" fmla="*/ 0 w 5212066"/>
              <a:gd name="connsiteY2" fmla="*/ 0 h 441579"/>
              <a:gd name="connsiteX3" fmla="*/ 990 w 5212066"/>
              <a:gd name="connsiteY3" fmla="*/ 438469 h 441579"/>
            </a:gdLst>
            <a:ahLst/>
            <a:cxnLst>
              <a:cxn ang="0">
                <a:pos x="connsiteX0" y="connsiteY0"/>
              </a:cxn>
              <a:cxn ang="0">
                <a:pos x="connsiteX1" y="connsiteY1"/>
              </a:cxn>
              <a:cxn ang="0">
                <a:pos x="connsiteX2" y="connsiteY2"/>
              </a:cxn>
              <a:cxn ang="0">
                <a:pos x="connsiteX3" y="connsiteY3"/>
              </a:cxn>
            </a:cxnLst>
            <a:rect l="l" t="t" r="r" b="b"/>
            <a:pathLst>
              <a:path w="5212066" h="441579">
                <a:moveTo>
                  <a:pt x="990" y="438469"/>
                </a:moveTo>
                <a:lnTo>
                  <a:pt x="5212066" y="441579"/>
                </a:lnTo>
                <a:lnTo>
                  <a:pt x="0" y="0"/>
                </a:lnTo>
                <a:lnTo>
                  <a:pt x="990" y="438469"/>
                </a:lnTo>
                <a:close/>
              </a:path>
            </a:pathLst>
          </a:custGeom>
          <a:solidFill>
            <a:srgbClr val="CCCD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94797" y="-167776"/>
            <a:ext cx="1409435" cy="1409436"/>
          </a:xfrm>
          <a:prstGeom prst="rect">
            <a:avLst/>
          </a:prstGeom>
        </p:spPr>
      </p:pic>
      <p:sp>
        <p:nvSpPr>
          <p:cNvPr id="7" name="Title 1">
            <a:extLst>
              <a:ext uri="{FF2B5EF4-FFF2-40B4-BE49-F238E27FC236}">
                <a16:creationId xmlns:a16="http://schemas.microsoft.com/office/drawing/2014/main" id="{1BE74F11-91A2-F74F-81CA-88368297E24C}"/>
              </a:ext>
            </a:extLst>
          </p:cNvPr>
          <p:cNvSpPr>
            <a:spLocks noGrp="1"/>
          </p:cNvSpPr>
          <p:nvPr>
            <p:ph type="ctrTitle" hasCustomPrompt="1"/>
          </p:nvPr>
        </p:nvSpPr>
        <p:spPr>
          <a:xfrm>
            <a:off x="1143000" y="1630217"/>
            <a:ext cx="6858000" cy="993771"/>
          </a:xfrm>
        </p:spPr>
        <p:txBody>
          <a:bodyPr anchor="ctr">
            <a:normAutofit/>
          </a:bodyPr>
          <a:lstStyle>
            <a:lvl1pPr algn="ctr">
              <a:defRPr sz="3000">
                <a:solidFill>
                  <a:schemeClr val="bg2">
                    <a:lumMod val="10000"/>
                  </a:schemeClr>
                </a:solidFill>
              </a:defRPr>
            </a:lvl1pPr>
          </a:lstStyle>
          <a:p>
            <a:r>
              <a:rPr lang="en-US" dirty="0"/>
              <a:t>Thank you</a:t>
            </a:r>
          </a:p>
        </p:txBody>
      </p:sp>
      <p:sp>
        <p:nvSpPr>
          <p:cNvPr id="8" name="Text Placeholder 22">
            <a:extLst>
              <a:ext uri="{FF2B5EF4-FFF2-40B4-BE49-F238E27FC236}">
                <a16:creationId xmlns:a16="http://schemas.microsoft.com/office/drawing/2014/main" id="{1245AB5A-FBDD-EE4A-B2AE-20B4E5BF4131}"/>
              </a:ext>
            </a:extLst>
          </p:cNvPr>
          <p:cNvSpPr>
            <a:spLocks noGrp="1"/>
          </p:cNvSpPr>
          <p:nvPr>
            <p:ph type="body" sz="quarter" idx="10"/>
          </p:nvPr>
        </p:nvSpPr>
        <p:spPr>
          <a:xfrm>
            <a:off x="1143000" y="3019427"/>
            <a:ext cx="6858000" cy="1406129"/>
          </a:xfrm>
        </p:spPr>
        <p:txBody>
          <a:bodyPr/>
          <a:lstStyle>
            <a:lvl1pPr marL="0" indent="0" algn="ctr">
              <a:buNone/>
              <a:defRPr sz="2100"/>
            </a:lvl1pPr>
            <a:lvl2pPr marL="0" indent="0" algn="ctr">
              <a:buNone/>
              <a:defRPr sz="1500"/>
            </a:lvl2pPr>
            <a:lvl3pPr marL="685766" indent="0">
              <a:buNone/>
              <a:defRPr/>
            </a:lvl3pPr>
            <a:lvl4pPr marL="1028649" indent="0">
              <a:buNone/>
              <a:defRPr/>
            </a:lvl4pPr>
            <a:lvl5pPr marL="1371532" indent="0">
              <a:buNone/>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1445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0753"/>
            <a:ext cx="8229601" cy="994172"/>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hasCustomPrompt="1"/>
          </p:nvPr>
        </p:nvSpPr>
        <p:spPr/>
        <p:txBody>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1579126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hank you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512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elfolie_Version_1">
    <p:spTree>
      <p:nvGrpSpPr>
        <p:cNvPr id="1" name=""/>
        <p:cNvGrpSpPr/>
        <p:nvPr/>
      </p:nvGrpSpPr>
      <p:grpSpPr>
        <a:xfrm>
          <a:off x="0" y="0"/>
          <a:ext cx="0" cy="0"/>
          <a:chOff x="0" y="0"/>
          <a:chExt cx="0" cy="0"/>
        </a:xfrm>
      </p:grpSpPr>
      <p:sp>
        <p:nvSpPr>
          <p:cNvPr id="3" name="Textplatzhalter 2"/>
          <p:cNvSpPr>
            <a:spLocks noGrp="1"/>
          </p:cNvSpPr>
          <p:nvPr>
            <p:ph type="body" sz="quarter" idx="10" hasCustomPrompt="1"/>
          </p:nvPr>
        </p:nvSpPr>
        <p:spPr>
          <a:xfrm>
            <a:off x="468312" y="915989"/>
            <a:ext cx="8208144" cy="702588"/>
          </a:xfrm>
        </p:spPr>
        <p:txBody>
          <a:bodyPr anchor="ctr"/>
          <a:lstStyle>
            <a:lvl1pPr>
              <a:defRPr sz="2800" b="1">
                <a:solidFill>
                  <a:schemeClr val="tx1">
                    <a:lumMod val="65000"/>
                    <a:lumOff val="35000"/>
                  </a:schemeClr>
                </a:solidFill>
                <a:latin typeface="+mj-lt"/>
              </a:defRPr>
            </a:lvl1pPr>
          </a:lstStyle>
          <a:p>
            <a:pPr lvl="0"/>
            <a:r>
              <a:rPr lang="de-DE" dirty="0"/>
              <a:t>Titel des Vortrags</a:t>
            </a:r>
          </a:p>
        </p:txBody>
      </p:sp>
      <p:sp>
        <p:nvSpPr>
          <p:cNvPr id="15" name="Textplatzhalter 2"/>
          <p:cNvSpPr>
            <a:spLocks noGrp="1"/>
          </p:cNvSpPr>
          <p:nvPr>
            <p:ph type="body" sz="quarter" idx="11" hasCustomPrompt="1"/>
          </p:nvPr>
        </p:nvSpPr>
        <p:spPr>
          <a:xfrm>
            <a:off x="468316" y="1851670"/>
            <a:ext cx="8208143" cy="504056"/>
          </a:xfrm>
        </p:spPr>
        <p:txBody>
          <a:bodyPr anchor="b">
            <a:noAutofit/>
          </a:bodyPr>
          <a:lstStyle>
            <a:lvl1pPr>
              <a:defRPr sz="2000" b="1">
                <a:solidFill>
                  <a:schemeClr val="tx1">
                    <a:lumMod val="65000"/>
                    <a:lumOff val="35000"/>
                  </a:schemeClr>
                </a:solidFill>
              </a:defRPr>
            </a:lvl1pPr>
          </a:lstStyle>
          <a:p>
            <a:pPr lvl="0"/>
            <a:r>
              <a:rPr lang="de-DE" dirty="0"/>
              <a:t>Referent/ Referentin</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3218940"/>
            <a:ext cx="9169987" cy="1924565"/>
          </a:xfrm>
          <a:prstGeom prst="rect">
            <a:avLst/>
          </a:prstGeom>
        </p:spPr>
      </p:pic>
      <p:sp>
        <p:nvSpPr>
          <p:cNvPr id="8" name="Textplatzhalter 2"/>
          <p:cNvSpPr>
            <a:spLocks noGrp="1"/>
          </p:cNvSpPr>
          <p:nvPr>
            <p:ph type="body" sz="quarter" idx="12" hasCustomPrompt="1"/>
          </p:nvPr>
        </p:nvSpPr>
        <p:spPr>
          <a:xfrm>
            <a:off x="468317" y="2355727"/>
            <a:ext cx="8208143" cy="504056"/>
          </a:xfrm>
        </p:spPr>
        <p:txBody>
          <a:bodyPr anchor="t">
            <a:noAutofit/>
          </a:bodyPr>
          <a:lstStyle>
            <a:lvl1pPr>
              <a:defRPr sz="2000" b="1" baseline="0">
                <a:solidFill>
                  <a:schemeClr val="tx1">
                    <a:lumMod val="65000"/>
                    <a:lumOff val="35000"/>
                  </a:schemeClr>
                </a:solidFill>
              </a:defRPr>
            </a:lvl1pPr>
          </a:lstStyle>
          <a:p>
            <a:pPr lvl="0"/>
            <a:r>
              <a:rPr lang="de-DE" dirty="0"/>
              <a:t>Titel / Funktion / Klinik / Abteilung etc.</a:t>
            </a:r>
          </a:p>
        </p:txBody>
      </p:sp>
      <p:pic>
        <p:nvPicPr>
          <p:cNvPr id="2" name="Grafik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36997" y="270895"/>
            <a:ext cx="842039" cy="284633"/>
          </a:xfrm>
          <a:prstGeom prst="rect">
            <a:avLst/>
          </a:prstGeom>
        </p:spPr>
      </p:pic>
    </p:spTree>
    <p:extLst>
      <p:ext uri="{BB962C8B-B14F-4D97-AF65-F5344CB8AC3E}">
        <p14:creationId xmlns:p14="http://schemas.microsoft.com/office/powerpoint/2010/main" val="3134983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679604" y="1609200"/>
            <a:ext cx="4982739" cy="914400"/>
          </a:xfrm>
        </p:spPr>
        <p:txBody>
          <a:bodyPr anchor="b">
            <a:noAutofit/>
          </a:bodyPr>
          <a:lstStyle>
            <a:lvl1pPr algn="l">
              <a:lnSpc>
                <a:spcPct val="80000"/>
              </a:lnSpc>
              <a:defRPr sz="32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679604" y="2527609"/>
            <a:ext cx="4982739" cy="450000"/>
          </a:xfrm>
        </p:spPr>
        <p:txBody>
          <a:bodyPr>
            <a:noAutofit/>
          </a:bodyPr>
          <a:lstStyle>
            <a:lvl1pPr marL="0" indent="0" algn="l">
              <a:buNone/>
              <a:defRPr sz="2400">
                <a:solidFill>
                  <a:schemeClr val="tx1"/>
                </a:solidFill>
                <a:latin typeface="Arial Narrow"/>
                <a:cs typeface="Arial Narrow"/>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679607" y="3434400"/>
            <a:ext cx="4425177" cy="230400"/>
          </a:xfrm>
        </p:spPr>
        <p:txBody>
          <a:bodyPr tIns="46800" bIns="234000">
            <a:noAutofit/>
          </a:bodyPr>
          <a:lstStyle>
            <a:lvl1pPr marL="0" indent="0">
              <a:buFontTx/>
              <a:buNone/>
              <a:defRPr sz="12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679607" y="3670726"/>
            <a:ext cx="4425177" cy="230400"/>
          </a:xfrm>
        </p:spPr>
        <p:txBody>
          <a:bodyPr tIns="46800" bIns="234000">
            <a:noAutofit/>
          </a:bodyPr>
          <a:lstStyle>
            <a:lvl1pPr marL="0" indent="0">
              <a:buFontTx/>
              <a:buNone/>
              <a:defRPr sz="12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679606" y="4474545"/>
            <a:ext cx="3984758" cy="230833"/>
          </a:xfrm>
        </p:spPr>
        <p:txBody>
          <a:bodyPr bIns="234000">
            <a:noAutofit/>
          </a:bodyPr>
          <a:lstStyle>
            <a:lvl1pPr marL="0" indent="0">
              <a:buFontTx/>
              <a:buNone/>
              <a:defRPr sz="1200" b="0">
                <a:solidFill>
                  <a:schemeClr val="tx1"/>
                </a:solidFill>
              </a:defRPr>
            </a:lvl1pPr>
          </a:lstStyle>
          <a:p>
            <a:pPr lvl="0"/>
            <a:r>
              <a:rPr lang="en-US"/>
              <a:t>Click to edit Master text styles</a:t>
            </a:r>
          </a:p>
        </p:txBody>
      </p:sp>
      <p:sp>
        <p:nvSpPr>
          <p:cNvPr id="17" name="TextBox 16"/>
          <p:cNvSpPr txBox="1"/>
          <p:nvPr userDrawn="1"/>
        </p:nvSpPr>
        <p:spPr>
          <a:xfrm>
            <a:off x="7028162" y="4392000"/>
            <a:ext cx="1658775" cy="338554"/>
          </a:xfrm>
          <a:prstGeom prst="rect">
            <a:avLst/>
          </a:prstGeom>
          <a:noFill/>
        </p:spPr>
        <p:txBody>
          <a:bodyPr wrap="square" rtlCol="0">
            <a:spAutoFit/>
          </a:bodyPr>
          <a:lstStyle/>
          <a:p>
            <a:pPr algn="r" defTabSz="457178"/>
            <a:r>
              <a:rPr lang="it-IT" sz="1600" dirty="0">
                <a:solidFill>
                  <a:prstClr val="black"/>
                </a:solidFill>
                <a:ea typeface="MS PGothic" panose="020B0600070205080204" pitchFamily="34" charset="-128"/>
                <a:cs typeface="Arial Narrow"/>
              </a:rPr>
              <a:t>esmo</a:t>
            </a:r>
            <a:r>
              <a:rPr lang="en-US" sz="1600" dirty="0">
                <a:solidFill>
                  <a:prstClr val="black"/>
                </a:solidFill>
                <a:ea typeface="MS PGothic" panose="020B0600070205080204" pitchFamily="34" charset="-128"/>
                <a:cs typeface="Arial Narrow"/>
              </a:rPr>
              <a:t>.org</a:t>
            </a:r>
          </a:p>
        </p:txBody>
      </p:sp>
      <p:pic>
        <p:nvPicPr>
          <p:cNvPr id="6" name="Picture 5">
            <a:extLst>
              <a:ext uri="{FF2B5EF4-FFF2-40B4-BE49-F238E27FC236}">
                <a16:creationId xmlns:a16="http://schemas.microsoft.com/office/drawing/2014/main" id="{13D4BC4E-496B-47E4-BD97-3361BE1AD41F}"/>
              </a:ext>
            </a:extLst>
          </p:cNvPr>
          <p:cNvPicPr>
            <a:picLocks noChangeAspect="1"/>
          </p:cNvPicPr>
          <p:nvPr userDrawn="1"/>
        </p:nvPicPr>
        <p:blipFill>
          <a:blip r:embed="rId2"/>
          <a:stretch>
            <a:fillRect/>
          </a:stretch>
        </p:blipFill>
        <p:spPr>
          <a:xfrm>
            <a:off x="254772" y="233040"/>
            <a:ext cx="2133322" cy="491194"/>
          </a:xfrm>
          <a:prstGeom prst="rect">
            <a:avLst/>
          </a:prstGeom>
        </p:spPr>
      </p:pic>
    </p:spTree>
    <p:extLst>
      <p:ext uri="{BB962C8B-B14F-4D97-AF65-F5344CB8AC3E}">
        <p14:creationId xmlns:p14="http://schemas.microsoft.com/office/powerpoint/2010/main" val="2607181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685802" y="1609200"/>
            <a:ext cx="4982737" cy="9144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685803" y="2527609"/>
            <a:ext cx="4982737" cy="504000"/>
          </a:xfrm>
        </p:spPr>
        <p:txBody>
          <a:bodyPr>
            <a:noAutofit/>
          </a:bodyPr>
          <a:lstStyle>
            <a:lvl1pPr marL="0" indent="0" algn="l">
              <a:buNone/>
              <a:defRPr sz="2400">
                <a:solidFill>
                  <a:schemeClr val="tx1"/>
                </a:solidFill>
                <a:latin typeface="Arial Narrow"/>
                <a:cs typeface="Arial Narrow"/>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7936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14092"/>
            <a:ext cx="5254702" cy="4154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540000" y="810001"/>
            <a:ext cx="5254702" cy="366596"/>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540000" y="1584722"/>
            <a:ext cx="8056800" cy="3015156"/>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a:xfrm>
            <a:off x="1296001" y="4779078"/>
            <a:ext cx="715352" cy="184638"/>
          </a:xfrm>
          <a:prstGeom prst="rect">
            <a:avLst/>
          </a:prstGeom>
        </p:spPr>
        <p:txBody>
          <a:bodyPr/>
          <a:lstStyle>
            <a:lvl1pPr>
              <a:defRPr/>
            </a:lvl1pPr>
          </a:lstStyle>
          <a:p>
            <a:pPr>
              <a:defRPr/>
            </a:pPr>
            <a:fld id="{D7A788FA-F864-4521-9DFD-AF03C9BFF3E5}" type="slidenum">
              <a:rPr lang="en-US" altLang="en-US"/>
              <a:pPr>
                <a:defRPr/>
              </a:pPr>
              <a:t>‹#›</a:t>
            </a:fld>
            <a:endParaRPr lang="en-US" altLang="en-US"/>
          </a:p>
        </p:txBody>
      </p:sp>
    </p:spTree>
    <p:extLst>
      <p:ext uri="{BB962C8B-B14F-4D97-AF65-F5344CB8AC3E}">
        <p14:creationId xmlns:p14="http://schemas.microsoft.com/office/powerpoint/2010/main" val="557961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540000" y="1584724"/>
            <a:ext cx="8056800" cy="3010220"/>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540000" y="413102"/>
            <a:ext cx="7556938" cy="415499"/>
          </a:xfrm>
        </p:spPr>
        <p:txBody>
          <a:bodyPr anchor="b">
            <a:noAutofit/>
          </a:bodyPr>
          <a:lstStyle>
            <a:lvl1pPr>
              <a:defRPr sz="24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540000" y="810001"/>
            <a:ext cx="7556938" cy="366596"/>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a:xfrm>
            <a:off x="1296001" y="4779078"/>
            <a:ext cx="715352" cy="184638"/>
          </a:xfrm>
          <a:prstGeom prst="rect">
            <a:avLst/>
          </a:prstGeom>
        </p:spPr>
        <p:txBody>
          <a:bodyPr/>
          <a:lstStyle>
            <a:lvl1pPr>
              <a:defRPr/>
            </a:lvl1pPr>
          </a:lstStyle>
          <a:p>
            <a:pPr>
              <a:defRPr/>
            </a:pPr>
            <a:fld id="{08D83D96-D520-43E8-9FE3-99F474E31BD7}" type="slidenum">
              <a:rPr lang="en-US" altLang="en-US"/>
              <a:pPr>
                <a:defRPr/>
              </a:pPr>
              <a:t>‹#›</a:t>
            </a:fld>
            <a:endParaRPr lang="en-US" altLang="en-US"/>
          </a:p>
        </p:txBody>
      </p:sp>
    </p:spTree>
    <p:extLst>
      <p:ext uri="{BB962C8B-B14F-4D97-AF65-F5344CB8AC3E}">
        <p14:creationId xmlns:p14="http://schemas.microsoft.com/office/powerpoint/2010/main" val="160885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540000" y="1584724"/>
            <a:ext cx="8236800" cy="3010220"/>
          </a:xfrm>
        </p:spPr>
        <p:txBody>
          <a:bodyPr>
            <a:noAutofit/>
          </a:bodyPr>
          <a:lstStyle/>
          <a:p>
            <a:pPr lvl="0"/>
            <a:r>
              <a:rPr lang="en-US" dirty="0"/>
              <a:t>Click to edit Master text styles</a:t>
            </a:r>
          </a:p>
          <a:p>
            <a:pPr lvl="1"/>
            <a:r>
              <a:rPr lang="en-US" dirty="0"/>
              <a:t>Second level</a:t>
            </a:r>
          </a:p>
          <a:p>
            <a:pPr lvl="2"/>
            <a:r>
              <a:rPr lang="en-US" dirty="0"/>
              <a:t>Third level</a:t>
            </a:r>
          </a:p>
        </p:txBody>
      </p:sp>
      <p:sp>
        <p:nvSpPr>
          <p:cNvPr id="6" name="Title 1"/>
          <p:cNvSpPr>
            <a:spLocks noGrp="1"/>
          </p:cNvSpPr>
          <p:nvPr>
            <p:ph type="title"/>
          </p:nvPr>
        </p:nvSpPr>
        <p:spPr>
          <a:xfrm>
            <a:off x="540000" y="413102"/>
            <a:ext cx="5254702" cy="415499"/>
          </a:xfrm>
        </p:spPr>
        <p:txBody>
          <a:bodyPr anchor="b">
            <a:noAutofit/>
          </a:bodyPr>
          <a:lstStyle>
            <a:lvl1pPr>
              <a:defRPr sz="2400" cap="all" baseline="0"/>
            </a:lvl1pPr>
          </a:lstStyle>
          <a:p>
            <a:r>
              <a:rPr lang="en-US" dirty="0"/>
              <a:t>Click to edit Master title style</a:t>
            </a:r>
          </a:p>
        </p:txBody>
      </p:sp>
      <p:sp>
        <p:nvSpPr>
          <p:cNvPr id="7" name="Text Placeholder 11"/>
          <p:cNvSpPr>
            <a:spLocks noGrp="1"/>
          </p:cNvSpPr>
          <p:nvPr>
            <p:ph type="body" sz="quarter" idx="14"/>
          </p:nvPr>
        </p:nvSpPr>
        <p:spPr>
          <a:xfrm>
            <a:off x="540000" y="810001"/>
            <a:ext cx="5254702" cy="366596"/>
          </a:xfrm>
        </p:spPr>
        <p:txBody>
          <a:bodyPr>
            <a:noAutofit/>
          </a:bodyPr>
          <a:lstStyle>
            <a:lvl1pPr marL="0" indent="0">
              <a:buNone/>
              <a:defRPr sz="2000" baseline="0">
                <a:solidFill>
                  <a:schemeClr val="tx1"/>
                </a:solidFill>
              </a:defRPr>
            </a:lvl1pPr>
          </a:lstStyle>
          <a:p>
            <a:pPr lvl="0"/>
            <a:r>
              <a:rPr lang="en-US" dirty="0"/>
              <a:t>Click to edit Master text styles</a:t>
            </a:r>
          </a:p>
        </p:txBody>
      </p:sp>
      <p:sp>
        <p:nvSpPr>
          <p:cNvPr id="9" name="Slide Number Placeholder 5"/>
          <p:cNvSpPr>
            <a:spLocks noGrp="1"/>
          </p:cNvSpPr>
          <p:nvPr>
            <p:ph type="sldNum" sz="quarter" idx="15"/>
          </p:nvPr>
        </p:nvSpPr>
        <p:spPr>
          <a:xfrm>
            <a:off x="6457950" y="4767263"/>
            <a:ext cx="2057400" cy="273844"/>
          </a:xfrm>
          <a:prstGeom prst="rect">
            <a:avLst/>
          </a:prstGeom>
        </p:spPr>
        <p:txBody>
          <a:bodyPr/>
          <a:lstStyle>
            <a:lvl1pPr>
              <a:defRPr/>
            </a:lvl1pPr>
          </a:lstStyle>
          <a:p>
            <a:pPr>
              <a:defRPr/>
            </a:pPr>
            <a:fld id="{711A7CD0-78D0-42EA-ADB5-8E9333008CAE}" type="slidenum">
              <a:rPr lang="en-US" altLang="en-US"/>
              <a:pPr>
                <a:defRPr/>
              </a:pPr>
              <a:t>‹#›</a:t>
            </a:fld>
            <a:endParaRPr lang="en-US" altLang="en-US"/>
          </a:p>
        </p:txBody>
      </p:sp>
    </p:spTree>
    <p:extLst>
      <p:ext uri="{BB962C8B-B14F-4D97-AF65-F5344CB8AC3E}">
        <p14:creationId xmlns:p14="http://schemas.microsoft.com/office/powerpoint/2010/main" val="891995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5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68357" y="1"/>
            <a:ext cx="8593106" cy="578861"/>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
        <p:nvSpPr>
          <p:cNvPr id="13" name="Text Placeholder 6"/>
          <p:cNvSpPr>
            <a:spLocks noGrp="1"/>
          </p:cNvSpPr>
          <p:nvPr>
            <p:ph type="body" sz="quarter" idx="12"/>
          </p:nvPr>
        </p:nvSpPr>
        <p:spPr>
          <a:xfrm>
            <a:off x="268357" y="744468"/>
            <a:ext cx="8593106" cy="3837145"/>
          </a:xfrm>
        </p:spPr>
        <p:txBody>
          <a:bodyPr>
            <a:noAutofit/>
          </a:bodyPr>
          <a:lstStyle>
            <a:lvl1pPr marL="285743" indent="-285743">
              <a:buClr>
                <a:schemeClr val="tx1"/>
              </a:buClr>
              <a:buFont typeface="Arial" panose="020B0604020202020204" pitchFamily="34" charset="0"/>
              <a:buChar char="•"/>
              <a:defRPr sz="1600" baseline="0">
                <a:latin typeface="+mj-lt"/>
                <a:cs typeface="Arial" panose="020B0604020202020204" pitchFamily="34" charset="0"/>
              </a:defRPr>
            </a:lvl1pPr>
          </a:lstStyle>
          <a:p>
            <a:pPr lvl="0"/>
            <a:r>
              <a:rPr lang="en-US" dirty="0"/>
              <a:t>Click to edit Master text styles</a:t>
            </a:r>
          </a:p>
        </p:txBody>
      </p:sp>
      <p:sp>
        <p:nvSpPr>
          <p:cNvPr id="6" name="Slide Number Placeholder 5"/>
          <p:cNvSpPr>
            <a:spLocks noGrp="1"/>
          </p:cNvSpPr>
          <p:nvPr>
            <p:ph type="sldNum" sz="quarter" idx="13"/>
          </p:nvPr>
        </p:nvSpPr>
        <p:spPr/>
        <p:txBody>
          <a:bodyPr rIns="0"/>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1547523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68357" y="1"/>
            <a:ext cx="8593106" cy="578861"/>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
        <p:nvSpPr>
          <p:cNvPr id="13" name="Text Placeholder 6"/>
          <p:cNvSpPr>
            <a:spLocks noGrp="1"/>
          </p:cNvSpPr>
          <p:nvPr>
            <p:ph type="body" sz="quarter" idx="12"/>
          </p:nvPr>
        </p:nvSpPr>
        <p:spPr>
          <a:xfrm>
            <a:off x="268357" y="744468"/>
            <a:ext cx="8593106" cy="3837145"/>
          </a:xfrm>
        </p:spPr>
        <p:txBody>
          <a:bodyPr>
            <a:noAutofit/>
          </a:bodyPr>
          <a:lstStyle>
            <a:lvl1pPr marL="285743" indent="-285743">
              <a:buClr>
                <a:schemeClr val="tx1"/>
              </a:buClr>
              <a:buFont typeface="Arial" panose="020B0604020202020204" pitchFamily="34" charset="0"/>
              <a:buChar char="•"/>
              <a:defRPr sz="1600" baseline="0">
                <a:latin typeface="+mj-lt"/>
                <a:cs typeface="Arial" panose="020B0604020202020204" pitchFamily="34" charset="0"/>
              </a:defRPr>
            </a:lvl1pPr>
          </a:lstStyle>
          <a:p>
            <a:pPr lvl="0"/>
            <a:r>
              <a:rPr lang="en-US" dirty="0"/>
              <a:t>Click to edit Master text styles</a:t>
            </a:r>
          </a:p>
        </p:txBody>
      </p:sp>
      <p:sp>
        <p:nvSpPr>
          <p:cNvPr id="6" name="Slide Number Placeholder 5"/>
          <p:cNvSpPr>
            <a:spLocks noGrp="1"/>
          </p:cNvSpPr>
          <p:nvPr>
            <p:ph type="sldNum" sz="quarter" idx="13"/>
          </p:nvPr>
        </p:nvSpPr>
        <p:spPr/>
        <p:txBody>
          <a:bodyPr rIns="0"/>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1394491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679604" y="1609200"/>
            <a:ext cx="4982739" cy="914400"/>
          </a:xfrm>
        </p:spPr>
        <p:txBody>
          <a:bodyPr anchor="b">
            <a:noAutofit/>
          </a:bodyPr>
          <a:lstStyle>
            <a:lvl1pPr algn="l">
              <a:lnSpc>
                <a:spcPct val="80000"/>
              </a:lnSpc>
              <a:defRPr sz="3200"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679604" y="2527609"/>
            <a:ext cx="4982739" cy="450000"/>
          </a:xfrm>
        </p:spPr>
        <p:txBody>
          <a:bodyPr>
            <a:noAutofit/>
          </a:bodyPr>
          <a:lstStyle>
            <a:lvl1pPr marL="0" indent="0" algn="l">
              <a:buNone/>
              <a:defRPr sz="2400">
                <a:solidFill>
                  <a:schemeClr val="tx1"/>
                </a:solidFill>
                <a:latin typeface="Arial Narrow"/>
                <a:cs typeface="Arial Narrow"/>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679607" y="3434400"/>
            <a:ext cx="4425177" cy="230400"/>
          </a:xfrm>
        </p:spPr>
        <p:txBody>
          <a:bodyPr tIns="46800" bIns="234000">
            <a:noAutofit/>
          </a:bodyPr>
          <a:lstStyle>
            <a:lvl1pPr marL="0" indent="0">
              <a:buFontTx/>
              <a:buNone/>
              <a:defRPr sz="12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679607" y="3670726"/>
            <a:ext cx="4425177" cy="230400"/>
          </a:xfrm>
        </p:spPr>
        <p:txBody>
          <a:bodyPr tIns="46800" bIns="234000">
            <a:noAutofit/>
          </a:bodyPr>
          <a:lstStyle>
            <a:lvl1pPr marL="0" indent="0">
              <a:buFontTx/>
              <a:buNone/>
              <a:defRPr sz="12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679606" y="4474544"/>
            <a:ext cx="3984758" cy="230833"/>
          </a:xfrm>
        </p:spPr>
        <p:txBody>
          <a:bodyPr bIns="234000">
            <a:noAutofit/>
          </a:bodyPr>
          <a:lstStyle>
            <a:lvl1pPr marL="0" indent="0">
              <a:buFontTx/>
              <a:buNone/>
              <a:defRPr sz="1200" b="0">
                <a:solidFill>
                  <a:schemeClr val="tx1"/>
                </a:solidFill>
              </a:defRPr>
            </a:lvl1pPr>
          </a:lstStyle>
          <a:p>
            <a:pPr lvl="0"/>
            <a:r>
              <a:rPr lang="en-US"/>
              <a:t>Click to edit Master text styles</a:t>
            </a:r>
          </a:p>
        </p:txBody>
      </p:sp>
      <p:sp>
        <p:nvSpPr>
          <p:cNvPr id="17" name="TextBox 16"/>
          <p:cNvSpPr txBox="1"/>
          <p:nvPr userDrawn="1"/>
        </p:nvSpPr>
        <p:spPr>
          <a:xfrm>
            <a:off x="7030493" y="4728120"/>
            <a:ext cx="1658775" cy="338554"/>
          </a:xfrm>
          <a:prstGeom prst="rect">
            <a:avLst/>
          </a:prstGeom>
          <a:noFill/>
        </p:spPr>
        <p:txBody>
          <a:bodyPr wrap="square" rtlCol="0">
            <a:spAutoFit/>
          </a:bodyPr>
          <a:lstStyle/>
          <a:p>
            <a:pPr algn="r" defTabSz="457189"/>
            <a:r>
              <a:rPr lang="it-IT" sz="1600" dirty="0">
                <a:solidFill>
                  <a:prstClr val="black"/>
                </a:solidFill>
                <a:ea typeface="MS PGothic" panose="020B0600070205080204" pitchFamily="34" charset="-128"/>
                <a:cs typeface="Arial Narrow"/>
              </a:rPr>
              <a:t>esmo</a:t>
            </a:r>
            <a:r>
              <a:rPr lang="en-US" sz="1600" dirty="0">
                <a:solidFill>
                  <a:prstClr val="black"/>
                </a:solidFill>
                <a:ea typeface="MS PGothic" panose="020B0600070205080204" pitchFamily="34" charset="-128"/>
                <a:cs typeface="Arial Narrow"/>
              </a:rPr>
              <a:t>.org</a:t>
            </a:r>
          </a:p>
        </p:txBody>
      </p:sp>
      <p:pic>
        <p:nvPicPr>
          <p:cNvPr id="9" name="Picture 8">
            <a:extLst>
              <a:ext uri="{FF2B5EF4-FFF2-40B4-BE49-F238E27FC236}">
                <a16:creationId xmlns:a16="http://schemas.microsoft.com/office/drawing/2014/main" id="{D650AF0F-96E1-4951-85F4-89C237206700}"/>
              </a:ext>
            </a:extLst>
          </p:cNvPr>
          <p:cNvPicPr>
            <a:picLocks noChangeAspect="1"/>
          </p:cNvPicPr>
          <p:nvPr userDrawn="1"/>
        </p:nvPicPr>
        <p:blipFill>
          <a:blip r:embed="rId2"/>
          <a:stretch>
            <a:fillRect/>
          </a:stretch>
        </p:blipFill>
        <p:spPr>
          <a:xfrm>
            <a:off x="278675" y="4742674"/>
            <a:ext cx="1663197" cy="324000"/>
          </a:xfrm>
          <a:prstGeom prst="rect">
            <a:avLst/>
          </a:prstGeom>
        </p:spPr>
      </p:pic>
    </p:spTree>
    <p:extLst>
      <p:ext uri="{BB962C8B-B14F-4D97-AF65-F5344CB8AC3E}">
        <p14:creationId xmlns:p14="http://schemas.microsoft.com/office/powerpoint/2010/main" val="1897405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bg2">
                    <a:lumMod val="1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FB023052-3874-2C4F-97D7-0C2D84C3092E}"/>
              </a:ext>
            </a:extLst>
          </p:cNvPr>
          <p:cNvSpPr>
            <a:spLocks noGrp="1"/>
          </p:cNvSpPr>
          <p:nvPr>
            <p:ph type="ftr" sz="quarter" idx="3"/>
          </p:nvPr>
        </p:nvSpPr>
        <p:spPr>
          <a:xfrm>
            <a:off x="395654" y="4797693"/>
            <a:ext cx="8229600" cy="273844"/>
          </a:xfrm>
          <a:prstGeom prst="rect">
            <a:avLst/>
          </a:prstGeom>
        </p:spPr>
        <p:txBody>
          <a:bodyPr vert="horz" lIns="91440" tIns="45720" rIns="91440" bIns="45720" rtlCol="0" anchor="ctr"/>
          <a:lstStyle>
            <a:lvl1pPr algn="l">
              <a:defRPr sz="900" b="1">
                <a:solidFill>
                  <a:schemeClr val="bg2">
                    <a:lumMod val="10000"/>
                  </a:schemeClr>
                </a:solidFill>
                <a:latin typeface="Arial" panose="020B0604020202020204" pitchFamily="34" charset="0"/>
                <a:cs typeface="Arial" panose="020B0604020202020204" pitchFamily="34" charset="0"/>
              </a:defRPr>
            </a:lvl1pPr>
          </a:lstStyle>
          <a:p>
            <a:pPr defTabSz="685800">
              <a:defRPr/>
            </a:pPr>
            <a:r>
              <a:rPr lang="en-US">
                <a:solidFill>
                  <a:srgbClr val="F1F1F0">
                    <a:lumMod val="10000"/>
                  </a:srgbClr>
                </a:solidFill>
              </a:rPr>
              <a:t>Edit master text styles</a:t>
            </a:r>
            <a:endParaRPr lang="en-US" dirty="0">
              <a:solidFill>
                <a:srgbClr val="F1F1F0">
                  <a:lumMod val="10000"/>
                </a:srgbClr>
              </a:solidFill>
            </a:endParaRPr>
          </a:p>
        </p:txBody>
      </p:sp>
    </p:spTree>
    <p:extLst>
      <p:ext uri="{BB962C8B-B14F-4D97-AF65-F5344CB8AC3E}">
        <p14:creationId xmlns:p14="http://schemas.microsoft.com/office/powerpoint/2010/main" val="3247506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268357" y="1"/>
            <a:ext cx="8593106" cy="578861"/>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
        <p:nvSpPr>
          <p:cNvPr id="13" name="Text Placeholder 6"/>
          <p:cNvSpPr>
            <a:spLocks noGrp="1"/>
          </p:cNvSpPr>
          <p:nvPr>
            <p:ph type="body" sz="quarter" idx="12"/>
          </p:nvPr>
        </p:nvSpPr>
        <p:spPr>
          <a:xfrm>
            <a:off x="268357" y="744468"/>
            <a:ext cx="8593106" cy="3837145"/>
          </a:xfrm>
        </p:spPr>
        <p:txBody>
          <a:bodyPr>
            <a:noAutofit/>
          </a:bodyPr>
          <a:lstStyle>
            <a:lvl1pPr marL="285743" indent="-285743">
              <a:buClr>
                <a:schemeClr val="tx1"/>
              </a:buClr>
              <a:buFont typeface="Arial" panose="020B0604020202020204" pitchFamily="34" charset="0"/>
              <a:buChar char="•"/>
              <a:defRPr sz="1600" baseline="0">
                <a:latin typeface="+mj-lt"/>
                <a:cs typeface="Arial" panose="020B0604020202020204" pitchFamily="34" charset="0"/>
              </a:defRPr>
            </a:lvl1pPr>
          </a:lstStyle>
          <a:p>
            <a:pPr lvl="0"/>
            <a:r>
              <a:rPr lang="en-US" dirty="0"/>
              <a:t>Click to edit Master text styles</a:t>
            </a:r>
          </a:p>
        </p:txBody>
      </p:sp>
      <p:sp>
        <p:nvSpPr>
          <p:cNvPr id="6" name="Slide Number Placeholder 5"/>
          <p:cNvSpPr>
            <a:spLocks noGrp="1"/>
          </p:cNvSpPr>
          <p:nvPr>
            <p:ph type="sldNum" sz="quarter" idx="13"/>
          </p:nvPr>
        </p:nvSpPr>
        <p:spPr/>
        <p:txBody>
          <a:bodyPr rIns="0"/>
          <a:lstStyle>
            <a:lvl1pPr>
              <a:defRPr/>
            </a:lvl1pPr>
          </a:lstStyle>
          <a:p>
            <a:pPr>
              <a:defRPr/>
            </a:pPr>
            <a:fld id="{D7A788FA-F864-4521-9DFD-AF03C9BFF3E5}" type="slidenum">
              <a:rPr lang="en-US" altLang="en-US"/>
              <a:pPr>
                <a:defRPr/>
              </a:pPr>
              <a:t>‹#›</a:t>
            </a:fld>
            <a:endParaRPr lang="en-US" altLang="en-US" dirty="0"/>
          </a:p>
        </p:txBody>
      </p:sp>
    </p:spTree>
    <p:extLst>
      <p:ext uri="{BB962C8B-B14F-4D97-AF65-F5344CB8AC3E}">
        <p14:creationId xmlns:p14="http://schemas.microsoft.com/office/powerpoint/2010/main" val="191973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Large Bulle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8E14897-8E76-4E3E-9C7B-9FFA48685971}"/>
              </a:ext>
            </a:extLst>
          </p:cNvPr>
          <p:cNvGraphicFramePr>
            <a:graphicFrameLocks noChangeAspect="1"/>
          </p:cNvGraphicFramePr>
          <p:nvPr userDrawn="1">
            <p:custDataLst>
              <p:tags r:id="rId2"/>
            </p:custDataLst>
          </p:nvPr>
        </p:nvGraphicFramePr>
        <p:xfrm>
          <a:off x="1589" y="1192"/>
          <a:ext cx="1588" cy="1191"/>
        </p:xfrm>
        <a:graphic>
          <a:graphicData uri="http://schemas.openxmlformats.org/presentationml/2006/ole">
            <mc:AlternateContent xmlns:mc="http://schemas.openxmlformats.org/markup-compatibility/2006">
              <mc:Choice xmlns:v="urn:schemas-microsoft-com:vml" Requires="v">
                <p:oleObj spid="_x0000_s2049"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58E14897-8E76-4E3E-9C7B-9FFA48685971}"/>
                          </a:ext>
                        </a:extLst>
                      </p:cNvPr>
                      <p:cNvPicPr/>
                      <p:nvPr/>
                    </p:nvPicPr>
                    <p:blipFill>
                      <a:blip r:embed="rId6"/>
                      <a:stretch>
                        <a:fillRect/>
                      </a:stretch>
                    </p:blipFill>
                    <p:spPr>
                      <a:xfrm>
                        <a:off x="1589" y="1192"/>
                        <a:ext cx="1588"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5768DDE-BB32-4844-ABDB-5098F0F9E88C}"/>
              </a:ext>
            </a:extLst>
          </p:cNvPr>
          <p:cNvSpPr/>
          <p:nvPr userDrawn="1">
            <p:custDataLst>
              <p:tags r:id="rId3"/>
            </p:custDataLst>
          </p:nvPr>
        </p:nvSpPr>
        <p:spPr bwMode="auto">
          <a:xfrm>
            <a:off x="1" y="1"/>
            <a:ext cx="158750" cy="119063"/>
          </a:xfrm>
          <a:prstGeom prst="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457189" eaLnBrk="0" hangingPunct="0">
              <a:buClr>
                <a:prstClr val="white"/>
              </a:buClr>
            </a:pPr>
            <a:endParaRPr lang="en-US" sz="1650" b="1" kern="0" dirty="0" err="1">
              <a:solidFill>
                <a:srgbClr val="FFFFFF"/>
              </a:solidFill>
              <a:latin typeface="Arial" panose="020B0604020202020204" pitchFamily="34" charset="0"/>
              <a:sym typeface="Arial" panose="020B0604020202020204" pitchFamily="34" charset="0"/>
            </a:endParaRPr>
          </a:p>
        </p:txBody>
      </p:sp>
      <p:sp>
        <p:nvSpPr>
          <p:cNvPr id="8" name="Text Placeholder 5"/>
          <p:cNvSpPr>
            <a:spLocks noGrp="1"/>
          </p:cNvSpPr>
          <p:nvPr>
            <p:ph type="body" sz="quarter" idx="21" hasCustomPrompt="1"/>
          </p:nvPr>
        </p:nvSpPr>
        <p:spPr>
          <a:xfrm>
            <a:off x="374904" y="4451232"/>
            <a:ext cx="8445820" cy="184666"/>
          </a:xfrm>
        </p:spPr>
        <p:txBody>
          <a:bodyPr wrap="square" anchor="b" anchorCtr="0">
            <a:spAutoFit/>
          </a:bodyPr>
          <a:lstStyle>
            <a:lvl1pPr marL="0" indent="0">
              <a:buNone/>
              <a:defRPr sz="600" baseline="0"/>
            </a:lvl1pPr>
            <a:lvl2pPr marL="201117" indent="0">
              <a:buNone/>
              <a:defRPr sz="600"/>
            </a:lvl2pPr>
            <a:lvl3pPr marL="404990" indent="0">
              <a:buNone/>
              <a:defRPr sz="600"/>
            </a:lvl3pPr>
            <a:lvl4pPr marL="608301" indent="0">
              <a:buNone/>
              <a:defRPr sz="600"/>
            </a:lvl4pPr>
            <a:lvl5pPr marL="809980" indent="0">
              <a:buNone/>
              <a:defRPr sz="600"/>
            </a:lvl5pPr>
          </a:lstStyle>
          <a:p>
            <a:pPr lvl="0"/>
            <a:r>
              <a:rPr lang="en-US" dirty="0"/>
              <a:t>Insert Source text here</a:t>
            </a:r>
          </a:p>
        </p:txBody>
      </p:sp>
      <p:sp>
        <p:nvSpPr>
          <p:cNvPr id="2" name="Date Placeholder 1"/>
          <p:cNvSpPr>
            <a:spLocks noGrp="1"/>
          </p:cNvSpPr>
          <p:nvPr>
            <p:ph type="dt" sz="half" idx="22"/>
          </p:nvPr>
        </p:nvSpPr>
        <p:spPr/>
        <p:txBody>
          <a:bodyPr/>
          <a:lstStyle>
            <a:lvl1pPr>
              <a:defRPr/>
            </a:lvl1pPr>
          </a:lstStyle>
          <a:p>
            <a:pPr algn="ctr" defTabSz="457189" eaLnBrk="0" fontAlgn="base" hangingPunct="0">
              <a:spcBef>
                <a:spcPct val="0"/>
              </a:spcBef>
              <a:spcAft>
                <a:spcPct val="0"/>
              </a:spcAft>
            </a:pPr>
            <a:r>
              <a:rPr lang="en-US">
                <a:solidFill>
                  <a:prstClr val="black"/>
                </a:solidFill>
                <a:latin typeface="Calibri" panose="020F0502020204030204" pitchFamily="34" charset="0"/>
                <a:ea typeface="MS PGothic" panose="020B0600070205080204" pitchFamily="34" charset="-128"/>
              </a:rPr>
              <a:t>Confidential</a:t>
            </a:r>
            <a:endParaRPr lang="en-GB" dirty="0">
              <a:solidFill>
                <a:prstClr val="black"/>
              </a:solidFill>
              <a:latin typeface="Calibri" panose="020F0502020204030204" pitchFamily="34" charset="0"/>
              <a:ea typeface="MS PGothic" panose="020B0600070205080204" pitchFamily="34" charset="-128"/>
            </a:endParaRPr>
          </a:p>
        </p:txBody>
      </p:sp>
      <p:sp>
        <p:nvSpPr>
          <p:cNvPr id="4" name="Slide Number Placeholder 3"/>
          <p:cNvSpPr>
            <a:spLocks noGrp="1"/>
          </p:cNvSpPr>
          <p:nvPr>
            <p:ph type="sldNum" sz="quarter" idx="24"/>
          </p:nvPr>
        </p:nvSpPr>
        <p:spPr/>
        <p:txBody>
          <a:bodyPr/>
          <a:lstStyle/>
          <a:p>
            <a:fld id="{9F9F533D-B52E-4A2F-BF72-0ADD2D94BD75}" type="slidenum">
              <a:rPr lang="en-GB" smtClean="0"/>
              <a:pPr/>
              <a:t>‹#›</a:t>
            </a:fld>
            <a:endParaRPr lang="en-GB" dirty="0"/>
          </a:p>
        </p:txBody>
      </p:sp>
      <p:sp>
        <p:nvSpPr>
          <p:cNvPr id="9" name="Title 4"/>
          <p:cNvSpPr>
            <a:spLocks noGrp="1"/>
          </p:cNvSpPr>
          <p:nvPr>
            <p:ph type="title" hasCustomPrompt="1"/>
          </p:nvPr>
        </p:nvSpPr>
        <p:spPr>
          <a:xfrm>
            <a:off x="374097" y="204649"/>
            <a:ext cx="8411129" cy="253916"/>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7" y="519416"/>
            <a:ext cx="8411129" cy="176213"/>
          </a:xfrm>
        </p:spPr>
        <p:txBody>
          <a:bodyPr anchor="t" anchorCtr="0"/>
          <a:lstStyle>
            <a:lvl1pPr marL="0" marR="0" indent="0" algn="l" defTabSz="685783"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2" indent="0">
              <a:buNone/>
              <a:defRPr/>
            </a:lvl2pPr>
            <a:lvl3pPr marL="400040" indent="0">
              <a:buNone/>
              <a:defRPr/>
            </a:lvl3pPr>
            <a:lvl4pPr marL="611966" indent="0">
              <a:buNone/>
              <a:defRPr/>
            </a:lvl4pPr>
            <a:lvl5pPr marL="828654" indent="0">
              <a:buNone/>
              <a:defRPr/>
            </a:lvl5pPr>
          </a:lstStyle>
          <a:p>
            <a:pPr marL="0" marR="0" lvl="0" indent="0" algn="l" defTabSz="685783"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4" y="883117"/>
            <a:ext cx="8413327" cy="3493912"/>
          </a:xfrm>
        </p:spPr>
        <p:txBody>
          <a:bodyPr/>
          <a:lstStyle>
            <a:lvl1pPr>
              <a:defRPr sz="1800">
                <a:solidFill>
                  <a:schemeClr val="accent2"/>
                </a:solidFill>
              </a:defRPr>
            </a:lvl1pPr>
            <a:lvl2pPr>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92929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7" name="Title 4"/>
          <p:cNvSpPr>
            <a:spLocks noGrp="1"/>
          </p:cNvSpPr>
          <p:nvPr>
            <p:ph type="title" hasCustomPrompt="1"/>
          </p:nvPr>
        </p:nvSpPr>
        <p:spPr>
          <a:xfrm>
            <a:off x="374073" y="221107"/>
            <a:ext cx="8411152" cy="253916"/>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7" y="519416"/>
            <a:ext cx="8411152" cy="176213"/>
          </a:xfrm>
        </p:spPr>
        <p:txBody>
          <a:bodyPr anchor="t" anchorCtr="0"/>
          <a:lstStyle>
            <a:lvl1pPr marL="0" marR="0" indent="0" algn="l" defTabSz="685783"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2" indent="0">
              <a:buNone/>
              <a:defRPr/>
            </a:lvl2pPr>
            <a:lvl3pPr marL="400040" indent="0">
              <a:buNone/>
              <a:defRPr/>
            </a:lvl3pPr>
            <a:lvl4pPr marL="611966" indent="0">
              <a:buNone/>
              <a:defRPr/>
            </a:lvl4pPr>
            <a:lvl5pPr marL="828654" indent="0">
              <a:buNone/>
              <a:defRPr/>
            </a:lvl5pPr>
          </a:lstStyle>
          <a:p>
            <a:pPr marL="0" marR="0" lvl="0" indent="0" algn="l" defTabSz="685783"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13">
            <a:extLst>
              <a:ext uri="{FF2B5EF4-FFF2-40B4-BE49-F238E27FC236}">
                <a16:creationId xmlns:a16="http://schemas.microsoft.com/office/drawing/2014/main" id="{4E17F420-8DDD-49EA-A47D-7666C85D651E}"/>
              </a:ext>
            </a:extLst>
          </p:cNvPr>
          <p:cNvSpPr>
            <a:spLocks noGrp="1"/>
          </p:cNvSpPr>
          <p:nvPr>
            <p:ph type="body" sz="quarter" idx="18" hasCustomPrompt="1"/>
          </p:nvPr>
        </p:nvSpPr>
        <p:spPr bwMode="gray">
          <a:xfrm>
            <a:off x="381000" y="4572196"/>
            <a:ext cx="6652260" cy="163956"/>
          </a:xfrm>
        </p:spPr>
        <p:txBody>
          <a:bodyPr anchor="b" anchorCtr="0">
            <a:spAutoFit/>
          </a:bodyPr>
          <a:lstStyle>
            <a:lvl1pPr marL="0" indent="0">
              <a:lnSpc>
                <a:spcPct val="92000"/>
              </a:lnSpc>
              <a:spcBef>
                <a:spcPts val="56"/>
              </a:spcBef>
              <a:buFontTx/>
              <a:buNone/>
              <a:defRPr sz="506" baseline="0"/>
            </a:lvl1pPr>
          </a:lstStyle>
          <a:p>
            <a:pPr lvl="0"/>
            <a:r>
              <a:rPr lang="en-US" dirty="0"/>
              <a:t>Click to add source or footnotes</a:t>
            </a:r>
          </a:p>
        </p:txBody>
      </p:sp>
    </p:spTree>
    <p:extLst>
      <p:ext uri="{BB962C8B-B14F-4D97-AF65-F5344CB8AC3E}">
        <p14:creationId xmlns:p14="http://schemas.microsoft.com/office/powerpoint/2010/main" val="604807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F228AA0-DDB4-4B9E-8C38-D7270973E09A}"/>
              </a:ext>
            </a:extLst>
          </p:cNvPr>
          <p:cNvGraphicFramePr>
            <a:graphicFrameLocks noChangeAspect="1"/>
          </p:cNvGraphicFramePr>
          <p:nvPr userDrawn="1">
            <p:custDataLst>
              <p:tags r:id="rId2"/>
            </p:custDataLst>
          </p:nvPr>
        </p:nvGraphicFramePr>
        <p:xfrm>
          <a:off x="1589" y="1192"/>
          <a:ext cx="1588" cy="1191"/>
        </p:xfrm>
        <a:graphic>
          <a:graphicData uri="http://schemas.openxmlformats.org/presentationml/2006/ole">
            <mc:AlternateContent xmlns:mc="http://schemas.openxmlformats.org/markup-compatibility/2006">
              <mc:Choice xmlns:v="urn:schemas-microsoft-com:vml" Requires="v">
                <p:oleObj spid="_x0000_s3073" name="think-cell Slide" r:id="rId5" imgW="360" imgH="360" progId="TCLayout.ActiveDocument.1">
                  <p:embed/>
                </p:oleObj>
              </mc:Choice>
              <mc:Fallback>
                <p:oleObj name="think-cell Slide" r:id="rId5" imgW="360" imgH="360" progId="TCLayout.ActiveDocument.1">
                  <p:embed/>
                  <p:pic>
                    <p:nvPicPr>
                      <p:cNvPr id="3" name="Object 2" hidden="1">
                        <a:extLst>
                          <a:ext uri="{FF2B5EF4-FFF2-40B4-BE49-F238E27FC236}">
                            <a16:creationId xmlns:a16="http://schemas.microsoft.com/office/drawing/2014/main" id="{AF228AA0-DDB4-4B9E-8C38-D7270973E09A}"/>
                          </a:ext>
                        </a:extLst>
                      </p:cNvPr>
                      <p:cNvPicPr/>
                      <p:nvPr/>
                    </p:nvPicPr>
                    <p:blipFill>
                      <a:blip r:embed="rId6"/>
                      <a:stretch>
                        <a:fillRect/>
                      </a:stretch>
                    </p:blipFill>
                    <p:spPr>
                      <a:xfrm>
                        <a:off x="1589" y="1192"/>
                        <a:ext cx="1588"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9580D7-55FC-4E32-9789-9764FA100CAF}"/>
              </a:ext>
            </a:extLst>
          </p:cNvPr>
          <p:cNvSpPr/>
          <p:nvPr userDrawn="1">
            <p:custDataLst>
              <p:tags r:id="rId3"/>
            </p:custDataLst>
          </p:nvPr>
        </p:nvSpPr>
        <p:spPr bwMode="auto">
          <a:xfrm>
            <a:off x="1" y="1"/>
            <a:ext cx="158750" cy="119063"/>
          </a:xfrm>
          <a:prstGeom prst="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457189" eaLnBrk="0" hangingPunct="0">
              <a:buClr>
                <a:prstClr val="white"/>
              </a:buClr>
            </a:pPr>
            <a:endParaRPr lang="en-US" sz="1650" b="1" kern="0" dirty="0" err="1">
              <a:solidFill>
                <a:srgbClr val="FFFFFF"/>
              </a:solidFill>
              <a:latin typeface="Arial" panose="020B0604020202020204" pitchFamily="34" charset="0"/>
              <a:sym typeface="Arial" panose="020B0604020202020204" pitchFamily="34" charset="0"/>
            </a:endParaRPr>
          </a:p>
        </p:txBody>
      </p:sp>
      <p:sp>
        <p:nvSpPr>
          <p:cNvPr id="5" name="Title 4"/>
          <p:cNvSpPr>
            <a:spLocks noGrp="1"/>
          </p:cNvSpPr>
          <p:nvPr>
            <p:ph type="title" hasCustomPrompt="1"/>
          </p:nvPr>
        </p:nvSpPr>
        <p:spPr>
          <a:xfrm>
            <a:off x="374074" y="221107"/>
            <a:ext cx="8445819" cy="253916"/>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4" y="883117"/>
            <a:ext cx="8413327" cy="3493912"/>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2"/>
          <p:cNvSpPr>
            <a:spLocks noGrp="1"/>
          </p:cNvSpPr>
          <p:nvPr>
            <p:ph type="body" sz="quarter" idx="14" hasCustomPrompt="1"/>
          </p:nvPr>
        </p:nvSpPr>
        <p:spPr>
          <a:xfrm>
            <a:off x="374095" y="519416"/>
            <a:ext cx="8445819" cy="176213"/>
          </a:xfrm>
        </p:spPr>
        <p:txBody>
          <a:bodyPr anchor="t" anchorCtr="0"/>
          <a:lstStyle>
            <a:lvl1pPr marL="0" marR="0" indent="0" algn="l" defTabSz="685783" rtl="0" eaLnBrk="1" fontAlgn="auto" latinLnBrk="0" hangingPunct="1">
              <a:lnSpc>
                <a:spcPct val="100000"/>
              </a:lnSpc>
              <a:spcBef>
                <a:spcPts val="0"/>
              </a:spcBef>
              <a:spcAft>
                <a:spcPts val="0"/>
              </a:spcAft>
              <a:buClr>
                <a:schemeClr val="tx1"/>
              </a:buClr>
              <a:buSzTx/>
              <a:buFont typeface="Arial" pitchFamily="34" charset="0"/>
              <a:buNone/>
              <a:tabLst/>
              <a:defRPr sz="1200" i="0">
                <a:latin typeface="+mn-lt"/>
              </a:defRPr>
            </a:lvl1pPr>
            <a:lvl2pPr marL="203592" indent="0">
              <a:buNone/>
              <a:defRPr/>
            </a:lvl2pPr>
            <a:lvl3pPr marL="400040" indent="0">
              <a:buNone/>
              <a:defRPr/>
            </a:lvl3pPr>
            <a:lvl4pPr marL="611966" indent="0">
              <a:buNone/>
              <a:defRPr/>
            </a:lvl4pPr>
            <a:lvl5pPr marL="828654" indent="0">
              <a:buNone/>
              <a:defRPr/>
            </a:lvl5pPr>
          </a:lstStyle>
          <a:p>
            <a:pPr marL="0" marR="0" lvl="0" indent="0" algn="l" defTabSz="685783"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4451232"/>
            <a:ext cx="8445820" cy="184666"/>
          </a:xfrm>
        </p:spPr>
        <p:txBody>
          <a:bodyPr wrap="square" anchor="b" anchorCtr="0">
            <a:spAutoFit/>
          </a:bodyPr>
          <a:lstStyle>
            <a:lvl1pPr marL="0" indent="0">
              <a:buNone/>
              <a:defRPr sz="600" baseline="0"/>
            </a:lvl1pPr>
            <a:lvl2pPr marL="201117" indent="0">
              <a:buNone/>
              <a:defRPr sz="600"/>
            </a:lvl2pPr>
            <a:lvl3pPr marL="404990" indent="0">
              <a:buNone/>
              <a:defRPr sz="600"/>
            </a:lvl3pPr>
            <a:lvl4pPr marL="608301" indent="0">
              <a:buNone/>
              <a:defRPr sz="600"/>
            </a:lvl4pPr>
            <a:lvl5pPr marL="809980" indent="0">
              <a:buNone/>
              <a:defRPr sz="600"/>
            </a:lvl5pPr>
          </a:lstStyle>
          <a:p>
            <a:pPr lvl="0"/>
            <a:r>
              <a:rPr lang="en-US" dirty="0"/>
              <a:t>Insert Source text here</a:t>
            </a:r>
          </a:p>
        </p:txBody>
      </p:sp>
      <p:sp>
        <p:nvSpPr>
          <p:cNvPr id="4" name="Date Placeholder 3"/>
          <p:cNvSpPr>
            <a:spLocks noGrp="1"/>
          </p:cNvSpPr>
          <p:nvPr>
            <p:ph type="dt" sz="half" idx="19"/>
          </p:nvPr>
        </p:nvSpPr>
        <p:spPr/>
        <p:txBody>
          <a:bodyPr/>
          <a:lstStyle/>
          <a:p>
            <a:pPr algn="ctr" defTabSz="457189" eaLnBrk="0" fontAlgn="base" hangingPunct="0">
              <a:spcBef>
                <a:spcPct val="0"/>
              </a:spcBef>
              <a:spcAft>
                <a:spcPct val="0"/>
              </a:spcAft>
            </a:pPr>
            <a:r>
              <a:rPr lang="en-US">
                <a:solidFill>
                  <a:prstClr val="black"/>
                </a:solidFill>
                <a:latin typeface="Calibri" panose="020F0502020204030204" pitchFamily="34" charset="0"/>
                <a:ea typeface="MS PGothic" panose="020B0600070205080204" pitchFamily="34" charset="-128"/>
              </a:rPr>
              <a:t>Confidential</a:t>
            </a:r>
          </a:p>
          <a:p>
            <a:pPr algn="ctr" defTabSz="457189" eaLnBrk="0" fontAlgn="base" hangingPunct="0">
              <a:spcBef>
                <a:spcPct val="0"/>
              </a:spcBef>
              <a:spcAft>
                <a:spcPct val="0"/>
              </a:spcAft>
            </a:pPr>
            <a:endParaRPr lang="en-GB" dirty="0">
              <a:solidFill>
                <a:prstClr val="black"/>
              </a:solidFill>
              <a:latin typeface="Calibri" panose="020F0502020204030204" pitchFamily="34" charset="0"/>
              <a:ea typeface="MS PGothic" panose="020B0600070205080204" pitchFamily="34" charset="-128"/>
            </a:endParaRPr>
          </a:p>
        </p:txBody>
      </p:sp>
      <p:sp>
        <p:nvSpPr>
          <p:cNvPr id="10" name="Slide Number Placeholder 9"/>
          <p:cNvSpPr>
            <a:spLocks noGrp="1"/>
          </p:cNvSpPr>
          <p:nvPr>
            <p:ph type="sldNum" sz="quarter" idx="21"/>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3432498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cknowledgements">
    <p:spTree>
      <p:nvGrpSpPr>
        <p:cNvPr id="1" name=""/>
        <p:cNvGrpSpPr/>
        <p:nvPr/>
      </p:nvGrpSpPr>
      <p:grpSpPr>
        <a:xfrm>
          <a:off x="0" y="0"/>
          <a:ext cx="0" cy="0"/>
          <a:chOff x="0" y="0"/>
          <a:chExt cx="0" cy="0"/>
        </a:xfrm>
      </p:grpSpPr>
      <p:cxnSp>
        <p:nvCxnSpPr>
          <p:cNvPr id="11" name="Straight Connector 10"/>
          <p:cNvCxnSpPr/>
          <p:nvPr userDrawn="1"/>
        </p:nvCxnSpPr>
        <p:spPr>
          <a:xfrm>
            <a:off x="278673" y="602551"/>
            <a:ext cx="8582790" cy="0"/>
          </a:xfrm>
          <a:prstGeom prst="line">
            <a:avLst/>
          </a:prstGeom>
          <a:ln w="12700">
            <a:solidFill>
              <a:srgbClr val="AB0C24"/>
            </a:solidFill>
          </a:ln>
          <a:effectLst/>
        </p:spPr>
        <p:style>
          <a:lnRef idx="2">
            <a:schemeClr val="accent1"/>
          </a:lnRef>
          <a:fillRef idx="0">
            <a:schemeClr val="accent1"/>
          </a:fillRef>
          <a:effectRef idx="1">
            <a:schemeClr val="accent1"/>
          </a:effectRef>
          <a:fontRef idx="minor">
            <a:schemeClr val="tx1"/>
          </a:fontRef>
        </p:style>
      </p:cxnSp>
      <p:sp>
        <p:nvSpPr>
          <p:cNvPr id="12" name="Title 1"/>
          <p:cNvSpPr>
            <a:spLocks noGrp="1"/>
          </p:cNvSpPr>
          <p:nvPr>
            <p:ph type="title"/>
          </p:nvPr>
        </p:nvSpPr>
        <p:spPr>
          <a:xfrm>
            <a:off x="268357" y="1"/>
            <a:ext cx="8593106" cy="578861"/>
          </a:xfrm>
        </p:spPr>
        <p:txBody>
          <a:bodyPr lIns="0" anchor="b">
            <a:noAutofit/>
          </a:bodyPr>
          <a:lstStyle>
            <a:lvl1pPr>
              <a:defRPr sz="2400" cap="none" baseline="0">
                <a:latin typeface="+mj-lt"/>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04262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70D0302-EEE8-444A-A6FD-17F12EEC10FA}"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6099F-7F8B-4A0F-8E59-ED6708B9FBF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416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98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70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616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964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05728"/>
            <a:ext cx="8229600" cy="496178"/>
          </a:xfrm>
        </p:spPr>
        <p:txBody>
          <a:bodyPr>
            <a:normAutofit/>
          </a:bodyPr>
          <a:lstStyle>
            <a:lvl1pPr>
              <a:defRPr sz="3000"/>
            </a:lvl1pPr>
          </a:lstStyle>
          <a:p>
            <a:r>
              <a:rPr lang="en-US" dirty="0"/>
              <a:t>Click To Edit Master Title Style</a:t>
            </a:r>
          </a:p>
        </p:txBody>
      </p:sp>
      <p:sp>
        <p:nvSpPr>
          <p:cNvPr id="3" name="Content Placeholder 2"/>
          <p:cNvSpPr>
            <a:spLocks noGrp="1"/>
          </p:cNvSpPr>
          <p:nvPr>
            <p:ph idx="1" hasCustomPrompt="1"/>
          </p:nvPr>
        </p:nvSpPr>
        <p:spPr/>
        <p:txBody>
          <a:bodyPr>
            <a:normAutofit/>
          </a:bodyPr>
          <a:lstStyle>
            <a:lvl1pPr>
              <a:defRPr sz="2100"/>
            </a:lvl1pPr>
            <a:lvl2pPr>
              <a:defRPr sz="1800"/>
            </a:lvl2pPr>
            <a:lvl3pPr>
              <a:defRPr sz="150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ubtitle 2">
            <a:extLst>
              <a:ext uri="{FF2B5EF4-FFF2-40B4-BE49-F238E27FC236}">
                <a16:creationId xmlns:a16="http://schemas.microsoft.com/office/drawing/2014/main" id="{5A627836-8071-4941-AE19-E25336B8BD09}"/>
              </a:ext>
            </a:extLst>
          </p:cNvPr>
          <p:cNvSpPr>
            <a:spLocks noGrp="1"/>
          </p:cNvSpPr>
          <p:nvPr>
            <p:ph type="subTitle" idx="10" hasCustomPrompt="1"/>
          </p:nvPr>
        </p:nvSpPr>
        <p:spPr>
          <a:xfrm>
            <a:off x="457200" y="865292"/>
            <a:ext cx="8229600" cy="443770"/>
          </a:xfrm>
        </p:spPr>
        <p:txBody>
          <a:bodyPr>
            <a:normAutofit/>
          </a:bodyPr>
          <a:lstStyle>
            <a:lvl1pPr marL="0" indent="0" algn="ctr">
              <a:buNone/>
              <a:defRPr sz="2100">
                <a:solidFill>
                  <a:srgbClr val="62636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2545422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F52E2A-2511-284E-BA72-D5D163D41C89}" type="slidenum">
              <a:rPr kumimoji="0" lang="en-GB" sz="900" b="0" i="0" u="none" strike="noStrike" kern="1200" cap="none" spc="0" normalizeH="0" baseline="0" noProof="0" smtClean="0">
                <a:ln>
                  <a:noFill/>
                </a:ln>
                <a:solidFill>
                  <a:prstClr val="black">
                    <a:tint val="75000"/>
                  </a:prstClr>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900" b="0" i="0" u="none" strike="noStrike" kern="1200" cap="none" spc="0" normalizeH="0" baseline="0" noProof="0">
              <a:ln>
                <a:noFill/>
              </a:ln>
              <a:solidFill>
                <a:prstClr val="black">
                  <a:tint val="75000"/>
                </a:prstClr>
              </a:solidFill>
              <a:effectLst/>
              <a:uLnTx/>
              <a:uFillTx/>
              <a:latin typeface="Arial"/>
              <a:ea typeface="+mn-ea"/>
              <a:cs typeface="+mn-cs"/>
            </a:endParaRPr>
          </a:p>
        </p:txBody>
      </p:sp>
    </p:spTree>
    <p:extLst>
      <p:ext uri="{BB962C8B-B14F-4D97-AF65-F5344CB8AC3E}">
        <p14:creationId xmlns:p14="http://schemas.microsoft.com/office/powerpoint/2010/main" val="205878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783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89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44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089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FC8C662-245C-45EF-A865-F0C56B257D0E}"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292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2_Title Slide">
    <p:spTree>
      <p:nvGrpSpPr>
        <p:cNvPr id="1" name=""/>
        <p:cNvGrpSpPr/>
        <p:nvPr/>
      </p:nvGrpSpPr>
      <p:grpSpPr>
        <a:xfrm>
          <a:off x="0" y="0"/>
          <a:ext cx="0" cy="0"/>
          <a:chOff x="0" y="0"/>
          <a:chExt cx="0" cy="0"/>
        </a:xfrm>
      </p:grpSpPr>
      <p:sp>
        <p:nvSpPr>
          <p:cNvPr id="12" name="Rectangle 11"/>
          <p:cNvSpPr/>
          <p:nvPr userDrawn="1"/>
        </p:nvSpPr>
        <p:spPr>
          <a:xfrm>
            <a:off x="0" y="0"/>
            <a:ext cx="9144000" cy="4140596"/>
          </a:xfrm>
          <a:prstGeom prst="rect">
            <a:avLst/>
          </a:prstGeom>
          <a:solidFill>
            <a:schemeClr val="accent6"/>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98" name="Rectangle 2"/>
          <p:cNvSpPr>
            <a:spLocks noGrp="1" noChangeArrowheads="1"/>
          </p:cNvSpPr>
          <p:nvPr>
            <p:ph type="ctrTitle"/>
          </p:nvPr>
        </p:nvSpPr>
        <p:spPr>
          <a:xfrm>
            <a:off x="315468" y="725547"/>
            <a:ext cx="7863332" cy="1635071"/>
          </a:xfrm>
        </p:spPr>
        <p:txBody>
          <a:bodyPr anchor="b">
            <a:normAutofit/>
          </a:bodyPr>
          <a:lstStyle>
            <a:lvl1pPr>
              <a:lnSpc>
                <a:spcPct val="90000"/>
              </a:lnSpc>
              <a:defRPr sz="2400">
                <a:solidFill>
                  <a:schemeClr val="bg1"/>
                </a:solidFill>
              </a:defRPr>
            </a:lvl1pPr>
          </a:lstStyle>
          <a:p>
            <a:r>
              <a:rPr lang="en-GB"/>
              <a:t>Click to edit Master title style</a:t>
            </a:r>
            <a:endParaRPr lang="en-GB" dirty="0"/>
          </a:p>
        </p:txBody>
      </p:sp>
      <p:sp>
        <p:nvSpPr>
          <p:cNvPr id="4099" name="Rectangle 3"/>
          <p:cNvSpPr>
            <a:spLocks noGrp="1" noChangeArrowheads="1"/>
          </p:cNvSpPr>
          <p:nvPr>
            <p:ph type="subTitle" idx="1"/>
          </p:nvPr>
        </p:nvSpPr>
        <p:spPr>
          <a:xfrm>
            <a:off x="315468" y="2436819"/>
            <a:ext cx="7863332" cy="584201"/>
          </a:xfrm>
          <a:prstGeom prst="rect">
            <a:avLst/>
          </a:prstGeom>
        </p:spPr>
        <p:txBody>
          <a:bodyPr anchor="t">
            <a:normAutofit/>
          </a:bodyPr>
          <a:lstStyle>
            <a:lvl1pPr marL="0" indent="0">
              <a:defRPr sz="1800" b="1" baseline="0">
                <a:solidFill>
                  <a:schemeClr val="accent6"/>
                </a:solidFill>
              </a:defRPr>
            </a:lvl1pPr>
          </a:lstStyle>
          <a:p>
            <a:r>
              <a:rPr lang="en-GB" dirty="0"/>
              <a:t>Click to edit Master subtitle style</a:t>
            </a:r>
          </a:p>
        </p:txBody>
      </p:sp>
      <p:sp>
        <p:nvSpPr>
          <p:cNvPr id="3" name="Text Placeholder 2"/>
          <p:cNvSpPr>
            <a:spLocks noGrp="1"/>
          </p:cNvSpPr>
          <p:nvPr>
            <p:ph type="body" sz="quarter" idx="10"/>
          </p:nvPr>
        </p:nvSpPr>
        <p:spPr>
          <a:xfrm>
            <a:off x="315468" y="3029776"/>
            <a:ext cx="7865612" cy="771511"/>
          </a:xfrm>
          <a:prstGeom prst="rect">
            <a:avLst/>
          </a:prstGeom>
        </p:spPr>
        <p:txBody>
          <a:bodyPr anchor="b"/>
          <a:lstStyle>
            <a:lvl1pPr marL="3572" indent="-3572">
              <a:defRPr sz="1100">
                <a:solidFill>
                  <a:schemeClr val="bg1"/>
                </a:solidFill>
              </a:defRPr>
            </a:lvl1pPr>
          </a:lstStyle>
          <a:p>
            <a:pPr lvl="0"/>
            <a:r>
              <a:rPr lang="en-GB"/>
              <a:t>Click to edit Master text styles</a:t>
            </a:r>
          </a:p>
        </p:txBody>
      </p:sp>
      <p:sp>
        <p:nvSpPr>
          <p:cNvPr id="4" name="TextBox 3"/>
          <p:cNvSpPr txBox="1"/>
          <p:nvPr userDrawn="1"/>
        </p:nvSpPr>
        <p:spPr>
          <a:xfrm>
            <a:off x="322774" y="4935956"/>
            <a:ext cx="5327386"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rgbClr val="3F4444"/>
                </a:solidFill>
                <a:effectLst/>
                <a:uLnTx/>
                <a:uFillTx/>
                <a:latin typeface="Calibri" panose="020F0502020204030204"/>
                <a:ea typeface="+mn-ea"/>
                <a:cs typeface="+mn-cs"/>
              </a:rPr>
              <a:t>©AstraZeneca 2018 • FOR HEALTHCARE PROFESSIONAL USE ONLY</a:t>
            </a:r>
            <a:endParaRPr kumimoji="0" lang="en-US" sz="700" b="0" i="0" u="none" strike="noStrike" kern="1200" cap="none" spc="0" normalizeH="0" baseline="0" noProof="0" dirty="0">
              <a:ln>
                <a:noFill/>
              </a:ln>
              <a:solidFill>
                <a:srgbClr val="3F4444"/>
              </a:solidFill>
              <a:effectLst/>
              <a:uLnTx/>
              <a:uFillTx/>
              <a:latin typeface="Calibri" panose="020F0502020204030204"/>
              <a:ea typeface="+mn-ea"/>
              <a:cs typeface="+mn-cs"/>
            </a:endParaRPr>
          </a:p>
        </p:txBody>
      </p:sp>
      <p:pic>
        <p:nvPicPr>
          <p:cNvPr id="8" name="Picture 7" descr="AZ_RGB_H_COL.jp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1970911" y="4173815"/>
            <a:ext cx="2008800" cy="663549"/>
          </a:xfrm>
          <a:prstGeom prst="rect">
            <a:avLst/>
          </a:prstGeom>
        </p:spPr>
      </p:pic>
      <p:pic>
        <p:nvPicPr>
          <p:cNvPr id="11" name="Picture 10" descr="msd_ifl_lg_rgb_tl_dkgry.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239" y="4236535"/>
            <a:ext cx="1650122" cy="667990"/>
          </a:xfrm>
          <a:prstGeom prst="rect">
            <a:avLst/>
          </a:prstGeom>
        </p:spPr>
      </p:pic>
      <p:sp>
        <p:nvSpPr>
          <p:cNvPr id="5" name="Rectangle 4"/>
          <p:cNvSpPr/>
          <p:nvPr userDrawn="1"/>
        </p:nvSpPr>
        <p:spPr bwMode="auto">
          <a:xfrm>
            <a:off x="7772276" y="4563916"/>
            <a:ext cx="1190647" cy="5113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15415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Blank - 1 title">
    <p:spTree>
      <p:nvGrpSpPr>
        <p:cNvPr id="1" name=""/>
        <p:cNvGrpSpPr/>
        <p:nvPr/>
      </p:nvGrpSpPr>
      <p:grpSpPr>
        <a:xfrm>
          <a:off x="0" y="0"/>
          <a:ext cx="0" cy="0"/>
          <a:chOff x="0" y="0"/>
          <a:chExt cx="0" cy="0"/>
        </a:xfrm>
      </p:grpSpPr>
      <p:sp>
        <p:nvSpPr>
          <p:cNvPr id="2" name="Title 1"/>
          <p:cNvSpPr>
            <a:spLocks noGrp="1"/>
          </p:cNvSpPr>
          <p:nvPr>
            <p:ph type="title"/>
          </p:nvPr>
        </p:nvSpPr>
        <p:spPr>
          <a:xfrm>
            <a:off x="314326" y="197838"/>
            <a:ext cx="8315325" cy="518640"/>
          </a:xfrm>
        </p:spPr>
        <p:txBody>
          <a:bodyPr/>
          <a:lstStyle>
            <a:lvl1pPr>
              <a:defRPr>
                <a:solidFill>
                  <a:srgbClr val="830051"/>
                </a:solidFill>
              </a:defRPr>
            </a:lvl1pPr>
          </a:lstStyle>
          <a:p>
            <a:r>
              <a:rPr lang="en-GB"/>
              <a:t>Click to edit Master title style</a:t>
            </a:r>
          </a:p>
        </p:txBody>
      </p:sp>
      <p:sp>
        <p:nvSpPr>
          <p:cNvPr id="5" name="Text Placeholder 7"/>
          <p:cNvSpPr>
            <a:spLocks noGrp="1"/>
          </p:cNvSpPr>
          <p:nvPr>
            <p:ph type="body" sz="quarter" idx="10"/>
          </p:nvPr>
        </p:nvSpPr>
        <p:spPr>
          <a:xfrm>
            <a:off x="5643" y="4614658"/>
            <a:ext cx="7670801" cy="520700"/>
          </a:xfrm>
          <a:prstGeom prst="rect">
            <a:avLst/>
          </a:prstGeom>
        </p:spPr>
        <p:txBody>
          <a:bodyPr anchor="b">
            <a:normAutofit/>
          </a:bodyPr>
          <a:lstStyle>
            <a:lvl1pPr marL="0" algn="l" defTabSz="685800" rtl="0" eaLnBrk="1" fontAlgn="base" latinLnBrk="0" hangingPunct="1">
              <a:spcBef>
                <a:spcPct val="0"/>
              </a:spcBef>
              <a:spcAft>
                <a:spcPct val="0"/>
              </a:spcAft>
              <a:buClr>
                <a:schemeClr val="tx2"/>
              </a:buClr>
              <a:defRPr lang="en-US" sz="800" b="0" kern="0" dirty="0" smtClean="0">
                <a:solidFill>
                  <a:srgbClr val="7F7F7F"/>
                </a:solidFill>
                <a:latin typeface="+mn-lt"/>
                <a:ea typeface="+mn-ea"/>
                <a:cs typeface="+mn-cs"/>
              </a:defRPr>
            </a:lvl1pPr>
          </a:lstStyle>
          <a:p>
            <a:pPr lvl="0"/>
            <a:r>
              <a:rPr lang="en-GB"/>
              <a:t>Click to edit Master text styles</a:t>
            </a:r>
          </a:p>
        </p:txBody>
      </p:sp>
      <p:sp>
        <p:nvSpPr>
          <p:cNvPr id="4" name="Slide Number Placeholder 4"/>
          <p:cNvSpPr>
            <a:spLocks noGrp="1"/>
          </p:cNvSpPr>
          <p:nvPr>
            <p:ph type="sldNum" sz="quarter" idx="4"/>
          </p:nvPr>
        </p:nvSpPr>
        <p:spPr>
          <a:xfrm>
            <a:off x="7010400" y="4868863"/>
            <a:ext cx="2133600" cy="274637"/>
          </a:xfrm>
          <a:prstGeom prst="rect">
            <a:avLst/>
          </a:prstGeom>
        </p:spPr>
        <p:txBody>
          <a:bodyPr vert="horz" lIns="91440" tIns="45720" rIns="91440" bIns="45720" rtlCol="0" anchor="ctr"/>
          <a:lstStyle>
            <a:lvl1pPr algn="r">
              <a:defRPr sz="7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7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211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E55FE1-14D6-4E0C-911C-D83186A362DD}"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hasCustomPrompt="1"/>
          </p:nvPr>
        </p:nvSpPr>
        <p:spPr/>
        <p:txBody>
          <a:bodyPr/>
          <a:lstStyle>
            <a:lvl1pPr>
              <a:defRPr/>
            </a:lvl1pPr>
          </a:lstStyle>
          <a:p>
            <a:r>
              <a:rPr lang="en-US" dirty="0"/>
              <a:t>Click to </a:t>
            </a:r>
            <a:br>
              <a:rPr lang="en-US" dirty="0"/>
            </a:br>
            <a:r>
              <a:rPr lang="en-US" dirty="0"/>
              <a:t>edit Master title style</a:t>
            </a:r>
          </a:p>
        </p:txBody>
      </p:sp>
    </p:spTree>
    <p:custDataLst>
      <p:tags r:id="rId1"/>
    </p:custDataLst>
    <p:extLst>
      <p:ext uri="{BB962C8B-B14F-4D97-AF65-F5344CB8AC3E}">
        <p14:creationId xmlns:p14="http://schemas.microsoft.com/office/powerpoint/2010/main" val="2569909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113156"/>
            <a:ext cx="8406594" cy="681135"/>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5643" y="4614658"/>
            <a:ext cx="7683501" cy="520700"/>
          </a:xfrm>
          <a:prstGeom prst="rect">
            <a:avLst/>
          </a:prstGeom>
        </p:spPr>
        <p:txBody>
          <a:bodyPr anchor="b">
            <a:normAutofit/>
          </a:bodyPr>
          <a:lstStyle>
            <a:lvl1pPr marL="0" algn="l" defTabSz="685800" rtl="0" eaLnBrk="1" fontAlgn="base" latinLnBrk="0" hangingPunct="1">
              <a:spcBef>
                <a:spcPct val="0"/>
              </a:spcBef>
              <a:spcAft>
                <a:spcPct val="0"/>
              </a:spcAft>
              <a:buClr>
                <a:schemeClr val="tx2"/>
              </a:buClr>
              <a:defRPr lang="en-US" sz="800" b="0" kern="0" dirty="0" smtClean="0">
                <a:solidFill>
                  <a:srgbClr val="7F7F7F"/>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8409519" y="4635200"/>
            <a:ext cx="289316" cy="346717"/>
          </a:xfrm>
          <a:prstGeom prst="rect">
            <a:avLst/>
          </a:prstGeom>
          <a:noFill/>
          <a:ln w="9525">
            <a:noFill/>
            <a:miter lim="800000"/>
            <a:headEnd/>
            <a:tailEnd/>
          </a:ln>
        </p:spPr>
      </p:pic>
      <p:sp>
        <p:nvSpPr>
          <p:cNvPr id="7" name="Text Placeholder 7"/>
          <p:cNvSpPr>
            <a:spLocks noGrp="1"/>
          </p:cNvSpPr>
          <p:nvPr>
            <p:ph type="body" sz="quarter" idx="12"/>
          </p:nvPr>
        </p:nvSpPr>
        <p:spPr>
          <a:xfrm>
            <a:off x="317328" y="793365"/>
            <a:ext cx="8403591" cy="525955"/>
          </a:xfrm>
          <a:prstGeom prst="rect">
            <a:avLst/>
          </a:prstGeom>
          <a:noFill/>
          <a:ln>
            <a:noFill/>
          </a:ln>
        </p:spPr>
        <p:txBody>
          <a:bodyPr anchor="t">
            <a:noAutofit/>
          </a:bodyPr>
          <a:lstStyle>
            <a:lvl1pPr marL="0" indent="0">
              <a:lnSpc>
                <a:spcPct val="100000"/>
              </a:lnSpc>
              <a:buNone/>
              <a:defRPr sz="15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322951" y="1265238"/>
            <a:ext cx="7832725" cy="3338512"/>
          </a:xfrm>
        </p:spPr>
        <p:txBody>
          <a:bodyPr>
            <a:normAutofit/>
          </a:bodyPr>
          <a:lstStyle>
            <a:lvl1pPr>
              <a:spcAft>
                <a:spcPts val="300"/>
              </a:spcAft>
              <a:defRPr sz="1600" b="0">
                <a:solidFill>
                  <a:srgbClr val="4B306A"/>
                </a:solidFill>
              </a:defRPr>
            </a:lvl1pPr>
            <a:lvl2pPr marL="180975" indent="-179388">
              <a:lnSpc>
                <a:spcPct val="100000"/>
              </a:lnSpc>
              <a:spcAft>
                <a:spcPts val="300"/>
              </a:spcAft>
              <a:defRPr sz="1600" b="0">
                <a:solidFill>
                  <a:schemeClr val="tx1"/>
                </a:solidFill>
              </a:defRPr>
            </a:lvl2pPr>
            <a:lvl3pPr marL="500063" indent="-141288">
              <a:lnSpc>
                <a:spcPct val="100000"/>
              </a:lnSpc>
              <a:spcAft>
                <a:spcPts val="300"/>
              </a:spcAft>
              <a:buSzPct val="80000"/>
              <a:buFont typeface="Arial" panose="020B0604020202020204" pitchFamily="34" charset="0"/>
              <a:buChar char="–"/>
              <a:defRPr sz="1200">
                <a:solidFill>
                  <a:schemeClr val="tx1"/>
                </a:solidFill>
              </a:defRPr>
            </a:lvl3pPr>
            <a:lvl4pPr>
              <a:lnSpc>
                <a:spcPct val="100000"/>
              </a:lnSpc>
              <a:spcAft>
                <a:spcPts val="300"/>
              </a:spcAft>
              <a:defRPr sz="1100">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7010400" y="4868863"/>
            <a:ext cx="2133600" cy="274637"/>
          </a:xfrm>
          <a:prstGeom prst="rect">
            <a:avLst/>
          </a:prstGeom>
        </p:spPr>
        <p:txBody>
          <a:bodyPr vert="horz" lIns="91440" tIns="45720" rIns="91440" bIns="45720" rtlCol="0" anchor="ctr"/>
          <a:lstStyle>
            <a:lvl1pPr algn="r">
              <a:defRPr sz="7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7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118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hasCustomPrompt="1"/>
          </p:nvPr>
        </p:nvSpPr>
        <p:spPr>
          <a:xfrm>
            <a:off x="628650" y="1369219"/>
            <a:ext cx="3886200" cy="3263504"/>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369219"/>
            <a:ext cx="3886200" cy="3263504"/>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3770539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237063" y="144000"/>
            <a:ext cx="8765651" cy="504000"/>
          </a:xfrm>
          <a:prstGeom prst="rect">
            <a:avLst/>
          </a:prstGeom>
        </p:spPr>
        <p:txBody>
          <a:bodyPr vert="horz"/>
          <a:lstStyle>
            <a:lvl1pPr algn="l" defTabSz="457189" rtl="0" eaLnBrk="1" latinLnBrk="0" hangingPunct="1">
              <a:lnSpc>
                <a:spcPct val="100000"/>
              </a:lnSpc>
              <a:spcBef>
                <a:spcPct val="0"/>
              </a:spcBef>
              <a:buNone/>
              <a:defRPr lang="en-GB" sz="2100" b="1" kern="1200" baseline="0" noProof="0" dirty="0">
                <a:solidFill>
                  <a:srgbClr val="830051"/>
                </a:solidFill>
                <a:latin typeface="Arial" pitchFamily="34" charset="0"/>
                <a:ea typeface="+mj-ea"/>
                <a:cs typeface="Arial" pitchFamily="34" charset="0"/>
              </a:defRPr>
            </a:lvl1pPr>
          </a:lstStyle>
          <a:p>
            <a:r>
              <a:rPr lang="en-GB" noProof="0" dirty="0"/>
              <a:t>Click to add title</a:t>
            </a:r>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244079" y="853678"/>
            <a:ext cx="8259365" cy="3764042"/>
          </a:xfrm>
          <a:prstGeom prst="rect">
            <a:avLst/>
          </a:prstGeom>
        </p:spPr>
        <p:txBody>
          <a:bodyPr/>
          <a:lstStyle>
            <a:lvl1pPr marL="171450" indent="-171450">
              <a:spcBef>
                <a:spcPts val="1350"/>
              </a:spcBef>
              <a:buClr>
                <a:schemeClr val="tx2"/>
              </a:buClr>
              <a:defRPr sz="1800"/>
            </a:lvl1pPr>
            <a:lvl2pPr marL="514350" indent="-171450">
              <a:spcBef>
                <a:spcPts val="450"/>
              </a:spcBef>
              <a:buClr>
                <a:schemeClr val="tx2"/>
              </a:buClr>
              <a:defRPr sz="1500"/>
            </a:lvl2pPr>
            <a:lvl3pPr marL="857250" indent="-171450">
              <a:spcBef>
                <a:spcPts val="450"/>
              </a:spcBef>
              <a:buClr>
                <a:schemeClr val="tx2"/>
              </a:buClr>
              <a:buSzPct val="75000"/>
              <a:buFont typeface="Wingdings" panose="05000000000000000000" pitchFamily="2" charset="2"/>
              <a:buChar char="§"/>
              <a:defRPr sz="1350"/>
            </a:lvl3pPr>
            <a:lvl4pPr marL="1028700" marR="0" indent="0" algn="l" defTabSz="457189" rtl="0" eaLnBrk="1" fontAlgn="auto" latinLnBrk="0" hangingPunct="1">
              <a:lnSpc>
                <a:spcPct val="100000"/>
              </a:lnSpc>
              <a:spcBef>
                <a:spcPts val="225"/>
              </a:spcBef>
              <a:spcAft>
                <a:spcPts val="0"/>
              </a:spcAft>
              <a:buClr>
                <a:schemeClr val="tx2"/>
              </a:buClr>
              <a:buSzTx/>
              <a:buFont typeface="Courier New" panose="02070309020205020404" pitchFamily="49" charset="0"/>
              <a:buNone/>
              <a:tabLst/>
              <a:defRPr sz="1200"/>
            </a:lvl4pPr>
            <a:lvl5pPr>
              <a:defRPr sz="900"/>
            </a:lvl5pPr>
          </a:lstStyle>
          <a:p>
            <a:pPr lvl="0"/>
            <a:r>
              <a:rPr lang="en-US" dirty="0"/>
              <a:t>Edit Master text styles</a:t>
            </a:r>
          </a:p>
          <a:p>
            <a:pPr lvl="1"/>
            <a:r>
              <a:rPr lang="en-US" dirty="0"/>
              <a:t>Second level</a:t>
            </a:r>
          </a:p>
          <a:p>
            <a:pPr lvl="2"/>
            <a:r>
              <a:rPr lang="en-US" dirty="0"/>
              <a:t>Third level</a:t>
            </a:r>
          </a:p>
          <a:p>
            <a:pPr marL="1200150" marR="0" lvl="3" indent="-171450" algn="l" defTabSz="457189" rtl="0" eaLnBrk="1" fontAlgn="auto" latinLnBrk="0" hangingPunct="1">
              <a:lnSpc>
                <a:spcPct val="100000"/>
              </a:lnSpc>
              <a:spcBef>
                <a:spcPts val="225"/>
              </a:spcBef>
              <a:spcAft>
                <a:spcPts val="0"/>
              </a:spcAft>
              <a:buClr>
                <a:schemeClr val="tx2"/>
              </a:buClr>
              <a:buSzTx/>
              <a:buFont typeface="Courier New" panose="02070309020205020404" pitchFamily="49" charset="0"/>
              <a:buChar char="o"/>
              <a:tabLst/>
              <a:defRPr/>
            </a:pPr>
            <a:r>
              <a:rPr lang="en-US" dirty="0"/>
              <a:t>Fourth level</a:t>
            </a:r>
          </a:p>
        </p:txBody>
      </p:sp>
      <p:sp>
        <p:nvSpPr>
          <p:cNvPr id="5" name="Slide Number Placeholder 5"/>
          <p:cNvSpPr txBox="1">
            <a:spLocks/>
          </p:cNvSpPr>
          <p:nvPr userDrawn="1"/>
        </p:nvSpPr>
        <p:spPr>
          <a:xfrm>
            <a:off x="4294027" y="4927754"/>
            <a:ext cx="396000" cy="162000"/>
          </a:xfrm>
          <a:prstGeom prst="rect">
            <a:avLst/>
          </a:prstGeom>
        </p:spPr>
        <p:txBody>
          <a:bodyPr vert="horz" lIns="0" tIns="0" rIns="0" bIns="0" rtlCol="0" anchor="t" anchorCtr="0"/>
          <a:lstStyle>
            <a:defPPr>
              <a:defRPr lang="en-US"/>
            </a:defPPr>
            <a:lvl1pPr marL="0" algn="ctr" defTabSz="914400" rtl="0" eaLnBrk="1" latinLnBrk="0" hangingPunct="1">
              <a:defRPr sz="1067" b="1"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3C4F54F3-C349-4609-AFEE-01462D5C7942}" type="slidenum">
              <a:rPr kumimoji="0" lang="en-GB" sz="8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 Placeholder 2">
            <a:extLst>
              <a:ext uri="{FF2B5EF4-FFF2-40B4-BE49-F238E27FC236}">
                <a16:creationId xmlns:a16="http://schemas.microsoft.com/office/drawing/2014/main" id="{5CF9B53B-481D-43EA-97A9-F88BAA37E0E4}"/>
              </a:ext>
            </a:extLst>
          </p:cNvPr>
          <p:cNvSpPr>
            <a:spLocks noGrp="1"/>
          </p:cNvSpPr>
          <p:nvPr>
            <p:ph type="body" sz="quarter" idx="10" hasCustomPrompt="1"/>
          </p:nvPr>
        </p:nvSpPr>
        <p:spPr>
          <a:xfrm>
            <a:off x="1584960" y="4742021"/>
            <a:ext cx="6858000" cy="205740"/>
          </a:xfrm>
          <a:prstGeom prst="rect">
            <a:avLst/>
          </a:prstGeom>
        </p:spPr>
        <p:txBody>
          <a:bodyPr lIns="91440" tIns="45720" rIns="91440" bIns="45720" anchor="b"/>
          <a:lstStyle>
            <a:lvl1pPr marL="0" indent="0">
              <a:spcBef>
                <a:spcPts val="225"/>
              </a:spcBef>
              <a:buNone/>
              <a:defRPr sz="750"/>
            </a:lvl1pPr>
            <a:lvl2pPr marL="457189" indent="0">
              <a:buNone/>
              <a:defRPr sz="750"/>
            </a:lvl2pPr>
            <a:lvl3pPr marL="914378" indent="0">
              <a:buNone/>
              <a:defRPr sz="750"/>
            </a:lvl3pPr>
            <a:lvl4pPr marL="1371566" indent="0">
              <a:buNone/>
              <a:defRPr sz="750"/>
            </a:lvl4pPr>
            <a:lvl5pPr marL="1828754" indent="0">
              <a:buNone/>
              <a:defRPr sz="750"/>
            </a:lvl5pPr>
          </a:lstStyle>
          <a:p>
            <a:pPr lvl="0"/>
            <a:r>
              <a:rPr lang="en-US" dirty="0"/>
              <a:t>Footer</a:t>
            </a:r>
          </a:p>
        </p:txBody>
      </p:sp>
    </p:spTree>
    <p:extLst>
      <p:ext uri="{BB962C8B-B14F-4D97-AF65-F5344CB8AC3E}">
        <p14:creationId xmlns:p14="http://schemas.microsoft.com/office/powerpoint/2010/main" val="291685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237063" y="144000"/>
            <a:ext cx="8765651" cy="504000"/>
          </a:xfrm>
          <a:prstGeom prst="rect">
            <a:avLst/>
          </a:prstGeom>
        </p:spPr>
        <p:txBody>
          <a:bodyPr vert="horz"/>
          <a:lstStyle>
            <a:lvl1pPr algn="l">
              <a:lnSpc>
                <a:spcPct val="100000"/>
              </a:lnSpc>
              <a:defRPr sz="2400" b="1" baseline="0">
                <a:solidFill>
                  <a:srgbClr val="830051"/>
                </a:solidFill>
                <a:latin typeface="Arial" pitchFamily="34" charset="0"/>
                <a:cs typeface="Arial" pitchFamily="34" charset="0"/>
              </a:defRPr>
            </a:lvl1pPr>
          </a:lstStyle>
          <a:p>
            <a:r>
              <a:rPr lang="en-GB" noProof="0" dirty="0"/>
              <a:t>Click to add title</a:t>
            </a:r>
          </a:p>
        </p:txBody>
      </p:sp>
      <p:sp>
        <p:nvSpPr>
          <p:cNvPr id="6" name="Slide Number Placeholder 5"/>
          <p:cNvSpPr>
            <a:spLocks noGrp="1"/>
          </p:cNvSpPr>
          <p:nvPr>
            <p:ph type="sldNum" sz="quarter" idx="4"/>
          </p:nvPr>
        </p:nvSpPr>
        <p:spPr>
          <a:xfrm>
            <a:off x="318375" y="4846754"/>
            <a:ext cx="396000" cy="162000"/>
          </a:xfrm>
          <a:prstGeom prst="rect">
            <a:avLst/>
          </a:prstGeom>
        </p:spPr>
        <p:txBody>
          <a:bodyPr vert="horz" lIns="0" tIns="0" rIns="0" bIns="0" rtlCol="0" anchor="t" anchorCtr="0"/>
          <a:lstStyle>
            <a:lvl1pPr algn="l">
              <a:defRPr sz="800" b="1">
                <a:solidFill>
                  <a:schemeClr val="tx1"/>
                </a:solidFill>
                <a:latin typeface="Arial" pitchFamily="34" charset="0"/>
                <a:cs typeface="Arial"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3C4F54F3-C349-4609-AFEE-01462D5C7942}" type="slidenum">
              <a:rPr kumimoji="0" lang="en-GB" sz="800" b="1"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GB"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Content Placeholder 2"/>
          <p:cNvSpPr>
            <a:spLocks noGrp="1"/>
          </p:cNvSpPr>
          <p:nvPr>
            <p:ph idx="16" hasCustomPrompt="1"/>
          </p:nvPr>
        </p:nvSpPr>
        <p:spPr>
          <a:xfrm>
            <a:off x="237600" y="1234440"/>
            <a:ext cx="7056000" cy="1618488"/>
          </a:xfrm>
          <a:prstGeom prst="rect">
            <a:avLst/>
          </a:prstGeom>
        </p:spPr>
        <p:txBody>
          <a:bodyPr/>
          <a:lstStyle>
            <a:lvl1pPr marL="179996" indent="-179996">
              <a:lnSpc>
                <a:spcPct val="100000"/>
              </a:lnSpc>
              <a:spcBef>
                <a:spcPts val="0"/>
              </a:spcBef>
              <a:buClr>
                <a:srgbClr val="830051"/>
              </a:buClr>
              <a:buFont typeface="Arial" pitchFamily="34" charset="0"/>
              <a:buChar char="•"/>
              <a:defRPr sz="1800">
                <a:solidFill>
                  <a:schemeClr val="tx1"/>
                </a:solidFill>
                <a:latin typeface="Arial" pitchFamily="34" charset="0"/>
                <a:cs typeface="Arial" pitchFamily="34" charset="0"/>
              </a:defRPr>
            </a:lvl1pPr>
            <a:lvl2pPr marL="539987" indent="-179996">
              <a:lnSpc>
                <a:spcPct val="100000"/>
              </a:lnSpc>
              <a:spcBef>
                <a:spcPts val="0"/>
              </a:spcBef>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dirty="0"/>
              <a:t>First level</a:t>
            </a:r>
          </a:p>
          <a:p>
            <a:pPr lvl="1"/>
            <a:r>
              <a:rPr lang="en-GB" noProof="0" dirty="0"/>
              <a:t>Second level</a:t>
            </a:r>
          </a:p>
          <a:p>
            <a:pPr lvl="1"/>
            <a:r>
              <a:rPr lang="en-GB" noProof="0" dirty="0"/>
              <a:t>Third level</a:t>
            </a:r>
          </a:p>
          <a:p>
            <a:pPr lvl="1"/>
            <a:r>
              <a:rPr lang="en-GB" noProof="0" dirty="0"/>
              <a:t>Fourth level</a:t>
            </a:r>
          </a:p>
        </p:txBody>
      </p:sp>
    </p:spTree>
    <p:extLst>
      <p:ext uri="{BB962C8B-B14F-4D97-AF65-F5344CB8AC3E}">
        <p14:creationId xmlns:p14="http://schemas.microsoft.com/office/powerpoint/2010/main" val="3799904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5" y="113156"/>
            <a:ext cx="8406594" cy="681135"/>
          </a:xfrm>
        </p:spPr>
        <p:txBody>
          <a:bodyPr/>
          <a:lstStyle>
            <a:lvl1pPr>
              <a:defRPr>
                <a:solidFill>
                  <a:srgbClr val="830051"/>
                </a:solidFill>
              </a:defRPr>
            </a:lvl1pPr>
          </a:lstStyle>
          <a:p>
            <a:r>
              <a:rPr lang="en-GB" dirty="0"/>
              <a:t>Click to edit Master title style</a:t>
            </a:r>
          </a:p>
        </p:txBody>
      </p:sp>
      <p:sp>
        <p:nvSpPr>
          <p:cNvPr id="8" name="Text Placeholder 7"/>
          <p:cNvSpPr>
            <a:spLocks noGrp="1"/>
          </p:cNvSpPr>
          <p:nvPr>
            <p:ph type="body" sz="quarter" idx="10"/>
          </p:nvPr>
        </p:nvSpPr>
        <p:spPr>
          <a:xfrm>
            <a:off x="-1" y="4614658"/>
            <a:ext cx="7683501" cy="520700"/>
          </a:xfrm>
          <a:prstGeom prst="rect">
            <a:avLst/>
          </a:prstGeom>
        </p:spPr>
        <p:txBody>
          <a:bodyPr anchor="b">
            <a:normAutofit/>
          </a:bodyPr>
          <a:lstStyle>
            <a:lvl1pPr marL="0" algn="l" defTabSz="685800" rtl="0" eaLnBrk="1" fontAlgn="base" latinLnBrk="0" hangingPunct="1">
              <a:spcBef>
                <a:spcPct val="0"/>
              </a:spcBef>
              <a:spcAft>
                <a:spcPct val="0"/>
              </a:spcAft>
              <a:buClr>
                <a:schemeClr val="tx2"/>
              </a:buClr>
              <a:defRPr lang="en-US" sz="800" b="0" kern="0" dirty="0" smtClean="0">
                <a:solidFill>
                  <a:srgbClr val="6A6356"/>
                </a:solidFill>
                <a:latin typeface="+mn-lt"/>
                <a:ea typeface="+mn-ea"/>
                <a:cs typeface="+mn-cs"/>
              </a:defRPr>
            </a:lvl1pPr>
          </a:lstStyle>
          <a:p>
            <a:pPr lvl="0"/>
            <a:r>
              <a:rPr lang="en-GB"/>
              <a:t>Click to edit Master text styles</a:t>
            </a:r>
          </a:p>
        </p:txBody>
      </p:sp>
      <p:pic>
        <p:nvPicPr>
          <p:cNvPr id="5" name="Picture 4" hidden="1"/>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8409519" y="4635200"/>
            <a:ext cx="289316" cy="346717"/>
          </a:xfrm>
          <a:prstGeom prst="rect">
            <a:avLst/>
          </a:prstGeom>
          <a:noFill/>
          <a:ln w="9525">
            <a:noFill/>
            <a:miter lim="800000"/>
            <a:headEnd/>
            <a:tailEnd/>
          </a:ln>
        </p:spPr>
      </p:pic>
      <p:sp>
        <p:nvSpPr>
          <p:cNvPr id="7" name="Text Placeholder 7"/>
          <p:cNvSpPr>
            <a:spLocks noGrp="1"/>
          </p:cNvSpPr>
          <p:nvPr>
            <p:ph type="body" sz="quarter" idx="12"/>
          </p:nvPr>
        </p:nvSpPr>
        <p:spPr>
          <a:xfrm>
            <a:off x="317328" y="793365"/>
            <a:ext cx="8403591" cy="525955"/>
          </a:xfrm>
          <a:prstGeom prst="rect">
            <a:avLst/>
          </a:prstGeom>
          <a:noFill/>
          <a:ln>
            <a:noFill/>
          </a:ln>
        </p:spPr>
        <p:txBody>
          <a:bodyPr anchor="t">
            <a:noAutofit/>
          </a:bodyPr>
          <a:lstStyle>
            <a:lvl1pPr marL="0" indent="0">
              <a:lnSpc>
                <a:spcPct val="100000"/>
              </a:lnSpc>
              <a:buNone/>
              <a:defRPr sz="1500" b="0" i="1" baseline="0">
                <a:solidFill>
                  <a:schemeClr val="accent4"/>
                </a:solidFill>
                <a:latin typeface="Arial" pitchFamily="34" charset="0"/>
                <a:cs typeface="Arial" pitchFamily="34" charset="0"/>
              </a:defRPr>
            </a:lvl1pPr>
            <a:lvl2pPr>
              <a:buNone/>
              <a:defRPr/>
            </a:lvl2pPr>
          </a:lstStyle>
          <a:p>
            <a:pPr lvl="0"/>
            <a:r>
              <a:rPr lang="en-GB" dirty="0"/>
              <a:t>Click to edit Master text styles</a:t>
            </a:r>
          </a:p>
        </p:txBody>
      </p:sp>
      <p:sp>
        <p:nvSpPr>
          <p:cNvPr id="9" name="Content Placeholder 8"/>
          <p:cNvSpPr>
            <a:spLocks noGrp="1"/>
          </p:cNvSpPr>
          <p:nvPr>
            <p:ph sz="quarter" idx="13" hasCustomPrompt="1"/>
          </p:nvPr>
        </p:nvSpPr>
        <p:spPr>
          <a:xfrm>
            <a:off x="322951" y="1265238"/>
            <a:ext cx="7832725" cy="3338512"/>
          </a:xfrm>
        </p:spPr>
        <p:txBody>
          <a:bodyPr>
            <a:normAutofit/>
          </a:bodyPr>
          <a:lstStyle>
            <a:lvl1pPr>
              <a:spcAft>
                <a:spcPts val="300"/>
              </a:spcAft>
              <a:defRPr sz="1600" b="0">
                <a:solidFill>
                  <a:srgbClr val="4B306A"/>
                </a:solidFill>
              </a:defRPr>
            </a:lvl1pPr>
            <a:lvl2pPr marL="180975" indent="-179388">
              <a:lnSpc>
                <a:spcPct val="100000"/>
              </a:lnSpc>
              <a:spcAft>
                <a:spcPts val="300"/>
              </a:spcAft>
              <a:defRPr sz="1600" b="0">
                <a:solidFill>
                  <a:schemeClr val="tx1"/>
                </a:solidFill>
              </a:defRPr>
            </a:lvl2pPr>
            <a:lvl3pPr marL="500063" indent="-141288">
              <a:lnSpc>
                <a:spcPct val="100000"/>
              </a:lnSpc>
              <a:spcAft>
                <a:spcPts val="300"/>
              </a:spcAft>
              <a:buSzPct val="80000"/>
              <a:buFont typeface="Arial" panose="020B0604020202020204" pitchFamily="34" charset="0"/>
              <a:buChar char="–"/>
              <a:defRPr sz="1200">
                <a:solidFill>
                  <a:schemeClr val="tx1"/>
                </a:solidFill>
              </a:defRPr>
            </a:lvl3pPr>
            <a:lvl4pPr>
              <a:lnSpc>
                <a:spcPct val="100000"/>
              </a:lnSpc>
              <a:spcAft>
                <a:spcPts val="300"/>
              </a:spcAft>
              <a:defRPr sz="1100">
                <a:solidFill>
                  <a:schemeClr val="tx1"/>
                </a:solidFill>
              </a:defRPr>
            </a:lvl4pPr>
            <a:lvl5pPr>
              <a:lnSpc>
                <a:spcPct val="100000"/>
              </a:lnSpc>
              <a:defRPr/>
            </a:lvl5pPr>
          </a:lstStyle>
          <a:p>
            <a:pPr lvl="1"/>
            <a:r>
              <a:rPr lang="en-GB" dirty="0"/>
              <a:t>Second level</a:t>
            </a:r>
          </a:p>
          <a:p>
            <a:pPr lvl="2"/>
            <a:r>
              <a:rPr lang="en-GB" dirty="0"/>
              <a:t>Third level</a:t>
            </a:r>
          </a:p>
          <a:p>
            <a:pPr lvl="3"/>
            <a:r>
              <a:rPr lang="en-GB" dirty="0"/>
              <a:t>Fourth level</a:t>
            </a:r>
          </a:p>
        </p:txBody>
      </p:sp>
      <p:sp>
        <p:nvSpPr>
          <p:cNvPr id="12" name="Slide Number Placeholder 4"/>
          <p:cNvSpPr>
            <a:spLocks noGrp="1"/>
          </p:cNvSpPr>
          <p:nvPr>
            <p:ph type="sldNum" sz="quarter" idx="4"/>
          </p:nvPr>
        </p:nvSpPr>
        <p:spPr>
          <a:xfrm>
            <a:off x="7010400" y="4868863"/>
            <a:ext cx="2133600" cy="274637"/>
          </a:xfrm>
          <a:prstGeom prst="rect">
            <a:avLst/>
          </a:prstGeom>
        </p:spPr>
        <p:txBody>
          <a:bodyPr vert="horz" lIns="91440" tIns="45720" rIns="91440" bIns="45720" rtlCol="0" anchor="ctr"/>
          <a:lstStyle>
            <a:lvl1pPr algn="r">
              <a:defRPr sz="7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7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820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86B8-51DF-6347-B8C9-C9970315420A}"/>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0D832B45-59BE-FA4E-BF04-FED794B95E3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B3C36F-FD60-C243-8173-7E4FD9599B78}"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2D642188-1187-D24A-BFE5-E959A4EB6564}"/>
              </a:ext>
            </a:extLst>
          </p:cNvPr>
          <p:cNvSpPr>
            <a:spLocks noGrp="1"/>
          </p:cNvSpPr>
          <p:nvPr>
            <p:ph type="body" sz="quarter" idx="13" hasCustomPrompt="1"/>
          </p:nvPr>
        </p:nvSpPr>
        <p:spPr>
          <a:xfrm>
            <a:off x="628650" y="4848832"/>
            <a:ext cx="5749290" cy="197882"/>
          </a:xfrm>
        </p:spPr>
        <p:txBody>
          <a:bodyPr anchor="b">
            <a:noAutofit/>
          </a:bodyPr>
          <a:lstStyle>
            <a:lvl1pPr marL="0" indent="0">
              <a:lnSpc>
                <a:spcPct val="100000"/>
              </a:lnSpc>
              <a:spcBef>
                <a:spcPts val="0"/>
              </a:spcBef>
              <a:buNone/>
              <a:defRPr sz="900">
                <a:solidFill>
                  <a:schemeClr val="tx1">
                    <a:lumMod val="50000"/>
                    <a:lumOff val="50000"/>
                  </a:schemeClr>
                </a:solidFill>
              </a:defRPr>
            </a:lvl1pPr>
            <a:lvl2pPr marL="342900" indent="0">
              <a:buNone/>
              <a:defRPr sz="900">
                <a:solidFill>
                  <a:schemeClr val="tx1"/>
                </a:solidFill>
              </a:defRPr>
            </a:lvl2pPr>
            <a:lvl3pPr marL="685800" indent="0">
              <a:buNone/>
              <a:defRPr sz="900">
                <a:solidFill>
                  <a:schemeClr val="tx1"/>
                </a:solidFill>
              </a:defRPr>
            </a:lvl3pPr>
            <a:lvl4pPr marL="1028700" indent="0">
              <a:buNone/>
              <a:defRPr sz="900">
                <a:solidFill>
                  <a:schemeClr val="tx1"/>
                </a:solidFill>
              </a:defRPr>
            </a:lvl4pPr>
            <a:lvl5pPr marL="1371600" indent="0">
              <a:buNone/>
              <a:defRPr sz="900">
                <a:solidFill>
                  <a:schemeClr val="tx1"/>
                </a:solidFill>
              </a:defRPr>
            </a:lvl5pPr>
          </a:lstStyle>
          <a:p>
            <a:pPr lvl="0"/>
            <a:r>
              <a:rPr lang="en-US" dirty="0"/>
              <a:t>references</a:t>
            </a:r>
          </a:p>
        </p:txBody>
      </p:sp>
    </p:spTree>
    <p:extLst>
      <p:ext uri="{BB962C8B-B14F-4D97-AF65-F5344CB8AC3E}">
        <p14:creationId xmlns:p14="http://schemas.microsoft.com/office/powerpoint/2010/main" val="1182651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14090"/>
            <a:ext cx="5254702" cy="415499"/>
          </a:xfrm>
        </p:spPr>
        <p:txBody>
          <a:bodyPr anchor="b">
            <a:noAutofit/>
          </a:bodyPr>
          <a:lstStyle>
            <a:lvl1pPr>
              <a:defRPr sz="2400" cap="all" baseline="0"/>
            </a:lvl1pPr>
          </a:lstStyle>
          <a:p>
            <a:r>
              <a:rPr lang="en-US" dirty="0"/>
              <a:t>Click to edit Master title style</a:t>
            </a:r>
          </a:p>
        </p:txBody>
      </p:sp>
      <p:sp>
        <p:nvSpPr>
          <p:cNvPr id="12" name="Text Placeholder 11"/>
          <p:cNvSpPr>
            <a:spLocks noGrp="1"/>
          </p:cNvSpPr>
          <p:nvPr>
            <p:ph type="body" sz="quarter" idx="10"/>
          </p:nvPr>
        </p:nvSpPr>
        <p:spPr>
          <a:xfrm>
            <a:off x="540000" y="810001"/>
            <a:ext cx="5254702" cy="366596"/>
          </a:xfrm>
        </p:spPr>
        <p:txBody>
          <a:bodyPr>
            <a:noAutofit/>
          </a:bodyPr>
          <a:lstStyle>
            <a:lvl1pPr marL="0" indent="0">
              <a:buNone/>
              <a:defRPr sz="2000" baseline="0">
                <a:solidFill>
                  <a:schemeClr val="tx1"/>
                </a:solidFill>
              </a:defRPr>
            </a:lvl1pPr>
          </a:lstStyle>
          <a:p>
            <a:pPr lvl="0"/>
            <a:r>
              <a:rPr lang="en-US" dirty="0"/>
              <a:t>Click to edit Master text styles</a:t>
            </a:r>
          </a:p>
        </p:txBody>
      </p:sp>
      <p:sp>
        <p:nvSpPr>
          <p:cNvPr id="13" name="Text Placeholder 6"/>
          <p:cNvSpPr>
            <a:spLocks noGrp="1"/>
          </p:cNvSpPr>
          <p:nvPr>
            <p:ph type="body" sz="quarter" idx="12"/>
          </p:nvPr>
        </p:nvSpPr>
        <p:spPr>
          <a:xfrm>
            <a:off x="540000" y="1584722"/>
            <a:ext cx="8056800" cy="3015156"/>
          </a:xfrm>
        </p:spPr>
        <p:txBody>
          <a:bodyPr>
            <a:noAutofit/>
          </a:bodyPr>
          <a:lstStyle>
            <a:lvl1pPr marL="0" indent="0">
              <a:buNone/>
              <a:defRPr sz="1600" baseline="0"/>
            </a:lvl1pPr>
          </a:lstStyle>
          <a:p>
            <a:pPr lvl="0"/>
            <a:r>
              <a:rPr lang="en-US" dirty="0"/>
              <a:t>Click to edit Master text styles</a:t>
            </a:r>
          </a:p>
        </p:txBody>
      </p:sp>
      <p:sp>
        <p:nvSpPr>
          <p:cNvPr id="6" name="Slide Number Placeholder 5"/>
          <p:cNvSpPr>
            <a:spLocks noGrp="1"/>
          </p:cNvSpPr>
          <p:nvPr>
            <p:ph type="sldNum" sz="quarter" idx="13"/>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7A788FA-F864-4521-9DFD-AF03C9BFF3E5}"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5" name="Gruppieren 14"/>
          <p:cNvGrpSpPr/>
          <p:nvPr userDrawn="1"/>
        </p:nvGrpSpPr>
        <p:grpSpPr>
          <a:xfrm>
            <a:off x="5349922" y="67082"/>
            <a:ext cx="3691719" cy="403127"/>
            <a:chOff x="4954468" y="82436"/>
            <a:chExt cx="4046231" cy="458430"/>
          </a:xfrm>
        </p:grpSpPr>
        <p:pic>
          <p:nvPicPr>
            <p:cNvPr id="16"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75179" y="82436"/>
              <a:ext cx="351842" cy="403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12548" y="259603"/>
              <a:ext cx="399356" cy="2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4"/>
            <p:cNvPicPr>
              <a:picLocks noChangeAspect="1"/>
            </p:cNvPicPr>
            <p:nvPr userDrawn="1"/>
          </p:nvPicPr>
          <p:blipFill>
            <a:blip r:embed="rId4">
              <a:extLst>
                <a:ext uri="{28A0092B-C50C-407E-A947-70E740481C1C}">
                  <a14:useLocalDpi xmlns:a14="http://schemas.microsoft.com/office/drawing/2010/main" val="0"/>
                </a:ext>
              </a:extLst>
            </a:blip>
            <a:srcRect r="85205"/>
            <a:stretch>
              <a:fillRect/>
            </a:stretch>
          </p:blipFill>
          <p:spPr bwMode="auto">
            <a:xfrm>
              <a:off x="8121742" y="153576"/>
              <a:ext cx="365841" cy="27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624388" y="96709"/>
              <a:ext cx="376311" cy="38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57099" y="115438"/>
              <a:ext cx="518644" cy="403128"/>
            </a:xfrm>
            <a:prstGeom prst="rect">
              <a:avLst/>
            </a:prstGeom>
          </p:spPr>
        </p:pic>
        <p:pic>
          <p:nvPicPr>
            <p:cNvPr id="21"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954468" y="183352"/>
              <a:ext cx="693318" cy="33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57069" y="138719"/>
              <a:ext cx="631628" cy="402147"/>
            </a:xfrm>
            <a:prstGeom prst="rect">
              <a:avLst/>
            </a:prstGeom>
          </p:spPr>
        </p:pic>
      </p:grpSp>
    </p:spTree>
    <p:extLst>
      <p:ext uri="{BB962C8B-B14F-4D97-AF65-F5344CB8AC3E}">
        <p14:creationId xmlns:p14="http://schemas.microsoft.com/office/powerpoint/2010/main" val="3037170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ria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4034792"/>
            <a:ext cx="8229600" cy="685800"/>
          </a:xfrm>
        </p:spPr>
        <p:txBody>
          <a:bodyPr anchor="b">
            <a:normAutofit/>
          </a:bodyPr>
          <a:lstStyle>
            <a:lvl1pPr marL="0" indent="0">
              <a:spcBef>
                <a:spcPts val="225"/>
              </a:spcBef>
              <a:buFontTx/>
              <a:buNone/>
              <a:defRPr sz="1200" b="1">
                <a:solidFill>
                  <a:schemeClr val="tx2"/>
                </a:solidFill>
              </a:defRPr>
            </a:lvl1pPr>
            <a:lvl2pPr marL="342900" indent="0">
              <a:buNone/>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8" name="Content Placeholder 7"/>
          <p:cNvSpPr>
            <a:spLocks noGrp="1"/>
          </p:cNvSpPr>
          <p:nvPr>
            <p:ph sz="quarter" idx="13"/>
          </p:nvPr>
        </p:nvSpPr>
        <p:spPr>
          <a:xfrm>
            <a:off x="457200" y="4740310"/>
            <a:ext cx="8244673" cy="339132"/>
          </a:xfrm>
        </p:spPr>
        <p:txBody>
          <a:bodyPr anchor="b">
            <a:noAutofit/>
          </a:bodyPr>
          <a:lstStyle>
            <a:lvl1pPr marL="0" indent="0">
              <a:lnSpc>
                <a:spcPct val="80000"/>
              </a:lnSpc>
              <a:spcBef>
                <a:spcPts val="0"/>
              </a:spcBef>
              <a:buClrTx/>
              <a:buFont typeface="+mj-lt"/>
              <a:buNone/>
              <a:defRPr sz="750">
                <a:solidFill>
                  <a:schemeClr val="tx1"/>
                </a:solidFill>
              </a:defRPr>
            </a:lvl1pPr>
            <a:lvl2pPr>
              <a:defRPr sz="750"/>
            </a:lvl2pPr>
            <a:lvl3pPr>
              <a:defRPr sz="750"/>
            </a:lvl3pPr>
            <a:lvl4pPr>
              <a:defRPr sz="750"/>
            </a:lvl4pPr>
            <a:lvl5pPr>
              <a:defRPr sz="750"/>
            </a:lvl5pPr>
          </a:lstStyle>
          <a:p>
            <a:pPr lvl="0"/>
            <a:r>
              <a:rPr lang="en-US" dirty="0"/>
              <a:t>Click to edit Master text styles</a:t>
            </a:r>
          </a:p>
        </p:txBody>
      </p:sp>
      <p:sp>
        <p:nvSpPr>
          <p:cNvPr id="5" name="Slide Number Placeholder 10"/>
          <p:cNvSpPr>
            <a:spLocks noGrp="1"/>
          </p:cNvSpPr>
          <p:nvPr>
            <p:ph type="sldNum" sz="quarter" idx="14"/>
          </p:nvPr>
        </p:nvSpPr>
        <p:spPr>
          <a:xfrm>
            <a:off x="8494714" y="4767263"/>
            <a:ext cx="541337"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C05D7C1E-EED4-449D-B4B6-B24ED085C728}" type="slidenum">
              <a:rPr kumimoji="0" lang="en-US" altLang="en-US" sz="900" b="0" i="0" u="none" strike="noStrike" kern="1200" cap="none" spc="0" normalizeH="0" baseline="0" noProof="0">
                <a:ln>
                  <a:noFill/>
                </a:ln>
                <a:solidFill>
                  <a:srgbClr val="898989"/>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srgbClr val="8989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953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EF692A5-A8C0-47CD-A2C0-7DF226E98A5E}" type="slidenum">
              <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045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6EB902D-5AF8-4ECE-9107-C45076399F38}"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2577392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B902D-5AF8-4ECE-9107-C45076399F38}"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42835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6EB902D-5AF8-4ECE-9107-C45076399F38}"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3415094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8407" y="150753"/>
            <a:ext cx="8255977" cy="994172"/>
          </a:xfrm>
        </p:spPr>
        <p:txBody>
          <a:bodyPr/>
          <a:lstStyle/>
          <a:p>
            <a:r>
              <a:rPr lang="en-US" dirty="0"/>
              <a:t>Click To Edit Master Title Style</a:t>
            </a:r>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solidFill>
                  <a:srgbClr val="62636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1878806"/>
            <a:ext cx="3868340" cy="2763441"/>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solidFill>
                  <a:srgbClr val="62636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p:cNvSpPr>
            <a:spLocks noGrp="1"/>
          </p:cNvSpPr>
          <p:nvPr>
            <p:ph sz="quarter" idx="4"/>
          </p:nvPr>
        </p:nvSpPr>
        <p:spPr>
          <a:xfrm>
            <a:off x="4629150" y="1878806"/>
            <a:ext cx="3887391" cy="2763441"/>
          </a:xfrm>
        </p:spPr>
        <p:txBody>
          <a:bodyPr>
            <a:normAutofit/>
          </a:bodyPr>
          <a:lstStyle>
            <a:lvl1pPr>
              <a:defRPr sz="2100"/>
            </a:lvl1pPr>
            <a:lvl2pPr>
              <a:defRPr sz="1800"/>
            </a:lvl2pPr>
            <a:lvl3pPr>
              <a:defRPr sz="1500"/>
            </a:lvl3pPr>
            <a:lvl4pPr>
              <a:defRPr sz="1350"/>
            </a:lvl4pPr>
            <a:lvl5pPr>
              <a:defRPr sz="13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10"/>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1836283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6EB902D-5AF8-4ECE-9107-C45076399F38}"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4196621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6EB902D-5AF8-4ECE-9107-C45076399F38}"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1732033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6EB902D-5AF8-4ECE-9107-C45076399F38}"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663938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EB902D-5AF8-4ECE-9107-C45076399F38}"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310158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6EB902D-5AF8-4ECE-9107-C45076399F38}"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4123843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6EB902D-5AF8-4ECE-9107-C45076399F38}"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252604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B902D-5AF8-4ECE-9107-C45076399F38}"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1598505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B902D-5AF8-4ECE-9107-C45076399F38}"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2A2C97-A725-424E-85C3-5F46213B0A9C}" type="slidenum">
              <a:rPr lang="en-US" smtClean="0"/>
              <a:t>‹#›</a:t>
            </a:fld>
            <a:endParaRPr lang="en-US"/>
          </a:p>
        </p:txBody>
      </p:sp>
    </p:spTree>
    <p:extLst>
      <p:ext uri="{BB962C8B-B14F-4D97-AF65-F5344CB8AC3E}">
        <p14:creationId xmlns:p14="http://schemas.microsoft.com/office/powerpoint/2010/main" val="4216977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99303"/>
            <a:ext cx="6858000" cy="1592711"/>
          </a:xfrm>
        </p:spPr>
        <p:txBody>
          <a:bodyPr anchor="ctr">
            <a:normAutofit/>
          </a:bodyPr>
          <a:lstStyle>
            <a:lvl1pPr algn="ctr">
              <a:defRPr sz="2700"/>
            </a:lvl1pPr>
          </a:lstStyle>
          <a:p>
            <a:r>
              <a:rPr lang="en-US" dirty="0"/>
              <a:t>Click to edit Master title style</a:t>
            </a:r>
          </a:p>
        </p:txBody>
      </p:sp>
      <p:sp>
        <p:nvSpPr>
          <p:cNvPr id="3" name="Subtitle 2"/>
          <p:cNvSpPr>
            <a:spLocks noGrp="1"/>
          </p:cNvSpPr>
          <p:nvPr>
            <p:ph type="subTitle" idx="1"/>
          </p:nvPr>
        </p:nvSpPr>
        <p:spPr>
          <a:xfrm>
            <a:off x="1143000" y="3461071"/>
            <a:ext cx="6858000" cy="1241822"/>
          </a:xfrm>
        </p:spPr>
        <p:txBody>
          <a:bodyPr anchor="t">
            <a:normAutofit/>
          </a:bodyPr>
          <a:lstStyle>
            <a:lvl1pPr marL="0" indent="0" algn="ctr">
              <a:buNone/>
              <a:defRPr sz="2400">
                <a:solidFill>
                  <a:srgbClr val="50515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32825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400"/>
            </a:lvl1pPr>
            <a:lvl2pPr>
              <a:defRPr sz="2100"/>
            </a:lvl2pPr>
            <a:lvl3pPr>
              <a:defRPr sz="18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712642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992" y="150753"/>
            <a:ext cx="8229601" cy="994172"/>
          </a:xfrm>
        </p:spPr>
        <p:txBody>
          <a:bodyPr/>
          <a:lstStyle/>
          <a:p>
            <a:r>
              <a:rPr lang="en-US" dirty="0"/>
              <a:t>Click To Edit Master Title Style</a:t>
            </a:r>
          </a:p>
        </p:txBody>
      </p:sp>
      <p:sp>
        <p:nvSpPr>
          <p:cNvPr id="4"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4211637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6133" y="386996"/>
            <a:ext cx="8229600" cy="1371600"/>
          </a:xfrm>
        </p:spPr>
        <p:txBody>
          <a:bodyPr lIns="457200">
            <a:normAutofit/>
          </a:bodyPr>
          <a:lstStyle>
            <a:lvl1pPr algn="l">
              <a:defRPr sz="1950"/>
            </a:lvl1pPr>
          </a:lstStyle>
          <a:p>
            <a:r>
              <a:rPr lang="en-US" dirty="0"/>
              <a:t>Click to edit Master title style</a:t>
            </a:r>
          </a:p>
        </p:txBody>
      </p:sp>
      <p:sp>
        <p:nvSpPr>
          <p:cNvPr id="3" name="Content Placeholder 2"/>
          <p:cNvSpPr>
            <a:spLocks noGrp="1"/>
          </p:cNvSpPr>
          <p:nvPr>
            <p:ph idx="1"/>
          </p:nvPr>
        </p:nvSpPr>
        <p:spPr>
          <a:xfrm>
            <a:off x="346133" y="1886903"/>
            <a:ext cx="8229600" cy="2880360"/>
          </a:xfrm>
        </p:spPr>
        <p:txBody>
          <a:bodyPr lIns="457200">
            <a:normAutofit/>
          </a:bodyPr>
          <a:lstStyle>
            <a:lvl1pPr marL="0" indent="0">
              <a:buNone/>
              <a:defRPr sz="1800"/>
            </a:lvl1pPr>
            <a:lvl2pPr marL="342900" indent="0">
              <a:buNone/>
              <a:defRPr sz="1800"/>
            </a:lvl2pPr>
            <a:lvl3pPr marL="685800" indent="0">
              <a:buNone/>
              <a:defRPr sz="1800"/>
            </a:lvl3pPr>
            <a:lvl4pPr marL="1028700" indent="0">
              <a:buNone/>
              <a:defRPr sz="1800"/>
            </a:lvl4pPr>
            <a:lvl5pPr marL="1371600" indent="0">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pic>
        <p:nvPicPr>
          <p:cNvPr id="8" name="Picture 7" descr="A screenshot of a social media post&#10;&#10;Description automatically generated">
            <a:extLst>
              <a:ext uri="{FF2B5EF4-FFF2-40B4-BE49-F238E27FC236}">
                <a16:creationId xmlns:a16="http://schemas.microsoft.com/office/drawing/2014/main" id="{CE2425E8-8922-A94D-88F1-9CFECD72EFFA}"/>
              </a:ext>
            </a:extLst>
          </p:cNvPr>
          <p:cNvPicPr>
            <a:picLocks noChangeAspect="1"/>
          </p:cNvPicPr>
          <p:nvPr userDrawn="1"/>
        </p:nvPicPr>
        <p:blipFill>
          <a:blip r:embed="rId3"/>
          <a:stretch>
            <a:fillRect/>
          </a:stretch>
        </p:blipFill>
        <p:spPr>
          <a:xfrm>
            <a:off x="8209235" y="4034977"/>
            <a:ext cx="685800" cy="886968"/>
          </a:xfrm>
          <a:prstGeom prst="rect">
            <a:avLst/>
          </a:prstGeom>
          <a:effectLst>
            <a:glow rad="63500">
              <a:schemeClr val="tx1">
                <a:alpha val="20000"/>
              </a:schemeClr>
            </a:glow>
          </a:effectLst>
        </p:spPr>
      </p:pic>
    </p:spTree>
    <p:extLst>
      <p:ext uri="{BB962C8B-B14F-4D97-AF65-F5344CB8AC3E}">
        <p14:creationId xmlns:p14="http://schemas.microsoft.com/office/powerpoint/2010/main" val="134172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8431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479739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316067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87431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590913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1555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032095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52086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2310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42900"/>
            <a:ext cx="2949178" cy="1200150"/>
          </a:xfrm>
        </p:spPr>
        <p:txBody>
          <a:bodyPr anchor="b">
            <a:normAutofit/>
          </a:bodyPr>
          <a:lstStyle>
            <a:lvl1pPr algn="l">
              <a:defRPr sz="1500"/>
            </a:lvl1pPr>
          </a:lstStyle>
          <a:p>
            <a:r>
              <a:rPr lang="en-US" dirty="0"/>
              <a:t>Click To Edit Master Title Style</a:t>
            </a:r>
          </a:p>
        </p:txBody>
      </p:sp>
      <p:sp>
        <p:nvSpPr>
          <p:cNvPr id="3" name="Content Placeholder 2"/>
          <p:cNvSpPr>
            <a:spLocks noGrp="1"/>
          </p:cNvSpPr>
          <p:nvPr>
            <p:ph idx="1" hasCustomPrompt="1"/>
          </p:nvPr>
        </p:nvSpPr>
        <p:spPr>
          <a:xfrm>
            <a:off x="3887391" y="342900"/>
            <a:ext cx="4629150" cy="3655219"/>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629841" y="1543050"/>
            <a:ext cx="2949178" cy="2858691"/>
          </a:xfrm>
        </p:spPr>
        <p:txBody>
          <a:bodyPr>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6"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Tree>
    <p:extLst>
      <p:ext uri="{BB962C8B-B14F-4D97-AF65-F5344CB8AC3E}">
        <p14:creationId xmlns:p14="http://schemas.microsoft.com/office/powerpoint/2010/main" val="783234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291557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99303"/>
            <a:ext cx="6858000" cy="1592711"/>
          </a:xfrm>
        </p:spPr>
        <p:txBody>
          <a:bodyPr anchor="ctr">
            <a:normAutofit/>
          </a:bodyPr>
          <a:lstStyle>
            <a:lvl1pPr algn="ctr">
              <a:defRPr sz="2700"/>
            </a:lvl1pPr>
          </a:lstStyle>
          <a:p>
            <a:r>
              <a:rPr lang="en-US" dirty="0"/>
              <a:t>Click to edit Master title style</a:t>
            </a:r>
          </a:p>
        </p:txBody>
      </p:sp>
      <p:sp>
        <p:nvSpPr>
          <p:cNvPr id="3" name="Subtitle 2"/>
          <p:cNvSpPr>
            <a:spLocks noGrp="1"/>
          </p:cNvSpPr>
          <p:nvPr>
            <p:ph type="subTitle" idx="1"/>
          </p:nvPr>
        </p:nvSpPr>
        <p:spPr>
          <a:xfrm>
            <a:off x="1143000" y="3461071"/>
            <a:ext cx="6858000" cy="1241822"/>
          </a:xfrm>
        </p:spPr>
        <p:txBody>
          <a:bodyPr anchor="t">
            <a:normAutofit/>
          </a:bodyPr>
          <a:lstStyle>
            <a:lvl1pPr marL="0" indent="0" algn="ctr">
              <a:buNone/>
              <a:defRPr sz="2400">
                <a:solidFill>
                  <a:srgbClr val="50515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396810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802037"/>
            <a:ext cx="7886700" cy="3836216"/>
          </a:xfrm>
        </p:spPr>
        <p:txBody>
          <a:bodyPr/>
          <a:lstStyle>
            <a:lvl1pPr>
              <a:defRPr sz="2100"/>
            </a:lvl1pPr>
            <a:lvl2pPr>
              <a:defRPr sz="18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771962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080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11/13/19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668104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31629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11/13/19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370915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11/13/19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375443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11/13/19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89079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11/13/19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7672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image" Target="../media/image8.jpg"/><Relationship Id="rId3" Type="http://schemas.openxmlformats.org/officeDocument/2006/relationships/slideLayout" Target="../slideLayouts/slideLayout41.xml"/><Relationship Id="rId7" Type="http://schemas.openxmlformats.org/officeDocument/2006/relationships/theme" Target="../theme/theme3.xml"/><Relationship Id="rId12" Type="http://schemas.openxmlformats.org/officeDocument/2006/relationships/image" Target="../media/image7.emf"/><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oleObject" Target="../embeddings/oleObject1.bin"/><Relationship Id="rId5" Type="http://schemas.openxmlformats.org/officeDocument/2006/relationships/slideLayout" Target="../slideLayouts/slideLayout43.xml"/><Relationship Id="rId10" Type="http://schemas.openxmlformats.org/officeDocument/2006/relationships/tags" Target="../tags/tag2.xml"/><Relationship Id="rId4" Type="http://schemas.openxmlformats.org/officeDocument/2006/relationships/slideLayout" Target="../slideLayouts/slideLayout42.xml"/><Relationship Id="rId9" Type="http://schemas.openxmlformats.org/officeDocument/2006/relationships/tags" Target="../tags/tag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image" Target="../media/image11.jpg"/><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image" Target="../media/image10.png"/><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22.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7.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0753"/>
            <a:ext cx="8229601"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69219"/>
            <a:ext cx="82296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1"/>
            <a:ext cx="9144000" cy="202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99931" y="4784848"/>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pPr defTabSz="685800">
              <a:defRPr/>
            </a:pPr>
            <a:r>
              <a:rPr lang="en-US">
                <a:solidFill>
                  <a:srgbClr val="F1F1F0">
                    <a:lumMod val="10000"/>
                  </a:srgbClr>
                </a:solidFill>
                <a:latin typeface="Arial"/>
              </a:rPr>
              <a:t>Edit master text styles</a:t>
            </a:r>
            <a:endParaRPr lang="en-US" dirty="0">
              <a:solidFill>
                <a:srgbClr val="F1F1F0">
                  <a:lumMod val="10000"/>
                </a:srgbClr>
              </a:solidFill>
              <a:latin typeface="Arial"/>
            </a:endParaRPr>
          </a:p>
        </p:txBody>
      </p:sp>
      <p:sp>
        <p:nvSpPr>
          <p:cNvPr id="4" name="Rectangle 3"/>
          <p:cNvSpPr/>
          <p:nvPr userDrawn="1"/>
        </p:nvSpPr>
        <p:spPr>
          <a:xfrm>
            <a:off x="232877" y="4972050"/>
            <a:ext cx="8673732" cy="207749"/>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626362">
                    <a:lumMod val="60000"/>
                    <a:lumOff val="40000"/>
                  </a:srgbClr>
                </a:solidFill>
                <a:effectLst/>
                <a:uLnTx/>
                <a:uFillTx/>
                <a:latin typeface="Arial" panose="020B0604020202020204" pitchFamily="34" charset="0"/>
                <a:ea typeface="+mn-ea"/>
                <a:cs typeface="Arial" panose="020B0604020202020204" pitchFamily="34" charset="0"/>
              </a:rPr>
              <a:t>These materials </a:t>
            </a:r>
            <a:r>
              <a:rPr kumimoji="0" lang="en-US" altLang="en-US" sz="750" b="0" i="0" u="none" strike="noStrike" kern="1200" cap="none" spc="0" normalizeH="0" baseline="0" noProof="0" dirty="0">
                <a:ln>
                  <a:noFill/>
                </a:ln>
                <a:solidFill>
                  <a:srgbClr val="626362">
                    <a:lumMod val="60000"/>
                    <a:lumOff val="40000"/>
                  </a:srgbClr>
                </a:solidFill>
                <a:effectLst/>
                <a:uLnTx/>
                <a:uFillTx/>
                <a:latin typeface="Arial" panose="020B0604020202020204" pitchFamily="34" charset="0"/>
                <a:ea typeface="+mn-ea"/>
                <a:cs typeface="Arial" panose="020B0604020202020204" pitchFamily="34" charset="0"/>
              </a:rPr>
              <a:t>are provided to you solely as an educational resource for your personal use. Any commercial use or distribution of these materials or any portion thereof is strictly prohibited.</a:t>
            </a:r>
            <a:endParaRPr kumimoji="0" lang="en-US" sz="750" b="0" i="0" u="none" strike="noStrike" kern="1200" cap="none" spc="0" normalizeH="0" baseline="0" noProof="0" dirty="0">
              <a:ln>
                <a:noFill/>
              </a:ln>
              <a:solidFill>
                <a:srgbClr val="626362">
                  <a:lumMod val="60000"/>
                  <a:lumOff val="4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34934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85800"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b="1" kern="1200">
          <a:solidFill>
            <a:schemeClr val="bg2">
              <a:lumMod val="1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Courier New" panose="02070309020205020404" pitchFamily="49" charset="0"/>
        <a:buChar char="o"/>
        <a:defRPr sz="1800" b="1" kern="1200">
          <a:solidFill>
            <a:schemeClr val="bg2">
              <a:lumMod val="1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Wingdings" panose="05000000000000000000" pitchFamily="2" charset="2"/>
        <a:buChar char="§"/>
        <a:defRPr sz="1500" b="1" kern="1200">
          <a:solidFill>
            <a:schemeClr val="bg2">
              <a:lumMod val="1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500" b="1" kern="1200">
          <a:solidFill>
            <a:schemeClr val="bg2">
              <a:lumMod val="1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orient="horz" pos="4176">
          <p15:clr>
            <a:srgbClr val="F26B43"/>
          </p15:clr>
        </p15:guide>
        <p15:guide id="5" orient="horz" pos="624">
          <p15:clr>
            <a:srgbClr val="F26B43"/>
          </p15:clr>
        </p15:guide>
        <p15:guide id="6" orient="horz" pos="5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150754"/>
            <a:ext cx="8229601"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69219"/>
            <a:ext cx="82296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1"/>
            <a:ext cx="9144000" cy="20213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Arial" panose="020B0604020202020204" pitchFamily="34" charset="0"/>
            </a:endParaRPr>
          </a:p>
        </p:txBody>
      </p:sp>
      <p:sp>
        <p:nvSpPr>
          <p:cNvPr id="5" name="Footer Placeholder 4"/>
          <p:cNvSpPr>
            <a:spLocks noGrp="1"/>
          </p:cNvSpPr>
          <p:nvPr>
            <p:ph type="ftr" sz="quarter" idx="3"/>
          </p:nvPr>
        </p:nvSpPr>
        <p:spPr>
          <a:xfrm>
            <a:off x="399931" y="4784850"/>
            <a:ext cx="2769818" cy="273844"/>
          </a:xfrm>
          <a:prstGeom prst="rect">
            <a:avLst/>
          </a:prstGeom>
        </p:spPr>
        <p:txBody>
          <a:bodyPr vert="horz" lIns="91440" tIns="45720" rIns="91440" bIns="45720" rtlCol="0" anchor="ctr"/>
          <a:lstStyle>
            <a:lvl1pPr algn="l">
              <a:defRPr sz="900" b="1">
                <a:solidFill>
                  <a:schemeClr val="bg2">
                    <a:lumMod val="10000"/>
                  </a:schemeClr>
                </a:solidFill>
              </a:defRPr>
            </a:lvl1pPr>
          </a:lstStyle>
          <a:p>
            <a:r>
              <a:rPr lang="en-US">
                <a:latin typeface="Arial"/>
              </a:rPr>
              <a:t>Edit master text styles</a:t>
            </a:r>
            <a:endParaRPr lang="en-US" dirty="0">
              <a:latin typeface="Arial"/>
            </a:endParaRPr>
          </a:p>
        </p:txBody>
      </p:sp>
      <p:sp>
        <p:nvSpPr>
          <p:cNvPr id="4" name="Rectangle 3"/>
          <p:cNvSpPr/>
          <p:nvPr userDrawn="1"/>
        </p:nvSpPr>
        <p:spPr>
          <a:xfrm>
            <a:off x="232877" y="4972050"/>
            <a:ext cx="8673732" cy="207749"/>
          </a:xfrm>
          <a:prstGeom prst="rect">
            <a:avLst/>
          </a:prstGeom>
        </p:spPr>
        <p:txBody>
          <a:bodyPr wrap="square">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lang="en-US" sz="750" dirty="0">
                <a:solidFill>
                  <a:schemeClr val="tx1">
                    <a:lumMod val="60000"/>
                    <a:lumOff val="40000"/>
                  </a:schemeClr>
                </a:solidFill>
                <a:latin typeface="Arial" panose="020B0604020202020204" pitchFamily="34" charset="0"/>
                <a:cs typeface="Arial" panose="020B0604020202020204" pitchFamily="34" charset="0"/>
              </a:rPr>
              <a:t>These materials </a:t>
            </a:r>
            <a:r>
              <a:rPr lang="en-US" altLang="en-US" sz="750" dirty="0">
                <a:solidFill>
                  <a:schemeClr val="tx1">
                    <a:lumMod val="60000"/>
                    <a:lumOff val="40000"/>
                  </a:schemeClr>
                </a:solidFill>
                <a:latin typeface="Arial" panose="020B0604020202020204" pitchFamily="34" charset="0"/>
                <a:cs typeface="Arial" panose="020B0604020202020204" pitchFamily="34" charset="0"/>
              </a:rPr>
              <a:t>are provided to you solely as an educational resource for your personal use. Any commercial use or distribution of these materials or any portion thereof is strictly prohibited.</a:t>
            </a:r>
            <a:endParaRPr lang="en-US" sz="750" dirty="0">
              <a:solidFill>
                <a:schemeClr val="tx1">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05349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6" r:id="rId15"/>
    <p:sldLayoutId id="2147483747" r:id="rId16"/>
    <p:sldLayoutId id="2147483748" r:id="rId17"/>
    <p:sldLayoutId id="2147483749" r:id="rId18"/>
    <p:sldLayoutId id="2147483751" r:id="rId19"/>
    <p:sldLayoutId id="2147483756" r:id="rId20"/>
    <p:sldLayoutId id="2147483758" r:id="rId2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85766" rtl="0" eaLnBrk="1" latinLnBrk="0" hangingPunct="1">
        <a:lnSpc>
          <a:spcPct val="85000"/>
        </a:lnSpc>
        <a:spcBef>
          <a:spcPct val="0"/>
        </a:spcBef>
        <a:buNone/>
        <a:defRPr sz="3000" b="1" kern="1200">
          <a:solidFill>
            <a:schemeClr val="tx2"/>
          </a:solidFill>
          <a:latin typeface="Arial" panose="020B0604020202020204" pitchFamily="34" charset="0"/>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400" b="1" kern="1200">
          <a:solidFill>
            <a:schemeClr val="bg2">
              <a:lumMod val="10000"/>
            </a:schemeClr>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Font typeface="Arial" panose="020B0604020202020204" pitchFamily="34" charset="0"/>
        <a:buChar char="–"/>
        <a:defRPr sz="2100" b="1" kern="1200">
          <a:solidFill>
            <a:schemeClr val="bg2">
              <a:lumMod val="10000"/>
            </a:schemeClr>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Font typeface="Courier New" panose="02070309020205020404" pitchFamily="49" charset="0"/>
        <a:buChar char="o"/>
        <a:defRPr sz="1800" b="1" kern="1200">
          <a:solidFill>
            <a:schemeClr val="bg2">
              <a:lumMod val="10000"/>
            </a:schemeClr>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Font typeface="Wingdings" panose="05000000000000000000" pitchFamily="2" charset="2"/>
        <a:buChar char="§"/>
        <a:defRPr sz="1500" b="1" kern="1200">
          <a:solidFill>
            <a:schemeClr val="bg2">
              <a:lumMod val="10000"/>
            </a:schemeClr>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500" b="1" kern="1200">
          <a:solidFill>
            <a:schemeClr val="bg2">
              <a:lumMod val="10000"/>
            </a:schemeClr>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5120">
          <p15:clr>
            <a:srgbClr val="F26B43"/>
          </p15:clr>
        </p15:guide>
        <p15:guide id="3" pos="453">
          <p15:clr>
            <a:srgbClr val="F26B43"/>
          </p15:clr>
        </p15:guide>
        <p15:guide id="4" orient="horz" pos="5568">
          <p15:clr>
            <a:srgbClr val="F26B43"/>
          </p15:clr>
        </p15:guide>
        <p15:guide id="5" orient="horz" pos="832">
          <p15:clr>
            <a:srgbClr val="F26B43"/>
          </p15:clr>
        </p15:guide>
        <p15:guide id="6" orient="horz" pos="704">
          <p15:clr>
            <a:srgbClr val="F26B43"/>
          </p15:clr>
        </p15:guide>
        <p15:guide id="7" orient="horz" pos="41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68A9D8-C71F-4E45-99A3-01A46025EAE3}"/>
              </a:ext>
            </a:extLst>
          </p:cNvPr>
          <p:cNvGraphicFramePr>
            <a:graphicFrameLocks noChangeAspect="1"/>
          </p:cNvGraphicFramePr>
          <p:nvPr userDrawn="1">
            <p:custDataLst>
              <p:tags r:id="rId9"/>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11" imgW="360" imgH="360" progId="TCLayout.ActiveDocument.1">
                  <p:embed/>
                </p:oleObj>
              </mc:Choice>
              <mc:Fallback>
                <p:oleObj name="think-cell Slide" r:id="rId11" imgW="360" imgH="360" progId="TCLayout.ActiveDocument.1">
                  <p:embed/>
                  <p:pic>
                    <p:nvPicPr>
                      <p:cNvPr id="4" name="Object 3" hidden="1">
                        <a:extLst>
                          <a:ext uri="{FF2B5EF4-FFF2-40B4-BE49-F238E27FC236}">
                            <a16:creationId xmlns:a16="http://schemas.microsoft.com/office/drawing/2014/main" id="{B668A9D8-C71F-4E45-99A3-01A46025EAE3}"/>
                          </a:ext>
                        </a:extLst>
                      </p:cNvPr>
                      <p:cNvPicPr/>
                      <p:nvPr/>
                    </p:nvPicPr>
                    <p:blipFill>
                      <a:blip r:embed="rId12"/>
                      <a:stretch>
                        <a:fillRect/>
                      </a:stretch>
                    </p:blipFill>
                    <p:spPr>
                      <a:xfrm>
                        <a:off x="1589" y="1589"/>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1A8BAE5-AFA6-4040-A4EE-D228EFDED390}"/>
              </a:ext>
            </a:extLst>
          </p:cNvPr>
          <p:cNvSpPr/>
          <p:nvPr userDrawn="1">
            <p:custDataLst>
              <p:tags r:id="rId10"/>
            </p:custDataLst>
          </p:nvPr>
        </p:nvSpPr>
        <p:spPr>
          <a:xfrm>
            <a:off x="-12989" y="-105291"/>
            <a:ext cx="184731" cy="369332"/>
          </a:xfrm>
          <a:prstGeom prst="rect">
            <a:avLst/>
          </a:prstGeom>
        </p:spPr>
        <p:txBody>
          <a:bodyPr vert="horz" wrap="none" lIns="0" tIns="0" rIns="0" bIns="0" numCol="1" spcCol="0" rtlCol="0" anchor="ctr" anchorCtr="0">
            <a:noAutofit/>
          </a:bodyPr>
          <a:lstStyle/>
          <a:p>
            <a:pPr algn="ctr" defTabSz="457189" eaLnBrk="0" fontAlgn="base" hangingPunct="0">
              <a:spcBef>
                <a:spcPct val="0"/>
              </a:spcBef>
              <a:spcAft>
                <a:spcPct val="0"/>
              </a:spcAft>
            </a:pPr>
            <a:endParaRPr lang="en-US" sz="3200" b="1" dirty="0">
              <a:solidFill>
                <a:prstClr val="black"/>
              </a:solidFill>
              <a:ea typeface="MS PGothic" panose="020B0600070205080204" pitchFamily="34" charset="-128"/>
              <a:sym typeface="Arial Narrow" panose="020B0606020202030204" pitchFamily="34" charset="0"/>
            </a:endParaRPr>
          </a:p>
        </p:txBody>
      </p:sp>
      <p:sp>
        <p:nvSpPr>
          <p:cNvPr id="1026" name="Title Placeholder 1"/>
          <p:cNvSpPr>
            <a:spLocks noGrp="1"/>
          </p:cNvSpPr>
          <p:nvPr>
            <p:ph type="title"/>
          </p:nvPr>
        </p:nvSpPr>
        <p:spPr bwMode="auto">
          <a:xfrm>
            <a:off x="278674" y="12511"/>
            <a:ext cx="8582789" cy="503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278675" y="689533"/>
            <a:ext cx="8582789" cy="394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8146111" y="4879596"/>
            <a:ext cx="715352" cy="184638"/>
          </a:xfrm>
          <a:prstGeom prst="rect">
            <a:avLst/>
          </a:prstGeom>
        </p:spPr>
        <p:txBody>
          <a:bodyPr vert="horz" wrap="square" lIns="91440" tIns="45720" rIns="0" bIns="45720" numCol="1" anchor="ctr" anchorCtr="0" compatLnSpc="1">
            <a:prstTxWarp prst="textNoShape">
              <a:avLst/>
            </a:prstTxWarp>
          </a:bodyPr>
          <a:lstStyle>
            <a:lvl1pPr algn="r" eaLnBrk="1" hangingPunct="1">
              <a:defRPr sz="1000">
                <a:solidFill>
                  <a:srgbClr val="000000"/>
                </a:solidFill>
                <a:latin typeface="Arial Narrow" panose="020B0606020202030204" pitchFamily="34" charset="0"/>
                <a:ea typeface="MS PGothic" panose="020B0600070205080204" pitchFamily="34" charset="-128"/>
              </a:defRPr>
            </a:lvl1pPr>
          </a:lstStyle>
          <a:p>
            <a:pPr defTabSz="457189" fontAlgn="base">
              <a:spcBef>
                <a:spcPct val="0"/>
              </a:spcBef>
              <a:spcAft>
                <a:spcPct val="0"/>
              </a:spcAft>
              <a:defRPr/>
            </a:pPr>
            <a:fld id="{5E7506D9-11D1-4EDF-8D7F-95F25EAFBD39}" type="slidenum">
              <a:rPr lang="en-US" altLang="en-US" smtClean="0"/>
              <a:pPr defTabSz="457189" fontAlgn="base">
                <a:spcBef>
                  <a:spcPct val="0"/>
                </a:spcBef>
                <a:spcAft>
                  <a:spcPct val="0"/>
                </a:spcAft>
                <a:defRPr/>
              </a:pPr>
              <a:t>‹#›</a:t>
            </a:fld>
            <a:endParaRPr lang="en-US" altLang="en-US" dirty="0"/>
          </a:p>
        </p:txBody>
      </p:sp>
      <p:pic>
        <p:nvPicPr>
          <p:cNvPr id="7" name="Picture 6">
            <a:extLst>
              <a:ext uri="{FF2B5EF4-FFF2-40B4-BE49-F238E27FC236}">
                <a16:creationId xmlns:a16="http://schemas.microsoft.com/office/drawing/2014/main" id="{D650AF0F-96E1-4951-85F4-89C237206700}"/>
              </a:ext>
            </a:extLst>
          </p:cNvPr>
          <p:cNvPicPr>
            <a:picLocks noChangeAspect="1"/>
          </p:cNvPicPr>
          <p:nvPr userDrawn="1"/>
        </p:nvPicPr>
        <p:blipFill>
          <a:blip r:embed="rId13"/>
          <a:stretch>
            <a:fillRect/>
          </a:stretch>
        </p:blipFill>
        <p:spPr>
          <a:xfrm>
            <a:off x="278675" y="4742674"/>
            <a:ext cx="1663197" cy="324000"/>
          </a:xfrm>
          <a:prstGeom prst="rect">
            <a:avLst/>
          </a:prstGeom>
        </p:spPr>
      </p:pic>
      <p:cxnSp>
        <p:nvCxnSpPr>
          <p:cNvPr id="8" name="Straight Connector 7"/>
          <p:cNvCxnSpPr/>
          <p:nvPr userDrawn="1"/>
        </p:nvCxnSpPr>
        <p:spPr>
          <a:xfrm>
            <a:off x="278673" y="602551"/>
            <a:ext cx="8582790" cy="0"/>
          </a:xfrm>
          <a:prstGeom prst="line">
            <a:avLst/>
          </a:prstGeom>
          <a:ln w="12700">
            <a:solidFill>
              <a:srgbClr val="AB0C24"/>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278673" y="4723357"/>
            <a:ext cx="8582790" cy="0"/>
          </a:xfrm>
          <a:prstGeom prst="line">
            <a:avLst/>
          </a:prstGeom>
          <a:ln w="12700">
            <a:solidFill>
              <a:srgbClr val="1C345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562276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457189" rtl="0" eaLnBrk="1" fontAlgn="base" hangingPunct="1">
        <a:spcBef>
          <a:spcPct val="0"/>
        </a:spcBef>
        <a:spcAft>
          <a:spcPct val="0"/>
        </a:spcAft>
        <a:defRPr sz="2400" b="1" kern="1200">
          <a:solidFill>
            <a:schemeClr val="tx1"/>
          </a:solidFill>
          <a:latin typeface="+mj-lt"/>
          <a:ea typeface="MS PGothic" pitchFamily="34" charset="-128"/>
          <a:cs typeface="Arial" panose="020B0604020202020204" pitchFamily="34" charset="0"/>
        </a:defRPr>
      </a:lvl1pPr>
      <a:lvl2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2pPr>
      <a:lvl3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3pPr>
      <a:lvl4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4pPr>
      <a:lvl5pPr algn="l" defTabSz="457189" rtl="0" eaLnBrk="1" fontAlgn="base" hangingPunct="1">
        <a:spcBef>
          <a:spcPct val="0"/>
        </a:spcBef>
        <a:spcAft>
          <a:spcPct val="0"/>
        </a:spcAft>
        <a:defRPr sz="4000" b="1">
          <a:solidFill>
            <a:srgbClr val="81104F"/>
          </a:solidFill>
          <a:latin typeface="Arial Narrow" charset="0"/>
          <a:ea typeface="MS PGothic" pitchFamily="34" charset="-128"/>
          <a:cs typeface="Arial Narrow" panose="020B0606020202030204" pitchFamily="34" charset="0"/>
        </a:defRPr>
      </a:lvl5pPr>
      <a:lvl6pPr marL="457189" algn="l" defTabSz="457189" rtl="0" eaLnBrk="1" fontAlgn="base" hangingPunct="1">
        <a:spcBef>
          <a:spcPct val="0"/>
        </a:spcBef>
        <a:spcAft>
          <a:spcPct val="0"/>
        </a:spcAft>
        <a:defRPr sz="4000" b="1">
          <a:solidFill>
            <a:srgbClr val="81104F"/>
          </a:solidFill>
          <a:latin typeface="Arial Narrow" charset="0"/>
          <a:ea typeface="ＭＳ Ｐゴシック" charset="0"/>
        </a:defRPr>
      </a:lvl6pPr>
      <a:lvl7pPr marL="914378" algn="l" defTabSz="457189" rtl="0" eaLnBrk="1" fontAlgn="base" hangingPunct="1">
        <a:spcBef>
          <a:spcPct val="0"/>
        </a:spcBef>
        <a:spcAft>
          <a:spcPct val="0"/>
        </a:spcAft>
        <a:defRPr sz="4000" b="1">
          <a:solidFill>
            <a:srgbClr val="81104F"/>
          </a:solidFill>
          <a:latin typeface="Arial Narrow" charset="0"/>
          <a:ea typeface="ＭＳ Ｐゴシック" charset="0"/>
        </a:defRPr>
      </a:lvl7pPr>
      <a:lvl8pPr marL="1371566" algn="l" defTabSz="457189" rtl="0" eaLnBrk="1" fontAlgn="base" hangingPunct="1">
        <a:spcBef>
          <a:spcPct val="0"/>
        </a:spcBef>
        <a:spcAft>
          <a:spcPct val="0"/>
        </a:spcAft>
        <a:defRPr sz="4000" b="1">
          <a:solidFill>
            <a:srgbClr val="81104F"/>
          </a:solidFill>
          <a:latin typeface="Arial Narrow" charset="0"/>
          <a:ea typeface="ＭＳ Ｐゴシック" charset="0"/>
        </a:defRPr>
      </a:lvl8pPr>
      <a:lvl9pPr marL="1828754" algn="l" defTabSz="457189" rtl="0" eaLnBrk="1" fontAlgn="base" hangingPunct="1">
        <a:spcBef>
          <a:spcPct val="0"/>
        </a:spcBef>
        <a:spcAft>
          <a:spcPct val="0"/>
        </a:spcAft>
        <a:defRPr sz="4000" b="1">
          <a:solidFill>
            <a:srgbClr val="81104F"/>
          </a:solidFill>
          <a:latin typeface="Arial Narrow" charset="0"/>
          <a:ea typeface="ＭＳ Ｐゴシック" charset="0"/>
        </a:defRPr>
      </a:lvl9pPr>
    </p:titleStyle>
    <p:bodyStyle>
      <a:lvl1pPr marL="342892" indent="-342892" algn="l" defTabSz="457189" rtl="0" eaLnBrk="1" fontAlgn="base" hangingPunct="1">
        <a:spcBef>
          <a:spcPct val="20000"/>
        </a:spcBef>
        <a:spcAft>
          <a:spcPct val="0"/>
        </a:spcAft>
        <a:buClr>
          <a:schemeClr val="tx1"/>
        </a:buClr>
        <a:buSzPct val="100000"/>
        <a:buFont typeface="Arial" panose="020B0604020202020204" pitchFamily="34" charset="0"/>
        <a:buChar char="•"/>
        <a:defRPr sz="1600" kern="1200">
          <a:solidFill>
            <a:schemeClr val="tx1"/>
          </a:solidFill>
          <a:latin typeface="+mj-lt"/>
          <a:ea typeface="MS PGothic" pitchFamily="34" charset="-128"/>
          <a:cs typeface="Arial" panose="020B0604020202020204" pitchFamily="34" charset="0"/>
        </a:defRPr>
      </a:lvl1pPr>
      <a:lvl2pPr marL="742931" indent="-285743" algn="l" defTabSz="457189" rtl="0" eaLnBrk="1" fontAlgn="base" hangingPunct="1">
        <a:spcBef>
          <a:spcPct val="20000"/>
        </a:spcBef>
        <a:spcAft>
          <a:spcPct val="0"/>
        </a:spcAft>
        <a:buClr>
          <a:schemeClr val="tx1"/>
        </a:buClr>
        <a:buSzPct val="100000"/>
        <a:buFont typeface="Arial" panose="020B0604020202020204" pitchFamily="34" charset="0"/>
        <a:buChar char="•"/>
        <a:defRPr sz="1600" kern="1200">
          <a:solidFill>
            <a:schemeClr val="tx1"/>
          </a:solidFill>
          <a:latin typeface="+mj-lt"/>
          <a:ea typeface="MS PGothic" pitchFamily="34" charset="-128"/>
          <a:cs typeface="Arial" panose="020B0604020202020204" pitchFamily="34" charset="0"/>
        </a:defRPr>
      </a:lvl2pPr>
      <a:lvl3pPr marL="1142972" indent="-228594" algn="l" defTabSz="457189" rtl="0" eaLnBrk="1" fontAlgn="base" hangingPunct="1">
        <a:spcBef>
          <a:spcPct val="20000"/>
        </a:spcBef>
        <a:spcAft>
          <a:spcPct val="0"/>
        </a:spcAft>
        <a:buClr>
          <a:schemeClr val="tx1"/>
        </a:buClr>
        <a:buSzPct val="100000"/>
        <a:buFont typeface="Arial" panose="020B0604020202020204" pitchFamily="34" charset="0"/>
        <a:buChar char="•"/>
        <a:defRPr sz="1600" kern="1200">
          <a:solidFill>
            <a:schemeClr val="tx1"/>
          </a:solidFill>
          <a:latin typeface="+mj-lt"/>
          <a:ea typeface="MS PGothic" pitchFamily="34" charset="-128"/>
          <a:cs typeface="Arial" panose="020B0604020202020204" pitchFamily="34" charset="0"/>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348"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11/13/19</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FF61421-0D1F-374C-A6EF-D3B8E531EC5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straZeneca logo gold bit.png"/>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512983" y="4654496"/>
            <a:ext cx="305580" cy="383316"/>
          </a:xfrm>
          <a:prstGeom prst="rect">
            <a:avLst/>
          </a:prstGeom>
        </p:spPr>
      </p:pic>
      <p:pic>
        <p:nvPicPr>
          <p:cNvPr id="8" name="Picture 7" descr="msd_lg_rgb_tl_dkgry.jpg"/>
          <p:cNvPicPr>
            <a:picLocks noChangeAspect="1"/>
          </p:cNvPicPr>
          <p:nvPr userDrawn="1"/>
        </p:nvPicPr>
        <p:blipFill rotWithShape="1">
          <a:blip r:embed="rId25">
            <a:extLst>
              <a:ext uri="{28A0092B-C50C-407E-A947-70E740481C1C}">
                <a14:useLocalDpi xmlns:a14="http://schemas.microsoft.com/office/drawing/2010/main" val="0"/>
              </a:ext>
            </a:extLst>
          </a:blip>
          <a:srcRect l="10782" t="21232" r="55307" b="22068"/>
          <a:stretch/>
        </p:blipFill>
        <p:spPr>
          <a:xfrm>
            <a:off x="7845604" y="4627115"/>
            <a:ext cx="488772" cy="445396"/>
          </a:xfrm>
          <a:prstGeom prst="rect">
            <a:avLst/>
          </a:prstGeom>
        </p:spPr>
      </p:pic>
    </p:spTree>
    <p:extLst>
      <p:ext uri="{BB962C8B-B14F-4D97-AF65-F5344CB8AC3E}">
        <p14:creationId xmlns:p14="http://schemas.microsoft.com/office/powerpoint/2010/main" val="611254280"/>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8" r:id="rId15"/>
    <p:sldLayoutId id="2147483811" r:id="rId16"/>
    <p:sldLayoutId id="2147483812" r:id="rId17"/>
    <p:sldLayoutId id="2147483813" r:id="rId18"/>
    <p:sldLayoutId id="2147483814" r:id="rId19"/>
    <p:sldLayoutId id="2147483815" r:id="rId20"/>
    <p:sldLayoutId id="2147483816" r:id="rId21"/>
    <p:sldLayoutId id="2147483817" r:id="rId2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6EB902D-5AF8-4ECE-9107-C45076399F38}" type="datetimeFigureOut">
              <a:rPr lang="en-US" smtClean="0"/>
              <a:t>11/13/19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52A2C97-A725-424E-85C3-5F46213B0A9C}" type="slidenum">
              <a:rPr lang="en-US" smtClean="0"/>
              <a:t>‹#›</a:t>
            </a:fld>
            <a:endParaRPr lang="en-US"/>
          </a:p>
        </p:txBody>
      </p:sp>
    </p:spTree>
    <p:extLst>
      <p:ext uri="{BB962C8B-B14F-4D97-AF65-F5344CB8AC3E}">
        <p14:creationId xmlns:p14="http://schemas.microsoft.com/office/powerpoint/2010/main" val="5778900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21A2A8E9-5512-2D47-94AB-9D53DE2E2E94}"/>
              </a:ext>
            </a:extLst>
          </p:cNvPr>
          <p:cNvPicPr>
            <a:picLocks noChangeAspect="1"/>
          </p:cNvPicPr>
          <p:nvPr userDrawn="1"/>
        </p:nvPicPr>
        <p:blipFill>
          <a:blip r:embed="rId15"/>
          <a:stretch>
            <a:fillRect/>
          </a:stretch>
        </p:blipFill>
        <p:spPr>
          <a:xfrm>
            <a:off x="0" y="2286"/>
            <a:ext cx="9144000" cy="5138928"/>
          </a:xfrm>
          <a:prstGeom prst="rect">
            <a:avLst/>
          </a:prstGeom>
        </p:spPr>
      </p:pic>
      <p:sp>
        <p:nvSpPr>
          <p:cNvPr id="2" name="Title Placeholder 1"/>
          <p:cNvSpPr>
            <a:spLocks noGrp="1"/>
          </p:cNvSpPr>
          <p:nvPr>
            <p:ph type="title"/>
          </p:nvPr>
        </p:nvSpPr>
        <p:spPr>
          <a:xfrm>
            <a:off x="628650" y="1"/>
            <a:ext cx="7886700" cy="85844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37803"/>
            <a:ext cx="7886700" cy="360045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charset="0"/>
                <a:ea typeface="Arial" charset="0"/>
                <a:cs typeface="Arial" charset="0"/>
              </a:defRPr>
            </a:lvl1pPr>
          </a:lstStyle>
          <a:p>
            <a:fld id="{5916FF65-E16B-BA4F-9591-6B4416106527}" type="datetimeFigureOut">
              <a:rPr lang="en-US" smtClean="0"/>
              <a:pPr/>
              <a:t>11/13/19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18178738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85800" rtl="0" eaLnBrk="1" latinLnBrk="0" hangingPunct="1">
        <a:lnSpc>
          <a:spcPct val="90000"/>
        </a:lnSpc>
        <a:spcBef>
          <a:spcPct val="0"/>
        </a:spcBef>
        <a:buNone/>
        <a:defRPr sz="2700" b="1" kern="1200">
          <a:solidFill>
            <a:srgbClr val="002656"/>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50515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rgbClr val="50515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rgbClr val="50515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kern="1200">
          <a:solidFill>
            <a:srgbClr val="50515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kern="1200">
          <a:solidFill>
            <a:srgbClr val="50515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CE51829A-A666-F44E-BD42-BE63A4626617}"/>
              </a:ext>
            </a:extLst>
          </p:cNvPr>
          <p:cNvPicPr>
            <a:picLocks noChangeAspect="1"/>
          </p:cNvPicPr>
          <p:nvPr userDrawn="1"/>
        </p:nvPicPr>
        <p:blipFill>
          <a:blip r:embed="rId14"/>
          <a:stretch>
            <a:fillRect/>
          </a:stretch>
        </p:blipFill>
        <p:spPr>
          <a:xfrm>
            <a:off x="0" y="2286"/>
            <a:ext cx="9144000" cy="5138928"/>
          </a:xfrm>
          <a:prstGeom prst="rect">
            <a:avLst/>
          </a:prstGeom>
        </p:spPr>
      </p:pic>
      <p:sp>
        <p:nvSpPr>
          <p:cNvPr id="2" name="Title Placeholder 1"/>
          <p:cNvSpPr>
            <a:spLocks noGrp="1"/>
          </p:cNvSpPr>
          <p:nvPr>
            <p:ph type="title"/>
          </p:nvPr>
        </p:nvSpPr>
        <p:spPr>
          <a:xfrm>
            <a:off x="628650" y="1"/>
            <a:ext cx="7886700" cy="6683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037803"/>
            <a:ext cx="7886700" cy="3909279"/>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charset="0"/>
                <a:ea typeface="Arial" charset="0"/>
                <a:cs typeface="Arial" charset="0"/>
              </a:defRPr>
            </a:lvl1pPr>
          </a:lstStyle>
          <a:p>
            <a:fld id="{5916FF65-E16B-BA4F-9591-6B4416106527}" type="datetimeFigureOut">
              <a:rPr lang="en-US" smtClean="0"/>
              <a:pPr/>
              <a:t>11/13/19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40610265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85800" rtl="0" eaLnBrk="1" latinLnBrk="0" hangingPunct="1">
        <a:lnSpc>
          <a:spcPct val="90000"/>
        </a:lnSpc>
        <a:spcBef>
          <a:spcPct val="0"/>
        </a:spcBef>
        <a:buNone/>
        <a:defRPr sz="2400" b="1" kern="1200">
          <a:solidFill>
            <a:srgbClr val="002656"/>
          </a:solidFill>
          <a:latin typeface="Arial" charset="0"/>
          <a:ea typeface="Arial" charset="0"/>
          <a:cs typeface="Arial" charset="0"/>
        </a:defRPr>
      </a:lvl1pPr>
    </p:titleStyle>
    <p:bodyStyle>
      <a:lvl1pPr marL="171450" indent="-171450" algn="l" defTabSz="685800" rtl="0" eaLnBrk="1" latinLnBrk="0" hangingPunct="1">
        <a:lnSpc>
          <a:spcPct val="90000"/>
        </a:lnSpc>
        <a:spcBef>
          <a:spcPts val="750"/>
        </a:spcBef>
        <a:buFont typeface="Arial"/>
        <a:buChar char="•"/>
        <a:defRPr sz="2100" kern="1200">
          <a:solidFill>
            <a:srgbClr val="505153"/>
          </a:solidFill>
          <a:latin typeface="Arial" charset="0"/>
          <a:ea typeface="Arial" charset="0"/>
          <a:cs typeface="Arial" charset="0"/>
        </a:defRPr>
      </a:lvl1pPr>
      <a:lvl2pPr marL="514350" indent="-171450" algn="l" defTabSz="685800" rtl="0" eaLnBrk="1" latinLnBrk="0" hangingPunct="1">
        <a:lnSpc>
          <a:spcPct val="90000"/>
        </a:lnSpc>
        <a:spcBef>
          <a:spcPts val="375"/>
        </a:spcBef>
        <a:buFont typeface="Arial"/>
        <a:buChar char="•"/>
        <a:defRPr sz="1800" kern="1200">
          <a:solidFill>
            <a:srgbClr val="505153"/>
          </a:solidFill>
          <a:latin typeface="Arial" charset="0"/>
          <a:ea typeface="Arial" charset="0"/>
          <a:cs typeface="Arial" charset="0"/>
        </a:defRPr>
      </a:lvl2pPr>
      <a:lvl3pPr marL="857250" indent="-171450" algn="l" defTabSz="685800" rtl="0" eaLnBrk="1" latinLnBrk="0" hangingPunct="1">
        <a:lnSpc>
          <a:spcPct val="90000"/>
        </a:lnSpc>
        <a:spcBef>
          <a:spcPts val="375"/>
        </a:spcBef>
        <a:buFont typeface="Arial"/>
        <a:buChar char="•"/>
        <a:defRPr sz="1500" kern="1200">
          <a:solidFill>
            <a:srgbClr val="505153"/>
          </a:solidFill>
          <a:latin typeface="Arial" charset="0"/>
          <a:ea typeface="Arial" charset="0"/>
          <a:cs typeface="Arial" charset="0"/>
        </a:defRPr>
      </a:lvl3pPr>
      <a:lvl4pPr marL="1200150" indent="-171450" algn="l" defTabSz="685800" rtl="0" eaLnBrk="1" latinLnBrk="0" hangingPunct="1">
        <a:lnSpc>
          <a:spcPct val="90000"/>
        </a:lnSpc>
        <a:spcBef>
          <a:spcPts val="375"/>
        </a:spcBef>
        <a:buFont typeface="Arial"/>
        <a:buChar char="•"/>
        <a:defRPr sz="1350" kern="1200">
          <a:solidFill>
            <a:srgbClr val="505153"/>
          </a:solidFill>
          <a:latin typeface="Arial" charset="0"/>
          <a:ea typeface="Arial" charset="0"/>
          <a:cs typeface="Arial" charset="0"/>
        </a:defRPr>
      </a:lvl4pPr>
      <a:lvl5pPr marL="1543050" indent="-171450" algn="l" defTabSz="685800" rtl="0" eaLnBrk="1" latinLnBrk="0" hangingPunct="1">
        <a:lnSpc>
          <a:spcPct val="90000"/>
        </a:lnSpc>
        <a:spcBef>
          <a:spcPts val="375"/>
        </a:spcBef>
        <a:buFont typeface="Arial"/>
        <a:buChar char="•"/>
        <a:defRPr sz="1350" kern="1200">
          <a:solidFill>
            <a:srgbClr val="50515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0.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0.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wdp"/><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45.xml"/><Relationship Id="rId6" Type="http://schemas.openxmlformats.org/officeDocument/2006/relationships/image" Target="../media/image38.png"/><Relationship Id="rId11" Type="http://schemas.openxmlformats.org/officeDocument/2006/relationships/image" Target="../media/image43.png"/><Relationship Id="rId5" Type="http://schemas.microsoft.com/office/2007/relationships/hdphoto" Target="../media/hdphoto2.wdp"/><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547437" y="1026896"/>
            <a:ext cx="8049126" cy="3089710"/>
          </a:xfrm>
          <a:prstGeom prst="rect">
            <a:avLst/>
          </a:prstGeom>
          <a:noFill/>
        </p:spPr>
        <p:txBody>
          <a:bodyPr wrap="square" rtlCol="0" anchor="ctr">
            <a:noAutofit/>
          </a:bodyPr>
          <a:lstStyle/>
          <a:p>
            <a:pPr algn="ctr" defTabSz="685800"/>
            <a:r>
              <a:rPr lang="en-US" sz="2400" b="1" dirty="0">
                <a:solidFill>
                  <a:srgbClr val="002656"/>
                </a:solidFill>
              </a:rPr>
              <a:t>Module 12: </a:t>
            </a:r>
            <a:br>
              <a:rPr lang="en-US" sz="2400" b="1" dirty="0">
                <a:solidFill>
                  <a:srgbClr val="002656"/>
                </a:solidFill>
              </a:rPr>
            </a:br>
            <a:r>
              <a:rPr lang="en-US" sz="2400" b="1" dirty="0">
                <a:solidFill>
                  <a:srgbClr val="002656"/>
                </a:solidFill>
              </a:rPr>
              <a:t>Gynecologic Cancers </a:t>
            </a:r>
          </a:p>
          <a:p>
            <a:pPr algn="ctr" defTabSz="685800">
              <a:defRPr/>
            </a:pPr>
            <a:endParaRPr lang="en-US" sz="2400" b="1" dirty="0">
              <a:solidFill>
                <a:srgbClr val="002656"/>
              </a:solidFill>
              <a:latin typeface="Arial" panose="020B0604020202020204"/>
            </a:endParaRPr>
          </a:p>
          <a:p>
            <a:pPr algn="ctr" defTabSz="685800">
              <a:defRPr/>
            </a:pPr>
            <a:r>
              <a:rPr lang="en-US" sz="2100" dirty="0">
                <a:solidFill>
                  <a:srgbClr val="002656"/>
                </a:solidFill>
              </a:rPr>
              <a:t>Paula J Anastasia, RN, MN, AOCN</a:t>
            </a:r>
          </a:p>
          <a:p>
            <a:pPr algn="ctr" defTabSz="685800">
              <a:defRPr/>
            </a:pPr>
            <a:r>
              <a:rPr lang="en-US" sz="2100" dirty="0">
                <a:solidFill>
                  <a:srgbClr val="002656"/>
                </a:solidFill>
              </a:rPr>
              <a:t>Kathleen Moore, MD</a:t>
            </a:r>
            <a:endParaRPr lang="en-US" sz="2400" b="1" dirty="0">
              <a:solidFill>
                <a:srgbClr val="002656"/>
              </a:solidFill>
              <a:latin typeface="Arial" panose="020B0604020202020204"/>
            </a:endParaRPr>
          </a:p>
        </p:txBody>
      </p:sp>
    </p:spTree>
    <p:extLst>
      <p:ext uri="{BB962C8B-B14F-4D97-AF65-F5344CB8AC3E}">
        <p14:creationId xmlns:p14="http://schemas.microsoft.com/office/powerpoint/2010/main" val="40289112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22284" y="814351"/>
            <a:ext cx="2780582" cy="3264983"/>
          </a:xfrm>
          <a:prstGeom prst="rect">
            <a:avLst/>
          </a:prstGeom>
        </p:spPr>
      </p:pic>
      <p:pic>
        <p:nvPicPr>
          <p:cNvPr id="4" name="Picture 3"/>
          <p:cNvPicPr>
            <a:picLocks noChangeAspect="1"/>
          </p:cNvPicPr>
          <p:nvPr/>
        </p:nvPicPr>
        <p:blipFill>
          <a:blip r:embed="rId3"/>
          <a:stretch>
            <a:fillRect/>
          </a:stretch>
        </p:blipFill>
        <p:spPr>
          <a:xfrm>
            <a:off x="177775" y="814353"/>
            <a:ext cx="2689475" cy="3264982"/>
          </a:xfrm>
          <a:prstGeom prst="rect">
            <a:avLst/>
          </a:prstGeom>
        </p:spPr>
      </p:pic>
      <p:pic>
        <p:nvPicPr>
          <p:cNvPr id="5" name="Picture 4"/>
          <p:cNvPicPr>
            <a:picLocks noChangeAspect="1"/>
          </p:cNvPicPr>
          <p:nvPr/>
        </p:nvPicPr>
        <p:blipFill>
          <a:blip r:embed="rId4"/>
          <a:stretch>
            <a:fillRect/>
          </a:stretch>
        </p:blipFill>
        <p:spPr>
          <a:xfrm>
            <a:off x="6181161" y="814353"/>
            <a:ext cx="2689475" cy="3264982"/>
          </a:xfrm>
          <a:prstGeom prst="rect">
            <a:avLst/>
          </a:prstGeom>
        </p:spPr>
      </p:pic>
      <p:sp>
        <p:nvSpPr>
          <p:cNvPr id="7" name="TextBox 6"/>
          <p:cNvSpPr txBox="1"/>
          <p:nvPr/>
        </p:nvSpPr>
        <p:spPr>
          <a:xfrm>
            <a:off x="208600" y="4401760"/>
            <a:ext cx="2658650"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Last Chemo Christmas Eve (wearing cold cap) </a:t>
            </a:r>
          </a:p>
        </p:txBody>
      </p:sp>
      <p:sp>
        <p:nvSpPr>
          <p:cNvPr id="9" name="TextBox 8"/>
          <p:cNvSpPr txBox="1"/>
          <p:nvPr/>
        </p:nvSpPr>
        <p:spPr>
          <a:xfrm>
            <a:off x="3345873" y="4401760"/>
            <a:ext cx="2375390"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Christmas morning with her dog Sophie </a:t>
            </a:r>
          </a:p>
        </p:txBody>
      </p:sp>
      <p:sp>
        <p:nvSpPr>
          <p:cNvPr id="10" name="TextBox 9"/>
          <p:cNvSpPr txBox="1"/>
          <p:nvPr/>
        </p:nvSpPr>
        <p:spPr>
          <a:xfrm>
            <a:off x="6350697" y="4401759"/>
            <a:ext cx="2519939"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New Years Eve out dancing with her husband </a:t>
            </a:r>
          </a:p>
        </p:txBody>
      </p:sp>
      <p:sp>
        <p:nvSpPr>
          <p:cNvPr id="2" name="Right Arrow 1"/>
          <p:cNvSpPr/>
          <p:nvPr/>
        </p:nvSpPr>
        <p:spPr>
          <a:xfrm rot="1810968">
            <a:off x="4627896" y="1707838"/>
            <a:ext cx="785944" cy="36347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0000"/>
              </a:solidFill>
              <a:latin typeface="Calibri" panose="020F0502020204030204"/>
            </a:endParaRPr>
          </a:p>
        </p:txBody>
      </p:sp>
      <p:sp>
        <p:nvSpPr>
          <p:cNvPr id="11" name="Heart 10"/>
          <p:cNvSpPr/>
          <p:nvPr/>
        </p:nvSpPr>
        <p:spPr>
          <a:xfrm>
            <a:off x="7567856" y="2937747"/>
            <a:ext cx="198882" cy="133864"/>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ln>
                <a:solidFill>
                  <a:srgbClr val="FF0000"/>
                </a:solidFill>
              </a:ln>
              <a:solidFill>
                <a:srgbClr val="FF0000"/>
              </a:solidFill>
              <a:latin typeface="Calibri" panose="020F0502020204030204"/>
            </a:endParaRPr>
          </a:p>
        </p:txBody>
      </p:sp>
    </p:spTree>
    <p:extLst>
      <p:ext uri="{BB962C8B-B14F-4D97-AF65-F5344CB8AC3E}">
        <p14:creationId xmlns:p14="http://schemas.microsoft.com/office/powerpoint/2010/main" val="2534150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1: Social Hx</a:t>
            </a:r>
          </a:p>
        </p:txBody>
      </p:sp>
      <p:sp>
        <p:nvSpPr>
          <p:cNvPr id="3" name="Content Placeholder 2"/>
          <p:cNvSpPr>
            <a:spLocks noGrp="1"/>
          </p:cNvSpPr>
          <p:nvPr>
            <p:ph idx="1"/>
          </p:nvPr>
        </p:nvSpPr>
        <p:spPr/>
        <p:txBody>
          <a:bodyPr>
            <a:noAutofit/>
          </a:bodyPr>
          <a:lstStyle/>
          <a:p>
            <a:pPr>
              <a:spcBef>
                <a:spcPts val="1200"/>
              </a:spcBef>
            </a:pPr>
            <a:r>
              <a:rPr lang="en-US" dirty="0"/>
              <a:t>Married x 35 </a:t>
            </a:r>
            <a:r>
              <a:rPr lang="en-US" dirty="0" err="1"/>
              <a:t>yrs</a:t>
            </a:r>
            <a:r>
              <a:rPr lang="en-US" dirty="0"/>
              <a:t>, supportive husband, they enjoy traveling</a:t>
            </a:r>
          </a:p>
          <a:p>
            <a:pPr>
              <a:spcBef>
                <a:spcPts val="1200"/>
              </a:spcBef>
            </a:pPr>
            <a:r>
              <a:rPr lang="en-US" dirty="0"/>
              <a:t>They have a 6 </a:t>
            </a:r>
            <a:r>
              <a:rPr lang="en-US" dirty="0" err="1"/>
              <a:t>yr</a:t>
            </a:r>
            <a:r>
              <a:rPr lang="en-US" dirty="0"/>
              <a:t> old dog</a:t>
            </a:r>
          </a:p>
          <a:p>
            <a:pPr>
              <a:spcBef>
                <a:spcPts val="1200"/>
              </a:spcBef>
            </a:pPr>
            <a:r>
              <a:rPr lang="en-US" dirty="0"/>
              <a:t>She has large circle of girlfriends </a:t>
            </a:r>
          </a:p>
          <a:p>
            <a:pPr>
              <a:spcBef>
                <a:spcPts val="1200"/>
              </a:spcBef>
            </a:pPr>
            <a:r>
              <a:rPr lang="en-US" dirty="0"/>
              <a:t>Works full time CEO investment company, flexible hours</a:t>
            </a:r>
          </a:p>
          <a:p>
            <a:pPr>
              <a:spcBef>
                <a:spcPts val="1200"/>
              </a:spcBef>
            </a:pPr>
            <a:r>
              <a:rPr lang="en-US" dirty="0"/>
              <a:t>Lives out of state, and vacation home in Southern California</a:t>
            </a:r>
          </a:p>
          <a:p>
            <a:pPr>
              <a:spcBef>
                <a:spcPts val="1200"/>
              </a:spcBef>
            </a:pPr>
            <a:r>
              <a:rPr lang="en-US" dirty="0"/>
              <a:t>She received chemotherapy in California, drove 2-3 </a:t>
            </a:r>
            <a:r>
              <a:rPr lang="en-US" dirty="0" err="1"/>
              <a:t>hrs</a:t>
            </a:r>
            <a:r>
              <a:rPr lang="en-US" dirty="0"/>
              <a:t> one way for chemotherapy appts in LA</a:t>
            </a:r>
          </a:p>
          <a:p>
            <a:pPr>
              <a:spcBef>
                <a:spcPts val="1200"/>
              </a:spcBef>
            </a:pPr>
            <a:r>
              <a:rPr lang="en-US" dirty="0"/>
              <a:t>Equestrian Horse Rider</a:t>
            </a:r>
          </a:p>
        </p:txBody>
      </p:sp>
    </p:spTree>
    <p:extLst>
      <p:ext uri="{BB962C8B-B14F-4D97-AF65-F5344CB8AC3E}">
        <p14:creationId xmlns:p14="http://schemas.microsoft.com/office/powerpoint/2010/main" val="163352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9545"/>
            <a:ext cx="7886700" cy="744465"/>
          </a:xfrm>
        </p:spPr>
        <p:txBody>
          <a:bodyPr/>
          <a:lstStyle/>
          <a:p>
            <a:r>
              <a:rPr lang="en-US" dirty="0"/>
              <a:t>Case 1: Adverse Events </a:t>
            </a:r>
          </a:p>
        </p:txBody>
      </p:sp>
      <p:sp>
        <p:nvSpPr>
          <p:cNvPr id="3" name="Content Placeholder 2"/>
          <p:cNvSpPr>
            <a:spLocks noGrp="1"/>
          </p:cNvSpPr>
          <p:nvPr>
            <p:ph idx="1"/>
          </p:nvPr>
        </p:nvSpPr>
        <p:spPr>
          <a:xfrm>
            <a:off x="628650" y="904010"/>
            <a:ext cx="7886700" cy="3851346"/>
          </a:xfrm>
        </p:spPr>
        <p:txBody>
          <a:bodyPr>
            <a:noAutofit/>
          </a:bodyPr>
          <a:lstStyle/>
          <a:p>
            <a:r>
              <a:rPr lang="en-US" sz="1950" dirty="0"/>
              <a:t>CBC x 4 weeks</a:t>
            </a:r>
          </a:p>
          <a:p>
            <a:pPr lvl="1"/>
            <a:r>
              <a:rPr lang="en-US" sz="1650" dirty="0"/>
              <a:t>Day 17: WBC: 2.5  ANC: 1000   </a:t>
            </a:r>
            <a:r>
              <a:rPr lang="en-US" sz="1650" dirty="0" err="1"/>
              <a:t>Hgb</a:t>
            </a:r>
            <a:r>
              <a:rPr lang="en-US" sz="1650" dirty="0"/>
              <a:t>: 9.1    </a:t>
            </a:r>
            <a:r>
              <a:rPr lang="en-US" sz="1650" dirty="0" err="1"/>
              <a:t>Plt</a:t>
            </a:r>
            <a:r>
              <a:rPr lang="en-US" sz="1650" dirty="0"/>
              <a:t>: 123K</a:t>
            </a:r>
          </a:p>
          <a:p>
            <a:pPr lvl="1"/>
            <a:r>
              <a:rPr lang="en-US" sz="1650" dirty="0"/>
              <a:t>Grade 1 fatigue, no SOB, needing to rest prn</a:t>
            </a:r>
          </a:p>
          <a:p>
            <a:pPr lvl="1"/>
            <a:r>
              <a:rPr lang="en-US" sz="1650" dirty="0"/>
              <a:t>Held </a:t>
            </a:r>
            <a:r>
              <a:rPr lang="en-US" sz="1650" dirty="0" err="1"/>
              <a:t>Olaparib</a:t>
            </a:r>
            <a:r>
              <a:rPr lang="en-US" sz="1650" dirty="0"/>
              <a:t> x 1 week, repeat CBC: WBC 3.5, ANC 1.5, Hgb 9.3, </a:t>
            </a:r>
            <a:r>
              <a:rPr lang="en-US" sz="1650" dirty="0" err="1"/>
              <a:t>Plts</a:t>
            </a:r>
            <a:r>
              <a:rPr lang="en-US" sz="1650" dirty="0"/>
              <a:t> 156K </a:t>
            </a:r>
          </a:p>
          <a:p>
            <a:r>
              <a:rPr lang="en-US" sz="1950" dirty="0"/>
              <a:t>Dose Reduction from 300mg BID (600mg total dose) to 150mg q am and 300mg q </a:t>
            </a:r>
            <a:r>
              <a:rPr lang="en-US" sz="1950" dirty="0" err="1"/>
              <a:t>hs</a:t>
            </a:r>
            <a:r>
              <a:rPr lang="en-US" sz="1950" dirty="0"/>
              <a:t> (450mg total dose)</a:t>
            </a:r>
          </a:p>
          <a:p>
            <a:r>
              <a:rPr lang="en-US" sz="1950" dirty="0"/>
              <a:t>Weekly CBC x 4 weeks</a:t>
            </a:r>
          </a:p>
          <a:p>
            <a:pPr lvl="1"/>
            <a:r>
              <a:rPr lang="en-US" sz="1650" dirty="0"/>
              <a:t>Stable: WBC 3-4K, </a:t>
            </a:r>
            <a:r>
              <a:rPr lang="en-US" sz="1650" dirty="0" err="1"/>
              <a:t>Hgb</a:t>
            </a:r>
            <a:r>
              <a:rPr lang="en-US" sz="1650" dirty="0"/>
              <a:t> 10+, </a:t>
            </a:r>
            <a:r>
              <a:rPr lang="en-US" sz="1650" dirty="0" err="1"/>
              <a:t>Plts</a:t>
            </a:r>
            <a:r>
              <a:rPr lang="en-US" sz="1650" dirty="0"/>
              <a:t>: 150+</a:t>
            </a:r>
          </a:p>
          <a:p>
            <a:pPr lvl="1"/>
            <a:r>
              <a:rPr lang="en-US" sz="1650" dirty="0"/>
              <a:t>Now monthly CBC, CMPL and  follow up calls monthly (or prn) exams q 3 months with CA 125</a:t>
            </a:r>
          </a:p>
          <a:p>
            <a:r>
              <a:rPr lang="en-US" sz="1950" dirty="0"/>
              <a:t>Stable blood counts, maintaining all ADLS, grade 1 fatigue not interfering with ADLS</a:t>
            </a:r>
          </a:p>
          <a:p>
            <a:r>
              <a:rPr lang="en-US" sz="1950" dirty="0"/>
              <a:t>One year after her surgery, she placed 3</a:t>
            </a:r>
            <a:r>
              <a:rPr lang="en-US" sz="1950" baseline="30000" dirty="0"/>
              <a:t>rd</a:t>
            </a:r>
            <a:r>
              <a:rPr lang="en-US" sz="1950" dirty="0"/>
              <a:t> in national competition</a:t>
            </a:r>
          </a:p>
        </p:txBody>
      </p:sp>
    </p:spTree>
    <p:extLst>
      <p:ext uri="{BB962C8B-B14F-4D97-AF65-F5344CB8AC3E}">
        <p14:creationId xmlns:p14="http://schemas.microsoft.com/office/powerpoint/2010/main" val="161872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40111" y="225088"/>
            <a:ext cx="2689475" cy="3259843"/>
          </a:xfrm>
          <a:prstGeom prst="rect">
            <a:avLst/>
          </a:prstGeom>
        </p:spPr>
      </p:pic>
      <p:pic>
        <p:nvPicPr>
          <p:cNvPr id="3" name="Picture 2"/>
          <p:cNvPicPr>
            <a:picLocks noChangeAspect="1"/>
          </p:cNvPicPr>
          <p:nvPr/>
        </p:nvPicPr>
        <p:blipFill>
          <a:blip r:embed="rId3"/>
          <a:stretch>
            <a:fillRect/>
          </a:stretch>
        </p:blipFill>
        <p:spPr>
          <a:xfrm>
            <a:off x="822020" y="173414"/>
            <a:ext cx="2649256" cy="3259843"/>
          </a:xfrm>
          <a:prstGeom prst="rect">
            <a:avLst/>
          </a:prstGeom>
        </p:spPr>
      </p:pic>
      <p:sp>
        <p:nvSpPr>
          <p:cNvPr id="4" name="TextBox 3"/>
          <p:cNvSpPr txBox="1"/>
          <p:nvPr/>
        </p:nvSpPr>
        <p:spPr>
          <a:xfrm>
            <a:off x="5040112" y="3588921"/>
            <a:ext cx="2689474" cy="3693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One year after her surgical </a:t>
            </a:r>
            <a:r>
              <a:rPr lang="en-US" sz="900" dirty="0" err="1">
                <a:solidFill>
                  <a:prstClr val="black"/>
                </a:solidFill>
                <a:latin typeface="Calibri" panose="020F0502020204030204"/>
              </a:rPr>
              <a:t>debulking</a:t>
            </a:r>
            <a:r>
              <a:rPr lang="en-US" sz="900" dirty="0">
                <a:solidFill>
                  <a:prstClr val="black"/>
                </a:solidFill>
                <a:latin typeface="Calibri" panose="020F0502020204030204"/>
              </a:rPr>
              <a:t> she won 3</a:t>
            </a:r>
            <a:r>
              <a:rPr lang="en-US" sz="900" baseline="30000" dirty="0">
                <a:solidFill>
                  <a:prstClr val="black"/>
                </a:solidFill>
                <a:latin typeface="Calibri" panose="020F0502020204030204"/>
              </a:rPr>
              <a:t>rd</a:t>
            </a:r>
            <a:r>
              <a:rPr lang="en-US" sz="900" dirty="0">
                <a:solidFill>
                  <a:prstClr val="black"/>
                </a:solidFill>
                <a:latin typeface="Calibri" panose="020F0502020204030204"/>
              </a:rPr>
              <a:t> place Nationally 10/2019</a:t>
            </a:r>
          </a:p>
        </p:txBody>
      </p:sp>
      <p:sp>
        <p:nvSpPr>
          <p:cNvPr id="8" name="TextBox 7"/>
          <p:cNvSpPr txBox="1"/>
          <p:nvPr/>
        </p:nvSpPr>
        <p:spPr>
          <a:xfrm>
            <a:off x="822020" y="3588922"/>
            <a:ext cx="2649256" cy="230832"/>
          </a:xfrm>
          <a:prstGeom prst="rect">
            <a:avLst/>
          </a:prstGeom>
          <a:noFill/>
        </p:spPr>
        <p:txBody>
          <a:bodyPr wrap="square" rtlCol="0">
            <a:spAutoFit/>
          </a:bodyPr>
          <a:lstStyle/>
          <a:p>
            <a:pPr algn="ctr" defTabSz="685800"/>
            <a:r>
              <a:rPr lang="en-US" sz="900" dirty="0">
                <a:solidFill>
                  <a:prstClr val="black"/>
                </a:solidFill>
                <a:latin typeface="Calibri" panose="020F0502020204030204"/>
              </a:rPr>
              <a:t>Alaskan Cruise two weeks after starting </a:t>
            </a:r>
            <a:r>
              <a:rPr lang="en-US" sz="900" dirty="0" err="1">
                <a:solidFill>
                  <a:prstClr val="black"/>
                </a:solidFill>
                <a:latin typeface="Calibri" panose="020F0502020204030204"/>
              </a:rPr>
              <a:t>Olaparib</a:t>
            </a:r>
            <a:endParaRPr lang="en-US" sz="900" dirty="0">
              <a:solidFill>
                <a:prstClr val="black"/>
              </a:solidFill>
              <a:latin typeface="Calibri" panose="020F0502020204030204"/>
            </a:endParaRPr>
          </a:p>
        </p:txBody>
      </p:sp>
      <p:sp>
        <p:nvSpPr>
          <p:cNvPr id="5" name="TextBox 4"/>
          <p:cNvSpPr txBox="1"/>
          <p:nvPr/>
        </p:nvSpPr>
        <p:spPr>
          <a:xfrm>
            <a:off x="568036" y="4069840"/>
            <a:ext cx="7675418" cy="923330"/>
          </a:xfrm>
          <a:prstGeom prst="rect">
            <a:avLst/>
          </a:prstGeom>
          <a:noFill/>
        </p:spPr>
        <p:txBody>
          <a:bodyPr wrap="square" rtlCol="0">
            <a:spAutoFit/>
          </a:bodyPr>
          <a:lstStyle/>
          <a:p>
            <a:pPr algn="ctr" defTabSz="685800"/>
            <a:r>
              <a:rPr lang="en-US" dirty="0">
                <a:solidFill>
                  <a:prstClr val="black"/>
                </a:solidFill>
                <a:latin typeface="Arial" panose="020B0604020202020204" pitchFamily="34" charset="0"/>
                <a:cs typeface="Arial" panose="020B0604020202020204" pitchFamily="34" charset="0"/>
              </a:rPr>
              <a:t>Patient is following up every 3 months with exam and CA 125; </a:t>
            </a:r>
          </a:p>
          <a:p>
            <a:pPr algn="ctr" defTabSz="685800"/>
            <a:r>
              <a:rPr lang="en-US" dirty="0">
                <a:solidFill>
                  <a:prstClr val="black"/>
                </a:solidFill>
                <a:latin typeface="Arial" panose="020B0604020202020204" pitchFamily="34" charset="0"/>
                <a:cs typeface="Arial" panose="020B0604020202020204" pitchFamily="34" charset="0"/>
              </a:rPr>
              <a:t>CBC, CMPL now every 2 months unless any new symptoms. </a:t>
            </a:r>
          </a:p>
          <a:p>
            <a:pPr algn="ctr" defTabSz="685800"/>
            <a:r>
              <a:rPr lang="en-US" dirty="0">
                <a:solidFill>
                  <a:prstClr val="black"/>
                </a:solidFill>
                <a:latin typeface="Arial" panose="020B0604020202020204" pitchFamily="34" charset="0"/>
                <a:cs typeface="Arial" panose="020B0604020202020204" pitchFamily="34" charset="0"/>
              </a:rPr>
              <a:t>Plan CT 1 year post </a:t>
            </a:r>
            <a:r>
              <a:rPr lang="en-US" dirty="0" err="1">
                <a:solidFill>
                  <a:prstClr val="black"/>
                </a:solidFill>
                <a:latin typeface="Arial" panose="020B0604020202020204" pitchFamily="34" charset="0"/>
                <a:cs typeface="Arial" panose="020B0604020202020204" pitchFamily="34" charset="0"/>
              </a:rPr>
              <a:t>Olaparib</a:t>
            </a:r>
            <a:r>
              <a:rPr lang="en-US"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31478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AA5-6E94-0648-95FF-49E0EC961B60}"/>
              </a:ext>
            </a:extLst>
          </p:cNvPr>
          <p:cNvSpPr>
            <a:spLocks noGrp="1"/>
          </p:cNvSpPr>
          <p:nvPr>
            <p:ph type="title"/>
          </p:nvPr>
        </p:nvSpPr>
        <p:spPr/>
        <p:txBody>
          <a:bodyPr>
            <a:normAutofit/>
          </a:bodyPr>
          <a:lstStyle/>
          <a:p>
            <a:r>
              <a:rPr lang="en-US" dirty="0"/>
              <a:t>A woman who weighs 140 pounds and has a platelet count of 200,000 is about to begin niraparib. What is the optimal starting dose?</a:t>
            </a:r>
          </a:p>
        </p:txBody>
      </p:sp>
      <p:sp>
        <p:nvSpPr>
          <p:cNvPr id="3" name="Content Placeholder 2">
            <a:extLst>
              <a:ext uri="{FF2B5EF4-FFF2-40B4-BE49-F238E27FC236}">
                <a16:creationId xmlns:a16="http://schemas.microsoft.com/office/drawing/2014/main" id="{55846D22-4557-B549-A083-E7E467F51D45}"/>
              </a:ext>
            </a:extLst>
          </p:cNvPr>
          <p:cNvSpPr>
            <a:spLocks noGrp="1"/>
          </p:cNvSpPr>
          <p:nvPr>
            <p:ph idx="1"/>
          </p:nvPr>
        </p:nvSpPr>
        <p:spPr/>
        <p:txBody>
          <a:bodyPr/>
          <a:lstStyle/>
          <a:p>
            <a:r>
              <a:rPr lang="en-US" dirty="0"/>
              <a:t>a. 300 mg daily</a:t>
            </a:r>
          </a:p>
          <a:p>
            <a:r>
              <a:rPr lang="en-US" dirty="0"/>
              <a:t>b. 200 mg daily</a:t>
            </a:r>
          </a:p>
          <a:p>
            <a:r>
              <a:rPr lang="en-US" dirty="0"/>
              <a:t>c. 100 mg daily</a:t>
            </a:r>
          </a:p>
          <a:p>
            <a:r>
              <a:rPr lang="en-US" dirty="0"/>
              <a:t>d. I don’t know</a:t>
            </a:r>
          </a:p>
        </p:txBody>
      </p:sp>
    </p:spTree>
    <p:extLst>
      <p:ext uri="{BB962C8B-B14F-4D97-AF65-F5344CB8AC3E}">
        <p14:creationId xmlns:p14="http://schemas.microsoft.com/office/powerpoint/2010/main" val="1436981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00"/>
            <a:ext cx="7886700" cy="640556"/>
          </a:xfrm>
        </p:spPr>
        <p:txBody>
          <a:bodyPr/>
          <a:lstStyle/>
          <a:p>
            <a:r>
              <a:rPr lang="en-US" b="1" dirty="0"/>
              <a:t>Case 2</a:t>
            </a:r>
            <a:endParaRPr lang="en-US" dirty="0"/>
          </a:p>
        </p:txBody>
      </p:sp>
      <p:sp>
        <p:nvSpPr>
          <p:cNvPr id="3" name="Content Placeholder 2"/>
          <p:cNvSpPr>
            <a:spLocks noGrp="1"/>
          </p:cNvSpPr>
          <p:nvPr>
            <p:ph idx="1"/>
          </p:nvPr>
        </p:nvSpPr>
        <p:spPr>
          <a:xfrm>
            <a:off x="628650" y="1036709"/>
            <a:ext cx="8006195" cy="3587246"/>
          </a:xfrm>
        </p:spPr>
        <p:txBody>
          <a:bodyPr>
            <a:noAutofit/>
          </a:bodyPr>
          <a:lstStyle/>
          <a:p>
            <a:pPr marL="300038" indent="-300038">
              <a:lnSpc>
                <a:spcPts val="2370"/>
              </a:lnSpc>
            </a:pPr>
            <a:r>
              <a:rPr lang="en-US" dirty="0"/>
              <a:t>51 G4P4 Non Jewish female with Stage 3C Grade 3 HGS ovarian cancer. </a:t>
            </a:r>
            <a:r>
              <a:rPr lang="en-US" dirty="0" err="1"/>
              <a:t>gBRCA</a:t>
            </a:r>
            <a:r>
              <a:rPr lang="en-US" dirty="0"/>
              <a:t> negative. s/p Optimal Tumor </a:t>
            </a:r>
            <a:r>
              <a:rPr lang="en-US" dirty="0" err="1"/>
              <a:t>Debulking</a:t>
            </a:r>
            <a:r>
              <a:rPr lang="en-US" dirty="0"/>
              <a:t>. 6 cycles Paclitaxel/Carboplatin. CA -125 normalized after cycle 3 </a:t>
            </a:r>
            <a:br>
              <a:rPr lang="en-US" dirty="0"/>
            </a:br>
            <a:r>
              <a:rPr lang="en-US" dirty="0"/>
              <a:t>No growth factor or blood </a:t>
            </a:r>
            <a:r>
              <a:rPr lang="en-US"/>
              <a:t>transfusions required</a:t>
            </a:r>
            <a:endParaRPr lang="en-US" dirty="0"/>
          </a:p>
          <a:p>
            <a:pPr marL="300038" indent="-300038">
              <a:lnSpc>
                <a:spcPts val="2370"/>
              </a:lnSpc>
            </a:pPr>
            <a:r>
              <a:rPr lang="en-US" dirty="0"/>
              <a:t>CT after cycle 6 = NED. Surveillance every 3 months</a:t>
            </a:r>
          </a:p>
          <a:p>
            <a:pPr marL="300038" indent="-300038">
              <a:lnSpc>
                <a:spcPts val="2370"/>
              </a:lnSpc>
            </a:pPr>
            <a:r>
              <a:rPr lang="en-US" dirty="0"/>
              <a:t>12.3 months DFI then rising CA 125 and CT with several retroperitoneal adenopathy</a:t>
            </a:r>
          </a:p>
          <a:p>
            <a:pPr marL="300038" indent="-300038">
              <a:lnSpc>
                <a:spcPts val="2370"/>
              </a:lnSpc>
            </a:pPr>
            <a:r>
              <a:rPr lang="en-US" dirty="0"/>
              <a:t>Carboplatin/gemcitabine/bevacizumab x 6. CA 125 normalized after </a:t>
            </a:r>
            <a:br>
              <a:rPr lang="en-US" dirty="0"/>
            </a:br>
            <a:r>
              <a:rPr lang="en-US" dirty="0"/>
              <a:t>3 cycles</a:t>
            </a:r>
          </a:p>
          <a:p>
            <a:pPr marL="300038" indent="-300038">
              <a:lnSpc>
                <a:spcPts val="2370"/>
              </a:lnSpc>
            </a:pPr>
            <a:r>
              <a:rPr lang="en-US" dirty="0"/>
              <a:t>Grade 2 HTN: 136/92  requiring low dose amlodipine; stabilized </a:t>
            </a:r>
          </a:p>
          <a:p>
            <a:pPr marL="300038" indent="-300038">
              <a:lnSpc>
                <a:spcPts val="2370"/>
              </a:lnSpc>
            </a:pPr>
            <a:r>
              <a:rPr lang="en-US" dirty="0"/>
              <a:t>Molecular profile </a:t>
            </a:r>
            <a:r>
              <a:rPr lang="en-US" b="1" dirty="0"/>
              <a:t>HRD+</a:t>
            </a:r>
          </a:p>
        </p:txBody>
      </p:sp>
    </p:spTree>
    <p:extLst>
      <p:ext uri="{BB962C8B-B14F-4D97-AF65-F5344CB8AC3E}">
        <p14:creationId xmlns:p14="http://schemas.microsoft.com/office/powerpoint/2010/main" val="1315049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6809"/>
            <a:ext cx="7886700" cy="994172"/>
          </a:xfrm>
        </p:spPr>
        <p:txBody>
          <a:bodyPr/>
          <a:lstStyle/>
          <a:p>
            <a:r>
              <a:rPr lang="en-US" dirty="0"/>
              <a:t>Recurrent OVCA and Maintenance Therapy</a:t>
            </a:r>
          </a:p>
        </p:txBody>
      </p:sp>
      <p:sp>
        <p:nvSpPr>
          <p:cNvPr id="3" name="Content Placeholder 2"/>
          <p:cNvSpPr>
            <a:spLocks noGrp="1"/>
          </p:cNvSpPr>
          <p:nvPr>
            <p:ph idx="1"/>
          </p:nvPr>
        </p:nvSpPr>
        <p:spPr>
          <a:xfrm>
            <a:off x="628650" y="1171792"/>
            <a:ext cx="7886700" cy="3263504"/>
          </a:xfrm>
        </p:spPr>
        <p:txBody>
          <a:bodyPr>
            <a:noAutofit/>
          </a:bodyPr>
          <a:lstStyle/>
          <a:p>
            <a:pPr>
              <a:spcBef>
                <a:spcPts val="1200"/>
              </a:spcBef>
            </a:pPr>
            <a:r>
              <a:rPr lang="en-US" dirty="0"/>
              <a:t>Complete response after 6 cycles evidenced by NED on CT and normalization of CA 125 after cycle 2</a:t>
            </a:r>
          </a:p>
          <a:p>
            <a:pPr>
              <a:spcBef>
                <a:spcPts val="1200"/>
              </a:spcBef>
            </a:pPr>
            <a:r>
              <a:rPr lang="en-US" dirty="0"/>
              <a:t>Growth factor support required w/ cycle 4-6. No blood transfusion. </a:t>
            </a:r>
            <a:r>
              <a:rPr lang="en-US" dirty="0" err="1"/>
              <a:t>Hgb</a:t>
            </a:r>
            <a:r>
              <a:rPr lang="en-US" dirty="0"/>
              <a:t> nadir 9.1. Plat nadir 137K</a:t>
            </a:r>
          </a:p>
          <a:p>
            <a:pPr>
              <a:spcBef>
                <a:spcPts val="1200"/>
              </a:spcBef>
            </a:pPr>
            <a:r>
              <a:rPr lang="en-US" dirty="0"/>
              <a:t>Discussed Maintenance therapy with PARP Inhibitor given positive HRD (as opposed to Bevacizumab maintenance)</a:t>
            </a:r>
          </a:p>
          <a:p>
            <a:pPr>
              <a:spcBef>
                <a:spcPts val="1200"/>
              </a:spcBef>
            </a:pPr>
            <a:r>
              <a:rPr lang="en-US" dirty="0"/>
              <a:t>Started Niraparib 300mg po daily. Weekly CBC</a:t>
            </a:r>
          </a:p>
          <a:p>
            <a:pPr>
              <a:spcBef>
                <a:spcPts val="1200"/>
              </a:spcBef>
            </a:pPr>
            <a:r>
              <a:rPr lang="en-US" dirty="0"/>
              <a:t>Day 23: WBC 3.4, ANC 2.9, </a:t>
            </a:r>
            <a:r>
              <a:rPr lang="en-US" dirty="0" err="1"/>
              <a:t>Hgb</a:t>
            </a:r>
            <a:r>
              <a:rPr lang="en-US" dirty="0"/>
              <a:t> 9.1 </a:t>
            </a:r>
            <a:r>
              <a:rPr lang="en-US" b="1" dirty="0"/>
              <a:t>Plats 75K  </a:t>
            </a:r>
            <a:r>
              <a:rPr lang="en-US" dirty="0"/>
              <a:t>Grade 1 fatigue </a:t>
            </a:r>
          </a:p>
          <a:p>
            <a:pPr>
              <a:spcBef>
                <a:spcPts val="1200"/>
              </a:spcBef>
            </a:pPr>
            <a:r>
              <a:rPr lang="en-US" dirty="0" err="1"/>
              <a:t>Niraparib</a:t>
            </a:r>
            <a:r>
              <a:rPr lang="en-US" dirty="0"/>
              <a:t> held for one week, Repeat CBC</a:t>
            </a:r>
          </a:p>
        </p:txBody>
      </p:sp>
    </p:spTree>
    <p:extLst>
      <p:ext uri="{BB962C8B-B14F-4D97-AF65-F5344CB8AC3E}">
        <p14:creationId xmlns:p14="http://schemas.microsoft.com/office/powerpoint/2010/main" val="3699507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038" y="1584199"/>
            <a:ext cx="3294607" cy="3230117"/>
          </a:xfrm>
          <a:prstGeom prst="rect">
            <a:avLst/>
          </a:prstGeom>
        </p:spPr>
      </p:pic>
      <p:pic>
        <p:nvPicPr>
          <p:cNvPr id="4" name="Picture 3"/>
          <p:cNvPicPr>
            <a:picLocks noChangeAspect="1"/>
          </p:cNvPicPr>
          <p:nvPr/>
        </p:nvPicPr>
        <p:blipFill>
          <a:blip r:embed="rId3"/>
          <a:stretch>
            <a:fillRect/>
          </a:stretch>
        </p:blipFill>
        <p:spPr>
          <a:xfrm>
            <a:off x="4847579" y="1584199"/>
            <a:ext cx="3282787" cy="3230117"/>
          </a:xfrm>
          <a:prstGeom prst="rect">
            <a:avLst/>
          </a:prstGeom>
        </p:spPr>
      </p:pic>
      <p:sp>
        <p:nvSpPr>
          <p:cNvPr id="5" name="TextBox 4"/>
          <p:cNvSpPr txBox="1"/>
          <p:nvPr/>
        </p:nvSpPr>
        <p:spPr>
          <a:xfrm rot="732589">
            <a:off x="2874423" y="3078858"/>
            <a:ext cx="633259" cy="300082"/>
          </a:xfrm>
          <a:prstGeom prst="rect">
            <a:avLst/>
          </a:prstGeom>
          <a:solidFill>
            <a:schemeClr val="tx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704866" y="3228900"/>
            <a:ext cx="739358" cy="300082"/>
          </a:xfrm>
          <a:prstGeom prst="rect">
            <a:avLst/>
          </a:prstGeom>
          <a:solidFill>
            <a:schemeClr val="tx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eart 8"/>
          <p:cNvSpPr/>
          <p:nvPr/>
        </p:nvSpPr>
        <p:spPr>
          <a:xfrm>
            <a:off x="4946588" y="2577222"/>
            <a:ext cx="217796" cy="187856"/>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art 9"/>
          <p:cNvSpPr/>
          <p:nvPr/>
        </p:nvSpPr>
        <p:spPr>
          <a:xfrm>
            <a:off x="5804619" y="3051101"/>
            <a:ext cx="215794" cy="263525"/>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p:cNvSpPr/>
          <p:nvPr/>
        </p:nvSpPr>
        <p:spPr>
          <a:xfrm>
            <a:off x="6538477" y="2743828"/>
            <a:ext cx="217796" cy="187856"/>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p:cNvSpPr/>
          <p:nvPr/>
        </p:nvSpPr>
        <p:spPr>
          <a:xfrm>
            <a:off x="7742681" y="2830732"/>
            <a:ext cx="234254" cy="32065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Heart 14"/>
          <p:cNvSpPr/>
          <p:nvPr/>
        </p:nvSpPr>
        <p:spPr>
          <a:xfrm>
            <a:off x="7246453" y="2765078"/>
            <a:ext cx="296103" cy="34516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p:cNvSpPr txBox="1"/>
          <p:nvPr/>
        </p:nvSpPr>
        <p:spPr>
          <a:xfrm>
            <a:off x="951409" y="154956"/>
            <a:ext cx="7330146" cy="120032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Social History: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Loves to celebrate family, cooking, and Disneyland.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Milestones this year: one daughter’s college graduation, another daughter’s 20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birthday. Her siblings visited from overseas</a:t>
            </a:r>
          </a:p>
        </p:txBody>
      </p:sp>
    </p:spTree>
    <p:extLst>
      <p:ext uri="{BB962C8B-B14F-4D97-AF65-F5344CB8AC3E}">
        <p14:creationId xmlns:p14="http://schemas.microsoft.com/office/powerpoint/2010/main" val="4108046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2: Maintenance Therapy</a:t>
            </a:r>
          </a:p>
        </p:txBody>
      </p:sp>
      <p:sp>
        <p:nvSpPr>
          <p:cNvPr id="3" name="Content Placeholder 2"/>
          <p:cNvSpPr>
            <a:spLocks noGrp="1"/>
          </p:cNvSpPr>
          <p:nvPr>
            <p:ph idx="1"/>
          </p:nvPr>
        </p:nvSpPr>
        <p:spPr>
          <a:xfrm>
            <a:off x="628650" y="1441954"/>
            <a:ext cx="7886700" cy="3263504"/>
          </a:xfrm>
        </p:spPr>
        <p:txBody>
          <a:bodyPr>
            <a:normAutofit/>
          </a:bodyPr>
          <a:lstStyle/>
          <a:p>
            <a:pPr>
              <a:spcBef>
                <a:spcPts val="1200"/>
              </a:spcBef>
            </a:pPr>
            <a:r>
              <a:rPr lang="en-US" dirty="0"/>
              <a:t>CBC: WBC 3.8, ANC 3.0, Hgb 9.3 Plats 172K</a:t>
            </a:r>
          </a:p>
          <a:p>
            <a:pPr>
              <a:spcBef>
                <a:spcPts val="1200"/>
              </a:spcBef>
            </a:pPr>
            <a:r>
              <a:rPr lang="en-US" b="1" dirty="0"/>
              <a:t>Restarted </a:t>
            </a:r>
            <a:r>
              <a:rPr lang="en-US" b="1" dirty="0" err="1"/>
              <a:t>Niraparib</a:t>
            </a:r>
            <a:r>
              <a:rPr lang="en-US" b="1" dirty="0"/>
              <a:t> at 200mg </a:t>
            </a:r>
            <a:r>
              <a:rPr lang="en-US" b="1" dirty="0" err="1"/>
              <a:t>po</a:t>
            </a:r>
            <a:r>
              <a:rPr lang="en-US" b="1" dirty="0"/>
              <a:t> daily</a:t>
            </a:r>
          </a:p>
          <a:p>
            <a:pPr>
              <a:spcBef>
                <a:spcPts val="1200"/>
              </a:spcBef>
            </a:pPr>
            <a:r>
              <a:rPr lang="en-US" dirty="0"/>
              <a:t>Weekly CBC x 4 weeks, CMPL monthly &amp; CA 125 monthly x 3 months</a:t>
            </a:r>
          </a:p>
          <a:p>
            <a:pPr>
              <a:spcBef>
                <a:spcPts val="1200"/>
              </a:spcBef>
            </a:pPr>
            <a:r>
              <a:rPr lang="en-US" dirty="0"/>
              <a:t>Stable CBC, grade 1 fatigue and nausea not interfering with ADLS</a:t>
            </a:r>
          </a:p>
          <a:p>
            <a:pPr>
              <a:spcBef>
                <a:spcPts val="1200"/>
              </a:spcBef>
            </a:pPr>
            <a:r>
              <a:rPr lang="en-US" dirty="0"/>
              <a:t>Endorses </a:t>
            </a:r>
            <a:r>
              <a:rPr lang="en-US" b="1" dirty="0"/>
              <a:t>insomnia </a:t>
            </a:r>
            <a:r>
              <a:rPr lang="en-US" dirty="0"/>
              <a:t>evidenced as not being able to ‘sleep/nap’ in afternoon. She sleeps 6-8 </a:t>
            </a:r>
            <a:r>
              <a:rPr lang="en-US" dirty="0" err="1"/>
              <a:t>hrs</a:t>
            </a:r>
            <a:r>
              <a:rPr lang="en-US" dirty="0"/>
              <a:t> at night. No sleep aids</a:t>
            </a:r>
          </a:p>
          <a:p>
            <a:pPr>
              <a:spcBef>
                <a:spcPts val="1200"/>
              </a:spcBef>
            </a:pPr>
            <a:r>
              <a:rPr lang="en-US" dirty="0"/>
              <a:t>BP remained stable on double dose amlodipine</a:t>
            </a:r>
          </a:p>
        </p:txBody>
      </p:sp>
    </p:spTree>
    <p:extLst>
      <p:ext uri="{BB962C8B-B14F-4D97-AF65-F5344CB8AC3E}">
        <p14:creationId xmlns:p14="http://schemas.microsoft.com/office/powerpoint/2010/main" val="997153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9104" y="1369269"/>
            <a:ext cx="3294607" cy="3241361"/>
          </a:xfrm>
          <a:prstGeom prst="rect">
            <a:avLst/>
          </a:prstGeom>
        </p:spPr>
      </p:pic>
      <p:pic>
        <p:nvPicPr>
          <p:cNvPr id="4" name="Picture 3"/>
          <p:cNvPicPr>
            <a:picLocks noChangeAspect="1"/>
          </p:cNvPicPr>
          <p:nvPr/>
        </p:nvPicPr>
        <p:blipFill>
          <a:blip r:embed="rId3"/>
          <a:stretch>
            <a:fillRect/>
          </a:stretch>
        </p:blipFill>
        <p:spPr>
          <a:xfrm>
            <a:off x="4842747" y="1369269"/>
            <a:ext cx="3297640" cy="3241361"/>
          </a:xfrm>
          <a:prstGeom prst="rect">
            <a:avLst/>
          </a:prstGeom>
        </p:spPr>
      </p:pic>
      <p:sp>
        <p:nvSpPr>
          <p:cNvPr id="7" name="TextBox 6"/>
          <p:cNvSpPr txBox="1"/>
          <p:nvPr/>
        </p:nvSpPr>
        <p:spPr>
          <a:xfrm rot="163255">
            <a:off x="1865419" y="1748346"/>
            <a:ext cx="817418" cy="300082"/>
          </a:xfrm>
          <a:prstGeom prst="rect">
            <a:avLst/>
          </a:prstGeom>
          <a:solidFill>
            <a:schemeClr val="tx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7281649" y="2678221"/>
            <a:ext cx="339437" cy="300082"/>
          </a:xfrm>
          <a:prstGeom prst="rect">
            <a:avLst/>
          </a:prstGeom>
          <a:solidFill>
            <a:schemeClr val="tx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Heart 8"/>
          <p:cNvSpPr/>
          <p:nvPr/>
        </p:nvSpPr>
        <p:spPr>
          <a:xfrm>
            <a:off x="3067040" y="1773697"/>
            <a:ext cx="325582" cy="24938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Heart 9"/>
          <p:cNvSpPr/>
          <p:nvPr/>
        </p:nvSpPr>
        <p:spPr>
          <a:xfrm>
            <a:off x="6075931" y="2699837"/>
            <a:ext cx="325582" cy="249382"/>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994411" y="192024"/>
            <a:ext cx="7207698" cy="115416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Case 2</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950" b="0" i="0" u="none" strike="noStrike" kern="1200" cap="none" spc="0" normalizeH="0" baseline="0" noProof="0" dirty="0">
                <a:ln>
                  <a:noFill/>
                </a:ln>
                <a:solidFill>
                  <a:prstClr val="black"/>
                </a:solidFill>
                <a:effectLst/>
                <a:uLnTx/>
                <a:uFillTx/>
                <a:latin typeface="Calibri" panose="020F0502020204030204"/>
                <a:ea typeface="+mn-ea"/>
                <a:cs typeface="+mn-cs"/>
              </a:rPr>
              <a:t>More Family and Cultural Celebrations. Enjoying snowball fights in Lake Arrowhead, California</a:t>
            </a:r>
          </a:p>
        </p:txBody>
      </p:sp>
      <p:sp>
        <p:nvSpPr>
          <p:cNvPr id="2" name="TextBox 1"/>
          <p:cNvSpPr txBox="1"/>
          <p:nvPr/>
        </p:nvSpPr>
        <p:spPr>
          <a:xfrm>
            <a:off x="994411" y="4717473"/>
            <a:ext cx="7207699" cy="36933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 remains NED 10 months on Maintenance Niraparib 200mg PO</a:t>
            </a:r>
          </a:p>
        </p:txBody>
      </p:sp>
    </p:spTree>
    <p:extLst>
      <p:ext uri="{BB962C8B-B14F-4D97-AF65-F5344CB8AC3E}">
        <p14:creationId xmlns:p14="http://schemas.microsoft.com/office/powerpoint/2010/main" val="2779742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ED47-739D-F94E-A142-F2B52D73BDC1}"/>
              </a:ext>
            </a:extLst>
          </p:cNvPr>
          <p:cNvSpPr>
            <a:spLocks noGrp="1"/>
          </p:cNvSpPr>
          <p:nvPr>
            <p:ph type="title"/>
          </p:nvPr>
        </p:nvSpPr>
        <p:spPr/>
        <p:txBody>
          <a:bodyPr>
            <a:normAutofit/>
          </a:bodyPr>
          <a:lstStyle/>
          <a:p>
            <a:r>
              <a:rPr lang="en-US" sz="2100" dirty="0"/>
              <a:t>Approximately how many patients with the following types of cancer have you interacted with over the past year?</a:t>
            </a:r>
          </a:p>
        </p:txBody>
      </p:sp>
      <p:graphicFrame>
        <p:nvGraphicFramePr>
          <p:cNvPr id="3" name="Content Placeholder 1">
            <a:extLst>
              <a:ext uri="{FF2B5EF4-FFF2-40B4-BE49-F238E27FC236}">
                <a16:creationId xmlns:a16="http://schemas.microsoft.com/office/drawing/2014/main" id="{2C271D99-C0A1-6648-8525-D68F0F54CC7C}"/>
              </a:ext>
            </a:extLst>
          </p:cNvPr>
          <p:cNvGraphicFramePr>
            <a:graphicFrameLocks/>
          </p:cNvGraphicFramePr>
          <p:nvPr/>
        </p:nvGraphicFramePr>
        <p:xfrm>
          <a:off x="628650" y="1046016"/>
          <a:ext cx="3800476" cy="3383280"/>
        </p:xfrm>
        <a:graphic>
          <a:graphicData uri="http://schemas.openxmlformats.org/drawingml/2006/table">
            <a:tbl>
              <a:tblPr firstRow="1" bandRow="1">
                <a:tableStyleId>{21E4AEA4-8DFA-4A89-87EB-49C32662AFE0}</a:tableStyleId>
              </a:tblPr>
              <a:tblGrid>
                <a:gridCol w="2693471">
                  <a:extLst>
                    <a:ext uri="{9D8B030D-6E8A-4147-A177-3AD203B41FA5}">
                      <a16:colId xmlns:a16="http://schemas.microsoft.com/office/drawing/2014/main" val="2901513083"/>
                    </a:ext>
                  </a:extLst>
                </a:gridCol>
                <a:gridCol w="1107005">
                  <a:extLst>
                    <a:ext uri="{9D8B030D-6E8A-4147-A177-3AD203B41FA5}">
                      <a16:colId xmlns:a16="http://schemas.microsoft.com/office/drawing/2014/main" val="20000"/>
                    </a:ext>
                  </a:extLst>
                </a:gridCol>
              </a:tblGrid>
              <a:tr h="2743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mn-lt"/>
                          <a:ea typeface="+mn-ea"/>
                          <a:cs typeface="+mn-cs"/>
                        </a:rPr>
                        <a:t>Type of cancer</a:t>
                      </a:r>
                    </a:p>
                  </a:txBody>
                  <a:tcPr marL="137160" marR="13716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mn-lt"/>
                          <a:ea typeface="+mn-ea"/>
                          <a:cs typeface="+mn-cs"/>
                        </a:rPr>
                        <a:t>Median</a:t>
                      </a:r>
                    </a:p>
                  </a:txBody>
                  <a:tcPr marL="137160" marR="13716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Breast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40</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3F4"/>
                    </a:solidFill>
                  </a:tcP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Lung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35</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Colorectal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400" kern="1200" dirty="0">
                          <a:solidFill>
                            <a:schemeClr val="dk1"/>
                          </a:solidFill>
                          <a:effectLst/>
                          <a:latin typeface="+mn-lt"/>
                          <a:ea typeface="+mn-ea"/>
                          <a:cs typeface="+mn-cs"/>
                        </a:rPr>
                        <a:t>30</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252450315"/>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Myelodysplastic syndromes</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20</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8756180"/>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Multiple myeloma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400" kern="1200" dirty="0">
                          <a:solidFill>
                            <a:schemeClr val="dk1"/>
                          </a:solidFill>
                          <a:effectLst/>
                          <a:latin typeface="+mn-lt"/>
                          <a:ea typeface="+mn-ea"/>
                          <a:cs typeface="+mn-cs"/>
                        </a:rPr>
                        <a:t>20</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3753791377"/>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Chronic lymphocytic leukemia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15</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8844790"/>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Pancreatic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400" kern="1200" dirty="0">
                          <a:solidFill>
                            <a:schemeClr val="dk1"/>
                          </a:solidFill>
                          <a:effectLst/>
                          <a:latin typeface="+mn-lt"/>
                          <a:ea typeface="+mn-ea"/>
                          <a:cs typeface="+mn-cs"/>
                        </a:rPr>
                        <a:t>10</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3945050804"/>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Diffuse large B-cell lymphoma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10</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1038400"/>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Prostate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400" kern="1200" dirty="0">
                          <a:solidFill>
                            <a:schemeClr val="dk1"/>
                          </a:solidFill>
                          <a:effectLst/>
                          <a:latin typeface="+mn-lt"/>
                          <a:ea typeface="+mn-ea"/>
                          <a:cs typeface="+mn-cs"/>
                        </a:rPr>
                        <a:t>10</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439699441"/>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Follicular lymphoma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7</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0604537"/>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Melanoma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tc>
                  <a:txBody>
                    <a:bodyPr/>
                    <a:lstStyle/>
                    <a:p>
                      <a:pPr algn="ctr"/>
                      <a:r>
                        <a:rPr lang="en-US" sz="1400" kern="1200" dirty="0">
                          <a:solidFill>
                            <a:schemeClr val="dk1"/>
                          </a:solidFill>
                          <a:effectLst/>
                          <a:latin typeface="+mn-lt"/>
                          <a:ea typeface="+mn-ea"/>
                          <a:cs typeface="+mn-cs"/>
                        </a:rPr>
                        <a:t>6</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4F5"/>
                    </a:solidFill>
                  </a:tcPr>
                </a:tc>
                <a:extLst>
                  <a:ext uri="{0D108BD9-81ED-4DB2-BD59-A6C34878D82A}">
                    <a16:rowId xmlns:a16="http://schemas.microsoft.com/office/drawing/2014/main" val="2014128371"/>
                  </a:ext>
                </a:extLst>
              </a:tr>
            </a:tbl>
          </a:graphicData>
        </a:graphic>
      </p:graphicFrame>
      <p:graphicFrame>
        <p:nvGraphicFramePr>
          <p:cNvPr id="6" name="Content Placeholder 1">
            <a:extLst>
              <a:ext uri="{FF2B5EF4-FFF2-40B4-BE49-F238E27FC236}">
                <a16:creationId xmlns:a16="http://schemas.microsoft.com/office/drawing/2014/main" id="{A4C06C22-CF73-D14F-ABD7-F13D0E081D6C}"/>
              </a:ext>
            </a:extLst>
          </p:cNvPr>
          <p:cNvGraphicFramePr>
            <a:graphicFrameLocks/>
          </p:cNvGraphicFramePr>
          <p:nvPr/>
        </p:nvGraphicFramePr>
        <p:xfrm>
          <a:off x="4743450" y="1046016"/>
          <a:ext cx="3800476" cy="3291838"/>
        </p:xfrm>
        <a:graphic>
          <a:graphicData uri="http://schemas.openxmlformats.org/drawingml/2006/table">
            <a:tbl>
              <a:tblPr firstRow="1" bandRow="1">
                <a:tableStyleId>{21E4AEA4-8DFA-4A89-87EB-49C32662AFE0}</a:tableStyleId>
              </a:tblPr>
              <a:tblGrid>
                <a:gridCol w="2693471">
                  <a:extLst>
                    <a:ext uri="{9D8B030D-6E8A-4147-A177-3AD203B41FA5}">
                      <a16:colId xmlns:a16="http://schemas.microsoft.com/office/drawing/2014/main" val="2901513083"/>
                    </a:ext>
                  </a:extLst>
                </a:gridCol>
                <a:gridCol w="1107005">
                  <a:extLst>
                    <a:ext uri="{9D8B030D-6E8A-4147-A177-3AD203B41FA5}">
                      <a16:colId xmlns:a16="http://schemas.microsoft.com/office/drawing/2014/main" val="20000"/>
                    </a:ext>
                  </a:extLst>
                </a:gridCol>
              </a:tblGrid>
              <a:tr h="2992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mn-lt"/>
                          <a:ea typeface="+mn-ea"/>
                          <a:cs typeface="+mn-cs"/>
                        </a:rPr>
                        <a:t>Type of cancer</a:t>
                      </a:r>
                    </a:p>
                  </a:txBody>
                  <a:tcPr marL="137160" marR="13716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mn-lt"/>
                          <a:ea typeface="+mn-ea"/>
                          <a:cs typeface="+mn-cs"/>
                        </a:rPr>
                        <a:t>Median</a:t>
                      </a:r>
                    </a:p>
                  </a:txBody>
                  <a:tcPr marL="137160" marR="13716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82F5D"/>
                    </a:solidFill>
                  </a:tcPr>
                </a:tc>
                <a:extLst>
                  <a:ext uri="{0D108BD9-81ED-4DB2-BD59-A6C34878D82A}">
                    <a16:rowId xmlns:a16="http://schemas.microsoft.com/office/drawing/2014/main" val="10000"/>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Ovarian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kern="1200" dirty="0">
                          <a:solidFill>
                            <a:schemeClr val="dk1"/>
                          </a:solidFill>
                          <a:effectLst/>
                          <a:latin typeface="+mn-lt"/>
                          <a:ea typeface="+mn-ea"/>
                          <a:cs typeface="+mn-cs"/>
                        </a:rPr>
                        <a:t>6</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152856212"/>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Renal cell carcinoma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6</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4524646"/>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Hepatocellular carcinoma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400" kern="1200" dirty="0">
                          <a:solidFill>
                            <a:schemeClr val="dk1"/>
                          </a:solidFill>
                          <a:effectLst/>
                          <a:latin typeface="+mn-lt"/>
                          <a:ea typeface="+mn-ea"/>
                          <a:cs typeface="+mn-cs"/>
                        </a:rPr>
                        <a:t>5</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170638834"/>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Gastric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5</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1326417"/>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Acute myeloid leukemia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400" kern="1200" dirty="0">
                          <a:solidFill>
                            <a:schemeClr val="dk1"/>
                          </a:solidFill>
                          <a:effectLst/>
                          <a:latin typeface="+mn-lt"/>
                          <a:ea typeface="+mn-ea"/>
                          <a:cs typeface="+mn-cs"/>
                        </a:rPr>
                        <a:t>4</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3561847465"/>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Hodgkin lymphoma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4</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6356773"/>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Urothelial bladder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tc>
                  <a:txBody>
                    <a:bodyPr/>
                    <a:lstStyle/>
                    <a:p>
                      <a:pPr algn="ctr"/>
                      <a:r>
                        <a:rPr lang="en-US" sz="1400" kern="1200" dirty="0">
                          <a:solidFill>
                            <a:schemeClr val="dk1"/>
                          </a:solidFill>
                          <a:effectLst/>
                          <a:latin typeface="+mn-lt"/>
                          <a:ea typeface="+mn-ea"/>
                          <a:cs typeface="+mn-cs"/>
                        </a:rPr>
                        <a:t>4</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E6F6"/>
                    </a:solidFill>
                  </a:tcPr>
                </a:tc>
                <a:extLst>
                  <a:ext uri="{0D108BD9-81ED-4DB2-BD59-A6C34878D82A}">
                    <a16:rowId xmlns:a16="http://schemas.microsoft.com/office/drawing/2014/main" val="3491484078"/>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Endometrial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kern="1200" dirty="0">
                          <a:solidFill>
                            <a:schemeClr val="dk1"/>
                          </a:solidFill>
                          <a:effectLst/>
                          <a:latin typeface="+mn-lt"/>
                          <a:ea typeface="+mn-ea"/>
                          <a:cs typeface="+mn-cs"/>
                        </a:rPr>
                        <a:t>3</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25921408"/>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Cervical cancer</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400" kern="1200" dirty="0">
                          <a:solidFill>
                            <a:schemeClr val="dk1"/>
                          </a:solidFill>
                          <a:effectLst/>
                          <a:latin typeface="+mn-lt"/>
                          <a:ea typeface="+mn-ea"/>
                          <a:cs typeface="+mn-cs"/>
                        </a:rPr>
                        <a:t>2</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98610262"/>
                  </a:ext>
                </a:extLst>
              </a:tr>
              <a:tr h="2992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Mantle cell lymphoma</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kern="1200" dirty="0">
                          <a:solidFill>
                            <a:schemeClr val="dk1"/>
                          </a:solidFill>
                          <a:effectLst/>
                          <a:latin typeface="+mn-lt"/>
                          <a:ea typeface="+mn-ea"/>
                          <a:cs typeface="+mn-cs"/>
                        </a:rPr>
                        <a:t>2</a:t>
                      </a:r>
                    </a:p>
                  </a:txBody>
                  <a:tcPr marL="137160" marR="13716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7744689"/>
                  </a:ext>
                </a:extLst>
              </a:tr>
            </a:tbl>
          </a:graphicData>
        </a:graphic>
      </p:graphicFrame>
    </p:spTree>
    <p:extLst>
      <p:ext uri="{BB962C8B-B14F-4D97-AF65-F5344CB8AC3E}">
        <p14:creationId xmlns:p14="http://schemas.microsoft.com/office/powerpoint/2010/main" val="724870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p:cNvSpPr>
            <a:spLocks noGrp="1"/>
          </p:cNvSpPr>
          <p:nvPr>
            <p:ph type="ctrTitle"/>
          </p:nvPr>
        </p:nvSpPr>
        <p:spPr>
          <a:xfrm>
            <a:off x="750896" y="682005"/>
            <a:ext cx="7863332" cy="1635071"/>
          </a:xfrm>
        </p:spPr>
        <p:txBody>
          <a:bodyPr>
            <a:normAutofit/>
          </a:bodyPr>
          <a:lstStyle/>
          <a:p>
            <a:r>
              <a:rPr lang="en-US" sz="3000" b="1" dirty="0">
                <a:solidFill>
                  <a:schemeClr val="tx1"/>
                </a:solidFill>
              </a:rPr>
              <a:t>Paradigm Changes in the Treatment of Gynecologic Cancers</a:t>
            </a:r>
          </a:p>
        </p:txBody>
      </p:sp>
      <p:sp>
        <p:nvSpPr>
          <p:cNvPr id="2" name="Subtitle 1">
            <a:extLst>
              <a:ext uri="{FF2B5EF4-FFF2-40B4-BE49-F238E27FC236}">
                <a16:creationId xmlns:a16="http://schemas.microsoft.com/office/drawing/2014/main" id="{7A27B772-3745-F346-9D1D-FB6DEFEC791E}"/>
              </a:ext>
            </a:extLst>
          </p:cNvPr>
          <p:cNvSpPr>
            <a:spLocks noGrp="1"/>
          </p:cNvSpPr>
          <p:nvPr>
            <p:ph type="subTitle" idx="1"/>
          </p:nvPr>
        </p:nvSpPr>
        <p:spPr>
          <a:xfrm>
            <a:off x="750896" y="2480361"/>
            <a:ext cx="7863332" cy="1220781"/>
          </a:xfrm>
        </p:spPr>
        <p:txBody>
          <a:bodyPr>
            <a:noAutofit/>
          </a:bodyPr>
          <a:lstStyle/>
          <a:p>
            <a:pPr>
              <a:buNone/>
            </a:pPr>
            <a:r>
              <a:rPr lang="en-US" sz="1600" dirty="0"/>
              <a:t>Kathleen Moore, MD</a:t>
            </a:r>
          </a:p>
          <a:p>
            <a:pPr>
              <a:buNone/>
            </a:pPr>
            <a:r>
              <a:rPr lang="en-US" sz="1600" b="0" dirty="0"/>
              <a:t>Virginia </a:t>
            </a:r>
            <a:r>
              <a:rPr lang="en-US" sz="1600" b="0" dirty="0" err="1"/>
              <a:t>Kerley</a:t>
            </a:r>
            <a:r>
              <a:rPr lang="en-US" sz="1600" b="0" dirty="0"/>
              <a:t> Cade Chair in Developmental Therapeutics</a:t>
            </a:r>
          </a:p>
          <a:p>
            <a:pPr>
              <a:buNone/>
            </a:pPr>
            <a:r>
              <a:rPr lang="en-US" sz="1600" b="0" dirty="0"/>
              <a:t>Associate Director, Clinical Research</a:t>
            </a:r>
          </a:p>
          <a:p>
            <a:pPr>
              <a:buNone/>
            </a:pPr>
            <a:r>
              <a:rPr lang="en-US" sz="1600" b="0" dirty="0"/>
              <a:t>Director, Early Phase Drug Development</a:t>
            </a:r>
          </a:p>
          <a:p>
            <a:pPr>
              <a:buNone/>
            </a:pPr>
            <a:r>
              <a:rPr lang="en-US" sz="1600" b="0" dirty="0"/>
              <a:t>Stephenson Cancer Center, Oklahoma City</a:t>
            </a:r>
          </a:p>
        </p:txBody>
      </p:sp>
    </p:spTree>
    <p:extLst>
      <p:ext uri="{BB962C8B-B14F-4D97-AF65-F5344CB8AC3E}">
        <p14:creationId xmlns:p14="http://schemas.microsoft.com/office/powerpoint/2010/main" val="998192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3616" y="392326"/>
            <a:ext cx="8333184" cy="713765"/>
          </a:xfrm>
        </p:spPr>
        <p:txBody>
          <a:bodyPr>
            <a:normAutofit/>
          </a:bodyPr>
          <a:lstStyle/>
          <a:p>
            <a:r>
              <a:rPr lang="en-US" dirty="0"/>
              <a:t>The Typical Course of Advanced Ovarian Cancer</a:t>
            </a:r>
            <a:endParaRPr lang="en-US" baseline="30000" dirty="0"/>
          </a:p>
        </p:txBody>
      </p:sp>
      <p:sp>
        <p:nvSpPr>
          <p:cNvPr id="21" name="TextBox 20">
            <a:extLst>
              <a:ext uri="{FF2B5EF4-FFF2-40B4-BE49-F238E27FC236}">
                <a16:creationId xmlns:a16="http://schemas.microsoft.com/office/drawing/2014/main" id="{8ABB3B78-000B-4C8F-8447-0B95E40A98D0}"/>
              </a:ext>
            </a:extLst>
          </p:cNvPr>
          <p:cNvSpPr txBox="1"/>
          <p:nvPr/>
        </p:nvSpPr>
        <p:spPr>
          <a:xfrm>
            <a:off x="360085" y="4528800"/>
            <a:ext cx="8526740" cy="420628"/>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*Around 5% of patients are primary treatment-refractory, meaning disease progressed during therapy or within 4 weeks after the last dose. </a:t>
            </a: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IDS=interval debulking surgery.</a:t>
            </a:r>
            <a:endParaRPr kumimoji="0" lang="da-DK" sz="7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rPr>
              <a:t>1. Ledermann JA et al. </a:t>
            </a:r>
            <a:r>
              <a:rPr kumimoji="0" lang="da-DK" sz="750" b="0" i="1" u="none" strike="noStrike" kern="1200" cap="none" spc="0" normalizeH="0" baseline="0" noProof="0" dirty="0">
                <a:ln>
                  <a:noFill/>
                </a:ln>
                <a:solidFill>
                  <a:prstClr val="black"/>
                </a:solidFill>
                <a:effectLst/>
                <a:uLnTx/>
                <a:uFillTx/>
                <a:latin typeface="Calibri Light" panose="020F0302020204030204"/>
                <a:ea typeface="+mn-ea"/>
                <a:cs typeface="+mn-cs"/>
              </a:rPr>
              <a:t>Ann Oncol. </a:t>
            </a:r>
            <a:r>
              <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rPr>
              <a:t>2013;24(Suppl 6):vi24-vi32. 2. Giornelli GH. </a:t>
            </a:r>
            <a:r>
              <a:rPr kumimoji="0" lang="da-DK" sz="750" b="0" i="1" u="none" strike="noStrike" kern="1200" cap="none" spc="0" normalizeH="0" baseline="0" noProof="0" dirty="0">
                <a:ln>
                  <a:noFill/>
                </a:ln>
                <a:solidFill>
                  <a:prstClr val="black"/>
                </a:solidFill>
                <a:effectLst/>
                <a:uLnTx/>
                <a:uFillTx/>
                <a:latin typeface="Calibri Light" panose="020F0302020204030204"/>
                <a:ea typeface="+mn-ea"/>
                <a:cs typeface="+mn-cs"/>
              </a:rPr>
              <a:t>Springerplus</a:t>
            </a:r>
            <a:r>
              <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rPr>
              <a:t>. 2016;5(1):1197. 3. </a:t>
            </a:r>
            <a:r>
              <a:rPr kumimoji="0" lang="it-IT" sz="750" b="0" i="0" u="none" strike="noStrike" kern="1200" cap="none" spc="0" normalizeH="0" baseline="0" noProof="0" dirty="0">
                <a:ln>
                  <a:noFill/>
                </a:ln>
                <a:solidFill>
                  <a:prstClr val="black"/>
                </a:solidFill>
                <a:effectLst/>
                <a:uLnTx/>
                <a:uFillTx/>
                <a:latin typeface="Calibri Light" panose="020F0302020204030204"/>
                <a:ea typeface="+mn-ea"/>
                <a:cs typeface="+mn-cs"/>
              </a:rPr>
              <a:t>Pignata S et al. </a:t>
            </a:r>
            <a:r>
              <a:rPr kumimoji="0" lang="it-IT" sz="750" b="0" i="1" u="none" strike="noStrike" kern="1200" cap="none" spc="0" normalizeH="0" baseline="0" noProof="0" dirty="0">
                <a:ln>
                  <a:noFill/>
                </a:ln>
                <a:solidFill>
                  <a:prstClr val="black"/>
                </a:solidFill>
                <a:effectLst/>
                <a:uLnTx/>
                <a:uFillTx/>
                <a:latin typeface="Calibri Light" panose="020F0302020204030204"/>
                <a:ea typeface="+mn-ea"/>
                <a:cs typeface="+mn-cs"/>
              </a:rPr>
              <a:t>Ann Oncol. </a:t>
            </a:r>
            <a:r>
              <a:rPr kumimoji="0" lang="it-IT" sz="750" b="0" i="0" u="none" strike="noStrike" kern="1200" cap="none" spc="0" normalizeH="0" baseline="0" noProof="0" dirty="0">
                <a:ln>
                  <a:noFill/>
                </a:ln>
                <a:solidFill>
                  <a:prstClr val="black"/>
                </a:solidFill>
                <a:effectLst/>
                <a:uLnTx/>
                <a:uFillTx/>
                <a:latin typeface="Calibri Light" panose="020F0302020204030204"/>
                <a:ea typeface="+mn-ea"/>
                <a:cs typeface="+mn-cs"/>
              </a:rPr>
              <a:t>2017;28(suppl_8):viii51-viii56. 4. </a:t>
            </a: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du Bois A et al. </a:t>
            </a:r>
            <a:r>
              <a:rPr kumimoji="0" lang="fr-FR" sz="750" b="0" i="1" u="none" strike="noStrike" kern="1200" cap="none" spc="0" normalizeH="0" baseline="0" noProof="0" dirty="0">
                <a:ln>
                  <a:noFill/>
                </a:ln>
                <a:solidFill>
                  <a:prstClr val="black"/>
                </a:solidFill>
                <a:effectLst/>
                <a:uLnTx/>
                <a:uFillTx/>
                <a:latin typeface="Calibri" panose="020F0502020204030204"/>
                <a:ea typeface="+mn-ea"/>
                <a:cs typeface="+mn-cs"/>
              </a:rPr>
              <a:t>Cancer</a:t>
            </a: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 2009;115(6):1234-1244.</a:t>
            </a:r>
            <a:r>
              <a:rPr kumimoji="0" lang="it-IT" sz="750" b="0" i="0" u="none" strike="noStrike" kern="1200" cap="none" spc="0" normalizeH="0" baseline="0" noProof="0" dirty="0">
                <a:ln>
                  <a:noFill/>
                </a:ln>
                <a:solidFill>
                  <a:prstClr val="black"/>
                </a:solidFill>
                <a:effectLst/>
                <a:uLnTx/>
                <a:uFillTx/>
                <a:latin typeface="Calibri Light" panose="020F0302020204030204"/>
                <a:ea typeface="+mn-ea"/>
                <a:cs typeface="+mn-cs"/>
              </a:rPr>
              <a:t> </a:t>
            </a:r>
            <a:br>
              <a:rPr kumimoji="0" lang="it-IT" sz="75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it-IT" sz="750" b="0" i="0" u="none" strike="noStrike" kern="1200" cap="none" spc="0" normalizeH="0" baseline="0" noProof="0" dirty="0">
                <a:ln>
                  <a:noFill/>
                </a:ln>
                <a:solidFill>
                  <a:prstClr val="black"/>
                </a:solidFill>
                <a:effectLst/>
                <a:uLnTx/>
                <a:uFillTx/>
                <a:latin typeface="Calibri Light" panose="020F0302020204030204"/>
                <a:ea typeface="+mn-ea"/>
                <a:cs typeface="+mn-cs"/>
              </a:rPr>
              <a:t>5. </a:t>
            </a:r>
            <a:r>
              <a:rPr kumimoji="0" lang="nb-NO" sz="750" b="0" i="0" u="none" strike="noStrike" kern="1200" cap="none" spc="0" normalizeH="0" baseline="0" noProof="0" dirty="0">
                <a:ln>
                  <a:noFill/>
                </a:ln>
                <a:solidFill>
                  <a:prstClr val="black"/>
                </a:solidFill>
                <a:effectLst/>
                <a:uLnTx/>
                <a:uFillTx/>
                <a:latin typeface="Calibri" panose="020F0502020204030204"/>
                <a:ea typeface="+mn-ea"/>
                <a:cs typeface="+mn-cs"/>
              </a:rPr>
              <a:t>Wilson MK et al. </a:t>
            </a:r>
            <a:r>
              <a:rPr kumimoji="0" lang="nb-NO" sz="750" b="0" i="1" u="none" strike="noStrike" kern="1200" cap="none" spc="0" normalizeH="0" baseline="0" noProof="0" dirty="0">
                <a:ln>
                  <a:noFill/>
                </a:ln>
                <a:solidFill>
                  <a:prstClr val="black"/>
                </a:solidFill>
                <a:effectLst/>
                <a:uLnTx/>
                <a:uFillTx/>
                <a:latin typeface="Calibri" panose="020F0502020204030204"/>
                <a:ea typeface="+mn-ea"/>
                <a:cs typeface="+mn-cs"/>
              </a:rPr>
              <a:t>Ann Oncol</a:t>
            </a:r>
            <a:r>
              <a:rPr kumimoji="0" lang="nb-NO" sz="750" b="0" i="0" u="none" strike="noStrike" kern="1200" cap="none" spc="0" normalizeH="0" baseline="0" noProof="0" dirty="0">
                <a:ln>
                  <a:noFill/>
                </a:ln>
                <a:solidFill>
                  <a:prstClr val="black"/>
                </a:solidFill>
                <a:effectLst/>
                <a:uLnTx/>
                <a:uFillTx/>
                <a:latin typeface="Calibri" panose="020F0502020204030204"/>
                <a:ea typeface="+mn-ea"/>
                <a:cs typeface="+mn-cs"/>
              </a:rPr>
              <a:t>. 2017;28(4):727-732.</a:t>
            </a:r>
            <a:r>
              <a:rPr kumimoji="0" lang="it-IT" sz="750" b="0" i="0" u="none" strike="noStrike" kern="1200" cap="none" spc="0" normalizeH="0" baseline="0" noProof="0" dirty="0">
                <a:ln>
                  <a:noFill/>
                </a:ln>
                <a:solidFill>
                  <a:prstClr val="black"/>
                </a:solidFill>
                <a:effectLst/>
                <a:uLnTx/>
                <a:uFillTx/>
                <a:latin typeface="Calibri Light" panose="020F0302020204030204"/>
                <a:ea typeface="+mn-ea"/>
                <a:cs typeface="+mn-cs"/>
              </a:rPr>
              <a:t>  </a:t>
            </a:r>
            <a:endPar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 name="Rectangle 22">
            <a:extLst>
              <a:ext uri="{FF2B5EF4-FFF2-40B4-BE49-F238E27FC236}">
                <a16:creationId xmlns:a16="http://schemas.microsoft.com/office/drawing/2014/main" id="{F090FEDB-CCD2-4F49-A91C-2F16165644D3}"/>
              </a:ext>
            </a:extLst>
          </p:cNvPr>
          <p:cNvSpPr>
            <a:spLocks noChangeArrowheads="1"/>
          </p:cNvSpPr>
          <p:nvPr/>
        </p:nvSpPr>
        <p:spPr bwMode="auto">
          <a:xfrm>
            <a:off x="353616" y="2394529"/>
            <a:ext cx="1097280" cy="685800"/>
          </a:xfrm>
          <a:prstGeom prst="rect">
            <a:avLst/>
          </a:prstGeom>
          <a:solidFill>
            <a:schemeClr val="accent1"/>
          </a:solidFill>
          <a:ln w="9525">
            <a:noFill/>
            <a:miter lim="800000"/>
            <a:headEnd/>
            <a:tailEnd/>
          </a:ln>
        </p:spPr>
        <p:txBody>
          <a:bodyPr wrap="square" anchor="ctr">
            <a:noAutofit/>
          </a:bodyPr>
          <a:lstStyle/>
          <a:p>
            <a:pPr marL="0" marR="0" lvl="0" indent="0" algn="ctr" defTabSz="51344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First-Line </a:t>
            </a:r>
            <a:b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Treatment</a:t>
            </a:r>
          </a:p>
          <a:p>
            <a:pPr marL="0" marR="0" lvl="0" indent="0" algn="ctr" defTabSz="51344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Stage III, IV</a:t>
            </a:r>
          </a:p>
        </p:txBody>
      </p:sp>
      <p:sp>
        <p:nvSpPr>
          <p:cNvPr id="24" name="Rectangle 23">
            <a:extLst>
              <a:ext uri="{FF2B5EF4-FFF2-40B4-BE49-F238E27FC236}">
                <a16:creationId xmlns:a16="http://schemas.microsoft.com/office/drawing/2014/main" id="{D992E82C-9483-445F-870D-84671E4BFA99}"/>
              </a:ext>
            </a:extLst>
          </p:cNvPr>
          <p:cNvSpPr>
            <a:spLocks noChangeArrowheads="1"/>
          </p:cNvSpPr>
          <p:nvPr/>
        </p:nvSpPr>
        <p:spPr bwMode="auto">
          <a:xfrm>
            <a:off x="2191613" y="2394529"/>
            <a:ext cx="1097280" cy="685800"/>
          </a:xfrm>
          <a:prstGeom prst="rect">
            <a:avLst/>
          </a:prstGeom>
          <a:solidFill>
            <a:schemeClr val="tx2"/>
          </a:solidFill>
          <a:ln w="9525">
            <a:noFill/>
            <a:miter lim="800000"/>
            <a:headEnd/>
            <a:tailEnd/>
          </a:ln>
        </p:spPr>
        <p:txBody>
          <a:bodyPr wrap="none" anchor="ctr">
            <a:noAutofit/>
          </a:bodyPr>
          <a:lstStyle/>
          <a:p>
            <a:pPr marL="0" marR="0" lvl="0" indent="0" algn="ctr" defTabSz="51344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First Response*</a:t>
            </a:r>
          </a:p>
        </p:txBody>
      </p:sp>
      <p:cxnSp>
        <p:nvCxnSpPr>
          <p:cNvPr id="26" name="Straight Arrow Connector 25">
            <a:extLst>
              <a:ext uri="{FF2B5EF4-FFF2-40B4-BE49-F238E27FC236}">
                <a16:creationId xmlns:a16="http://schemas.microsoft.com/office/drawing/2014/main" id="{3AA40AAA-0D24-431C-855E-05226959D6FB}"/>
              </a:ext>
            </a:extLst>
          </p:cNvPr>
          <p:cNvCxnSpPr>
            <a:cxnSpLocks/>
            <a:stCxn id="23" idx="3"/>
            <a:endCxn id="24" idx="1"/>
          </p:cNvCxnSpPr>
          <p:nvPr/>
        </p:nvCxnSpPr>
        <p:spPr>
          <a:xfrm>
            <a:off x="1450897" y="2737429"/>
            <a:ext cx="740717" cy="0"/>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7" name="Rectangle 26">
            <a:extLst>
              <a:ext uri="{FF2B5EF4-FFF2-40B4-BE49-F238E27FC236}">
                <a16:creationId xmlns:a16="http://schemas.microsoft.com/office/drawing/2014/main" id="{B903C1A4-B07C-4B0D-A5D8-32FE677D1753}"/>
              </a:ext>
            </a:extLst>
          </p:cNvPr>
          <p:cNvSpPr>
            <a:spLocks noChangeArrowheads="1"/>
          </p:cNvSpPr>
          <p:nvPr/>
        </p:nvSpPr>
        <p:spPr bwMode="auto">
          <a:xfrm>
            <a:off x="560798" y="1719574"/>
            <a:ext cx="2584939" cy="674031"/>
          </a:xfrm>
          <a:prstGeom prst="rect">
            <a:avLst/>
          </a:prstGeom>
          <a:noFill/>
          <a:ln w="57150">
            <a:noFill/>
            <a:miter lim="800000"/>
            <a:headEnd/>
            <a:tailEnd/>
          </a:ln>
        </p:spPr>
        <p:txBody>
          <a:bodyPr wrap="square" anchor="ctr">
            <a:spAutoFit/>
          </a:bodyPr>
          <a:lstStyle/>
          <a:p>
            <a:pPr marL="0" marR="0" lvl="0" indent="0" algn="ctr" defTabSz="513445"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Surgery (primary or IDS) </a:t>
            </a:r>
            <a:br>
              <a:rPr kumimoji="0" lang="en-US" sz="105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primary or adjuvant chemotherapy </a:t>
            </a:r>
            <a:br>
              <a:rPr kumimoji="0" lang="en-US" sz="105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105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bevacizumab</a:t>
            </a:r>
          </a:p>
        </p:txBody>
      </p:sp>
      <p:cxnSp>
        <p:nvCxnSpPr>
          <p:cNvPr id="34" name="Straight Arrow Connector 33">
            <a:extLst>
              <a:ext uri="{FF2B5EF4-FFF2-40B4-BE49-F238E27FC236}">
                <a16:creationId xmlns:a16="http://schemas.microsoft.com/office/drawing/2014/main" id="{6F6E3629-430C-40C5-AE5A-815749C50308}"/>
              </a:ext>
            </a:extLst>
          </p:cNvPr>
          <p:cNvCxnSpPr>
            <a:cxnSpLocks/>
            <a:stCxn id="24" idx="3"/>
            <a:endCxn id="31" idx="1"/>
          </p:cNvCxnSpPr>
          <p:nvPr/>
        </p:nvCxnSpPr>
        <p:spPr>
          <a:xfrm>
            <a:off x="3288894" y="2737429"/>
            <a:ext cx="740717" cy="6221"/>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Rectangle 41">
            <a:extLst>
              <a:ext uri="{FF2B5EF4-FFF2-40B4-BE49-F238E27FC236}">
                <a16:creationId xmlns:a16="http://schemas.microsoft.com/office/drawing/2014/main" id="{BB70B9BD-8466-4C7B-99A8-0DB3A757E3F2}"/>
              </a:ext>
            </a:extLst>
          </p:cNvPr>
          <p:cNvSpPr>
            <a:spLocks noChangeArrowheads="1"/>
          </p:cNvSpPr>
          <p:nvPr/>
        </p:nvSpPr>
        <p:spPr bwMode="auto">
          <a:xfrm>
            <a:off x="5867608" y="2229526"/>
            <a:ext cx="1097280" cy="1028700"/>
          </a:xfrm>
          <a:prstGeom prst="rect">
            <a:avLst/>
          </a:prstGeom>
          <a:solidFill>
            <a:schemeClr val="accent3"/>
          </a:solidFill>
          <a:ln w="9525">
            <a:noFill/>
            <a:miter lim="800000"/>
            <a:headEnd/>
            <a:tailEnd/>
          </a:ln>
        </p:spPr>
        <p:txBody>
          <a:bodyPr wrap="square" anchor="ctr">
            <a:noAutofit/>
          </a:bodyPr>
          <a:lstStyle/>
          <a:p>
            <a:pPr marL="0" marR="0" lvl="0" indent="0" algn="ctr" defTabSz="513445"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Second </a:t>
            </a:r>
            <a:b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fr-FR" sz="1050" b="1" i="0" u="none" strike="noStrike" kern="1200" cap="none" spc="0" normalizeH="0" baseline="0" noProof="0" dirty="0" err="1">
                <a:ln>
                  <a:noFill/>
                </a:ln>
                <a:solidFill>
                  <a:srgbClr val="FFFFFF"/>
                </a:solidFill>
                <a:effectLst/>
                <a:uLnTx/>
                <a:uFillTx/>
                <a:latin typeface="Calibri Light" panose="020F0302020204030204"/>
                <a:ea typeface="ヒラギノ角ゴ Pro W3"/>
                <a:cs typeface="Arial" panose="020B0604020202020204" pitchFamily="34" charset="0"/>
              </a:rPr>
              <a:t>Response</a:t>
            </a:r>
            <a: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a:t>
            </a:r>
            <a:b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fr-FR" sz="1050" b="1" i="0" u="none" strike="noStrike" kern="1200" cap="none" spc="0" normalizeH="0" baseline="0" noProof="0" dirty="0" err="1">
                <a:ln>
                  <a:noFill/>
                </a:ln>
                <a:solidFill>
                  <a:srgbClr val="FFFFFF"/>
                </a:solidFill>
                <a:effectLst/>
                <a:uLnTx/>
                <a:uFillTx/>
                <a:latin typeface="Calibri Light" panose="020F0302020204030204"/>
                <a:ea typeface="ヒラギノ角ゴ Pro W3"/>
                <a:cs typeface="Arial" panose="020B0604020202020204" pitchFamily="34" charset="0"/>
              </a:rPr>
              <a:t>Disease</a:t>
            </a:r>
            <a: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 Stabilisation</a:t>
            </a:r>
          </a:p>
        </p:txBody>
      </p:sp>
      <p:sp>
        <p:nvSpPr>
          <p:cNvPr id="43" name="Rectangle 42">
            <a:extLst>
              <a:ext uri="{FF2B5EF4-FFF2-40B4-BE49-F238E27FC236}">
                <a16:creationId xmlns:a16="http://schemas.microsoft.com/office/drawing/2014/main" id="{B4DA8EF4-740C-404D-8AB7-93DE3C149513}"/>
              </a:ext>
            </a:extLst>
          </p:cNvPr>
          <p:cNvSpPr>
            <a:spLocks noChangeArrowheads="1"/>
          </p:cNvSpPr>
          <p:nvPr/>
        </p:nvSpPr>
        <p:spPr bwMode="auto">
          <a:xfrm>
            <a:off x="4239103" y="1404911"/>
            <a:ext cx="2516291" cy="73866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tIns="68580" bIns="68580" anchor="ctr">
            <a:spAutoFit/>
          </a:bodyPr>
          <a:lstStyle/>
          <a:p>
            <a:pPr marL="0" marR="0" lvl="0" indent="0" algn="ctr" defTabSz="513445"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Patients for </a:t>
            </a:r>
            <a:r>
              <a:rPr kumimoji="0" lang="fr-FR" sz="1050" b="0"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whom</a:t>
            </a:r>
            <a:r>
              <a:rPr kumimoji="0" lang="fr-FR" sz="105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t>
            </a:r>
            <a:r>
              <a:rPr kumimoji="0" lang="fr-FR" sz="1050" b="1"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platinum</a:t>
            </a:r>
            <a:r>
              <a:rPr kumimoji="0" lang="fr-FR" sz="105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t>
            </a:r>
            <a:r>
              <a:rPr kumimoji="0" lang="fr-FR" sz="1050" b="1"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is</a:t>
            </a:r>
            <a:r>
              <a:rPr kumimoji="0" lang="fr-FR" sz="105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an option, </a:t>
            </a:r>
            <a:r>
              <a:rPr kumimoji="0" lang="fr-FR" sz="1050" b="0"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formerly</a:t>
            </a:r>
            <a:r>
              <a:rPr kumimoji="0" lang="fr-FR" sz="105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‘Platinum-Sensitive’</a:t>
            </a:r>
          </a:p>
          <a:p>
            <a:pPr marL="0" marR="0" lvl="0" indent="0" algn="ctr" defTabSz="51344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Progression &gt;6 months after completion </a:t>
            </a:r>
            <a:br>
              <a:rPr kumimoji="0" lang="en-US" sz="9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9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of platinum-based chemotherapy</a:t>
            </a:r>
            <a:endParaRPr kumimoji="0" lang="fr-FR" sz="9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endParaRPr>
          </a:p>
        </p:txBody>
      </p:sp>
      <p:sp>
        <p:nvSpPr>
          <p:cNvPr id="44" name="Rectangle 43">
            <a:extLst>
              <a:ext uri="{FF2B5EF4-FFF2-40B4-BE49-F238E27FC236}">
                <a16:creationId xmlns:a16="http://schemas.microsoft.com/office/drawing/2014/main" id="{759F19E6-6A43-4CEC-8949-84C221A75431}"/>
              </a:ext>
            </a:extLst>
          </p:cNvPr>
          <p:cNvSpPr>
            <a:spLocks noChangeArrowheads="1"/>
          </p:cNvSpPr>
          <p:nvPr/>
        </p:nvSpPr>
        <p:spPr bwMode="auto">
          <a:xfrm>
            <a:off x="4239103" y="3400179"/>
            <a:ext cx="2516291" cy="738664"/>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wrap="square" tIns="68580" bIns="68580" anchor="ctr">
            <a:spAutoFit/>
          </a:bodyPr>
          <a:lstStyle/>
          <a:p>
            <a:pPr marL="0" marR="0" lvl="0" indent="0" algn="ctr" defTabSz="5134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n-ea"/>
                <a:cs typeface="+mn-cs"/>
              </a:rPr>
              <a:t>Patients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 whom </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platinum is not an option,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formerly</a:t>
            </a: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‘Platinum-</a:t>
            </a:r>
            <a:r>
              <a:rPr kumimoji="0" lang="fr-FR" sz="1050" b="1" i="0" u="none" strike="noStrike" kern="1200" cap="none" spc="0" normalizeH="0" baseline="0" noProof="0" dirty="0" err="1">
                <a:ln>
                  <a:noFill/>
                </a:ln>
                <a:solidFill>
                  <a:prstClr val="black"/>
                </a:solidFill>
                <a:effectLst/>
                <a:uLnTx/>
                <a:uFillTx/>
                <a:latin typeface="Calibri Light" panose="020F0302020204030204"/>
                <a:ea typeface="ヒラギノ角ゴ Pro W3"/>
                <a:cs typeface="Arial" panose="020B0604020202020204" pitchFamily="34" charset="0"/>
              </a:rPr>
              <a:t>Resistant</a:t>
            </a:r>
            <a:r>
              <a:rPr kumimoji="0" lang="fr-FR" sz="1050" b="1"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 </a:t>
            </a:r>
          </a:p>
          <a:p>
            <a:pPr marL="0" marR="0" lvl="0" indent="0" algn="ctr" defTabSz="51344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Progression &lt;6 months after completion of </a:t>
            </a:r>
            <a:br>
              <a:rPr kumimoji="0" lang="en-US" sz="9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br>
            <a:r>
              <a:rPr kumimoji="0" lang="en-US" sz="900" b="0" i="0" u="none" strike="noStrike" kern="1200" cap="none" spc="0" normalizeH="0" baseline="0" noProof="0" dirty="0">
                <a:ln>
                  <a:noFill/>
                </a:ln>
                <a:solidFill>
                  <a:prstClr val="black"/>
                </a:solidFill>
                <a:effectLst/>
                <a:uLnTx/>
                <a:uFillTx/>
                <a:latin typeface="Calibri Light" panose="020F0302020204030204"/>
                <a:ea typeface="ヒラギノ角ゴ Pro W3"/>
                <a:cs typeface="Arial" panose="020B0604020202020204" pitchFamily="34" charset="0"/>
              </a:rPr>
              <a:t>platinum-based chemotherapy</a:t>
            </a:r>
          </a:p>
        </p:txBody>
      </p:sp>
      <p:cxnSp>
        <p:nvCxnSpPr>
          <p:cNvPr id="45" name="Straight Arrow Connector 44">
            <a:extLst>
              <a:ext uri="{FF2B5EF4-FFF2-40B4-BE49-F238E27FC236}">
                <a16:creationId xmlns:a16="http://schemas.microsoft.com/office/drawing/2014/main" id="{0734EC94-D86C-4026-AA62-6388F828364F}"/>
              </a:ext>
            </a:extLst>
          </p:cNvPr>
          <p:cNvCxnSpPr>
            <a:cxnSpLocks/>
            <a:stCxn id="31" idx="3"/>
            <a:endCxn id="42" idx="1"/>
          </p:cNvCxnSpPr>
          <p:nvPr/>
        </p:nvCxnSpPr>
        <p:spPr>
          <a:xfrm>
            <a:off x="5126891" y="2743650"/>
            <a:ext cx="740717" cy="226"/>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5" name="Rectangle 54">
            <a:extLst>
              <a:ext uri="{FF2B5EF4-FFF2-40B4-BE49-F238E27FC236}">
                <a16:creationId xmlns:a16="http://schemas.microsoft.com/office/drawing/2014/main" id="{3F60BF8D-C491-4461-ADA8-DF5BE9236988}"/>
              </a:ext>
            </a:extLst>
          </p:cNvPr>
          <p:cNvSpPr>
            <a:spLocks noChangeArrowheads="1"/>
          </p:cNvSpPr>
          <p:nvPr/>
        </p:nvSpPr>
        <p:spPr bwMode="auto">
          <a:xfrm>
            <a:off x="7705606" y="2229526"/>
            <a:ext cx="1097280" cy="1028700"/>
          </a:xfrm>
          <a:prstGeom prst="rect">
            <a:avLst/>
          </a:prstGeom>
          <a:solidFill>
            <a:schemeClr val="accent6"/>
          </a:solidFill>
          <a:ln w="9525">
            <a:noFill/>
            <a:miter lim="800000"/>
            <a:headEnd/>
            <a:tailEnd/>
          </a:ln>
        </p:spPr>
        <p:txBody>
          <a:bodyPr wrap="square" anchor="ctr">
            <a:noAutofit/>
          </a:bodyPr>
          <a:lstStyle/>
          <a:p>
            <a:pPr marL="0" marR="0" lvl="0" indent="0" algn="ctr" defTabSz="513445"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Relapse/</a:t>
            </a:r>
            <a:b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Progression </a:t>
            </a:r>
            <a:b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fr-FR"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(100%)</a:t>
            </a:r>
          </a:p>
        </p:txBody>
      </p:sp>
      <p:sp>
        <p:nvSpPr>
          <p:cNvPr id="31" name="Rectangle 30">
            <a:extLst>
              <a:ext uri="{FF2B5EF4-FFF2-40B4-BE49-F238E27FC236}">
                <a16:creationId xmlns:a16="http://schemas.microsoft.com/office/drawing/2014/main" id="{58671BE2-732D-4344-95C4-85F775BD18FD}"/>
              </a:ext>
            </a:extLst>
          </p:cNvPr>
          <p:cNvSpPr>
            <a:spLocks noChangeArrowheads="1"/>
          </p:cNvSpPr>
          <p:nvPr/>
        </p:nvSpPr>
        <p:spPr bwMode="auto">
          <a:xfrm>
            <a:off x="4029611" y="2400750"/>
            <a:ext cx="1097280" cy="685800"/>
          </a:xfrm>
          <a:prstGeom prst="rect">
            <a:avLst/>
          </a:prstGeom>
          <a:solidFill>
            <a:schemeClr val="accent3"/>
          </a:solidFill>
          <a:ln w="9525">
            <a:noFill/>
            <a:miter lim="800000"/>
            <a:headEnd/>
            <a:tailEnd/>
          </a:ln>
        </p:spPr>
        <p:txBody>
          <a:bodyPr wrap="none" anchor="ctr">
            <a:noAutofit/>
          </a:bodyPr>
          <a:lstStyle/>
          <a:p>
            <a:pPr marL="0" marR="0" lvl="0" indent="0" algn="ctr" defTabSz="513445"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Relapse/</a:t>
            </a:r>
            <a:b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Progression </a:t>
            </a:r>
            <a:b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br>
            <a:r>
              <a:rPr kumimoji="0" lang="en-US" sz="1050" b="1" i="0" u="none" strike="noStrike" kern="1200" cap="none" spc="0" normalizeH="0" baseline="0" noProof="0" dirty="0">
                <a:ln>
                  <a:noFill/>
                </a:ln>
                <a:solidFill>
                  <a:srgbClr val="FFFFFF"/>
                </a:solidFill>
                <a:effectLst/>
                <a:uLnTx/>
                <a:uFillTx/>
                <a:latin typeface="Calibri Light" panose="020F0302020204030204"/>
                <a:ea typeface="ヒラギノ角ゴ Pro W3"/>
                <a:cs typeface="Arial" panose="020B0604020202020204" pitchFamily="34" charset="0"/>
              </a:rPr>
              <a:t>(70%–80%)</a:t>
            </a:r>
          </a:p>
        </p:txBody>
      </p:sp>
      <p:cxnSp>
        <p:nvCxnSpPr>
          <p:cNvPr id="41" name="Straight Arrow Connector 40">
            <a:extLst>
              <a:ext uri="{FF2B5EF4-FFF2-40B4-BE49-F238E27FC236}">
                <a16:creationId xmlns:a16="http://schemas.microsoft.com/office/drawing/2014/main" id="{9E29541E-24BC-4D95-943C-864908F25A3D}"/>
              </a:ext>
            </a:extLst>
          </p:cNvPr>
          <p:cNvCxnSpPr>
            <a:cxnSpLocks/>
            <a:stCxn id="42" idx="3"/>
            <a:endCxn id="55" idx="1"/>
          </p:cNvCxnSpPr>
          <p:nvPr/>
        </p:nvCxnSpPr>
        <p:spPr>
          <a:xfrm>
            <a:off x="6964888" y="2743876"/>
            <a:ext cx="740718" cy="0"/>
          </a:xfrm>
          <a:prstGeom prst="straightConnector1">
            <a:avLst/>
          </a:prstGeom>
          <a:noFill/>
          <a:ln w="19050">
            <a:solidFill>
              <a:schemeClr val="accent1"/>
            </a:solidFill>
            <a:miter lim="800000"/>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7" name="Rectangle 16">
            <a:extLst>
              <a:ext uri="{FF2B5EF4-FFF2-40B4-BE49-F238E27FC236}">
                <a16:creationId xmlns:a16="http://schemas.microsoft.com/office/drawing/2014/main" id="{3C4AA429-AA3D-4567-A801-5D3A2E303223}"/>
              </a:ext>
            </a:extLst>
          </p:cNvPr>
          <p:cNvSpPr>
            <a:spLocks noChangeArrowheads="1"/>
          </p:cNvSpPr>
          <p:nvPr/>
        </p:nvSpPr>
        <p:spPr bwMode="auto">
          <a:xfrm>
            <a:off x="3157509" y="1921191"/>
            <a:ext cx="915636" cy="313932"/>
          </a:xfrm>
          <a:prstGeom prst="rect">
            <a:avLst/>
          </a:prstGeom>
          <a:noFill/>
          <a:ln w="57150">
            <a:noFill/>
            <a:miter lim="800000"/>
            <a:headEnd/>
            <a:tailEnd/>
          </a:ln>
        </p:spPr>
        <p:txBody>
          <a:bodyPr wrap="none" anchor="t">
            <a:spAutoFit/>
          </a:bodyPr>
          <a:lstStyle/>
          <a:p>
            <a:pPr marL="0" marR="0" lvl="0" indent="0" algn="ctr" defTabSz="513445"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libri Light" panose="020F0302020204030204"/>
                <a:ea typeface="ヒラギノ角ゴ Pro W3"/>
                <a:cs typeface="Arial" panose="020B0604020202020204" pitchFamily="34" charset="0"/>
              </a:rPr>
              <a:t>Follow-up</a:t>
            </a:r>
          </a:p>
        </p:txBody>
      </p:sp>
    </p:spTree>
    <p:custDataLst>
      <p:tags r:id="rId1"/>
    </p:custDataLst>
    <p:extLst>
      <p:ext uri="{BB962C8B-B14F-4D97-AF65-F5344CB8AC3E}">
        <p14:creationId xmlns:p14="http://schemas.microsoft.com/office/powerpoint/2010/main" val="1459626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8889" y="4134698"/>
            <a:ext cx="8426223" cy="438582"/>
          </a:xfrm>
          <a:prstGeom prst="rect">
            <a:avLst/>
          </a:prstGeom>
          <a:solidFill>
            <a:schemeClr val="tx2"/>
          </a:solidFill>
        </p:spPr>
        <p:txBody>
          <a:bodyPr wrap="square" rtlCol="0">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GB" sz="1125" b="1" i="0" u="none" strike="noStrike" kern="1200" cap="none" spc="0" normalizeH="0" baseline="0" noProof="0" dirty="0">
                <a:ln>
                  <a:noFill/>
                </a:ln>
                <a:solidFill>
                  <a:prstClr val="white"/>
                </a:solidFill>
                <a:effectLst/>
                <a:uLnTx/>
                <a:uFillTx/>
                <a:latin typeface="Calibri Light" panose="020F0302020204030204"/>
                <a:ea typeface="+mn-ea"/>
                <a:cs typeface="+mn-cs"/>
              </a:rPr>
              <a:t>Weekly dose-dense chemotherapy can be delivered successfully as first-line epithelial ovarian cancer treatment without substantial toxicity increase; it does not significantly improve PFS compared to standard 3-weekly chemotherapy</a:t>
            </a:r>
          </a:p>
        </p:txBody>
      </p:sp>
      <p:sp>
        <p:nvSpPr>
          <p:cNvPr id="8" name="Rectangle 7"/>
          <p:cNvSpPr/>
          <p:nvPr/>
        </p:nvSpPr>
        <p:spPr>
          <a:xfrm>
            <a:off x="1654432" y="1194838"/>
            <a:ext cx="2654578" cy="276999"/>
          </a:xfrm>
          <a:prstGeom prst="rect">
            <a:avLst/>
          </a:prstGeom>
        </p:spPr>
        <p:txBody>
          <a:bodyPr wrap="square">
            <a:sp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ICON8 Progression-Free Survival</a:t>
            </a:r>
          </a:p>
        </p:txBody>
      </p:sp>
      <p:sp>
        <p:nvSpPr>
          <p:cNvPr id="2" name="Title 1">
            <a:extLst>
              <a:ext uri="{FF2B5EF4-FFF2-40B4-BE49-F238E27FC236}">
                <a16:creationId xmlns:a16="http://schemas.microsoft.com/office/drawing/2014/main" id="{36A8EE3D-D74A-403E-858D-DEEEFE85FF89}"/>
              </a:ext>
            </a:extLst>
          </p:cNvPr>
          <p:cNvSpPr>
            <a:spLocks noGrp="1"/>
          </p:cNvSpPr>
          <p:nvPr>
            <p:ph type="title"/>
          </p:nvPr>
        </p:nvSpPr>
        <p:spPr>
          <a:xfrm>
            <a:off x="628650" y="273844"/>
            <a:ext cx="8156462" cy="994172"/>
          </a:xfrm>
        </p:spPr>
        <p:txBody>
          <a:bodyPr>
            <a:normAutofit fontScale="90000"/>
          </a:bodyPr>
          <a:lstStyle/>
          <a:p>
            <a:r>
              <a:rPr lang="en-US" dirty="0"/>
              <a:t>First-Line Chemotherapy Standard of Care (</a:t>
            </a:r>
            <a:r>
              <a:rPr lang="en-US" i="1" dirty="0" err="1"/>
              <a:t>BRCAwt</a:t>
            </a:r>
            <a:r>
              <a:rPr lang="en-US" dirty="0"/>
              <a:t>) </a:t>
            </a:r>
            <a:br>
              <a:rPr lang="en-US" dirty="0"/>
            </a:br>
            <a:r>
              <a:rPr lang="en-US" dirty="0"/>
              <a:t>Carboplatin and Paclitaxel </a:t>
            </a:r>
          </a:p>
        </p:txBody>
      </p:sp>
      <p:sp>
        <p:nvSpPr>
          <p:cNvPr id="10" name="TextBox 9">
            <a:extLst>
              <a:ext uri="{FF2B5EF4-FFF2-40B4-BE49-F238E27FC236}">
                <a16:creationId xmlns:a16="http://schemas.microsoft.com/office/drawing/2014/main" id="{54EEEB4F-2BA4-4818-84BB-0E15E0C41D7E}"/>
              </a:ext>
            </a:extLst>
          </p:cNvPr>
          <p:cNvSpPr txBox="1"/>
          <p:nvPr/>
        </p:nvSpPr>
        <p:spPr>
          <a:xfrm>
            <a:off x="360085" y="4739114"/>
            <a:ext cx="8526740" cy="210314"/>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80000"/>
              </a:lnSpc>
              <a:spcBef>
                <a:spcPts val="18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Light" panose="020F0302020204030204"/>
                <a:ea typeface="+mn-ea"/>
                <a:cs typeface="+mn-cs"/>
              </a:rPr>
              <a:t>CI=confidence </a:t>
            </a:r>
            <a:r>
              <a:rPr kumimoji="0" lang="fr-FR" sz="750" b="0" i="0" u="none" strike="noStrike" kern="1200" cap="none" spc="0" normalizeH="0" baseline="0" noProof="0" dirty="0" err="1">
                <a:ln>
                  <a:noFill/>
                </a:ln>
                <a:solidFill>
                  <a:prstClr val="black"/>
                </a:solidFill>
                <a:effectLst/>
                <a:uLnTx/>
                <a:uFillTx/>
                <a:latin typeface="Calibri Light" panose="020F0302020204030204"/>
                <a:ea typeface="+mn-ea"/>
                <a:cs typeface="+mn-cs"/>
              </a:rPr>
              <a:t>interval</a:t>
            </a:r>
            <a:r>
              <a:rPr kumimoji="0" lang="fr-FR" sz="750" b="0" i="0" u="none" strike="noStrike" kern="1200" cap="none" spc="0" normalizeH="0" baseline="0" noProof="0" dirty="0">
                <a:ln>
                  <a:noFill/>
                </a:ln>
                <a:solidFill>
                  <a:prstClr val="black"/>
                </a:solidFill>
                <a:effectLst/>
                <a:uLnTx/>
                <a:uFillTx/>
                <a:latin typeface="Calibri Light" panose="020F0302020204030204"/>
                <a:ea typeface="+mn-ea"/>
                <a:cs typeface="+mn-cs"/>
              </a:rPr>
              <a:t>; HR=</a:t>
            </a:r>
            <a:r>
              <a:rPr kumimoji="0" lang="fr-FR" sz="750" b="0" i="0" u="none" strike="noStrike" kern="1200" cap="none" spc="0" normalizeH="0" baseline="0" noProof="0" dirty="0" err="1">
                <a:ln>
                  <a:noFill/>
                </a:ln>
                <a:solidFill>
                  <a:prstClr val="black"/>
                </a:solidFill>
                <a:effectLst/>
                <a:uLnTx/>
                <a:uFillTx/>
                <a:latin typeface="Calibri Light" panose="020F0302020204030204"/>
                <a:ea typeface="+mn-ea"/>
                <a:cs typeface="+mn-cs"/>
              </a:rPr>
              <a:t>hazard</a:t>
            </a:r>
            <a:r>
              <a:rPr kumimoji="0" lang="fr-FR" sz="750" b="0" i="0" u="none" strike="noStrike" kern="1200" cap="none" spc="0" normalizeH="0" baseline="0" noProof="0" dirty="0">
                <a:ln>
                  <a:noFill/>
                </a:ln>
                <a:solidFill>
                  <a:prstClr val="black"/>
                </a:solidFill>
                <a:effectLst/>
                <a:uLnTx/>
                <a:uFillTx/>
                <a:latin typeface="Calibri Light" panose="020F0302020204030204"/>
                <a:ea typeface="+mn-ea"/>
                <a:cs typeface="+mn-cs"/>
              </a:rPr>
              <a:t> ratio; PFS=progression-free </a:t>
            </a:r>
            <a:r>
              <a:rPr kumimoji="0" lang="fr-FR" sz="750" b="0" i="0" u="none" strike="noStrike" kern="1200" cap="none" spc="0" normalizeH="0" baseline="0" noProof="0" dirty="0" err="1">
                <a:ln>
                  <a:noFill/>
                </a:ln>
                <a:solidFill>
                  <a:prstClr val="black"/>
                </a:solidFill>
                <a:effectLst/>
                <a:uLnTx/>
                <a:uFillTx/>
                <a:latin typeface="Calibri Light" panose="020F0302020204030204"/>
                <a:ea typeface="+mn-ea"/>
                <a:cs typeface="+mn-cs"/>
              </a:rPr>
              <a:t>survival</a:t>
            </a:r>
            <a:r>
              <a:rPr kumimoji="0" lang="fr-FR" sz="750" b="0" i="0" u="none" strike="noStrike" kern="1200" cap="none" spc="0" normalizeH="0" baseline="0" noProof="0" dirty="0">
                <a:ln>
                  <a:noFill/>
                </a:ln>
                <a:solidFill>
                  <a:prstClr val="black"/>
                </a:solidFill>
                <a:effectLst/>
                <a:uLnTx/>
                <a:uFillTx/>
                <a:latin typeface="Calibri Light" panose="020F0302020204030204"/>
                <a:ea typeface="+mn-ea"/>
                <a:cs typeface="+mn-cs"/>
              </a:rPr>
              <a:t>.</a:t>
            </a: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Light" panose="020F0302020204030204"/>
                <a:ea typeface="+mn-ea"/>
                <a:cs typeface="+mn-cs"/>
              </a:rPr>
              <a:t>Clamp AR et al. </a:t>
            </a:r>
            <a:r>
              <a:rPr kumimoji="0" lang="fr-FR" sz="750" b="0" i="0" u="none" strike="noStrike" kern="1200" cap="none" spc="0" normalizeH="0" baseline="0" noProof="0" dirty="0" err="1">
                <a:ln>
                  <a:noFill/>
                </a:ln>
                <a:solidFill>
                  <a:prstClr val="black"/>
                </a:solidFill>
                <a:effectLst/>
                <a:uLnTx/>
                <a:uFillTx/>
                <a:latin typeface="Calibri Light" panose="020F0302020204030204"/>
                <a:ea typeface="+mn-ea"/>
                <a:cs typeface="+mn-cs"/>
              </a:rPr>
              <a:t>Presented</a:t>
            </a:r>
            <a:r>
              <a:rPr kumimoji="0" lang="fr-FR" sz="750" b="0" i="0" u="none" strike="noStrike" kern="1200" cap="none" spc="0" normalizeH="0" baseline="0" noProof="0" dirty="0">
                <a:ln>
                  <a:noFill/>
                </a:ln>
                <a:solidFill>
                  <a:prstClr val="black"/>
                </a:solidFill>
                <a:effectLst/>
                <a:uLnTx/>
                <a:uFillTx/>
                <a:latin typeface="Calibri Light" panose="020F0302020204030204"/>
                <a:ea typeface="+mn-ea"/>
                <a:cs typeface="+mn-cs"/>
              </a:rPr>
              <a:t> at: ESMO </a:t>
            </a:r>
            <a:r>
              <a:rPr kumimoji="0" lang="fr-FR" sz="750" b="0" i="0" u="none" strike="noStrike" kern="1200" cap="none" spc="0" normalizeH="0" baseline="0" noProof="0" dirty="0" err="1">
                <a:ln>
                  <a:noFill/>
                </a:ln>
                <a:solidFill>
                  <a:prstClr val="black"/>
                </a:solidFill>
                <a:effectLst/>
                <a:uLnTx/>
                <a:uFillTx/>
                <a:latin typeface="Calibri Light" panose="020F0302020204030204"/>
                <a:ea typeface="+mn-ea"/>
                <a:cs typeface="+mn-cs"/>
              </a:rPr>
              <a:t>Annual</a:t>
            </a:r>
            <a:r>
              <a:rPr kumimoji="0" lang="fr-FR" sz="750" b="0" i="0" u="none" strike="noStrike" kern="1200" cap="none" spc="0" normalizeH="0" baseline="0" noProof="0" dirty="0">
                <a:ln>
                  <a:noFill/>
                </a:ln>
                <a:solidFill>
                  <a:prstClr val="black"/>
                </a:solidFill>
                <a:effectLst/>
                <a:uLnTx/>
                <a:uFillTx/>
                <a:latin typeface="Calibri Light" panose="020F0302020204030204"/>
                <a:ea typeface="+mn-ea"/>
                <a:cs typeface="+mn-cs"/>
              </a:rPr>
              <a:t> Meeting; 2017.</a:t>
            </a:r>
          </a:p>
        </p:txBody>
      </p:sp>
      <p:graphicFrame>
        <p:nvGraphicFramePr>
          <p:cNvPr id="11" name="Content Placeholder 3">
            <a:extLst>
              <a:ext uri="{FF2B5EF4-FFF2-40B4-BE49-F238E27FC236}">
                <a16:creationId xmlns:a16="http://schemas.microsoft.com/office/drawing/2014/main" id="{1E013C3C-137D-4D9A-AE37-6D640D966730}"/>
              </a:ext>
            </a:extLst>
          </p:cNvPr>
          <p:cNvGraphicFramePr>
            <a:graphicFrameLocks/>
          </p:cNvGraphicFramePr>
          <p:nvPr>
            <p:extLst>
              <p:ext uri="{D42A27DB-BD31-4B8C-83A1-F6EECF244321}">
                <p14:modId xmlns:p14="http://schemas.microsoft.com/office/powerpoint/2010/main" val="817150785"/>
              </p:ext>
            </p:extLst>
          </p:nvPr>
        </p:nvGraphicFramePr>
        <p:xfrm>
          <a:off x="4977155" y="1294265"/>
          <a:ext cx="3697788" cy="2164318"/>
        </p:xfrm>
        <a:graphic>
          <a:graphicData uri="http://schemas.openxmlformats.org/drawingml/2006/table">
            <a:tbl>
              <a:tblPr firstRow="1" bandRow="1">
                <a:tableStyleId>{5C22544A-7EE6-4342-B048-85BDC9FD1C3A}</a:tableStyleId>
              </a:tblPr>
              <a:tblGrid>
                <a:gridCol w="924447">
                  <a:extLst>
                    <a:ext uri="{9D8B030D-6E8A-4147-A177-3AD203B41FA5}">
                      <a16:colId xmlns:a16="http://schemas.microsoft.com/office/drawing/2014/main" val="20000"/>
                    </a:ext>
                  </a:extLst>
                </a:gridCol>
                <a:gridCol w="837549">
                  <a:extLst>
                    <a:ext uri="{9D8B030D-6E8A-4147-A177-3AD203B41FA5}">
                      <a16:colId xmlns:a16="http://schemas.microsoft.com/office/drawing/2014/main" val="20001"/>
                    </a:ext>
                  </a:extLst>
                </a:gridCol>
                <a:gridCol w="926560">
                  <a:extLst>
                    <a:ext uri="{9D8B030D-6E8A-4147-A177-3AD203B41FA5}">
                      <a16:colId xmlns:a16="http://schemas.microsoft.com/office/drawing/2014/main" val="20002"/>
                    </a:ext>
                  </a:extLst>
                </a:gridCol>
                <a:gridCol w="1009232">
                  <a:extLst>
                    <a:ext uri="{9D8B030D-6E8A-4147-A177-3AD203B41FA5}">
                      <a16:colId xmlns:a16="http://schemas.microsoft.com/office/drawing/2014/main" val="3165938778"/>
                    </a:ext>
                  </a:extLst>
                </a:gridCol>
              </a:tblGrid>
              <a:tr h="526238">
                <a:tc>
                  <a:txBody>
                    <a:bodyPr/>
                    <a:lstStyle/>
                    <a:p>
                      <a:pPr algn="ctr">
                        <a:spcAft>
                          <a:spcPts val="0"/>
                        </a:spcAft>
                      </a:pPr>
                      <a:endParaRPr lang="en-GB" sz="900" b="1" kern="1200" dirty="0">
                        <a:solidFill>
                          <a:schemeClr val="tx1"/>
                        </a:solidFill>
                        <a:latin typeface="+mj-lt"/>
                        <a:ea typeface="+mn-ea"/>
                        <a:cs typeface="+mn-cs"/>
                      </a:endParaRPr>
                    </a:p>
                  </a:txBody>
                  <a:tcPr marL="51435" marR="51435"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spcAft>
                          <a:spcPts val="0"/>
                        </a:spcAft>
                      </a:pPr>
                      <a:r>
                        <a:rPr lang="en-GB" sz="900" b="0" kern="1200" dirty="0">
                          <a:solidFill>
                            <a:schemeClr val="tx1"/>
                          </a:solidFill>
                          <a:latin typeface="+mj-lt"/>
                          <a:ea typeface="+mn-ea"/>
                          <a:cs typeface="+mn-cs"/>
                        </a:rPr>
                        <a:t>Standard (n=522)</a:t>
                      </a:r>
                    </a:p>
                  </a:txBody>
                  <a:tcPr marL="51435" marR="51435"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75000"/>
                      </a:schemeClr>
                    </a:solidFill>
                  </a:tcPr>
                </a:tc>
                <a:tc>
                  <a:txBody>
                    <a:bodyPr/>
                    <a:lstStyle/>
                    <a:p>
                      <a:pPr algn="ctr">
                        <a:spcAft>
                          <a:spcPts val="0"/>
                        </a:spcAft>
                      </a:pPr>
                      <a:r>
                        <a:rPr lang="en-GB" sz="900" b="0" kern="1200" dirty="0">
                          <a:solidFill>
                            <a:schemeClr val="bg1"/>
                          </a:solidFill>
                          <a:latin typeface="+mj-lt"/>
                          <a:ea typeface="+mn-ea"/>
                          <a:cs typeface="+mn-cs"/>
                        </a:rPr>
                        <a:t>Weekly paclitaxel (n=523)</a:t>
                      </a:r>
                    </a:p>
                  </a:txBody>
                  <a:tcPr marL="51435" marR="51435"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50000"/>
                      </a:schemeClr>
                    </a:solidFill>
                  </a:tcPr>
                </a:tc>
                <a:tc>
                  <a:txBody>
                    <a:bodyPr/>
                    <a:lstStyle/>
                    <a:p>
                      <a:pPr algn="ctr">
                        <a:spcAft>
                          <a:spcPts val="0"/>
                        </a:spcAft>
                      </a:pPr>
                      <a:r>
                        <a:rPr lang="en-GB" sz="900" b="0" kern="1200" dirty="0">
                          <a:solidFill>
                            <a:schemeClr val="bg1"/>
                          </a:solidFill>
                          <a:latin typeface="+mj-lt"/>
                          <a:ea typeface="+mn-ea"/>
                          <a:cs typeface="+mn-cs"/>
                        </a:rPr>
                        <a:t>Weekly </a:t>
                      </a:r>
                      <a:br>
                        <a:rPr lang="en-GB" sz="900" b="0" kern="1200" dirty="0">
                          <a:solidFill>
                            <a:schemeClr val="bg1"/>
                          </a:solidFill>
                          <a:latin typeface="+mj-lt"/>
                          <a:ea typeface="+mn-ea"/>
                          <a:cs typeface="+mn-cs"/>
                        </a:rPr>
                      </a:br>
                      <a:r>
                        <a:rPr lang="en-GB" sz="900" b="0" kern="1200" dirty="0">
                          <a:solidFill>
                            <a:schemeClr val="bg1"/>
                          </a:solidFill>
                          <a:latin typeface="+mj-lt"/>
                          <a:ea typeface="+mn-ea"/>
                          <a:cs typeface="+mn-cs"/>
                        </a:rPr>
                        <a:t>carbo-paclitaxel (n=521)</a:t>
                      </a:r>
                    </a:p>
                  </a:txBody>
                  <a:tcPr marL="51435" marR="51435" marT="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261578">
                <a:tc>
                  <a:txBody>
                    <a:bodyPr/>
                    <a:lstStyle/>
                    <a:p>
                      <a:pPr algn="ctr">
                        <a:spcAft>
                          <a:spcPts val="0"/>
                        </a:spcAft>
                      </a:pPr>
                      <a:r>
                        <a:rPr lang="en-GB" sz="900" kern="1200" dirty="0">
                          <a:solidFill>
                            <a:schemeClr val="tx1"/>
                          </a:solidFill>
                          <a:latin typeface="+mj-lt"/>
                          <a:ea typeface="+mn-ea"/>
                          <a:cs typeface="+mn-cs"/>
                        </a:rPr>
                        <a:t>Progressions</a:t>
                      </a:r>
                    </a:p>
                  </a:txBody>
                  <a:tcPr marL="51435" marR="51435" marT="0" marB="0" anchor="ctr">
                    <a:lnT w="6350" cap="flat" cmpd="sng" algn="ctr">
                      <a:no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3F7FB"/>
                    </a:solidFill>
                  </a:tcPr>
                </a:tc>
                <a:tc>
                  <a:txBody>
                    <a:bodyPr/>
                    <a:lstStyle/>
                    <a:p>
                      <a:pPr algn="ctr">
                        <a:spcAft>
                          <a:spcPts val="600"/>
                        </a:spcAft>
                      </a:pPr>
                      <a:r>
                        <a:rPr lang="en-GB" sz="900" kern="1200" dirty="0">
                          <a:solidFill>
                            <a:schemeClr val="tx1"/>
                          </a:solidFill>
                          <a:latin typeface="+mj-lt"/>
                          <a:ea typeface="+mn-ea"/>
                          <a:cs typeface="+mn-cs"/>
                        </a:rPr>
                        <a:t>330 (63%)</a:t>
                      </a:r>
                    </a:p>
                  </a:txBody>
                  <a:tcPr marL="51435" marR="51435" marT="0" marB="0" anchor="ctr">
                    <a:lnT w="6350" cap="flat" cmpd="sng" algn="ctr">
                      <a:no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335 (64%)</a:t>
                      </a:r>
                    </a:p>
                  </a:txBody>
                  <a:tcPr marL="51435" marR="51435" marT="0" marB="0" anchor="ctr">
                    <a:lnT w="6350" cap="flat" cmpd="sng" algn="ctr">
                      <a:no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338 (65%)</a:t>
                      </a:r>
                    </a:p>
                  </a:txBody>
                  <a:tcPr marL="51435" marR="51435" marT="0" marB="0" anchor="ctr">
                    <a:lnT w="6350" cap="flat" cmpd="sng" algn="ctr">
                      <a:no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4320">
                <a:tc>
                  <a:txBody>
                    <a:bodyPr/>
                    <a:lstStyle/>
                    <a:p>
                      <a:pPr algn="ctr">
                        <a:spcAft>
                          <a:spcPts val="0"/>
                        </a:spcAft>
                      </a:pPr>
                      <a:r>
                        <a:rPr lang="en-GB" sz="900" kern="1200" dirty="0">
                          <a:solidFill>
                            <a:schemeClr val="tx1"/>
                          </a:solidFill>
                          <a:latin typeface="+mj-lt"/>
                          <a:ea typeface="+mn-ea"/>
                          <a:cs typeface="+mn-cs"/>
                        </a:rPr>
                        <a:t>Median PFS, </a:t>
                      </a:r>
                      <a:r>
                        <a:rPr lang="en-GB" sz="900" kern="1200" dirty="0" err="1">
                          <a:solidFill>
                            <a:schemeClr val="tx1"/>
                          </a:solidFill>
                          <a:latin typeface="+mj-lt"/>
                          <a:ea typeface="+mn-ea"/>
                          <a:cs typeface="+mn-cs"/>
                        </a:rPr>
                        <a:t>mo</a:t>
                      </a:r>
                      <a:endParaRPr lang="en-GB" sz="900" kern="1200" dirty="0">
                        <a:solidFill>
                          <a:schemeClr val="tx1"/>
                        </a:solidFill>
                        <a:latin typeface="+mj-lt"/>
                        <a:ea typeface="+mn-ea"/>
                        <a:cs typeface="+mn-cs"/>
                      </a:endParaRP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3F7FB"/>
                    </a:solidFill>
                  </a:tcPr>
                </a:tc>
                <a:tc>
                  <a:txBody>
                    <a:bodyPr/>
                    <a:lstStyle/>
                    <a:p>
                      <a:pPr algn="ctr">
                        <a:spcAft>
                          <a:spcPts val="600"/>
                        </a:spcAft>
                      </a:pPr>
                      <a:r>
                        <a:rPr lang="en-GB" sz="900" kern="1200" dirty="0">
                          <a:solidFill>
                            <a:schemeClr val="tx1"/>
                          </a:solidFill>
                          <a:latin typeface="+mj-lt"/>
                          <a:ea typeface="+mn-ea"/>
                          <a:cs typeface="+mn-cs"/>
                        </a:rPr>
                        <a:t>17.9</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20.6</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21.1</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16217453"/>
                  </a:ext>
                </a:extLst>
              </a:tr>
              <a:tr h="289513">
                <a:tc>
                  <a:txBody>
                    <a:bodyPr/>
                    <a:lstStyle/>
                    <a:p>
                      <a:pPr algn="ctr">
                        <a:spcAft>
                          <a:spcPts val="0"/>
                        </a:spcAft>
                      </a:pPr>
                      <a:r>
                        <a:rPr lang="en-GB" sz="900" kern="1200" dirty="0">
                          <a:solidFill>
                            <a:schemeClr val="tx1"/>
                          </a:solidFill>
                          <a:latin typeface="+mj-lt"/>
                          <a:ea typeface="+mn-ea"/>
                          <a:cs typeface="+mn-cs"/>
                        </a:rPr>
                        <a:t>Log rank </a:t>
                      </a:r>
                      <a:br>
                        <a:rPr lang="en-GB" sz="900" kern="1200" dirty="0">
                          <a:solidFill>
                            <a:schemeClr val="tx1"/>
                          </a:solidFill>
                          <a:latin typeface="+mj-lt"/>
                          <a:ea typeface="+mn-ea"/>
                          <a:cs typeface="+mn-cs"/>
                        </a:rPr>
                      </a:br>
                      <a:r>
                        <a:rPr lang="en-GB" sz="900" kern="1200" dirty="0">
                          <a:solidFill>
                            <a:schemeClr val="tx1"/>
                          </a:solidFill>
                          <a:latin typeface="+mj-lt"/>
                          <a:ea typeface="+mn-ea"/>
                          <a:cs typeface="+mn-cs"/>
                        </a:rPr>
                        <a:t>(vs standard)</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3F7FB"/>
                    </a:solidFill>
                  </a:tcPr>
                </a:tc>
                <a:tc>
                  <a:txBody>
                    <a:bodyPr/>
                    <a:lstStyle/>
                    <a:p>
                      <a:endParaRPr lang="en-GB" sz="900" kern="1200" dirty="0">
                        <a:solidFill>
                          <a:schemeClr val="tx1"/>
                        </a:solidFill>
                        <a:latin typeface="+mj-lt"/>
                        <a:ea typeface="+mn-ea"/>
                        <a:cs typeface="+mn-cs"/>
                      </a:endParaRP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i="1" kern="1200" dirty="0">
                          <a:solidFill>
                            <a:schemeClr val="tx1"/>
                          </a:solidFill>
                          <a:latin typeface="+mj-lt"/>
                          <a:ea typeface="+mn-ea"/>
                          <a:cs typeface="+mn-cs"/>
                        </a:rPr>
                        <a:t>P</a:t>
                      </a:r>
                      <a:r>
                        <a:rPr lang="en-GB" sz="900" kern="1200" dirty="0">
                          <a:solidFill>
                            <a:schemeClr val="tx1"/>
                          </a:solidFill>
                          <a:latin typeface="+mj-lt"/>
                          <a:ea typeface="+mn-ea"/>
                          <a:cs typeface="+mn-cs"/>
                        </a:rPr>
                        <a:t>=0.45</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i="1" kern="1200" dirty="0">
                          <a:solidFill>
                            <a:schemeClr val="tx1"/>
                          </a:solidFill>
                          <a:latin typeface="+mj-lt"/>
                          <a:ea typeface="+mn-ea"/>
                          <a:cs typeface="+mn-cs"/>
                        </a:rPr>
                        <a:t>P</a:t>
                      </a:r>
                      <a:r>
                        <a:rPr lang="en-GB" sz="900" kern="1200" dirty="0">
                          <a:solidFill>
                            <a:schemeClr val="tx1"/>
                          </a:solidFill>
                          <a:latin typeface="+mj-lt"/>
                          <a:ea typeface="+mn-ea"/>
                          <a:cs typeface="+mn-cs"/>
                        </a:rPr>
                        <a:t>=0.56</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3156">
                <a:tc>
                  <a:txBody>
                    <a:bodyPr/>
                    <a:lstStyle/>
                    <a:p>
                      <a:pPr algn="ctr">
                        <a:spcAft>
                          <a:spcPts val="0"/>
                        </a:spcAft>
                      </a:pPr>
                      <a:r>
                        <a:rPr lang="en-GB" sz="900" kern="1200" dirty="0">
                          <a:solidFill>
                            <a:schemeClr val="tx1"/>
                          </a:solidFill>
                          <a:latin typeface="+mj-lt"/>
                          <a:ea typeface="+mn-ea"/>
                          <a:cs typeface="+mn-cs"/>
                        </a:rPr>
                        <a:t>HR vs Standard</a:t>
                      </a:r>
                    </a:p>
                    <a:p>
                      <a:pPr algn="ctr">
                        <a:spcAft>
                          <a:spcPts val="0"/>
                        </a:spcAft>
                      </a:pPr>
                      <a:r>
                        <a:rPr lang="en-GB" sz="900" kern="1200" dirty="0">
                          <a:solidFill>
                            <a:schemeClr val="tx1"/>
                          </a:solidFill>
                          <a:latin typeface="+mj-lt"/>
                          <a:ea typeface="+mn-ea"/>
                          <a:cs typeface="+mn-cs"/>
                        </a:rPr>
                        <a:t> (97.5% CI)</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3F7FB"/>
                    </a:solidFill>
                  </a:tcPr>
                </a:tc>
                <a:tc>
                  <a:txBody>
                    <a:bodyPr/>
                    <a:lstStyle/>
                    <a:p>
                      <a:pPr algn="ctr"/>
                      <a:endParaRPr lang="en-GB" sz="900" kern="1200" dirty="0">
                        <a:solidFill>
                          <a:schemeClr val="tx1"/>
                        </a:solidFill>
                        <a:latin typeface="+mj-lt"/>
                        <a:ea typeface="+mn-ea"/>
                        <a:cs typeface="+mn-cs"/>
                      </a:endParaRP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0.92</a:t>
                      </a:r>
                      <a:br>
                        <a:rPr lang="en-GB" sz="900" kern="1200" dirty="0">
                          <a:solidFill>
                            <a:schemeClr val="tx1"/>
                          </a:solidFill>
                          <a:latin typeface="+mj-lt"/>
                          <a:ea typeface="+mn-ea"/>
                          <a:cs typeface="+mn-cs"/>
                        </a:rPr>
                      </a:br>
                      <a:r>
                        <a:rPr lang="en-GB" sz="900" kern="1200" dirty="0">
                          <a:solidFill>
                            <a:schemeClr val="tx1"/>
                          </a:solidFill>
                          <a:latin typeface="+mj-lt"/>
                          <a:ea typeface="+mn-ea"/>
                          <a:cs typeface="+mn-cs"/>
                        </a:rPr>
                        <a:t>(0.77–1.09)</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0.94</a:t>
                      </a:r>
                      <a:br>
                        <a:rPr lang="en-GB" sz="900" kern="1200" dirty="0">
                          <a:solidFill>
                            <a:schemeClr val="tx1"/>
                          </a:solidFill>
                          <a:latin typeface="+mj-lt"/>
                          <a:ea typeface="+mn-ea"/>
                          <a:cs typeface="+mn-cs"/>
                        </a:rPr>
                      </a:br>
                      <a:r>
                        <a:rPr lang="en-GB" sz="900" kern="1200" dirty="0">
                          <a:solidFill>
                            <a:schemeClr val="tx1"/>
                          </a:solidFill>
                          <a:latin typeface="+mj-lt"/>
                          <a:ea typeface="+mn-ea"/>
                          <a:cs typeface="+mn-cs"/>
                        </a:rPr>
                        <a:t>(0.79–1.12)</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9513">
                <a:tc>
                  <a:txBody>
                    <a:bodyPr/>
                    <a:lstStyle/>
                    <a:p>
                      <a:pPr algn="ctr">
                        <a:spcAft>
                          <a:spcPts val="0"/>
                        </a:spcAft>
                      </a:pPr>
                      <a:r>
                        <a:rPr lang="en-GB" sz="900" kern="1200" dirty="0">
                          <a:solidFill>
                            <a:schemeClr val="tx1"/>
                          </a:solidFill>
                          <a:latin typeface="+mj-lt"/>
                          <a:ea typeface="+mn-ea"/>
                          <a:cs typeface="+mn-cs"/>
                        </a:rPr>
                        <a:t>Restricted means</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rgbClr val="F3F7FB"/>
                    </a:solidFill>
                  </a:tcPr>
                </a:tc>
                <a:tc>
                  <a:txBody>
                    <a:bodyPr/>
                    <a:lstStyle/>
                    <a:p>
                      <a:pPr algn="ctr"/>
                      <a:r>
                        <a:rPr lang="en-GB" sz="900" kern="1200" dirty="0">
                          <a:solidFill>
                            <a:schemeClr val="tx1"/>
                          </a:solidFill>
                          <a:latin typeface="+mj-lt"/>
                          <a:ea typeface="+mn-ea"/>
                          <a:cs typeface="+mn-cs"/>
                        </a:rPr>
                        <a:t>24.4 months</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24.9 months</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tc>
                  <a:txBody>
                    <a:bodyPr/>
                    <a:lstStyle/>
                    <a:p>
                      <a:pPr algn="ctr">
                        <a:spcAft>
                          <a:spcPts val="600"/>
                        </a:spcAft>
                      </a:pPr>
                      <a:r>
                        <a:rPr lang="en-GB" sz="900" kern="1200" dirty="0">
                          <a:solidFill>
                            <a:schemeClr val="tx1"/>
                          </a:solidFill>
                          <a:latin typeface="+mj-lt"/>
                          <a:ea typeface="+mn-ea"/>
                          <a:cs typeface="+mn-cs"/>
                        </a:rPr>
                        <a:t>25.3 months</a:t>
                      </a:r>
                    </a:p>
                  </a:txBody>
                  <a:tcPr marL="51435" marR="51435" marT="0" marB="0" anchor="ctr">
                    <a:lnT w="6350" cap="flat" cmpd="sng" algn="ctr">
                      <a:solidFill>
                        <a:schemeClr val="tx1">
                          <a:lumMod val="65000"/>
                          <a:lumOff val="35000"/>
                        </a:schemeClr>
                      </a:solidFill>
                      <a:prstDash val="solid"/>
                      <a:round/>
                      <a:headEnd type="none" w="med" len="med"/>
                      <a:tailEnd type="none" w="med" len="med"/>
                    </a:lnT>
                    <a:lnB w="6350" cap="flat" cmpd="sng" algn="ctr">
                      <a:solidFill>
                        <a:schemeClr val="tx1">
                          <a:lumMod val="65000"/>
                          <a:lumOff val="3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74345352"/>
                  </a:ext>
                </a:extLst>
              </a:tr>
            </a:tbl>
          </a:graphicData>
        </a:graphic>
      </p:graphicFrame>
      <p:sp>
        <p:nvSpPr>
          <p:cNvPr id="64" name="Rechteck 65">
            <a:extLst>
              <a:ext uri="{FF2B5EF4-FFF2-40B4-BE49-F238E27FC236}">
                <a16:creationId xmlns:a16="http://schemas.microsoft.com/office/drawing/2014/main" id="{2F58B051-A784-4913-BA29-5DCF79FA7107}"/>
              </a:ext>
            </a:extLst>
          </p:cNvPr>
          <p:cNvSpPr/>
          <p:nvPr/>
        </p:nvSpPr>
        <p:spPr>
          <a:xfrm>
            <a:off x="1396767" y="3696330"/>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522</a:t>
            </a:r>
          </a:p>
        </p:txBody>
      </p:sp>
      <p:sp>
        <p:nvSpPr>
          <p:cNvPr id="65" name="Rechteck 66">
            <a:extLst>
              <a:ext uri="{FF2B5EF4-FFF2-40B4-BE49-F238E27FC236}">
                <a16:creationId xmlns:a16="http://schemas.microsoft.com/office/drawing/2014/main" id="{1CF212B3-88EA-4F3E-8013-24A4B44288F5}"/>
              </a:ext>
            </a:extLst>
          </p:cNvPr>
          <p:cNvSpPr/>
          <p:nvPr/>
        </p:nvSpPr>
        <p:spPr>
          <a:xfrm>
            <a:off x="4390724" y="3696330"/>
            <a:ext cx="52900"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3</a:t>
            </a:r>
          </a:p>
        </p:txBody>
      </p:sp>
      <p:sp>
        <p:nvSpPr>
          <p:cNvPr id="66" name="Rechteck 67">
            <a:extLst>
              <a:ext uri="{FF2B5EF4-FFF2-40B4-BE49-F238E27FC236}">
                <a16:creationId xmlns:a16="http://schemas.microsoft.com/office/drawing/2014/main" id="{BE90D5D6-FB11-4D69-96A8-B56E776F76CE}"/>
              </a:ext>
            </a:extLst>
          </p:cNvPr>
          <p:cNvSpPr/>
          <p:nvPr/>
        </p:nvSpPr>
        <p:spPr>
          <a:xfrm>
            <a:off x="4078054" y="3696330"/>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18</a:t>
            </a:r>
          </a:p>
        </p:txBody>
      </p:sp>
      <p:sp>
        <p:nvSpPr>
          <p:cNvPr id="67" name="Rechteck 68">
            <a:extLst>
              <a:ext uri="{FF2B5EF4-FFF2-40B4-BE49-F238E27FC236}">
                <a16:creationId xmlns:a16="http://schemas.microsoft.com/office/drawing/2014/main" id="{270C6680-2400-43BC-A1F6-B42954A8D70C}"/>
              </a:ext>
            </a:extLst>
          </p:cNvPr>
          <p:cNvSpPr/>
          <p:nvPr/>
        </p:nvSpPr>
        <p:spPr>
          <a:xfrm>
            <a:off x="4690538" y="3696330"/>
            <a:ext cx="52900"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a:t>
            </a:r>
          </a:p>
        </p:txBody>
      </p:sp>
      <p:sp>
        <p:nvSpPr>
          <p:cNvPr id="68" name="Rechteck 69">
            <a:extLst>
              <a:ext uri="{FF2B5EF4-FFF2-40B4-BE49-F238E27FC236}">
                <a16:creationId xmlns:a16="http://schemas.microsoft.com/office/drawing/2014/main" id="{9E524FDD-DA00-4061-96A7-692BB16D42EB}"/>
              </a:ext>
            </a:extLst>
          </p:cNvPr>
          <p:cNvSpPr/>
          <p:nvPr/>
        </p:nvSpPr>
        <p:spPr>
          <a:xfrm>
            <a:off x="1989608" y="3696330"/>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354</a:t>
            </a:r>
          </a:p>
        </p:txBody>
      </p:sp>
      <p:sp>
        <p:nvSpPr>
          <p:cNvPr id="69" name="Rechteck 70">
            <a:extLst>
              <a:ext uri="{FF2B5EF4-FFF2-40B4-BE49-F238E27FC236}">
                <a16:creationId xmlns:a16="http://schemas.microsoft.com/office/drawing/2014/main" id="{1E06A954-971B-4FEE-97F2-1FEEBC02C9FD}"/>
              </a:ext>
            </a:extLst>
          </p:cNvPr>
          <p:cNvSpPr/>
          <p:nvPr/>
        </p:nvSpPr>
        <p:spPr>
          <a:xfrm>
            <a:off x="1687085" y="3696330"/>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471</a:t>
            </a:r>
          </a:p>
        </p:txBody>
      </p:sp>
      <p:sp>
        <p:nvSpPr>
          <p:cNvPr id="70" name="Rechteck 71">
            <a:extLst>
              <a:ext uri="{FF2B5EF4-FFF2-40B4-BE49-F238E27FC236}">
                <a16:creationId xmlns:a16="http://schemas.microsoft.com/office/drawing/2014/main" id="{CC0F81B0-7829-43FB-BC6E-B54C10DFE579}"/>
              </a:ext>
            </a:extLst>
          </p:cNvPr>
          <p:cNvSpPr/>
          <p:nvPr/>
        </p:nvSpPr>
        <p:spPr>
          <a:xfrm>
            <a:off x="2578367" y="3696330"/>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198</a:t>
            </a:r>
          </a:p>
        </p:txBody>
      </p:sp>
      <p:sp>
        <p:nvSpPr>
          <p:cNvPr id="71" name="Rechteck 72">
            <a:extLst>
              <a:ext uri="{FF2B5EF4-FFF2-40B4-BE49-F238E27FC236}">
                <a16:creationId xmlns:a16="http://schemas.microsoft.com/office/drawing/2014/main" id="{1AC58962-8F4F-4623-B215-41746F6C430E}"/>
              </a:ext>
            </a:extLst>
          </p:cNvPr>
          <p:cNvSpPr/>
          <p:nvPr/>
        </p:nvSpPr>
        <p:spPr>
          <a:xfrm>
            <a:off x="3193576" y="3696330"/>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92</a:t>
            </a:r>
          </a:p>
        </p:txBody>
      </p:sp>
      <p:sp>
        <p:nvSpPr>
          <p:cNvPr id="72" name="Rechteck 73">
            <a:extLst>
              <a:ext uri="{FF2B5EF4-FFF2-40B4-BE49-F238E27FC236}">
                <a16:creationId xmlns:a16="http://schemas.microsoft.com/office/drawing/2014/main" id="{951606D5-AE34-4FAF-A5F1-8FFF6C5FD995}"/>
              </a:ext>
            </a:extLst>
          </p:cNvPr>
          <p:cNvSpPr/>
          <p:nvPr/>
        </p:nvSpPr>
        <p:spPr>
          <a:xfrm>
            <a:off x="3489309" y="3696330"/>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59</a:t>
            </a:r>
          </a:p>
        </p:txBody>
      </p:sp>
      <p:sp>
        <p:nvSpPr>
          <p:cNvPr id="73" name="Rechteck 74">
            <a:extLst>
              <a:ext uri="{FF2B5EF4-FFF2-40B4-BE49-F238E27FC236}">
                <a16:creationId xmlns:a16="http://schemas.microsoft.com/office/drawing/2014/main" id="{EFBBC8C1-C57E-4DC3-8A6D-D50E0289D82A}"/>
              </a:ext>
            </a:extLst>
          </p:cNvPr>
          <p:cNvSpPr/>
          <p:nvPr/>
        </p:nvSpPr>
        <p:spPr>
          <a:xfrm>
            <a:off x="3782335" y="3696330"/>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32</a:t>
            </a:r>
          </a:p>
        </p:txBody>
      </p:sp>
      <p:sp>
        <p:nvSpPr>
          <p:cNvPr id="74" name="Rechteck 75">
            <a:extLst>
              <a:ext uri="{FF2B5EF4-FFF2-40B4-BE49-F238E27FC236}">
                <a16:creationId xmlns:a16="http://schemas.microsoft.com/office/drawing/2014/main" id="{11E85271-1F20-4E5D-A7C5-D0CDB68CC626}"/>
              </a:ext>
            </a:extLst>
          </p:cNvPr>
          <p:cNvSpPr/>
          <p:nvPr/>
        </p:nvSpPr>
        <p:spPr>
          <a:xfrm>
            <a:off x="2282633" y="3696330"/>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250</a:t>
            </a:r>
          </a:p>
        </p:txBody>
      </p:sp>
      <p:sp>
        <p:nvSpPr>
          <p:cNvPr id="75" name="Rechteck 76">
            <a:extLst>
              <a:ext uri="{FF2B5EF4-FFF2-40B4-BE49-F238E27FC236}">
                <a16:creationId xmlns:a16="http://schemas.microsoft.com/office/drawing/2014/main" id="{0841FB25-690C-4D34-B739-4909332FF93B}"/>
              </a:ext>
            </a:extLst>
          </p:cNvPr>
          <p:cNvSpPr/>
          <p:nvPr/>
        </p:nvSpPr>
        <p:spPr>
          <a:xfrm>
            <a:off x="2874099" y="3696330"/>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130</a:t>
            </a:r>
          </a:p>
        </p:txBody>
      </p:sp>
      <p:sp>
        <p:nvSpPr>
          <p:cNvPr id="76" name="Rechteck 65">
            <a:extLst>
              <a:ext uri="{FF2B5EF4-FFF2-40B4-BE49-F238E27FC236}">
                <a16:creationId xmlns:a16="http://schemas.microsoft.com/office/drawing/2014/main" id="{123064DE-D827-410F-9B8E-8303B9508813}"/>
              </a:ext>
            </a:extLst>
          </p:cNvPr>
          <p:cNvSpPr/>
          <p:nvPr/>
        </p:nvSpPr>
        <p:spPr>
          <a:xfrm>
            <a:off x="918557" y="3696330"/>
            <a:ext cx="387928" cy="115416"/>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Standard</a:t>
            </a:r>
          </a:p>
        </p:txBody>
      </p:sp>
      <p:sp>
        <p:nvSpPr>
          <p:cNvPr id="77" name="Rechteck 65">
            <a:extLst>
              <a:ext uri="{FF2B5EF4-FFF2-40B4-BE49-F238E27FC236}">
                <a16:creationId xmlns:a16="http://schemas.microsoft.com/office/drawing/2014/main" id="{AD5046C6-CD8C-43A8-B2C4-C1DEA1ACA0D8}"/>
              </a:ext>
            </a:extLst>
          </p:cNvPr>
          <p:cNvSpPr/>
          <p:nvPr/>
        </p:nvSpPr>
        <p:spPr>
          <a:xfrm>
            <a:off x="873674" y="3554663"/>
            <a:ext cx="432811" cy="115416"/>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No. at risk</a:t>
            </a:r>
          </a:p>
        </p:txBody>
      </p:sp>
      <p:sp>
        <p:nvSpPr>
          <p:cNvPr id="78" name="Rechteck 65">
            <a:extLst>
              <a:ext uri="{FF2B5EF4-FFF2-40B4-BE49-F238E27FC236}">
                <a16:creationId xmlns:a16="http://schemas.microsoft.com/office/drawing/2014/main" id="{6C196DAD-5D52-4D7F-A8B0-A298484B8111}"/>
              </a:ext>
            </a:extLst>
          </p:cNvPr>
          <p:cNvSpPr/>
          <p:nvPr/>
        </p:nvSpPr>
        <p:spPr>
          <a:xfrm>
            <a:off x="1396767" y="3829566"/>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523</a:t>
            </a:r>
          </a:p>
        </p:txBody>
      </p:sp>
      <p:sp>
        <p:nvSpPr>
          <p:cNvPr id="79" name="Rechteck 67">
            <a:extLst>
              <a:ext uri="{FF2B5EF4-FFF2-40B4-BE49-F238E27FC236}">
                <a16:creationId xmlns:a16="http://schemas.microsoft.com/office/drawing/2014/main" id="{5FF93A04-861F-4864-8558-51C7C0F216FC}"/>
              </a:ext>
            </a:extLst>
          </p:cNvPr>
          <p:cNvSpPr/>
          <p:nvPr/>
        </p:nvSpPr>
        <p:spPr>
          <a:xfrm>
            <a:off x="4078054" y="3829566"/>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17</a:t>
            </a:r>
          </a:p>
        </p:txBody>
      </p:sp>
      <p:sp>
        <p:nvSpPr>
          <p:cNvPr id="80" name="Rechteck 69">
            <a:extLst>
              <a:ext uri="{FF2B5EF4-FFF2-40B4-BE49-F238E27FC236}">
                <a16:creationId xmlns:a16="http://schemas.microsoft.com/office/drawing/2014/main" id="{AE32885A-5E7E-45AA-AA15-D0495FE5513E}"/>
              </a:ext>
            </a:extLst>
          </p:cNvPr>
          <p:cNvSpPr/>
          <p:nvPr/>
        </p:nvSpPr>
        <p:spPr>
          <a:xfrm>
            <a:off x="1989608" y="3829566"/>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383</a:t>
            </a:r>
          </a:p>
        </p:txBody>
      </p:sp>
      <p:sp>
        <p:nvSpPr>
          <p:cNvPr id="81" name="Rechteck 70">
            <a:extLst>
              <a:ext uri="{FF2B5EF4-FFF2-40B4-BE49-F238E27FC236}">
                <a16:creationId xmlns:a16="http://schemas.microsoft.com/office/drawing/2014/main" id="{BA56B92B-8E87-4751-9B44-328E07B3351A}"/>
              </a:ext>
            </a:extLst>
          </p:cNvPr>
          <p:cNvSpPr/>
          <p:nvPr/>
        </p:nvSpPr>
        <p:spPr>
          <a:xfrm>
            <a:off x="1687085" y="3829566"/>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489</a:t>
            </a:r>
          </a:p>
        </p:txBody>
      </p:sp>
      <p:sp>
        <p:nvSpPr>
          <p:cNvPr id="82" name="Rechteck 71">
            <a:extLst>
              <a:ext uri="{FF2B5EF4-FFF2-40B4-BE49-F238E27FC236}">
                <a16:creationId xmlns:a16="http://schemas.microsoft.com/office/drawing/2014/main" id="{2F21489B-B3EF-489A-A6F0-FE0A7C82528D}"/>
              </a:ext>
            </a:extLst>
          </p:cNvPr>
          <p:cNvSpPr/>
          <p:nvPr/>
        </p:nvSpPr>
        <p:spPr>
          <a:xfrm>
            <a:off x="2578367" y="3829566"/>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210</a:t>
            </a:r>
          </a:p>
        </p:txBody>
      </p:sp>
      <p:sp>
        <p:nvSpPr>
          <p:cNvPr id="83" name="Rechteck 72">
            <a:extLst>
              <a:ext uri="{FF2B5EF4-FFF2-40B4-BE49-F238E27FC236}">
                <a16:creationId xmlns:a16="http://schemas.microsoft.com/office/drawing/2014/main" id="{FC1FBA51-A3B9-4D5E-A92C-7FD3C6E18FB5}"/>
              </a:ext>
            </a:extLst>
          </p:cNvPr>
          <p:cNvSpPr/>
          <p:nvPr/>
        </p:nvSpPr>
        <p:spPr>
          <a:xfrm>
            <a:off x="3193576" y="3829566"/>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92</a:t>
            </a:r>
          </a:p>
        </p:txBody>
      </p:sp>
      <p:sp>
        <p:nvSpPr>
          <p:cNvPr id="84" name="Rechteck 73">
            <a:extLst>
              <a:ext uri="{FF2B5EF4-FFF2-40B4-BE49-F238E27FC236}">
                <a16:creationId xmlns:a16="http://schemas.microsoft.com/office/drawing/2014/main" id="{971F2BED-C502-4039-88E0-9CC81D875214}"/>
              </a:ext>
            </a:extLst>
          </p:cNvPr>
          <p:cNvSpPr/>
          <p:nvPr/>
        </p:nvSpPr>
        <p:spPr>
          <a:xfrm>
            <a:off x="3489309" y="3829566"/>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59</a:t>
            </a:r>
          </a:p>
        </p:txBody>
      </p:sp>
      <p:sp>
        <p:nvSpPr>
          <p:cNvPr id="85" name="Rechteck 74">
            <a:extLst>
              <a:ext uri="{FF2B5EF4-FFF2-40B4-BE49-F238E27FC236}">
                <a16:creationId xmlns:a16="http://schemas.microsoft.com/office/drawing/2014/main" id="{C1BAC18F-7483-4DC1-9C37-90A4320D3E27}"/>
              </a:ext>
            </a:extLst>
          </p:cNvPr>
          <p:cNvSpPr/>
          <p:nvPr/>
        </p:nvSpPr>
        <p:spPr>
          <a:xfrm>
            <a:off x="3782335" y="3829566"/>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28</a:t>
            </a:r>
          </a:p>
        </p:txBody>
      </p:sp>
      <p:sp>
        <p:nvSpPr>
          <p:cNvPr id="86" name="Rechteck 75">
            <a:extLst>
              <a:ext uri="{FF2B5EF4-FFF2-40B4-BE49-F238E27FC236}">
                <a16:creationId xmlns:a16="http://schemas.microsoft.com/office/drawing/2014/main" id="{1142771C-0A21-414E-AC96-83E98AB11AAA}"/>
              </a:ext>
            </a:extLst>
          </p:cNvPr>
          <p:cNvSpPr/>
          <p:nvPr/>
        </p:nvSpPr>
        <p:spPr>
          <a:xfrm>
            <a:off x="2282633" y="3829566"/>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279</a:t>
            </a:r>
          </a:p>
        </p:txBody>
      </p:sp>
      <p:sp>
        <p:nvSpPr>
          <p:cNvPr id="87" name="Rechteck 76">
            <a:extLst>
              <a:ext uri="{FF2B5EF4-FFF2-40B4-BE49-F238E27FC236}">
                <a16:creationId xmlns:a16="http://schemas.microsoft.com/office/drawing/2014/main" id="{229C65ED-C0E2-44BC-847F-9B157E646ECF}"/>
              </a:ext>
            </a:extLst>
          </p:cNvPr>
          <p:cNvSpPr/>
          <p:nvPr/>
        </p:nvSpPr>
        <p:spPr>
          <a:xfrm>
            <a:off x="2874099" y="3829566"/>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144</a:t>
            </a:r>
          </a:p>
        </p:txBody>
      </p:sp>
      <p:sp>
        <p:nvSpPr>
          <p:cNvPr id="88" name="Rechteck 65">
            <a:extLst>
              <a:ext uri="{FF2B5EF4-FFF2-40B4-BE49-F238E27FC236}">
                <a16:creationId xmlns:a16="http://schemas.microsoft.com/office/drawing/2014/main" id="{A9DE10DB-F1E9-466A-8ED2-039A38F2E619}"/>
              </a:ext>
            </a:extLst>
          </p:cNvPr>
          <p:cNvSpPr/>
          <p:nvPr/>
        </p:nvSpPr>
        <p:spPr>
          <a:xfrm>
            <a:off x="567501" y="3829566"/>
            <a:ext cx="738985" cy="115416"/>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Weekly paclitaxel</a:t>
            </a:r>
          </a:p>
        </p:txBody>
      </p:sp>
      <p:sp>
        <p:nvSpPr>
          <p:cNvPr id="89" name="Rechteck 66">
            <a:extLst>
              <a:ext uri="{FF2B5EF4-FFF2-40B4-BE49-F238E27FC236}">
                <a16:creationId xmlns:a16="http://schemas.microsoft.com/office/drawing/2014/main" id="{2516DD5C-D141-41D9-A055-5CD727BA543E}"/>
              </a:ext>
            </a:extLst>
          </p:cNvPr>
          <p:cNvSpPr/>
          <p:nvPr/>
        </p:nvSpPr>
        <p:spPr>
          <a:xfrm>
            <a:off x="4390724" y="3829566"/>
            <a:ext cx="52900"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3</a:t>
            </a:r>
          </a:p>
        </p:txBody>
      </p:sp>
      <p:sp>
        <p:nvSpPr>
          <p:cNvPr id="90" name="Rechteck 68">
            <a:extLst>
              <a:ext uri="{FF2B5EF4-FFF2-40B4-BE49-F238E27FC236}">
                <a16:creationId xmlns:a16="http://schemas.microsoft.com/office/drawing/2014/main" id="{28EB4F37-99C0-4DAF-8133-8AB2B7039F70}"/>
              </a:ext>
            </a:extLst>
          </p:cNvPr>
          <p:cNvSpPr/>
          <p:nvPr/>
        </p:nvSpPr>
        <p:spPr>
          <a:xfrm>
            <a:off x="4690538" y="3829566"/>
            <a:ext cx="52900"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0</a:t>
            </a:r>
          </a:p>
        </p:txBody>
      </p:sp>
      <p:sp>
        <p:nvSpPr>
          <p:cNvPr id="91" name="Rechteck 65">
            <a:extLst>
              <a:ext uri="{FF2B5EF4-FFF2-40B4-BE49-F238E27FC236}">
                <a16:creationId xmlns:a16="http://schemas.microsoft.com/office/drawing/2014/main" id="{FB8A5026-7370-4E46-89C8-A7F0FBA596D0}"/>
              </a:ext>
            </a:extLst>
          </p:cNvPr>
          <p:cNvSpPr/>
          <p:nvPr/>
        </p:nvSpPr>
        <p:spPr>
          <a:xfrm>
            <a:off x="1396767" y="3955379"/>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521</a:t>
            </a:r>
          </a:p>
        </p:txBody>
      </p:sp>
      <p:sp>
        <p:nvSpPr>
          <p:cNvPr id="92" name="Rechteck 67">
            <a:extLst>
              <a:ext uri="{FF2B5EF4-FFF2-40B4-BE49-F238E27FC236}">
                <a16:creationId xmlns:a16="http://schemas.microsoft.com/office/drawing/2014/main" id="{E4919AA0-F835-48C4-B8C7-58691582289A}"/>
              </a:ext>
            </a:extLst>
          </p:cNvPr>
          <p:cNvSpPr/>
          <p:nvPr/>
        </p:nvSpPr>
        <p:spPr>
          <a:xfrm>
            <a:off x="4078054" y="3955379"/>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15</a:t>
            </a:r>
          </a:p>
        </p:txBody>
      </p:sp>
      <p:sp>
        <p:nvSpPr>
          <p:cNvPr id="93" name="Rechteck 69">
            <a:extLst>
              <a:ext uri="{FF2B5EF4-FFF2-40B4-BE49-F238E27FC236}">
                <a16:creationId xmlns:a16="http://schemas.microsoft.com/office/drawing/2014/main" id="{F0B76B32-F3F4-4523-B356-2948D9FF5A14}"/>
              </a:ext>
            </a:extLst>
          </p:cNvPr>
          <p:cNvSpPr/>
          <p:nvPr/>
        </p:nvSpPr>
        <p:spPr>
          <a:xfrm>
            <a:off x="1989608" y="3955379"/>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385</a:t>
            </a:r>
          </a:p>
        </p:txBody>
      </p:sp>
      <p:sp>
        <p:nvSpPr>
          <p:cNvPr id="94" name="Rechteck 70">
            <a:extLst>
              <a:ext uri="{FF2B5EF4-FFF2-40B4-BE49-F238E27FC236}">
                <a16:creationId xmlns:a16="http://schemas.microsoft.com/office/drawing/2014/main" id="{87B4BD2E-A464-47E8-A252-68ABC9D1CB58}"/>
              </a:ext>
            </a:extLst>
          </p:cNvPr>
          <p:cNvSpPr/>
          <p:nvPr/>
        </p:nvSpPr>
        <p:spPr>
          <a:xfrm>
            <a:off x="1687085" y="3955379"/>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468</a:t>
            </a:r>
          </a:p>
        </p:txBody>
      </p:sp>
      <p:sp>
        <p:nvSpPr>
          <p:cNvPr id="95" name="Rechteck 71">
            <a:extLst>
              <a:ext uri="{FF2B5EF4-FFF2-40B4-BE49-F238E27FC236}">
                <a16:creationId xmlns:a16="http://schemas.microsoft.com/office/drawing/2014/main" id="{5F267B79-D262-42E4-91F9-73953FD3E2C9}"/>
              </a:ext>
            </a:extLst>
          </p:cNvPr>
          <p:cNvSpPr/>
          <p:nvPr/>
        </p:nvSpPr>
        <p:spPr>
          <a:xfrm>
            <a:off x="2578367" y="3955379"/>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208</a:t>
            </a:r>
          </a:p>
        </p:txBody>
      </p:sp>
      <p:sp>
        <p:nvSpPr>
          <p:cNvPr id="96" name="Rechteck 72">
            <a:extLst>
              <a:ext uri="{FF2B5EF4-FFF2-40B4-BE49-F238E27FC236}">
                <a16:creationId xmlns:a16="http://schemas.microsoft.com/office/drawing/2014/main" id="{6F03927E-3477-4F13-A4A7-0074A5FC7B5D}"/>
              </a:ext>
            </a:extLst>
          </p:cNvPr>
          <p:cNvSpPr/>
          <p:nvPr/>
        </p:nvSpPr>
        <p:spPr>
          <a:xfrm>
            <a:off x="3193576" y="3955379"/>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99</a:t>
            </a:r>
          </a:p>
        </p:txBody>
      </p:sp>
      <p:sp>
        <p:nvSpPr>
          <p:cNvPr id="97" name="Rechteck 73">
            <a:extLst>
              <a:ext uri="{FF2B5EF4-FFF2-40B4-BE49-F238E27FC236}">
                <a16:creationId xmlns:a16="http://schemas.microsoft.com/office/drawing/2014/main" id="{16BF441E-817E-4B2C-92B5-F91DA35FCF5E}"/>
              </a:ext>
            </a:extLst>
          </p:cNvPr>
          <p:cNvSpPr/>
          <p:nvPr/>
        </p:nvSpPr>
        <p:spPr>
          <a:xfrm>
            <a:off x="3489309" y="3955379"/>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66</a:t>
            </a:r>
          </a:p>
        </p:txBody>
      </p:sp>
      <p:sp>
        <p:nvSpPr>
          <p:cNvPr id="98" name="Rechteck 74">
            <a:extLst>
              <a:ext uri="{FF2B5EF4-FFF2-40B4-BE49-F238E27FC236}">
                <a16:creationId xmlns:a16="http://schemas.microsoft.com/office/drawing/2014/main" id="{A8255250-1308-43CB-982A-A0EBFE123420}"/>
              </a:ext>
            </a:extLst>
          </p:cNvPr>
          <p:cNvSpPr/>
          <p:nvPr/>
        </p:nvSpPr>
        <p:spPr>
          <a:xfrm>
            <a:off x="3782335" y="3955379"/>
            <a:ext cx="1057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33</a:t>
            </a:r>
          </a:p>
        </p:txBody>
      </p:sp>
      <p:sp>
        <p:nvSpPr>
          <p:cNvPr id="99" name="Rechteck 75">
            <a:extLst>
              <a:ext uri="{FF2B5EF4-FFF2-40B4-BE49-F238E27FC236}">
                <a16:creationId xmlns:a16="http://schemas.microsoft.com/office/drawing/2014/main" id="{676F7274-F915-4F10-A4A6-7819345551E9}"/>
              </a:ext>
            </a:extLst>
          </p:cNvPr>
          <p:cNvSpPr/>
          <p:nvPr/>
        </p:nvSpPr>
        <p:spPr>
          <a:xfrm>
            <a:off x="2282633" y="3955379"/>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281</a:t>
            </a:r>
          </a:p>
        </p:txBody>
      </p:sp>
      <p:sp>
        <p:nvSpPr>
          <p:cNvPr id="100" name="Rechteck 76">
            <a:extLst>
              <a:ext uri="{FF2B5EF4-FFF2-40B4-BE49-F238E27FC236}">
                <a16:creationId xmlns:a16="http://schemas.microsoft.com/office/drawing/2014/main" id="{ACBBAA00-D176-4EB8-8DBD-B1BDF367731B}"/>
              </a:ext>
            </a:extLst>
          </p:cNvPr>
          <p:cNvSpPr/>
          <p:nvPr/>
        </p:nvSpPr>
        <p:spPr>
          <a:xfrm>
            <a:off x="2874099" y="3955379"/>
            <a:ext cx="158698"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153</a:t>
            </a:r>
          </a:p>
        </p:txBody>
      </p:sp>
      <p:sp>
        <p:nvSpPr>
          <p:cNvPr id="101" name="Rechteck 65">
            <a:extLst>
              <a:ext uri="{FF2B5EF4-FFF2-40B4-BE49-F238E27FC236}">
                <a16:creationId xmlns:a16="http://schemas.microsoft.com/office/drawing/2014/main" id="{D74B394B-85D1-46BC-BB23-639CD20FEFBB}"/>
              </a:ext>
            </a:extLst>
          </p:cNvPr>
          <p:cNvSpPr/>
          <p:nvPr/>
        </p:nvSpPr>
        <p:spPr>
          <a:xfrm>
            <a:off x="296592" y="3955379"/>
            <a:ext cx="1009893" cy="115416"/>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Weekly carbo-paclitaxel</a:t>
            </a:r>
          </a:p>
        </p:txBody>
      </p:sp>
      <p:sp>
        <p:nvSpPr>
          <p:cNvPr id="102" name="Rechteck 66">
            <a:extLst>
              <a:ext uri="{FF2B5EF4-FFF2-40B4-BE49-F238E27FC236}">
                <a16:creationId xmlns:a16="http://schemas.microsoft.com/office/drawing/2014/main" id="{CBD1D9EF-BF93-46A7-95F6-41E6DC51BBA5}"/>
              </a:ext>
            </a:extLst>
          </p:cNvPr>
          <p:cNvSpPr/>
          <p:nvPr/>
        </p:nvSpPr>
        <p:spPr>
          <a:xfrm>
            <a:off x="4390724" y="3955379"/>
            <a:ext cx="52900"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6</a:t>
            </a:r>
          </a:p>
        </p:txBody>
      </p:sp>
      <p:sp>
        <p:nvSpPr>
          <p:cNvPr id="103" name="Rechteck 68">
            <a:extLst>
              <a:ext uri="{FF2B5EF4-FFF2-40B4-BE49-F238E27FC236}">
                <a16:creationId xmlns:a16="http://schemas.microsoft.com/office/drawing/2014/main" id="{30394D20-2A84-4323-BD69-E45078AF81AD}"/>
              </a:ext>
            </a:extLst>
          </p:cNvPr>
          <p:cNvSpPr/>
          <p:nvPr/>
        </p:nvSpPr>
        <p:spPr>
          <a:xfrm>
            <a:off x="4690538" y="3955379"/>
            <a:ext cx="52900" cy="115416"/>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50" b="0" i="0" u="none" strike="noStrike" kern="1200" cap="none" spc="0" normalizeH="0" baseline="0" noProof="0" dirty="0">
                <a:ln>
                  <a:noFill/>
                </a:ln>
                <a:solidFill>
                  <a:prstClr val="black"/>
                </a:solidFill>
                <a:effectLst/>
                <a:uLnTx/>
                <a:uFillTx/>
                <a:latin typeface="Calibri Light" panose="020F0302020204030204"/>
                <a:ea typeface="+mn-ea"/>
                <a:cs typeface="+mn-cs"/>
              </a:rPr>
              <a:t>0</a:t>
            </a:r>
          </a:p>
        </p:txBody>
      </p:sp>
      <p:grpSp>
        <p:nvGrpSpPr>
          <p:cNvPr id="14" name="Group 13">
            <a:extLst>
              <a:ext uri="{FF2B5EF4-FFF2-40B4-BE49-F238E27FC236}">
                <a16:creationId xmlns:a16="http://schemas.microsoft.com/office/drawing/2014/main" id="{5025CC70-047A-4E80-9208-D8102BE368D8}"/>
              </a:ext>
            </a:extLst>
          </p:cNvPr>
          <p:cNvGrpSpPr/>
          <p:nvPr/>
        </p:nvGrpSpPr>
        <p:grpSpPr>
          <a:xfrm>
            <a:off x="1117493" y="1370743"/>
            <a:ext cx="3683107" cy="2249711"/>
            <a:chOff x="1255569" y="1608686"/>
            <a:chExt cx="5664205" cy="3509407"/>
          </a:xfrm>
        </p:grpSpPr>
        <p:sp>
          <p:nvSpPr>
            <p:cNvPr id="22" name="Rechteck 5">
              <a:extLst>
                <a:ext uri="{FF2B5EF4-FFF2-40B4-BE49-F238E27FC236}">
                  <a16:creationId xmlns:a16="http://schemas.microsoft.com/office/drawing/2014/main" id="{F839D9CB-220F-4307-99BE-17CE981106E6}"/>
                </a:ext>
              </a:extLst>
            </p:cNvPr>
            <p:cNvSpPr/>
            <p:nvPr/>
          </p:nvSpPr>
          <p:spPr>
            <a:xfrm>
              <a:off x="2874855" y="4902043"/>
              <a:ext cx="2926407" cy="216050"/>
            </a:xfrm>
            <a:prstGeom prst="rect">
              <a:avLst/>
            </a:prstGeom>
          </p:spPr>
          <p:txBody>
            <a:bodyPr wrap="square" lIns="0" tIns="0" rIns="0" bIns="0">
              <a:spAutoFit/>
            </a:bodyPr>
            <a:lstStyle/>
            <a:p>
              <a:pPr marL="0" marR="0" lvl="0" indent="0" algn="ctr" defTabSz="514350" rtl="0" eaLnBrk="1" fontAlgn="base" latinLnBrk="0" hangingPunct="1">
                <a:lnSpc>
                  <a:spcPct val="100000"/>
                </a:lnSpc>
                <a:spcBef>
                  <a:spcPts val="0"/>
                </a:spcBef>
                <a:spcAft>
                  <a:spcPct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Arial" pitchFamily="-84" charset="0"/>
                </a:rPr>
                <a:t>Time from Randomisation (months)</a:t>
              </a:r>
            </a:p>
          </p:txBody>
        </p:sp>
        <p:sp>
          <p:nvSpPr>
            <p:cNvPr id="23" name="Rechteck 65">
              <a:extLst>
                <a:ext uri="{FF2B5EF4-FFF2-40B4-BE49-F238E27FC236}">
                  <a16:creationId xmlns:a16="http://schemas.microsoft.com/office/drawing/2014/main" id="{27100A3B-BCC1-4958-873B-B3DA7C0E5199}"/>
                </a:ext>
              </a:extLst>
            </p:cNvPr>
            <p:cNvSpPr/>
            <p:nvPr/>
          </p:nvSpPr>
          <p:spPr>
            <a:xfrm>
              <a:off x="1747344" y="4645353"/>
              <a:ext cx="98611"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p>
          </p:txBody>
        </p:sp>
        <p:sp>
          <p:nvSpPr>
            <p:cNvPr id="24" name="Rechteck 66">
              <a:extLst>
                <a:ext uri="{FF2B5EF4-FFF2-40B4-BE49-F238E27FC236}">
                  <a16:creationId xmlns:a16="http://schemas.microsoft.com/office/drawing/2014/main" id="{FEF98B98-D023-4AA5-AD4D-9B9920BDD44C}"/>
                </a:ext>
              </a:extLst>
            </p:cNvPr>
            <p:cNvSpPr/>
            <p:nvPr/>
          </p:nvSpPr>
          <p:spPr>
            <a:xfrm>
              <a:off x="6221058"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60</a:t>
              </a:r>
            </a:p>
          </p:txBody>
        </p:sp>
        <p:sp>
          <p:nvSpPr>
            <p:cNvPr id="25" name="Rechteck 67">
              <a:extLst>
                <a:ext uri="{FF2B5EF4-FFF2-40B4-BE49-F238E27FC236}">
                  <a16:creationId xmlns:a16="http://schemas.microsoft.com/office/drawing/2014/main" id="{4CD2D9EF-FA49-4CD7-8882-2D5F22CEB718}"/>
                </a:ext>
              </a:extLst>
            </p:cNvPr>
            <p:cNvSpPr/>
            <p:nvPr/>
          </p:nvSpPr>
          <p:spPr>
            <a:xfrm>
              <a:off x="5770438"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54</a:t>
              </a:r>
            </a:p>
          </p:txBody>
        </p:sp>
        <p:sp>
          <p:nvSpPr>
            <p:cNvPr id="26" name="Rechteck 68">
              <a:extLst>
                <a:ext uri="{FF2B5EF4-FFF2-40B4-BE49-F238E27FC236}">
                  <a16:creationId xmlns:a16="http://schemas.microsoft.com/office/drawing/2014/main" id="{67106B5A-0A3C-4B54-ACDB-FDE5867CECD5}"/>
                </a:ext>
              </a:extLst>
            </p:cNvPr>
            <p:cNvSpPr/>
            <p:nvPr/>
          </p:nvSpPr>
          <p:spPr>
            <a:xfrm>
              <a:off x="6671696"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66</a:t>
              </a:r>
            </a:p>
          </p:txBody>
        </p:sp>
        <p:sp>
          <p:nvSpPr>
            <p:cNvPr id="27" name="Rechteck 69">
              <a:extLst>
                <a:ext uri="{FF2B5EF4-FFF2-40B4-BE49-F238E27FC236}">
                  <a16:creationId xmlns:a16="http://schemas.microsoft.com/office/drawing/2014/main" id="{F4CF293C-6324-45A3-8A1E-023A4B7D444C}"/>
                </a:ext>
              </a:extLst>
            </p:cNvPr>
            <p:cNvSpPr/>
            <p:nvPr/>
          </p:nvSpPr>
          <p:spPr>
            <a:xfrm>
              <a:off x="2599321"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12</a:t>
              </a:r>
            </a:p>
          </p:txBody>
        </p:sp>
        <p:sp>
          <p:nvSpPr>
            <p:cNvPr id="28" name="Rechteck 70">
              <a:extLst>
                <a:ext uri="{FF2B5EF4-FFF2-40B4-BE49-F238E27FC236}">
                  <a16:creationId xmlns:a16="http://schemas.microsoft.com/office/drawing/2014/main" id="{0EA6E356-563D-4916-BED1-11CE60A3EDD9}"/>
                </a:ext>
              </a:extLst>
            </p:cNvPr>
            <p:cNvSpPr/>
            <p:nvPr/>
          </p:nvSpPr>
          <p:spPr>
            <a:xfrm>
              <a:off x="2193820" y="4645353"/>
              <a:ext cx="98611"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6</a:t>
              </a:r>
            </a:p>
          </p:txBody>
        </p:sp>
        <p:sp>
          <p:nvSpPr>
            <p:cNvPr id="29" name="Rechteck 71">
              <a:extLst>
                <a:ext uri="{FF2B5EF4-FFF2-40B4-BE49-F238E27FC236}">
                  <a16:creationId xmlns:a16="http://schemas.microsoft.com/office/drawing/2014/main" id="{ABACAC61-06A8-4949-89BB-14417CBEB0A6}"/>
                </a:ext>
              </a:extLst>
            </p:cNvPr>
            <p:cNvSpPr/>
            <p:nvPr/>
          </p:nvSpPr>
          <p:spPr>
            <a:xfrm>
              <a:off x="3504765"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24</a:t>
              </a:r>
            </a:p>
          </p:txBody>
        </p:sp>
        <p:sp>
          <p:nvSpPr>
            <p:cNvPr id="30" name="Rechteck 72">
              <a:extLst>
                <a:ext uri="{FF2B5EF4-FFF2-40B4-BE49-F238E27FC236}">
                  <a16:creationId xmlns:a16="http://schemas.microsoft.com/office/drawing/2014/main" id="{0DCBE61F-D9C6-4ABC-88E6-8F2C00383E2B}"/>
                </a:ext>
              </a:extLst>
            </p:cNvPr>
            <p:cNvSpPr/>
            <p:nvPr/>
          </p:nvSpPr>
          <p:spPr>
            <a:xfrm>
              <a:off x="4410212"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36</a:t>
              </a:r>
            </a:p>
          </p:txBody>
        </p:sp>
        <p:sp>
          <p:nvSpPr>
            <p:cNvPr id="31" name="Rechteck 73">
              <a:extLst>
                <a:ext uri="{FF2B5EF4-FFF2-40B4-BE49-F238E27FC236}">
                  <a16:creationId xmlns:a16="http://schemas.microsoft.com/office/drawing/2014/main" id="{23556136-B065-40B1-AA06-30E7EF287F2E}"/>
                </a:ext>
              </a:extLst>
            </p:cNvPr>
            <p:cNvSpPr/>
            <p:nvPr/>
          </p:nvSpPr>
          <p:spPr>
            <a:xfrm>
              <a:off x="4865016"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42</a:t>
              </a:r>
            </a:p>
          </p:txBody>
        </p:sp>
        <p:sp>
          <p:nvSpPr>
            <p:cNvPr id="32" name="Rechteck 74">
              <a:extLst>
                <a:ext uri="{FF2B5EF4-FFF2-40B4-BE49-F238E27FC236}">
                  <a16:creationId xmlns:a16="http://schemas.microsoft.com/office/drawing/2014/main" id="{9C0FE246-2DBD-484C-9291-535C690280E5}"/>
                </a:ext>
              </a:extLst>
            </p:cNvPr>
            <p:cNvSpPr/>
            <p:nvPr/>
          </p:nvSpPr>
          <p:spPr>
            <a:xfrm>
              <a:off x="5315656"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48</a:t>
              </a:r>
            </a:p>
          </p:txBody>
        </p:sp>
        <p:sp>
          <p:nvSpPr>
            <p:cNvPr id="33" name="Rechteck 75">
              <a:extLst>
                <a:ext uri="{FF2B5EF4-FFF2-40B4-BE49-F238E27FC236}">
                  <a16:creationId xmlns:a16="http://schemas.microsoft.com/office/drawing/2014/main" id="{8C89A609-D4B4-426D-BE23-99F43BA42589}"/>
                </a:ext>
              </a:extLst>
            </p:cNvPr>
            <p:cNvSpPr/>
            <p:nvPr/>
          </p:nvSpPr>
          <p:spPr>
            <a:xfrm>
              <a:off x="3049962"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18</a:t>
              </a:r>
            </a:p>
          </p:txBody>
        </p:sp>
        <p:sp>
          <p:nvSpPr>
            <p:cNvPr id="34" name="Rechteck 76">
              <a:extLst>
                <a:ext uri="{FF2B5EF4-FFF2-40B4-BE49-F238E27FC236}">
                  <a16:creationId xmlns:a16="http://schemas.microsoft.com/office/drawing/2014/main" id="{010CD859-A972-467D-B2A6-25C7971FD5D9}"/>
                </a:ext>
              </a:extLst>
            </p:cNvPr>
            <p:cNvSpPr/>
            <p:nvPr/>
          </p:nvSpPr>
          <p:spPr>
            <a:xfrm>
              <a:off x="3959571" y="4645353"/>
              <a:ext cx="197219" cy="216050"/>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30</a:t>
              </a:r>
            </a:p>
          </p:txBody>
        </p:sp>
        <p:sp>
          <p:nvSpPr>
            <p:cNvPr id="35" name="Rechteck 54">
              <a:extLst>
                <a:ext uri="{FF2B5EF4-FFF2-40B4-BE49-F238E27FC236}">
                  <a16:creationId xmlns:a16="http://schemas.microsoft.com/office/drawing/2014/main" id="{45FBA0DE-CB4C-4E4E-8856-C351E4A49B02}"/>
                </a:ext>
              </a:extLst>
            </p:cNvPr>
            <p:cNvSpPr/>
            <p:nvPr/>
          </p:nvSpPr>
          <p:spPr>
            <a:xfrm>
              <a:off x="1255569" y="1608686"/>
              <a:ext cx="345133" cy="216050"/>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1.00</a:t>
              </a:r>
            </a:p>
          </p:txBody>
        </p:sp>
        <p:sp>
          <p:nvSpPr>
            <p:cNvPr id="36" name="Rechteck 55">
              <a:extLst>
                <a:ext uri="{FF2B5EF4-FFF2-40B4-BE49-F238E27FC236}">
                  <a16:creationId xmlns:a16="http://schemas.microsoft.com/office/drawing/2014/main" id="{BDAE493D-3EDD-40C0-A699-51BCAAEAD417}"/>
                </a:ext>
              </a:extLst>
            </p:cNvPr>
            <p:cNvSpPr/>
            <p:nvPr/>
          </p:nvSpPr>
          <p:spPr>
            <a:xfrm>
              <a:off x="1255569" y="4484185"/>
              <a:ext cx="345133" cy="216050"/>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0.00</a:t>
              </a:r>
            </a:p>
          </p:txBody>
        </p:sp>
        <p:sp>
          <p:nvSpPr>
            <p:cNvPr id="37" name="Rechteck 57">
              <a:extLst>
                <a:ext uri="{FF2B5EF4-FFF2-40B4-BE49-F238E27FC236}">
                  <a16:creationId xmlns:a16="http://schemas.microsoft.com/office/drawing/2014/main" id="{C8F5A511-BDBC-4AF5-A0F0-E1ACEFD745A7}"/>
                </a:ext>
              </a:extLst>
            </p:cNvPr>
            <p:cNvSpPr/>
            <p:nvPr/>
          </p:nvSpPr>
          <p:spPr>
            <a:xfrm>
              <a:off x="1255571" y="3048813"/>
              <a:ext cx="345133" cy="216050"/>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0.50</a:t>
              </a:r>
            </a:p>
          </p:txBody>
        </p:sp>
        <p:sp>
          <p:nvSpPr>
            <p:cNvPr id="38" name="Rechteck 63">
              <a:extLst>
                <a:ext uri="{FF2B5EF4-FFF2-40B4-BE49-F238E27FC236}">
                  <a16:creationId xmlns:a16="http://schemas.microsoft.com/office/drawing/2014/main" id="{408D4A93-7A5E-46BF-8A50-2C818EB9B408}"/>
                </a:ext>
              </a:extLst>
            </p:cNvPr>
            <p:cNvSpPr/>
            <p:nvPr/>
          </p:nvSpPr>
          <p:spPr>
            <a:xfrm>
              <a:off x="1255571" y="3757627"/>
              <a:ext cx="345133" cy="216050"/>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0.25</a:t>
              </a:r>
            </a:p>
          </p:txBody>
        </p:sp>
        <p:sp>
          <p:nvSpPr>
            <p:cNvPr id="39" name="Rechteck 64">
              <a:extLst>
                <a:ext uri="{FF2B5EF4-FFF2-40B4-BE49-F238E27FC236}">
                  <a16:creationId xmlns:a16="http://schemas.microsoft.com/office/drawing/2014/main" id="{2B8A5DCD-086A-4BA0-82BE-2076D88120EE}"/>
                </a:ext>
              </a:extLst>
            </p:cNvPr>
            <p:cNvSpPr/>
            <p:nvPr/>
          </p:nvSpPr>
          <p:spPr>
            <a:xfrm>
              <a:off x="1255571" y="2339995"/>
              <a:ext cx="345133" cy="216050"/>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0.75</a:t>
              </a:r>
            </a:p>
          </p:txBody>
        </p:sp>
        <p:cxnSp>
          <p:nvCxnSpPr>
            <p:cNvPr id="40" name="Gerade Verbindung 40">
              <a:extLst>
                <a:ext uri="{FF2B5EF4-FFF2-40B4-BE49-F238E27FC236}">
                  <a16:creationId xmlns:a16="http://schemas.microsoft.com/office/drawing/2014/main" id="{4ECEC04F-4461-43ED-B1FC-2DED2BF2AF10}"/>
                </a:ext>
              </a:extLst>
            </p:cNvPr>
            <p:cNvCxnSpPr/>
            <p:nvPr/>
          </p:nvCxnSpPr>
          <p:spPr bwMode="auto">
            <a:xfrm>
              <a:off x="1718057" y="4585417"/>
              <a:ext cx="5201717" cy="122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1" name="Gerade Verbindung 27">
              <a:extLst>
                <a:ext uri="{FF2B5EF4-FFF2-40B4-BE49-F238E27FC236}">
                  <a16:creationId xmlns:a16="http://schemas.microsoft.com/office/drawing/2014/main" id="{B5CF6444-9CB8-45AC-844A-04BB2D80179F}"/>
                </a:ext>
              </a:extLst>
            </p:cNvPr>
            <p:cNvCxnSpPr>
              <a:cxnSpLocks/>
            </p:cNvCxnSpPr>
            <p:nvPr/>
          </p:nvCxnSpPr>
          <p:spPr bwMode="auto">
            <a:xfrm>
              <a:off x="1718058" y="1713505"/>
              <a:ext cx="0" cy="287313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8850655C-60B3-4162-B173-C20F4607F200}"/>
                </a:ext>
              </a:extLst>
            </p:cNvPr>
            <p:cNvCxnSpPr/>
            <p:nvPr/>
          </p:nvCxnSpPr>
          <p:spPr>
            <a:xfrm>
              <a:off x="1651402" y="1718267"/>
              <a:ext cx="6795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5762DE9F-20E3-4297-85BD-6EF4D310DE39}"/>
                </a:ext>
              </a:extLst>
            </p:cNvPr>
            <p:cNvCxnSpPr/>
            <p:nvPr/>
          </p:nvCxnSpPr>
          <p:spPr>
            <a:xfrm>
              <a:off x="1651402" y="4586583"/>
              <a:ext cx="6795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85FCB55-B96A-4682-855D-08CDD7D70E5E}"/>
                </a:ext>
              </a:extLst>
            </p:cNvPr>
            <p:cNvCxnSpPr/>
            <p:nvPr/>
          </p:nvCxnSpPr>
          <p:spPr>
            <a:xfrm>
              <a:off x="1651402" y="3862415"/>
              <a:ext cx="6795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D63AC69D-77CD-441C-B799-31EE2264C73A}"/>
                </a:ext>
              </a:extLst>
            </p:cNvPr>
            <p:cNvCxnSpPr/>
            <p:nvPr/>
          </p:nvCxnSpPr>
          <p:spPr>
            <a:xfrm>
              <a:off x="1651402" y="2444808"/>
              <a:ext cx="6795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6B53B4CA-405B-440F-9256-847C37C751B1}"/>
                </a:ext>
              </a:extLst>
            </p:cNvPr>
            <p:cNvCxnSpPr>
              <a:cxnSpLocks/>
            </p:cNvCxnSpPr>
            <p:nvPr/>
          </p:nvCxnSpPr>
          <p:spPr>
            <a:xfrm rot="16200000">
              <a:off x="1765104"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F5D5A19E-DEF4-4BE7-B222-2028151F1EB6}"/>
                </a:ext>
              </a:extLst>
            </p:cNvPr>
            <p:cNvCxnSpPr>
              <a:cxnSpLocks/>
            </p:cNvCxnSpPr>
            <p:nvPr/>
          </p:nvCxnSpPr>
          <p:spPr>
            <a:xfrm rot="16200000">
              <a:off x="6738760"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6F111B3F-B825-4799-8EA2-43D031B5867D}"/>
                </a:ext>
              </a:extLst>
            </p:cNvPr>
            <p:cNvCxnSpPr>
              <a:cxnSpLocks/>
            </p:cNvCxnSpPr>
            <p:nvPr/>
          </p:nvCxnSpPr>
          <p:spPr>
            <a:xfrm rot="16200000">
              <a:off x="6286612"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D28067AE-9821-4E1E-B751-50803A9920C4}"/>
                </a:ext>
              </a:extLst>
            </p:cNvPr>
            <p:cNvCxnSpPr>
              <a:cxnSpLocks/>
            </p:cNvCxnSpPr>
            <p:nvPr/>
          </p:nvCxnSpPr>
          <p:spPr>
            <a:xfrm rot="16200000">
              <a:off x="5834461"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2E8C4558-A104-4B1A-8B71-C704C2C007DE}"/>
                </a:ext>
              </a:extLst>
            </p:cNvPr>
            <p:cNvCxnSpPr>
              <a:cxnSpLocks/>
            </p:cNvCxnSpPr>
            <p:nvPr/>
          </p:nvCxnSpPr>
          <p:spPr>
            <a:xfrm rot="16200000">
              <a:off x="5382310"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87F0392C-EB8E-48A2-B7F3-6B13E0547EE4}"/>
                </a:ext>
              </a:extLst>
            </p:cNvPr>
            <p:cNvCxnSpPr>
              <a:cxnSpLocks/>
            </p:cNvCxnSpPr>
            <p:nvPr/>
          </p:nvCxnSpPr>
          <p:spPr>
            <a:xfrm rot="16200000">
              <a:off x="4930159"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C57CDFB2-D2C0-4EC7-B339-3166FDDD8A7E}"/>
                </a:ext>
              </a:extLst>
            </p:cNvPr>
            <p:cNvCxnSpPr>
              <a:cxnSpLocks/>
            </p:cNvCxnSpPr>
            <p:nvPr/>
          </p:nvCxnSpPr>
          <p:spPr>
            <a:xfrm rot="16200000">
              <a:off x="4478009"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64D9075C-A73B-45A7-8D45-B69B3B943267}"/>
                </a:ext>
              </a:extLst>
            </p:cNvPr>
            <p:cNvCxnSpPr>
              <a:cxnSpLocks/>
            </p:cNvCxnSpPr>
            <p:nvPr/>
          </p:nvCxnSpPr>
          <p:spPr>
            <a:xfrm rot="16200000">
              <a:off x="4025858"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F63CC99A-AE2A-48DB-8635-E4244BD80913}"/>
                </a:ext>
              </a:extLst>
            </p:cNvPr>
            <p:cNvCxnSpPr>
              <a:cxnSpLocks/>
            </p:cNvCxnSpPr>
            <p:nvPr/>
          </p:nvCxnSpPr>
          <p:spPr>
            <a:xfrm rot="16200000">
              <a:off x="3573707"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F62B4989-FE44-4BE6-ADBB-9558CB8CC4D6}"/>
                </a:ext>
              </a:extLst>
            </p:cNvPr>
            <p:cNvCxnSpPr>
              <a:cxnSpLocks/>
            </p:cNvCxnSpPr>
            <p:nvPr/>
          </p:nvCxnSpPr>
          <p:spPr>
            <a:xfrm rot="16200000">
              <a:off x="3121556"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98ECC0A8-84EF-420B-AE2D-AD0068E8C5D9}"/>
                </a:ext>
              </a:extLst>
            </p:cNvPr>
            <p:cNvCxnSpPr>
              <a:cxnSpLocks/>
            </p:cNvCxnSpPr>
            <p:nvPr/>
          </p:nvCxnSpPr>
          <p:spPr>
            <a:xfrm rot="16200000">
              <a:off x="2669406"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82A0B1ED-AF15-4FF7-802D-24B5CBEF1FFF}"/>
                </a:ext>
              </a:extLst>
            </p:cNvPr>
            <p:cNvCxnSpPr>
              <a:cxnSpLocks/>
            </p:cNvCxnSpPr>
            <p:nvPr/>
          </p:nvCxnSpPr>
          <p:spPr>
            <a:xfrm rot="16200000">
              <a:off x="2217255" y="4616962"/>
              <a:ext cx="6309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D3FF3A13-5897-4F9C-8670-079DE1807920}"/>
                </a:ext>
              </a:extLst>
            </p:cNvPr>
            <p:cNvCxnSpPr/>
            <p:nvPr/>
          </p:nvCxnSpPr>
          <p:spPr>
            <a:xfrm>
              <a:off x="1651402" y="3153614"/>
              <a:ext cx="6795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9" name="Freeform: Shape 58">
              <a:extLst>
                <a:ext uri="{FF2B5EF4-FFF2-40B4-BE49-F238E27FC236}">
                  <a16:creationId xmlns:a16="http://schemas.microsoft.com/office/drawing/2014/main" id="{CB1F386F-944F-4D37-907C-F1EEF36D8603}"/>
                </a:ext>
              </a:extLst>
            </p:cNvPr>
            <p:cNvSpPr/>
            <p:nvPr/>
          </p:nvSpPr>
          <p:spPr>
            <a:xfrm>
              <a:off x="1877786" y="1758696"/>
              <a:ext cx="4871357" cy="2051957"/>
            </a:xfrm>
            <a:custGeom>
              <a:avLst/>
              <a:gdLst>
                <a:gd name="connsiteX0" fmla="*/ 4871357 w 4871357"/>
                <a:gd name="connsiteY0" fmla="*/ 2051957 h 2051957"/>
                <a:gd name="connsiteX1" fmla="*/ 3739243 w 4871357"/>
                <a:gd name="connsiteY1" fmla="*/ 2051957 h 2051957"/>
                <a:gd name="connsiteX2" fmla="*/ 3739243 w 4871357"/>
                <a:gd name="connsiteY2" fmla="*/ 2008414 h 2051957"/>
                <a:gd name="connsiteX3" fmla="*/ 3369128 w 4871357"/>
                <a:gd name="connsiteY3" fmla="*/ 2008414 h 2051957"/>
                <a:gd name="connsiteX4" fmla="*/ 3369128 w 4871357"/>
                <a:gd name="connsiteY4" fmla="*/ 1992086 h 2051957"/>
                <a:gd name="connsiteX5" fmla="*/ 3320143 w 4871357"/>
                <a:gd name="connsiteY5" fmla="*/ 1992086 h 2051957"/>
                <a:gd name="connsiteX6" fmla="*/ 3320143 w 4871357"/>
                <a:gd name="connsiteY6" fmla="*/ 1948543 h 2051957"/>
                <a:gd name="connsiteX7" fmla="*/ 3211285 w 4871357"/>
                <a:gd name="connsiteY7" fmla="*/ 1948543 h 2051957"/>
                <a:gd name="connsiteX8" fmla="*/ 3184071 w 4871357"/>
                <a:gd name="connsiteY8" fmla="*/ 1921329 h 2051957"/>
                <a:gd name="connsiteX9" fmla="*/ 3102428 w 4871357"/>
                <a:gd name="connsiteY9" fmla="*/ 1921329 h 2051957"/>
                <a:gd name="connsiteX10" fmla="*/ 3042557 w 4871357"/>
                <a:gd name="connsiteY10" fmla="*/ 1921329 h 2051957"/>
                <a:gd name="connsiteX11" fmla="*/ 2835728 w 4871357"/>
                <a:gd name="connsiteY11" fmla="*/ 1921329 h 2051957"/>
                <a:gd name="connsiteX12" fmla="*/ 2835728 w 4871357"/>
                <a:gd name="connsiteY12" fmla="*/ 1856014 h 2051957"/>
                <a:gd name="connsiteX13" fmla="*/ 2835728 w 4871357"/>
                <a:gd name="connsiteY13" fmla="*/ 1856014 h 2051957"/>
                <a:gd name="connsiteX14" fmla="*/ 2792185 w 4871357"/>
                <a:gd name="connsiteY14" fmla="*/ 1856014 h 2051957"/>
                <a:gd name="connsiteX15" fmla="*/ 2743200 w 4871357"/>
                <a:gd name="connsiteY15" fmla="*/ 1856014 h 2051957"/>
                <a:gd name="connsiteX16" fmla="*/ 2743200 w 4871357"/>
                <a:gd name="connsiteY16" fmla="*/ 1834243 h 2051957"/>
                <a:gd name="connsiteX17" fmla="*/ 2726871 w 4871357"/>
                <a:gd name="connsiteY17" fmla="*/ 1834243 h 2051957"/>
                <a:gd name="connsiteX18" fmla="*/ 2721428 w 4871357"/>
                <a:gd name="connsiteY18" fmla="*/ 1828800 h 2051957"/>
                <a:gd name="connsiteX19" fmla="*/ 2634343 w 4871357"/>
                <a:gd name="connsiteY19" fmla="*/ 1828800 h 2051957"/>
                <a:gd name="connsiteX20" fmla="*/ 2634343 w 4871357"/>
                <a:gd name="connsiteY20" fmla="*/ 1807029 h 2051957"/>
                <a:gd name="connsiteX21" fmla="*/ 2509157 w 4871357"/>
                <a:gd name="connsiteY21" fmla="*/ 1807029 h 2051957"/>
                <a:gd name="connsiteX22" fmla="*/ 2481943 w 4871357"/>
                <a:gd name="connsiteY22" fmla="*/ 1807029 h 2051957"/>
                <a:gd name="connsiteX23" fmla="*/ 2481943 w 4871357"/>
                <a:gd name="connsiteY23" fmla="*/ 1796143 h 2051957"/>
                <a:gd name="connsiteX24" fmla="*/ 2405743 w 4871357"/>
                <a:gd name="connsiteY24" fmla="*/ 1796143 h 2051957"/>
                <a:gd name="connsiteX25" fmla="*/ 2405743 w 4871357"/>
                <a:gd name="connsiteY25" fmla="*/ 1790700 h 2051957"/>
                <a:gd name="connsiteX26" fmla="*/ 2340428 w 4871357"/>
                <a:gd name="connsiteY26" fmla="*/ 1790700 h 2051957"/>
                <a:gd name="connsiteX27" fmla="*/ 2340428 w 4871357"/>
                <a:gd name="connsiteY27" fmla="*/ 1768929 h 2051957"/>
                <a:gd name="connsiteX28" fmla="*/ 2286000 w 4871357"/>
                <a:gd name="connsiteY28" fmla="*/ 1768929 h 2051957"/>
                <a:gd name="connsiteX29" fmla="*/ 2286000 w 4871357"/>
                <a:gd name="connsiteY29" fmla="*/ 1736271 h 2051957"/>
                <a:gd name="connsiteX30" fmla="*/ 2166257 w 4871357"/>
                <a:gd name="connsiteY30" fmla="*/ 1736271 h 2051957"/>
                <a:gd name="connsiteX31" fmla="*/ 2144486 w 4871357"/>
                <a:gd name="connsiteY31" fmla="*/ 1714500 h 2051957"/>
                <a:gd name="connsiteX32" fmla="*/ 2079171 w 4871357"/>
                <a:gd name="connsiteY32" fmla="*/ 1714500 h 2051957"/>
                <a:gd name="connsiteX33" fmla="*/ 2079171 w 4871357"/>
                <a:gd name="connsiteY33" fmla="*/ 1703614 h 2051957"/>
                <a:gd name="connsiteX34" fmla="*/ 2051957 w 4871357"/>
                <a:gd name="connsiteY34" fmla="*/ 1703614 h 2051957"/>
                <a:gd name="connsiteX35" fmla="*/ 2035629 w 4871357"/>
                <a:gd name="connsiteY35" fmla="*/ 1687286 h 2051957"/>
                <a:gd name="connsiteX36" fmla="*/ 1992085 w 4871357"/>
                <a:gd name="connsiteY36" fmla="*/ 1687286 h 2051957"/>
                <a:gd name="connsiteX37" fmla="*/ 1992085 w 4871357"/>
                <a:gd name="connsiteY37" fmla="*/ 1676400 h 2051957"/>
                <a:gd name="connsiteX38" fmla="*/ 1975757 w 4871357"/>
                <a:gd name="connsiteY38" fmla="*/ 1676400 h 2051957"/>
                <a:gd name="connsiteX39" fmla="*/ 1975757 w 4871357"/>
                <a:gd name="connsiteY39" fmla="*/ 1665514 h 2051957"/>
                <a:gd name="connsiteX40" fmla="*/ 1943100 w 4871357"/>
                <a:gd name="connsiteY40" fmla="*/ 1665514 h 2051957"/>
                <a:gd name="connsiteX41" fmla="*/ 1943100 w 4871357"/>
                <a:gd name="connsiteY41" fmla="*/ 1649186 h 2051957"/>
                <a:gd name="connsiteX42" fmla="*/ 1921328 w 4871357"/>
                <a:gd name="connsiteY42" fmla="*/ 1649186 h 2051957"/>
                <a:gd name="connsiteX43" fmla="*/ 1921328 w 4871357"/>
                <a:gd name="connsiteY43" fmla="*/ 1632857 h 2051957"/>
                <a:gd name="connsiteX44" fmla="*/ 1877785 w 4871357"/>
                <a:gd name="connsiteY44" fmla="*/ 1632857 h 2051957"/>
                <a:gd name="connsiteX45" fmla="*/ 1861457 w 4871357"/>
                <a:gd name="connsiteY45" fmla="*/ 1616529 h 2051957"/>
                <a:gd name="connsiteX46" fmla="*/ 1839685 w 4871357"/>
                <a:gd name="connsiteY46" fmla="*/ 1616529 h 2051957"/>
                <a:gd name="connsiteX47" fmla="*/ 1839685 w 4871357"/>
                <a:gd name="connsiteY47" fmla="*/ 1600200 h 2051957"/>
                <a:gd name="connsiteX48" fmla="*/ 1801585 w 4871357"/>
                <a:gd name="connsiteY48" fmla="*/ 1600200 h 2051957"/>
                <a:gd name="connsiteX49" fmla="*/ 1801585 w 4871357"/>
                <a:gd name="connsiteY49" fmla="*/ 1589314 h 2051957"/>
                <a:gd name="connsiteX50" fmla="*/ 1752600 w 4871357"/>
                <a:gd name="connsiteY50" fmla="*/ 1589314 h 2051957"/>
                <a:gd name="connsiteX51" fmla="*/ 1752600 w 4871357"/>
                <a:gd name="connsiteY51" fmla="*/ 1567543 h 2051957"/>
                <a:gd name="connsiteX52" fmla="*/ 1709057 w 4871357"/>
                <a:gd name="connsiteY52" fmla="*/ 1567543 h 2051957"/>
                <a:gd name="connsiteX53" fmla="*/ 1709057 w 4871357"/>
                <a:gd name="connsiteY53" fmla="*/ 1556657 h 2051957"/>
                <a:gd name="connsiteX54" fmla="*/ 1698171 w 4871357"/>
                <a:gd name="connsiteY54" fmla="*/ 1545771 h 2051957"/>
                <a:gd name="connsiteX55" fmla="*/ 1687286 w 4871357"/>
                <a:gd name="connsiteY55" fmla="*/ 1534886 h 2051957"/>
                <a:gd name="connsiteX56" fmla="*/ 1665514 w 4871357"/>
                <a:gd name="connsiteY56" fmla="*/ 1534886 h 2051957"/>
                <a:gd name="connsiteX57" fmla="*/ 1665514 w 4871357"/>
                <a:gd name="connsiteY57" fmla="*/ 1507671 h 2051957"/>
                <a:gd name="connsiteX58" fmla="*/ 1594757 w 4871357"/>
                <a:gd name="connsiteY58" fmla="*/ 1507671 h 2051957"/>
                <a:gd name="connsiteX59" fmla="*/ 1594757 w 4871357"/>
                <a:gd name="connsiteY59" fmla="*/ 1480457 h 2051957"/>
                <a:gd name="connsiteX60" fmla="*/ 1572985 w 4871357"/>
                <a:gd name="connsiteY60" fmla="*/ 1480457 h 2051957"/>
                <a:gd name="connsiteX61" fmla="*/ 1572985 w 4871357"/>
                <a:gd name="connsiteY61" fmla="*/ 1447800 h 2051957"/>
                <a:gd name="connsiteX62" fmla="*/ 1540328 w 4871357"/>
                <a:gd name="connsiteY62" fmla="*/ 1447800 h 2051957"/>
                <a:gd name="connsiteX63" fmla="*/ 1540328 w 4871357"/>
                <a:gd name="connsiteY63" fmla="*/ 1420586 h 2051957"/>
                <a:gd name="connsiteX64" fmla="*/ 1513114 w 4871357"/>
                <a:gd name="connsiteY64" fmla="*/ 1393372 h 2051957"/>
                <a:gd name="connsiteX65" fmla="*/ 1491343 w 4871357"/>
                <a:gd name="connsiteY65" fmla="*/ 1393372 h 2051957"/>
                <a:gd name="connsiteX66" fmla="*/ 1480457 w 4871357"/>
                <a:gd name="connsiteY66" fmla="*/ 1382486 h 2051957"/>
                <a:gd name="connsiteX67" fmla="*/ 1442357 w 4871357"/>
                <a:gd name="connsiteY67" fmla="*/ 1382486 h 2051957"/>
                <a:gd name="connsiteX68" fmla="*/ 1420585 w 4871357"/>
                <a:gd name="connsiteY68" fmla="*/ 1382486 h 2051957"/>
                <a:gd name="connsiteX69" fmla="*/ 1420585 w 4871357"/>
                <a:gd name="connsiteY69" fmla="*/ 1349829 h 2051957"/>
                <a:gd name="connsiteX70" fmla="*/ 1371600 w 4871357"/>
                <a:gd name="connsiteY70" fmla="*/ 1349829 h 2051957"/>
                <a:gd name="connsiteX71" fmla="*/ 1371600 w 4871357"/>
                <a:gd name="connsiteY71" fmla="*/ 1338943 h 2051957"/>
                <a:gd name="connsiteX72" fmla="*/ 1344385 w 4871357"/>
                <a:gd name="connsiteY72" fmla="*/ 1338943 h 2051957"/>
                <a:gd name="connsiteX73" fmla="*/ 1317171 w 4871357"/>
                <a:gd name="connsiteY73" fmla="*/ 1338943 h 2051957"/>
                <a:gd name="connsiteX74" fmla="*/ 1317171 w 4871357"/>
                <a:gd name="connsiteY74" fmla="*/ 1311729 h 2051957"/>
                <a:gd name="connsiteX75" fmla="*/ 1317171 w 4871357"/>
                <a:gd name="connsiteY75" fmla="*/ 1284514 h 2051957"/>
                <a:gd name="connsiteX76" fmla="*/ 1284514 w 4871357"/>
                <a:gd name="connsiteY76" fmla="*/ 1251857 h 2051957"/>
                <a:gd name="connsiteX77" fmla="*/ 1257300 w 4871357"/>
                <a:gd name="connsiteY77" fmla="*/ 1224643 h 2051957"/>
                <a:gd name="connsiteX78" fmla="*/ 1224643 w 4871357"/>
                <a:gd name="connsiteY78" fmla="*/ 1191986 h 2051957"/>
                <a:gd name="connsiteX79" fmla="*/ 1191985 w 4871357"/>
                <a:gd name="connsiteY79" fmla="*/ 1191986 h 2051957"/>
                <a:gd name="connsiteX80" fmla="*/ 1191985 w 4871357"/>
                <a:gd name="connsiteY80" fmla="*/ 1170214 h 2051957"/>
                <a:gd name="connsiteX81" fmla="*/ 1153885 w 4871357"/>
                <a:gd name="connsiteY81" fmla="*/ 1170214 h 2051957"/>
                <a:gd name="connsiteX82" fmla="*/ 1153885 w 4871357"/>
                <a:gd name="connsiteY82" fmla="*/ 1143000 h 2051957"/>
                <a:gd name="connsiteX83" fmla="*/ 1137556 w 4871357"/>
                <a:gd name="connsiteY83" fmla="*/ 1126671 h 2051957"/>
                <a:gd name="connsiteX84" fmla="*/ 1121228 w 4871357"/>
                <a:gd name="connsiteY84" fmla="*/ 1110343 h 2051957"/>
                <a:gd name="connsiteX85" fmla="*/ 1115785 w 4871357"/>
                <a:gd name="connsiteY85" fmla="*/ 1104900 h 2051957"/>
                <a:gd name="connsiteX86" fmla="*/ 1088571 w 4871357"/>
                <a:gd name="connsiteY86" fmla="*/ 1104900 h 2051957"/>
                <a:gd name="connsiteX87" fmla="*/ 1088571 w 4871357"/>
                <a:gd name="connsiteY87" fmla="*/ 1072243 h 2051957"/>
                <a:gd name="connsiteX88" fmla="*/ 1066800 w 4871357"/>
                <a:gd name="connsiteY88" fmla="*/ 1072243 h 2051957"/>
                <a:gd name="connsiteX89" fmla="*/ 1066800 w 4871357"/>
                <a:gd name="connsiteY89" fmla="*/ 1045029 h 2051957"/>
                <a:gd name="connsiteX90" fmla="*/ 1066800 w 4871357"/>
                <a:gd name="connsiteY90" fmla="*/ 1034143 h 2051957"/>
                <a:gd name="connsiteX91" fmla="*/ 1066800 w 4871357"/>
                <a:gd name="connsiteY91" fmla="*/ 1012371 h 2051957"/>
                <a:gd name="connsiteX92" fmla="*/ 1039585 w 4871357"/>
                <a:gd name="connsiteY92" fmla="*/ 1012371 h 2051957"/>
                <a:gd name="connsiteX93" fmla="*/ 1039585 w 4871357"/>
                <a:gd name="connsiteY93" fmla="*/ 1001486 h 2051957"/>
                <a:gd name="connsiteX94" fmla="*/ 1034142 w 4871357"/>
                <a:gd name="connsiteY94" fmla="*/ 996043 h 2051957"/>
                <a:gd name="connsiteX95" fmla="*/ 1028700 w 4871357"/>
                <a:gd name="connsiteY95" fmla="*/ 990601 h 2051957"/>
                <a:gd name="connsiteX96" fmla="*/ 1017813 w 4871357"/>
                <a:gd name="connsiteY96" fmla="*/ 979714 h 2051957"/>
                <a:gd name="connsiteX97" fmla="*/ 1017813 w 4871357"/>
                <a:gd name="connsiteY97" fmla="*/ 925286 h 2051957"/>
                <a:gd name="connsiteX98" fmla="*/ 974271 w 4871357"/>
                <a:gd name="connsiteY98" fmla="*/ 925286 h 2051957"/>
                <a:gd name="connsiteX99" fmla="*/ 974271 w 4871357"/>
                <a:gd name="connsiteY99" fmla="*/ 908957 h 2051957"/>
                <a:gd name="connsiteX100" fmla="*/ 963385 w 4871357"/>
                <a:gd name="connsiteY100" fmla="*/ 898071 h 2051957"/>
                <a:gd name="connsiteX101" fmla="*/ 947057 w 4871357"/>
                <a:gd name="connsiteY101" fmla="*/ 881743 h 2051957"/>
                <a:gd name="connsiteX102" fmla="*/ 930728 w 4871357"/>
                <a:gd name="connsiteY102" fmla="*/ 881743 h 2051957"/>
                <a:gd name="connsiteX103" fmla="*/ 930728 w 4871357"/>
                <a:gd name="connsiteY103" fmla="*/ 849086 h 2051957"/>
                <a:gd name="connsiteX104" fmla="*/ 903514 w 4871357"/>
                <a:gd name="connsiteY104" fmla="*/ 849086 h 2051957"/>
                <a:gd name="connsiteX105" fmla="*/ 903514 w 4871357"/>
                <a:gd name="connsiteY105" fmla="*/ 827314 h 2051957"/>
                <a:gd name="connsiteX106" fmla="*/ 892629 w 4871357"/>
                <a:gd name="connsiteY106" fmla="*/ 816429 h 2051957"/>
                <a:gd name="connsiteX107" fmla="*/ 892629 w 4871357"/>
                <a:gd name="connsiteY107" fmla="*/ 772886 h 2051957"/>
                <a:gd name="connsiteX108" fmla="*/ 876300 w 4871357"/>
                <a:gd name="connsiteY108" fmla="*/ 756557 h 2051957"/>
                <a:gd name="connsiteX109" fmla="*/ 854528 w 4871357"/>
                <a:gd name="connsiteY109" fmla="*/ 756557 h 2051957"/>
                <a:gd name="connsiteX110" fmla="*/ 854528 w 4871357"/>
                <a:gd name="connsiteY110" fmla="*/ 713014 h 2051957"/>
                <a:gd name="connsiteX111" fmla="*/ 832757 w 4871357"/>
                <a:gd name="connsiteY111" fmla="*/ 713014 h 2051957"/>
                <a:gd name="connsiteX112" fmla="*/ 832757 w 4871357"/>
                <a:gd name="connsiteY112" fmla="*/ 691243 h 2051957"/>
                <a:gd name="connsiteX113" fmla="*/ 821871 w 4871357"/>
                <a:gd name="connsiteY113" fmla="*/ 691243 h 2051957"/>
                <a:gd name="connsiteX114" fmla="*/ 821871 w 4871357"/>
                <a:gd name="connsiteY114" fmla="*/ 664029 h 2051957"/>
                <a:gd name="connsiteX115" fmla="*/ 810985 w 4871357"/>
                <a:gd name="connsiteY115" fmla="*/ 664029 h 2051957"/>
                <a:gd name="connsiteX116" fmla="*/ 810985 w 4871357"/>
                <a:gd name="connsiteY116" fmla="*/ 636814 h 2051957"/>
                <a:gd name="connsiteX117" fmla="*/ 789214 w 4871357"/>
                <a:gd name="connsiteY117" fmla="*/ 636814 h 2051957"/>
                <a:gd name="connsiteX118" fmla="*/ 789214 w 4871357"/>
                <a:gd name="connsiteY118" fmla="*/ 615043 h 2051957"/>
                <a:gd name="connsiteX119" fmla="*/ 778328 w 4871357"/>
                <a:gd name="connsiteY119" fmla="*/ 615043 h 2051957"/>
                <a:gd name="connsiteX120" fmla="*/ 778328 w 4871357"/>
                <a:gd name="connsiteY120" fmla="*/ 615043 h 2051957"/>
                <a:gd name="connsiteX121" fmla="*/ 745671 w 4871357"/>
                <a:gd name="connsiteY121" fmla="*/ 582386 h 2051957"/>
                <a:gd name="connsiteX122" fmla="*/ 745671 w 4871357"/>
                <a:gd name="connsiteY122" fmla="*/ 549729 h 2051957"/>
                <a:gd name="connsiteX123" fmla="*/ 734785 w 4871357"/>
                <a:gd name="connsiteY123" fmla="*/ 549729 h 2051957"/>
                <a:gd name="connsiteX124" fmla="*/ 734785 w 4871357"/>
                <a:gd name="connsiteY124" fmla="*/ 511629 h 2051957"/>
                <a:gd name="connsiteX125" fmla="*/ 707571 w 4871357"/>
                <a:gd name="connsiteY125" fmla="*/ 511629 h 2051957"/>
                <a:gd name="connsiteX126" fmla="*/ 707571 w 4871357"/>
                <a:gd name="connsiteY126" fmla="*/ 478971 h 2051957"/>
                <a:gd name="connsiteX127" fmla="*/ 685800 w 4871357"/>
                <a:gd name="connsiteY127" fmla="*/ 478971 h 2051957"/>
                <a:gd name="connsiteX128" fmla="*/ 685800 w 4871357"/>
                <a:gd name="connsiteY128" fmla="*/ 451757 h 2051957"/>
                <a:gd name="connsiteX129" fmla="*/ 669471 w 4871357"/>
                <a:gd name="connsiteY129" fmla="*/ 451757 h 2051957"/>
                <a:gd name="connsiteX130" fmla="*/ 669471 w 4871357"/>
                <a:gd name="connsiteY130" fmla="*/ 419100 h 2051957"/>
                <a:gd name="connsiteX131" fmla="*/ 658585 w 4871357"/>
                <a:gd name="connsiteY131" fmla="*/ 408214 h 2051957"/>
                <a:gd name="connsiteX132" fmla="*/ 658585 w 4871357"/>
                <a:gd name="connsiteY132" fmla="*/ 381000 h 2051957"/>
                <a:gd name="connsiteX133" fmla="*/ 609600 w 4871357"/>
                <a:gd name="connsiteY133" fmla="*/ 381000 h 2051957"/>
                <a:gd name="connsiteX134" fmla="*/ 609600 w 4871357"/>
                <a:gd name="connsiteY134" fmla="*/ 348343 h 2051957"/>
                <a:gd name="connsiteX135" fmla="*/ 587828 w 4871357"/>
                <a:gd name="connsiteY135" fmla="*/ 348343 h 2051957"/>
                <a:gd name="connsiteX136" fmla="*/ 587828 w 4871357"/>
                <a:gd name="connsiteY136" fmla="*/ 326571 h 2051957"/>
                <a:gd name="connsiteX137" fmla="*/ 582385 w 4871357"/>
                <a:gd name="connsiteY137" fmla="*/ 321128 h 2051957"/>
                <a:gd name="connsiteX138" fmla="*/ 582385 w 4871357"/>
                <a:gd name="connsiteY138" fmla="*/ 288471 h 2051957"/>
                <a:gd name="connsiteX139" fmla="*/ 576943 w 4871357"/>
                <a:gd name="connsiteY139" fmla="*/ 288471 h 2051957"/>
                <a:gd name="connsiteX140" fmla="*/ 576943 w 4871357"/>
                <a:gd name="connsiteY140" fmla="*/ 272143 h 2051957"/>
                <a:gd name="connsiteX141" fmla="*/ 555171 w 4871357"/>
                <a:gd name="connsiteY141" fmla="*/ 272143 h 2051957"/>
                <a:gd name="connsiteX142" fmla="*/ 555171 w 4871357"/>
                <a:gd name="connsiteY142" fmla="*/ 250371 h 2051957"/>
                <a:gd name="connsiteX143" fmla="*/ 517071 w 4871357"/>
                <a:gd name="connsiteY143" fmla="*/ 250371 h 2051957"/>
                <a:gd name="connsiteX144" fmla="*/ 517071 w 4871357"/>
                <a:gd name="connsiteY144" fmla="*/ 195943 h 2051957"/>
                <a:gd name="connsiteX145" fmla="*/ 489857 w 4871357"/>
                <a:gd name="connsiteY145" fmla="*/ 195943 h 2051957"/>
                <a:gd name="connsiteX146" fmla="*/ 489857 w 4871357"/>
                <a:gd name="connsiteY146" fmla="*/ 168729 h 2051957"/>
                <a:gd name="connsiteX147" fmla="*/ 451757 w 4871357"/>
                <a:gd name="connsiteY147" fmla="*/ 168729 h 2051957"/>
                <a:gd name="connsiteX148" fmla="*/ 451757 w 4871357"/>
                <a:gd name="connsiteY148" fmla="*/ 152400 h 2051957"/>
                <a:gd name="connsiteX149" fmla="*/ 402771 w 4871357"/>
                <a:gd name="connsiteY149" fmla="*/ 152400 h 2051957"/>
                <a:gd name="connsiteX150" fmla="*/ 402771 w 4871357"/>
                <a:gd name="connsiteY150" fmla="*/ 136071 h 2051957"/>
                <a:gd name="connsiteX151" fmla="*/ 375557 w 4871357"/>
                <a:gd name="connsiteY151" fmla="*/ 136071 h 2051957"/>
                <a:gd name="connsiteX152" fmla="*/ 375557 w 4871357"/>
                <a:gd name="connsiteY152" fmla="*/ 119743 h 2051957"/>
                <a:gd name="connsiteX153" fmla="*/ 353785 w 4871357"/>
                <a:gd name="connsiteY153" fmla="*/ 119743 h 2051957"/>
                <a:gd name="connsiteX154" fmla="*/ 353785 w 4871357"/>
                <a:gd name="connsiteY154" fmla="*/ 87086 h 2051957"/>
                <a:gd name="connsiteX155" fmla="*/ 315685 w 4871357"/>
                <a:gd name="connsiteY155" fmla="*/ 87086 h 2051957"/>
                <a:gd name="connsiteX156" fmla="*/ 315685 w 4871357"/>
                <a:gd name="connsiteY156" fmla="*/ 65314 h 2051957"/>
                <a:gd name="connsiteX157" fmla="*/ 288471 w 4871357"/>
                <a:gd name="connsiteY157" fmla="*/ 65314 h 2051957"/>
                <a:gd name="connsiteX158" fmla="*/ 283028 w 4871357"/>
                <a:gd name="connsiteY158" fmla="*/ 59871 h 2051957"/>
                <a:gd name="connsiteX159" fmla="*/ 261257 w 4871357"/>
                <a:gd name="connsiteY159" fmla="*/ 59871 h 2051957"/>
                <a:gd name="connsiteX160" fmla="*/ 261257 w 4871357"/>
                <a:gd name="connsiteY160" fmla="*/ 43543 h 2051957"/>
                <a:gd name="connsiteX161" fmla="*/ 136071 w 4871357"/>
                <a:gd name="connsiteY161" fmla="*/ 43543 h 2051957"/>
                <a:gd name="connsiteX162" fmla="*/ 114300 w 4871357"/>
                <a:gd name="connsiteY162" fmla="*/ 21772 h 2051957"/>
                <a:gd name="connsiteX163" fmla="*/ 92528 w 4871357"/>
                <a:gd name="connsiteY163" fmla="*/ 0 h 2051957"/>
                <a:gd name="connsiteX164" fmla="*/ 0 w 4871357"/>
                <a:gd name="connsiteY164" fmla="*/ 0 h 2051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871357" h="2051957">
                  <a:moveTo>
                    <a:pt x="4871357" y="2051957"/>
                  </a:moveTo>
                  <a:lnTo>
                    <a:pt x="3739243" y="2051957"/>
                  </a:lnTo>
                  <a:lnTo>
                    <a:pt x="3739243" y="2008414"/>
                  </a:lnTo>
                  <a:lnTo>
                    <a:pt x="3369128" y="2008414"/>
                  </a:lnTo>
                  <a:lnTo>
                    <a:pt x="3369128" y="1992086"/>
                  </a:lnTo>
                  <a:lnTo>
                    <a:pt x="3320143" y="1992086"/>
                  </a:lnTo>
                  <a:lnTo>
                    <a:pt x="3320143" y="1948543"/>
                  </a:lnTo>
                  <a:lnTo>
                    <a:pt x="3211285" y="1948543"/>
                  </a:lnTo>
                  <a:lnTo>
                    <a:pt x="3184071" y="1921329"/>
                  </a:lnTo>
                  <a:lnTo>
                    <a:pt x="3102428" y="1921329"/>
                  </a:lnTo>
                  <a:lnTo>
                    <a:pt x="3042557" y="1921329"/>
                  </a:lnTo>
                  <a:lnTo>
                    <a:pt x="2835728" y="1921329"/>
                  </a:lnTo>
                  <a:lnTo>
                    <a:pt x="2835728" y="1856014"/>
                  </a:lnTo>
                  <a:lnTo>
                    <a:pt x="2835728" y="1856014"/>
                  </a:lnTo>
                  <a:lnTo>
                    <a:pt x="2792185" y="1856014"/>
                  </a:lnTo>
                  <a:lnTo>
                    <a:pt x="2743200" y="1856014"/>
                  </a:lnTo>
                  <a:lnTo>
                    <a:pt x="2743200" y="1834243"/>
                  </a:lnTo>
                  <a:lnTo>
                    <a:pt x="2726871" y="1834243"/>
                  </a:lnTo>
                  <a:lnTo>
                    <a:pt x="2721428" y="1828800"/>
                  </a:lnTo>
                  <a:lnTo>
                    <a:pt x="2634343" y="1828800"/>
                  </a:lnTo>
                  <a:lnTo>
                    <a:pt x="2634343" y="1807029"/>
                  </a:lnTo>
                  <a:lnTo>
                    <a:pt x="2509157" y="1807029"/>
                  </a:lnTo>
                  <a:lnTo>
                    <a:pt x="2481943" y="1807029"/>
                  </a:lnTo>
                  <a:lnTo>
                    <a:pt x="2481943" y="1796143"/>
                  </a:lnTo>
                  <a:lnTo>
                    <a:pt x="2405743" y="1796143"/>
                  </a:lnTo>
                  <a:lnTo>
                    <a:pt x="2405743" y="1790700"/>
                  </a:lnTo>
                  <a:lnTo>
                    <a:pt x="2340428" y="1790700"/>
                  </a:lnTo>
                  <a:lnTo>
                    <a:pt x="2340428" y="1768929"/>
                  </a:lnTo>
                  <a:lnTo>
                    <a:pt x="2286000" y="1768929"/>
                  </a:lnTo>
                  <a:lnTo>
                    <a:pt x="2286000" y="1736271"/>
                  </a:lnTo>
                  <a:lnTo>
                    <a:pt x="2166257" y="1736271"/>
                  </a:lnTo>
                  <a:lnTo>
                    <a:pt x="2144486" y="1714500"/>
                  </a:lnTo>
                  <a:lnTo>
                    <a:pt x="2079171" y="1714500"/>
                  </a:lnTo>
                  <a:lnTo>
                    <a:pt x="2079171" y="1703614"/>
                  </a:lnTo>
                  <a:lnTo>
                    <a:pt x="2051957" y="1703614"/>
                  </a:lnTo>
                  <a:lnTo>
                    <a:pt x="2035629" y="1687286"/>
                  </a:lnTo>
                  <a:lnTo>
                    <a:pt x="1992085" y="1687286"/>
                  </a:lnTo>
                  <a:lnTo>
                    <a:pt x="1992085" y="1676400"/>
                  </a:lnTo>
                  <a:lnTo>
                    <a:pt x="1975757" y="1676400"/>
                  </a:lnTo>
                  <a:lnTo>
                    <a:pt x="1975757" y="1665514"/>
                  </a:lnTo>
                  <a:lnTo>
                    <a:pt x="1943100" y="1665514"/>
                  </a:lnTo>
                  <a:lnTo>
                    <a:pt x="1943100" y="1649186"/>
                  </a:lnTo>
                  <a:lnTo>
                    <a:pt x="1921328" y="1649186"/>
                  </a:lnTo>
                  <a:lnTo>
                    <a:pt x="1921328" y="1632857"/>
                  </a:lnTo>
                  <a:lnTo>
                    <a:pt x="1877785" y="1632857"/>
                  </a:lnTo>
                  <a:lnTo>
                    <a:pt x="1861457" y="1616529"/>
                  </a:lnTo>
                  <a:lnTo>
                    <a:pt x="1839685" y="1616529"/>
                  </a:lnTo>
                  <a:lnTo>
                    <a:pt x="1839685" y="1600200"/>
                  </a:lnTo>
                  <a:lnTo>
                    <a:pt x="1801585" y="1600200"/>
                  </a:lnTo>
                  <a:lnTo>
                    <a:pt x="1801585" y="1589314"/>
                  </a:lnTo>
                  <a:lnTo>
                    <a:pt x="1752600" y="1589314"/>
                  </a:lnTo>
                  <a:lnTo>
                    <a:pt x="1752600" y="1567543"/>
                  </a:lnTo>
                  <a:lnTo>
                    <a:pt x="1709057" y="1567543"/>
                  </a:lnTo>
                  <a:lnTo>
                    <a:pt x="1709057" y="1556657"/>
                  </a:lnTo>
                  <a:lnTo>
                    <a:pt x="1698171" y="1545771"/>
                  </a:lnTo>
                  <a:lnTo>
                    <a:pt x="1687286" y="1534886"/>
                  </a:lnTo>
                  <a:lnTo>
                    <a:pt x="1665514" y="1534886"/>
                  </a:lnTo>
                  <a:lnTo>
                    <a:pt x="1665514" y="1507671"/>
                  </a:lnTo>
                  <a:lnTo>
                    <a:pt x="1594757" y="1507671"/>
                  </a:lnTo>
                  <a:lnTo>
                    <a:pt x="1594757" y="1480457"/>
                  </a:lnTo>
                  <a:lnTo>
                    <a:pt x="1572985" y="1480457"/>
                  </a:lnTo>
                  <a:lnTo>
                    <a:pt x="1572985" y="1447800"/>
                  </a:lnTo>
                  <a:lnTo>
                    <a:pt x="1540328" y="1447800"/>
                  </a:lnTo>
                  <a:lnTo>
                    <a:pt x="1540328" y="1420586"/>
                  </a:lnTo>
                  <a:lnTo>
                    <a:pt x="1513114" y="1393372"/>
                  </a:lnTo>
                  <a:lnTo>
                    <a:pt x="1491343" y="1393372"/>
                  </a:lnTo>
                  <a:lnTo>
                    <a:pt x="1480457" y="1382486"/>
                  </a:lnTo>
                  <a:lnTo>
                    <a:pt x="1442357" y="1382486"/>
                  </a:lnTo>
                  <a:lnTo>
                    <a:pt x="1420585" y="1382486"/>
                  </a:lnTo>
                  <a:lnTo>
                    <a:pt x="1420585" y="1349829"/>
                  </a:lnTo>
                  <a:lnTo>
                    <a:pt x="1371600" y="1349829"/>
                  </a:lnTo>
                  <a:lnTo>
                    <a:pt x="1371600" y="1338943"/>
                  </a:lnTo>
                  <a:lnTo>
                    <a:pt x="1344385" y="1338943"/>
                  </a:lnTo>
                  <a:lnTo>
                    <a:pt x="1317171" y="1338943"/>
                  </a:lnTo>
                  <a:lnTo>
                    <a:pt x="1317171" y="1311729"/>
                  </a:lnTo>
                  <a:lnTo>
                    <a:pt x="1317171" y="1284514"/>
                  </a:lnTo>
                  <a:lnTo>
                    <a:pt x="1284514" y="1251857"/>
                  </a:lnTo>
                  <a:lnTo>
                    <a:pt x="1257300" y="1224643"/>
                  </a:lnTo>
                  <a:lnTo>
                    <a:pt x="1224643" y="1191986"/>
                  </a:lnTo>
                  <a:lnTo>
                    <a:pt x="1191985" y="1191986"/>
                  </a:lnTo>
                  <a:lnTo>
                    <a:pt x="1191985" y="1170214"/>
                  </a:lnTo>
                  <a:lnTo>
                    <a:pt x="1153885" y="1170214"/>
                  </a:lnTo>
                  <a:lnTo>
                    <a:pt x="1153885" y="1143000"/>
                  </a:lnTo>
                  <a:lnTo>
                    <a:pt x="1137556" y="1126671"/>
                  </a:lnTo>
                  <a:lnTo>
                    <a:pt x="1121228" y="1110343"/>
                  </a:lnTo>
                  <a:lnTo>
                    <a:pt x="1115785" y="1104900"/>
                  </a:lnTo>
                  <a:lnTo>
                    <a:pt x="1088571" y="1104900"/>
                  </a:lnTo>
                  <a:lnTo>
                    <a:pt x="1088571" y="1072243"/>
                  </a:lnTo>
                  <a:lnTo>
                    <a:pt x="1066800" y="1072243"/>
                  </a:lnTo>
                  <a:lnTo>
                    <a:pt x="1066800" y="1045029"/>
                  </a:lnTo>
                  <a:lnTo>
                    <a:pt x="1066800" y="1034143"/>
                  </a:lnTo>
                  <a:lnTo>
                    <a:pt x="1066800" y="1012371"/>
                  </a:lnTo>
                  <a:lnTo>
                    <a:pt x="1039585" y="1012371"/>
                  </a:lnTo>
                  <a:lnTo>
                    <a:pt x="1039585" y="1001486"/>
                  </a:lnTo>
                  <a:lnTo>
                    <a:pt x="1034142" y="996043"/>
                  </a:lnTo>
                  <a:lnTo>
                    <a:pt x="1028700" y="990601"/>
                  </a:lnTo>
                  <a:lnTo>
                    <a:pt x="1017813" y="979714"/>
                  </a:lnTo>
                  <a:lnTo>
                    <a:pt x="1017813" y="925286"/>
                  </a:lnTo>
                  <a:lnTo>
                    <a:pt x="974271" y="925286"/>
                  </a:lnTo>
                  <a:lnTo>
                    <a:pt x="974271" y="908957"/>
                  </a:lnTo>
                  <a:lnTo>
                    <a:pt x="963385" y="898071"/>
                  </a:lnTo>
                  <a:lnTo>
                    <a:pt x="947057" y="881743"/>
                  </a:lnTo>
                  <a:lnTo>
                    <a:pt x="930728" y="881743"/>
                  </a:lnTo>
                  <a:lnTo>
                    <a:pt x="930728" y="849086"/>
                  </a:lnTo>
                  <a:lnTo>
                    <a:pt x="903514" y="849086"/>
                  </a:lnTo>
                  <a:lnTo>
                    <a:pt x="903514" y="827314"/>
                  </a:lnTo>
                  <a:lnTo>
                    <a:pt x="892629" y="816429"/>
                  </a:lnTo>
                  <a:lnTo>
                    <a:pt x="892629" y="772886"/>
                  </a:lnTo>
                  <a:lnTo>
                    <a:pt x="876300" y="756557"/>
                  </a:lnTo>
                  <a:lnTo>
                    <a:pt x="854528" y="756557"/>
                  </a:lnTo>
                  <a:lnTo>
                    <a:pt x="854528" y="713014"/>
                  </a:lnTo>
                  <a:lnTo>
                    <a:pt x="832757" y="713014"/>
                  </a:lnTo>
                  <a:lnTo>
                    <a:pt x="832757" y="691243"/>
                  </a:lnTo>
                  <a:lnTo>
                    <a:pt x="821871" y="691243"/>
                  </a:lnTo>
                  <a:lnTo>
                    <a:pt x="821871" y="664029"/>
                  </a:lnTo>
                  <a:lnTo>
                    <a:pt x="810985" y="664029"/>
                  </a:lnTo>
                  <a:lnTo>
                    <a:pt x="810985" y="636814"/>
                  </a:lnTo>
                  <a:lnTo>
                    <a:pt x="789214" y="636814"/>
                  </a:lnTo>
                  <a:lnTo>
                    <a:pt x="789214" y="615043"/>
                  </a:lnTo>
                  <a:lnTo>
                    <a:pt x="778328" y="615043"/>
                  </a:lnTo>
                  <a:lnTo>
                    <a:pt x="778328" y="615043"/>
                  </a:lnTo>
                  <a:lnTo>
                    <a:pt x="745671" y="582386"/>
                  </a:lnTo>
                  <a:lnTo>
                    <a:pt x="745671" y="549729"/>
                  </a:lnTo>
                  <a:lnTo>
                    <a:pt x="734785" y="549729"/>
                  </a:lnTo>
                  <a:lnTo>
                    <a:pt x="734785" y="511629"/>
                  </a:lnTo>
                  <a:lnTo>
                    <a:pt x="707571" y="511629"/>
                  </a:lnTo>
                  <a:lnTo>
                    <a:pt x="707571" y="478971"/>
                  </a:lnTo>
                  <a:lnTo>
                    <a:pt x="685800" y="478971"/>
                  </a:lnTo>
                  <a:lnTo>
                    <a:pt x="685800" y="451757"/>
                  </a:lnTo>
                  <a:lnTo>
                    <a:pt x="669471" y="451757"/>
                  </a:lnTo>
                  <a:lnTo>
                    <a:pt x="669471" y="419100"/>
                  </a:lnTo>
                  <a:lnTo>
                    <a:pt x="658585" y="408214"/>
                  </a:lnTo>
                  <a:lnTo>
                    <a:pt x="658585" y="381000"/>
                  </a:lnTo>
                  <a:lnTo>
                    <a:pt x="609600" y="381000"/>
                  </a:lnTo>
                  <a:lnTo>
                    <a:pt x="609600" y="348343"/>
                  </a:lnTo>
                  <a:lnTo>
                    <a:pt x="587828" y="348343"/>
                  </a:lnTo>
                  <a:lnTo>
                    <a:pt x="587828" y="326571"/>
                  </a:lnTo>
                  <a:lnTo>
                    <a:pt x="582385" y="321128"/>
                  </a:lnTo>
                  <a:lnTo>
                    <a:pt x="582385" y="288471"/>
                  </a:lnTo>
                  <a:lnTo>
                    <a:pt x="576943" y="288471"/>
                  </a:lnTo>
                  <a:lnTo>
                    <a:pt x="576943" y="272143"/>
                  </a:lnTo>
                  <a:lnTo>
                    <a:pt x="555171" y="272143"/>
                  </a:lnTo>
                  <a:lnTo>
                    <a:pt x="555171" y="250371"/>
                  </a:lnTo>
                  <a:lnTo>
                    <a:pt x="517071" y="250371"/>
                  </a:lnTo>
                  <a:lnTo>
                    <a:pt x="517071" y="195943"/>
                  </a:lnTo>
                  <a:lnTo>
                    <a:pt x="489857" y="195943"/>
                  </a:lnTo>
                  <a:lnTo>
                    <a:pt x="489857" y="168729"/>
                  </a:lnTo>
                  <a:lnTo>
                    <a:pt x="451757" y="168729"/>
                  </a:lnTo>
                  <a:lnTo>
                    <a:pt x="451757" y="152400"/>
                  </a:lnTo>
                  <a:lnTo>
                    <a:pt x="402771" y="152400"/>
                  </a:lnTo>
                  <a:lnTo>
                    <a:pt x="402771" y="136071"/>
                  </a:lnTo>
                  <a:lnTo>
                    <a:pt x="375557" y="136071"/>
                  </a:lnTo>
                  <a:lnTo>
                    <a:pt x="375557" y="119743"/>
                  </a:lnTo>
                  <a:lnTo>
                    <a:pt x="353785" y="119743"/>
                  </a:lnTo>
                  <a:lnTo>
                    <a:pt x="353785" y="87086"/>
                  </a:lnTo>
                  <a:lnTo>
                    <a:pt x="315685" y="87086"/>
                  </a:lnTo>
                  <a:lnTo>
                    <a:pt x="315685" y="65314"/>
                  </a:lnTo>
                  <a:lnTo>
                    <a:pt x="288471" y="65314"/>
                  </a:lnTo>
                  <a:lnTo>
                    <a:pt x="283028" y="59871"/>
                  </a:lnTo>
                  <a:lnTo>
                    <a:pt x="261257" y="59871"/>
                  </a:lnTo>
                  <a:lnTo>
                    <a:pt x="261257" y="43543"/>
                  </a:lnTo>
                  <a:lnTo>
                    <a:pt x="136071" y="43543"/>
                  </a:lnTo>
                  <a:lnTo>
                    <a:pt x="114300" y="21772"/>
                  </a:lnTo>
                  <a:lnTo>
                    <a:pt x="92528" y="0"/>
                  </a:lnTo>
                  <a:lnTo>
                    <a:pt x="0" y="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60" name="Freeform: Shape 59">
              <a:extLst>
                <a:ext uri="{FF2B5EF4-FFF2-40B4-BE49-F238E27FC236}">
                  <a16:creationId xmlns:a16="http://schemas.microsoft.com/office/drawing/2014/main" id="{84DD44FB-6569-41C4-AF23-FB66F6FF2FDB}"/>
                </a:ext>
              </a:extLst>
            </p:cNvPr>
            <p:cNvSpPr/>
            <p:nvPr/>
          </p:nvSpPr>
          <p:spPr>
            <a:xfrm>
              <a:off x="1951214" y="1802239"/>
              <a:ext cx="4808814" cy="1921328"/>
            </a:xfrm>
            <a:custGeom>
              <a:avLst/>
              <a:gdLst>
                <a:gd name="connsiteX0" fmla="*/ 4784272 w 4784272"/>
                <a:gd name="connsiteY0" fmla="*/ 1921328 h 1921328"/>
                <a:gd name="connsiteX1" fmla="*/ 3608614 w 4784272"/>
                <a:gd name="connsiteY1" fmla="*/ 1921328 h 1921328"/>
                <a:gd name="connsiteX2" fmla="*/ 3608614 w 4784272"/>
                <a:gd name="connsiteY2" fmla="*/ 1888671 h 1921328"/>
                <a:gd name="connsiteX3" fmla="*/ 3532414 w 4784272"/>
                <a:gd name="connsiteY3" fmla="*/ 1888671 h 1921328"/>
                <a:gd name="connsiteX4" fmla="*/ 3532414 w 4784272"/>
                <a:gd name="connsiteY4" fmla="*/ 1856014 h 1921328"/>
                <a:gd name="connsiteX5" fmla="*/ 2971800 w 4784272"/>
                <a:gd name="connsiteY5" fmla="*/ 1856014 h 1921328"/>
                <a:gd name="connsiteX6" fmla="*/ 2971800 w 4784272"/>
                <a:gd name="connsiteY6" fmla="*/ 1839686 h 1921328"/>
                <a:gd name="connsiteX7" fmla="*/ 2781300 w 4784272"/>
                <a:gd name="connsiteY7" fmla="*/ 1839686 h 1921328"/>
                <a:gd name="connsiteX8" fmla="*/ 2781300 w 4784272"/>
                <a:gd name="connsiteY8" fmla="*/ 1834243 h 1921328"/>
                <a:gd name="connsiteX9" fmla="*/ 2699657 w 4784272"/>
                <a:gd name="connsiteY9" fmla="*/ 1834243 h 1921328"/>
                <a:gd name="connsiteX10" fmla="*/ 2699657 w 4784272"/>
                <a:gd name="connsiteY10" fmla="*/ 1817914 h 1921328"/>
                <a:gd name="connsiteX11" fmla="*/ 2601686 w 4784272"/>
                <a:gd name="connsiteY11" fmla="*/ 1817914 h 1921328"/>
                <a:gd name="connsiteX12" fmla="*/ 2601686 w 4784272"/>
                <a:gd name="connsiteY12" fmla="*/ 1807028 h 1921328"/>
                <a:gd name="connsiteX13" fmla="*/ 2536372 w 4784272"/>
                <a:gd name="connsiteY13" fmla="*/ 1807028 h 1921328"/>
                <a:gd name="connsiteX14" fmla="*/ 2536372 w 4784272"/>
                <a:gd name="connsiteY14" fmla="*/ 1790700 h 1921328"/>
                <a:gd name="connsiteX15" fmla="*/ 2422072 w 4784272"/>
                <a:gd name="connsiteY15" fmla="*/ 1790700 h 1921328"/>
                <a:gd name="connsiteX16" fmla="*/ 2411186 w 4784272"/>
                <a:gd name="connsiteY16" fmla="*/ 1779814 h 1921328"/>
                <a:gd name="connsiteX17" fmla="*/ 2231572 w 4784272"/>
                <a:gd name="connsiteY17" fmla="*/ 1779814 h 1921328"/>
                <a:gd name="connsiteX18" fmla="*/ 2231572 w 4784272"/>
                <a:gd name="connsiteY18" fmla="*/ 1779814 h 1921328"/>
                <a:gd name="connsiteX19" fmla="*/ 2226129 w 4784272"/>
                <a:gd name="connsiteY19" fmla="*/ 1779814 h 1921328"/>
                <a:gd name="connsiteX20" fmla="*/ 2226129 w 4784272"/>
                <a:gd name="connsiteY20" fmla="*/ 1763486 h 1921328"/>
                <a:gd name="connsiteX21" fmla="*/ 2144486 w 4784272"/>
                <a:gd name="connsiteY21" fmla="*/ 1763486 h 1921328"/>
                <a:gd name="connsiteX22" fmla="*/ 2144486 w 4784272"/>
                <a:gd name="connsiteY22" fmla="*/ 1758043 h 1921328"/>
                <a:gd name="connsiteX23" fmla="*/ 2139043 w 4784272"/>
                <a:gd name="connsiteY23" fmla="*/ 1758043 h 1921328"/>
                <a:gd name="connsiteX24" fmla="*/ 2139043 w 4784272"/>
                <a:gd name="connsiteY24" fmla="*/ 1747157 h 1921328"/>
                <a:gd name="connsiteX25" fmla="*/ 2057400 w 4784272"/>
                <a:gd name="connsiteY25" fmla="*/ 1747157 h 1921328"/>
                <a:gd name="connsiteX26" fmla="*/ 2057400 w 4784272"/>
                <a:gd name="connsiteY26" fmla="*/ 1736271 h 1921328"/>
                <a:gd name="connsiteX27" fmla="*/ 2046514 w 4784272"/>
                <a:gd name="connsiteY27" fmla="*/ 1736271 h 1921328"/>
                <a:gd name="connsiteX28" fmla="*/ 2046514 w 4784272"/>
                <a:gd name="connsiteY28" fmla="*/ 1709057 h 1921328"/>
                <a:gd name="connsiteX29" fmla="*/ 1986643 w 4784272"/>
                <a:gd name="connsiteY29" fmla="*/ 1709057 h 1921328"/>
                <a:gd name="connsiteX30" fmla="*/ 1986643 w 4784272"/>
                <a:gd name="connsiteY30" fmla="*/ 1698171 h 1921328"/>
                <a:gd name="connsiteX31" fmla="*/ 1948543 w 4784272"/>
                <a:gd name="connsiteY31" fmla="*/ 1698171 h 1921328"/>
                <a:gd name="connsiteX32" fmla="*/ 1948543 w 4784272"/>
                <a:gd name="connsiteY32" fmla="*/ 1681843 h 1921328"/>
                <a:gd name="connsiteX33" fmla="*/ 1932214 w 4784272"/>
                <a:gd name="connsiteY33" fmla="*/ 1681843 h 1921328"/>
                <a:gd name="connsiteX34" fmla="*/ 1921329 w 4784272"/>
                <a:gd name="connsiteY34" fmla="*/ 1670958 h 1921328"/>
                <a:gd name="connsiteX35" fmla="*/ 1850572 w 4784272"/>
                <a:gd name="connsiteY35" fmla="*/ 1670958 h 1921328"/>
                <a:gd name="connsiteX36" fmla="*/ 1850572 w 4784272"/>
                <a:gd name="connsiteY36" fmla="*/ 1654628 h 1921328"/>
                <a:gd name="connsiteX37" fmla="*/ 1817914 w 4784272"/>
                <a:gd name="connsiteY37" fmla="*/ 1654628 h 1921328"/>
                <a:gd name="connsiteX38" fmla="*/ 1817914 w 4784272"/>
                <a:gd name="connsiteY38" fmla="*/ 1632857 h 1921328"/>
                <a:gd name="connsiteX39" fmla="*/ 1752600 w 4784272"/>
                <a:gd name="connsiteY39" fmla="*/ 1632857 h 1921328"/>
                <a:gd name="connsiteX40" fmla="*/ 1752600 w 4784272"/>
                <a:gd name="connsiteY40" fmla="*/ 1616528 h 1921328"/>
                <a:gd name="connsiteX41" fmla="*/ 1730829 w 4784272"/>
                <a:gd name="connsiteY41" fmla="*/ 1616528 h 1921328"/>
                <a:gd name="connsiteX42" fmla="*/ 1730829 w 4784272"/>
                <a:gd name="connsiteY42" fmla="*/ 1589314 h 1921328"/>
                <a:gd name="connsiteX43" fmla="*/ 1709057 w 4784272"/>
                <a:gd name="connsiteY43" fmla="*/ 1589314 h 1921328"/>
                <a:gd name="connsiteX44" fmla="*/ 1709057 w 4784272"/>
                <a:gd name="connsiteY44" fmla="*/ 1578428 h 1921328"/>
                <a:gd name="connsiteX45" fmla="*/ 1665514 w 4784272"/>
                <a:gd name="connsiteY45" fmla="*/ 1578428 h 1921328"/>
                <a:gd name="connsiteX46" fmla="*/ 1665514 w 4784272"/>
                <a:gd name="connsiteY46" fmla="*/ 1562100 h 1921328"/>
                <a:gd name="connsiteX47" fmla="*/ 1643743 w 4784272"/>
                <a:gd name="connsiteY47" fmla="*/ 1562100 h 1921328"/>
                <a:gd name="connsiteX48" fmla="*/ 1643743 w 4784272"/>
                <a:gd name="connsiteY48" fmla="*/ 1551214 h 1921328"/>
                <a:gd name="connsiteX49" fmla="*/ 1616529 w 4784272"/>
                <a:gd name="connsiteY49" fmla="*/ 1551214 h 1921328"/>
                <a:gd name="connsiteX50" fmla="*/ 1616529 w 4784272"/>
                <a:gd name="connsiteY50" fmla="*/ 1540328 h 1921328"/>
                <a:gd name="connsiteX51" fmla="*/ 1589314 w 4784272"/>
                <a:gd name="connsiteY51" fmla="*/ 1540328 h 1921328"/>
                <a:gd name="connsiteX52" fmla="*/ 1594756 w 4784272"/>
                <a:gd name="connsiteY52" fmla="*/ 1534886 h 1921328"/>
                <a:gd name="connsiteX53" fmla="*/ 1534886 w 4784272"/>
                <a:gd name="connsiteY53" fmla="*/ 1534886 h 1921328"/>
                <a:gd name="connsiteX54" fmla="*/ 1534886 w 4784272"/>
                <a:gd name="connsiteY54" fmla="*/ 1524000 h 1921328"/>
                <a:gd name="connsiteX55" fmla="*/ 1480457 w 4784272"/>
                <a:gd name="connsiteY55" fmla="*/ 1524000 h 1921328"/>
                <a:gd name="connsiteX56" fmla="*/ 1480457 w 4784272"/>
                <a:gd name="connsiteY56" fmla="*/ 1507671 h 1921328"/>
                <a:gd name="connsiteX57" fmla="*/ 1464129 w 4784272"/>
                <a:gd name="connsiteY57" fmla="*/ 1507671 h 1921328"/>
                <a:gd name="connsiteX58" fmla="*/ 1458686 w 4784272"/>
                <a:gd name="connsiteY58" fmla="*/ 1502228 h 1921328"/>
                <a:gd name="connsiteX59" fmla="*/ 1404257 w 4784272"/>
                <a:gd name="connsiteY59" fmla="*/ 1502228 h 1921328"/>
                <a:gd name="connsiteX60" fmla="*/ 1404257 w 4784272"/>
                <a:gd name="connsiteY60" fmla="*/ 1469571 h 1921328"/>
                <a:gd name="connsiteX61" fmla="*/ 1366157 w 4784272"/>
                <a:gd name="connsiteY61" fmla="*/ 1469571 h 1921328"/>
                <a:gd name="connsiteX62" fmla="*/ 1366157 w 4784272"/>
                <a:gd name="connsiteY62" fmla="*/ 1458686 h 1921328"/>
                <a:gd name="connsiteX63" fmla="*/ 1344386 w 4784272"/>
                <a:gd name="connsiteY63" fmla="*/ 1458686 h 1921328"/>
                <a:gd name="connsiteX64" fmla="*/ 1344386 w 4784272"/>
                <a:gd name="connsiteY64" fmla="*/ 1447800 h 1921328"/>
                <a:gd name="connsiteX65" fmla="*/ 1311729 w 4784272"/>
                <a:gd name="connsiteY65" fmla="*/ 1447800 h 1921328"/>
                <a:gd name="connsiteX66" fmla="*/ 1300843 w 4784272"/>
                <a:gd name="connsiteY66" fmla="*/ 1436914 h 1921328"/>
                <a:gd name="connsiteX67" fmla="*/ 1268186 w 4784272"/>
                <a:gd name="connsiteY67" fmla="*/ 1436914 h 1921328"/>
                <a:gd name="connsiteX68" fmla="*/ 1268186 w 4784272"/>
                <a:gd name="connsiteY68" fmla="*/ 1409700 h 1921328"/>
                <a:gd name="connsiteX69" fmla="*/ 1246414 w 4784272"/>
                <a:gd name="connsiteY69" fmla="*/ 1409700 h 1921328"/>
                <a:gd name="connsiteX70" fmla="*/ 1246414 w 4784272"/>
                <a:gd name="connsiteY70" fmla="*/ 1398814 h 1921328"/>
                <a:gd name="connsiteX71" fmla="*/ 1230086 w 4784272"/>
                <a:gd name="connsiteY71" fmla="*/ 1398814 h 1921328"/>
                <a:gd name="connsiteX72" fmla="*/ 1230086 w 4784272"/>
                <a:gd name="connsiteY72" fmla="*/ 1382486 h 1921328"/>
                <a:gd name="connsiteX73" fmla="*/ 1213757 w 4784272"/>
                <a:gd name="connsiteY73" fmla="*/ 1382486 h 1921328"/>
                <a:gd name="connsiteX74" fmla="*/ 1213757 w 4784272"/>
                <a:gd name="connsiteY74" fmla="*/ 1366157 h 1921328"/>
                <a:gd name="connsiteX75" fmla="*/ 1170214 w 4784272"/>
                <a:gd name="connsiteY75" fmla="*/ 1366157 h 1921328"/>
                <a:gd name="connsiteX76" fmla="*/ 1170214 w 4784272"/>
                <a:gd name="connsiteY76" fmla="*/ 1333500 h 1921328"/>
                <a:gd name="connsiteX77" fmla="*/ 1137557 w 4784272"/>
                <a:gd name="connsiteY77" fmla="*/ 1333500 h 1921328"/>
                <a:gd name="connsiteX78" fmla="*/ 1137557 w 4784272"/>
                <a:gd name="connsiteY78" fmla="*/ 1295400 h 1921328"/>
                <a:gd name="connsiteX79" fmla="*/ 1121229 w 4784272"/>
                <a:gd name="connsiteY79" fmla="*/ 1295400 h 1921328"/>
                <a:gd name="connsiteX80" fmla="*/ 1121229 w 4784272"/>
                <a:gd name="connsiteY80" fmla="*/ 1273628 h 1921328"/>
                <a:gd name="connsiteX81" fmla="*/ 1094014 w 4784272"/>
                <a:gd name="connsiteY81" fmla="*/ 1273628 h 1921328"/>
                <a:gd name="connsiteX82" fmla="*/ 1094014 w 4784272"/>
                <a:gd name="connsiteY82" fmla="*/ 1262743 h 1921328"/>
                <a:gd name="connsiteX83" fmla="*/ 1077686 w 4784272"/>
                <a:gd name="connsiteY83" fmla="*/ 1262743 h 1921328"/>
                <a:gd name="connsiteX84" fmla="*/ 1077686 w 4784272"/>
                <a:gd name="connsiteY84" fmla="*/ 1230086 h 1921328"/>
                <a:gd name="connsiteX85" fmla="*/ 1055914 w 4784272"/>
                <a:gd name="connsiteY85" fmla="*/ 1230086 h 1921328"/>
                <a:gd name="connsiteX86" fmla="*/ 1055914 w 4784272"/>
                <a:gd name="connsiteY86" fmla="*/ 1191986 h 1921328"/>
                <a:gd name="connsiteX87" fmla="*/ 1039586 w 4784272"/>
                <a:gd name="connsiteY87" fmla="*/ 1191986 h 1921328"/>
                <a:gd name="connsiteX88" fmla="*/ 1039586 w 4784272"/>
                <a:gd name="connsiteY88" fmla="*/ 1175657 h 1921328"/>
                <a:gd name="connsiteX89" fmla="*/ 1006929 w 4784272"/>
                <a:gd name="connsiteY89" fmla="*/ 1175657 h 1921328"/>
                <a:gd name="connsiteX90" fmla="*/ 1006929 w 4784272"/>
                <a:gd name="connsiteY90" fmla="*/ 1175657 h 1921328"/>
                <a:gd name="connsiteX91" fmla="*/ 985157 w 4784272"/>
                <a:gd name="connsiteY91" fmla="*/ 1153885 h 1921328"/>
                <a:gd name="connsiteX92" fmla="*/ 985157 w 4784272"/>
                <a:gd name="connsiteY92" fmla="*/ 1121228 h 1921328"/>
                <a:gd name="connsiteX93" fmla="*/ 979714 w 4784272"/>
                <a:gd name="connsiteY93" fmla="*/ 1121228 h 1921328"/>
                <a:gd name="connsiteX94" fmla="*/ 979714 w 4784272"/>
                <a:gd name="connsiteY94" fmla="*/ 1104900 h 1921328"/>
                <a:gd name="connsiteX95" fmla="*/ 947057 w 4784272"/>
                <a:gd name="connsiteY95" fmla="*/ 1104900 h 1921328"/>
                <a:gd name="connsiteX96" fmla="*/ 947057 w 4784272"/>
                <a:gd name="connsiteY96" fmla="*/ 1088571 h 1921328"/>
                <a:gd name="connsiteX97" fmla="*/ 930729 w 4784272"/>
                <a:gd name="connsiteY97" fmla="*/ 1072243 h 1921328"/>
                <a:gd name="connsiteX98" fmla="*/ 925286 w 4784272"/>
                <a:gd name="connsiteY98" fmla="*/ 1066800 h 1921328"/>
                <a:gd name="connsiteX99" fmla="*/ 903514 w 4784272"/>
                <a:gd name="connsiteY99" fmla="*/ 1045028 h 1921328"/>
                <a:gd name="connsiteX100" fmla="*/ 903514 w 4784272"/>
                <a:gd name="connsiteY100" fmla="*/ 1023257 h 1921328"/>
                <a:gd name="connsiteX101" fmla="*/ 887186 w 4784272"/>
                <a:gd name="connsiteY101" fmla="*/ 1023257 h 1921328"/>
                <a:gd name="connsiteX102" fmla="*/ 887186 w 4784272"/>
                <a:gd name="connsiteY102" fmla="*/ 1006928 h 1921328"/>
                <a:gd name="connsiteX103" fmla="*/ 887186 w 4784272"/>
                <a:gd name="connsiteY103" fmla="*/ 1006928 h 1921328"/>
                <a:gd name="connsiteX104" fmla="*/ 865414 w 4784272"/>
                <a:gd name="connsiteY104" fmla="*/ 985156 h 1921328"/>
                <a:gd name="connsiteX105" fmla="*/ 843644 w 4784272"/>
                <a:gd name="connsiteY105" fmla="*/ 963386 h 1921328"/>
                <a:gd name="connsiteX106" fmla="*/ 832757 w 4784272"/>
                <a:gd name="connsiteY106" fmla="*/ 952499 h 1921328"/>
                <a:gd name="connsiteX107" fmla="*/ 821872 w 4784272"/>
                <a:gd name="connsiteY107" fmla="*/ 941614 h 1921328"/>
                <a:gd name="connsiteX108" fmla="*/ 821872 w 4784272"/>
                <a:gd name="connsiteY108" fmla="*/ 919843 h 1921328"/>
                <a:gd name="connsiteX109" fmla="*/ 800100 w 4784272"/>
                <a:gd name="connsiteY109" fmla="*/ 898071 h 1921328"/>
                <a:gd name="connsiteX110" fmla="*/ 789215 w 4784272"/>
                <a:gd name="connsiteY110" fmla="*/ 887186 h 1921328"/>
                <a:gd name="connsiteX111" fmla="*/ 772886 w 4784272"/>
                <a:gd name="connsiteY111" fmla="*/ 887186 h 1921328"/>
                <a:gd name="connsiteX112" fmla="*/ 772886 w 4784272"/>
                <a:gd name="connsiteY112" fmla="*/ 859971 h 1921328"/>
                <a:gd name="connsiteX113" fmla="*/ 756557 w 4784272"/>
                <a:gd name="connsiteY113" fmla="*/ 859971 h 1921328"/>
                <a:gd name="connsiteX114" fmla="*/ 756557 w 4784272"/>
                <a:gd name="connsiteY114" fmla="*/ 838200 h 1921328"/>
                <a:gd name="connsiteX115" fmla="*/ 751114 w 4784272"/>
                <a:gd name="connsiteY115" fmla="*/ 838200 h 1921328"/>
                <a:gd name="connsiteX116" fmla="*/ 751114 w 4784272"/>
                <a:gd name="connsiteY116" fmla="*/ 810986 h 1921328"/>
                <a:gd name="connsiteX117" fmla="*/ 729343 w 4784272"/>
                <a:gd name="connsiteY117" fmla="*/ 810986 h 1921328"/>
                <a:gd name="connsiteX118" fmla="*/ 729343 w 4784272"/>
                <a:gd name="connsiteY118" fmla="*/ 794657 h 1921328"/>
                <a:gd name="connsiteX119" fmla="*/ 713014 w 4784272"/>
                <a:gd name="connsiteY119" fmla="*/ 794657 h 1921328"/>
                <a:gd name="connsiteX120" fmla="*/ 713014 w 4784272"/>
                <a:gd name="connsiteY120" fmla="*/ 762000 h 1921328"/>
                <a:gd name="connsiteX121" fmla="*/ 691243 w 4784272"/>
                <a:gd name="connsiteY121" fmla="*/ 762000 h 1921328"/>
                <a:gd name="connsiteX122" fmla="*/ 691243 w 4784272"/>
                <a:gd name="connsiteY122" fmla="*/ 713014 h 1921328"/>
                <a:gd name="connsiteX123" fmla="*/ 691243 w 4784272"/>
                <a:gd name="connsiteY123" fmla="*/ 713014 h 1921328"/>
                <a:gd name="connsiteX124" fmla="*/ 647700 w 4784272"/>
                <a:gd name="connsiteY124" fmla="*/ 713014 h 1921328"/>
                <a:gd name="connsiteX125" fmla="*/ 647700 w 4784272"/>
                <a:gd name="connsiteY125" fmla="*/ 696686 h 1921328"/>
                <a:gd name="connsiteX126" fmla="*/ 647700 w 4784272"/>
                <a:gd name="connsiteY126" fmla="*/ 680357 h 1921328"/>
                <a:gd name="connsiteX127" fmla="*/ 625929 w 4784272"/>
                <a:gd name="connsiteY127" fmla="*/ 680357 h 1921328"/>
                <a:gd name="connsiteX128" fmla="*/ 625929 w 4784272"/>
                <a:gd name="connsiteY128" fmla="*/ 647700 h 1921328"/>
                <a:gd name="connsiteX129" fmla="*/ 620486 w 4784272"/>
                <a:gd name="connsiteY129" fmla="*/ 653143 h 1921328"/>
                <a:gd name="connsiteX130" fmla="*/ 620486 w 4784272"/>
                <a:gd name="connsiteY130" fmla="*/ 625928 h 1921328"/>
                <a:gd name="connsiteX131" fmla="*/ 576943 w 4784272"/>
                <a:gd name="connsiteY131" fmla="*/ 625928 h 1921328"/>
                <a:gd name="connsiteX132" fmla="*/ 566057 w 4784272"/>
                <a:gd name="connsiteY132" fmla="*/ 615042 h 1921328"/>
                <a:gd name="connsiteX133" fmla="*/ 560614 w 4784272"/>
                <a:gd name="connsiteY133" fmla="*/ 609599 h 1921328"/>
                <a:gd name="connsiteX134" fmla="*/ 560614 w 4784272"/>
                <a:gd name="connsiteY134" fmla="*/ 560614 h 1921328"/>
                <a:gd name="connsiteX135" fmla="*/ 549728 w 4784272"/>
                <a:gd name="connsiteY135" fmla="*/ 549728 h 1921328"/>
                <a:gd name="connsiteX136" fmla="*/ 527957 w 4784272"/>
                <a:gd name="connsiteY136" fmla="*/ 549728 h 1921328"/>
                <a:gd name="connsiteX137" fmla="*/ 527957 w 4784272"/>
                <a:gd name="connsiteY137" fmla="*/ 538843 h 1921328"/>
                <a:gd name="connsiteX138" fmla="*/ 522514 w 4784272"/>
                <a:gd name="connsiteY138" fmla="*/ 533400 h 1921328"/>
                <a:gd name="connsiteX139" fmla="*/ 511628 w 4784272"/>
                <a:gd name="connsiteY139" fmla="*/ 522514 h 1921328"/>
                <a:gd name="connsiteX140" fmla="*/ 511628 w 4784272"/>
                <a:gd name="connsiteY140" fmla="*/ 484414 h 1921328"/>
                <a:gd name="connsiteX141" fmla="*/ 495300 w 4784272"/>
                <a:gd name="connsiteY141" fmla="*/ 468086 h 1921328"/>
                <a:gd name="connsiteX142" fmla="*/ 495300 w 4784272"/>
                <a:gd name="connsiteY142" fmla="*/ 413657 h 1921328"/>
                <a:gd name="connsiteX143" fmla="*/ 473529 w 4784272"/>
                <a:gd name="connsiteY143" fmla="*/ 391886 h 1921328"/>
                <a:gd name="connsiteX144" fmla="*/ 473529 w 4784272"/>
                <a:gd name="connsiteY144" fmla="*/ 353786 h 1921328"/>
                <a:gd name="connsiteX145" fmla="*/ 451757 w 4784272"/>
                <a:gd name="connsiteY145" fmla="*/ 332014 h 1921328"/>
                <a:gd name="connsiteX146" fmla="*/ 451757 w 4784272"/>
                <a:gd name="connsiteY146" fmla="*/ 332014 h 1921328"/>
                <a:gd name="connsiteX147" fmla="*/ 424543 w 4784272"/>
                <a:gd name="connsiteY147" fmla="*/ 304800 h 1921328"/>
                <a:gd name="connsiteX148" fmla="*/ 424543 w 4784272"/>
                <a:gd name="connsiteY148" fmla="*/ 266700 h 1921328"/>
                <a:gd name="connsiteX149" fmla="*/ 381000 w 4784272"/>
                <a:gd name="connsiteY149" fmla="*/ 266700 h 1921328"/>
                <a:gd name="connsiteX150" fmla="*/ 381000 w 4784272"/>
                <a:gd name="connsiteY150" fmla="*/ 228600 h 1921328"/>
                <a:gd name="connsiteX151" fmla="*/ 353786 w 4784272"/>
                <a:gd name="connsiteY151" fmla="*/ 228600 h 1921328"/>
                <a:gd name="connsiteX152" fmla="*/ 353786 w 4784272"/>
                <a:gd name="connsiteY152" fmla="*/ 201386 h 1921328"/>
                <a:gd name="connsiteX153" fmla="*/ 337457 w 4784272"/>
                <a:gd name="connsiteY153" fmla="*/ 201386 h 1921328"/>
                <a:gd name="connsiteX154" fmla="*/ 337457 w 4784272"/>
                <a:gd name="connsiteY154" fmla="*/ 179614 h 1921328"/>
                <a:gd name="connsiteX155" fmla="*/ 326571 w 4784272"/>
                <a:gd name="connsiteY155" fmla="*/ 168728 h 1921328"/>
                <a:gd name="connsiteX156" fmla="*/ 315686 w 4784272"/>
                <a:gd name="connsiteY156" fmla="*/ 157843 h 1921328"/>
                <a:gd name="connsiteX157" fmla="*/ 261257 w 4784272"/>
                <a:gd name="connsiteY157" fmla="*/ 157843 h 1921328"/>
                <a:gd name="connsiteX158" fmla="*/ 261257 w 4784272"/>
                <a:gd name="connsiteY158" fmla="*/ 141514 h 1921328"/>
                <a:gd name="connsiteX159" fmla="*/ 244929 w 4784272"/>
                <a:gd name="connsiteY159" fmla="*/ 141514 h 1921328"/>
                <a:gd name="connsiteX160" fmla="*/ 244929 w 4784272"/>
                <a:gd name="connsiteY160" fmla="*/ 119743 h 1921328"/>
                <a:gd name="connsiteX161" fmla="*/ 223157 w 4784272"/>
                <a:gd name="connsiteY161" fmla="*/ 119743 h 1921328"/>
                <a:gd name="connsiteX162" fmla="*/ 223157 w 4784272"/>
                <a:gd name="connsiteY162" fmla="*/ 114300 h 1921328"/>
                <a:gd name="connsiteX163" fmla="*/ 206829 w 4784272"/>
                <a:gd name="connsiteY163" fmla="*/ 114300 h 1921328"/>
                <a:gd name="connsiteX164" fmla="*/ 206829 w 4784272"/>
                <a:gd name="connsiteY164" fmla="*/ 92528 h 1921328"/>
                <a:gd name="connsiteX165" fmla="*/ 179614 w 4784272"/>
                <a:gd name="connsiteY165" fmla="*/ 92528 h 1921328"/>
                <a:gd name="connsiteX166" fmla="*/ 179614 w 4784272"/>
                <a:gd name="connsiteY166" fmla="*/ 76200 h 1921328"/>
                <a:gd name="connsiteX167" fmla="*/ 168729 w 4784272"/>
                <a:gd name="connsiteY167" fmla="*/ 76200 h 1921328"/>
                <a:gd name="connsiteX168" fmla="*/ 168729 w 4784272"/>
                <a:gd name="connsiteY168" fmla="*/ 59871 h 1921328"/>
                <a:gd name="connsiteX169" fmla="*/ 141514 w 4784272"/>
                <a:gd name="connsiteY169" fmla="*/ 59871 h 1921328"/>
                <a:gd name="connsiteX170" fmla="*/ 141514 w 4784272"/>
                <a:gd name="connsiteY170" fmla="*/ 38100 h 1921328"/>
                <a:gd name="connsiteX171" fmla="*/ 92529 w 4784272"/>
                <a:gd name="connsiteY171" fmla="*/ 38100 h 1921328"/>
                <a:gd name="connsiteX172" fmla="*/ 92529 w 4784272"/>
                <a:gd name="connsiteY172" fmla="*/ 27214 h 1921328"/>
                <a:gd name="connsiteX173" fmla="*/ 76200 w 4784272"/>
                <a:gd name="connsiteY173" fmla="*/ 27214 h 1921328"/>
                <a:gd name="connsiteX174" fmla="*/ 76200 w 4784272"/>
                <a:gd name="connsiteY174" fmla="*/ 0 h 1921328"/>
                <a:gd name="connsiteX175" fmla="*/ 0 w 4784272"/>
                <a:gd name="connsiteY175" fmla="*/ 0 h 1921328"/>
                <a:gd name="connsiteX0" fmla="*/ 4808814 w 4808814"/>
                <a:gd name="connsiteY0" fmla="*/ 1921328 h 1921328"/>
                <a:gd name="connsiteX1" fmla="*/ 3633156 w 4808814"/>
                <a:gd name="connsiteY1" fmla="*/ 1921328 h 1921328"/>
                <a:gd name="connsiteX2" fmla="*/ 3633156 w 4808814"/>
                <a:gd name="connsiteY2" fmla="*/ 1888671 h 1921328"/>
                <a:gd name="connsiteX3" fmla="*/ 3556956 w 4808814"/>
                <a:gd name="connsiteY3" fmla="*/ 1888671 h 1921328"/>
                <a:gd name="connsiteX4" fmla="*/ 3556956 w 4808814"/>
                <a:gd name="connsiteY4" fmla="*/ 1856014 h 1921328"/>
                <a:gd name="connsiteX5" fmla="*/ 2996342 w 4808814"/>
                <a:gd name="connsiteY5" fmla="*/ 1856014 h 1921328"/>
                <a:gd name="connsiteX6" fmla="*/ 2996342 w 4808814"/>
                <a:gd name="connsiteY6" fmla="*/ 1839686 h 1921328"/>
                <a:gd name="connsiteX7" fmla="*/ 2805842 w 4808814"/>
                <a:gd name="connsiteY7" fmla="*/ 1839686 h 1921328"/>
                <a:gd name="connsiteX8" fmla="*/ 2805842 w 4808814"/>
                <a:gd name="connsiteY8" fmla="*/ 1834243 h 1921328"/>
                <a:gd name="connsiteX9" fmla="*/ 2724199 w 4808814"/>
                <a:gd name="connsiteY9" fmla="*/ 1834243 h 1921328"/>
                <a:gd name="connsiteX10" fmla="*/ 2724199 w 4808814"/>
                <a:gd name="connsiteY10" fmla="*/ 1817914 h 1921328"/>
                <a:gd name="connsiteX11" fmla="*/ 2626228 w 4808814"/>
                <a:gd name="connsiteY11" fmla="*/ 1817914 h 1921328"/>
                <a:gd name="connsiteX12" fmla="*/ 2626228 w 4808814"/>
                <a:gd name="connsiteY12" fmla="*/ 1807028 h 1921328"/>
                <a:gd name="connsiteX13" fmla="*/ 2560914 w 4808814"/>
                <a:gd name="connsiteY13" fmla="*/ 1807028 h 1921328"/>
                <a:gd name="connsiteX14" fmla="*/ 2560914 w 4808814"/>
                <a:gd name="connsiteY14" fmla="*/ 1790700 h 1921328"/>
                <a:gd name="connsiteX15" fmla="*/ 2446614 w 4808814"/>
                <a:gd name="connsiteY15" fmla="*/ 1790700 h 1921328"/>
                <a:gd name="connsiteX16" fmla="*/ 2435728 w 4808814"/>
                <a:gd name="connsiteY16" fmla="*/ 1779814 h 1921328"/>
                <a:gd name="connsiteX17" fmla="*/ 2256114 w 4808814"/>
                <a:gd name="connsiteY17" fmla="*/ 1779814 h 1921328"/>
                <a:gd name="connsiteX18" fmla="*/ 2256114 w 4808814"/>
                <a:gd name="connsiteY18" fmla="*/ 1779814 h 1921328"/>
                <a:gd name="connsiteX19" fmla="*/ 2250671 w 4808814"/>
                <a:gd name="connsiteY19" fmla="*/ 1779814 h 1921328"/>
                <a:gd name="connsiteX20" fmla="*/ 2250671 w 4808814"/>
                <a:gd name="connsiteY20" fmla="*/ 1763486 h 1921328"/>
                <a:gd name="connsiteX21" fmla="*/ 2169028 w 4808814"/>
                <a:gd name="connsiteY21" fmla="*/ 1763486 h 1921328"/>
                <a:gd name="connsiteX22" fmla="*/ 2169028 w 4808814"/>
                <a:gd name="connsiteY22" fmla="*/ 1758043 h 1921328"/>
                <a:gd name="connsiteX23" fmla="*/ 2163585 w 4808814"/>
                <a:gd name="connsiteY23" fmla="*/ 1758043 h 1921328"/>
                <a:gd name="connsiteX24" fmla="*/ 2163585 w 4808814"/>
                <a:gd name="connsiteY24" fmla="*/ 1747157 h 1921328"/>
                <a:gd name="connsiteX25" fmla="*/ 2081942 w 4808814"/>
                <a:gd name="connsiteY25" fmla="*/ 1747157 h 1921328"/>
                <a:gd name="connsiteX26" fmla="*/ 2081942 w 4808814"/>
                <a:gd name="connsiteY26" fmla="*/ 1736271 h 1921328"/>
                <a:gd name="connsiteX27" fmla="*/ 2071056 w 4808814"/>
                <a:gd name="connsiteY27" fmla="*/ 1736271 h 1921328"/>
                <a:gd name="connsiteX28" fmla="*/ 2071056 w 4808814"/>
                <a:gd name="connsiteY28" fmla="*/ 1709057 h 1921328"/>
                <a:gd name="connsiteX29" fmla="*/ 2011185 w 4808814"/>
                <a:gd name="connsiteY29" fmla="*/ 1709057 h 1921328"/>
                <a:gd name="connsiteX30" fmla="*/ 2011185 w 4808814"/>
                <a:gd name="connsiteY30" fmla="*/ 1698171 h 1921328"/>
                <a:gd name="connsiteX31" fmla="*/ 1973085 w 4808814"/>
                <a:gd name="connsiteY31" fmla="*/ 1698171 h 1921328"/>
                <a:gd name="connsiteX32" fmla="*/ 1973085 w 4808814"/>
                <a:gd name="connsiteY32" fmla="*/ 1681843 h 1921328"/>
                <a:gd name="connsiteX33" fmla="*/ 1956756 w 4808814"/>
                <a:gd name="connsiteY33" fmla="*/ 1681843 h 1921328"/>
                <a:gd name="connsiteX34" fmla="*/ 1945871 w 4808814"/>
                <a:gd name="connsiteY34" fmla="*/ 1670958 h 1921328"/>
                <a:gd name="connsiteX35" fmla="*/ 1875114 w 4808814"/>
                <a:gd name="connsiteY35" fmla="*/ 1670958 h 1921328"/>
                <a:gd name="connsiteX36" fmla="*/ 1875114 w 4808814"/>
                <a:gd name="connsiteY36" fmla="*/ 1654628 h 1921328"/>
                <a:gd name="connsiteX37" fmla="*/ 1842456 w 4808814"/>
                <a:gd name="connsiteY37" fmla="*/ 1654628 h 1921328"/>
                <a:gd name="connsiteX38" fmla="*/ 1842456 w 4808814"/>
                <a:gd name="connsiteY38" fmla="*/ 1632857 h 1921328"/>
                <a:gd name="connsiteX39" fmla="*/ 1777142 w 4808814"/>
                <a:gd name="connsiteY39" fmla="*/ 1632857 h 1921328"/>
                <a:gd name="connsiteX40" fmla="*/ 1777142 w 4808814"/>
                <a:gd name="connsiteY40" fmla="*/ 1616528 h 1921328"/>
                <a:gd name="connsiteX41" fmla="*/ 1755371 w 4808814"/>
                <a:gd name="connsiteY41" fmla="*/ 1616528 h 1921328"/>
                <a:gd name="connsiteX42" fmla="*/ 1755371 w 4808814"/>
                <a:gd name="connsiteY42" fmla="*/ 1589314 h 1921328"/>
                <a:gd name="connsiteX43" fmla="*/ 1733599 w 4808814"/>
                <a:gd name="connsiteY43" fmla="*/ 1589314 h 1921328"/>
                <a:gd name="connsiteX44" fmla="*/ 1733599 w 4808814"/>
                <a:gd name="connsiteY44" fmla="*/ 1578428 h 1921328"/>
                <a:gd name="connsiteX45" fmla="*/ 1690056 w 4808814"/>
                <a:gd name="connsiteY45" fmla="*/ 1578428 h 1921328"/>
                <a:gd name="connsiteX46" fmla="*/ 1690056 w 4808814"/>
                <a:gd name="connsiteY46" fmla="*/ 1562100 h 1921328"/>
                <a:gd name="connsiteX47" fmla="*/ 1668285 w 4808814"/>
                <a:gd name="connsiteY47" fmla="*/ 1562100 h 1921328"/>
                <a:gd name="connsiteX48" fmla="*/ 1668285 w 4808814"/>
                <a:gd name="connsiteY48" fmla="*/ 1551214 h 1921328"/>
                <a:gd name="connsiteX49" fmla="*/ 1641071 w 4808814"/>
                <a:gd name="connsiteY49" fmla="*/ 1551214 h 1921328"/>
                <a:gd name="connsiteX50" fmla="*/ 1641071 w 4808814"/>
                <a:gd name="connsiteY50" fmla="*/ 1540328 h 1921328"/>
                <a:gd name="connsiteX51" fmla="*/ 1613856 w 4808814"/>
                <a:gd name="connsiteY51" fmla="*/ 1540328 h 1921328"/>
                <a:gd name="connsiteX52" fmla="*/ 1619298 w 4808814"/>
                <a:gd name="connsiteY52" fmla="*/ 1534886 h 1921328"/>
                <a:gd name="connsiteX53" fmla="*/ 1559428 w 4808814"/>
                <a:gd name="connsiteY53" fmla="*/ 1534886 h 1921328"/>
                <a:gd name="connsiteX54" fmla="*/ 1559428 w 4808814"/>
                <a:gd name="connsiteY54" fmla="*/ 1524000 h 1921328"/>
                <a:gd name="connsiteX55" fmla="*/ 1504999 w 4808814"/>
                <a:gd name="connsiteY55" fmla="*/ 1524000 h 1921328"/>
                <a:gd name="connsiteX56" fmla="*/ 1504999 w 4808814"/>
                <a:gd name="connsiteY56" fmla="*/ 1507671 h 1921328"/>
                <a:gd name="connsiteX57" fmla="*/ 1488671 w 4808814"/>
                <a:gd name="connsiteY57" fmla="*/ 1507671 h 1921328"/>
                <a:gd name="connsiteX58" fmla="*/ 1483228 w 4808814"/>
                <a:gd name="connsiteY58" fmla="*/ 1502228 h 1921328"/>
                <a:gd name="connsiteX59" fmla="*/ 1428799 w 4808814"/>
                <a:gd name="connsiteY59" fmla="*/ 1502228 h 1921328"/>
                <a:gd name="connsiteX60" fmla="*/ 1428799 w 4808814"/>
                <a:gd name="connsiteY60" fmla="*/ 1469571 h 1921328"/>
                <a:gd name="connsiteX61" fmla="*/ 1390699 w 4808814"/>
                <a:gd name="connsiteY61" fmla="*/ 1469571 h 1921328"/>
                <a:gd name="connsiteX62" fmla="*/ 1390699 w 4808814"/>
                <a:gd name="connsiteY62" fmla="*/ 1458686 h 1921328"/>
                <a:gd name="connsiteX63" fmla="*/ 1368928 w 4808814"/>
                <a:gd name="connsiteY63" fmla="*/ 1458686 h 1921328"/>
                <a:gd name="connsiteX64" fmla="*/ 1368928 w 4808814"/>
                <a:gd name="connsiteY64" fmla="*/ 1447800 h 1921328"/>
                <a:gd name="connsiteX65" fmla="*/ 1336271 w 4808814"/>
                <a:gd name="connsiteY65" fmla="*/ 1447800 h 1921328"/>
                <a:gd name="connsiteX66" fmla="*/ 1325385 w 4808814"/>
                <a:gd name="connsiteY66" fmla="*/ 1436914 h 1921328"/>
                <a:gd name="connsiteX67" fmla="*/ 1292728 w 4808814"/>
                <a:gd name="connsiteY67" fmla="*/ 1436914 h 1921328"/>
                <a:gd name="connsiteX68" fmla="*/ 1292728 w 4808814"/>
                <a:gd name="connsiteY68" fmla="*/ 1409700 h 1921328"/>
                <a:gd name="connsiteX69" fmla="*/ 1270956 w 4808814"/>
                <a:gd name="connsiteY69" fmla="*/ 1409700 h 1921328"/>
                <a:gd name="connsiteX70" fmla="*/ 1270956 w 4808814"/>
                <a:gd name="connsiteY70" fmla="*/ 1398814 h 1921328"/>
                <a:gd name="connsiteX71" fmla="*/ 1254628 w 4808814"/>
                <a:gd name="connsiteY71" fmla="*/ 1398814 h 1921328"/>
                <a:gd name="connsiteX72" fmla="*/ 1254628 w 4808814"/>
                <a:gd name="connsiteY72" fmla="*/ 1382486 h 1921328"/>
                <a:gd name="connsiteX73" fmla="*/ 1238299 w 4808814"/>
                <a:gd name="connsiteY73" fmla="*/ 1382486 h 1921328"/>
                <a:gd name="connsiteX74" fmla="*/ 1238299 w 4808814"/>
                <a:gd name="connsiteY74" fmla="*/ 1366157 h 1921328"/>
                <a:gd name="connsiteX75" fmla="*/ 1194756 w 4808814"/>
                <a:gd name="connsiteY75" fmla="*/ 1366157 h 1921328"/>
                <a:gd name="connsiteX76" fmla="*/ 1194756 w 4808814"/>
                <a:gd name="connsiteY76" fmla="*/ 1333500 h 1921328"/>
                <a:gd name="connsiteX77" fmla="*/ 1162099 w 4808814"/>
                <a:gd name="connsiteY77" fmla="*/ 1333500 h 1921328"/>
                <a:gd name="connsiteX78" fmla="*/ 1162099 w 4808814"/>
                <a:gd name="connsiteY78" fmla="*/ 1295400 h 1921328"/>
                <a:gd name="connsiteX79" fmla="*/ 1145771 w 4808814"/>
                <a:gd name="connsiteY79" fmla="*/ 1295400 h 1921328"/>
                <a:gd name="connsiteX80" fmla="*/ 1145771 w 4808814"/>
                <a:gd name="connsiteY80" fmla="*/ 1273628 h 1921328"/>
                <a:gd name="connsiteX81" fmla="*/ 1118556 w 4808814"/>
                <a:gd name="connsiteY81" fmla="*/ 1273628 h 1921328"/>
                <a:gd name="connsiteX82" fmla="*/ 1118556 w 4808814"/>
                <a:gd name="connsiteY82" fmla="*/ 1262743 h 1921328"/>
                <a:gd name="connsiteX83" fmla="*/ 1102228 w 4808814"/>
                <a:gd name="connsiteY83" fmla="*/ 1262743 h 1921328"/>
                <a:gd name="connsiteX84" fmla="*/ 1102228 w 4808814"/>
                <a:gd name="connsiteY84" fmla="*/ 1230086 h 1921328"/>
                <a:gd name="connsiteX85" fmla="*/ 1080456 w 4808814"/>
                <a:gd name="connsiteY85" fmla="*/ 1230086 h 1921328"/>
                <a:gd name="connsiteX86" fmla="*/ 1080456 w 4808814"/>
                <a:gd name="connsiteY86" fmla="*/ 1191986 h 1921328"/>
                <a:gd name="connsiteX87" fmla="*/ 1064128 w 4808814"/>
                <a:gd name="connsiteY87" fmla="*/ 1191986 h 1921328"/>
                <a:gd name="connsiteX88" fmla="*/ 1064128 w 4808814"/>
                <a:gd name="connsiteY88" fmla="*/ 1175657 h 1921328"/>
                <a:gd name="connsiteX89" fmla="*/ 1031471 w 4808814"/>
                <a:gd name="connsiteY89" fmla="*/ 1175657 h 1921328"/>
                <a:gd name="connsiteX90" fmla="*/ 1031471 w 4808814"/>
                <a:gd name="connsiteY90" fmla="*/ 1175657 h 1921328"/>
                <a:gd name="connsiteX91" fmla="*/ 1009699 w 4808814"/>
                <a:gd name="connsiteY91" fmla="*/ 1153885 h 1921328"/>
                <a:gd name="connsiteX92" fmla="*/ 1009699 w 4808814"/>
                <a:gd name="connsiteY92" fmla="*/ 1121228 h 1921328"/>
                <a:gd name="connsiteX93" fmla="*/ 1004256 w 4808814"/>
                <a:gd name="connsiteY93" fmla="*/ 1121228 h 1921328"/>
                <a:gd name="connsiteX94" fmla="*/ 1004256 w 4808814"/>
                <a:gd name="connsiteY94" fmla="*/ 1104900 h 1921328"/>
                <a:gd name="connsiteX95" fmla="*/ 971599 w 4808814"/>
                <a:gd name="connsiteY95" fmla="*/ 1104900 h 1921328"/>
                <a:gd name="connsiteX96" fmla="*/ 971599 w 4808814"/>
                <a:gd name="connsiteY96" fmla="*/ 1088571 h 1921328"/>
                <a:gd name="connsiteX97" fmla="*/ 955271 w 4808814"/>
                <a:gd name="connsiteY97" fmla="*/ 1072243 h 1921328"/>
                <a:gd name="connsiteX98" fmla="*/ 949828 w 4808814"/>
                <a:gd name="connsiteY98" fmla="*/ 1066800 h 1921328"/>
                <a:gd name="connsiteX99" fmla="*/ 928056 w 4808814"/>
                <a:gd name="connsiteY99" fmla="*/ 1045028 h 1921328"/>
                <a:gd name="connsiteX100" fmla="*/ 928056 w 4808814"/>
                <a:gd name="connsiteY100" fmla="*/ 1023257 h 1921328"/>
                <a:gd name="connsiteX101" fmla="*/ 911728 w 4808814"/>
                <a:gd name="connsiteY101" fmla="*/ 1023257 h 1921328"/>
                <a:gd name="connsiteX102" fmla="*/ 911728 w 4808814"/>
                <a:gd name="connsiteY102" fmla="*/ 1006928 h 1921328"/>
                <a:gd name="connsiteX103" fmla="*/ 911728 w 4808814"/>
                <a:gd name="connsiteY103" fmla="*/ 1006928 h 1921328"/>
                <a:gd name="connsiteX104" fmla="*/ 889956 w 4808814"/>
                <a:gd name="connsiteY104" fmla="*/ 985156 h 1921328"/>
                <a:gd name="connsiteX105" fmla="*/ 868186 w 4808814"/>
                <a:gd name="connsiteY105" fmla="*/ 963386 h 1921328"/>
                <a:gd name="connsiteX106" fmla="*/ 857299 w 4808814"/>
                <a:gd name="connsiteY106" fmla="*/ 952499 h 1921328"/>
                <a:gd name="connsiteX107" fmla="*/ 846414 w 4808814"/>
                <a:gd name="connsiteY107" fmla="*/ 941614 h 1921328"/>
                <a:gd name="connsiteX108" fmla="*/ 846414 w 4808814"/>
                <a:gd name="connsiteY108" fmla="*/ 919843 h 1921328"/>
                <a:gd name="connsiteX109" fmla="*/ 824642 w 4808814"/>
                <a:gd name="connsiteY109" fmla="*/ 898071 h 1921328"/>
                <a:gd name="connsiteX110" fmla="*/ 813757 w 4808814"/>
                <a:gd name="connsiteY110" fmla="*/ 887186 h 1921328"/>
                <a:gd name="connsiteX111" fmla="*/ 797428 w 4808814"/>
                <a:gd name="connsiteY111" fmla="*/ 887186 h 1921328"/>
                <a:gd name="connsiteX112" fmla="*/ 797428 w 4808814"/>
                <a:gd name="connsiteY112" fmla="*/ 859971 h 1921328"/>
                <a:gd name="connsiteX113" fmla="*/ 781099 w 4808814"/>
                <a:gd name="connsiteY113" fmla="*/ 859971 h 1921328"/>
                <a:gd name="connsiteX114" fmla="*/ 781099 w 4808814"/>
                <a:gd name="connsiteY114" fmla="*/ 838200 h 1921328"/>
                <a:gd name="connsiteX115" fmla="*/ 775656 w 4808814"/>
                <a:gd name="connsiteY115" fmla="*/ 838200 h 1921328"/>
                <a:gd name="connsiteX116" fmla="*/ 775656 w 4808814"/>
                <a:gd name="connsiteY116" fmla="*/ 810986 h 1921328"/>
                <a:gd name="connsiteX117" fmla="*/ 753885 w 4808814"/>
                <a:gd name="connsiteY117" fmla="*/ 810986 h 1921328"/>
                <a:gd name="connsiteX118" fmla="*/ 753885 w 4808814"/>
                <a:gd name="connsiteY118" fmla="*/ 794657 h 1921328"/>
                <a:gd name="connsiteX119" fmla="*/ 737556 w 4808814"/>
                <a:gd name="connsiteY119" fmla="*/ 794657 h 1921328"/>
                <a:gd name="connsiteX120" fmla="*/ 737556 w 4808814"/>
                <a:gd name="connsiteY120" fmla="*/ 762000 h 1921328"/>
                <a:gd name="connsiteX121" fmla="*/ 715785 w 4808814"/>
                <a:gd name="connsiteY121" fmla="*/ 762000 h 1921328"/>
                <a:gd name="connsiteX122" fmla="*/ 715785 w 4808814"/>
                <a:gd name="connsiteY122" fmla="*/ 713014 h 1921328"/>
                <a:gd name="connsiteX123" fmla="*/ 715785 w 4808814"/>
                <a:gd name="connsiteY123" fmla="*/ 713014 h 1921328"/>
                <a:gd name="connsiteX124" fmla="*/ 672242 w 4808814"/>
                <a:gd name="connsiteY124" fmla="*/ 713014 h 1921328"/>
                <a:gd name="connsiteX125" fmla="*/ 672242 w 4808814"/>
                <a:gd name="connsiteY125" fmla="*/ 696686 h 1921328"/>
                <a:gd name="connsiteX126" fmla="*/ 672242 w 4808814"/>
                <a:gd name="connsiteY126" fmla="*/ 680357 h 1921328"/>
                <a:gd name="connsiteX127" fmla="*/ 650471 w 4808814"/>
                <a:gd name="connsiteY127" fmla="*/ 680357 h 1921328"/>
                <a:gd name="connsiteX128" fmla="*/ 650471 w 4808814"/>
                <a:gd name="connsiteY128" fmla="*/ 647700 h 1921328"/>
                <a:gd name="connsiteX129" fmla="*/ 645028 w 4808814"/>
                <a:gd name="connsiteY129" fmla="*/ 653143 h 1921328"/>
                <a:gd name="connsiteX130" fmla="*/ 645028 w 4808814"/>
                <a:gd name="connsiteY130" fmla="*/ 625928 h 1921328"/>
                <a:gd name="connsiteX131" fmla="*/ 601485 w 4808814"/>
                <a:gd name="connsiteY131" fmla="*/ 625928 h 1921328"/>
                <a:gd name="connsiteX132" fmla="*/ 590599 w 4808814"/>
                <a:gd name="connsiteY132" fmla="*/ 615042 h 1921328"/>
                <a:gd name="connsiteX133" fmla="*/ 585156 w 4808814"/>
                <a:gd name="connsiteY133" fmla="*/ 609599 h 1921328"/>
                <a:gd name="connsiteX134" fmla="*/ 585156 w 4808814"/>
                <a:gd name="connsiteY134" fmla="*/ 560614 h 1921328"/>
                <a:gd name="connsiteX135" fmla="*/ 574270 w 4808814"/>
                <a:gd name="connsiteY135" fmla="*/ 549728 h 1921328"/>
                <a:gd name="connsiteX136" fmla="*/ 552499 w 4808814"/>
                <a:gd name="connsiteY136" fmla="*/ 549728 h 1921328"/>
                <a:gd name="connsiteX137" fmla="*/ 552499 w 4808814"/>
                <a:gd name="connsiteY137" fmla="*/ 538843 h 1921328"/>
                <a:gd name="connsiteX138" fmla="*/ 547056 w 4808814"/>
                <a:gd name="connsiteY138" fmla="*/ 533400 h 1921328"/>
                <a:gd name="connsiteX139" fmla="*/ 536170 w 4808814"/>
                <a:gd name="connsiteY139" fmla="*/ 522514 h 1921328"/>
                <a:gd name="connsiteX140" fmla="*/ 536170 w 4808814"/>
                <a:gd name="connsiteY140" fmla="*/ 484414 h 1921328"/>
                <a:gd name="connsiteX141" fmla="*/ 519842 w 4808814"/>
                <a:gd name="connsiteY141" fmla="*/ 468086 h 1921328"/>
                <a:gd name="connsiteX142" fmla="*/ 519842 w 4808814"/>
                <a:gd name="connsiteY142" fmla="*/ 413657 h 1921328"/>
                <a:gd name="connsiteX143" fmla="*/ 498071 w 4808814"/>
                <a:gd name="connsiteY143" fmla="*/ 391886 h 1921328"/>
                <a:gd name="connsiteX144" fmla="*/ 498071 w 4808814"/>
                <a:gd name="connsiteY144" fmla="*/ 353786 h 1921328"/>
                <a:gd name="connsiteX145" fmla="*/ 476299 w 4808814"/>
                <a:gd name="connsiteY145" fmla="*/ 332014 h 1921328"/>
                <a:gd name="connsiteX146" fmla="*/ 476299 w 4808814"/>
                <a:gd name="connsiteY146" fmla="*/ 332014 h 1921328"/>
                <a:gd name="connsiteX147" fmla="*/ 449085 w 4808814"/>
                <a:gd name="connsiteY147" fmla="*/ 304800 h 1921328"/>
                <a:gd name="connsiteX148" fmla="*/ 449085 w 4808814"/>
                <a:gd name="connsiteY148" fmla="*/ 266700 h 1921328"/>
                <a:gd name="connsiteX149" fmla="*/ 405542 w 4808814"/>
                <a:gd name="connsiteY149" fmla="*/ 266700 h 1921328"/>
                <a:gd name="connsiteX150" fmla="*/ 405542 w 4808814"/>
                <a:gd name="connsiteY150" fmla="*/ 228600 h 1921328"/>
                <a:gd name="connsiteX151" fmla="*/ 378328 w 4808814"/>
                <a:gd name="connsiteY151" fmla="*/ 228600 h 1921328"/>
                <a:gd name="connsiteX152" fmla="*/ 378328 w 4808814"/>
                <a:gd name="connsiteY152" fmla="*/ 201386 h 1921328"/>
                <a:gd name="connsiteX153" fmla="*/ 361999 w 4808814"/>
                <a:gd name="connsiteY153" fmla="*/ 201386 h 1921328"/>
                <a:gd name="connsiteX154" fmla="*/ 361999 w 4808814"/>
                <a:gd name="connsiteY154" fmla="*/ 179614 h 1921328"/>
                <a:gd name="connsiteX155" fmla="*/ 351113 w 4808814"/>
                <a:gd name="connsiteY155" fmla="*/ 168728 h 1921328"/>
                <a:gd name="connsiteX156" fmla="*/ 340228 w 4808814"/>
                <a:gd name="connsiteY156" fmla="*/ 157843 h 1921328"/>
                <a:gd name="connsiteX157" fmla="*/ 285799 w 4808814"/>
                <a:gd name="connsiteY157" fmla="*/ 157843 h 1921328"/>
                <a:gd name="connsiteX158" fmla="*/ 285799 w 4808814"/>
                <a:gd name="connsiteY158" fmla="*/ 141514 h 1921328"/>
                <a:gd name="connsiteX159" fmla="*/ 269471 w 4808814"/>
                <a:gd name="connsiteY159" fmla="*/ 141514 h 1921328"/>
                <a:gd name="connsiteX160" fmla="*/ 269471 w 4808814"/>
                <a:gd name="connsiteY160" fmla="*/ 119743 h 1921328"/>
                <a:gd name="connsiteX161" fmla="*/ 247699 w 4808814"/>
                <a:gd name="connsiteY161" fmla="*/ 119743 h 1921328"/>
                <a:gd name="connsiteX162" fmla="*/ 247699 w 4808814"/>
                <a:gd name="connsiteY162" fmla="*/ 114300 h 1921328"/>
                <a:gd name="connsiteX163" fmla="*/ 231371 w 4808814"/>
                <a:gd name="connsiteY163" fmla="*/ 114300 h 1921328"/>
                <a:gd name="connsiteX164" fmla="*/ 231371 w 4808814"/>
                <a:gd name="connsiteY164" fmla="*/ 92528 h 1921328"/>
                <a:gd name="connsiteX165" fmla="*/ 204156 w 4808814"/>
                <a:gd name="connsiteY165" fmla="*/ 92528 h 1921328"/>
                <a:gd name="connsiteX166" fmla="*/ 204156 w 4808814"/>
                <a:gd name="connsiteY166" fmla="*/ 76200 h 1921328"/>
                <a:gd name="connsiteX167" fmla="*/ 193271 w 4808814"/>
                <a:gd name="connsiteY167" fmla="*/ 76200 h 1921328"/>
                <a:gd name="connsiteX168" fmla="*/ 193271 w 4808814"/>
                <a:gd name="connsiteY168" fmla="*/ 59871 h 1921328"/>
                <a:gd name="connsiteX169" fmla="*/ 166056 w 4808814"/>
                <a:gd name="connsiteY169" fmla="*/ 59871 h 1921328"/>
                <a:gd name="connsiteX170" fmla="*/ 166056 w 4808814"/>
                <a:gd name="connsiteY170" fmla="*/ 38100 h 1921328"/>
                <a:gd name="connsiteX171" fmla="*/ 117071 w 4808814"/>
                <a:gd name="connsiteY171" fmla="*/ 38100 h 1921328"/>
                <a:gd name="connsiteX172" fmla="*/ 117071 w 4808814"/>
                <a:gd name="connsiteY172" fmla="*/ 27214 h 1921328"/>
                <a:gd name="connsiteX173" fmla="*/ 100742 w 4808814"/>
                <a:gd name="connsiteY173" fmla="*/ 27214 h 1921328"/>
                <a:gd name="connsiteX174" fmla="*/ 100742 w 4808814"/>
                <a:gd name="connsiteY174" fmla="*/ 0 h 1921328"/>
                <a:gd name="connsiteX175" fmla="*/ 0 w 4808814"/>
                <a:gd name="connsiteY175" fmla="*/ 0 h 192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4808814" h="1921328">
                  <a:moveTo>
                    <a:pt x="4808814" y="1921328"/>
                  </a:moveTo>
                  <a:lnTo>
                    <a:pt x="3633156" y="1921328"/>
                  </a:lnTo>
                  <a:lnTo>
                    <a:pt x="3633156" y="1888671"/>
                  </a:lnTo>
                  <a:lnTo>
                    <a:pt x="3556956" y="1888671"/>
                  </a:lnTo>
                  <a:lnTo>
                    <a:pt x="3556956" y="1856014"/>
                  </a:lnTo>
                  <a:lnTo>
                    <a:pt x="2996342" y="1856014"/>
                  </a:lnTo>
                  <a:lnTo>
                    <a:pt x="2996342" y="1839686"/>
                  </a:lnTo>
                  <a:lnTo>
                    <a:pt x="2805842" y="1839686"/>
                  </a:lnTo>
                  <a:lnTo>
                    <a:pt x="2805842" y="1834243"/>
                  </a:lnTo>
                  <a:lnTo>
                    <a:pt x="2724199" y="1834243"/>
                  </a:lnTo>
                  <a:lnTo>
                    <a:pt x="2724199" y="1817914"/>
                  </a:lnTo>
                  <a:lnTo>
                    <a:pt x="2626228" y="1817914"/>
                  </a:lnTo>
                  <a:lnTo>
                    <a:pt x="2626228" y="1807028"/>
                  </a:lnTo>
                  <a:lnTo>
                    <a:pt x="2560914" y="1807028"/>
                  </a:lnTo>
                  <a:lnTo>
                    <a:pt x="2560914" y="1790700"/>
                  </a:lnTo>
                  <a:lnTo>
                    <a:pt x="2446614" y="1790700"/>
                  </a:lnTo>
                  <a:lnTo>
                    <a:pt x="2435728" y="1779814"/>
                  </a:lnTo>
                  <a:lnTo>
                    <a:pt x="2256114" y="1779814"/>
                  </a:lnTo>
                  <a:lnTo>
                    <a:pt x="2256114" y="1779814"/>
                  </a:lnTo>
                  <a:lnTo>
                    <a:pt x="2250671" y="1779814"/>
                  </a:lnTo>
                  <a:lnTo>
                    <a:pt x="2250671" y="1763486"/>
                  </a:lnTo>
                  <a:lnTo>
                    <a:pt x="2169028" y="1763486"/>
                  </a:lnTo>
                  <a:lnTo>
                    <a:pt x="2169028" y="1758043"/>
                  </a:lnTo>
                  <a:lnTo>
                    <a:pt x="2163585" y="1758043"/>
                  </a:lnTo>
                  <a:lnTo>
                    <a:pt x="2163585" y="1747157"/>
                  </a:lnTo>
                  <a:lnTo>
                    <a:pt x="2081942" y="1747157"/>
                  </a:lnTo>
                  <a:lnTo>
                    <a:pt x="2081942" y="1736271"/>
                  </a:lnTo>
                  <a:lnTo>
                    <a:pt x="2071056" y="1736271"/>
                  </a:lnTo>
                  <a:lnTo>
                    <a:pt x="2071056" y="1709057"/>
                  </a:lnTo>
                  <a:lnTo>
                    <a:pt x="2011185" y="1709057"/>
                  </a:lnTo>
                  <a:lnTo>
                    <a:pt x="2011185" y="1698171"/>
                  </a:lnTo>
                  <a:lnTo>
                    <a:pt x="1973085" y="1698171"/>
                  </a:lnTo>
                  <a:lnTo>
                    <a:pt x="1973085" y="1681843"/>
                  </a:lnTo>
                  <a:lnTo>
                    <a:pt x="1956756" y="1681843"/>
                  </a:lnTo>
                  <a:lnTo>
                    <a:pt x="1945871" y="1670958"/>
                  </a:lnTo>
                  <a:lnTo>
                    <a:pt x="1875114" y="1670958"/>
                  </a:lnTo>
                  <a:lnTo>
                    <a:pt x="1875114" y="1654628"/>
                  </a:lnTo>
                  <a:lnTo>
                    <a:pt x="1842456" y="1654628"/>
                  </a:lnTo>
                  <a:lnTo>
                    <a:pt x="1842456" y="1632857"/>
                  </a:lnTo>
                  <a:lnTo>
                    <a:pt x="1777142" y="1632857"/>
                  </a:lnTo>
                  <a:lnTo>
                    <a:pt x="1777142" y="1616528"/>
                  </a:lnTo>
                  <a:lnTo>
                    <a:pt x="1755371" y="1616528"/>
                  </a:lnTo>
                  <a:lnTo>
                    <a:pt x="1755371" y="1589314"/>
                  </a:lnTo>
                  <a:lnTo>
                    <a:pt x="1733599" y="1589314"/>
                  </a:lnTo>
                  <a:lnTo>
                    <a:pt x="1733599" y="1578428"/>
                  </a:lnTo>
                  <a:lnTo>
                    <a:pt x="1690056" y="1578428"/>
                  </a:lnTo>
                  <a:lnTo>
                    <a:pt x="1690056" y="1562100"/>
                  </a:lnTo>
                  <a:lnTo>
                    <a:pt x="1668285" y="1562100"/>
                  </a:lnTo>
                  <a:lnTo>
                    <a:pt x="1668285" y="1551214"/>
                  </a:lnTo>
                  <a:lnTo>
                    <a:pt x="1641071" y="1551214"/>
                  </a:lnTo>
                  <a:lnTo>
                    <a:pt x="1641071" y="1540328"/>
                  </a:lnTo>
                  <a:lnTo>
                    <a:pt x="1613856" y="1540328"/>
                  </a:lnTo>
                  <a:lnTo>
                    <a:pt x="1619298" y="1534886"/>
                  </a:lnTo>
                  <a:lnTo>
                    <a:pt x="1559428" y="1534886"/>
                  </a:lnTo>
                  <a:lnTo>
                    <a:pt x="1559428" y="1524000"/>
                  </a:lnTo>
                  <a:lnTo>
                    <a:pt x="1504999" y="1524000"/>
                  </a:lnTo>
                  <a:lnTo>
                    <a:pt x="1504999" y="1507671"/>
                  </a:lnTo>
                  <a:lnTo>
                    <a:pt x="1488671" y="1507671"/>
                  </a:lnTo>
                  <a:lnTo>
                    <a:pt x="1483228" y="1502228"/>
                  </a:lnTo>
                  <a:lnTo>
                    <a:pt x="1428799" y="1502228"/>
                  </a:lnTo>
                  <a:lnTo>
                    <a:pt x="1428799" y="1469571"/>
                  </a:lnTo>
                  <a:lnTo>
                    <a:pt x="1390699" y="1469571"/>
                  </a:lnTo>
                  <a:lnTo>
                    <a:pt x="1390699" y="1458686"/>
                  </a:lnTo>
                  <a:lnTo>
                    <a:pt x="1368928" y="1458686"/>
                  </a:lnTo>
                  <a:lnTo>
                    <a:pt x="1368928" y="1447800"/>
                  </a:lnTo>
                  <a:lnTo>
                    <a:pt x="1336271" y="1447800"/>
                  </a:lnTo>
                  <a:lnTo>
                    <a:pt x="1325385" y="1436914"/>
                  </a:lnTo>
                  <a:lnTo>
                    <a:pt x="1292728" y="1436914"/>
                  </a:lnTo>
                  <a:lnTo>
                    <a:pt x="1292728" y="1409700"/>
                  </a:lnTo>
                  <a:lnTo>
                    <a:pt x="1270956" y="1409700"/>
                  </a:lnTo>
                  <a:lnTo>
                    <a:pt x="1270956" y="1398814"/>
                  </a:lnTo>
                  <a:lnTo>
                    <a:pt x="1254628" y="1398814"/>
                  </a:lnTo>
                  <a:lnTo>
                    <a:pt x="1254628" y="1382486"/>
                  </a:lnTo>
                  <a:lnTo>
                    <a:pt x="1238299" y="1382486"/>
                  </a:lnTo>
                  <a:lnTo>
                    <a:pt x="1238299" y="1366157"/>
                  </a:lnTo>
                  <a:lnTo>
                    <a:pt x="1194756" y="1366157"/>
                  </a:lnTo>
                  <a:lnTo>
                    <a:pt x="1194756" y="1333500"/>
                  </a:lnTo>
                  <a:lnTo>
                    <a:pt x="1162099" y="1333500"/>
                  </a:lnTo>
                  <a:lnTo>
                    <a:pt x="1162099" y="1295400"/>
                  </a:lnTo>
                  <a:lnTo>
                    <a:pt x="1145771" y="1295400"/>
                  </a:lnTo>
                  <a:lnTo>
                    <a:pt x="1145771" y="1273628"/>
                  </a:lnTo>
                  <a:lnTo>
                    <a:pt x="1118556" y="1273628"/>
                  </a:lnTo>
                  <a:lnTo>
                    <a:pt x="1118556" y="1262743"/>
                  </a:lnTo>
                  <a:lnTo>
                    <a:pt x="1102228" y="1262743"/>
                  </a:lnTo>
                  <a:lnTo>
                    <a:pt x="1102228" y="1230086"/>
                  </a:lnTo>
                  <a:lnTo>
                    <a:pt x="1080456" y="1230086"/>
                  </a:lnTo>
                  <a:lnTo>
                    <a:pt x="1080456" y="1191986"/>
                  </a:lnTo>
                  <a:lnTo>
                    <a:pt x="1064128" y="1191986"/>
                  </a:lnTo>
                  <a:lnTo>
                    <a:pt x="1064128" y="1175657"/>
                  </a:lnTo>
                  <a:lnTo>
                    <a:pt x="1031471" y="1175657"/>
                  </a:lnTo>
                  <a:lnTo>
                    <a:pt x="1031471" y="1175657"/>
                  </a:lnTo>
                  <a:lnTo>
                    <a:pt x="1009699" y="1153885"/>
                  </a:lnTo>
                  <a:lnTo>
                    <a:pt x="1009699" y="1121228"/>
                  </a:lnTo>
                  <a:lnTo>
                    <a:pt x="1004256" y="1121228"/>
                  </a:lnTo>
                  <a:lnTo>
                    <a:pt x="1004256" y="1104900"/>
                  </a:lnTo>
                  <a:lnTo>
                    <a:pt x="971599" y="1104900"/>
                  </a:lnTo>
                  <a:lnTo>
                    <a:pt x="971599" y="1088571"/>
                  </a:lnTo>
                  <a:lnTo>
                    <a:pt x="955271" y="1072243"/>
                  </a:lnTo>
                  <a:lnTo>
                    <a:pt x="949828" y="1066800"/>
                  </a:lnTo>
                  <a:lnTo>
                    <a:pt x="928056" y="1045028"/>
                  </a:lnTo>
                  <a:lnTo>
                    <a:pt x="928056" y="1023257"/>
                  </a:lnTo>
                  <a:lnTo>
                    <a:pt x="911728" y="1023257"/>
                  </a:lnTo>
                  <a:lnTo>
                    <a:pt x="911728" y="1006928"/>
                  </a:lnTo>
                  <a:lnTo>
                    <a:pt x="911728" y="1006928"/>
                  </a:lnTo>
                  <a:lnTo>
                    <a:pt x="889956" y="985156"/>
                  </a:lnTo>
                  <a:lnTo>
                    <a:pt x="868186" y="963386"/>
                  </a:lnTo>
                  <a:lnTo>
                    <a:pt x="857299" y="952499"/>
                  </a:lnTo>
                  <a:lnTo>
                    <a:pt x="846414" y="941614"/>
                  </a:lnTo>
                  <a:lnTo>
                    <a:pt x="846414" y="919843"/>
                  </a:lnTo>
                  <a:lnTo>
                    <a:pt x="824642" y="898071"/>
                  </a:lnTo>
                  <a:lnTo>
                    <a:pt x="813757" y="887186"/>
                  </a:lnTo>
                  <a:lnTo>
                    <a:pt x="797428" y="887186"/>
                  </a:lnTo>
                  <a:lnTo>
                    <a:pt x="797428" y="859971"/>
                  </a:lnTo>
                  <a:lnTo>
                    <a:pt x="781099" y="859971"/>
                  </a:lnTo>
                  <a:lnTo>
                    <a:pt x="781099" y="838200"/>
                  </a:lnTo>
                  <a:lnTo>
                    <a:pt x="775656" y="838200"/>
                  </a:lnTo>
                  <a:lnTo>
                    <a:pt x="775656" y="810986"/>
                  </a:lnTo>
                  <a:lnTo>
                    <a:pt x="753885" y="810986"/>
                  </a:lnTo>
                  <a:lnTo>
                    <a:pt x="753885" y="794657"/>
                  </a:lnTo>
                  <a:lnTo>
                    <a:pt x="737556" y="794657"/>
                  </a:lnTo>
                  <a:lnTo>
                    <a:pt x="737556" y="762000"/>
                  </a:lnTo>
                  <a:lnTo>
                    <a:pt x="715785" y="762000"/>
                  </a:lnTo>
                  <a:lnTo>
                    <a:pt x="715785" y="713014"/>
                  </a:lnTo>
                  <a:lnTo>
                    <a:pt x="715785" y="713014"/>
                  </a:lnTo>
                  <a:lnTo>
                    <a:pt x="672242" y="713014"/>
                  </a:lnTo>
                  <a:lnTo>
                    <a:pt x="672242" y="696686"/>
                  </a:lnTo>
                  <a:lnTo>
                    <a:pt x="672242" y="680357"/>
                  </a:lnTo>
                  <a:lnTo>
                    <a:pt x="650471" y="680357"/>
                  </a:lnTo>
                  <a:lnTo>
                    <a:pt x="650471" y="647700"/>
                  </a:lnTo>
                  <a:lnTo>
                    <a:pt x="645028" y="653143"/>
                  </a:lnTo>
                  <a:lnTo>
                    <a:pt x="645028" y="625928"/>
                  </a:lnTo>
                  <a:lnTo>
                    <a:pt x="601485" y="625928"/>
                  </a:lnTo>
                  <a:lnTo>
                    <a:pt x="590599" y="615042"/>
                  </a:lnTo>
                  <a:lnTo>
                    <a:pt x="585156" y="609599"/>
                  </a:lnTo>
                  <a:lnTo>
                    <a:pt x="585156" y="560614"/>
                  </a:lnTo>
                  <a:lnTo>
                    <a:pt x="574270" y="549728"/>
                  </a:lnTo>
                  <a:lnTo>
                    <a:pt x="552499" y="549728"/>
                  </a:lnTo>
                  <a:lnTo>
                    <a:pt x="552499" y="538843"/>
                  </a:lnTo>
                  <a:lnTo>
                    <a:pt x="547056" y="533400"/>
                  </a:lnTo>
                  <a:lnTo>
                    <a:pt x="536170" y="522514"/>
                  </a:lnTo>
                  <a:lnTo>
                    <a:pt x="536170" y="484414"/>
                  </a:lnTo>
                  <a:lnTo>
                    <a:pt x="519842" y="468086"/>
                  </a:lnTo>
                  <a:lnTo>
                    <a:pt x="519842" y="413657"/>
                  </a:lnTo>
                  <a:lnTo>
                    <a:pt x="498071" y="391886"/>
                  </a:lnTo>
                  <a:lnTo>
                    <a:pt x="498071" y="353786"/>
                  </a:lnTo>
                  <a:lnTo>
                    <a:pt x="476299" y="332014"/>
                  </a:lnTo>
                  <a:lnTo>
                    <a:pt x="476299" y="332014"/>
                  </a:lnTo>
                  <a:lnTo>
                    <a:pt x="449085" y="304800"/>
                  </a:lnTo>
                  <a:lnTo>
                    <a:pt x="449085" y="266700"/>
                  </a:lnTo>
                  <a:lnTo>
                    <a:pt x="405542" y="266700"/>
                  </a:lnTo>
                  <a:lnTo>
                    <a:pt x="405542" y="228600"/>
                  </a:lnTo>
                  <a:lnTo>
                    <a:pt x="378328" y="228600"/>
                  </a:lnTo>
                  <a:lnTo>
                    <a:pt x="378328" y="201386"/>
                  </a:lnTo>
                  <a:lnTo>
                    <a:pt x="361999" y="201386"/>
                  </a:lnTo>
                  <a:lnTo>
                    <a:pt x="361999" y="179614"/>
                  </a:lnTo>
                  <a:lnTo>
                    <a:pt x="351113" y="168728"/>
                  </a:lnTo>
                  <a:lnTo>
                    <a:pt x="340228" y="157843"/>
                  </a:lnTo>
                  <a:lnTo>
                    <a:pt x="285799" y="157843"/>
                  </a:lnTo>
                  <a:lnTo>
                    <a:pt x="285799" y="141514"/>
                  </a:lnTo>
                  <a:lnTo>
                    <a:pt x="269471" y="141514"/>
                  </a:lnTo>
                  <a:lnTo>
                    <a:pt x="269471" y="119743"/>
                  </a:lnTo>
                  <a:lnTo>
                    <a:pt x="247699" y="119743"/>
                  </a:lnTo>
                  <a:lnTo>
                    <a:pt x="247699" y="114300"/>
                  </a:lnTo>
                  <a:lnTo>
                    <a:pt x="231371" y="114300"/>
                  </a:lnTo>
                  <a:lnTo>
                    <a:pt x="231371" y="92528"/>
                  </a:lnTo>
                  <a:lnTo>
                    <a:pt x="204156" y="92528"/>
                  </a:lnTo>
                  <a:lnTo>
                    <a:pt x="204156" y="76200"/>
                  </a:lnTo>
                  <a:lnTo>
                    <a:pt x="193271" y="76200"/>
                  </a:lnTo>
                  <a:lnTo>
                    <a:pt x="193271" y="59871"/>
                  </a:lnTo>
                  <a:lnTo>
                    <a:pt x="166056" y="59871"/>
                  </a:lnTo>
                  <a:lnTo>
                    <a:pt x="166056" y="38100"/>
                  </a:lnTo>
                  <a:lnTo>
                    <a:pt x="117071" y="38100"/>
                  </a:lnTo>
                  <a:lnTo>
                    <a:pt x="117071" y="27214"/>
                  </a:lnTo>
                  <a:lnTo>
                    <a:pt x="100742" y="27214"/>
                  </a:lnTo>
                  <a:lnTo>
                    <a:pt x="100742" y="0"/>
                  </a:lnTo>
                  <a:lnTo>
                    <a:pt x="0" y="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grpSp>
          <p:nvGrpSpPr>
            <p:cNvPr id="61" name="Group 60">
              <a:extLst>
                <a:ext uri="{FF2B5EF4-FFF2-40B4-BE49-F238E27FC236}">
                  <a16:creationId xmlns:a16="http://schemas.microsoft.com/office/drawing/2014/main" id="{A86A9083-4798-4CDC-8983-66D6AD4D8A79}"/>
                </a:ext>
              </a:extLst>
            </p:cNvPr>
            <p:cNvGrpSpPr/>
            <p:nvPr/>
          </p:nvGrpSpPr>
          <p:grpSpPr>
            <a:xfrm>
              <a:off x="1797844" y="1725359"/>
              <a:ext cx="4907756" cy="2135187"/>
              <a:chOff x="1797844" y="1566863"/>
              <a:chExt cx="4907756" cy="2135187"/>
            </a:xfrm>
          </p:grpSpPr>
          <p:sp>
            <p:nvSpPr>
              <p:cNvPr id="62" name="Freeform: Shape 61">
                <a:extLst>
                  <a:ext uri="{FF2B5EF4-FFF2-40B4-BE49-F238E27FC236}">
                    <a16:creationId xmlns:a16="http://schemas.microsoft.com/office/drawing/2014/main" id="{EE16AF81-B594-4307-8A5D-810F762586FD}"/>
                  </a:ext>
                </a:extLst>
              </p:cNvPr>
              <p:cNvSpPr/>
              <p:nvPr/>
            </p:nvSpPr>
            <p:spPr>
              <a:xfrm>
                <a:off x="2921000" y="2571750"/>
                <a:ext cx="3784600" cy="1130300"/>
              </a:xfrm>
              <a:custGeom>
                <a:avLst/>
                <a:gdLst>
                  <a:gd name="connsiteX0" fmla="*/ 3784600 w 3784600"/>
                  <a:gd name="connsiteY0" fmla="*/ 1130300 h 1130300"/>
                  <a:gd name="connsiteX1" fmla="*/ 2940050 w 3784600"/>
                  <a:gd name="connsiteY1" fmla="*/ 1130300 h 1130300"/>
                  <a:gd name="connsiteX2" fmla="*/ 2940050 w 3784600"/>
                  <a:gd name="connsiteY2" fmla="*/ 1085850 h 1130300"/>
                  <a:gd name="connsiteX3" fmla="*/ 2787650 w 3784600"/>
                  <a:gd name="connsiteY3" fmla="*/ 1085850 h 1130300"/>
                  <a:gd name="connsiteX4" fmla="*/ 2787650 w 3784600"/>
                  <a:gd name="connsiteY4" fmla="*/ 1035050 h 1130300"/>
                  <a:gd name="connsiteX5" fmla="*/ 2546350 w 3784600"/>
                  <a:gd name="connsiteY5" fmla="*/ 1035050 h 1130300"/>
                  <a:gd name="connsiteX6" fmla="*/ 2546350 w 3784600"/>
                  <a:gd name="connsiteY6" fmla="*/ 1003300 h 1130300"/>
                  <a:gd name="connsiteX7" fmla="*/ 2184400 w 3784600"/>
                  <a:gd name="connsiteY7" fmla="*/ 1003300 h 1130300"/>
                  <a:gd name="connsiteX8" fmla="*/ 2184400 w 3784600"/>
                  <a:gd name="connsiteY8" fmla="*/ 990600 h 1130300"/>
                  <a:gd name="connsiteX9" fmla="*/ 2171700 w 3784600"/>
                  <a:gd name="connsiteY9" fmla="*/ 990600 h 1130300"/>
                  <a:gd name="connsiteX10" fmla="*/ 2171700 w 3784600"/>
                  <a:gd name="connsiteY10" fmla="*/ 971550 h 1130300"/>
                  <a:gd name="connsiteX11" fmla="*/ 2146300 w 3784600"/>
                  <a:gd name="connsiteY11" fmla="*/ 971550 h 1130300"/>
                  <a:gd name="connsiteX12" fmla="*/ 2146300 w 3784600"/>
                  <a:gd name="connsiteY12" fmla="*/ 946150 h 1130300"/>
                  <a:gd name="connsiteX13" fmla="*/ 2082800 w 3784600"/>
                  <a:gd name="connsiteY13" fmla="*/ 946150 h 1130300"/>
                  <a:gd name="connsiteX14" fmla="*/ 2082800 w 3784600"/>
                  <a:gd name="connsiteY14" fmla="*/ 939800 h 1130300"/>
                  <a:gd name="connsiteX15" fmla="*/ 2019300 w 3784600"/>
                  <a:gd name="connsiteY15" fmla="*/ 939800 h 1130300"/>
                  <a:gd name="connsiteX16" fmla="*/ 2019300 w 3784600"/>
                  <a:gd name="connsiteY16" fmla="*/ 927100 h 1130300"/>
                  <a:gd name="connsiteX17" fmla="*/ 1892300 w 3784600"/>
                  <a:gd name="connsiteY17" fmla="*/ 927100 h 1130300"/>
                  <a:gd name="connsiteX18" fmla="*/ 1885950 w 3784600"/>
                  <a:gd name="connsiteY18" fmla="*/ 920750 h 1130300"/>
                  <a:gd name="connsiteX19" fmla="*/ 1727200 w 3784600"/>
                  <a:gd name="connsiteY19" fmla="*/ 920750 h 1130300"/>
                  <a:gd name="connsiteX20" fmla="*/ 1733550 w 3784600"/>
                  <a:gd name="connsiteY20" fmla="*/ 914400 h 1130300"/>
                  <a:gd name="connsiteX21" fmla="*/ 1581150 w 3784600"/>
                  <a:gd name="connsiteY21" fmla="*/ 914400 h 1130300"/>
                  <a:gd name="connsiteX22" fmla="*/ 1581150 w 3784600"/>
                  <a:gd name="connsiteY22" fmla="*/ 908050 h 1130300"/>
                  <a:gd name="connsiteX23" fmla="*/ 1498600 w 3784600"/>
                  <a:gd name="connsiteY23" fmla="*/ 908050 h 1130300"/>
                  <a:gd name="connsiteX24" fmla="*/ 1498600 w 3784600"/>
                  <a:gd name="connsiteY24" fmla="*/ 895350 h 1130300"/>
                  <a:gd name="connsiteX25" fmla="*/ 1492250 w 3784600"/>
                  <a:gd name="connsiteY25" fmla="*/ 895350 h 1130300"/>
                  <a:gd name="connsiteX26" fmla="*/ 1492250 w 3784600"/>
                  <a:gd name="connsiteY26" fmla="*/ 876300 h 1130300"/>
                  <a:gd name="connsiteX27" fmla="*/ 1479550 w 3784600"/>
                  <a:gd name="connsiteY27" fmla="*/ 876300 h 1130300"/>
                  <a:gd name="connsiteX28" fmla="*/ 1479550 w 3784600"/>
                  <a:gd name="connsiteY28" fmla="*/ 850900 h 1130300"/>
                  <a:gd name="connsiteX29" fmla="*/ 1441450 w 3784600"/>
                  <a:gd name="connsiteY29" fmla="*/ 850900 h 1130300"/>
                  <a:gd name="connsiteX30" fmla="*/ 1441450 w 3784600"/>
                  <a:gd name="connsiteY30" fmla="*/ 831850 h 1130300"/>
                  <a:gd name="connsiteX31" fmla="*/ 1409700 w 3784600"/>
                  <a:gd name="connsiteY31" fmla="*/ 831850 h 1130300"/>
                  <a:gd name="connsiteX32" fmla="*/ 1409700 w 3784600"/>
                  <a:gd name="connsiteY32" fmla="*/ 806450 h 1130300"/>
                  <a:gd name="connsiteX33" fmla="*/ 1295400 w 3784600"/>
                  <a:gd name="connsiteY33" fmla="*/ 806450 h 1130300"/>
                  <a:gd name="connsiteX34" fmla="*/ 1295400 w 3784600"/>
                  <a:gd name="connsiteY34" fmla="*/ 800100 h 1130300"/>
                  <a:gd name="connsiteX35" fmla="*/ 1289050 w 3784600"/>
                  <a:gd name="connsiteY35" fmla="*/ 793750 h 1130300"/>
                  <a:gd name="connsiteX36" fmla="*/ 1289050 w 3784600"/>
                  <a:gd name="connsiteY36" fmla="*/ 774700 h 1130300"/>
                  <a:gd name="connsiteX37" fmla="*/ 1200150 w 3784600"/>
                  <a:gd name="connsiteY37" fmla="*/ 774700 h 1130300"/>
                  <a:gd name="connsiteX38" fmla="*/ 1200150 w 3784600"/>
                  <a:gd name="connsiteY38" fmla="*/ 768350 h 1130300"/>
                  <a:gd name="connsiteX39" fmla="*/ 1193800 w 3784600"/>
                  <a:gd name="connsiteY39" fmla="*/ 768350 h 1130300"/>
                  <a:gd name="connsiteX40" fmla="*/ 1193800 w 3784600"/>
                  <a:gd name="connsiteY40" fmla="*/ 755650 h 1130300"/>
                  <a:gd name="connsiteX41" fmla="*/ 1117600 w 3784600"/>
                  <a:gd name="connsiteY41" fmla="*/ 755650 h 1130300"/>
                  <a:gd name="connsiteX42" fmla="*/ 1117600 w 3784600"/>
                  <a:gd name="connsiteY42" fmla="*/ 736600 h 1130300"/>
                  <a:gd name="connsiteX43" fmla="*/ 1085850 w 3784600"/>
                  <a:gd name="connsiteY43" fmla="*/ 736600 h 1130300"/>
                  <a:gd name="connsiteX44" fmla="*/ 1085850 w 3784600"/>
                  <a:gd name="connsiteY44" fmla="*/ 723900 h 1130300"/>
                  <a:gd name="connsiteX45" fmla="*/ 1041400 w 3784600"/>
                  <a:gd name="connsiteY45" fmla="*/ 723900 h 1130300"/>
                  <a:gd name="connsiteX46" fmla="*/ 1041400 w 3784600"/>
                  <a:gd name="connsiteY46" fmla="*/ 698500 h 1130300"/>
                  <a:gd name="connsiteX47" fmla="*/ 1009650 w 3784600"/>
                  <a:gd name="connsiteY47" fmla="*/ 698500 h 1130300"/>
                  <a:gd name="connsiteX48" fmla="*/ 1009650 w 3784600"/>
                  <a:gd name="connsiteY48" fmla="*/ 679450 h 1130300"/>
                  <a:gd name="connsiteX49" fmla="*/ 965200 w 3784600"/>
                  <a:gd name="connsiteY49" fmla="*/ 679450 h 1130300"/>
                  <a:gd name="connsiteX50" fmla="*/ 965200 w 3784600"/>
                  <a:gd name="connsiteY50" fmla="*/ 666750 h 1130300"/>
                  <a:gd name="connsiteX51" fmla="*/ 933450 w 3784600"/>
                  <a:gd name="connsiteY51" fmla="*/ 666750 h 1130300"/>
                  <a:gd name="connsiteX52" fmla="*/ 933450 w 3784600"/>
                  <a:gd name="connsiteY52" fmla="*/ 641350 h 1130300"/>
                  <a:gd name="connsiteX53" fmla="*/ 908050 w 3784600"/>
                  <a:gd name="connsiteY53" fmla="*/ 641350 h 1130300"/>
                  <a:gd name="connsiteX54" fmla="*/ 908050 w 3784600"/>
                  <a:gd name="connsiteY54" fmla="*/ 635000 h 1130300"/>
                  <a:gd name="connsiteX55" fmla="*/ 857250 w 3784600"/>
                  <a:gd name="connsiteY55" fmla="*/ 635000 h 1130300"/>
                  <a:gd name="connsiteX56" fmla="*/ 857250 w 3784600"/>
                  <a:gd name="connsiteY56" fmla="*/ 615950 h 1130300"/>
                  <a:gd name="connsiteX57" fmla="*/ 793750 w 3784600"/>
                  <a:gd name="connsiteY57" fmla="*/ 615950 h 1130300"/>
                  <a:gd name="connsiteX58" fmla="*/ 793750 w 3784600"/>
                  <a:gd name="connsiteY58" fmla="*/ 596900 h 1130300"/>
                  <a:gd name="connsiteX59" fmla="*/ 768350 w 3784600"/>
                  <a:gd name="connsiteY59" fmla="*/ 596900 h 1130300"/>
                  <a:gd name="connsiteX60" fmla="*/ 768350 w 3784600"/>
                  <a:gd name="connsiteY60" fmla="*/ 584200 h 1130300"/>
                  <a:gd name="connsiteX61" fmla="*/ 685800 w 3784600"/>
                  <a:gd name="connsiteY61" fmla="*/ 584200 h 1130300"/>
                  <a:gd name="connsiteX62" fmla="*/ 685800 w 3784600"/>
                  <a:gd name="connsiteY62" fmla="*/ 558800 h 1130300"/>
                  <a:gd name="connsiteX63" fmla="*/ 654050 w 3784600"/>
                  <a:gd name="connsiteY63" fmla="*/ 558800 h 1130300"/>
                  <a:gd name="connsiteX64" fmla="*/ 654050 w 3784600"/>
                  <a:gd name="connsiteY64" fmla="*/ 539750 h 1130300"/>
                  <a:gd name="connsiteX65" fmla="*/ 584200 w 3784600"/>
                  <a:gd name="connsiteY65" fmla="*/ 539750 h 1130300"/>
                  <a:gd name="connsiteX66" fmla="*/ 546100 w 3784600"/>
                  <a:gd name="connsiteY66" fmla="*/ 539750 h 1130300"/>
                  <a:gd name="connsiteX67" fmla="*/ 546100 w 3784600"/>
                  <a:gd name="connsiteY67" fmla="*/ 501650 h 1130300"/>
                  <a:gd name="connsiteX68" fmla="*/ 527050 w 3784600"/>
                  <a:gd name="connsiteY68" fmla="*/ 501650 h 1130300"/>
                  <a:gd name="connsiteX69" fmla="*/ 527050 w 3784600"/>
                  <a:gd name="connsiteY69" fmla="*/ 476250 h 1130300"/>
                  <a:gd name="connsiteX70" fmla="*/ 508000 w 3784600"/>
                  <a:gd name="connsiteY70" fmla="*/ 476250 h 1130300"/>
                  <a:gd name="connsiteX71" fmla="*/ 508000 w 3784600"/>
                  <a:gd name="connsiteY71" fmla="*/ 457200 h 1130300"/>
                  <a:gd name="connsiteX72" fmla="*/ 482600 w 3784600"/>
                  <a:gd name="connsiteY72" fmla="*/ 457200 h 1130300"/>
                  <a:gd name="connsiteX73" fmla="*/ 482600 w 3784600"/>
                  <a:gd name="connsiteY73" fmla="*/ 425450 h 1130300"/>
                  <a:gd name="connsiteX74" fmla="*/ 457200 w 3784600"/>
                  <a:gd name="connsiteY74" fmla="*/ 425450 h 1130300"/>
                  <a:gd name="connsiteX75" fmla="*/ 457200 w 3784600"/>
                  <a:gd name="connsiteY75" fmla="*/ 412750 h 1130300"/>
                  <a:gd name="connsiteX76" fmla="*/ 425450 w 3784600"/>
                  <a:gd name="connsiteY76" fmla="*/ 412750 h 1130300"/>
                  <a:gd name="connsiteX77" fmla="*/ 425450 w 3784600"/>
                  <a:gd name="connsiteY77" fmla="*/ 400050 h 1130300"/>
                  <a:gd name="connsiteX78" fmla="*/ 368300 w 3784600"/>
                  <a:gd name="connsiteY78" fmla="*/ 400050 h 1130300"/>
                  <a:gd name="connsiteX79" fmla="*/ 368300 w 3784600"/>
                  <a:gd name="connsiteY79" fmla="*/ 374650 h 1130300"/>
                  <a:gd name="connsiteX80" fmla="*/ 330200 w 3784600"/>
                  <a:gd name="connsiteY80" fmla="*/ 374650 h 1130300"/>
                  <a:gd name="connsiteX81" fmla="*/ 323850 w 3784600"/>
                  <a:gd name="connsiteY81" fmla="*/ 368300 h 1130300"/>
                  <a:gd name="connsiteX82" fmla="*/ 304800 w 3784600"/>
                  <a:gd name="connsiteY82" fmla="*/ 368300 h 1130300"/>
                  <a:gd name="connsiteX83" fmla="*/ 304800 w 3784600"/>
                  <a:gd name="connsiteY83" fmla="*/ 336550 h 1130300"/>
                  <a:gd name="connsiteX84" fmla="*/ 298450 w 3784600"/>
                  <a:gd name="connsiteY84" fmla="*/ 330200 h 1130300"/>
                  <a:gd name="connsiteX85" fmla="*/ 298450 w 3784600"/>
                  <a:gd name="connsiteY85" fmla="*/ 298450 h 1130300"/>
                  <a:gd name="connsiteX86" fmla="*/ 241300 w 3784600"/>
                  <a:gd name="connsiteY86" fmla="*/ 298450 h 1130300"/>
                  <a:gd name="connsiteX87" fmla="*/ 241300 w 3784600"/>
                  <a:gd name="connsiteY87" fmla="*/ 279400 h 1130300"/>
                  <a:gd name="connsiteX88" fmla="*/ 215900 w 3784600"/>
                  <a:gd name="connsiteY88" fmla="*/ 279400 h 1130300"/>
                  <a:gd name="connsiteX89" fmla="*/ 215900 w 3784600"/>
                  <a:gd name="connsiteY89" fmla="*/ 266700 h 1130300"/>
                  <a:gd name="connsiteX90" fmla="*/ 196850 w 3784600"/>
                  <a:gd name="connsiteY90" fmla="*/ 266700 h 1130300"/>
                  <a:gd name="connsiteX91" fmla="*/ 196850 w 3784600"/>
                  <a:gd name="connsiteY91" fmla="*/ 241300 h 1130300"/>
                  <a:gd name="connsiteX92" fmla="*/ 184150 w 3784600"/>
                  <a:gd name="connsiteY92" fmla="*/ 241300 h 1130300"/>
                  <a:gd name="connsiteX93" fmla="*/ 184150 w 3784600"/>
                  <a:gd name="connsiteY93" fmla="*/ 215900 h 1130300"/>
                  <a:gd name="connsiteX94" fmla="*/ 171450 w 3784600"/>
                  <a:gd name="connsiteY94" fmla="*/ 215900 h 1130300"/>
                  <a:gd name="connsiteX95" fmla="*/ 171450 w 3784600"/>
                  <a:gd name="connsiteY95" fmla="*/ 203200 h 1130300"/>
                  <a:gd name="connsiteX96" fmla="*/ 133350 w 3784600"/>
                  <a:gd name="connsiteY96" fmla="*/ 203200 h 1130300"/>
                  <a:gd name="connsiteX97" fmla="*/ 133350 w 3784600"/>
                  <a:gd name="connsiteY97" fmla="*/ 177800 h 1130300"/>
                  <a:gd name="connsiteX98" fmla="*/ 114300 w 3784600"/>
                  <a:gd name="connsiteY98" fmla="*/ 177800 h 1130300"/>
                  <a:gd name="connsiteX99" fmla="*/ 114300 w 3784600"/>
                  <a:gd name="connsiteY99" fmla="*/ 165100 h 1130300"/>
                  <a:gd name="connsiteX100" fmla="*/ 101600 w 3784600"/>
                  <a:gd name="connsiteY100" fmla="*/ 165100 h 1130300"/>
                  <a:gd name="connsiteX101" fmla="*/ 101600 w 3784600"/>
                  <a:gd name="connsiteY101" fmla="*/ 152400 h 1130300"/>
                  <a:gd name="connsiteX102" fmla="*/ 82550 w 3784600"/>
                  <a:gd name="connsiteY102" fmla="*/ 152400 h 1130300"/>
                  <a:gd name="connsiteX103" fmla="*/ 82550 w 3784600"/>
                  <a:gd name="connsiteY103" fmla="*/ 127000 h 1130300"/>
                  <a:gd name="connsiteX104" fmla="*/ 82550 w 3784600"/>
                  <a:gd name="connsiteY104" fmla="*/ 114300 h 1130300"/>
                  <a:gd name="connsiteX105" fmla="*/ 82550 w 3784600"/>
                  <a:gd name="connsiteY105" fmla="*/ 101600 h 1130300"/>
                  <a:gd name="connsiteX106" fmla="*/ 63500 w 3784600"/>
                  <a:gd name="connsiteY106" fmla="*/ 101600 h 1130300"/>
                  <a:gd name="connsiteX107" fmla="*/ 63500 w 3784600"/>
                  <a:gd name="connsiteY107" fmla="*/ 88900 h 1130300"/>
                  <a:gd name="connsiteX108" fmla="*/ 57150 w 3784600"/>
                  <a:gd name="connsiteY108" fmla="*/ 88900 h 1130300"/>
                  <a:gd name="connsiteX109" fmla="*/ 57150 w 3784600"/>
                  <a:gd name="connsiteY109" fmla="*/ 69850 h 1130300"/>
                  <a:gd name="connsiteX110" fmla="*/ 50800 w 3784600"/>
                  <a:gd name="connsiteY110" fmla="*/ 69850 h 1130300"/>
                  <a:gd name="connsiteX111" fmla="*/ 50800 w 3784600"/>
                  <a:gd name="connsiteY111" fmla="*/ 63500 h 1130300"/>
                  <a:gd name="connsiteX112" fmla="*/ 44450 w 3784600"/>
                  <a:gd name="connsiteY112" fmla="*/ 57150 h 1130300"/>
                  <a:gd name="connsiteX113" fmla="*/ 44450 w 3784600"/>
                  <a:gd name="connsiteY113" fmla="*/ 31750 h 1130300"/>
                  <a:gd name="connsiteX114" fmla="*/ 31750 w 3784600"/>
                  <a:gd name="connsiteY114" fmla="*/ 19050 h 1130300"/>
                  <a:gd name="connsiteX115" fmla="*/ 31750 w 3784600"/>
                  <a:gd name="connsiteY115" fmla="*/ 12700 h 1130300"/>
                  <a:gd name="connsiteX116" fmla="*/ 19050 w 3784600"/>
                  <a:gd name="connsiteY116" fmla="*/ 12700 h 1130300"/>
                  <a:gd name="connsiteX117" fmla="*/ 19050 w 3784600"/>
                  <a:gd name="connsiteY117" fmla="*/ 0 h 1130300"/>
                  <a:gd name="connsiteX118" fmla="*/ 0 w 3784600"/>
                  <a:gd name="connsiteY118" fmla="*/ 0 h 1130300"/>
                  <a:gd name="connsiteX0" fmla="*/ 3784600 w 3784600"/>
                  <a:gd name="connsiteY0" fmla="*/ 1130300 h 1130300"/>
                  <a:gd name="connsiteX1" fmla="*/ 2940050 w 3784600"/>
                  <a:gd name="connsiteY1" fmla="*/ 1130300 h 1130300"/>
                  <a:gd name="connsiteX2" fmla="*/ 2940050 w 3784600"/>
                  <a:gd name="connsiteY2" fmla="*/ 1085850 h 1130300"/>
                  <a:gd name="connsiteX3" fmla="*/ 2787650 w 3784600"/>
                  <a:gd name="connsiteY3" fmla="*/ 1085850 h 1130300"/>
                  <a:gd name="connsiteX4" fmla="*/ 2787650 w 3784600"/>
                  <a:gd name="connsiteY4" fmla="*/ 1035050 h 1130300"/>
                  <a:gd name="connsiteX5" fmla="*/ 2546350 w 3784600"/>
                  <a:gd name="connsiteY5" fmla="*/ 1035050 h 1130300"/>
                  <a:gd name="connsiteX6" fmla="*/ 2546350 w 3784600"/>
                  <a:gd name="connsiteY6" fmla="*/ 1003300 h 1130300"/>
                  <a:gd name="connsiteX7" fmla="*/ 2184400 w 3784600"/>
                  <a:gd name="connsiteY7" fmla="*/ 1003300 h 1130300"/>
                  <a:gd name="connsiteX8" fmla="*/ 2184400 w 3784600"/>
                  <a:gd name="connsiteY8" fmla="*/ 990600 h 1130300"/>
                  <a:gd name="connsiteX9" fmla="*/ 2171700 w 3784600"/>
                  <a:gd name="connsiteY9" fmla="*/ 990600 h 1130300"/>
                  <a:gd name="connsiteX10" fmla="*/ 2171700 w 3784600"/>
                  <a:gd name="connsiteY10" fmla="*/ 971550 h 1130300"/>
                  <a:gd name="connsiteX11" fmla="*/ 2146300 w 3784600"/>
                  <a:gd name="connsiteY11" fmla="*/ 971550 h 1130300"/>
                  <a:gd name="connsiteX12" fmla="*/ 2146300 w 3784600"/>
                  <a:gd name="connsiteY12" fmla="*/ 946150 h 1130300"/>
                  <a:gd name="connsiteX13" fmla="*/ 2082800 w 3784600"/>
                  <a:gd name="connsiteY13" fmla="*/ 946150 h 1130300"/>
                  <a:gd name="connsiteX14" fmla="*/ 2082800 w 3784600"/>
                  <a:gd name="connsiteY14" fmla="*/ 939800 h 1130300"/>
                  <a:gd name="connsiteX15" fmla="*/ 2019300 w 3784600"/>
                  <a:gd name="connsiteY15" fmla="*/ 939800 h 1130300"/>
                  <a:gd name="connsiteX16" fmla="*/ 2019300 w 3784600"/>
                  <a:gd name="connsiteY16" fmla="*/ 927100 h 1130300"/>
                  <a:gd name="connsiteX17" fmla="*/ 1892300 w 3784600"/>
                  <a:gd name="connsiteY17" fmla="*/ 927100 h 1130300"/>
                  <a:gd name="connsiteX18" fmla="*/ 1885950 w 3784600"/>
                  <a:gd name="connsiteY18" fmla="*/ 920750 h 1130300"/>
                  <a:gd name="connsiteX19" fmla="*/ 1727200 w 3784600"/>
                  <a:gd name="connsiteY19" fmla="*/ 920750 h 1130300"/>
                  <a:gd name="connsiteX20" fmla="*/ 1733550 w 3784600"/>
                  <a:gd name="connsiteY20" fmla="*/ 914400 h 1130300"/>
                  <a:gd name="connsiteX21" fmla="*/ 1581150 w 3784600"/>
                  <a:gd name="connsiteY21" fmla="*/ 914400 h 1130300"/>
                  <a:gd name="connsiteX22" fmla="*/ 1581150 w 3784600"/>
                  <a:gd name="connsiteY22" fmla="*/ 908050 h 1130300"/>
                  <a:gd name="connsiteX23" fmla="*/ 1498600 w 3784600"/>
                  <a:gd name="connsiteY23" fmla="*/ 908050 h 1130300"/>
                  <a:gd name="connsiteX24" fmla="*/ 1498600 w 3784600"/>
                  <a:gd name="connsiteY24" fmla="*/ 895350 h 1130300"/>
                  <a:gd name="connsiteX25" fmla="*/ 1492250 w 3784600"/>
                  <a:gd name="connsiteY25" fmla="*/ 895350 h 1130300"/>
                  <a:gd name="connsiteX26" fmla="*/ 1492250 w 3784600"/>
                  <a:gd name="connsiteY26" fmla="*/ 876300 h 1130300"/>
                  <a:gd name="connsiteX27" fmla="*/ 1479550 w 3784600"/>
                  <a:gd name="connsiteY27" fmla="*/ 876300 h 1130300"/>
                  <a:gd name="connsiteX28" fmla="*/ 1479550 w 3784600"/>
                  <a:gd name="connsiteY28" fmla="*/ 850900 h 1130300"/>
                  <a:gd name="connsiteX29" fmla="*/ 1441450 w 3784600"/>
                  <a:gd name="connsiteY29" fmla="*/ 850900 h 1130300"/>
                  <a:gd name="connsiteX30" fmla="*/ 1441450 w 3784600"/>
                  <a:gd name="connsiteY30" fmla="*/ 831850 h 1130300"/>
                  <a:gd name="connsiteX31" fmla="*/ 1409700 w 3784600"/>
                  <a:gd name="connsiteY31" fmla="*/ 831850 h 1130300"/>
                  <a:gd name="connsiteX32" fmla="*/ 1409700 w 3784600"/>
                  <a:gd name="connsiteY32" fmla="*/ 806450 h 1130300"/>
                  <a:gd name="connsiteX33" fmla="*/ 1295400 w 3784600"/>
                  <a:gd name="connsiteY33" fmla="*/ 806450 h 1130300"/>
                  <a:gd name="connsiteX34" fmla="*/ 1295400 w 3784600"/>
                  <a:gd name="connsiteY34" fmla="*/ 800100 h 1130300"/>
                  <a:gd name="connsiteX35" fmla="*/ 1289050 w 3784600"/>
                  <a:gd name="connsiteY35" fmla="*/ 793750 h 1130300"/>
                  <a:gd name="connsiteX36" fmla="*/ 1289050 w 3784600"/>
                  <a:gd name="connsiteY36" fmla="*/ 774700 h 1130300"/>
                  <a:gd name="connsiteX37" fmla="*/ 1200150 w 3784600"/>
                  <a:gd name="connsiteY37" fmla="*/ 774700 h 1130300"/>
                  <a:gd name="connsiteX38" fmla="*/ 1200150 w 3784600"/>
                  <a:gd name="connsiteY38" fmla="*/ 768350 h 1130300"/>
                  <a:gd name="connsiteX39" fmla="*/ 1193800 w 3784600"/>
                  <a:gd name="connsiteY39" fmla="*/ 768350 h 1130300"/>
                  <a:gd name="connsiteX40" fmla="*/ 1193800 w 3784600"/>
                  <a:gd name="connsiteY40" fmla="*/ 755650 h 1130300"/>
                  <a:gd name="connsiteX41" fmla="*/ 1117600 w 3784600"/>
                  <a:gd name="connsiteY41" fmla="*/ 755650 h 1130300"/>
                  <a:gd name="connsiteX42" fmla="*/ 1117600 w 3784600"/>
                  <a:gd name="connsiteY42" fmla="*/ 736600 h 1130300"/>
                  <a:gd name="connsiteX43" fmla="*/ 1085850 w 3784600"/>
                  <a:gd name="connsiteY43" fmla="*/ 736600 h 1130300"/>
                  <a:gd name="connsiteX44" fmla="*/ 1085850 w 3784600"/>
                  <a:gd name="connsiteY44" fmla="*/ 723900 h 1130300"/>
                  <a:gd name="connsiteX45" fmla="*/ 1041400 w 3784600"/>
                  <a:gd name="connsiteY45" fmla="*/ 723900 h 1130300"/>
                  <a:gd name="connsiteX46" fmla="*/ 1041400 w 3784600"/>
                  <a:gd name="connsiteY46" fmla="*/ 698500 h 1130300"/>
                  <a:gd name="connsiteX47" fmla="*/ 1009650 w 3784600"/>
                  <a:gd name="connsiteY47" fmla="*/ 698500 h 1130300"/>
                  <a:gd name="connsiteX48" fmla="*/ 1009650 w 3784600"/>
                  <a:gd name="connsiteY48" fmla="*/ 679450 h 1130300"/>
                  <a:gd name="connsiteX49" fmla="*/ 965200 w 3784600"/>
                  <a:gd name="connsiteY49" fmla="*/ 679450 h 1130300"/>
                  <a:gd name="connsiteX50" fmla="*/ 965200 w 3784600"/>
                  <a:gd name="connsiteY50" fmla="*/ 666750 h 1130300"/>
                  <a:gd name="connsiteX51" fmla="*/ 933450 w 3784600"/>
                  <a:gd name="connsiteY51" fmla="*/ 666750 h 1130300"/>
                  <a:gd name="connsiteX52" fmla="*/ 933450 w 3784600"/>
                  <a:gd name="connsiteY52" fmla="*/ 641350 h 1130300"/>
                  <a:gd name="connsiteX53" fmla="*/ 908050 w 3784600"/>
                  <a:gd name="connsiteY53" fmla="*/ 641350 h 1130300"/>
                  <a:gd name="connsiteX54" fmla="*/ 908050 w 3784600"/>
                  <a:gd name="connsiteY54" fmla="*/ 635000 h 1130300"/>
                  <a:gd name="connsiteX55" fmla="*/ 857250 w 3784600"/>
                  <a:gd name="connsiteY55" fmla="*/ 635000 h 1130300"/>
                  <a:gd name="connsiteX56" fmla="*/ 857250 w 3784600"/>
                  <a:gd name="connsiteY56" fmla="*/ 615950 h 1130300"/>
                  <a:gd name="connsiteX57" fmla="*/ 793750 w 3784600"/>
                  <a:gd name="connsiteY57" fmla="*/ 615950 h 1130300"/>
                  <a:gd name="connsiteX58" fmla="*/ 793750 w 3784600"/>
                  <a:gd name="connsiteY58" fmla="*/ 596900 h 1130300"/>
                  <a:gd name="connsiteX59" fmla="*/ 768350 w 3784600"/>
                  <a:gd name="connsiteY59" fmla="*/ 596900 h 1130300"/>
                  <a:gd name="connsiteX60" fmla="*/ 768350 w 3784600"/>
                  <a:gd name="connsiteY60" fmla="*/ 584200 h 1130300"/>
                  <a:gd name="connsiteX61" fmla="*/ 685800 w 3784600"/>
                  <a:gd name="connsiteY61" fmla="*/ 584200 h 1130300"/>
                  <a:gd name="connsiteX62" fmla="*/ 685800 w 3784600"/>
                  <a:gd name="connsiteY62" fmla="*/ 558800 h 1130300"/>
                  <a:gd name="connsiteX63" fmla="*/ 654050 w 3784600"/>
                  <a:gd name="connsiteY63" fmla="*/ 558800 h 1130300"/>
                  <a:gd name="connsiteX64" fmla="*/ 654050 w 3784600"/>
                  <a:gd name="connsiteY64" fmla="*/ 539750 h 1130300"/>
                  <a:gd name="connsiteX65" fmla="*/ 584200 w 3784600"/>
                  <a:gd name="connsiteY65" fmla="*/ 539750 h 1130300"/>
                  <a:gd name="connsiteX66" fmla="*/ 546100 w 3784600"/>
                  <a:gd name="connsiteY66" fmla="*/ 539750 h 1130300"/>
                  <a:gd name="connsiteX67" fmla="*/ 546100 w 3784600"/>
                  <a:gd name="connsiteY67" fmla="*/ 501650 h 1130300"/>
                  <a:gd name="connsiteX68" fmla="*/ 527050 w 3784600"/>
                  <a:gd name="connsiteY68" fmla="*/ 501650 h 1130300"/>
                  <a:gd name="connsiteX69" fmla="*/ 527050 w 3784600"/>
                  <a:gd name="connsiteY69" fmla="*/ 476250 h 1130300"/>
                  <a:gd name="connsiteX70" fmla="*/ 508000 w 3784600"/>
                  <a:gd name="connsiteY70" fmla="*/ 476250 h 1130300"/>
                  <a:gd name="connsiteX71" fmla="*/ 508000 w 3784600"/>
                  <a:gd name="connsiteY71" fmla="*/ 457200 h 1130300"/>
                  <a:gd name="connsiteX72" fmla="*/ 482600 w 3784600"/>
                  <a:gd name="connsiteY72" fmla="*/ 457200 h 1130300"/>
                  <a:gd name="connsiteX73" fmla="*/ 482600 w 3784600"/>
                  <a:gd name="connsiteY73" fmla="*/ 425450 h 1130300"/>
                  <a:gd name="connsiteX74" fmla="*/ 457200 w 3784600"/>
                  <a:gd name="connsiteY74" fmla="*/ 425450 h 1130300"/>
                  <a:gd name="connsiteX75" fmla="*/ 457200 w 3784600"/>
                  <a:gd name="connsiteY75" fmla="*/ 412750 h 1130300"/>
                  <a:gd name="connsiteX76" fmla="*/ 425450 w 3784600"/>
                  <a:gd name="connsiteY76" fmla="*/ 412750 h 1130300"/>
                  <a:gd name="connsiteX77" fmla="*/ 425450 w 3784600"/>
                  <a:gd name="connsiteY77" fmla="*/ 400050 h 1130300"/>
                  <a:gd name="connsiteX78" fmla="*/ 368300 w 3784600"/>
                  <a:gd name="connsiteY78" fmla="*/ 400050 h 1130300"/>
                  <a:gd name="connsiteX79" fmla="*/ 368300 w 3784600"/>
                  <a:gd name="connsiteY79" fmla="*/ 374650 h 1130300"/>
                  <a:gd name="connsiteX80" fmla="*/ 330200 w 3784600"/>
                  <a:gd name="connsiteY80" fmla="*/ 374650 h 1130300"/>
                  <a:gd name="connsiteX81" fmla="*/ 323850 w 3784600"/>
                  <a:gd name="connsiteY81" fmla="*/ 368300 h 1130300"/>
                  <a:gd name="connsiteX82" fmla="*/ 304800 w 3784600"/>
                  <a:gd name="connsiteY82" fmla="*/ 368300 h 1130300"/>
                  <a:gd name="connsiteX83" fmla="*/ 304800 w 3784600"/>
                  <a:gd name="connsiteY83" fmla="*/ 336550 h 1130300"/>
                  <a:gd name="connsiteX84" fmla="*/ 298450 w 3784600"/>
                  <a:gd name="connsiteY84" fmla="*/ 330200 h 1130300"/>
                  <a:gd name="connsiteX85" fmla="*/ 286543 w 3784600"/>
                  <a:gd name="connsiteY85" fmla="*/ 312738 h 1130300"/>
                  <a:gd name="connsiteX86" fmla="*/ 241300 w 3784600"/>
                  <a:gd name="connsiteY86" fmla="*/ 298450 h 1130300"/>
                  <a:gd name="connsiteX87" fmla="*/ 241300 w 3784600"/>
                  <a:gd name="connsiteY87" fmla="*/ 279400 h 1130300"/>
                  <a:gd name="connsiteX88" fmla="*/ 215900 w 3784600"/>
                  <a:gd name="connsiteY88" fmla="*/ 279400 h 1130300"/>
                  <a:gd name="connsiteX89" fmla="*/ 215900 w 3784600"/>
                  <a:gd name="connsiteY89" fmla="*/ 266700 h 1130300"/>
                  <a:gd name="connsiteX90" fmla="*/ 196850 w 3784600"/>
                  <a:gd name="connsiteY90" fmla="*/ 266700 h 1130300"/>
                  <a:gd name="connsiteX91" fmla="*/ 196850 w 3784600"/>
                  <a:gd name="connsiteY91" fmla="*/ 241300 h 1130300"/>
                  <a:gd name="connsiteX92" fmla="*/ 184150 w 3784600"/>
                  <a:gd name="connsiteY92" fmla="*/ 241300 h 1130300"/>
                  <a:gd name="connsiteX93" fmla="*/ 184150 w 3784600"/>
                  <a:gd name="connsiteY93" fmla="*/ 215900 h 1130300"/>
                  <a:gd name="connsiteX94" fmla="*/ 171450 w 3784600"/>
                  <a:gd name="connsiteY94" fmla="*/ 215900 h 1130300"/>
                  <a:gd name="connsiteX95" fmla="*/ 171450 w 3784600"/>
                  <a:gd name="connsiteY95" fmla="*/ 203200 h 1130300"/>
                  <a:gd name="connsiteX96" fmla="*/ 133350 w 3784600"/>
                  <a:gd name="connsiteY96" fmla="*/ 203200 h 1130300"/>
                  <a:gd name="connsiteX97" fmla="*/ 133350 w 3784600"/>
                  <a:gd name="connsiteY97" fmla="*/ 177800 h 1130300"/>
                  <a:gd name="connsiteX98" fmla="*/ 114300 w 3784600"/>
                  <a:gd name="connsiteY98" fmla="*/ 177800 h 1130300"/>
                  <a:gd name="connsiteX99" fmla="*/ 114300 w 3784600"/>
                  <a:gd name="connsiteY99" fmla="*/ 165100 h 1130300"/>
                  <a:gd name="connsiteX100" fmla="*/ 101600 w 3784600"/>
                  <a:gd name="connsiteY100" fmla="*/ 165100 h 1130300"/>
                  <a:gd name="connsiteX101" fmla="*/ 101600 w 3784600"/>
                  <a:gd name="connsiteY101" fmla="*/ 152400 h 1130300"/>
                  <a:gd name="connsiteX102" fmla="*/ 82550 w 3784600"/>
                  <a:gd name="connsiteY102" fmla="*/ 152400 h 1130300"/>
                  <a:gd name="connsiteX103" fmla="*/ 82550 w 3784600"/>
                  <a:gd name="connsiteY103" fmla="*/ 127000 h 1130300"/>
                  <a:gd name="connsiteX104" fmla="*/ 82550 w 3784600"/>
                  <a:gd name="connsiteY104" fmla="*/ 114300 h 1130300"/>
                  <a:gd name="connsiteX105" fmla="*/ 82550 w 3784600"/>
                  <a:gd name="connsiteY105" fmla="*/ 101600 h 1130300"/>
                  <a:gd name="connsiteX106" fmla="*/ 63500 w 3784600"/>
                  <a:gd name="connsiteY106" fmla="*/ 101600 h 1130300"/>
                  <a:gd name="connsiteX107" fmla="*/ 63500 w 3784600"/>
                  <a:gd name="connsiteY107" fmla="*/ 88900 h 1130300"/>
                  <a:gd name="connsiteX108" fmla="*/ 57150 w 3784600"/>
                  <a:gd name="connsiteY108" fmla="*/ 88900 h 1130300"/>
                  <a:gd name="connsiteX109" fmla="*/ 57150 w 3784600"/>
                  <a:gd name="connsiteY109" fmla="*/ 69850 h 1130300"/>
                  <a:gd name="connsiteX110" fmla="*/ 50800 w 3784600"/>
                  <a:gd name="connsiteY110" fmla="*/ 69850 h 1130300"/>
                  <a:gd name="connsiteX111" fmla="*/ 50800 w 3784600"/>
                  <a:gd name="connsiteY111" fmla="*/ 63500 h 1130300"/>
                  <a:gd name="connsiteX112" fmla="*/ 44450 w 3784600"/>
                  <a:gd name="connsiteY112" fmla="*/ 57150 h 1130300"/>
                  <a:gd name="connsiteX113" fmla="*/ 44450 w 3784600"/>
                  <a:gd name="connsiteY113" fmla="*/ 31750 h 1130300"/>
                  <a:gd name="connsiteX114" fmla="*/ 31750 w 3784600"/>
                  <a:gd name="connsiteY114" fmla="*/ 19050 h 1130300"/>
                  <a:gd name="connsiteX115" fmla="*/ 31750 w 3784600"/>
                  <a:gd name="connsiteY115" fmla="*/ 12700 h 1130300"/>
                  <a:gd name="connsiteX116" fmla="*/ 19050 w 3784600"/>
                  <a:gd name="connsiteY116" fmla="*/ 12700 h 1130300"/>
                  <a:gd name="connsiteX117" fmla="*/ 19050 w 3784600"/>
                  <a:gd name="connsiteY117" fmla="*/ 0 h 1130300"/>
                  <a:gd name="connsiteX118" fmla="*/ 0 w 3784600"/>
                  <a:gd name="connsiteY118" fmla="*/ 0 h 113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3784600" h="1130300">
                    <a:moveTo>
                      <a:pt x="3784600" y="1130300"/>
                    </a:moveTo>
                    <a:lnTo>
                      <a:pt x="2940050" y="1130300"/>
                    </a:lnTo>
                    <a:lnTo>
                      <a:pt x="2940050" y="1085850"/>
                    </a:lnTo>
                    <a:lnTo>
                      <a:pt x="2787650" y="1085850"/>
                    </a:lnTo>
                    <a:lnTo>
                      <a:pt x="2787650" y="1035050"/>
                    </a:lnTo>
                    <a:lnTo>
                      <a:pt x="2546350" y="1035050"/>
                    </a:lnTo>
                    <a:lnTo>
                      <a:pt x="2546350" y="1003300"/>
                    </a:lnTo>
                    <a:lnTo>
                      <a:pt x="2184400" y="1003300"/>
                    </a:lnTo>
                    <a:lnTo>
                      <a:pt x="2184400" y="990600"/>
                    </a:lnTo>
                    <a:lnTo>
                      <a:pt x="2171700" y="990600"/>
                    </a:lnTo>
                    <a:lnTo>
                      <a:pt x="2171700" y="971550"/>
                    </a:lnTo>
                    <a:lnTo>
                      <a:pt x="2146300" y="971550"/>
                    </a:lnTo>
                    <a:lnTo>
                      <a:pt x="2146300" y="946150"/>
                    </a:lnTo>
                    <a:lnTo>
                      <a:pt x="2082800" y="946150"/>
                    </a:lnTo>
                    <a:lnTo>
                      <a:pt x="2082800" y="939800"/>
                    </a:lnTo>
                    <a:lnTo>
                      <a:pt x="2019300" y="939800"/>
                    </a:lnTo>
                    <a:lnTo>
                      <a:pt x="2019300" y="927100"/>
                    </a:lnTo>
                    <a:lnTo>
                      <a:pt x="1892300" y="927100"/>
                    </a:lnTo>
                    <a:lnTo>
                      <a:pt x="1885950" y="920750"/>
                    </a:lnTo>
                    <a:lnTo>
                      <a:pt x="1727200" y="920750"/>
                    </a:lnTo>
                    <a:lnTo>
                      <a:pt x="1733550" y="914400"/>
                    </a:lnTo>
                    <a:lnTo>
                      <a:pt x="1581150" y="914400"/>
                    </a:lnTo>
                    <a:lnTo>
                      <a:pt x="1581150" y="908050"/>
                    </a:lnTo>
                    <a:lnTo>
                      <a:pt x="1498600" y="908050"/>
                    </a:lnTo>
                    <a:lnTo>
                      <a:pt x="1498600" y="895350"/>
                    </a:lnTo>
                    <a:lnTo>
                      <a:pt x="1492250" y="895350"/>
                    </a:lnTo>
                    <a:lnTo>
                      <a:pt x="1492250" y="876300"/>
                    </a:lnTo>
                    <a:lnTo>
                      <a:pt x="1479550" y="876300"/>
                    </a:lnTo>
                    <a:lnTo>
                      <a:pt x="1479550" y="850900"/>
                    </a:lnTo>
                    <a:lnTo>
                      <a:pt x="1441450" y="850900"/>
                    </a:lnTo>
                    <a:lnTo>
                      <a:pt x="1441450" y="831850"/>
                    </a:lnTo>
                    <a:lnTo>
                      <a:pt x="1409700" y="831850"/>
                    </a:lnTo>
                    <a:lnTo>
                      <a:pt x="1409700" y="806450"/>
                    </a:lnTo>
                    <a:lnTo>
                      <a:pt x="1295400" y="806450"/>
                    </a:lnTo>
                    <a:lnTo>
                      <a:pt x="1295400" y="800100"/>
                    </a:lnTo>
                    <a:lnTo>
                      <a:pt x="1289050" y="793750"/>
                    </a:lnTo>
                    <a:lnTo>
                      <a:pt x="1289050" y="774700"/>
                    </a:lnTo>
                    <a:lnTo>
                      <a:pt x="1200150" y="774700"/>
                    </a:lnTo>
                    <a:lnTo>
                      <a:pt x="1200150" y="768350"/>
                    </a:lnTo>
                    <a:lnTo>
                      <a:pt x="1193800" y="768350"/>
                    </a:lnTo>
                    <a:lnTo>
                      <a:pt x="1193800" y="755650"/>
                    </a:lnTo>
                    <a:lnTo>
                      <a:pt x="1117600" y="755650"/>
                    </a:lnTo>
                    <a:lnTo>
                      <a:pt x="1117600" y="736600"/>
                    </a:lnTo>
                    <a:lnTo>
                      <a:pt x="1085850" y="736600"/>
                    </a:lnTo>
                    <a:lnTo>
                      <a:pt x="1085850" y="723900"/>
                    </a:lnTo>
                    <a:lnTo>
                      <a:pt x="1041400" y="723900"/>
                    </a:lnTo>
                    <a:lnTo>
                      <a:pt x="1041400" y="698500"/>
                    </a:lnTo>
                    <a:lnTo>
                      <a:pt x="1009650" y="698500"/>
                    </a:lnTo>
                    <a:lnTo>
                      <a:pt x="1009650" y="679450"/>
                    </a:lnTo>
                    <a:lnTo>
                      <a:pt x="965200" y="679450"/>
                    </a:lnTo>
                    <a:lnTo>
                      <a:pt x="965200" y="666750"/>
                    </a:lnTo>
                    <a:lnTo>
                      <a:pt x="933450" y="666750"/>
                    </a:lnTo>
                    <a:lnTo>
                      <a:pt x="933450" y="641350"/>
                    </a:lnTo>
                    <a:lnTo>
                      <a:pt x="908050" y="641350"/>
                    </a:lnTo>
                    <a:lnTo>
                      <a:pt x="908050" y="635000"/>
                    </a:lnTo>
                    <a:lnTo>
                      <a:pt x="857250" y="635000"/>
                    </a:lnTo>
                    <a:lnTo>
                      <a:pt x="857250" y="615950"/>
                    </a:lnTo>
                    <a:lnTo>
                      <a:pt x="793750" y="615950"/>
                    </a:lnTo>
                    <a:lnTo>
                      <a:pt x="793750" y="596900"/>
                    </a:lnTo>
                    <a:lnTo>
                      <a:pt x="768350" y="596900"/>
                    </a:lnTo>
                    <a:lnTo>
                      <a:pt x="768350" y="584200"/>
                    </a:lnTo>
                    <a:lnTo>
                      <a:pt x="685800" y="584200"/>
                    </a:lnTo>
                    <a:lnTo>
                      <a:pt x="685800" y="558800"/>
                    </a:lnTo>
                    <a:lnTo>
                      <a:pt x="654050" y="558800"/>
                    </a:lnTo>
                    <a:lnTo>
                      <a:pt x="654050" y="539750"/>
                    </a:lnTo>
                    <a:lnTo>
                      <a:pt x="584200" y="539750"/>
                    </a:lnTo>
                    <a:lnTo>
                      <a:pt x="546100" y="539750"/>
                    </a:lnTo>
                    <a:lnTo>
                      <a:pt x="546100" y="501650"/>
                    </a:lnTo>
                    <a:lnTo>
                      <a:pt x="527050" y="501650"/>
                    </a:lnTo>
                    <a:lnTo>
                      <a:pt x="527050" y="476250"/>
                    </a:lnTo>
                    <a:lnTo>
                      <a:pt x="508000" y="476250"/>
                    </a:lnTo>
                    <a:lnTo>
                      <a:pt x="508000" y="457200"/>
                    </a:lnTo>
                    <a:lnTo>
                      <a:pt x="482600" y="457200"/>
                    </a:lnTo>
                    <a:lnTo>
                      <a:pt x="482600" y="425450"/>
                    </a:lnTo>
                    <a:lnTo>
                      <a:pt x="457200" y="425450"/>
                    </a:lnTo>
                    <a:lnTo>
                      <a:pt x="457200" y="412750"/>
                    </a:lnTo>
                    <a:lnTo>
                      <a:pt x="425450" y="412750"/>
                    </a:lnTo>
                    <a:lnTo>
                      <a:pt x="425450" y="400050"/>
                    </a:lnTo>
                    <a:lnTo>
                      <a:pt x="368300" y="400050"/>
                    </a:lnTo>
                    <a:lnTo>
                      <a:pt x="368300" y="374650"/>
                    </a:lnTo>
                    <a:lnTo>
                      <a:pt x="330200" y="374650"/>
                    </a:lnTo>
                    <a:lnTo>
                      <a:pt x="323850" y="368300"/>
                    </a:lnTo>
                    <a:lnTo>
                      <a:pt x="304800" y="368300"/>
                    </a:lnTo>
                    <a:lnTo>
                      <a:pt x="304800" y="336550"/>
                    </a:lnTo>
                    <a:lnTo>
                      <a:pt x="298450" y="330200"/>
                    </a:lnTo>
                    <a:lnTo>
                      <a:pt x="286543" y="312738"/>
                    </a:lnTo>
                    <a:lnTo>
                      <a:pt x="241300" y="298450"/>
                    </a:lnTo>
                    <a:lnTo>
                      <a:pt x="241300" y="279400"/>
                    </a:lnTo>
                    <a:lnTo>
                      <a:pt x="215900" y="279400"/>
                    </a:lnTo>
                    <a:lnTo>
                      <a:pt x="215900" y="266700"/>
                    </a:lnTo>
                    <a:lnTo>
                      <a:pt x="196850" y="266700"/>
                    </a:lnTo>
                    <a:lnTo>
                      <a:pt x="196850" y="241300"/>
                    </a:lnTo>
                    <a:lnTo>
                      <a:pt x="184150" y="241300"/>
                    </a:lnTo>
                    <a:lnTo>
                      <a:pt x="184150" y="215900"/>
                    </a:lnTo>
                    <a:lnTo>
                      <a:pt x="171450" y="215900"/>
                    </a:lnTo>
                    <a:lnTo>
                      <a:pt x="171450" y="203200"/>
                    </a:lnTo>
                    <a:lnTo>
                      <a:pt x="133350" y="203200"/>
                    </a:lnTo>
                    <a:lnTo>
                      <a:pt x="133350" y="177800"/>
                    </a:lnTo>
                    <a:lnTo>
                      <a:pt x="114300" y="177800"/>
                    </a:lnTo>
                    <a:lnTo>
                      <a:pt x="114300" y="165100"/>
                    </a:lnTo>
                    <a:lnTo>
                      <a:pt x="101600" y="165100"/>
                    </a:lnTo>
                    <a:lnTo>
                      <a:pt x="101600" y="152400"/>
                    </a:lnTo>
                    <a:lnTo>
                      <a:pt x="82550" y="152400"/>
                    </a:lnTo>
                    <a:lnTo>
                      <a:pt x="82550" y="127000"/>
                    </a:lnTo>
                    <a:lnTo>
                      <a:pt x="82550" y="114300"/>
                    </a:lnTo>
                    <a:lnTo>
                      <a:pt x="82550" y="101600"/>
                    </a:lnTo>
                    <a:lnTo>
                      <a:pt x="63500" y="101600"/>
                    </a:lnTo>
                    <a:lnTo>
                      <a:pt x="63500" y="88900"/>
                    </a:lnTo>
                    <a:lnTo>
                      <a:pt x="57150" y="88900"/>
                    </a:lnTo>
                    <a:lnTo>
                      <a:pt x="57150" y="69850"/>
                    </a:lnTo>
                    <a:lnTo>
                      <a:pt x="50800" y="69850"/>
                    </a:lnTo>
                    <a:lnTo>
                      <a:pt x="50800" y="63500"/>
                    </a:lnTo>
                    <a:lnTo>
                      <a:pt x="44450" y="57150"/>
                    </a:lnTo>
                    <a:lnTo>
                      <a:pt x="44450" y="31750"/>
                    </a:lnTo>
                    <a:lnTo>
                      <a:pt x="31750" y="19050"/>
                    </a:lnTo>
                    <a:lnTo>
                      <a:pt x="31750" y="12700"/>
                    </a:lnTo>
                    <a:lnTo>
                      <a:pt x="19050" y="12700"/>
                    </a:lnTo>
                    <a:lnTo>
                      <a:pt x="19050" y="0"/>
                    </a:lnTo>
                    <a:lnTo>
                      <a:pt x="0"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63" name="Freeform: Shape 62">
                <a:extLst>
                  <a:ext uri="{FF2B5EF4-FFF2-40B4-BE49-F238E27FC236}">
                    <a16:creationId xmlns:a16="http://schemas.microsoft.com/office/drawing/2014/main" id="{6A0BB130-2E7F-4B55-AEC4-25BBF823E60F}"/>
                  </a:ext>
                </a:extLst>
              </p:cNvPr>
              <p:cNvSpPr/>
              <p:nvPr/>
            </p:nvSpPr>
            <p:spPr>
              <a:xfrm>
                <a:off x="1797844" y="1566863"/>
                <a:ext cx="1133475" cy="990600"/>
              </a:xfrm>
              <a:custGeom>
                <a:avLst/>
                <a:gdLst>
                  <a:gd name="connsiteX0" fmla="*/ 0 w 1133475"/>
                  <a:gd name="connsiteY0" fmla="*/ 0 h 990600"/>
                  <a:gd name="connsiteX1" fmla="*/ 59531 w 1133475"/>
                  <a:gd name="connsiteY1" fmla="*/ 0 h 990600"/>
                  <a:gd name="connsiteX2" fmla="*/ 59531 w 1133475"/>
                  <a:gd name="connsiteY2" fmla="*/ 26193 h 990600"/>
                  <a:gd name="connsiteX3" fmla="*/ 73819 w 1133475"/>
                  <a:gd name="connsiteY3" fmla="*/ 26193 h 990600"/>
                  <a:gd name="connsiteX4" fmla="*/ 73819 w 1133475"/>
                  <a:gd name="connsiteY4" fmla="*/ 33337 h 990600"/>
                  <a:gd name="connsiteX5" fmla="*/ 95250 w 1133475"/>
                  <a:gd name="connsiteY5" fmla="*/ 33337 h 990600"/>
                  <a:gd name="connsiteX6" fmla="*/ 95250 w 1133475"/>
                  <a:gd name="connsiteY6" fmla="*/ 42862 h 990600"/>
                  <a:gd name="connsiteX7" fmla="*/ 116681 w 1133475"/>
                  <a:gd name="connsiteY7" fmla="*/ 42862 h 990600"/>
                  <a:gd name="connsiteX8" fmla="*/ 126206 w 1133475"/>
                  <a:gd name="connsiteY8" fmla="*/ 52387 h 990600"/>
                  <a:gd name="connsiteX9" fmla="*/ 126206 w 1133475"/>
                  <a:gd name="connsiteY9" fmla="*/ 64293 h 990600"/>
                  <a:gd name="connsiteX10" fmla="*/ 140494 w 1133475"/>
                  <a:gd name="connsiteY10" fmla="*/ 64293 h 990600"/>
                  <a:gd name="connsiteX11" fmla="*/ 140494 w 1133475"/>
                  <a:gd name="connsiteY11" fmla="*/ 64293 h 990600"/>
                  <a:gd name="connsiteX12" fmla="*/ 150019 w 1133475"/>
                  <a:gd name="connsiteY12" fmla="*/ 73818 h 990600"/>
                  <a:gd name="connsiteX13" fmla="*/ 150019 w 1133475"/>
                  <a:gd name="connsiteY13" fmla="*/ 85725 h 990600"/>
                  <a:gd name="connsiteX14" fmla="*/ 159544 w 1133475"/>
                  <a:gd name="connsiteY14" fmla="*/ 85725 h 990600"/>
                  <a:gd name="connsiteX15" fmla="*/ 159544 w 1133475"/>
                  <a:gd name="connsiteY15" fmla="*/ 119062 h 990600"/>
                  <a:gd name="connsiteX16" fmla="*/ 188119 w 1133475"/>
                  <a:gd name="connsiteY16" fmla="*/ 119062 h 990600"/>
                  <a:gd name="connsiteX17" fmla="*/ 197644 w 1133475"/>
                  <a:gd name="connsiteY17" fmla="*/ 128587 h 990600"/>
                  <a:gd name="connsiteX18" fmla="*/ 211931 w 1133475"/>
                  <a:gd name="connsiteY18" fmla="*/ 128587 h 990600"/>
                  <a:gd name="connsiteX19" fmla="*/ 211931 w 1133475"/>
                  <a:gd name="connsiteY19" fmla="*/ 140493 h 990600"/>
                  <a:gd name="connsiteX20" fmla="*/ 233362 w 1133475"/>
                  <a:gd name="connsiteY20" fmla="*/ 140493 h 990600"/>
                  <a:gd name="connsiteX21" fmla="*/ 233362 w 1133475"/>
                  <a:gd name="connsiteY21" fmla="*/ 159543 h 990600"/>
                  <a:gd name="connsiteX22" fmla="*/ 250031 w 1133475"/>
                  <a:gd name="connsiteY22" fmla="*/ 159543 h 990600"/>
                  <a:gd name="connsiteX23" fmla="*/ 250031 w 1133475"/>
                  <a:gd name="connsiteY23" fmla="*/ 171450 h 990600"/>
                  <a:gd name="connsiteX24" fmla="*/ 295275 w 1133475"/>
                  <a:gd name="connsiteY24" fmla="*/ 171450 h 990600"/>
                  <a:gd name="connsiteX25" fmla="*/ 295275 w 1133475"/>
                  <a:gd name="connsiteY25" fmla="*/ 185737 h 990600"/>
                  <a:gd name="connsiteX26" fmla="*/ 340519 w 1133475"/>
                  <a:gd name="connsiteY26" fmla="*/ 185737 h 990600"/>
                  <a:gd name="connsiteX27" fmla="*/ 340519 w 1133475"/>
                  <a:gd name="connsiteY27" fmla="*/ 207168 h 990600"/>
                  <a:gd name="connsiteX28" fmla="*/ 354806 w 1133475"/>
                  <a:gd name="connsiteY28" fmla="*/ 207168 h 990600"/>
                  <a:gd name="connsiteX29" fmla="*/ 354806 w 1133475"/>
                  <a:gd name="connsiteY29" fmla="*/ 221456 h 990600"/>
                  <a:gd name="connsiteX30" fmla="*/ 383381 w 1133475"/>
                  <a:gd name="connsiteY30" fmla="*/ 221456 h 990600"/>
                  <a:gd name="connsiteX31" fmla="*/ 383381 w 1133475"/>
                  <a:gd name="connsiteY31" fmla="*/ 247650 h 990600"/>
                  <a:gd name="connsiteX32" fmla="*/ 409575 w 1133475"/>
                  <a:gd name="connsiteY32" fmla="*/ 247650 h 990600"/>
                  <a:gd name="connsiteX33" fmla="*/ 416719 w 1133475"/>
                  <a:gd name="connsiteY33" fmla="*/ 254794 h 990600"/>
                  <a:gd name="connsiteX34" fmla="*/ 452437 w 1133475"/>
                  <a:gd name="connsiteY34" fmla="*/ 254794 h 990600"/>
                  <a:gd name="connsiteX35" fmla="*/ 452437 w 1133475"/>
                  <a:gd name="connsiteY35" fmla="*/ 288131 h 990600"/>
                  <a:gd name="connsiteX36" fmla="*/ 473869 w 1133475"/>
                  <a:gd name="connsiteY36" fmla="*/ 288131 h 990600"/>
                  <a:gd name="connsiteX37" fmla="*/ 471487 w 1133475"/>
                  <a:gd name="connsiteY37" fmla="*/ 290513 h 990600"/>
                  <a:gd name="connsiteX38" fmla="*/ 485775 w 1133475"/>
                  <a:gd name="connsiteY38" fmla="*/ 290513 h 990600"/>
                  <a:gd name="connsiteX39" fmla="*/ 485775 w 1133475"/>
                  <a:gd name="connsiteY39" fmla="*/ 302418 h 990600"/>
                  <a:gd name="connsiteX40" fmla="*/ 507206 w 1133475"/>
                  <a:gd name="connsiteY40" fmla="*/ 302418 h 990600"/>
                  <a:gd name="connsiteX41" fmla="*/ 507206 w 1133475"/>
                  <a:gd name="connsiteY41" fmla="*/ 316706 h 990600"/>
                  <a:gd name="connsiteX42" fmla="*/ 523875 w 1133475"/>
                  <a:gd name="connsiteY42" fmla="*/ 316706 h 990600"/>
                  <a:gd name="connsiteX43" fmla="*/ 531019 w 1133475"/>
                  <a:gd name="connsiteY43" fmla="*/ 323850 h 990600"/>
                  <a:gd name="connsiteX44" fmla="*/ 566737 w 1133475"/>
                  <a:gd name="connsiteY44" fmla="*/ 323850 h 990600"/>
                  <a:gd name="connsiteX45" fmla="*/ 566737 w 1133475"/>
                  <a:gd name="connsiteY45" fmla="*/ 342900 h 990600"/>
                  <a:gd name="connsiteX46" fmla="*/ 592931 w 1133475"/>
                  <a:gd name="connsiteY46" fmla="*/ 342900 h 990600"/>
                  <a:gd name="connsiteX47" fmla="*/ 592931 w 1133475"/>
                  <a:gd name="connsiteY47" fmla="*/ 357187 h 990600"/>
                  <a:gd name="connsiteX48" fmla="*/ 609600 w 1133475"/>
                  <a:gd name="connsiteY48" fmla="*/ 357187 h 990600"/>
                  <a:gd name="connsiteX49" fmla="*/ 609600 w 1133475"/>
                  <a:gd name="connsiteY49" fmla="*/ 373856 h 990600"/>
                  <a:gd name="connsiteX50" fmla="*/ 609600 w 1133475"/>
                  <a:gd name="connsiteY50" fmla="*/ 373856 h 990600"/>
                  <a:gd name="connsiteX51" fmla="*/ 626269 w 1133475"/>
                  <a:gd name="connsiteY51" fmla="*/ 390525 h 990600"/>
                  <a:gd name="connsiteX52" fmla="*/ 645319 w 1133475"/>
                  <a:gd name="connsiteY52" fmla="*/ 390525 h 990600"/>
                  <a:gd name="connsiteX53" fmla="*/ 645319 w 1133475"/>
                  <a:gd name="connsiteY53" fmla="*/ 423862 h 990600"/>
                  <a:gd name="connsiteX54" fmla="*/ 652462 w 1133475"/>
                  <a:gd name="connsiteY54" fmla="*/ 431005 h 990600"/>
                  <a:gd name="connsiteX55" fmla="*/ 666750 w 1133475"/>
                  <a:gd name="connsiteY55" fmla="*/ 431005 h 990600"/>
                  <a:gd name="connsiteX56" fmla="*/ 666750 w 1133475"/>
                  <a:gd name="connsiteY56" fmla="*/ 457200 h 990600"/>
                  <a:gd name="connsiteX57" fmla="*/ 683419 w 1133475"/>
                  <a:gd name="connsiteY57" fmla="*/ 457200 h 990600"/>
                  <a:gd name="connsiteX58" fmla="*/ 683419 w 1133475"/>
                  <a:gd name="connsiteY58" fmla="*/ 488156 h 990600"/>
                  <a:gd name="connsiteX59" fmla="*/ 695325 w 1133475"/>
                  <a:gd name="connsiteY59" fmla="*/ 488156 h 990600"/>
                  <a:gd name="connsiteX60" fmla="*/ 695325 w 1133475"/>
                  <a:gd name="connsiteY60" fmla="*/ 514350 h 990600"/>
                  <a:gd name="connsiteX61" fmla="*/ 709612 w 1133475"/>
                  <a:gd name="connsiteY61" fmla="*/ 514350 h 990600"/>
                  <a:gd name="connsiteX62" fmla="*/ 709612 w 1133475"/>
                  <a:gd name="connsiteY62" fmla="*/ 521493 h 990600"/>
                  <a:gd name="connsiteX63" fmla="*/ 728662 w 1133475"/>
                  <a:gd name="connsiteY63" fmla="*/ 521493 h 990600"/>
                  <a:gd name="connsiteX64" fmla="*/ 728662 w 1133475"/>
                  <a:gd name="connsiteY64" fmla="*/ 540543 h 990600"/>
                  <a:gd name="connsiteX65" fmla="*/ 738187 w 1133475"/>
                  <a:gd name="connsiteY65" fmla="*/ 540543 h 990600"/>
                  <a:gd name="connsiteX66" fmla="*/ 738187 w 1133475"/>
                  <a:gd name="connsiteY66" fmla="*/ 559593 h 990600"/>
                  <a:gd name="connsiteX67" fmla="*/ 754856 w 1133475"/>
                  <a:gd name="connsiteY67" fmla="*/ 559593 h 990600"/>
                  <a:gd name="connsiteX68" fmla="*/ 771525 w 1133475"/>
                  <a:gd name="connsiteY68" fmla="*/ 559593 h 990600"/>
                  <a:gd name="connsiteX69" fmla="*/ 771525 w 1133475"/>
                  <a:gd name="connsiteY69" fmla="*/ 573881 h 990600"/>
                  <a:gd name="connsiteX70" fmla="*/ 804862 w 1133475"/>
                  <a:gd name="connsiteY70" fmla="*/ 573881 h 990600"/>
                  <a:gd name="connsiteX71" fmla="*/ 804862 w 1133475"/>
                  <a:gd name="connsiteY71" fmla="*/ 581025 h 990600"/>
                  <a:gd name="connsiteX72" fmla="*/ 804862 w 1133475"/>
                  <a:gd name="connsiteY72" fmla="*/ 581025 h 990600"/>
                  <a:gd name="connsiteX73" fmla="*/ 821530 w 1133475"/>
                  <a:gd name="connsiteY73" fmla="*/ 597693 h 990600"/>
                  <a:gd name="connsiteX74" fmla="*/ 840581 w 1133475"/>
                  <a:gd name="connsiteY74" fmla="*/ 597693 h 990600"/>
                  <a:gd name="connsiteX75" fmla="*/ 840581 w 1133475"/>
                  <a:gd name="connsiteY75" fmla="*/ 635793 h 990600"/>
                  <a:gd name="connsiteX76" fmla="*/ 866775 w 1133475"/>
                  <a:gd name="connsiteY76" fmla="*/ 635793 h 990600"/>
                  <a:gd name="connsiteX77" fmla="*/ 866775 w 1133475"/>
                  <a:gd name="connsiteY77" fmla="*/ 654843 h 990600"/>
                  <a:gd name="connsiteX78" fmla="*/ 888206 w 1133475"/>
                  <a:gd name="connsiteY78" fmla="*/ 654843 h 990600"/>
                  <a:gd name="connsiteX79" fmla="*/ 888206 w 1133475"/>
                  <a:gd name="connsiteY79" fmla="*/ 671512 h 990600"/>
                  <a:gd name="connsiteX80" fmla="*/ 895350 w 1133475"/>
                  <a:gd name="connsiteY80" fmla="*/ 671512 h 990600"/>
                  <a:gd name="connsiteX81" fmla="*/ 895350 w 1133475"/>
                  <a:gd name="connsiteY81" fmla="*/ 697706 h 990600"/>
                  <a:gd name="connsiteX82" fmla="*/ 897731 w 1133475"/>
                  <a:gd name="connsiteY82" fmla="*/ 697706 h 990600"/>
                  <a:gd name="connsiteX83" fmla="*/ 897731 w 1133475"/>
                  <a:gd name="connsiteY83" fmla="*/ 719137 h 990600"/>
                  <a:gd name="connsiteX84" fmla="*/ 909637 w 1133475"/>
                  <a:gd name="connsiteY84" fmla="*/ 719137 h 990600"/>
                  <a:gd name="connsiteX85" fmla="*/ 909637 w 1133475"/>
                  <a:gd name="connsiteY85" fmla="*/ 740568 h 990600"/>
                  <a:gd name="connsiteX86" fmla="*/ 926306 w 1133475"/>
                  <a:gd name="connsiteY86" fmla="*/ 740568 h 990600"/>
                  <a:gd name="connsiteX87" fmla="*/ 926306 w 1133475"/>
                  <a:gd name="connsiteY87" fmla="*/ 752475 h 990600"/>
                  <a:gd name="connsiteX88" fmla="*/ 957262 w 1133475"/>
                  <a:gd name="connsiteY88" fmla="*/ 752475 h 990600"/>
                  <a:gd name="connsiteX89" fmla="*/ 957262 w 1133475"/>
                  <a:gd name="connsiteY89" fmla="*/ 783431 h 990600"/>
                  <a:gd name="connsiteX90" fmla="*/ 969169 w 1133475"/>
                  <a:gd name="connsiteY90" fmla="*/ 783431 h 990600"/>
                  <a:gd name="connsiteX91" fmla="*/ 969169 w 1133475"/>
                  <a:gd name="connsiteY91" fmla="*/ 812006 h 990600"/>
                  <a:gd name="connsiteX92" fmla="*/ 969169 w 1133475"/>
                  <a:gd name="connsiteY92" fmla="*/ 812006 h 990600"/>
                  <a:gd name="connsiteX93" fmla="*/ 992981 w 1133475"/>
                  <a:gd name="connsiteY93" fmla="*/ 812006 h 990600"/>
                  <a:gd name="connsiteX94" fmla="*/ 992981 w 1133475"/>
                  <a:gd name="connsiteY94" fmla="*/ 838200 h 990600"/>
                  <a:gd name="connsiteX95" fmla="*/ 992981 w 1133475"/>
                  <a:gd name="connsiteY95" fmla="*/ 862012 h 990600"/>
                  <a:gd name="connsiteX96" fmla="*/ 1002506 w 1133475"/>
                  <a:gd name="connsiteY96" fmla="*/ 871537 h 990600"/>
                  <a:gd name="connsiteX97" fmla="*/ 1023937 w 1133475"/>
                  <a:gd name="connsiteY97" fmla="*/ 871537 h 990600"/>
                  <a:gd name="connsiteX98" fmla="*/ 1023937 w 1133475"/>
                  <a:gd name="connsiteY98" fmla="*/ 890587 h 990600"/>
                  <a:gd name="connsiteX99" fmla="*/ 1042987 w 1133475"/>
                  <a:gd name="connsiteY99" fmla="*/ 890587 h 990600"/>
                  <a:gd name="connsiteX100" fmla="*/ 1042987 w 1133475"/>
                  <a:gd name="connsiteY100" fmla="*/ 926306 h 990600"/>
                  <a:gd name="connsiteX101" fmla="*/ 1069181 w 1133475"/>
                  <a:gd name="connsiteY101" fmla="*/ 926306 h 990600"/>
                  <a:gd name="connsiteX102" fmla="*/ 1069181 w 1133475"/>
                  <a:gd name="connsiteY102" fmla="*/ 950118 h 990600"/>
                  <a:gd name="connsiteX103" fmla="*/ 1092994 w 1133475"/>
                  <a:gd name="connsiteY103" fmla="*/ 950118 h 990600"/>
                  <a:gd name="connsiteX104" fmla="*/ 1092994 w 1133475"/>
                  <a:gd name="connsiteY104" fmla="*/ 976312 h 990600"/>
                  <a:gd name="connsiteX105" fmla="*/ 1109662 w 1133475"/>
                  <a:gd name="connsiteY105" fmla="*/ 976312 h 990600"/>
                  <a:gd name="connsiteX106" fmla="*/ 1109662 w 1133475"/>
                  <a:gd name="connsiteY106" fmla="*/ 990600 h 990600"/>
                  <a:gd name="connsiteX107" fmla="*/ 1133475 w 1133475"/>
                  <a:gd name="connsiteY107" fmla="*/ 990600 h 99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133475" h="990600">
                    <a:moveTo>
                      <a:pt x="0" y="0"/>
                    </a:moveTo>
                    <a:lnTo>
                      <a:pt x="59531" y="0"/>
                    </a:lnTo>
                    <a:lnTo>
                      <a:pt x="59531" y="26193"/>
                    </a:lnTo>
                    <a:lnTo>
                      <a:pt x="73819" y="26193"/>
                    </a:lnTo>
                    <a:lnTo>
                      <a:pt x="73819" y="33337"/>
                    </a:lnTo>
                    <a:lnTo>
                      <a:pt x="95250" y="33337"/>
                    </a:lnTo>
                    <a:lnTo>
                      <a:pt x="95250" y="42862"/>
                    </a:lnTo>
                    <a:lnTo>
                      <a:pt x="116681" y="42862"/>
                    </a:lnTo>
                    <a:lnTo>
                      <a:pt x="126206" y="52387"/>
                    </a:lnTo>
                    <a:lnTo>
                      <a:pt x="126206" y="64293"/>
                    </a:lnTo>
                    <a:lnTo>
                      <a:pt x="140494" y="64293"/>
                    </a:lnTo>
                    <a:lnTo>
                      <a:pt x="140494" y="64293"/>
                    </a:lnTo>
                    <a:lnTo>
                      <a:pt x="150019" y="73818"/>
                    </a:lnTo>
                    <a:lnTo>
                      <a:pt x="150019" y="85725"/>
                    </a:lnTo>
                    <a:lnTo>
                      <a:pt x="159544" y="85725"/>
                    </a:lnTo>
                    <a:lnTo>
                      <a:pt x="159544" y="119062"/>
                    </a:lnTo>
                    <a:lnTo>
                      <a:pt x="188119" y="119062"/>
                    </a:lnTo>
                    <a:lnTo>
                      <a:pt x="197644" y="128587"/>
                    </a:lnTo>
                    <a:lnTo>
                      <a:pt x="211931" y="128587"/>
                    </a:lnTo>
                    <a:lnTo>
                      <a:pt x="211931" y="140493"/>
                    </a:lnTo>
                    <a:lnTo>
                      <a:pt x="233362" y="140493"/>
                    </a:lnTo>
                    <a:lnTo>
                      <a:pt x="233362" y="159543"/>
                    </a:lnTo>
                    <a:lnTo>
                      <a:pt x="250031" y="159543"/>
                    </a:lnTo>
                    <a:lnTo>
                      <a:pt x="250031" y="171450"/>
                    </a:lnTo>
                    <a:lnTo>
                      <a:pt x="295275" y="171450"/>
                    </a:lnTo>
                    <a:lnTo>
                      <a:pt x="295275" y="185737"/>
                    </a:lnTo>
                    <a:lnTo>
                      <a:pt x="340519" y="185737"/>
                    </a:lnTo>
                    <a:lnTo>
                      <a:pt x="340519" y="207168"/>
                    </a:lnTo>
                    <a:lnTo>
                      <a:pt x="354806" y="207168"/>
                    </a:lnTo>
                    <a:lnTo>
                      <a:pt x="354806" y="221456"/>
                    </a:lnTo>
                    <a:lnTo>
                      <a:pt x="383381" y="221456"/>
                    </a:lnTo>
                    <a:lnTo>
                      <a:pt x="383381" y="247650"/>
                    </a:lnTo>
                    <a:lnTo>
                      <a:pt x="409575" y="247650"/>
                    </a:lnTo>
                    <a:lnTo>
                      <a:pt x="416719" y="254794"/>
                    </a:lnTo>
                    <a:lnTo>
                      <a:pt x="452437" y="254794"/>
                    </a:lnTo>
                    <a:lnTo>
                      <a:pt x="452437" y="288131"/>
                    </a:lnTo>
                    <a:lnTo>
                      <a:pt x="473869" y="288131"/>
                    </a:lnTo>
                    <a:lnTo>
                      <a:pt x="471487" y="290513"/>
                    </a:lnTo>
                    <a:lnTo>
                      <a:pt x="485775" y="290513"/>
                    </a:lnTo>
                    <a:lnTo>
                      <a:pt x="485775" y="302418"/>
                    </a:lnTo>
                    <a:lnTo>
                      <a:pt x="507206" y="302418"/>
                    </a:lnTo>
                    <a:lnTo>
                      <a:pt x="507206" y="316706"/>
                    </a:lnTo>
                    <a:lnTo>
                      <a:pt x="523875" y="316706"/>
                    </a:lnTo>
                    <a:lnTo>
                      <a:pt x="531019" y="323850"/>
                    </a:lnTo>
                    <a:lnTo>
                      <a:pt x="566737" y="323850"/>
                    </a:lnTo>
                    <a:lnTo>
                      <a:pt x="566737" y="342900"/>
                    </a:lnTo>
                    <a:lnTo>
                      <a:pt x="592931" y="342900"/>
                    </a:lnTo>
                    <a:lnTo>
                      <a:pt x="592931" y="357187"/>
                    </a:lnTo>
                    <a:lnTo>
                      <a:pt x="609600" y="357187"/>
                    </a:lnTo>
                    <a:lnTo>
                      <a:pt x="609600" y="373856"/>
                    </a:lnTo>
                    <a:lnTo>
                      <a:pt x="609600" y="373856"/>
                    </a:lnTo>
                    <a:lnTo>
                      <a:pt x="626269" y="390525"/>
                    </a:lnTo>
                    <a:lnTo>
                      <a:pt x="645319" y="390525"/>
                    </a:lnTo>
                    <a:lnTo>
                      <a:pt x="645319" y="423862"/>
                    </a:lnTo>
                    <a:lnTo>
                      <a:pt x="652462" y="431005"/>
                    </a:lnTo>
                    <a:lnTo>
                      <a:pt x="666750" y="431005"/>
                    </a:lnTo>
                    <a:lnTo>
                      <a:pt x="666750" y="457200"/>
                    </a:lnTo>
                    <a:lnTo>
                      <a:pt x="683419" y="457200"/>
                    </a:lnTo>
                    <a:lnTo>
                      <a:pt x="683419" y="488156"/>
                    </a:lnTo>
                    <a:lnTo>
                      <a:pt x="695325" y="488156"/>
                    </a:lnTo>
                    <a:lnTo>
                      <a:pt x="695325" y="514350"/>
                    </a:lnTo>
                    <a:lnTo>
                      <a:pt x="709612" y="514350"/>
                    </a:lnTo>
                    <a:lnTo>
                      <a:pt x="709612" y="521493"/>
                    </a:lnTo>
                    <a:lnTo>
                      <a:pt x="728662" y="521493"/>
                    </a:lnTo>
                    <a:lnTo>
                      <a:pt x="728662" y="540543"/>
                    </a:lnTo>
                    <a:lnTo>
                      <a:pt x="738187" y="540543"/>
                    </a:lnTo>
                    <a:lnTo>
                      <a:pt x="738187" y="559593"/>
                    </a:lnTo>
                    <a:lnTo>
                      <a:pt x="754856" y="559593"/>
                    </a:lnTo>
                    <a:lnTo>
                      <a:pt x="771525" y="559593"/>
                    </a:lnTo>
                    <a:lnTo>
                      <a:pt x="771525" y="573881"/>
                    </a:lnTo>
                    <a:lnTo>
                      <a:pt x="804862" y="573881"/>
                    </a:lnTo>
                    <a:lnTo>
                      <a:pt x="804862" y="581025"/>
                    </a:lnTo>
                    <a:lnTo>
                      <a:pt x="804862" y="581025"/>
                    </a:lnTo>
                    <a:lnTo>
                      <a:pt x="821530" y="597693"/>
                    </a:lnTo>
                    <a:lnTo>
                      <a:pt x="840581" y="597693"/>
                    </a:lnTo>
                    <a:lnTo>
                      <a:pt x="840581" y="635793"/>
                    </a:lnTo>
                    <a:lnTo>
                      <a:pt x="866775" y="635793"/>
                    </a:lnTo>
                    <a:lnTo>
                      <a:pt x="866775" y="654843"/>
                    </a:lnTo>
                    <a:lnTo>
                      <a:pt x="888206" y="654843"/>
                    </a:lnTo>
                    <a:lnTo>
                      <a:pt x="888206" y="671512"/>
                    </a:lnTo>
                    <a:lnTo>
                      <a:pt x="895350" y="671512"/>
                    </a:lnTo>
                    <a:lnTo>
                      <a:pt x="895350" y="697706"/>
                    </a:lnTo>
                    <a:lnTo>
                      <a:pt x="897731" y="697706"/>
                    </a:lnTo>
                    <a:lnTo>
                      <a:pt x="897731" y="719137"/>
                    </a:lnTo>
                    <a:lnTo>
                      <a:pt x="909637" y="719137"/>
                    </a:lnTo>
                    <a:lnTo>
                      <a:pt x="909637" y="740568"/>
                    </a:lnTo>
                    <a:lnTo>
                      <a:pt x="926306" y="740568"/>
                    </a:lnTo>
                    <a:lnTo>
                      <a:pt x="926306" y="752475"/>
                    </a:lnTo>
                    <a:lnTo>
                      <a:pt x="957262" y="752475"/>
                    </a:lnTo>
                    <a:lnTo>
                      <a:pt x="957262" y="783431"/>
                    </a:lnTo>
                    <a:lnTo>
                      <a:pt x="969169" y="783431"/>
                    </a:lnTo>
                    <a:lnTo>
                      <a:pt x="969169" y="812006"/>
                    </a:lnTo>
                    <a:lnTo>
                      <a:pt x="969169" y="812006"/>
                    </a:lnTo>
                    <a:lnTo>
                      <a:pt x="992981" y="812006"/>
                    </a:lnTo>
                    <a:lnTo>
                      <a:pt x="992981" y="838200"/>
                    </a:lnTo>
                    <a:lnTo>
                      <a:pt x="992981" y="862012"/>
                    </a:lnTo>
                    <a:lnTo>
                      <a:pt x="1002506" y="871537"/>
                    </a:lnTo>
                    <a:lnTo>
                      <a:pt x="1023937" y="871537"/>
                    </a:lnTo>
                    <a:lnTo>
                      <a:pt x="1023937" y="890587"/>
                    </a:lnTo>
                    <a:lnTo>
                      <a:pt x="1042987" y="890587"/>
                    </a:lnTo>
                    <a:lnTo>
                      <a:pt x="1042987" y="926306"/>
                    </a:lnTo>
                    <a:lnTo>
                      <a:pt x="1069181" y="926306"/>
                    </a:lnTo>
                    <a:lnTo>
                      <a:pt x="1069181" y="950118"/>
                    </a:lnTo>
                    <a:lnTo>
                      <a:pt x="1092994" y="950118"/>
                    </a:lnTo>
                    <a:lnTo>
                      <a:pt x="1092994" y="976312"/>
                    </a:lnTo>
                    <a:lnTo>
                      <a:pt x="1109662" y="976312"/>
                    </a:lnTo>
                    <a:lnTo>
                      <a:pt x="1109662" y="990600"/>
                    </a:lnTo>
                    <a:lnTo>
                      <a:pt x="1133475" y="99060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grpSp>
      </p:grpSp>
      <p:grpSp>
        <p:nvGrpSpPr>
          <p:cNvPr id="15" name="Group 14">
            <a:extLst>
              <a:ext uri="{FF2B5EF4-FFF2-40B4-BE49-F238E27FC236}">
                <a16:creationId xmlns:a16="http://schemas.microsoft.com/office/drawing/2014/main" id="{77C58D7C-68B9-46C9-8C11-50C7079D8038}"/>
              </a:ext>
            </a:extLst>
          </p:cNvPr>
          <p:cNvGrpSpPr/>
          <p:nvPr/>
        </p:nvGrpSpPr>
        <p:grpSpPr>
          <a:xfrm>
            <a:off x="3432990" y="1626397"/>
            <a:ext cx="1436318" cy="533221"/>
            <a:chOff x="4840927" y="1775842"/>
            <a:chExt cx="2208896" cy="831791"/>
          </a:xfrm>
        </p:grpSpPr>
        <p:sp>
          <p:nvSpPr>
            <p:cNvPr id="16" name="Rechteck 69">
              <a:extLst>
                <a:ext uri="{FF2B5EF4-FFF2-40B4-BE49-F238E27FC236}">
                  <a16:creationId xmlns:a16="http://schemas.microsoft.com/office/drawing/2014/main" id="{F16CC66D-F3DC-4F7C-8D40-0BBC49EBDFEC}"/>
                </a:ext>
              </a:extLst>
            </p:cNvPr>
            <p:cNvSpPr/>
            <p:nvPr/>
          </p:nvSpPr>
          <p:spPr>
            <a:xfrm>
              <a:off x="5113608" y="1775842"/>
              <a:ext cx="712037" cy="432101"/>
            </a:xfrm>
            <a:prstGeom prst="rect">
              <a:avLst/>
            </a:prstGeom>
          </p:spPr>
          <p:txBody>
            <a:bodyPr wrap="squar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Standard</a:t>
              </a:r>
            </a:p>
          </p:txBody>
        </p:sp>
        <p:sp>
          <p:nvSpPr>
            <p:cNvPr id="17" name="Rechteck 69">
              <a:extLst>
                <a:ext uri="{FF2B5EF4-FFF2-40B4-BE49-F238E27FC236}">
                  <a16:creationId xmlns:a16="http://schemas.microsoft.com/office/drawing/2014/main" id="{BC696524-E0C4-4588-94B6-CDB699890C5E}"/>
                </a:ext>
              </a:extLst>
            </p:cNvPr>
            <p:cNvSpPr/>
            <p:nvPr/>
          </p:nvSpPr>
          <p:spPr>
            <a:xfrm>
              <a:off x="5113608" y="2151955"/>
              <a:ext cx="1419567" cy="216050"/>
            </a:xfrm>
            <a:prstGeom prst="rect">
              <a:avLst/>
            </a:prstGeom>
          </p:spPr>
          <p:txBody>
            <a:bodyPr wrap="squar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Weekly paclitaxel</a:t>
              </a:r>
            </a:p>
          </p:txBody>
        </p:sp>
        <p:sp>
          <p:nvSpPr>
            <p:cNvPr id="18" name="Rechteck 69">
              <a:extLst>
                <a:ext uri="{FF2B5EF4-FFF2-40B4-BE49-F238E27FC236}">
                  <a16:creationId xmlns:a16="http://schemas.microsoft.com/office/drawing/2014/main" id="{16BEB4ED-F2ED-4AAF-8E8B-61F8DECB85E8}"/>
                </a:ext>
              </a:extLst>
            </p:cNvPr>
            <p:cNvSpPr/>
            <p:nvPr/>
          </p:nvSpPr>
          <p:spPr>
            <a:xfrm>
              <a:off x="5113608" y="2391583"/>
              <a:ext cx="1936215" cy="216050"/>
            </a:xfrm>
            <a:prstGeom prst="rect">
              <a:avLst/>
            </a:prstGeom>
          </p:spPr>
          <p:txBody>
            <a:bodyPr wrap="squar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900" b="0" i="0" u="none" strike="noStrike" kern="1200" cap="none" spc="0" normalizeH="0" baseline="0" noProof="0" dirty="0">
                  <a:ln>
                    <a:noFill/>
                  </a:ln>
                  <a:solidFill>
                    <a:prstClr val="black"/>
                  </a:solidFill>
                  <a:effectLst/>
                  <a:uLnTx/>
                  <a:uFillTx/>
                  <a:latin typeface="Calibri Light" panose="020F0302020204030204"/>
                  <a:ea typeface="+mn-ea"/>
                  <a:cs typeface="+mn-cs"/>
                </a:rPr>
                <a:t>Weekly carbo-paclitaxel</a:t>
              </a:r>
            </a:p>
          </p:txBody>
        </p:sp>
        <p:cxnSp>
          <p:nvCxnSpPr>
            <p:cNvPr id="19" name="Straight Connector 18">
              <a:extLst>
                <a:ext uri="{FF2B5EF4-FFF2-40B4-BE49-F238E27FC236}">
                  <a16:creationId xmlns:a16="http://schemas.microsoft.com/office/drawing/2014/main" id="{9A78E07A-3604-480E-8F5F-8785FC036E4F}"/>
                </a:ext>
              </a:extLst>
            </p:cNvPr>
            <p:cNvCxnSpPr>
              <a:cxnSpLocks/>
            </p:cNvCxnSpPr>
            <p:nvPr/>
          </p:nvCxnSpPr>
          <p:spPr>
            <a:xfrm>
              <a:off x="4840930" y="1974962"/>
              <a:ext cx="239020" cy="0"/>
            </a:xfrm>
            <a:prstGeom prst="line">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6F2DC063-6320-48E1-9E69-956A38EC4A0F}"/>
                </a:ext>
              </a:extLst>
            </p:cNvPr>
            <p:cNvCxnSpPr/>
            <p:nvPr/>
          </p:nvCxnSpPr>
          <p:spPr>
            <a:xfrm>
              <a:off x="4840928" y="2243057"/>
              <a:ext cx="239020" cy="0"/>
            </a:xfrm>
            <a:prstGeom prst="lin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4FF10569-2A76-4256-9E7E-D437BFF92F85}"/>
                </a:ext>
              </a:extLst>
            </p:cNvPr>
            <p:cNvCxnSpPr/>
            <p:nvPr/>
          </p:nvCxnSpPr>
          <p:spPr>
            <a:xfrm>
              <a:off x="4840927" y="2482687"/>
              <a:ext cx="239020" cy="0"/>
            </a:xfrm>
            <a:prstGeom prst="lin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sp>
        <p:nvSpPr>
          <p:cNvPr id="104" name="Rechteck 54">
            <a:extLst>
              <a:ext uri="{FF2B5EF4-FFF2-40B4-BE49-F238E27FC236}">
                <a16:creationId xmlns:a16="http://schemas.microsoft.com/office/drawing/2014/main" id="{278EEE10-8666-4CEB-A23D-8B2358F138EB}"/>
              </a:ext>
            </a:extLst>
          </p:cNvPr>
          <p:cNvSpPr/>
          <p:nvPr/>
        </p:nvSpPr>
        <p:spPr>
          <a:xfrm rot="16200000">
            <a:off x="-80377" y="2219649"/>
            <a:ext cx="1938625" cy="276999"/>
          </a:xfrm>
          <a:prstGeom prst="rect">
            <a:avLst/>
          </a:prstGeom>
        </p:spPr>
        <p:txBody>
          <a:bodyPr wrap="square" lIns="0" tIns="0" rIns="0" bIns="0" anchor="ctr">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Arial Narrow"/>
              </a:rPr>
              <a:t>Progression-Free Survival (proportion)</a:t>
            </a:r>
          </a:p>
        </p:txBody>
      </p:sp>
    </p:spTree>
    <p:extLst>
      <p:ext uri="{BB962C8B-B14F-4D97-AF65-F5344CB8AC3E}">
        <p14:creationId xmlns:p14="http://schemas.microsoft.com/office/powerpoint/2010/main" val="2861675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0E3EF23-099C-4C97-A502-76D7B81069CD}"/>
              </a:ext>
            </a:extLst>
          </p:cNvPr>
          <p:cNvSpPr txBox="1"/>
          <p:nvPr/>
        </p:nvSpPr>
        <p:spPr>
          <a:xfrm>
            <a:off x="360085" y="4739114"/>
            <a:ext cx="8526740" cy="210314"/>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80000"/>
              </a:lnSpc>
              <a:spcBef>
                <a:spcPts val="180"/>
              </a:spcBef>
              <a:spcAft>
                <a:spcPts val="0"/>
              </a:spcAft>
              <a:buClrTx/>
              <a:buSzTx/>
              <a:buFontTx/>
              <a:buNone/>
              <a:tabLst/>
              <a:defRPr/>
            </a:pPr>
            <a:r>
              <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rPr>
              <a:t>Bev=bevacizumab.</a:t>
            </a: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rPr>
              <a:t>1. Burger RA et al. </a:t>
            </a:r>
            <a:r>
              <a:rPr kumimoji="0" lang="da-DK" sz="750" b="0" i="1" u="none" strike="noStrike" kern="1200" cap="none" spc="0" normalizeH="0" baseline="0" noProof="0" dirty="0">
                <a:ln>
                  <a:noFill/>
                </a:ln>
                <a:solidFill>
                  <a:prstClr val="black"/>
                </a:solidFill>
                <a:effectLst/>
                <a:uLnTx/>
                <a:uFillTx/>
                <a:latin typeface="Calibri Light" panose="020F0302020204030204"/>
                <a:ea typeface="+mn-ea"/>
                <a:cs typeface="+mn-cs"/>
              </a:rPr>
              <a:t>N Engl J Med. </a:t>
            </a:r>
            <a:r>
              <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rPr>
              <a:t>2011;365(26):2473-2483. 2. Perren TJ et al. </a:t>
            </a:r>
            <a:r>
              <a:rPr kumimoji="0" lang="da-DK" sz="750" b="0" i="1" u="none" strike="noStrike" kern="1200" cap="none" spc="0" normalizeH="0" baseline="0" noProof="0" dirty="0">
                <a:ln>
                  <a:noFill/>
                </a:ln>
                <a:solidFill>
                  <a:prstClr val="black"/>
                </a:solidFill>
                <a:effectLst/>
                <a:uLnTx/>
                <a:uFillTx/>
                <a:latin typeface="Calibri Light" panose="020F0302020204030204"/>
                <a:ea typeface="+mn-ea"/>
                <a:cs typeface="+mn-cs"/>
              </a:rPr>
              <a:t>N Engl J Med.</a:t>
            </a:r>
            <a:r>
              <a:rPr kumimoji="0" lang="da-DK" sz="750" b="0" i="0" u="none" strike="noStrike" kern="1200" cap="none" spc="0" normalizeH="0" baseline="0" noProof="0" dirty="0">
                <a:ln>
                  <a:noFill/>
                </a:ln>
                <a:solidFill>
                  <a:prstClr val="black"/>
                </a:solidFill>
                <a:effectLst/>
                <a:uLnTx/>
                <a:uFillTx/>
                <a:latin typeface="Calibri Light" panose="020F0302020204030204"/>
                <a:ea typeface="+mn-ea"/>
                <a:cs typeface="+mn-cs"/>
              </a:rPr>
              <a:t> 2011;365(26):2484-2496.</a:t>
            </a:r>
          </a:p>
        </p:txBody>
      </p:sp>
      <p:sp>
        <p:nvSpPr>
          <p:cNvPr id="5" name="TextBox 4">
            <a:extLst>
              <a:ext uri="{FF2B5EF4-FFF2-40B4-BE49-F238E27FC236}">
                <a16:creationId xmlns:a16="http://schemas.microsoft.com/office/drawing/2014/main" id="{80E4F02D-1BBE-364E-8D31-0E74B6EF57DB}"/>
              </a:ext>
            </a:extLst>
          </p:cNvPr>
          <p:cNvSpPr txBox="1"/>
          <p:nvPr/>
        </p:nvSpPr>
        <p:spPr>
          <a:xfrm>
            <a:off x="399487" y="1154795"/>
            <a:ext cx="1019831" cy="300082"/>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44546A"/>
                </a:solidFill>
                <a:effectLst/>
                <a:uLnTx/>
                <a:uFillTx/>
                <a:latin typeface="Calibri Light" panose="020F0302020204030204"/>
                <a:ea typeface="+mn-ea"/>
                <a:cs typeface="+mn-cs"/>
              </a:rPr>
              <a:t>GOG-0218</a:t>
            </a:r>
            <a:r>
              <a:rPr kumimoji="0" lang="en-GB" sz="1350" b="1" i="0" u="none" strike="noStrike" kern="1200" cap="none" spc="0" normalizeH="0" baseline="30000" noProof="0" dirty="0">
                <a:ln>
                  <a:noFill/>
                </a:ln>
                <a:solidFill>
                  <a:srgbClr val="44546A"/>
                </a:solidFill>
                <a:effectLst/>
                <a:uLnTx/>
                <a:uFillTx/>
                <a:latin typeface="Calibri Light" panose="020F0302020204030204"/>
                <a:ea typeface="+mn-ea"/>
                <a:cs typeface="+mn-cs"/>
              </a:rPr>
              <a:t>1</a:t>
            </a:r>
            <a:r>
              <a:rPr kumimoji="0" lang="en-GB" sz="1350" b="1" i="0" u="none" strike="noStrike" kern="1200" cap="none" spc="0" normalizeH="0" baseline="0" noProof="0" dirty="0">
                <a:ln>
                  <a:noFill/>
                </a:ln>
                <a:solidFill>
                  <a:srgbClr val="44546A"/>
                </a:solidFill>
                <a:effectLst/>
                <a:uLnTx/>
                <a:uFillTx/>
                <a:latin typeface="Calibri Light" panose="020F0302020204030204"/>
                <a:ea typeface="+mn-ea"/>
                <a:cs typeface="+mn-cs"/>
              </a:rPr>
              <a:t> </a:t>
            </a:r>
          </a:p>
        </p:txBody>
      </p:sp>
      <p:grpSp>
        <p:nvGrpSpPr>
          <p:cNvPr id="1024" name="Group 1023">
            <a:extLst>
              <a:ext uri="{FF2B5EF4-FFF2-40B4-BE49-F238E27FC236}">
                <a16:creationId xmlns:a16="http://schemas.microsoft.com/office/drawing/2014/main" id="{5782DB2A-DE58-4F23-8A98-49F3C497BE26}"/>
              </a:ext>
            </a:extLst>
          </p:cNvPr>
          <p:cNvGrpSpPr/>
          <p:nvPr/>
        </p:nvGrpSpPr>
        <p:grpSpPr>
          <a:xfrm>
            <a:off x="387724" y="4250187"/>
            <a:ext cx="3938334" cy="121252"/>
            <a:chOff x="516965" y="5773938"/>
            <a:chExt cx="5251112" cy="161669"/>
          </a:xfrm>
        </p:grpSpPr>
        <p:sp>
          <p:nvSpPr>
            <p:cNvPr id="103" name="Rechteck 54">
              <a:extLst>
                <a:ext uri="{FF2B5EF4-FFF2-40B4-BE49-F238E27FC236}">
                  <a16:creationId xmlns:a16="http://schemas.microsoft.com/office/drawing/2014/main" id="{F7313721-44E3-4927-A7FE-FD6B7FE47E15}"/>
                </a:ext>
              </a:extLst>
            </p:cNvPr>
            <p:cNvSpPr/>
            <p:nvPr/>
          </p:nvSpPr>
          <p:spPr>
            <a:xfrm>
              <a:off x="1698928" y="5773938"/>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625</a:t>
              </a:r>
            </a:p>
          </p:txBody>
        </p:sp>
        <p:sp>
          <p:nvSpPr>
            <p:cNvPr id="108" name="Rechteck 54">
              <a:extLst>
                <a:ext uri="{FF2B5EF4-FFF2-40B4-BE49-F238E27FC236}">
                  <a16:creationId xmlns:a16="http://schemas.microsoft.com/office/drawing/2014/main" id="{81B334DC-59BA-4924-B7B7-39C7B1C6B630}"/>
                </a:ext>
              </a:extLst>
            </p:cNvPr>
            <p:cNvSpPr/>
            <p:nvPr/>
          </p:nvSpPr>
          <p:spPr>
            <a:xfrm>
              <a:off x="5693269" y="5773938"/>
              <a:ext cx="74808"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8</a:t>
              </a:r>
            </a:p>
          </p:txBody>
        </p:sp>
        <p:sp>
          <p:nvSpPr>
            <p:cNvPr id="113" name="Rechteck 54">
              <a:extLst>
                <a:ext uri="{FF2B5EF4-FFF2-40B4-BE49-F238E27FC236}">
                  <a16:creationId xmlns:a16="http://schemas.microsoft.com/office/drawing/2014/main" id="{EFDD4D70-C9E5-4FB7-ADBC-563FD86E668E}"/>
                </a:ext>
              </a:extLst>
            </p:cNvPr>
            <p:cNvSpPr/>
            <p:nvPr/>
          </p:nvSpPr>
          <p:spPr>
            <a:xfrm>
              <a:off x="3005440" y="5773938"/>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199</a:t>
              </a:r>
            </a:p>
          </p:txBody>
        </p:sp>
        <p:sp>
          <p:nvSpPr>
            <p:cNvPr id="117" name="Rechteck 54">
              <a:extLst>
                <a:ext uri="{FF2B5EF4-FFF2-40B4-BE49-F238E27FC236}">
                  <a16:creationId xmlns:a16="http://schemas.microsoft.com/office/drawing/2014/main" id="{B866CA05-EB3C-40E7-A654-E7EAEDC160BC}"/>
                </a:ext>
              </a:extLst>
            </p:cNvPr>
            <p:cNvSpPr/>
            <p:nvPr/>
          </p:nvSpPr>
          <p:spPr>
            <a:xfrm>
              <a:off x="4349354" y="5773938"/>
              <a:ext cx="149613"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33</a:t>
              </a:r>
            </a:p>
          </p:txBody>
        </p:sp>
        <p:sp>
          <p:nvSpPr>
            <p:cNvPr id="122" name="Rechteck 54">
              <a:extLst>
                <a:ext uri="{FF2B5EF4-FFF2-40B4-BE49-F238E27FC236}">
                  <a16:creationId xmlns:a16="http://schemas.microsoft.com/office/drawing/2014/main" id="{571701A9-DC57-4222-A0A7-CA20B6BF25BF}"/>
                </a:ext>
              </a:extLst>
            </p:cNvPr>
            <p:cNvSpPr/>
            <p:nvPr/>
          </p:nvSpPr>
          <p:spPr>
            <a:xfrm>
              <a:off x="516965" y="5773938"/>
              <a:ext cx="886996" cy="161669"/>
            </a:xfrm>
            <a:prstGeom prst="rect">
              <a:avLst/>
            </a:prstGeom>
          </p:spPr>
          <p:txBody>
            <a:bodyPr wrap="none" lIns="0" tIns="0" rIns="0" bIns="0" anchor="t">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Chemotherapy</a:t>
              </a:r>
            </a:p>
          </p:txBody>
        </p:sp>
      </p:grpSp>
      <p:grpSp>
        <p:nvGrpSpPr>
          <p:cNvPr id="121" name="Group 120">
            <a:extLst>
              <a:ext uri="{FF2B5EF4-FFF2-40B4-BE49-F238E27FC236}">
                <a16:creationId xmlns:a16="http://schemas.microsoft.com/office/drawing/2014/main" id="{0999FCBD-2515-48FC-BEB9-246702E26EC8}"/>
              </a:ext>
            </a:extLst>
          </p:cNvPr>
          <p:cNvGrpSpPr/>
          <p:nvPr/>
        </p:nvGrpSpPr>
        <p:grpSpPr>
          <a:xfrm>
            <a:off x="387724" y="4366784"/>
            <a:ext cx="3938334" cy="121252"/>
            <a:chOff x="516965" y="5971345"/>
            <a:chExt cx="5251112" cy="161669"/>
          </a:xfrm>
        </p:grpSpPr>
        <p:sp>
          <p:nvSpPr>
            <p:cNvPr id="123" name="Rechteck 54">
              <a:extLst>
                <a:ext uri="{FF2B5EF4-FFF2-40B4-BE49-F238E27FC236}">
                  <a16:creationId xmlns:a16="http://schemas.microsoft.com/office/drawing/2014/main" id="{9154C3BE-4EE3-48EC-8CA6-E90D24F3C2BE}"/>
                </a:ext>
              </a:extLst>
            </p:cNvPr>
            <p:cNvSpPr/>
            <p:nvPr/>
          </p:nvSpPr>
          <p:spPr>
            <a:xfrm>
              <a:off x="1698928" y="5971345"/>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625</a:t>
              </a:r>
            </a:p>
          </p:txBody>
        </p:sp>
        <p:sp>
          <p:nvSpPr>
            <p:cNvPr id="124" name="Rechteck 54">
              <a:extLst>
                <a:ext uri="{FF2B5EF4-FFF2-40B4-BE49-F238E27FC236}">
                  <a16:creationId xmlns:a16="http://schemas.microsoft.com/office/drawing/2014/main" id="{DCBD9D64-781E-4D89-8489-7B48491EE974}"/>
                </a:ext>
              </a:extLst>
            </p:cNvPr>
            <p:cNvSpPr/>
            <p:nvPr/>
          </p:nvSpPr>
          <p:spPr>
            <a:xfrm>
              <a:off x="5693269" y="5971345"/>
              <a:ext cx="74808"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6</a:t>
              </a:r>
            </a:p>
          </p:txBody>
        </p:sp>
        <p:sp>
          <p:nvSpPr>
            <p:cNvPr id="125" name="Rechteck 54">
              <a:extLst>
                <a:ext uri="{FF2B5EF4-FFF2-40B4-BE49-F238E27FC236}">
                  <a16:creationId xmlns:a16="http://schemas.microsoft.com/office/drawing/2014/main" id="{5BC2D788-BCDE-40F6-8E14-0420461D98F9}"/>
                </a:ext>
              </a:extLst>
            </p:cNvPr>
            <p:cNvSpPr/>
            <p:nvPr/>
          </p:nvSpPr>
          <p:spPr>
            <a:xfrm>
              <a:off x="3005440" y="5971345"/>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219</a:t>
              </a:r>
            </a:p>
          </p:txBody>
        </p:sp>
        <p:sp>
          <p:nvSpPr>
            <p:cNvPr id="126" name="Rechteck 54">
              <a:extLst>
                <a:ext uri="{FF2B5EF4-FFF2-40B4-BE49-F238E27FC236}">
                  <a16:creationId xmlns:a16="http://schemas.microsoft.com/office/drawing/2014/main" id="{A4B5C328-196B-4582-B600-300920B1183C}"/>
                </a:ext>
              </a:extLst>
            </p:cNvPr>
            <p:cNvSpPr/>
            <p:nvPr/>
          </p:nvSpPr>
          <p:spPr>
            <a:xfrm>
              <a:off x="4349354" y="5971345"/>
              <a:ext cx="149613"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29</a:t>
              </a:r>
            </a:p>
          </p:txBody>
        </p:sp>
        <p:sp>
          <p:nvSpPr>
            <p:cNvPr id="127" name="Rechteck 54">
              <a:extLst>
                <a:ext uri="{FF2B5EF4-FFF2-40B4-BE49-F238E27FC236}">
                  <a16:creationId xmlns:a16="http://schemas.microsoft.com/office/drawing/2014/main" id="{A93F92F2-F3F2-4E84-81C3-5456028DCF11}"/>
                </a:ext>
              </a:extLst>
            </p:cNvPr>
            <p:cNvSpPr/>
            <p:nvPr/>
          </p:nvSpPr>
          <p:spPr>
            <a:xfrm>
              <a:off x="516965" y="5971345"/>
              <a:ext cx="767305" cy="161669"/>
            </a:xfrm>
            <a:prstGeom prst="rect">
              <a:avLst/>
            </a:prstGeom>
          </p:spPr>
          <p:txBody>
            <a:bodyPr wrap="none" lIns="0" tIns="0" rIns="0" bIns="0" anchor="t">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Bev initiation</a:t>
              </a:r>
            </a:p>
          </p:txBody>
        </p:sp>
      </p:grpSp>
      <p:grpSp>
        <p:nvGrpSpPr>
          <p:cNvPr id="120" name="Group 119">
            <a:extLst>
              <a:ext uri="{FF2B5EF4-FFF2-40B4-BE49-F238E27FC236}">
                <a16:creationId xmlns:a16="http://schemas.microsoft.com/office/drawing/2014/main" id="{B2CCC448-B621-4342-8F6D-307040E9D332}"/>
              </a:ext>
            </a:extLst>
          </p:cNvPr>
          <p:cNvGrpSpPr/>
          <p:nvPr/>
        </p:nvGrpSpPr>
        <p:grpSpPr>
          <a:xfrm>
            <a:off x="387724" y="4489673"/>
            <a:ext cx="3938334" cy="121252"/>
            <a:chOff x="516965" y="6168752"/>
            <a:chExt cx="5251112" cy="161669"/>
          </a:xfrm>
        </p:grpSpPr>
        <p:sp>
          <p:nvSpPr>
            <p:cNvPr id="128" name="Rechteck 54">
              <a:extLst>
                <a:ext uri="{FF2B5EF4-FFF2-40B4-BE49-F238E27FC236}">
                  <a16:creationId xmlns:a16="http://schemas.microsoft.com/office/drawing/2014/main" id="{4236BC2A-35C9-452A-9FE4-D540863D05BE}"/>
                </a:ext>
              </a:extLst>
            </p:cNvPr>
            <p:cNvSpPr/>
            <p:nvPr/>
          </p:nvSpPr>
          <p:spPr>
            <a:xfrm>
              <a:off x="1698928" y="6168752"/>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623</a:t>
              </a:r>
            </a:p>
          </p:txBody>
        </p:sp>
        <p:sp>
          <p:nvSpPr>
            <p:cNvPr id="129" name="Rechteck 54">
              <a:extLst>
                <a:ext uri="{FF2B5EF4-FFF2-40B4-BE49-F238E27FC236}">
                  <a16:creationId xmlns:a16="http://schemas.microsoft.com/office/drawing/2014/main" id="{0FB82ACE-FBBD-4EA3-8DBF-6B78C41220B0}"/>
                </a:ext>
              </a:extLst>
            </p:cNvPr>
            <p:cNvSpPr/>
            <p:nvPr/>
          </p:nvSpPr>
          <p:spPr>
            <a:xfrm>
              <a:off x="5693269" y="6168752"/>
              <a:ext cx="74808"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8</a:t>
              </a:r>
            </a:p>
          </p:txBody>
        </p:sp>
        <p:sp>
          <p:nvSpPr>
            <p:cNvPr id="130" name="Rechteck 54">
              <a:extLst>
                <a:ext uri="{FF2B5EF4-FFF2-40B4-BE49-F238E27FC236}">
                  <a16:creationId xmlns:a16="http://schemas.microsoft.com/office/drawing/2014/main" id="{37CE6668-1438-48E6-B80E-06E5E0204251}"/>
                </a:ext>
              </a:extLst>
            </p:cNvPr>
            <p:cNvSpPr/>
            <p:nvPr/>
          </p:nvSpPr>
          <p:spPr>
            <a:xfrm>
              <a:off x="3005440" y="6168752"/>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254</a:t>
              </a:r>
            </a:p>
          </p:txBody>
        </p:sp>
        <p:sp>
          <p:nvSpPr>
            <p:cNvPr id="131" name="Rechteck 54">
              <a:extLst>
                <a:ext uri="{FF2B5EF4-FFF2-40B4-BE49-F238E27FC236}">
                  <a16:creationId xmlns:a16="http://schemas.microsoft.com/office/drawing/2014/main" id="{61650F07-0992-47A6-8B69-28B41D39B30D}"/>
                </a:ext>
              </a:extLst>
            </p:cNvPr>
            <p:cNvSpPr/>
            <p:nvPr/>
          </p:nvSpPr>
          <p:spPr>
            <a:xfrm>
              <a:off x="4349354" y="6168752"/>
              <a:ext cx="149613"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38</a:t>
              </a:r>
            </a:p>
          </p:txBody>
        </p:sp>
        <p:sp>
          <p:nvSpPr>
            <p:cNvPr id="132" name="Rechteck 54">
              <a:extLst>
                <a:ext uri="{FF2B5EF4-FFF2-40B4-BE49-F238E27FC236}">
                  <a16:creationId xmlns:a16="http://schemas.microsoft.com/office/drawing/2014/main" id="{68434694-4A0D-4D5C-8D99-2AF4586DB62C}"/>
                </a:ext>
              </a:extLst>
            </p:cNvPr>
            <p:cNvSpPr/>
            <p:nvPr/>
          </p:nvSpPr>
          <p:spPr>
            <a:xfrm>
              <a:off x="516965" y="6168752"/>
              <a:ext cx="916919" cy="161669"/>
            </a:xfrm>
            <a:prstGeom prst="rect">
              <a:avLst/>
            </a:prstGeom>
          </p:spPr>
          <p:txBody>
            <a:bodyPr wrap="none" lIns="0" tIns="0" rIns="0" bIns="0" anchor="t">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Bev throughout</a:t>
              </a:r>
            </a:p>
          </p:txBody>
        </p:sp>
      </p:grpSp>
      <p:sp>
        <p:nvSpPr>
          <p:cNvPr id="260" name="TextBox 259">
            <a:extLst>
              <a:ext uri="{FF2B5EF4-FFF2-40B4-BE49-F238E27FC236}">
                <a16:creationId xmlns:a16="http://schemas.microsoft.com/office/drawing/2014/main" id="{26B3385F-FF43-4A44-9567-707CC9AD3F44}"/>
              </a:ext>
            </a:extLst>
          </p:cNvPr>
          <p:cNvSpPr txBox="1"/>
          <p:nvPr/>
        </p:nvSpPr>
        <p:spPr>
          <a:xfrm>
            <a:off x="4960732" y="1150168"/>
            <a:ext cx="777778" cy="300082"/>
          </a:xfrm>
          <a:prstGeom prst="rect">
            <a:avLst/>
          </a:prstGeom>
          <a:noFill/>
        </p:spPr>
        <p:txBody>
          <a:bodyPr wrap="non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dirty="0">
                <a:ln>
                  <a:noFill/>
                </a:ln>
                <a:solidFill>
                  <a:srgbClr val="44546A"/>
                </a:solidFill>
                <a:effectLst/>
                <a:uLnTx/>
                <a:uFillTx/>
                <a:latin typeface="Calibri Light" panose="020F0302020204030204"/>
                <a:ea typeface="+mn-ea"/>
                <a:cs typeface="+mn-cs"/>
              </a:rPr>
              <a:t>ICON7</a:t>
            </a:r>
            <a:r>
              <a:rPr kumimoji="0" lang="en-GB" sz="1350" b="1" i="0" u="none" strike="noStrike" kern="1200" cap="none" spc="0" normalizeH="0" baseline="30000" noProof="0" dirty="0">
                <a:ln>
                  <a:noFill/>
                </a:ln>
                <a:solidFill>
                  <a:srgbClr val="44546A"/>
                </a:solidFill>
                <a:effectLst/>
                <a:uLnTx/>
                <a:uFillTx/>
                <a:latin typeface="Calibri Light" panose="020F0302020204030204"/>
                <a:ea typeface="+mn-ea"/>
                <a:cs typeface="+mn-cs"/>
              </a:rPr>
              <a:t>2</a:t>
            </a:r>
            <a:endParaRPr kumimoji="0" lang="en-GB" sz="1350" b="1" i="0" u="none" strike="noStrike" kern="1200" cap="none" spc="0" normalizeH="0" baseline="0" noProof="0" dirty="0">
              <a:ln>
                <a:noFill/>
              </a:ln>
              <a:solidFill>
                <a:srgbClr val="44546A"/>
              </a:solidFill>
              <a:effectLst/>
              <a:uLnTx/>
              <a:uFillTx/>
              <a:latin typeface="Calibri Light" panose="020F0302020204030204"/>
              <a:ea typeface="+mn-ea"/>
              <a:cs typeface="+mn-cs"/>
            </a:endParaRPr>
          </a:p>
        </p:txBody>
      </p:sp>
      <p:sp>
        <p:nvSpPr>
          <p:cNvPr id="264" name="Rechteck 54">
            <a:extLst>
              <a:ext uri="{FF2B5EF4-FFF2-40B4-BE49-F238E27FC236}">
                <a16:creationId xmlns:a16="http://schemas.microsoft.com/office/drawing/2014/main" id="{082E42D4-A8A9-49B0-A515-1362601186BF}"/>
              </a:ext>
            </a:extLst>
          </p:cNvPr>
          <p:cNvSpPr/>
          <p:nvPr/>
        </p:nvSpPr>
        <p:spPr>
          <a:xfrm>
            <a:off x="387724" y="4107829"/>
            <a:ext cx="460062" cy="121252"/>
          </a:xfrm>
          <a:prstGeom prst="rect">
            <a:avLst/>
          </a:prstGeom>
        </p:spPr>
        <p:txBody>
          <a:bodyPr wrap="none" lIns="0" tIns="0" rIns="0" bIns="0" anchor="b">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No. at risk</a:t>
            </a:r>
          </a:p>
        </p:txBody>
      </p:sp>
      <p:grpSp>
        <p:nvGrpSpPr>
          <p:cNvPr id="273" name="Group 272">
            <a:extLst>
              <a:ext uri="{FF2B5EF4-FFF2-40B4-BE49-F238E27FC236}">
                <a16:creationId xmlns:a16="http://schemas.microsoft.com/office/drawing/2014/main" id="{78C66D1C-24E3-42C9-9FE3-1AC78F2BAE94}"/>
              </a:ext>
            </a:extLst>
          </p:cNvPr>
          <p:cNvGrpSpPr/>
          <p:nvPr/>
        </p:nvGrpSpPr>
        <p:grpSpPr>
          <a:xfrm>
            <a:off x="4836237" y="4223494"/>
            <a:ext cx="3841370" cy="126958"/>
            <a:chOff x="6268731" y="5725840"/>
            <a:chExt cx="5121826" cy="169277"/>
          </a:xfrm>
        </p:grpSpPr>
        <p:sp>
          <p:nvSpPr>
            <p:cNvPr id="214" name="Rechteck 54">
              <a:extLst>
                <a:ext uri="{FF2B5EF4-FFF2-40B4-BE49-F238E27FC236}">
                  <a16:creationId xmlns:a16="http://schemas.microsoft.com/office/drawing/2014/main" id="{82524958-3712-4BE9-B3BA-709A1CB4F0D0}"/>
                </a:ext>
              </a:extLst>
            </p:cNvPr>
            <p:cNvSpPr/>
            <p:nvPr/>
          </p:nvSpPr>
          <p:spPr>
            <a:xfrm>
              <a:off x="7284006" y="5725840"/>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764</a:t>
              </a:r>
            </a:p>
          </p:txBody>
        </p:sp>
        <p:sp>
          <p:nvSpPr>
            <p:cNvPr id="215" name="Rechteck 54">
              <a:extLst>
                <a:ext uri="{FF2B5EF4-FFF2-40B4-BE49-F238E27FC236}">
                  <a16:creationId xmlns:a16="http://schemas.microsoft.com/office/drawing/2014/main" id="{8D85E32F-79E0-49C5-AF09-E71E4EF56476}"/>
                </a:ext>
              </a:extLst>
            </p:cNvPr>
            <p:cNvSpPr/>
            <p:nvPr/>
          </p:nvSpPr>
          <p:spPr>
            <a:xfrm>
              <a:off x="11240944" y="5725840"/>
              <a:ext cx="149613"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25</a:t>
              </a:r>
            </a:p>
          </p:txBody>
        </p:sp>
        <p:sp>
          <p:nvSpPr>
            <p:cNvPr id="216" name="Rechteck 54">
              <a:extLst>
                <a:ext uri="{FF2B5EF4-FFF2-40B4-BE49-F238E27FC236}">
                  <a16:creationId xmlns:a16="http://schemas.microsoft.com/office/drawing/2014/main" id="{70453D3F-D59D-4F30-88C5-C18308125ED2}"/>
                </a:ext>
              </a:extLst>
            </p:cNvPr>
            <p:cNvSpPr/>
            <p:nvPr/>
          </p:nvSpPr>
          <p:spPr>
            <a:xfrm>
              <a:off x="8067913" y="5725840"/>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693</a:t>
              </a:r>
            </a:p>
          </p:txBody>
        </p:sp>
        <p:sp>
          <p:nvSpPr>
            <p:cNvPr id="217" name="Rechteck 54">
              <a:extLst>
                <a:ext uri="{FF2B5EF4-FFF2-40B4-BE49-F238E27FC236}">
                  <a16:creationId xmlns:a16="http://schemas.microsoft.com/office/drawing/2014/main" id="{8A0B6DEF-9804-4585-9B2C-585AC9DE432F}"/>
                </a:ext>
              </a:extLst>
            </p:cNvPr>
            <p:cNvSpPr/>
            <p:nvPr/>
          </p:nvSpPr>
          <p:spPr>
            <a:xfrm>
              <a:off x="9635729" y="5725840"/>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216</a:t>
              </a:r>
            </a:p>
          </p:txBody>
        </p:sp>
        <p:sp>
          <p:nvSpPr>
            <p:cNvPr id="218" name="Rechteck 54">
              <a:extLst>
                <a:ext uri="{FF2B5EF4-FFF2-40B4-BE49-F238E27FC236}">
                  <a16:creationId xmlns:a16="http://schemas.microsoft.com/office/drawing/2014/main" id="{66BC441E-63C7-4593-AB8F-1AF00F88CD51}"/>
                </a:ext>
              </a:extLst>
            </p:cNvPr>
            <p:cNvSpPr/>
            <p:nvPr/>
          </p:nvSpPr>
          <p:spPr>
            <a:xfrm>
              <a:off x="6268731" y="5733448"/>
              <a:ext cx="886996" cy="161669"/>
            </a:xfrm>
            <a:prstGeom prst="rect">
              <a:avLst/>
            </a:prstGeom>
          </p:spPr>
          <p:txBody>
            <a:bodyPr wrap="none" lIns="0" tIns="0" rIns="0" bIns="0" anchor="b">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Chemotherapy</a:t>
              </a:r>
            </a:p>
          </p:txBody>
        </p:sp>
        <p:sp>
          <p:nvSpPr>
            <p:cNvPr id="266" name="Rechteck 54">
              <a:extLst>
                <a:ext uri="{FF2B5EF4-FFF2-40B4-BE49-F238E27FC236}">
                  <a16:creationId xmlns:a16="http://schemas.microsoft.com/office/drawing/2014/main" id="{5C0E8D32-B696-481E-8D09-A6ACB671E5DD}"/>
                </a:ext>
              </a:extLst>
            </p:cNvPr>
            <p:cNvSpPr/>
            <p:nvPr/>
          </p:nvSpPr>
          <p:spPr>
            <a:xfrm>
              <a:off x="8851821" y="5725840"/>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464</a:t>
              </a:r>
            </a:p>
          </p:txBody>
        </p:sp>
        <p:sp>
          <p:nvSpPr>
            <p:cNvPr id="269" name="Rechteck 54">
              <a:extLst>
                <a:ext uri="{FF2B5EF4-FFF2-40B4-BE49-F238E27FC236}">
                  <a16:creationId xmlns:a16="http://schemas.microsoft.com/office/drawing/2014/main" id="{32A2F3A8-D2C9-49DD-A20B-FE8480D638AF}"/>
                </a:ext>
              </a:extLst>
            </p:cNvPr>
            <p:cNvSpPr/>
            <p:nvPr/>
          </p:nvSpPr>
          <p:spPr>
            <a:xfrm>
              <a:off x="10457041" y="5725840"/>
              <a:ext cx="149613"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91</a:t>
              </a:r>
            </a:p>
          </p:txBody>
        </p:sp>
      </p:grpSp>
      <p:grpSp>
        <p:nvGrpSpPr>
          <p:cNvPr id="274" name="Group 273">
            <a:extLst>
              <a:ext uri="{FF2B5EF4-FFF2-40B4-BE49-F238E27FC236}">
                <a16:creationId xmlns:a16="http://schemas.microsoft.com/office/drawing/2014/main" id="{81A9FA61-CEEB-4124-95DE-4A3C9FF09D69}"/>
              </a:ext>
            </a:extLst>
          </p:cNvPr>
          <p:cNvGrpSpPr/>
          <p:nvPr/>
        </p:nvGrpSpPr>
        <p:grpSpPr>
          <a:xfrm>
            <a:off x="4836237" y="4401599"/>
            <a:ext cx="3841370" cy="121252"/>
            <a:chOff x="6268731" y="5911577"/>
            <a:chExt cx="5121826" cy="161669"/>
          </a:xfrm>
        </p:grpSpPr>
        <p:sp>
          <p:nvSpPr>
            <p:cNvPr id="219" name="Rechteck 54">
              <a:extLst>
                <a:ext uri="{FF2B5EF4-FFF2-40B4-BE49-F238E27FC236}">
                  <a16:creationId xmlns:a16="http://schemas.microsoft.com/office/drawing/2014/main" id="{1BA70974-7E50-4A66-B5C5-91D47B9ADE15}"/>
                </a:ext>
              </a:extLst>
            </p:cNvPr>
            <p:cNvSpPr/>
            <p:nvPr/>
          </p:nvSpPr>
          <p:spPr>
            <a:xfrm>
              <a:off x="7284006" y="5911577"/>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764</a:t>
              </a:r>
            </a:p>
          </p:txBody>
        </p:sp>
        <p:sp>
          <p:nvSpPr>
            <p:cNvPr id="220" name="Rechteck 54">
              <a:extLst>
                <a:ext uri="{FF2B5EF4-FFF2-40B4-BE49-F238E27FC236}">
                  <a16:creationId xmlns:a16="http://schemas.microsoft.com/office/drawing/2014/main" id="{BA348FAA-D512-4FED-8135-7151BF8EABDE}"/>
                </a:ext>
              </a:extLst>
            </p:cNvPr>
            <p:cNvSpPr/>
            <p:nvPr/>
          </p:nvSpPr>
          <p:spPr>
            <a:xfrm>
              <a:off x="11240944" y="5911577"/>
              <a:ext cx="149613"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19</a:t>
              </a:r>
            </a:p>
          </p:txBody>
        </p:sp>
        <p:sp>
          <p:nvSpPr>
            <p:cNvPr id="221" name="Rechteck 54">
              <a:extLst>
                <a:ext uri="{FF2B5EF4-FFF2-40B4-BE49-F238E27FC236}">
                  <a16:creationId xmlns:a16="http://schemas.microsoft.com/office/drawing/2014/main" id="{65C1C370-31DD-4ABF-B6F4-2DC8B2CA3800}"/>
                </a:ext>
              </a:extLst>
            </p:cNvPr>
            <p:cNvSpPr/>
            <p:nvPr/>
          </p:nvSpPr>
          <p:spPr>
            <a:xfrm>
              <a:off x="8067913" y="5911577"/>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715</a:t>
              </a:r>
            </a:p>
          </p:txBody>
        </p:sp>
        <p:sp>
          <p:nvSpPr>
            <p:cNvPr id="222" name="Rechteck 54">
              <a:extLst>
                <a:ext uri="{FF2B5EF4-FFF2-40B4-BE49-F238E27FC236}">
                  <a16:creationId xmlns:a16="http://schemas.microsoft.com/office/drawing/2014/main" id="{A2C7DFFD-A615-4B8A-96F0-A82442EE2ECF}"/>
                </a:ext>
              </a:extLst>
            </p:cNvPr>
            <p:cNvSpPr/>
            <p:nvPr/>
          </p:nvSpPr>
          <p:spPr>
            <a:xfrm>
              <a:off x="9635729" y="5911577"/>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263</a:t>
              </a:r>
            </a:p>
          </p:txBody>
        </p:sp>
        <p:sp>
          <p:nvSpPr>
            <p:cNvPr id="223" name="Rechteck 54">
              <a:extLst>
                <a:ext uri="{FF2B5EF4-FFF2-40B4-BE49-F238E27FC236}">
                  <a16:creationId xmlns:a16="http://schemas.microsoft.com/office/drawing/2014/main" id="{269313FC-A181-431E-AD48-C121F158A2CC}"/>
                </a:ext>
              </a:extLst>
            </p:cNvPr>
            <p:cNvSpPr/>
            <p:nvPr/>
          </p:nvSpPr>
          <p:spPr>
            <a:xfrm>
              <a:off x="6268731" y="5911577"/>
              <a:ext cx="812188" cy="161669"/>
            </a:xfrm>
            <a:prstGeom prst="rect">
              <a:avLst/>
            </a:prstGeom>
          </p:spPr>
          <p:txBody>
            <a:bodyPr wrap="none" lIns="0" tIns="0" rIns="0" bIns="0" anchor="t">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Bevacizumab</a:t>
              </a:r>
            </a:p>
          </p:txBody>
        </p:sp>
        <p:sp>
          <p:nvSpPr>
            <p:cNvPr id="267" name="Rechteck 54">
              <a:extLst>
                <a:ext uri="{FF2B5EF4-FFF2-40B4-BE49-F238E27FC236}">
                  <a16:creationId xmlns:a16="http://schemas.microsoft.com/office/drawing/2014/main" id="{F527C69D-1C0B-421F-81EE-4054FBB01384}"/>
                </a:ext>
              </a:extLst>
            </p:cNvPr>
            <p:cNvSpPr/>
            <p:nvPr/>
          </p:nvSpPr>
          <p:spPr>
            <a:xfrm>
              <a:off x="8851821" y="5911577"/>
              <a:ext cx="224421"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585</a:t>
              </a:r>
            </a:p>
          </p:txBody>
        </p:sp>
        <p:sp>
          <p:nvSpPr>
            <p:cNvPr id="270" name="Rechteck 54">
              <a:extLst>
                <a:ext uri="{FF2B5EF4-FFF2-40B4-BE49-F238E27FC236}">
                  <a16:creationId xmlns:a16="http://schemas.microsoft.com/office/drawing/2014/main" id="{6B00447C-0803-48A5-BB4A-2446F7526EB6}"/>
                </a:ext>
              </a:extLst>
            </p:cNvPr>
            <p:cNvSpPr/>
            <p:nvPr/>
          </p:nvSpPr>
          <p:spPr>
            <a:xfrm>
              <a:off x="10457041" y="5911577"/>
              <a:ext cx="149613" cy="161669"/>
            </a:xfrm>
            <a:prstGeom prst="rect">
              <a:avLst/>
            </a:prstGeom>
          </p:spPr>
          <p:txBody>
            <a:bodyPr wrap="none" lIns="0" tIns="0" rIns="0" bIns="0" anchor="t">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73</a:t>
              </a:r>
            </a:p>
          </p:txBody>
        </p:sp>
      </p:grpSp>
      <p:sp>
        <p:nvSpPr>
          <p:cNvPr id="271" name="Rechteck 54">
            <a:extLst>
              <a:ext uri="{FF2B5EF4-FFF2-40B4-BE49-F238E27FC236}">
                <a16:creationId xmlns:a16="http://schemas.microsoft.com/office/drawing/2014/main" id="{DD1AD6D4-9617-4330-98DF-92F8E1A541A3}"/>
              </a:ext>
            </a:extLst>
          </p:cNvPr>
          <p:cNvSpPr/>
          <p:nvPr/>
        </p:nvSpPr>
        <p:spPr>
          <a:xfrm>
            <a:off x="4808020" y="4107829"/>
            <a:ext cx="460062" cy="121252"/>
          </a:xfrm>
          <a:prstGeom prst="rect">
            <a:avLst/>
          </a:prstGeom>
        </p:spPr>
        <p:txBody>
          <a:bodyPr wrap="none" lIns="0" tIns="0" rIns="0" bIns="0" anchor="b">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788" b="0" i="0" u="none" strike="noStrike" kern="1200" cap="none" spc="0" normalizeH="0" baseline="0" noProof="0" dirty="0">
                <a:ln>
                  <a:noFill/>
                </a:ln>
                <a:solidFill>
                  <a:prstClr val="black"/>
                </a:solidFill>
                <a:effectLst/>
                <a:uLnTx/>
                <a:uFillTx/>
                <a:latin typeface="Calibri Light" panose="020F0302020204030204"/>
                <a:ea typeface="+mn-ea"/>
                <a:cs typeface="+mn-cs"/>
              </a:rPr>
              <a:t>No. at risk</a:t>
            </a:r>
          </a:p>
        </p:txBody>
      </p:sp>
      <p:grpSp>
        <p:nvGrpSpPr>
          <p:cNvPr id="3" name="Group 2">
            <a:extLst>
              <a:ext uri="{FF2B5EF4-FFF2-40B4-BE49-F238E27FC236}">
                <a16:creationId xmlns:a16="http://schemas.microsoft.com/office/drawing/2014/main" id="{F4E6FFEB-0355-4FA0-A9DB-B008644B264F}"/>
              </a:ext>
            </a:extLst>
          </p:cNvPr>
          <p:cNvGrpSpPr/>
          <p:nvPr/>
        </p:nvGrpSpPr>
        <p:grpSpPr>
          <a:xfrm>
            <a:off x="5193263" y="2548010"/>
            <a:ext cx="3427674" cy="1600418"/>
            <a:chOff x="6924351" y="3243995"/>
            <a:chExt cx="4570232" cy="2447101"/>
          </a:xfrm>
        </p:grpSpPr>
        <p:cxnSp>
          <p:nvCxnSpPr>
            <p:cNvPr id="140" name="Straight Connector 139">
              <a:extLst>
                <a:ext uri="{FF2B5EF4-FFF2-40B4-BE49-F238E27FC236}">
                  <a16:creationId xmlns:a16="http://schemas.microsoft.com/office/drawing/2014/main" id="{87A90C42-D562-429E-BD3F-27D93D62AE8F}"/>
                </a:ext>
              </a:extLst>
            </p:cNvPr>
            <p:cNvCxnSpPr>
              <a:cxnSpLocks/>
            </p:cNvCxnSpPr>
            <p:nvPr/>
          </p:nvCxnSpPr>
          <p:spPr>
            <a:xfrm>
              <a:off x="7536709" y="3375594"/>
              <a:ext cx="0" cy="18684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629D2194-0E3C-480B-BCE1-BE0F9421DE47}"/>
                </a:ext>
              </a:extLst>
            </p:cNvPr>
            <p:cNvCxnSpPr>
              <a:cxnSpLocks/>
            </p:cNvCxnSpPr>
            <p:nvPr/>
          </p:nvCxnSpPr>
          <p:spPr>
            <a:xfrm>
              <a:off x="7536709" y="5244013"/>
              <a:ext cx="392095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2" name="Rechteck 54">
              <a:extLst>
                <a:ext uri="{FF2B5EF4-FFF2-40B4-BE49-F238E27FC236}">
                  <a16:creationId xmlns:a16="http://schemas.microsoft.com/office/drawing/2014/main" id="{92EF05D1-7589-40C1-AF63-9CC11FC0B434}"/>
                </a:ext>
              </a:extLst>
            </p:cNvPr>
            <p:cNvSpPr/>
            <p:nvPr/>
          </p:nvSpPr>
          <p:spPr>
            <a:xfrm>
              <a:off x="7187703" y="3283485"/>
              <a:ext cx="237245" cy="194124"/>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cxnSp>
          <p:nvCxnSpPr>
            <p:cNvPr id="143" name="Straight Connector 142">
              <a:extLst>
                <a:ext uri="{FF2B5EF4-FFF2-40B4-BE49-F238E27FC236}">
                  <a16:creationId xmlns:a16="http://schemas.microsoft.com/office/drawing/2014/main" id="{5AD6B184-41DE-4A6B-86DF-E019021CFFFA}"/>
                </a:ext>
              </a:extLst>
            </p:cNvPr>
            <p:cNvCxnSpPr/>
            <p:nvPr/>
          </p:nvCxnSpPr>
          <p:spPr>
            <a:xfrm>
              <a:off x="7472701" y="3377771"/>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8" name="Rechteck 54">
              <a:extLst>
                <a:ext uri="{FF2B5EF4-FFF2-40B4-BE49-F238E27FC236}">
                  <a16:creationId xmlns:a16="http://schemas.microsoft.com/office/drawing/2014/main" id="{E8D172AD-B83B-4577-91A9-164B2E9926F5}"/>
                </a:ext>
              </a:extLst>
            </p:cNvPr>
            <p:cNvSpPr/>
            <p:nvPr/>
          </p:nvSpPr>
          <p:spPr>
            <a:xfrm>
              <a:off x="7345866" y="5148721"/>
              <a:ext cx="79083" cy="194124"/>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149" name="Straight Connector 148">
              <a:extLst>
                <a:ext uri="{FF2B5EF4-FFF2-40B4-BE49-F238E27FC236}">
                  <a16:creationId xmlns:a16="http://schemas.microsoft.com/office/drawing/2014/main" id="{F6FB96CB-1A45-4085-A256-33F14087ADF7}"/>
                </a:ext>
              </a:extLst>
            </p:cNvPr>
            <p:cNvCxnSpPr/>
            <p:nvPr/>
          </p:nvCxnSpPr>
          <p:spPr>
            <a:xfrm>
              <a:off x="7472701" y="5244013"/>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2C0A0CBB-CFDC-435C-B043-A702B9E913AD}"/>
                </a:ext>
              </a:extLst>
            </p:cNvPr>
            <p:cNvCxnSpPr>
              <a:cxnSpLocks/>
            </p:cNvCxnSpPr>
            <p:nvPr/>
          </p:nvCxnSpPr>
          <p:spPr>
            <a:xfrm rot="16200000">
              <a:off x="7509404"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51" name="Rechteck 54">
              <a:extLst>
                <a:ext uri="{FF2B5EF4-FFF2-40B4-BE49-F238E27FC236}">
                  <a16:creationId xmlns:a16="http://schemas.microsoft.com/office/drawing/2014/main" id="{10AD437E-36A0-4EAC-99BD-133B1E84FB03}"/>
                </a:ext>
              </a:extLst>
            </p:cNvPr>
            <p:cNvSpPr/>
            <p:nvPr/>
          </p:nvSpPr>
          <p:spPr>
            <a:xfrm>
              <a:off x="7501309"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160" name="Straight Connector 159">
              <a:extLst>
                <a:ext uri="{FF2B5EF4-FFF2-40B4-BE49-F238E27FC236}">
                  <a16:creationId xmlns:a16="http://schemas.microsoft.com/office/drawing/2014/main" id="{5D119B5E-D09E-4AA6-B0FF-95762CC93244}"/>
                </a:ext>
              </a:extLst>
            </p:cNvPr>
            <p:cNvCxnSpPr>
              <a:cxnSpLocks/>
            </p:cNvCxnSpPr>
            <p:nvPr/>
          </p:nvCxnSpPr>
          <p:spPr>
            <a:xfrm rot="16200000">
              <a:off x="11429916"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61" name="Rechteck 54">
              <a:extLst>
                <a:ext uri="{FF2B5EF4-FFF2-40B4-BE49-F238E27FC236}">
                  <a16:creationId xmlns:a16="http://schemas.microsoft.com/office/drawing/2014/main" id="{E2037FBC-D94A-4962-B8DF-A63CADF5AFAF}"/>
                </a:ext>
              </a:extLst>
            </p:cNvPr>
            <p:cNvSpPr/>
            <p:nvPr/>
          </p:nvSpPr>
          <p:spPr>
            <a:xfrm>
              <a:off x="11420845"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162" name="Rechteck 54">
              <a:extLst>
                <a:ext uri="{FF2B5EF4-FFF2-40B4-BE49-F238E27FC236}">
                  <a16:creationId xmlns:a16="http://schemas.microsoft.com/office/drawing/2014/main" id="{7FC8E57F-8F57-4489-8ECB-191A8AD3A72A}"/>
                </a:ext>
              </a:extLst>
            </p:cNvPr>
            <p:cNvSpPr/>
            <p:nvPr/>
          </p:nvSpPr>
          <p:spPr>
            <a:xfrm rot="16200000">
              <a:off x="5921947" y="4246399"/>
              <a:ext cx="2174085" cy="169277"/>
            </a:xfrm>
            <a:prstGeom prst="rect">
              <a:avLst/>
            </a:prstGeom>
          </p:spPr>
          <p:txBody>
            <a:bodyPr wrap="none" lIns="0" tIns="0" rIns="0" bIns="0" anchor="ctr">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Progression-Free Survival (%)</a:t>
              </a:r>
            </a:p>
          </p:txBody>
        </p:sp>
        <p:sp>
          <p:nvSpPr>
            <p:cNvPr id="167" name="Rechteck 54">
              <a:extLst>
                <a:ext uri="{FF2B5EF4-FFF2-40B4-BE49-F238E27FC236}">
                  <a16:creationId xmlns:a16="http://schemas.microsoft.com/office/drawing/2014/main" id="{9E316208-6B84-4DAC-ABF0-24029DED26DF}"/>
                </a:ext>
              </a:extLst>
            </p:cNvPr>
            <p:cNvSpPr/>
            <p:nvPr/>
          </p:nvSpPr>
          <p:spPr>
            <a:xfrm>
              <a:off x="8388978" y="5496972"/>
              <a:ext cx="2216420" cy="194124"/>
            </a:xfrm>
            <a:prstGeom prst="rect">
              <a:avLst/>
            </a:prstGeom>
          </p:spPr>
          <p:txBody>
            <a:bodyPr wrap="none" lIns="0" tIns="0" rIns="0" bIns="0" anchor="b">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Time from Randomisation (months)</a:t>
              </a:r>
            </a:p>
          </p:txBody>
        </p:sp>
        <p:grpSp>
          <p:nvGrpSpPr>
            <p:cNvPr id="204" name="Group 203">
              <a:extLst>
                <a:ext uri="{FF2B5EF4-FFF2-40B4-BE49-F238E27FC236}">
                  <a16:creationId xmlns:a16="http://schemas.microsoft.com/office/drawing/2014/main" id="{2E9B9024-C865-4493-B4D7-A5650D89B735}"/>
                </a:ext>
              </a:extLst>
            </p:cNvPr>
            <p:cNvGrpSpPr/>
            <p:nvPr/>
          </p:nvGrpSpPr>
          <p:grpSpPr>
            <a:xfrm>
              <a:off x="9994578" y="3388805"/>
              <a:ext cx="1138277" cy="393732"/>
              <a:chOff x="4182110" y="2676641"/>
              <a:chExt cx="1138277" cy="461486"/>
            </a:xfrm>
          </p:grpSpPr>
          <p:grpSp>
            <p:nvGrpSpPr>
              <p:cNvPr id="233" name="Group 232">
                <a:extLst>
                  <a:ext uri="{FF2B5EF4-FFF2-40B4-BE49-F238E27FC236}">
                    <a16:creationId xmlns:a16="http://schemas.microsoft.com/office/drawing/2014/main" id="{0D4FCDD9-6A81-495A-8617-507CFB2385E8}"/>
                  </a:ext>
                </a:extLst>
              </p:cNvPr>
              <p:cNvGrpSpPr/>
              <p:nvPr/>
            </p:nvGrpSpPr>
            <p:grpSpPr>
              <a:xfrm>
                <a:off x="4182110" y="2910598"/>
                <a:ext cx="1059195" cy="227529"/>
                <a:chOff x="3324225" y="4330686"/>
                <a:chExt cx="1059195" cy="227529"/>
              </a:xfrm>
            </p:grpSpPr>
            <p:cxnSp>
              <p:nvCxnSpPr>
                <p:cNvPr id="240" name="Straight Connector 239">
                  <a:extLst>
                    <a:ext uri="{FF2B5EF4-FFF2-40B4-BE49-F238E27FC236}">
                      <a16:creationId xmlns:a16="http://schemas.microsoft.com/office/drawing/2014/main" id="{F30872B1-E23A-4427-97B0-BD7AED8688EB}"/>
                    </a:ext>
                  </a:extLst>
                </p:cNvPr>
                <p:cNvCxnSpPr/>
                <p:nvPr/>
              </p:nvCxnSpPr>
              <p:spPr>
                <a:xfrm>
                  <a:off x="3324225" y="4444452"/>
                  <a:ext cx="123825" cy="0"/>
                </a:xfrm>
                <a:prstGeom prst="line">
                  <a:avLst/>
                </a:pr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241" name="Rechteck 54">
                  <a:extLst>
                    <a:ext uri="{FF2B5EF4-FFF2-40B4-BE49-F238E27FC236}">
                      <a16:creationId xmlns:a16="http://schemas.microsoft.com/office/drawing/2014/main" id="{4ABA185C-4FC4-4B55-8E47-39EEE379065B}"/>
                    </a:ext>
                  </a:extLst>
                </p:cNvPr>
                <p:cNvSpPr/>
                <p:nvPr/>
              </p:nvSpPr>
              <p:spPr>
                <a:xfrm>
                  <a:off x="3532760" y="4330686"/>
                  <a:ext cx="850660" cy="227529"/>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Bevacizumab</a:t>
                  </a:r>
                </a:p>
              </p:txBody>
            </p:sp>
          </p:grpSp>
          <p:grpSp>
            <p:nvGrpSpPr>
              <p:cNvPr id="235" name="Group 234">
                <a:extLst>
                  <a:ext uri="{FF2B5EF4-FFF2-40B4-BE49-F238E27FC236}">
                    <a16:creationId xmlns:a16="http://schemas.microsoft.com/office/drawing/2014/main" id="{D12B8CFB-CFFC-4840-81F1-458793E33300}"/>
                  </a:ext>
                </a:extLst>
              </p:cNvPr>
              <p:cNvGrpSpPr/>
              <p:nvPr/>
            </p:nvGrpSpPr>
            <p:grpSpPr>
              <a:xfrm>
                <a:off x="4182110" y="2676641"/>
                <a:ext cx="1138277" cy="227529"/>
                <a:chOff x="3324225" y="4330687"/>
                <a:chExt cx="1138277" cy="227529"/>
              </a:xfrm>
            </p:grpSpPr>
            <p:cxnSp>
              <p:nvCxnSpPr>
                <p:cNvPr id="236" name="Straight Connector 235">
                  <a:extLst>
                    <a:ext uri="{FF2B5EF4-FFF2-40B4-BE49-F238E27FC236}">
                      <a16:creationId xmlns:a16="http://schemas.microsoft.com/office/drawing/2014/main" id="{DC524014-85FD-462C-BC18-FF098411A078}"/>
                    </a:ext>
                  </a:extLst>
                </p:cNvPr>
                <p:cNvCxnSpPr/>
                <p:nvPr/>
              </p:nvCxnSpPr>
              <p:spPr>
                <a:xfrm>
                  <a:off x="3324225" y="4444452"/>
                  <a:ext cx="123825" cy="0"/>
                </a:xfrm>
                <a:prstGeom prst="line">
                  <a:avLst/>
                </a:prstGeom>
                <a:noFill/>
                <a:ln w="19050"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237" name="Rechteck 54">
                  <a:extLst>
                    <a:ext uri="{FF2B5EF4-FFF2-40B4-BE49-F238E27FC236}">
                      <a16:creationId xmlns:a16="http://schemas.microsoft.com/office/drawing/2014/main" id="{8BFD2423-688B-453E-897D-037DB32B960E}"/>
                    </a:ext>
                  </a:extLst>
                </p:cNvPr>
                <p:cNvSpPr/>
                <p:nvPr/>
              </p:nvSpPr>
              <p:spPr>
                <a:xfrm>
                  <a:off x="3532760" y="4330687"/>
                  <a:ext cx="929742" cy="227529"/>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Chemotherapy</a:t>
                  </a:r>
                </a:p>
              </p:txBody>
            </p:sp>
          </p:grpSp>
        </p:grpSp>
        <p:sp>
          <p:nvSpPr>
            <p:cNvPr id="224" name="TextBox 223">
              <a:extLst>
                <a:ext uri="{FF2B5EF4-FFF2-40B4-BE49-F238E27FC236}">
                  <a16:creationId xmlns:a16="http://schemas.microsoft.com/office/drawing/2014/main" id="{DF668791-EC24-4163-BB37-2190849800FD}"/>
                </a:ext>
              </a:extLst>
            </p:cNvPr>
            <p:cNvSpPr txBox="1"/>
            <p:nvPr/>
          </p:nvSpPr>
          <p:spPr>
            <a:xfrm>
              <a:off x="10038130" y="3802434"/>
              <a:ext cx="1443131" cy="423542"/>
            </a:xfrm>
            <a:prstGeom prst="rect">
              <a:avLst/>
            </a:prstGeom>
            <a:solidFill>
              <a:schemeClr val="bg1"/>
            </a:solidFill>
            <a:ln w="6350">
              <a:solidFill>
                <a:schemeClr val="tx2"/>
              </a:solidFill>
            </a:ln>
          </p:spPr>
          <p:txBody>
            <a:bodyPr wrap="non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19.0 months</a:t>
              </a:r>
            </a:p>
          </p:txBody>
        </p:sp>
        <p:sp>
          <p:nvSpPr>
            <p:cNvPr id="226" name="TextBox 225">
              <a:extLst>
                <a:ext uri="{FF2B5EF4-FFF2-40B4-BE49-F238E27FC236}">
                  <a16:creationId xmlns:a16="http://schemas.microsoft.com/office/drawing/2014/main" id="{6BCDD89C-5144-4AB9-B561-57E9BF497487}"/>
                </a:ext>
              </a:extLst>
            </p:cNvPr>
            <p:cNvSpPr txBox="1"/>
            <p:nvPr/>
          </p:nvSpPr>
          <p:spPr>
            <a:xfrm>
              <a:off x="7707866" y="4137507"/>
              <a:ext cx="1443131" cy="423542"/>
            </a:xfrm>
            <a:prstGeom prst="rect">
              <a:avLst/>
            </a:prstGeom>
            <a:solidFill>
              <a:schemeClr val="bg1"/>
            </a:solidFill>
            <a:ln w="6350">
              <a:solidFill>
                <a:schemeClr val="tx2"/>
              </a:solidFill>
            </a:ln>
          </p:spPr>
          <p:txBody>
            <a:bodyPr wrap="non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17.3 months</a:t>
              </a:r>
            </a:p>
          </p:txBody>
        </p:sp>
        <p:cxnSp>
          <p:nvCxnSpPr>
            <p:cNvPr id="242" name="Straight Connector 241">
              <a:extLst>
                <a:ext uri="{FF2B5EF4-FFF2-40B4-BE49-F238E27FC236}">
                  <a16:creationId xmlns:a16="http://schemas.microsoft.com/office/drawing/2014/main" id="{DCDADA67-3D10-4313-B484-8E000538FECF}"/>
                </a:ext>
              </a:extLst>
            </p:cNvPr>
            <p:cNvCxnSpPr>
              <a:cxnSpLocks/>
            </p:cNvCxnSpPr>
            <p:nvPr/>
          </p:nvCxnSpPr>
          <p:spPr>
            <a:xfrm rot="16200000">
              <a:off x="7901455"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3" name="Rechteck 54">
              <a:extLst>
                <a:ext uri="{FF2B5EF4-FFF2-40B4-BE49-F238E27FC236}">
                  <a16:creationId xmlns:a16="http://schemas.microsoft.com/office/drawing/2014/main" id="{B25F3468-E7CB-4BF5-8E46-DFF21363181B}"/>
                </a:ext>
              </a:extLst>
            </p:cNvPr>
            <p:cNvSpPr/>
            <p:nvPr/>
          </p:nvSpPr>
          <p:spPr>
            <a:xfrm>
              <a:off x="7893263"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cxnSp>
          <p:nvCxnSpPr>
            <p:cNvPr id="244" name="Straight Connector 243">
              <a:extLst>
                <a:ext uri="{FF2B5EF4-FFF2-40B4-BE49-F238E27FC236}">
                  <a16:creationId xmlns:a16="http://schemas.microsoft.com/office/drawing/2014/main" id="{170E4E98-5CA1-4597-8559-08A8BB289390}"/>
                </a:ext>
              </a:extLst>
            </p:cNvPr>
            <p:cNvCxnSpPr>
              <a:cxnSpLocks/>
            </p:cNvCxnSpPr>
            <p:nvPr/>
          </p:nvCxnSpPr>
          <p:spPr>
            <a:xfrm rot="16200000">
              <a:off x="8293506"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5" name="Rechteck 54">
              <a:extLst>
                <a:ext uri="{FF2B5EF4-FFF2-40B4-BE49-F238E27FC236}">
                  <a16:creationId xmlns:a16="http://schemas.microsoft.com/office/drawing/2014/main" id="{695AAAF7-80C6-43C4-8A9F-114B32404D82}"/>
                </a:ext>
              </a:extLst>
            </p:cNvPr>
            <p:cNvSpPr/>
            <p:nvPr/>
          </p:nvSpPr>
          <p:spPr>
            <a:xfrm>
              <a:off x="8285217"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cxnSp>
          <p:nvCxnSpPr>
            <p:cNvPr id="246" name="Straight Connector 245">
              <a:extLst>
                <a:ext uri="{FF2B5EF4-FFF2-40B4-BE49-F238E27FC236}">
                  <a16:creationId xmlns:a16="http://schemas.microsoft.com/office/drawing/2014/main" id="{95ACA378-A21F-4C1D-9129-B00600C62E25}"/>
                </a:ext>
              </a:extLst>
            </p:cNvPr>
            <p:cNvCxnSpPr>
              <a:cxnSpLocks/>
            </p:cNvCxnSpPr>
            <p:nvPr/>
          </p:nvCxnSpPr>
          <p:spPr>
            <a:xfrm rot="16200000">
              <a:off x="8685557"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7" name="Rechteck 54">
              <a:extLst>
                <a:ext uri="{FF2B5EF4-FFF2-40B4-BE49-F238E27FC236}">
                  <a16:creationId xmlns:a16="http://schemas.microsoft.com/office/drawing/2014/main" id="{5C6F45B7-5002-4C9E-8F73-0C6D5F6D69D3}"/>
                </a:ext>
              </a:extLst>
            </p:cNvPr>
            <p:cNvSpPr/>
            <p:nvPr/>
          </p:nvSpPr>
          <p:spPr>
            <a:xfrm>
              <a:off x="8677171"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9</a:t>
              </a:r>
            </a:p>
          </p:txBody>
        </p:sp>
        <p:cxnSp>
          <p:nvCxnSpPr>
            <p:cNvPr id="248" name="Straight Connector 247">
              <a:extLst>
                <a:ext uri="{FF2B5EF4-FFF2-40B4-BE49-F238E27FC236}">
                  <a16:creationId xmlns:a16="http://schemas.microsoft.com/office/drawing/2014/main" id="{B705A541-BA34-4531-958D-19E5F93B8C53}"/>
                </a:ext>
              </a:extLst>
            </p:cNvPr>
            <p:cNvCxnSpPr>
              <a:cxnSpLocks/>
            </p:cNvCxnSpPr>
            <p:nvPr/>
          </p:nvCxnSpPr>
          <p:spPr>
            <a:xfrm rot="16200000">
              <a:off x="9077608"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49" name="Rechteck 54">
              <a:extLst>
                <a:ext uri="{FF2B5EF4-FFF2-40B4-BE49-F238E27FC236}">
                  <a16:creationId xmlns:a16="http://schemas.microsoft.com/office/drawing/2014/main" id="{415E0CFD-1729-4E96-AB34-E62DA07780BB}"/>
                </a:ext>
              </a:extLst>
            </p:cNvPr>
            <p:cNvSpPr/>
            <p:nvPr/>
          </p:nvSpPr>
          <p:spPr>
            <a:xfrm>
              <a:off x="9069125"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cxnSp>
          <p:nvCxnSpPr>
            <p:cNvPr id="250" name="Straight Connector 249">
              <a:extLst>
                <a:ext uri="{FF2B5EF4-FFF2-40B4-BE49-F238E27FC236}">
                  <a16:creationId xmlns:a16="http://schemas.microsoft.com/office/drawing/2014/main" id="{FE488F3C-6A9B-453C-96E1-B6F940E85F9E}"/>
                </a:ext>
              </a:extLst>
            </p:cNvPr>
            <p:cNvCxnSpPr>
              <a:cxnSpLocks/>
            </p:cNvCxnSpPr>
            <p:nvPr/>
          </p:nvCxnSpPr>
          <p:spPr>
            <a:xfrm rot="16200000">
              <a:off x="9469659"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1" name="Rechteck 54">
              <a:extLst>
                <a:ext uri="{FF2B5EF4-FFF2-40B4-BE49-F238E27FC236}">
                  <a16:creationId xmlns:a16="http://schemas.microsoft.com/office/drawing/2014/main" id="{0A1361B4-A26D-4198-AB79-E24212B4C164}"/>
                </a:ext>
              </a:extLst>
            </p:cNvPr>
            <p:cNvSpPr/>
            <p:nvPr/>
          </p:nvSpPr>
          <p:spPr>
            <a:xfrm>
              <a:off x="9461079"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15</a:t>
              </a:r>
            </a:p>
          </p:txBody>
        </p:sp>
        <p:cxnSp>
          <p:nvCxnSpPr>
            <p:cNvPr id="252" name="Straight Connector 251">
              <a:extLst>
                <a:ext uri="{FF2B5EF4-FFF2-40B4-BE49-F238E27FC236}">
                  <a16:creationId xmlns:a16="http://schemas.microsoft.com/office/drawing/2014/main" id="{4E3B3542-CD9D-4363-9B9B-F54B6B22C1FE}"/>
                </a:ext>
              </a:extLst>
            </p:cNvPr>
            <p:cNvCxnSpPr>
              <a:cxnSpLocks/>
            </p:cNvCxnSpPr>
            <p:nvPr/>
          </p:nvCxnSpPr>
          <p:spPr>
            <a:xfrm rot="16200000">
              <a:off x="9861710"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3" name="Rechteck 54">
              <a:extLst>
                <a:ext uri="{FF2B5EF4-FFF2-40B4-BE49-F238E27FC236}">
                  <a16:creationId xmlns:a16="http://schemas.microsoft.com/office/drawing/2014/main" id="{E426CE92-3203-4D71-AF8C-392B693A6DF8}"/>
                </a:ext>
              </a:extLst>
            </p:cNvPr>
            <p:cNvSpPr/>
            <p:nvPr/>
          </p:nvSpPr>
          <p:spPr>
            <a:xfrm>
              <a:off x="9853033"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cxnSp>
          <p:nvCxnSpPr>
            <p:cNvPr id="254" name="Straight Connector 253">
              <a:extLst>
                <a:ext uri="{FF2B5EF4-FFF2-40B4-BE49-F238E27FC236}">
                  <a16:creationId xmlns:a16="http://schemas.microsoft.com/office/drawing/2014/main" id="{BB5B1D15-3A41-4E76-A6AF-357A7F47F8F7}"/>
                </a:ext>
              </a:extLst>
            </p:cNvPr>
            <p:cNvCxnSpPr>
              <a:cxnSpLocks/>
            </p:cNvCxnSpPr>
            <p:nvPr/>
          </p:nvCxnSpPr>
          <p:spPr>
            <a:xfrm rot="16200000">
              <a:off x="10253761"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5" name="Rechteck 54">
              <a:extLst>
                <a:ext uri="{FF2B5EF4-FFF2-40B4-BE49-F238E27FC236}">
                  <a16:creationId xmlns:a16="http://schemas.microsoft.com/office/drawing/2014/main" id="{5523E0DE-9E7E-4AEE-B270-D2C29F7CC23A}"/>
                </a:ext>
              </a:extLst>
            </p:cNvPr>
            <p:cNvSpPr/>
            <p:nvPr/>
          </p:nvSpPr>
          <p:spPr>
            <a:xfrm>
              <a:off x="10244987"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21</a:t>
              </a:r>
            </a:p>
          </p:txBody>
        </p:sp>
        <p:cxnSp>
          <p:nvCxnSpPr>
            <p:cNvPr id="256" name="Straight Connector 255">
              <a:extLst>
                <a:ext uri="{FF2B5EF4-FFF2-40B4-BE49-F238E27FC236}">
                  <a16:creationId xmlns:a16="http://schemas.microsoft.com/office/drawing/2014/main" id="{E99758F4-E5F1-4C06-A19E-B3566ACD68F1}"/>
                </a:ext>
              </a:extLst>
            </p:cNvPr>
            <p:cNvCxnSpPr>
              <a:cxnSpLocks/>
            </p:cNvCxnSpPr>
            <p:nvPr/>
          </p:nvCxnSpPr>
          <p:spPr>
            <a:xfrm rot="16200000">
              <a:off x="10645812"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7" name="Rechteck 54">
              <a:extLst>
                <a:ext uri="{FF2B5EF4-FFF2-40B4-BE49-F238E27FC236}">
                  <a16:creationId xmlns:a16="http://schemas.microsoft.com/office/drawing/2014/main" id="{19D89F3A-71E8-4232-94CA-459541977D93}"/>
                </a:ext>
              </a:extLst>
            </p:cNvPr>
            <p:cNvSpPr/>
            <p:nvPr/>
          </p:nvSpPr>
          <p:spPr>
            <a:xfrm>
              <a:off x="10636941"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cxnSp>
          <p:nvCxnSpPr>
            <p:cNvPr id="258" name="Straight Connector 257">
              <a:extLst>
                <a:ext uri="{FF2B5EF4-FFF2-40B4-BE49-F238E27FC236}">
                  <a16:creationId xmlns:a16="http://schemas.microsoft.com/office/drawing/2014/main" id="{9DD02621-B320-4CEF-87E1-57FFD41BEDB7}"/>
                </a:ext>
              </a:extLst>
            </p:cNvPr>
            <p:cNvCxnSpPr>
              <a:cxnSpLocks/>
            </p:cNvCxnSpPr>
            <p:nvPr/>
          </p:nvCxnSpPr>
          <p:spPr>
            <a:xfrm rot="16200000">
              <a:off x="11037863" y="5271319"/>
              <a:ext cx="54611"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9" name="Rechteck 54">
              <a:extLst>
                <a:ext uri="{FF2B5EF4-FFF2-40B4-BE49-F238E27FC236}">
                  <a16:creationId xmlns:a16="http://schemas.microsoft.com/office/drawing/2014/main" id="{3A384C2E-7A10-42B4-9EE3-C35AA44486D5}"/>
                </a:ext>
              </a:extLst>
            </p:cNvPr>
            <p:cNvSpPr/>
            <p:nvPr/>
          </p:nvSpPr>
          <p:spPr>
            <a:xfrm>
              <a:off x="11028895" y="5311720"/>
              <a:ext cx="73738" cy="144425"/>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27</a:t>
              </a:r>
            </a:p>
          </p:txBody>
        </p:sp>
        <p:sp>
          <p:nvSpPr>
            <p:cNvPr id="275" name="Rechteck 54">
              <a:extLst>
                <a:ext uri="{FF2B5EF4-FFF2-40B4-BE49-F238E27FC236}">
                  <a16:creationId xmlns:a16="http://schemas.microsoft.com/office/drawing/2014/main" id="{10295621-8281-4951-A187-4C41D7FEEE30}"/>
                </a:ext>
              </a:extLst>
            </p:cNvPr>
            <p:cNvSpPr/>
            <p:nvPr/>
          </p:nvSpPr>
          <p:spPr>
            <a:xfrm>
              <a:off x="7266786" y="3749793"/>
              <a:ext cx="158163" cy="194124"/>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75</a:t>
              </a:r>
            </a:p>
          </p:txBody>
        </p:sp>
        <p:cxnSp>
          <p:nvCxnSpPr>
            <p:cNvPr id="276" name="Straight Connector 275">
              <a:extLst>
                <a:ext uri="{FF2B5EF4-FFF2-40B4-BE49-F238E27FC236}">
                  <a16:creationId xmlns:a16="http://schemas.microsoft.com/office/drawing/2014/main" id="{4DE4C43A-1378-44DA-9E2B-A1989C0D5BFA}"/>
                </a:ext>
              </a:extLst>
            </p:cNvPr>
            <p:cNvCxnSpPr/>
            <p:nvPr/>
          </p:nvCxnSpPr>
          <p:spPr>
            <a:xfrm>
              <a:off x="7472701" y="384433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77" name="Rechteck 54">
              <a:extLst>
                <a:ext uri="{FF2B5EF4-FFF2-40B4-BE49-F238E27FC236}">
                  <a16:creationId xmlns:a16="http://schemas.microsoft.com/office/drawing/2014/main" id="{F43174CB-4BAE-42E8-82C1-254D127DBAC1}"/>
                </a:ext>
              </a:extLst>
            </p:cNvPr>
            <p:cNvSpPr/>
            <p:nvPr/>
          </p:nvSpPr>
          <p:spPr>
            <a:xfrm>
              <a:off x="7266786" y="4216101"/>
              <a:ext cx="158163" cy="194124"/>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cxnSp>
          <p:nvCxnSpPr>
            <p:cNvPr id="278" name="Straight Connector 277">
              <a:extLst>
                <a:ext uri="{FF2B5EF4-FFF2-40B4-BE49-F238E27FC236}">
                  <a16:creationId xmlns:a16="http://schemas.microsoft.com/office/drawing/2014/main" id="{2887086F-D874-4A2D-8A62-23DA1DAF207C}"/>
                </a:ext>
              </a:extLst>
            </p:cNvPr>
            <p:cNvCxnSpPr/>
            <p:nvPr/>
          </p:nvCxnSpPr>
          <p:spPr>
            <a:xfrm>
              <a:off x="7472701" y="431089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79" name="Rechteck 54">
              <a:extLst>
                <a:ext uri="{FF2B5EF4-FFF2-40B4-BE49-F238E27FC236}">
                  <a16:creationId xmlns:a16="http://schemas.microsoft.com/office/drawing/2014/main" id="{976990B4-4512-4075-88F3-B96ABF1C1604}"/>
                </a:ext>
              </a:extLst>
            </p:cNvPr>
            <p:cNvSpPr/>
            <p:nvPr/>
          </p:nvSpPr>
          <p:spPr>
            <a:xfrm>
              <a:off x="7266786" y="4682412"/>
              <a:ext cx="158163" cy="194124"/>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25</a:t>
              </a:r>
            </a:p>
          </p:txBody>
        </p:sp>
        <p:cxnSp>
          <p:nvCxnSpPr>
            <p:cNvPr id="280" name="Straight Connector 279">
              <a:extLst>
                <a:ext uri="{FF2B5EF4-FFF2-40B4-BE49-F238E27FC236}">
                  <a16:creationId xmlns:a16="http://schemas.microsoft.com/office/drawing/2014/main" id="{DBD719C3-F7BE-4C7F-935B-9E506670CB4F}"/>
                </a:ext>
              </a:extLst>
            </p:cNvPr>
            <p:cNvCxnSpPr/>
            <p:nvPr/>
          </p:nvCxnSpPr>
          <p:spPr>
            <a:xfrm>
              <a:off x="7472701" y="4777453"/>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486" name="Freeform 204">
              <a:extLst>
                <a:ext uri="{FF2B5EF4-FFF2-40B4-BE49-F238E27FC236}">
                  <a16:creationId xmlns:a16="http://schemas.microsoft.com/office/drawing/2014/main" id="{FB979673-44DA-4F04-B300-69C2A1E78968}"/>
                </a:ext>
              </a:extLst>
            </p:cNvPr>
            <p:cNvSpPr>
              <a:spLocks/>
            </p:cNvSpPr>
            <p:nvPr/>
          </p:nvSpPr>
          <p:spPr bwMode="auto">
            <a:xfrm>
              <a:off x="7545605" y="3383242"/>
              <a:ext cx="3911271" cy="1316508"/>
            </a:xfrm>
            <a:custGeom>
              <a:avLst/>
              <a:gdLst>
                <a:gd name="T0" fmla="*/ 365 w 3427"/>
                <a:gd name="T1" fmla="*/ 12 h 1352"/>
                <a:gd name="T2" fmla="*/ 462 w 3427"/>
                <a:gd name="T3" fmla="*/ 35 h 1352"/>
                <a:gd name="T4" fmla="*/ 516 w 3427"/>
                <a:gd name="T5" fmla="*/ 50 h 1352"/>
                <a:gd name="T6" fmla="*/ 667 w 3427"/>
                <a:gd name="T7" fmla="*/ 73 h 1352"/>
                <a:gd name="T8" fmla="*/ 762 w 3427"/>
                <a:gd name="T9" fmla="*/ 95 h 1352"/>
                <a:gd name="T10" fmla="*/ 901 w 3427"/>
                <a:gd name="T11" fmla="*/ 128 h 1352"/>
                <a:gd name="T12" fmla="*/ 927 w 3427"/>
                <a:gd name="T13" fmla="*/ 154 h 1352"/>
                <a:gd name="T14" fmla="*/ 974 w 3427"/>
                <a:gd name="T15" fmla="*/ 189 h 1352"/>
                <a:gd name="T16" fmla="*/ 1017 w 3427"/>
                <a:gd name="T17" fmla="*/ 232 h 1352"/>
                <a:gd name="T18" fmla="*/ 1059 w 3427"/>
                <a:gd name="T19" fmla="*/ 258 h 1352"/>
                <a:gd name="T20" fmla="*/ 1153 w 3427"/>
                <a:gd name="T21" fmla="*/ 288 h 1352"/>
                <a:gd name="T22" fmla="*/ 1210 w 3427"/>
                <a:gd name="T23" fmla="*/ 307 h 1352"/>
                <a:gd name="T24" fmla="*/ 1248 w 3427"/>
                <a:gd name="T25" fmla="*/ 333 h 1352"/>
                <a:gd name="T26" fmla="*/ 1335 w 3427"/>
                <a:gd name="T27" fmla="*/ 359 h 1352"/>
                <a:gd name="T28" fmla="*/ 1380 w 3427"/>
                <a:gd name="T29" fmla="*/ 376 h 1352"/>
                <a:gd name="T30" fmla="*/ 1413 w 3427"/>
                <a:gd name="T31" fmla="*/ 399 h 1352"/>
                <a:gd name="T32" fmla="*/ 1453 w 3427"/>
                <a:gd name="T33" fmla="*/ 440 h 1352"/>
                <a:gd name="T34" fmla="*/ 1481 w 3427"/>
                <a:gd name="T35" fmla="*/ 489 h 1352"/>
                <a:gd name="T36" fmla="*/ 1500 w 3427"/>
                <a:gd name="T37" fmla="*/ 513 h 1352"/>
                <a:gd name="T38" fmla="*/ 1578 w 3427"/>
                <a:gd name="T39" fmla="*/ 548 h 1352"/>
                <a:gd name="T40" fmla="*/ 1642 w 3427"/>
                <a:gd name="T41" fmla="*/ 569 h 1352"/>
                <a:gd name="T42" fmla="*/ 1691 w 3427"/>
                <a:gd name="T43" fmla="*/ 586 h 1352"/>
                <a:gd name="T44" fmla="*/ 1736 w 3427"/>
                <a:gd name="T45" fmla="*/ 612 h 1352"/>
                <a:gd name="T46" fmla="*/ 1762 w 3427"/>
                <a:gd name="T47" fmla="*/ 633 h 1352"/>
                <a:gd name="T48" fmla="*/ 1826 w 3427"/>
                <a:gd name="T49" fmla="*/ 659 h 1352"/>
                <a:gd name="T50" fmla="*/ 1877 w 3427"/>
                <a:gd name="T51" fmla="*/ 685 h 1352"/>
                <a:gd name="T52" fmla="*/ 1939 w 3427"/>
                <a:gd name="T53" fmla="*/ 728 h 1352"/>
                <a:gd name="T54" fmla="*/ 1977 w 3427"/>
                <a:gd name="T55" fmla="*/ 756 h 1352"/>
                <a:gd name="T56" fmla="*/ 2019 w 3427"/>
                <a:gd name="T57" fmla="*/ 792 h 1352"/>
                <a:gd name="T58" fmla="*/ 2038 w 3427"/>
                <a:gd name="T59" fmla="*/ 813 h 1352"/>
                <a:gd name="T60" fmla="*/ 2080 w 3427"/>
                <a:gd name="T61" fmla="*/ 870 h 1352"/>
                <a:gd name="T62" fmla="*/ 2104 w 3427"/>
                <a:gd name="T63" fmla="*/ 896 h 1352"/>
                <a:gd name="T64" fmla="*/ 2128 w 3427"/>
                <a:gd name="T65" fmla="*/ 924 h 1352"/>
                <a:gd name="T66" fmla="*/ 2175 w 3427"/>
                <a:gd name="T67" fmla="*/ 962 h 1352"/>
                <a:gd name="T68" fmla="*/ 2212 w 3427"/>
                <a:gd name="T69" fmla="*/ 997 h 1352"/>
                <a:gd name="T70" fmla="*/ 2253 w 3427"/>
                <a:gd name="T71" fmla="*/ 1035 h 1352"/>
                <a:gd name="T72" fmla="*/ 2330 w 3427"/>
                <a:gd name="T73" fmla="*/ 1056 h 1352"/>
                <a:gd name="T74" fmla="*/ 2411 w 3427"/>
                <a:gd name="T75" fmla="*/ 1078 h 1352"/>
                <a:gd name="T76" fmla="*/ 2467 w 3427"/>
                <a:gd name="T77" fmla="*/ 1096 h 1352"/>
                <a:gd name="T78" fmla="*/ 2580 w 3427"/>
                <a:gd name="T79" fmla="*/ 1122 h 1352"/>
                <a:gd name="T80" fmla="*/ 2604 w 3427"/>
                <a:gd name="T81" fmla="*/ 1139 h 1352"/>
                <a:gd name="T82" fmla="*/ 2684 w 3427"/>
                <a:gd name="T83" fmla="*/ 1184 h 1352"/>
                <a:gd name="T84" fmla="*/ 2722 w 3427"/>
                <a:gd name="T85" fmla="*/ 1210 h 1352"/>
                <a:gd name="T86" fmla="*/ 2743 w 3427"/>
                <a:gd name="T87" fmla="*/ 1231 h 1352"/>
                <a:gd name="T88" fmla="*/ 2788 w 3427"/>
                <a:gd name="T89" fmla="*/ 1255 h 1352"/>
                <a:gd name="T90" fmla="*/ 2856 w 3427"/>
                <a:gd name="T91" fmla="*/ 1281 h 1352"/>
                <a:gd name="T92" fmla="*/ 2934 w 3427"/>
                <a:gd name="T93" fmla="*/ 1307 h 1352"/>
                <a:gd name="T94" fmla="*/ 3052 w 3427"/>
                <a:gd name="T95" fmla="*/ 1323 h 1352"/>
                <a:gd name="T96" fmla="*/ 3253 w 3427"/>
                <a:gd name="T97" fmla="*/ 1345 h 1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27" h="1352">
                  <a:moveTo>
                    <a:pt x="0" y="0"/>
                  </a:moveTo>
                  <a:lnTo>
                    <a:pt x="160" y="0"/>
                  </a:lnTo>
                  <a:lnTo>
                    <a:pt x="160" y="12"/>
                  </a:lnTo>
                  <a:lnTo>
                    <a:pt x="365" y="12"/>
                  </a:lnTo>
                  <a:lnTo>
                    <a:pt x="365" y="24"/>
                  </a:lnTo>
                  <a:lnTo>
                    <a:pt x="432" y="24"/>
                  </a:lnTo>
                  <a:lnTo>
                    <a:pt x="432" y="35"/>
                  </a:lnTo>
                  <a:lnTo>
                    <a:pt x="462" y="35"/>
                  </a:lnTo>
                  <a:lnTo>
                    <a:pt x="462" y="43"/>
                  </a:lnTo>
                  <a:lnTo>
                    <a:pt x="488" y="43"/>
                  </a:lnTo>
                  <a:lnTo>
                    <a:pt x="488" y="50"/>
                  </a:lnTo>
                  <a:lnTo>
                    <a:pt x="516" y="50"/>
                  </a:lnTo>
                  <a:lnTo>
                    <a:pt x="516" y="61"/>
                  </a:lnTo>
                  <a:lnTo>
                    <a:pt x="561" y="61"/>
                  </a:lnTo>
                  <a:lnTo>
                    <a:pt x="561" y="73"/>
                  </a:lnTo>
                  <a:lnTo>
                    <a:pt x="667" y="73"/>
                  </a:lnTo>
                  <a:lnTo>
                    <a:pt x="667" y="83"/>
                  </a:lnTo>
                  <a:lnTo>
                    <a:pt x="724" y="83"/>
                  </a:lnTo>
                  <a:lnTo>
                    <a:pt x="724" y="95"/>
                  </a:lnTo>
                  <a:lnTo>
                    <a:pt x="762" y="95"/>
                  </a:lnTo>
                  <a:lnTo>
                    <a:pt x="762" y="102"/>
                  </a:lnTo>
                  <a:lnTo>
                    <a:pt x="814" y="102"/>
                  </a:lnTo>
                  <a:lnTo>
                    <a:pt x="814" y="128"/>
                  </a:lnTo>
                  <a:lnTo>
                    <a:pt x="901" y="128"/>
                  </a:lnTo>
                  <a:lnTo>
                    <a:pt x="901" y="137"/>
                  </a:lnTo>
                  <a:lnTo>
                    <a:pt x="913" y="137"/>
                  </a:lnTo>
                  <a:lnTo>
                    <a:pt x="913" y="154"/>
                  </a:lnTo>
                  <a:lnTo>
                    <a:pt x="927" y="154"/>
                  </a:lnTo>
                  <a:lnTo>
                    <a:pt x="927" y="177"/>
                  </a:lnTo>
                  <a:lnTo>
                    <a:pt x="950" y="177"/>
                  </a:lnTo>
                  <a:lnTo>
                    <a:pt x="950" y="189"/>
                  </a:lnTo>
                  <a:lnTo>
                    <a:pt x="974" y="189"/>
                  </a:lnTo>
                  <a:lnTo>
                    <a:pt x="974" y="201"/>
                  </a:lnTo>
                  <a:lnTo>
                    <a:pt x="998" y="201"/>
                  </a:lnTo>
                  <a:lnTo>
                    <a:pt x="998" y="232"/>
                  </a:lnTo>
                  <a:lnTo>
                    <a:pt x="1017" y="232"/>
                  </a:lnTo>
                  <a:lnTo>
                    <a:pt x="1017" y="246"/>
                  </a:lnTo>
                  <a:lnTo>
                    <a:pt x="1033" y="246"/>
                  </a:lnTo>
                  <a:lnTo>
                    <a:pt x="1033" y="258"/>
                  </a:lnTo>
                  <a:lnTo>
                    <a:pt x="1059" y="258"/>
                  </a:lnTo>
                  <a:lnTo>
                    <a:pt x="1059" y="276"/>
                  </a:lnTo>
                  <a:lnTo>
                    <a:pt x="1111" y="276"/>
                  </a:lnTo>
                  <a:lnTo>
                    <a:pt x="1111" y="288"/>
                  </a:lnTo>
                  <a:lnTo>
                    <a:pt x="1153" y="288"/>
                  </a:lnTo>
                  <a:lnTo>
                    <a:pt x="1153" y="300"/>
                  </a:lnTo>
                  <a:lnTo>
                    <a:pt x="1182" y="300"/>
                  </a:lnTo>
                  <a:lnTo>
                    <a:pt x="1182" y="307"/>
                  </a:lnTo>
                  <a:lnTo>
                    <a:pt x="1210" y="307"/>
                  </a:lnTo>
                  <a:lnTo>
                    <a:pt x="1210" y="319"/>
                  </a:lnTo>
                  <a:lnTo>
                    <a:pt x="1231" y="319"/>
                  </a:lnTo>
                  <a:lnTo>
                    <a:pt x="1231" y="333"/>
                  </a:lnTo>
                  <a:lnTo>
                    <a:pt x="1248" y="333"/>
                  </a:lnTo>
                  <a:lnTo>
                    <a:pt x="1248" y="345"/>
                  </a:lnTo>
                  <a:lnTo>
                    <a:pt x="1307" y="345"/>
                  </a:lnTo>
                  <a:lnTo>
                    <a:pt x="1307" y="359"/>
                  </a:lnTo>
                  <a:lnTo>
                    <a:pt x="1335" y="359"/>
                  </a:lnTo>
                  <a:lnTo>
                    <a:pt x="1335" y="366"/>
                  </a:lnTo>
                  <a:lnTo>
                    <a:pt x="1366" y="366"/>
                  </a:lnTo>
                  <a:lnTo>
                    <a:pt x="1366" y="376"/>
                  </a:lnTo>
                  <a:lnTo>
                    <a:pt x="1380" y="376"/>
                  </a:lnTo>
                  <a:lnTo>
                    <a:pt x="1380" y="383"/>
                  </a:lnTo>
                  <a:lnTo>
                    <a:pt x="1394" y="383"/>
                  </a:lnTo>
                  <a:lnTo>
                    <a:pt x="1394" y="399"/>
                  </a:lnTo>
                  <a:lnTo>
                    <a:pt x="1413" y="399"/>
                  </a:lnTo>
                  <a:lnTo>
                    <a:pt x="1413" y="409"/>
                  </a:lnTo>
                  <a:lnTo>
                    <a:pt x="1432" y="409"/>
                  </a:lnTo>
                  <a:lnTo>
                    <a:pt x="1432" y="440"/>
                  </a:lnTo>
                  <a:lnTo>
                    <a:pt x="1453" y="440"/>
                  </a:lnTo>
                  <a:lnTo>
                    <a:pt x="1453" y="466"/>
                  </a:lnTo>
                  <a:lnTo>
                    <a:pt x="1460" y="466"/>
                  </a:lnTo>
                  <a:lnTo>
                    <a:pt x="1460" y="489"/>
                  </a:lnTo>
                  <a:lnTo>
                    <a:pt x="1481" y="489"/>
                  </a:lnTo>
                  <a:lnTo>
                    <a:pt x="1481" y="499"/>
                  </a:lnTo>
                  <a:lnTo>
                    <a:pt x="1488" y="499"/>
                  </a:lnTo>
                  <a:lnTo>
                    <a:pt x="1488" y="513"/>
                  </a:lnTo>
                  <a:lnTo>
                    <a:pt x="1500" y="513"/>
                  </a:lnTo>
                  <a:lnTo>
                    <a:pt x="1500" y="532"/>
                  </a:lnTo>
                  <a:lnTo>
                    <a:pt x="1535" y="532"/>
                  </a:lnTo>
                  <a:lnTo>
                    <a:pt x="1535" y="548"/>
                  </a:lnTo>
                  <a:lnTo>
                    <a:pt x="1578" y="548"/>
                  </a:lnTo>
                  <a:lnTo>
                    <a:pt x="1578" y="560"/>
                  </a:lnTo>
                  <a:lnTo>
                    <a:pt x="1594" y="560"/>
                  </a:lnTo>
                  <a:lnTo>
                    <a:pt x="1594" y="569"/>
                  </a:lnTo>
                  <a:lnTo>
                    <a:pt x="1642" y="569"/>
                  </a:lnTo>
                  <a:lnTo>
                    <a:pt x="1642" y="577"/>
                  </a:lnTo>
                  <a:lnTo>
                    <a:pt x="1665" y="577"/>
                  </a:lnTo>
                  <a:lnTo>
                    <a:pt x="1665" y="586"/>
                  </a:lnTo>
                  <a:lnTo>
                    <a:pt x="1691" y="586"/>
                  </a:lnTo>
                  <a:lnTo>
                    <a:pt x="1691" y="600"/>
                  </a:lnTo>
                  <a:lnTo>
                    <a:pt x="1701" y="600"/>
                  </a:lnTo>
                  <a:lnTo>
                    <a:pt x="1701" y="612"/>
                  </a:lnTo>
                  <a:lnTo>
                    <a:pt x="1736" y="612"/>
                  </a:lnTo>
                  <a:lnTo>
                    <a:pt x="1736" y="621"/>
                  </a:lnTo>
                  <a:lnTo>
                    <a:pt x="1748" y="621"/>
                  </a:lnTo>
                  <a:lnTo>
                    <a:pt x="1748" y="633"/>
                  </a:lnTo>
                  <a:lnTo>
                    <a:pt x="1762" y="633"/>
                  </a:lnTo>
                  <a:lnTo>
                    <a:pt x="1762" y="650"/>
                  </a:lnTo>
                  <a:lnTo>
                    <a:pt x="1814" y="650"/>
                  </a:lnTo>
                  <a:lnTo>
                    <a:pt x="1814" y="659"/>
                  </a:lnTo>
                  <a:lnTo>
                    <a:pt x="1826" y="659"/>
                  </a:lnTo>
                  <a:lnTo>
                    <a:pt x="1826" y="669"/>
                  </a:lnTo>
                  <a:lnTo>
                    <a:pt x="1840" y="669"/>
                  </a:lnTo>
                  <a:lnTo>
                    <a:pt x="1840" y="685"/>
                  </a:lnTo>
                  <a:lnTo>
                    <a:pt x="1877" y="685"/>
                  </a:lnTo>
                  <a:lnTo>
                    <a:pt x="1877" y="709"/>
                  </a:lnTo>
                  <a:lnTo>
                    <a:pt x="1922" y="709"/>
                  </a:lnTo>
                  <a:lnTo>
                    <a:pt x="1922" y="728"/>
                  </a:lnTo>
                  <a:lnTo>
                    <a:pt x="1939" y="728"/>
                  </a:lnTo>
                  <a:lnTo>
                    <a:pt x="1939" y="742"/>
                  </a:lnTo>
                  <a:lnTo>
                    <a:pt x="1948" y="742"/>
                  </a:lnTo>
                  <a:lnTo>
                    <a:pt x="1948" y="756"/>
                  </a:lnTo>
                  <a:lnTo>
                    <a:pt x="1977" y="756"/>
                  </a:lnTo>
                  <a:lnTo>
                    <a:pt x="1977" y="770"/>
                  </a:lnTo>
                  <a:lnTo>
                    <a:pt x="2003" y="770"/>
                  </a:lnTo>
                  <a:lnTo>
                    <a:pt x="2003" y="792"/>
                  </a:lnTo>
                  <a:lnTo>
                    <a:pt x="2019" y="792"/>
                  </a:lnTo>
                  <a:lnTo>
                    <a:pt x="2019" y="803"/>
                  </a:lnTo>
                  <a:lnTo>
                    <a:pt x="2028" y="803"/>
                  </a:lnTo>
                  <a:lnTo>
                    <a:pt x="2028" y="813"/>
                  </a:lnTo>
                  <a:lnTo>
                    <a:pt x="2038" y="813"/>
                  </a:lnTo>
                  <a:lnTo>
                    <a:pt x="2038" y="827"/>
                  </a:lnTo>
                  <a:lnTo>
                    <a:pt x="2052" y="827"/>
                  </a:lnTo>
                  <a:lnTo>
                    <a:pt x="2052" y="870"/>
                  </a:lnTo>
                  <a:lnTo>
                    <a:pt x="2080" y="870"/>
                  </a:lnTo>
                  <a:lnTo>
                    <a:pt x="2080" y="884"/>
                  </a:lnTo>
                  <a:lnTo>
                    <a:pt x="2092" y="884"/>
                  </a:lnTo>
                  <a:lnTo>
                    <a:pt x="2092" y="896"/>
                  </a:lnTo>
                  <a:lnTo>
                    <a:pt x="2104" y="896"/>
                  </a:lnTo>
                  <a:lnTo>
                    <a:pt x="2104" y="910"/>
                  </a:lnTo>
                  <a:lnTo>
                    <a:pt x="2113" y="910"/>
                  </a:lnTo>
                  <a:lnTo>
                    <a:pt x="2113" y="924"/>
                  </a:lnTo>
                  <a:lnTo>
                    <a:pt x="2128" y="924"/>
                  </a:lnTo>
                  <a:lnTo>
                    <a:pt x="2128" y="936"/>
                  </a:lnTo>
                  <a:lnTo>
                    <a:pt x="2168" y="936"/>
                  </a:lnTo>
                  <a:lnTo>
                    <a:pt x="2168" y="962"/>
                  </a:lnTo>
                  <a:lnTo>
                    <a:pt x="2175" y="962"/>
                  </a:lnTo>
                  <a:lnTo>
                    <a:pt x="2175" y="981"/>
                  </a:lnTo>
                  <a:lnTo>
                    <a:pt x="2186" y="981"/>
                  </a:lnTo>
                  <a:lnTo>
                    <a:pt x="2186" y="997"/>
                  </a:lnTo>
                  <a:lnTo>
                    <a:pt x="2212" y="997"/>
                  </a:lnTo>
                  <a:lnTo>
                    <a:pt x="2212" y="1021"/>
                  </a:lnTo>
                  <a:lnTo>
                    <a:pt x="2234" y="1021"/>
                  </a:lnTo>
                  <a:lnTo>
                    <a:pt x="2234" y="1035"/>
                  </a:lnTo>
                  <a:lnTo>
                    <a:pt x="2253" y="1035"/>
                  </a:lnTo>
                  <a:lnTo>
                    <a:pt x="2253" y="1047"/>
                  </a:lnTo>
                  <a:lnTo>
                    <a:pt x="2290" y="1047"/>
                  </a:lnTo>
                  <a:lnTo>
                    <a:pt x="2290" y="1056"/>
                  </a:lnTo>
                  <a:lnTo>
                    <a:pt x="2330" y="1056"/>
                  </a:lnTo>
                  <a:lnTo>
                    <a:pt x="2330" y="1068"/>
                  </a:lnTo>
                  <a:lnTo>
                    <a:pt x="2359" y="1068"/>
                  </a:lnTo>
                  <a:lnTo>
                    <a:pt x="2359" y="1078"/>
                  </a:lnTo>
                  <a:lnTo>
                    <a:pt x="2411" y="1078"/>
                  </a:lnTo>
                  <a:lnTo>
                    <a:pt x="2411" y="1085"/>
                  </a:lnTo>
                  <a:lnTo>
                    <a:pt x="2427" y="1085"/>
                  </a:lnTo>
                  <a:lnTo>
                    <a:pt x="2427" y="1096"/>
                  </a:lnTo>
                  <a:lnTo>
                    <a:pt x="2467" y="1096"/>
                  </a:lnTo>
                  <a:lnTo>
                    <a:pt x="2467" y="1113"/>
                  </a:lnTo>
                  <a:lnTo>
                    <a:pt x="2493" y="1113"/>
                  </a:lnTo>
                  <a:lnTo>
                    <a:pt x="2493" y="1122"/>
                  </a:lnTo>
                  <a:lnTo>
                    <a:pt x="2580" y="1122"/>
                  </a:lnTo>
                  <a:lnTo>
                    <a:pt x="2580" y="1137"/>
                  </a:lnTo>
                  <a:lnTo>
                    <a:pt x="2592" y="1137"/>
                  </a:lnTo>
                  <a:lnTo>
                    <a:pt x="2592" y="1139"/>
                  </a:lnTo>
                  <a:lnTo>
                    <a:pt x="2604" y="1139"/>
                  </a:lnTo>
                  <a:lnTo>
                    <a:pt x="2604" y="1153"/>
                  </a:lnTo>
                  <a:lnTo>
                    <a:pt x="2635" y="1153"/>
                  </a:lnTo>
                  <a:lnTo>
                    <a:pt x="2635" y="1184"/>
                  </a:lnTo>
                  <a:lnTo>
                    <a:pt x="2684" y="1184"/>
                  </a:lnTo>
                  <a:lnTo>
                    <a:pt x="2684" y="1191"/>
                  </a:lnTo>
                  <a:lnTo>
                    <a:pt x="2708" y="1191"/>
                  </a:lnTo>
                  <a:lnTo>
                    <a:pt x="2708" y="1210"/>
                  </a:lnTo>
                  <a:lnTo>
                    <a:pt x="2722" y="1210"/>
                  </a:lnTo>
                  <a:lnTo>
                    <a:pt x="2722" y="1222"/>
                  </a:lnTo>
                  <a:lnTo>
                    <a:pt x="2736" y="1222"/>
                  </a:lnTo>
                  <a:lnTo>
                    <a:pt x="2736" y="1231"/>
                  </a:lnTo>
                  <a:lnTo>
                    <a:pt x="2743" y="1231"/>
                  </a:lnTo>
                  <a:lnTo>
                    <a:pt x="2743" y="1241"/>
                  </a:lnTo>
                  <a:lnTo>
                    <a:pt x="2757" y="1241"/>
                  </a:lnTo>
                  <a:lnTo>
                    <a:pt x="2757" y="1255"/>
                  </a:lnTo>
                  <a:lnTo>
                    <a:pt x="2788" y="1255"/>
                  </a:lnTo>
                  <a:lnTo>
                    <a:pt x="2788" y="1267"/>
                  </a:lnTo>
                  <a:lnTo>
                    <a:pt x="2849" y="1267"/>
                  </a:lnTo>
                  <a:lnTo>
                    <a:pt x="2849" y="1281"/>
                  </a:lnTo>
                  <a:lnTo>
                    <a:pt x="2856" y="1281"/>
                  </a:lnTo>
                  <a:lnTo>
                    <a:pt x="2856" y="1293"/>
                  </a:lnTo>
                  <a:lnTo>
                    <a:pt x="2911" y="1293"/>
                  </a:lnTo>
                  <a:lnTo>
                    <a:pt x="2911" y="1307"/>
                  </a:lnTo>
                  <a:lnTo>
                    <a:pt x="2934" y="1307"/>
                  </a:lnTo>
                  <a:lnTo>
                    <a:pt x="2934" y="1314"/>
                  </a:lnTo>
                  <a:lnTo>
                    <a:pt x="3038" y="1314"/>
                  </a:lnTo>
                  <a:lnTo>
                    <a:pt x="3038" y="1323"/>
                  </a:lnTo>
                  <a:lnTo>
                    <a:pt x="3052" y="1323"/>
                  </a:lnTo>
                  <a:lnTo>
                    <a:pt x="3052" y="1340"/>
                  </a:lnTo>
                  <a:lnTo>
                    <a:pt x="3241" y="1340"/>
                  </a:lnTo>
                  <a:lnTo>
                    <a:pt x="3241" y="1345"/>
                  </a:lnTo>
                  <a:lnTo>
                    <a:pt x="3253" y="1345"/>
                  </a:lnTo>
                  <a:lnTo>
                    <a:pt x="3253" y="1352"/>
                  </a:lnTo>
                  <a:lnTo>
                    <a:pt x="3427" y="1352"/>
                  </a:lnTo>
                </a:path>
              </a:pathLst>
            </a:custGeom>
            <a:noFill/>
            <a:ln w="15875"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205">
              <a:extLst>
                <a:ext uri="{FF2B5EF4-FFF2-40B4-BE49-F238E27FC236}">
                  <a16:creationId xmlns:a16="http://schemas.microsoft.com/office/drawing/2014/main" id="{2326D559-CDF9-4F5C-904C-55AB629EFAB6}"/>
                </a:ext>
              </a:extLst>
            </p:cNvPr>
            <p:cNvSpPr>
              <a:spLocks/>
            </p:cNvSpPr>
            <p:nvPr/>
          </p:nvSpPr>
          <p:spPr bwMode="auto">
            <a:xfrm>
              <a:off x="7545605" y="3383242"/>
              <a:ext cx="3911271" cy="1187000"/>
            </a:xfrm>
            <a:custGeom>
              <a:avLst/>
              <a:gdLst>
                <a:gd name="T0" fmla="*/ 160 w 3427"/>
                <a:gd name="T1" fmla="*/ 0 h 1219"/>
                <a:gd name="T2" fmla="*/ 212 w 3427"/>
                <a:gd name="T3" fmla="*/ 12 h 1219"/>
                <a:gd name="T4" fmla="*/ 264 w 3427"/>
                <a:gd name="T5" fmla="*/ 38 h 1219"/>
                <a:gd name="T6" fmla="*/ 453 w 3427"/>
                <a:gd name="T7" fmla="*/ 54 h 1219"/>
                <a:gd name="T8" fmla="*/ 474 w 3427"/>
                <a:gd name="T9" fmla="*/ 73 h 1219"/>
                <a:gd name="T10" fmla="*/ 611 w 3427"/>
                <a:gd name="T11" fmla="*/ 90 h 1219"/>
                <a:gd name="T12" fmla="*/ 705 w 3427"/>
                <a:gd name="T13" fmla="*/ 116 h 1219"/>
                <a:gd name="T14" fmla="*/ 729 w 3427"/>
                <a:gd name="T15" fmla="*/ 135 h 1219"/>
                <a:gd name="T16" fmla="*/ 752 w 3427"/>
                <a:gd name="T17" fmla="*/ 158 h 1219"/>
                <a:gd name="T18" fmla="*/ 778 w 3427"/>
                <a:gd name="T19" fmla="*/ 191 h 1219"/>
                <a:gd name="T20" fmla="*/ 814 w 3427"/>
                <a:gd name="T21" fmla="*/ 213 h 1219"/>
                <a:gd name="T22" fmla="*/ 849 w 3427"/>
                <a:gd name="T23" fmla="*/ 227 h 1219"/>
                <a:gd name="T24" fmla="*/ 880 w 3427"/>
                <a:gd name="T25" fmla="*/ 246 h 1219"/>
                <a:gd name="T26" fmla="*/ 910 w 3427"/>
                <a:gd name="T27" fmla="*/ 267 h 1219"/>
                <a:gd name="T28" fmla="*/ 932 w 3427"/>
                <a:gd name="T29" fmla="*/ 312 h 1219"/>
                <a:gd name="T30" fmla="*/ 950 w 3427"/>
                <a:gd name="T31" fmla="*/ 354 h 1219"/>
                <a:gd name="T32" fmla="*/ 967 w 3427"/>
                <a:gd name="T33" fmla="*/ 383 h 1219"/>
                <a:gd name="T34" fmla="*/ 988 w 3427"/>
                <a:gd name="T35" fmla="*/ 404 h 1219"/>
                <a:gd name="T36" fmla="*/ 1007 w 3427"/>
                <a:gd name="T37" fmla="*/ 421 h 1219"/>
                <a:gd name="T38" fmla="*/ 1028 w 3427"/>
                <a:gd name="T39" fmla="*/ 454 h 1219"/>
                <a:gd name="T40" fmla="*/ 1050 w 3427"/>
                <a:gd name="T41" fmla="*/ 482 h 1219"/>
                <a:gd name="T42" fmla="*/ 1064 w 3427"/>
                <a:gd name="T43" fmla="*/ 501 h 1219"/>
                <a:gd name="T44" fmla="*/ 1094 w 3427"/>
                <a:gd name="T45" fmla="*/ 520 h 1219"/>
                <a:gd name="T46" fmla="*/ 1137 w 3427"/>
                <a:gd name="T47" fmla="*/ 544 h 1219"/>
                <a:gd name="T48" fmla="*/ 1189 w 3427"/>
                <a:gd name="T49" fmla="*/ 558 h 1219"/>
                <a:gd name="T50" fmla="*/ 1210 w 3427"/>
                <a:gd name="T51" fmla="*/ 574 h 1219"/>
                <a:gd name="T52" fmla="*/ 1248 w 3427"/>
                <a:gd name="T53" fmla="*/ 595 h 1219"/>
                <a:gd name="T54" fmla="*/ 1283 w 3427"/>
                <a:gd name="T55" fmla="*/ 612 h 1219"/>
                <a:gd name="T56" fmla="*/ 1309 w 3427"/>
                <a:gd name="T57" fmla="*/ 624 h 1219"/>
                <a:gd name="T58" fmla="*/ 1351 w 3427"/>
                <a:gd name="T59" fmla="*/ 638 h 1219"/>
                <a:gd name="T60" fmla="*/ 1368 w 3427"/>
                <a:gd name="T61" fmla="*/ 657 h 1219"/>
                <a:gd name="T62" fmla="*/ 1389 w 3427"/>
                <a:gd name="T63" fmla="*/ 676 h 1219"/>
                <a:gd name="T64" fmla="*/ 1413 w 3427"/>
                <a:gd name="T65" fmla="*/ 709 h 1219"/>
                <a:gd name="T66" fmla="*/ 1427 w 3427"/>
                <a:gd name="T67" fmla="*/ 723 h 1219"/>
                <a:gd name="T68" fmla="*/ 1443 w 3427"/>
                <a:gd name="T69" fmla="*/ 742 h 1219"/>
                <a:gd name="T70" fmla="*/ 1472 w 3427"/>
                <a:gd name="T71" fmla="*/ 766 h 1219"/>
                <a:gd name="T72" fmla="*/ 1517 w 3427"/>
                <a:gd name="T73" fmla="*/ 787 h 1219"/>
                <a:gd name="T74" fmla="*/ 1543 w 3427"/>
                <a:gd name="T75" fmla="*/ 803 h 1219"/>
                <a:gd name="T76" fmla="*/ 1583 w 3427"/>
                <a:gd name="T77" fmla="*/ 815 h 1219"/>
                <a:gd name="T78" fmla="*/ 1684 w 3427"/>
                <a:gd name="T79" fmla="*/ 837 h 1219"/>
                <a:gd name="T80" fmla="*/ 1712 w 3427"/>
                <a:gd name="T81" fmla="*/ 855 h 1219"/>
                <a:gd name="T82" fmla="*/ 1788 w 3427"/>
                <a:gd name="T83" fmla="*/ 874 h 1219"/>
                <a:gd name="T84" fmla="*/ 1840 w 3427"/>
                <a:gd name="T85" fmla="*/ 896 h 1219"/>
                <a:gd name="T86" fmla="*/ 1922 w 3427"/>
                <a:gd name="T87" fmla="*/ 914 h 1219"/>
                <a:gd name="T88" fmla="*/ 1967 w 3427"/>
                <a:gd name="T89" fmla="*/ 948 h 1219"/>
                <a:gd name="T90" fmla="*/ 1988 w 3427"/>
                <a:gd name="T91" fmla="*/ 957 h 1219"/>
                <a:gd name="T92" fmla="*/ 2005 w 3427"/>
                <a:gd name="T93" fmla="*/ 978 h 1219"/>
                <a:gd name="T94" fmla="*/ 2033 w 3427"/>
                <a:gd name="T95" fmla="*/ 995 h 1219"/>
                <a:gd name="T96" fmla="*/ 2083 w 3427"/>
                <a:gd name="T97" fmla="*/ 1004 h 1219"/>
                <a:gd name="T98" fmla="*/ 2111 w 3427"/>
                <a:gd name="T99" fmla="*/ 1023 h 1219"/>
                <a:gd name="T100" fmla="*/ 2153 w 3427"/>
                <a:gd name="T101" fmla="*/ 1044 h 1219"/>
                <a:gd name="T102" fmla="*/ 2186 w 3427"/>
                <a:gd name="T103" fmla="*/ 1061 h 1219"/>
                <a:gd name="T104" fmla="*/ 2229 w 3427"/>
                <a:gd name="T105" fmla="*/ 1078 h 1219"/>
                <a:gd name="T106" fmla="*/ 2293 w 3427"/>
                <a:gd name="T107" fmla="*/ 1092 h 1219"/>
                <a:gd name="T108" fmla="*/ 2434 w 3427"/>
                <a:gd name="T109" fmla="*/ 1104 h 1219"/>
                <a:gd name="T110" fmla="*/ 2521 w 3427"/>
                <a:gd name="T111" fmla="*/ 1120 h 1219"/>
                <a:gd name="T112" fmla="*/ 2755 w 3427"/>
                <a:gd name="T113" fmla="*/ 1134 h 1219"/>
                <a:gd name="T114" fmla="*/ 2856 w 3427"/>
                <a:gd name="T115" fmla="*/ 1146 h 1219"/>
                <a:gd name="T116" fmla="*/ 3250 w 3427"/>
                <a:gd name="T117" fmla="*/ 1170 h 1219"/>
                <a:gd name="T118" fmla="*/ 3338 w 3427"/>
                <a:gd name="T119" fmla="*/ 1181 h 1219"/>
                <a:gd name="T120" fmla="*/ 3359 w 3427"/>
                <a:gd name="T121" fmla="*/ 1205 h 1219"/>
                <a:gd name="T122" fmla="*/ 3427 w 3427"/>
                <a:gd name="T123" fmla="*/ 1219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7" h="1219">
                  <a:moveTo>
                    <a:pt x="0" y="0"/>
                  </a:moveTo>
                  <a:lnTo>
                    <a:pt x="160" y="0"/>
                  </a:lnTo>
                  <a:lnTo>
                    <a:pt x="160" y="12"/>
                  </a:lnTo>
                  <a:lnTo>
                    <a:pt x="212" y="12"/>
                  </a:lnTo>
                  <a:lnTo>
                    <a:pt x="212" y="38"/>
                  </a:lnTo>
                  <a:lnTo>
                    <a:pt x="264" y="38"/>
                  </a:lnTo>
                  <a:lnTo>
                    <a:pt x="264" y="54"/>
                  </a:lnTo>
                  <a:lnTo>
                    <a:pt x="453" y="54"/>
                  </a:lnTo>
                  <a:lnTo>
                    <a:pt x="453" y="73"/>
                  </a:lnTo>
                  <a:lnTo>
                    <a:pt x="474" y="73"/>
                  </a:lnTo>
                  <a:lnTo>
                    <a:pt x="474" y="90"/>
                  </a:lnTo>
                  <a:lnTo>
                    <a:pt x="611" y="90"/>
                  </a:lnTo>
                  <a:lnTo>
                    <a:pt x="611" y="116"/>
                  </a:lnTo>
                  <a:lnTo>
                    <a:pt x="705" y="116"/>
                  </a:lnTo>
                  <a:lnTo>
                    <a:pt x="705" y="135"/>
                  </a:lnTo>
                  <a:lnTo>
                    <a:pt x="729" y="135"/>
                  </a:lnTo>
                  <a:lnTo>
                    <a:pt x="729" y="158"/>
                  </a:lnTo>
                  <a:lnTo>
                    <a:pt x="752" y="158"/>
                  </a:lnTo>
                  <a:lnTo>
                    <a:pt x="752" y="191"/>
                  </a:lnTo>
                  <a:lnTo>
                    <a:pt x="778" y="191"/>
                  </a:lnTo>
                  <a:lnTo>
                    <a:pt x="778" y="213"/>
                  </a:lnTo>
                  <a:lnTo>
                    <a:pt x="814" y="213"/>
                  </a:lnTo>
                  <a:lnTo>
                    <a:pt x="814" y="227"/>
                  </a:lnTo>
                  <a:lnTo>
                    <a:pt x="849" y="227"/>
                  </a:lnTo>
                  <a:lnTo>
                    <a:pt x="849" y="246"/>
                  </a:lnTo>
                  <a:lnTo>
                    <a:pt x="880" y="246"/>
                  </a:lnTo>
                  <a:lnTo>
                    <a:pt x="880" y="267"/>
                  </a:lnTo>
                  <a:lnTo>
                    <a:pt x="910" y="267"/>
                  </a:lnTo>
                  <a:lnTo>
                    <a:pt x="910" y="312"/>
                  </a:lnTo>
                  <a:lnTo>
                    <a:pt x="932" y="312"/>
                  </a:lnTo>
                  <a:lnTo>
                    <a:pt x="932" y="354"/>
                  </a:lnTo>
                  <a:lnTo>
                    <a:pt x="950" y="354"/>
                  </a:lnTo>
                  <a:lnTo>
                    <a:pt x="950" y="383"/>
                  </a:lnTo>
                  <a:lnTo>
                    <a:pt x="967" y="383"/>
                  </a:lnTo>
                  <a:lnTo>
                    <a:pt x="967" y="404"/>
                  </a:lnTo>
                  <a:lnTo>
                    <a:pt x="988" y="404"/>
                  </a:lnTo>
                  <a:lnTo>
                    <a:pt x="988" y="421"/>
                  </a:lnTo>
                  <a:lnTo>
                    <a:pt x="1007" y="421"/>
                  </a:lnTo>
                  <a:lnTo>
                    <a:pt x="1007" y="454"/>
                  </a:lnTo>
                  <a:lnTo>
                    <a:pt x="1028" y="454"/>
                  </a:lnTo>
                  <a:lnTo>
                    <a:pt x="1028" y="482"/>
                  </a:lnTo>
                  <a:lnTo>
                    <a:pt x="1050" y="482"/>
                  </a:lnTo>
                  <a:lnTo>
                    <a:pt x="1050" y="501"/>
                  </a:lnTo>
                  <a:lnTo>
                    <a:pt x="1064" y="501"/>
                  </a:lnTo>
                  <a:lnTo>
                    <a:pt x="1064" y="520"/>
                  </a:lnTo>
                  <a:lnTo>
                    <a:pt x="1094" y="520"/>
                  </a:lnTo>
                  <a:lnTo>
                    <a:pt x="1094" y="544"/>
                  </a:lnTo>
                  <a:lnTo>
                    <a:pt x="1137" y="544"/>
                  </a:lnTo>
                  <a:lnTo>
                    <a:pt x="1137" y="558"/>
                  </a:lnTo>
                  <a:lnTo>
                    <a:pt x="1189" y="558"/>
                  </a:lnTo>
                  <a:lnTo>
                    <a:pt x="1189" y="574"/>
                  </a:lnTo>
                  <a:lnTo>
                    <a:pt x="1210" y="574"/>
                  </a:lnTo>
                  <a:lnTo>
                    <a:pt x="1210" y="595"/>
                  </a:lnTo>
                  <a:lnTo>
                    <a:pt x="1248" y="595"/>
                  </a:lnTo>
                  <a:lnTo>
                    <a:pt x="1248" y="612"/>
                  </a:lnTo>
                  <a:lnTo>
                    <a:pt x="1283" y="612"/>
                  </a:lnTo>
                  <a:lnTo>
                    <a:pt x="1283" y="624"/>
                  </a:lnTo>
                  <a:lnTo>
                    <a:pt x="1309" y="624"/>
                  </a:lnTo>
                  <a:lnTo>
                    <a:pt x="1309" y="638"/>
                  </a:lnTo>
                  <a:lnTo>
                    <a:pt x="1351" y="638"/>
                  </a:lnTo>
                  <a:lnTo>
                    <a:pt x="1351" y="657"/>
                  </a:lnTo>
                  <a:lnTo>
                    <a:pt x="1368" y="657"/>
                  </a:lnTo>
                  <a:lnTo>
                    <a:pt x="1368" y="676"/>
                  </a:lnTo>
                  <a:lnTo>
                    <a:pt x="1389" y="676"/>
                  </a:lnTo>
                  <a:lnTo>
                    <a:pt x="1389" y="709"/>
                  </a:lnTo>
                  <a:lnTo>
                    <a:pt x="1413" y="709"/>
                  </a:lnTo>
                  <a:lnTo>
                    <a:pt x="1413" y="723"/>
                  </a:lnTo>
                  <a:lnTo>
                    <a:pt x="1427" y="723"/>
                  </a:lnTo>
                  <a:lnTo>
                    <a:pt x="1427" y="742"/>
                  </a:lnTo>
                  <a:lnTo>
                    <a:pt x="1443" y="742"/>
                  </a:lnTo>
                  <a:lnTo>
                    <a:pt x="1443" y="766"/>
                  </a:lnTo>
                  <a:lnTo>
                    <a:pt x="1472" y="766"/>
                  </a:lnTo>
                  <a:lnTo>
                    <a:pt x="1472" y="787"/>
                  </a:lnTo>
                  <a:lnTo>
                    <a:pt x="1517" y="787"/>
                  </a:lnTo>
                  <a:lnTo>
                    <a:pt x="1517" y="803"/>
                  </a:lnTo>
                  <a:lnTo>
                    <a:pt x="1543" y="803"/>
                  </a:lnTo>
                  <a:lnTo>
                    <a:pt x="1543" y="815"/>
                  </a:lnTo>
                  <a:lnTo>
                    <a:pt x="1583" y="815"/>
                  </a:lnTo>
                  <a:lnTo>
                    <a:pt x="1583" y="837"/>
                  </a:lnTo>
                  <a:lnTo>
                    <a:pt x="1684" y="837"/>
                  </a:lnTo>
                  <a:lnTo>
                    <a:pt x="1684" y="855"/>
                  </a:lnTo>
                  <a:lnTo>
                    <a:pt x="1712" y="855"/>
                  </a:lnTo>
                  <a:lnTo>
                    <a:pt x="1712" y="874"/>
                  </a:lnTo>
                  <a:lnTo>
                    <a:pt x="1788" y="874"/>
                  </a:lnTo>
                  <a:lnTo>
                    <a:pt x="1788" y="896"/>
                  </a:lnTo>
                  <a:lnTo>
                    <a:pt x="1840" y="896"/>
                  </a:lnTo>
                  <a:lnTo>
                    <a:pt x="1840" y="914"/>
                  </a:lnTo>
                  <a:lnTo>
                    <a:pt x="1922" y="914"/>
                  </a:lnTo>
                  <a:lnTo>
                    <a:pt x="1922" y="948"/>
                  </a:lnTo>
                  <a:lnTo>
                    <a:pt x="1967" y="948"/>
                  </a:lnTo>
                  <a:lnTo>
                    <a:pt x="1967" y="957"/>
                  </a:lnTo>
                  <a:lnTo>
                    <a:pt x="1988" y="957"/>
                  </a:lnTo>
                  <a:lnTo>
                    <a:pt x="1988" y="978"/>
                  </a:lnTo>
                  <a:lnTo>
                    <a:pt x="2005" y="978"/>
                  </a:lnTo>
                  <a:lnTo>
                    <a:pt x="2005" y="995"/>
                  </a:lnTo>
                  <a:lnTo>
                    <a:pt x="2033" y="995"/>
                  </a:lnTo>
                  <a:lnTo>
                    <a:pt x="2033" y="1004"/>
                  </a:lnTo>
                  <a:lnTo>
                    <a:pt x="2083" y="1004"/>
                  </a:lnTo>
                  <a:lnTo>
                    <a:pt x="2083" y="1023"/>
                  </a:lnTo>
                  <a:lnTo>
                    <a:pt x="2111" y="1023"/>
                  </a:lnTo>
                  <a:lnTo>
                    <a:pt x="2111" y="1044"/>
                  </a:lnTo>
                  <a:lnTo>
                    <a:pt x="2153" y="1044"/>
                  </a:lnTo>
                  <a:lnTo>
                    <a:pt x="2153" y="1061"/>
                  </a:lnTo>
                  <a:lnTo>
                    <a:pt x="2186" y="1061"/>
                  </a:lnTo>
                  <a:lnTo>
                    <a:pt x="2186" y="1078"/>
                  </a:lnTo>
                  <a:lnTo>
                    <a:pt x="2229" y="1078"/>
                  </a:lnTo>
                  <a:lnTo>
                    <a:pt x="2229" y="1092"/>
                  </a:lnTo>
                  <a:lnTo>
                    <a:pt x="2293" y="1092"/>
                  </a:lnTo>
                  <a:lnTo>
                    <a:pt x="2293" y="1104"/>
                  </a:lnTo>
                  <a:lnTo>
                    <a:pt x="2434" y="1104"/>
                  </a:lnTo>
                  <a:lnTo>
                    <a:pt x="2434" y="1120"/>
                  </a:lnTo>
                  <a:lnTo>
                    <a:pt x="2521" y="1120"/>
                  </a:lnTo>
                  <a:lnTo>
                    <a:pt x="2521" y="1134"/>
                  </a:lnTo>
                  <a:lnTo>
                    <a:pt x="2755" y="1134"/>
                  </a:lnTo>
                  <a:lnTo>
                    <a:pt x="2755" y="1146"/>
                  </a:lnTo>
                  <a:lnTo>
                    <a:pt x="2856" y="1146"/>
                  </a:lnTo>
                  <a:lnTo>
                    <a:pt x="2856" y="1170"/>
                  </a:lnTo>
                  <a:lnTo>
                    <a:pt x="3250" y="1170"/>
                  </a:lnTo>
                  <a:lnTo>
                    <a:pt x="3250" y="1181"/>
                  </a:lnTo>
                  <a:lnTo>
                    <a:pt x="3338" y="1181"/>
                  </a:lnTo>
                  <a:lnTo>
                    <a:pt x="3338" y="1205"/>
                  </a:lnTo>
                  <a:lnTo>
                    <a:pt x="3359" y="1205"/>
                  </a:lnTo>
                  <a:lnTo>
                    <a:pt x="3359" y="1219"/>
                  </a:lnTo>
                  <a:lnTo>
                    <a:pt x="3427" y="1219"/>
                  </a:lnTo>
                </a:path>
              </a:pathLst>
            </a:custGeom>
            <a:noFill/>
            <a:ln w="15875"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7DC90A4E-8351-474D-AD10-5CAEB065D249}"/>
              </a:ext>
            </a:extLst>
          </p:cNvPr>
          <p:cNvGrpSpPr/>
          <p:nvPr/>
        </p:nvGrpSpPr>
        <p:grpSpPr>
          <a:xfrm>
            <a:off x="825323" y="2538920"/>
            <a:ext cx="3500334" cy="1620642"/>
            <a:chOff x="1100430" y="3393616"/>
            <a:chExt cx="4667112" cy="2160856"/>
          </a:xfrm>
        </p:grpSpPr>
        <p:sp>
          <p:nvSpPr>
            <p:cNvPr id="39" name="Rechteck 54">
              <a:extLst>
                <a:ext uri="{FF2B5EF4-FFF2-40B4-BE49-F238E27FC236}">
                  <a16:creationId xmlns:a16="http://schemas.microsoft.com/office/drawing/2014/main" id="{B567DB54-471D-416D-88B2-10E89A4A06D4}"/>
                </a:ext>
              </a:extLst>
            </p:cNvPr>
            <p:cNvSpPr/>
            <p:nvPr/>
          </p:nvSpPr>
          <p:spPr>
            <a:xfrm>
              <a:off x="2661936" y="5385195"/>
              <a:ext cx="2216420" cy="169277"/>
            </a:xfrm>
            <a:prstGeom prst="rect">
              <a:avLst/>
            </a:prstGeom>
          </p:spPr>
          <p:txBody>
            <a:bodyPr wrap="none" lIns="0" tIns="0" rIns="0" bIns="0" anchor="b">
              <a:sp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Time from Randomisation (months)</a:t>
              </a:r>
            </a:p>
          </p:txBody>
        </p:sp>
        <p:cxnSp>
          <p:nvCxnSpPr>
            <p:cNvPr id="12" name="Straight Connector 11">
              <a:extLst>
                <a:ext uri="{FF2B5EF4-FFF2-40B4-BE49-F238E27FC236}">
                  <a16:creationId xmlns:a16="http://schemas.microsoft.com/office/drawing/2014/main" id="{ACE56385-776D-4297-B5B7-DA62FB2FC354}"/>
                </a:ext>
              </a:extLst>
            </p:cNvPr>
            <p:cNvCxnSpPr>
              <a:cxnSpLocks/>
            </p:cNvCxnSpPr>
            <p:nvPr/>
          </p:nvCxnSpPr>
          <p:spPr>
            <a:xfrm>
              <a:off x="1809668" y="3522095"/>
              <a:ext cx="0" cy="161652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66FC4C53-CACB-4336-B986-E59469B70877}"/>
                </a:ext>
              </a:extLst>
            </p:cNvPr>
            <p:cNvCxnSpPr>
              <a:cxnSpLocks/>
            </p:cNvCxnSpPr>
            <p:nvPr/>
          </p:nvCxnSpPr>
          <p:spPr>
            <a:xfrm>
              <a:off x="1809668" y="5138615"/>
              <a:ext cx="392095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 name="Rechteck 54">
              <a:extLst>
                <a:ext uri="{FF2B5EF4-FFF2-40B4-BE49-F238E27FC236}">
                  <a16:creationId xmlns:a16="http://schemas.microsoft.com/office/drawing/2014/main" id="{4C9C1DD7-5218-4A79-A061-CAA419342F71}"/>
                </a:ext>
              </a:extLst>
            </p:cNvPr>
            <p:cNvSpPr/>
            <p:nvPr/>
          </p:nvSpPr>
          <p:spPr>
            <a:xfrm>
              <a:off x="1501272" y="3441739"/>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sp>
          <p:nvSpPr>
            <p:cNvPr id="16" name="Rechteck 54">
              <a:extLst>
                <a:ext uri="{FF2B5EF4-FFF2-40B4-BE49-F238E27FC236}">
                  <a16:creationId xmlns:a16="http://schemas.microsoft.com/office/drawing/2014/main" id="{1D130634-8C99-4669-B967-12B346E854BF}"/>
                </a:ext>
              </a:extLst>
            </p:cNvPr>
            <p:cNvSpPr/>
            <p:nvPr/>
          </p:nvSpPr>
          <p:spPr>
            <a:xfrm>
              <a:off x="1501272" y="4087247"/>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0.6</a:t>
              </a:r>
            </a:p>
          </p:txBody>
        </p:sp>
        <p:cxnSp>
          <p:nvCxnSpPr>
            <p:cNvPr id="17" name="Straight Connector 16">
              <a:extLst>
                <a:ext uri="{FF2B5EF4-FFF2-40B4-BE49-F238E27FC236}">
                  <a16:creationId xmlns:a16="http://schemas.microsoft.com/office/drawing/2014/main" id="{E4F85F13-25E3-44E5-AE38-5BA69A4FD1DA}"/>
                </a:ext>
              </a:extLst>
            </p:cNvPr>
            <p:cNvCxnSpPr/>
            <p:nvPr/>
          </p:nvCxnSpPr>
          <p:spPr>
            <a:xfrm>
              <a:off x="1745660" y="416983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8" name="Rechteck 54">
              <a:extLst>
                <a:ext uri="{FF2B5EF4-FFF2-40B4-BE49-F238E27FC236}">
                  <a16:creationId xmlns:a16="http://schemas.microsoft.com/office/drawing/2014/main" id="{40583B53-72D1-4B93-B487-489BF17E0CBA}"/>
                </a:ext>
              </a:extLst>
            </p:cNvPr>
            <p:cNvSpPr/>
            <p:nvPr/>
          </p:nvSpPr>
          <p:spPr>
            <a:xfrm>
              <a:off x="1501272" y="4410002"/>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0.4</a:t>
              </a:r>
            </a:p>
          </p:txBody>
        </p:sp>
        <p:cxnSp>
          <p:nvCxnSpPr>
            <p:cNvPr id="19" name="Straight Connector 18">
              <a:extLst>
                <a:ext uri="{FF2B5EF4-FFF2-40B4-BE49-F238E27FC236}">
                  <a16:creationId xmlns:a16="http://schemas.microsoft.com/office/drawing/2014/main" id="{7BE24419-5059-4775-A9A2-7FD0848357D6}"/>
                </a:ext>
              </a:extLst>
            </p:cNvPr>
            <p:cNvCxnSpPr/>
            <p:nvPr/>
          </p:nvCxnSpPr>
          <p:spPr>
            <a:xfrm>
              <a:off x="1745660" y="4492759"/>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0" name="Rechteck 54">
              <a:extLst>
                <a:ext uri="{FF2B5EF4-FFF2-40B4-BE49-F238E27FC236}">
                  <a16:creationId xmlns:a16="http://schemas.microsoft.com/office/drawing/2014/main" id="{9F84E4D1-1C00-41E6-ABFE-B886AE0B1289}"/>
                </a:ext>
              </a:extLst>
            </p:cNvPr>
            <p:cNvSpPr/>
            <p:nvPr/>
          </p:nvSpPr>
          <p:spPr>
            <a:xfrm>
              <a:off x="1501272" y="5055507"/>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0.0</a:t>
              </a:r>
            </a:p>
          </p:txBody>
        </p:sp>
        <p:cxnSp>
          <p:nvCxnSpPr>
            <p:cNvPr id="21" name="Straight Connector 20">
              <a:extLst>
                <a:ext uri="{FF2B5EF4-FFF2-40B4-BE49-F238E27FC236}">
                  <a16:creationId xmlns:a16="http://schemas.microsoft.com/office/drawing/2014/main" id="{592C1F6E-9F3A-429C-817D-6777AFA05863}"/>
                </a:ext>
              </a:extLst>
            </p:cNvPr>
            <p:cNvCxnSpPr/>
            <p:nvPr/>
          </p:nvCxnSpPr>
          <p:spPr>
            <a:xfrm>
              <a:off x="1745660" y="5138615"/>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BA92D0B-BB95-4C83-9374-7095BFFAF317}"/>
                </a:ext>
              </a:extLst>
            </p:cNvPr>
            <p:cNvCxnSpPr>
              <a:cxnSpLocks/>
            </p:cNvCxnSpPr>
            <p:nvPr/>
          </p:nvCxnSpPr>
          <p:spPr>
            <a:xfrm rot="16200000">
              <a:off x="178604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3" name="Rechteck 54">
              <a:extLst>
                <a:ext uri="{FF2B5EF4-FFF2-40B4-BE49-F238E27FC236}">
                  <a16:creationId xmlns:a16="http://schemas.microsoft.com/office/drawing/2014/main" id="{2F6CD890-D92E-458D-A6B5-46E68564779A}"/>
                </a:ext>
              </a:extLst>
            </p:cNvPr>
            <p:cNvSpPr/>
            <p:nvPr/>
          </p:nvSpPr>
          <p:spPr>
            <a:xfrm>
              <a:off x="1774268"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24" name="Straight Connector 23">
              <a:extLst>
                <a:ext uri="{FF2B5EF4-FFF2-40B4-BE49-F238E27FC236}">
                  <a16:creationId xmlns:a16="http://schemas.microsoft.com/office/drawing/2014/main" id="{B3DF9850-7AF1-446C-9710-0E5238A9C84B}"/>
                </a:ext>
              </a:extLst>
            </p:cNvPr>
            <p:cNvCxnSpPr>
              <a:cxnSpLocks/>
            </p:cNvCxnSpPr>
            <p:nvPr/>
          </p:nvCxnSpPr>
          <p:spPr>
            <a:xfrm rot="16200000">
              <a:off x="200385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5" name="Rechteck 54">
              <a:extLst>
                <a:ext uri="{FF2B5EF4-FFF2-40B4-BE49-F238E27FC236}">
                  <a16:creationId xmlns:a16="http://schemas.microsoft.com/office/drawing/2014/main" id="{002FEA60-BD06-4F25-A0BF-08D4EEC3E7A4}"/>
                </a:ext>
              </a:extLst>
            </p:cNvPr>
            <p:cNvSpPr/>
            <p:nvPr/>
          </p:nvSpPr>
          <p:spPr>
            <a:xfrm>
              <a:off x="1992020"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cxnSp>
          <p:nvCxnSpPr>
            <p:cNvPr id="26" name="Straight Connector 25">
              <a:extLst>
                <a:ext uri="{FF2B5EF4-FFF2-40B4-BE49-F238E27FC236}">
                  <a16:creationId xmlns:a16="http://schemas.microsoft.com/office/drawing/2014/main" id="{9D013CDB-6E7E-49C4-B33C-81B0F5A2D874}"/>
                </a:ext>
              </a:extLst>
            </p:cNvPr>
            <p:cNvCxnSpPr>
              <a:cxnSpLocks/>
            </p:cNvCxnSpPr>
            <p:nvPr/>
          </p:nvCxnSpPr>
          <p:spPr>
            <a:xfrm rot="16200000">
              <a:off x="331068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7" name="Rechteck 54">
              <a:extLst>
                <a:ext uri="{FF2B5EF4-FFF2-40B4-BE49-F238E27FC236}">
                  <a16:creationId xmlns:a16="http://schemas.microsoft.com/office/drawing/2014/main" id="{0FD6416E-5DC0-4A54-BCCF-AD5C15FB37BB}"/>
                </a:ext>
              </a:extLst>
            </p:cNvPr>
            <p:cNvSpPr/>
            <p:nvPr/>
          </p:nvSpPr>
          <p:spPr>
            <a:xfrm>
              <a:off x="3298532"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14</a:t>
              </a:r>
            </a:p>
          </p:txBody>
        </p:sp>
        <p:cxnSp>
          <p:nvCxnSpPr>
            <p:cNvPr id="28" name="Straight Connector 27">
              <a:extLst>
                <a:ext uri="{FF2B5EF4-FFF2-40B4-BE49-F238E27FC236}">
                  <a16:creationId xmlns:a16="http://schemas.microsoft.com/office/drawing/2014/main" id="{696EAD0C-EF05-4F2B-ACEA-180CE5148375}"/>
                </a:ext>
              </a:extLst>
            </p:cNvPr>
            <p:cNvCxnSpPr>
              <a:cxnSpLocks/>
            </p:cNvCxnSpPr>
            <p:nvPr/>
          </p:nvCxnSpPr>
          <p:spPr>
            <a:xfrm rot="16200000">
              <a:off x="418191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9" name="Rechteck 54">
              <a:extLst>
                <a:ext uri="{FF2B5EF4-FFF2-40B4-BE49-F238E27FC236}">
                  <a16:creationId xmlns:a16="http://schemas.microsoft.com/office/drawing/2014/main" id="{00A2784E-44D2-48CF-A5BB-42BD0C2FD224}"/>
                </a:ext>
              </a:extLst>
            </p:cNvPr>
            <p:cNvSpPr/>
            <p:nvPr/>
          </p:nvSpPr>
          <p:spPr>
            <a:xfrm>
              <a:off x="4169540"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22</a:t>
              </a:r>
            </a:p>
          </p:txBody>
        </p:sp>
        <p:cxnSp>
          <p:nvCxnSpPr>
            <p:cNvPr id="30" name="Straight Connector 29">
              <a:extLst>
                <a:ext uri="{FF2B5EF4-FFF2-40B4-BE49-F238E27FC236}">
                  <a16:creationId xmlns:a16="http://schemas.microsoft.com/office/drawing/2014/main" id="{196F1A99-E82E-45FF-9081-E803DD9EBB39}"/>
                </a:ext>
              </a:extLst>
            </p:cNvPr>
            <p:cNvCxnSpPr>
              <a:cxnSpLocks/>
            </p:cNvCxnSpPr>
            <p:nvPr/>
          </p:nvCxnSpPr>
          <p:spPr>
            <a:xfrm rot="16200000">
              <a:off x="4835328"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1" name="Rechteck 54">
              <a:extLst>
                <a:ext uri="{FF2B5EF4-FFF2-40B4-BE49-F238E27FC236}">
                  <a16:creationId xmlns:a16="http://schemas.microsoft.com/office/drawing/2014/main" id="{9E1C6CB0-0C30-4C14-82AC-07A5E9158221}"/>
                </a:ext>
              </a:extLst>
            </p:cNvPr>
            <p:cNvSpPr/>
            <p:nvPr/>
          </p:nvSpPr>
          <p:spPr>
            <a:xfrm>
              <a:off x="4822796"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28</a:t>
              </a:r>
            </a:p>
          </p:txBody>
        </p:sp>
        <p:cxnSp>
          <p:nvCxnSpPr>
            <p:cNvPr id="32" name="Straight Connector 31">
              <a:extLst>
                <a:ext uri="{FF2B5EF4-FFF2-40B4-BE49-F238E27FC236}">
                  <a16:creationId xmlns:a16="http://schemas.microsoft.com/office/drawing/2014/main" id="{D8673978-075A-4B7A-849D-924F845E2A6E}"/>
                </a:ext>
              </a:extLst>
            </p:cNvPr>
            <p:cNvCxnSpPr>
              <a:cxnSpLocks/>
            </p:cNvCxnSpPr>
            <p:nvPr/>
          </p:nvCxnSpPr>
          <p:spPr>
            <a:xfrm rot="16200000">
              <a:off x="570655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3" name="Rechteck 54">
              <a:extLst>
                <a:ext uri="{FF2B5EF4-FFF2-40B4-BE49-F238E27FC236}">
                  <a16:creationId xmlns:a16="http://schemas.microsoft.com/office/drawing/2014/main" id="{6DBAB5B4-57D9-4BE6-B027-766E29B180BE}"/>
                </a:ext>
              </a:extLst>
            </p:cNvPr>
            <p:cNvSpPr/>
            <p:nvPr/>
          </p:nvSpPr>
          <p:spPr>
            <a:xfrm>
              <a:off x="5693804"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36</a:t>
              </a:r>
            </a:p>
          </p:txBody>
        </p:sp>
        <p:sp>
          <p:nvSpPr>
            <p:cNvPr id="34" name="Rechteck 54">
              <a:extLst>
                <a:ext uri="{FF2B5EF4-FFF2-40B4-BE49-F238E27FC236}">
                  <a16:creationId xmlns:a16="http://schemas.microsoft.com/office/drawing/2014/main" id="{66F4DD08-9F3A-43D9-B324-3E0D760DD115}"/>
                </a:ext>
              </a:extLst>
            </p:cNvPr>
            <p:cNvSpPr/>
            <p:nvPr/>
          </p:nvSpPr>
          <p:spPr>
            <a:xfrm rot="16200000">
              <a:off x="305442" y="4188604"/>
              <a:ext cx="1928532" cy="338555"/>
            </a:xfrm>
            <a:prstGeom prst="rect">
              <a:avLst/>
            </a:prstGeom>
          </p:spPr>
          <p:txBody>
            <a:bodyPr wrap="square" lIns="0" tIns="0" rIns="0" bIns="0" anchor="ctr">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black"/>
                  </a:solidFill>
                  <a:effectLst/>
                  <a:uLnTx/>
                  <a:uFillTx/>
                  <a:latin typeface="Calibri" panose="020F0502020204030204"/>
                  <a:ea typeface="+mn-ea"/>
                  <a:cs typeface="Arial Narrow"/>
                </a:rPr>
                <a:t>Progression-Free Survival (proportion)</a:t>
              </a:r>
            </a:p>
          </p:txBody>
        </p:sp>
        <p:sp>
          <p:nvSpPr>
            <p:cNvPr id="35" name="Rechteck 54">
              <a:extLst>
                <a:ext uri="{FF2B5EF4-FFF2-40B4-BE49-F238E27FC236}">
                  <a16:creationId xmlns:a16="http://schemas.microsoft.com/office/drawing/2014/main" id="{64C4D237-4648-44D8-9C51-C39C8AC5D1DB}"/>
                </a:ext>
              </a:extLst>
            </p:cNvPr>
            <p:cNvSpPr/>
            <p:nvPr/>
          </p:nvSpPr>
          <p:spPr>
            <a:xfrm>
              <a:off x="1501271" y="4732756"/>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0.2</a:t>
              </a:r>
            </a:p>
          </p:txBody>
        </p:sp>
        <p:cxnSp>
          <p:nvCxnSpPr>
            <p:cNvPr id="36" name="Straight Connector 35">
              <a:extLst>
                <a:ext uri="{FF2B5EF4-FFF2-40B4-BE49-F238E27FC236}">
                  <a16:creationId xmlns:a16="http://schemas.microsoft.com/office/drawing/2014/main" id="{BF84E52C-F407-4145-BECF-FDD656D947B8}"/>
                </a:ext>
              </a:extLst>
            </p:cNvPr>
            <p:cNvCxnSpPr/>
            <p:nvPr/>
          </p:nvCxnSpPr>
          <p:spPr>
            <a:xfrm>
              <a:off x="1745660" y="4815686"/>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7" name="Rechteck 54">
              <a:extLst>
                <a:ext uri="{FF2B5EF4-FFF2-40B4-BE49-F238E27FC236}">
                  <a16:creationId xmlns:a16="http://schemas.microsoft.com/office/drawing/2014/main" id="{7A172F58-6EAF-4F7A-92DA-5B71789FE4E6}"/>
                </a:ext>
              </a:extLst>
            </p:cNvPr>
            <p:cNvSpPr/>
            <p:nvPr/>
          </p:nvSpPr>
          <p:spPr>
            <a:xfrm>
              <a:off x="1501271" y="3764493"/>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0.8</a:t>
              </a:r>
            </a:p>
          </p:txBody>
        </p:sp>
        <p:cxnSp>
          <p:nvCxnSpPr>
            <p:cNvPr id="38" name="Straight Connector 37">
              <a:extLst>
                <a:ext uri="{FF2B5EF4-FFF2-40B4-BE49-F238E27FC236}">
                  <a16:creationId xmlns:a16="http://schemas.microsoft.com/office/drawing/2014/main" id="{343081F8-459F-4C5F-BBB5-BB14F663CDDE}"/>
                </a:ext>
              </a:extLst>
            </p:cNvPr>
            <p:cNvCxnSpPr/>
            <p:nvPr/>
          </p:nvCxnSpPr>
          <p:spPr>
            <a:xfrm>
              <a:off x="1745660" y="3846905"/>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2" name="Rechteck 54">
              <a:extLst>
                <a:ext uri="{FF2B5EF4-FFF2-40B4-BE49-F238E27FC236}">
                  <a16:creationId xmlns:a16="http://schemas.microsoft.com/office/drawing/2014/main" id="{A2A1E5F3-9EF2-4614-BC39-E3C54B6AA37A}"/>
                </a:ext>
              </a:extLst>
            </p:cNvPr>
            <p:cNvSpPr/>
            <p:nvPr/>
          </p:nvSpPr>
          <p:spPr>
            <a:xfrm>
              <a:off x="1501271" y="3603116"/>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0.9</a:t>
              </a:r>
            </a:p>
          </p:txBody>
        </p:sp>
        <p:cxnSp>
          <p:nvCxnSpPr>
            <p:cNvPr id="53" name="Straight Connector 52">
              <a:extLst>
                <a:ext uri="{FF2B5EF4-FFF2-40B4-BE49-F238E27FC236}">
                  <a16:creationId xmlns:a16="http://schemas.microsoft.com/office/drawing/2014/main" id="{844488CE-628E-499F-97C3-3C87FF734A03}"/>
                </a:ext>
              </a:extLst>
            </p:cNvPr>
            <p:cNvCxnSpPr/>
            <p:nvPr/>
          </p:nvCxnSpPr>
          <p:spPr>
            <a:xfrm>
              <a:off x="1745660" y="368544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4" name="Rechteck 54">
              <a:extLst>
                <a:ext uri="{FF2B5EF4-FFF2-40B4-BE49-F238E27FC236}">
                  <a16:creationId xmlns:a16="http://schemas.microsoft.com/office/drawing/2014/main" id="{766BE408-906E-4C11-8F01-34702FD4D98C}"/>
                </a:ext>
              </a:extLst>
            </p:cNvPr>
            <p:cNvSpPr/>
            <p:nvPr/>
          </p:nvSpPr>
          <p:spPr>
            <a:xfrm>
              <a:off x="1501271" y="3925871"/>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0.7</a:t>
              </a:r>
            </a:p>
          </p:txBody>
        </p:sp>
        <p:cxnSp>
          <p:nvCxnSpPr>
            <p:cNvPr id="55" name="Straight Connector 54">
              <a:extLst>
                <a:ext uri="{FF2B5EF4-FFF2-40B4-BE49-F238E27FC236}">
                  <a16:creationId xmlns:a16="http://schemas.microsoft.com/office/drawing/2014/main" id="{89C9B5B7-FEDA-41A9-98A7-4287A71B2BC9}"/>
                </a:ext>
              </a:extLst>
            </p:cNvPr>
            <p:cNvCxnSpPr/>
            <p:nvPr/>
          </p:nvCxnSpPr>
          <p:spPr>
            <a:xfrm>
              <a:off x="1745660" y="4008369"/>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6" name="Rechteck 54">
              <a:extLst>
                <a:ext uri="{FF2B5EF4-FFF2-40B4-BE49-F238E27FC236}">
                  <a16:creationId xmlns:a16="http://schemas.microsoft.com/office/drawing/2014/main" id="{79983B9F-2A3E-4A38-AECE-077B1BED2DD8}"/>
                </a:ext>
              </a:extLst>
            </p:cNvPr>
            <p:cNvSpPr/>
            <p:nvPr/>
          </p:nvSpPr>
          <p:spPr>
            <a:xfrm>
              <a:off x="1501271" y="4248624"/>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cxnSp>
          <p:nvCxnSpPr>
            <p:cNvPr id="57" name="Straight Connector 56">
              <a:extLst>
                <a:ext uri="{FF2B5EF4-FFF2-40B4-BE49-F238E27FC236}">
                  <a16:creationId xmlns:a16="http://schemas.microsoft.com/office/drawing/2014/main" id="{1B687295-D39C-4CA5-BE68-C7D6820A2CA4}"/>
                </a:ext>
              </a:extLst>
            </p:cNvPr>
            <p:cNvCxnSpPr/>
            <p:nvPr/>
          </p:nvCxnSpPr>
          <p:spPr>
            <a:xfrm>
              <a:off x="1745660" y="4331295"/>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58" name="Rechteck 54">
              <a:extLst>
                <a:ext uri="{FF2B5EF4-FFF2-40B4-BE49-F238E27FC236}">
                  <a16:creationId xmlns:a16="http://schemas.microsoft.com/office/drawing/2014/main" id="{1D2A9E83-C3F4-4944-B3AE-77FD53C83496}"/>
                </a:ext>
              </a:extLst>
            </p:cNvPr>
            <p:cNvSpPr/>
            <p:nvPr/>
          </p:nvSpPr>
          <p:spPr>
            <a:xfrm>
              <a:off x="1501271" y="4571379"/>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0.3</a:t>
              </a:r>
            </a:p>
          </p:txBody>
        </p:sp>
        <p:cxnSp>
          <p:nvCxnSpPr>
            <p:cNvPr id="59" name="Straight Connector 58">
              <a:extLst>
                <a:ext uri="{FF2B5EF4-FFF2-40B4-BE49-F238E27FC236}">
                  <a16:creationId xmlns:a16="http://schemas.microsoft.com/office/drawing/2014/main" id="{8DB1882F-7C9F-4473-82E7-20348D72CE7B}"/>
                </a:ext>
              </a:extLst>
            </p:cNvPr>
            <p:cNvCxnSpPr/>
            <p:nvPr/>
          </p:nvCxnSpPr>
          <p:spPr>
            <a:xfrm>
              <a:off x="1745660" y="4654222"/>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0" name="Rechteck 54">
              <a:extLst>
                <a:ext uri="{FF2B5EF4-FFF2-40B4-BE49-F238E27FC236}">
                  <a16:creationId xmlns:a16="http://schemas.microsoft.com/office/drawing/2014/main" id="{83A54AE1-E775-4B02-B94E-E4A1B5E52822}"/>
                </a:ext>
              </a:extLst>
            </p:cNvPr>
            <p:cNvSpPr/>
            <p:nvPr/>
          </p:nvSpPr>
          <p:spPr>
            <a:xfrm>
              <a:off x="1501271" y="4894132"/>
              <a:ext cx="196636" cy="169277"/>
            </a:xfrm>
            <a:prstGeom prst="rect">
              <a:avLst/>
            </a:prstGeom>
          </p:spPr>
          <p:txBody>
            <a:bodyPr wrap="none" lIns="0" tIns="0" rIns="0" bIns="0" anchor="ctr">
              <a:spAutoFit/>
            </a:bodyPr>
            <a:lstStyle/>
            <a:p>
              <a:pPr marL="0" marR="0" lvl="0" indent="0" algn="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0.1</a:t>
              </a:r>
            </a:p>
          </p:txBody>
        </p:sp>
        <p:cxnSp>
          <p:nvCxnSpPr>
            <p:cNvPr id="61" name="Straight Connector 60">
              <a:extLst>
                <a:ext uri="{FF2B5EF4-FFF2-40B4-BE49-F238E27FC236}">
                  <a16:creationId xmlns:a16="http://schemas.microsoft.com/office/drawing/2014/main" id="{2CB511FA-2B18-4C3C-915F-DAEC649FE9C0}"/>
                </a:ext>
              </a:extLst>
            </p:cNvPr>
            <p:cNvCxnSpPr/>
            <p:nvPr/>
          </p:nvCxnSpPr>
          <p:spPr>
            <a:xfrm>
              <a:off x="1745660" y="4977149"/>
              <a:ext cx="6400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8B8A2D09-30B3-4D8C-97DB-85F5EDAECDE5}"/>
                </a:ext>
              </a:extLst>
            </p:cNvPr>
            <p:cNvCxnSpPr>
              <a:cxnSpLocks/>
            </p:cNvCxnSpPr>
            <p:nvPr/>
          </p:nvCxnSpPr>
          <p:spPr>
            <a:xfrm rot="16200000">
              <a:off x="222165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3" name="Rechteck 54">
              <a:extLst>
                <a:ext uri="{FF2B5EF4-FFF2-40B4-BE49-F238E27FC236}">
                  <a16:creationId xmlns:a16="http://schemas.microsoft.com/office/drawing/2014/main" id="{BEF71075-BDFC-48AA-9C62-28BFA64DA5E5}"/>
                </a:ext>
              </a:extLst>
            </p:cNvPr>
            <p:cNvSpPr/>
            <p:nvPr/>
          </p:nvSpPr>
          <p:spPr>
            <a:xfrm>
              <a:off x="2209772"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cxnSp>
          <p:nvCxnSpPr>
            <p:cNvPr id="64" name="Straight Connector 63">
              <a:extLst>
                <a:ext uri="{FF2B5EF4-FFF2-40B4-BE49-F238E27FC236}">
                  <a16:creationId xmlns:a16="http://schemas.microsoft.com/office/drawing/2014/main" id="{54415695-4932-4EC9-BAA0-55551CC69625}"/>
                </a:ext>
              </a:extLst>
            </p:cNvPr>
            <p:cNvCxnSpPr>
              <a:cxnSpLocks/>
            </p:cNvCxnSpPr>
            <p:nvPr/>
          </p:nvCxnSpPr>
          <p:spPr>
            <a:xfrm rot="16200000">
              <a:off x="2439462"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5" name="Rechteck 54">
              <a:extLst>
                <a:ext uri="{FF2B5EF4-FFF2-40B4-BE49-F238E27FC236}">
                  <a16:creationId xmlns:a16="http://schemas.microsoft.com/office/drawing/2014/main" id="{4EA893C3-50AB-4839-B4E5-F3D6840E3505}"/>
                </a:ext>
              </a:extLst>
            </p:cNvPr>
            <p:cNvSpPr/>
            <p:nvPr/>
          </p:nvSpPr>
          <p:spPr>
            <a:xfrm>
              <a:off x="2427524"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cxnSp>
          <p:nvCxnSpPr>
            <p:cNvPr id="66" name="Straight Connector 65">
              <a:extLst>
                <a:ext uri="{FF2B5EF4-FFF2-40B4-BE49-F238E27FC236}">
                  <a16:creationId xmlns:a16="http://schemas.microsoft.com/office/drawing/2014/main" id="{594361F4-032B-4B6E-8BA3-0817DFE8FCC7}"/>
                </a:ext>
              </a:extLst>
            </p:cNvPr>
            <p:cNvCxnSpPr>
              <a:cxnSpLocks/>
            </p:cNvCxnSpPr>
            <p:nvPr/>
          </p:nvCxnSpPr>
          <p:spPr>
            <a:xfrm rot="16200000">
              <a:off x="2657268"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7" name="Rechteck 54">
              <a:extLst>
                <a:ext uri="{FF2B5EF4-FFF2-40B4-BE49-F238E27FC236}">
                  <a16:creationId xmlns:a16="http://schemas.microsoft.com/office/drawing/2014/main" id="{F694C614-4E2E-4EC4-89D1-1C7994F42DE9}"/>
                </a:ext>
              </a:extLst>
            </p:cNvPr>
            <p:cNvSpPr/>
            <p:nvPr/>
          </p:nvSpPr>
          <p:spPr>
            <a:xfrm>
              <a:off x="2645276"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8</a:t>
              </a:r>
            </a:p>
          </p:txBody>
        </p:sp>
        <p:cxnSp>
          <p:nvCxnSpPr>
            <p:cNvPr id="68" name="Straight Connector 67">
              <a:extLst>
                <a:ext uri="{FF2B5EF4-FFF2-40B4-BE49-F238E27FC236}">
                  <a16:creationId xmlns:a16="http://schemas.microsoft.com/office/drawing/2014/main" id="{C853BC36-565F-4343-8792-766A9D1BFB0D}"/>
                </a:ext>
              </a:extLst>
            </p:cNvPr>
            <p:cNvCxnSpPr>
              <a:cxnSpLocks/>
            </p:cNvCxnSpPr>
            <p:nvPr/>
          </p:nvCxnSpPr>
          <p:spPr>
            <a:xfrm rot="16200000">
              <a:off x="287507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69" name="Rechteck 54">
              <a:extLst>
                <a:ext uri="{FF2B5EF4-FFF2-40B4-BE49-F238E27FC236}">
                  <a16:creationId xmlns:a16="http://schemas.microsoft.com/office/drawing/2014/main" id="{E89CC56F-8033-47C5-B3D5-26C9C2A64293}"/>
                </a:ext>
              </a:extLst>
            </p:cNvPr>
            <p:cNvSpPr/>
            <p:nvPr/>
          </p:nvSpPr>
          <p:spPr>
            <a:xfrm>
              <a:off x="2863028"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10</a:t>
              </a:r>
            </a:p>
          </p:txBody>
        </p:sp>
        <p:cxnSp>
          <p:nvCxnSpPr>
            <p:cNvPr id="70" name="Straight Connector 69">
              <a:extLst>
                <a:ext uri="{FF2B5EF4-FFF2-40B4-BE49-F238E27FC236}">
                  <a16:creationId xmlns:a16="http://schemas.microsoft.com/office/drawing/2014/main" id="{12C6602A-49BD-4AF8-8CA5-E8BEA1804712}"/>
                </a:ext>
              </a:extLst>
            </p:cNvPr>
            <p:cNvCxnSpPr>
              <a:cxnSpLocks/>
            </p:cNvCxnSpPr>
            <p:nvPr/>
          </p:nvCxnSpPr>
          <p:spPr>
            <a:xfrm rot="16200000">
              <a:off x="309288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1" name="Rechteck 54">
              <a:extLst>
                <a:ext uri="{FF2B5EF4-FFF2-40B4-BE49-F238E27FC236}">
                  <a16:creationId xmlns:a16="http://schemas.microsoft.com/office/drawing/2014/main" id="{7EEA922D-CDF7-4AF8-9291-189D471BD1C7}"/>
                </a:ext>
              </a:extLst>
            </p:cNvPr>
            <p:cNvSpPr/>
            <p:nvPr/>
          </p:nvSpPr>
          <p:spPr>
            <a:xfrm>
              <a:off x="3080780"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12</a:t>
              </a:r>
            </a:p>
          </p:txBody>
        </p:sp>
        <p:cxnSp>
          <p:nvCxnSpPr>
            <p:cNvPr id="72" name="Straight Connector 71">
              <a:extLst>
                <a:ext uri="{FF2B5EF4-FFF2-40B4-BE49-F238E27FC236}">
                  <a16:creationId xmlns:a16="http://schemas.microsoft.com/office/drawing/2014/main" id="{AB912A94-C416-4C08-95C1-BF166B9FB4B1}"/>
                </a:ext>
              </a:extLst>
            </p:cNvPr>
            <p:cNvCxnSpPr>
              <a:cxnSpLocks/>
            </p:cNvCxnSpPr>
            <p:nvPr/>
          </p:nvCxnSpPr>
          <p:spPr>
            <a:xfrm rot="16200000">
              <a:off x="3528492"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3" name="Rechteck 54">
              <a:extLst>
                <a:ext uri="{FF2B5EF4-FFF2-40B4-BE49-F238E27FC236}">
                  <a16:creationId xmlns:a16="http://schemas.microsoft.com/office/drawing/2014/main" id="{3EE02C52-2238-4E3D-A831-5E43807CDF2B}"/>
                </a:ext>
              </a:extLst>
            </p:cNvPr>
            <p:cNvSpPr/>
            <p:nvPr/>
          </p:nvSpPr>
          <p:spPr>
            <a:xfrm>
              <a:off x="3516284"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16</a:t>
              </a:r>
            </a:p>
          </p:txBody>
        </p:sp>
        <p:cxnSp>
          <p:nvCxnSpPr>
            <p:cNvPr id="74" name="Straight Connector 73">
              <a:extLst>
                <a:ext uri="{FF2B5EF4-FFF2-40B4-BE49-F238E27FC236}">
                  <a16:creationId xmlns:a16="http://schemas.microsoft.com/office/drawing/2014/main" id="{A7786196-EF6B-4174-8751-38551FA4994B}"/>
                </a:ext>
              </a:extLst>
            </p:cNvPr>
            <p:cNvCxnSpPr>
              <a:cxnSpLocks/>
            </p:cNvCxnSpPr>
            <p:nvPr/>
          </p:nvCxnSpPr>
          <p:spPr>
            <a:xfrm rot="16200000">
              <a:off x="3746298"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5" name="Rechteck 54">
              <a:extLst>
                <a:ext uri="{FF2B5EF4-FFF2-40B4-BE49-F238E27FC236}">
                  <a16:creationId xmlns:a16="http://schemas.microsoft.com/office/drawing/2014/main" id="{BA4F6551-8590-4955-BC97-F62F121742E4}"/>
                </a:ext>
              </a:extLst>
            </p:cNvPr>
            <p:cNvSpPr/>
            <p:nvPr/>
          </p:nvSpPr>
          <p:spPr>
            <a:xfrm>
              <a:off x="3734036"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18</a:t>
              </a:r>
            </a:p>
          </p:txBody>
        </p:sp>
        <p:cxnSp>
          <p:nvCxnSpPr>
            <p:cNvPr id="76" name="Straight Connector 75">
              <a:extLst>
                <a:ext uri="{FF2B5EF4-FFF2-40B4-BE49-F238E27FC236}">
                  <a16:creationId xmlns:a16="http://schemas.microsoft.com/office/drawing/2014/main" id="{A7FA830C-A6CA-44BA-A6B7-788D983E9493}"/>
                </a:ext>
              </a:extLst>
            </p:cNvPr>
            <p:cNvCxnSpPr>
              <a:cxnSpLocks/>
            </p:cNvCxnSpPr>
            <p:nvPr/>
          </p:nvCxnSpPr>
          <p:spPr>
            <a:xfrm rot="16200000">
              <a:off x="396410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7" name="Rechteck 54">
              <a:extLst>
                <a:ext uri="{FF2B5EF4-FFF2-40B4-BE49-F238E27FC236}">
                  <a16:creationId xmlns:a16="http://schemas.microsoft.com/office/drawing/2014/main" id="{6E37FAF0-084C-497F-8B7F-C152C195440F}"/>
                </a:ext>
              </a:extLst>
            </p:cNvPr>
            <p:cNvSpPr/>
            <p:nvPr/>
          </p:nvSpPr>
          <p:spPr>
            <a:xfrm>
              <a:off x="3951788"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cxnSp>
          <p:nvCxnSpPr>
            <p:cNvPr id="78" name="Straight Connector 77">
              <a:extLst>
                <a:ext uri="{FF2B5EF4-FFF2-40B4-BE49-F238E27FC236}">
                  <a16:creationId xmlns:a16="http://schemas.microsoft.com/office/drawing/2014/main" id="{D5C6A5C9-FE5B-4AD0-8EF0-08A491EC347C}"/>
                </a:ext>
              </a:extLst>
            </p:cNvPr>
            <p:cNvCxnSpPr>
              <a:cxnSpLocks/>
            </p:cNvCxnSpPr>
            <p:nvPr/>
          </p:nvCxnSpPr>
          <p:spPr>
            <a:xfrm rot="16200000">
              <a:off x="439971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79" name="Rechteck 54">
              <a:extLst>
                <a:ext uri="{FF2B5EF4-FFF2-40B4-BE49-F238E27FC236}">
                  <a16:creationId xmlns:a16="http://schemas.microsoft.com/office/drawing/2014/main" id="{4F18B92E-377E-4056-99B4-4E57508CDF28}"/>
                </a:ext>
              </a:extLst>
            </p:cNvPr>
            <p:cNvSpPr/>
            <p:nvPr/>
          </p:nvSpPr>
          <p:spPr>
            <a:xfrm>
              <a:off x="4387292"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24</a:t>
              </a:r>
            </a:p>
          </p:txBody>
        </p:sp>
        <p:cxnSp>
          <p:nvCxnSpPr>
            <p:cNvPr id="80" name="Straight Connector 79">
              <a:extLst>
                <a:ext uri="{FF2B5EF4-FFF2-40B4-BE49-F238E27FC236}">
                  <a16:creationId xmlns:a16="http://schemas.microsoft.com/office/drawing/2014/main" id="{5F61EC86-8B55-4E4C-A6E5-FD4B1586E42C}"/>
                </a:ext>
              </a:extLst>
            </p:cNvPr>
            <p:cNvCxnSpPr>
              <a:cxnSpLocks/>
            </p:cNvCxnSpPr>
            <p:nvPr/>
          </p:nvCxnSpPr>
          <p:spPr>
            <a:xfrm rot="16200000">
              <a:off x="4617522"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1" name="Rechteck 54">
              <a:extLst>
                <a:ext uri="{FF2B5EF4-FFF2-40B4-BE49-F238E27FC236}">
                  <a16:creationId xmlns:a16="http://schemas.microsoft.com/office/drawing/2014/main" id="{9685F9A8-E784-4868-AFB3-A9190E2D8330}"/>
                </a:ext>
              </a:extLst>
            </p:cNvPr>
            <p:cNvSpPr/>
            <p:nvPr/>
          </p:nvSpPr>
          <p:spPr>
            <a:xfrm>
              <a:off x="4605044"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26</a:t>
              </a:r>
            </a:p>
          </p:txBody>
        </p:sp>
        <p:cxnSp>
          <p:nvCxnSpPr>
            <p:cNvPr id="82" name="Straight Connector 81">
              <a:extLst>
                <a:ext uri="{FF2B5EF4-FFF2-40B4-BE49-F238E27FC236}">
                  <a16:creationId xmlns:a16="http://schemas.microsoft.com/office/drawing/2014/main" id="{C2AF9CF3-6A9F-415A-9189-FE4265E57BA2}"/>
                </a:ext>
              </a:extLst>
            </p:cNvPr>
            <p:cNvCxnSpPr>
              <a:cxnSpLocks/>
            </p:cNvCxnSpPr>
            <p:nvPr/>
          </p:nvCxnSpPr>
          <p:spPr>
            <a:xfrm rot="16200000">
              <a:off x="5053134"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3" name="Rechteck 54">
              <a:extLst>
                <a:ext uri="{FF2B5EF4-FFF2-40B4-BE49-F238E27FC236}">
                  <a16:creationId xmlns:a16="http://schemas.microsoft.com/office/drawing/2014/main" id="{2994627B-D4C7-4744-8841-1812EF3A83F3}"/>
                </a:ext>
              </a:extLst>
            </p:cNvPr>
            <p:cNvSpPr/>
            <p:nvPr/>
          </p:nvSpPr>
          <p:spPr>
            <a:xfrm>
              <a:off x="5040548"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cxnSp>
          <p:nvCxnSpPr>
            <p:cNvPr id="84" name="Straight Connector 83">
              <a:extLst>
                <a:ext uri="{FF2B5EF4-FFF2-40B4-BE49-F238E27FC236}">
                  <a16:creationId xmlns:a16="http://schemas.microsoft.com/office/drawing/2014/main" id="{3EBE7057-E0DA-4A3F-920D-DC06F03A0272}"/>
                </a:ext>
              </a:extLst>
            </p:cNvPr>
            <p:cNvCxnSpPr>
              <a:cxnSpLocks/>
            </p:cNvCxnSpPr>
            <p:nvPr/>
          </p:nvCxnSpPr>
          <p:spPr>
            <a:xfrm rot="16200000">
              <a:off x="5270940"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Rechteck 54">
              <a:extLst>
                <a:ext uri="{FF2B5EF4-FFF2-40B4-BE49-F238E27FC236}">
                  <a16:creationId xmlns:a16="http://schemas.microsoft.com/office/drawing/2014/main" id="{4302ED6C-FF3F-4ACC-B449-DC5A5724D1AE}"/>
                </a:ext>
              </a:extLst>
            </p:cNvPr>
            <p:cNvSpPr/>
            <p:nvPr/>
          </p:nvSpPr>
          <p:spPr>
            <a:xfrm>
              <a:off x="5258300"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32</a:t>
              </a:r>
            </a:p>
          </p:txBody>
        </p:sp>
        <p:cxnSp>
          <p:nvCxnSpPr>
            <p:cNvPr id="86" name="Straight Connector 85">
              <a:extLst>
                <a:ext uri="{FF2B5EF4-FFF2-40B4-BE49-F238E27FC236}">
                  <a16:creationId xmlns:a16="http://schemas.microsoft.com/office/drawing/2014/main" id="{29D613A8-48A6-4443-B83F-64C3E8846D97}"/>
                </a:ext>
              </a:extLst>
            </p:cNvPr>
            <p:cNvCxnSpPr>
              <a:cxnSpLocks/>
            </p:cNvCxnSpPr>
            <p:nvPr/>
          </p:nvCxnSpPr>
          <p:spPr>
            <a:xfrm rot="16200000">
              <a:off x="5488746" y="5162239"/>
              <a:ext cx="4724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7" name="Rechteck 54">
              <a:extLst>
                <a:ext uri="{FF2B5EF4-FFF2-40B4-BE49-F238E27FC236}">
                  <a16:creationId xmlns:a16="http://schemas.microsoft.com/office/drawing/2014/main" id="{719692C6-B715-4ECE-9D29-2750F84308CC}"/>
                </a:ext>
              </a:extLst>
            </p:cNvPr>
            <p:cNvSpPr/>
            <p:nvPr/>
          </p:nvSpPr>
          <p:spPr>
            <a:xfrm>
              <a:off x="5476052" y="5197194"/>
              <a:ext cx="73738" cy="124953"/>
            </a:xfrm>
            <a:prstGeom prst="rect">
              <a:avLst/>
            </a:prstGeom>
          </p:spPr>
          <p:txBody>
            <a:bodyPr wrap="none" lIns="0" tIns="0" rIns="0" bIns="0" anchor="t">
              <a:noAutofit/>
            </a:bodyPr>
            <a:lstStyle/>
            <a:p>
              <a:pPr marL="0" marR="0" lvl="0" indent="0" algn="ctr"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34</a:t>
              </a:r>
            </a:p>
          </p:txBody>
        </p:sp>
        <p:grpSp>
          <p:nvGrpSpPr>
            <p:cNvPr id="91" name="Group 90">
              <a:extLst>
                <a:ext uri="{FF2B5EF4-FFF2-40B4-BE49-F238E27FC236}">
                  <a16:creationId xmlns:a16="http://schemas.microsoft.com/office/drawing/2014/main" id="{1D4E1C53-025F-46DB-BE04-081021B68ADE}"/>
                </a:ext>
              </a:extLst>
            </p:cNvPr>
            <p:cNvGrpSpPr/>
            <p:nvPr/>
          </p:nvGrpSpPr>
          <p:grpSpPr>
            <a:xfrm>
              <a:off x="3807207" y="3510558"/>
              <a:ext cx="1168199" cy="514675"/>
              <a:chOff x="4182110" y="2675743"/>
              <a:chExt cx="1168199" cy="697242"/>
            </a:xfrm>
          </p:grpSpPr>
          <p:grpSp>
            <p:nvGrpSpPr>
              <p:cNvPr id="42" name="Group 41">
                <a:extLst>
                  <a:ext uri="{FF2B5EF4-FFF2-40B4-BE49-F238E27FC236}">
                    <a16:creationId xmlns:a16="http://schemas.microsoft.com/office/drawing/2014/main" id="{A1D79A64-B89B-44FD-8013-6E34CFAA7DE6}"/>
                  </a:ext>
                </a:extLst>
              </p:cNvPr>
              <p:cNvGrpSpPr/>
              <p:nvPr/>
            </p:nvGrpSpPr>
            <p:grpSpPr>
              <a:xfrm>
                <a:off x="4182110" y="2909704"/>
                <a:ext cx="1012172" cy="229323"/>
                <a:chOff x="3324225" y="4329792"/>
                <a:chExt cx="1012172" cy="229323"/>
              </a:xfrm>
            </p:grpSpPr>
            <p:cxnSp>
              <p:nvCxnSpPr>
                <p:cNvPr id="47" name="Straight Connector 46">
                  <a:extLst>
                    <a:ext uri="{FF2B5EF4-FFF2-40B4-BE49-F238E27FC236}">
                      <a16:creationId xmlns:a16="http://schemas.microsoft.com/office/drawing/2014/main" id="{44AECBEA-5991-4EE6-B896-FBF773E7F725}"/>
                    </a:ext>
                  </a:extLst>
                </p:cNvPr>
                <p:cNvCxnSpPr/>
                <p:nvPr/>
              </p:nvCxnSpPr>
              <p:spPr>
                <a:xfrm>
                  <a:off x="3324225" y="4444452"/>
                  <a:ext cx="123825" cy="0"/>
                </a:xfrm>
                <a:prstGeom prst="line">
                  <a:avLst/>
                </a:prstGeom>
                <a:noFill/>
                <a:ln w="19050" cap="flat">
                  <a:solidFill>
                    <a:srgbClr val="B381D9"/>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48" name="Rechteck 54">
                  <a:extLst>
                    <a:ext uri="{FF2B5EF4-FFF2-40B4-BE49-F238E27FC236}">
                      <a16:creationId xmlns:a16="http://schemas.microsoft.com/office/drawing/2014/main" id="{3EF30490-9476-48D7-B280-6FEA0F40C0E3}"/>
                    </a:ext>
                  </a:extLst>
                </p:cNvPr>
                <p:cNvSpPr/>
                <p:nvPr/>
              </p:nvSpPr>
              <p:spPr>
                <a:xfrm>
                  <a:off x="3532758" y="4329792"/>
                  <a:ext cx="803639" cy="229323"/>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Bev initiation</a:t>
                  </a:r>
                </a:p>
              </p:txBody>
            </p:sp>
          </p:grpSp>
          <p:grpSp>
            <p:nvGrpSpPr>
              <p:cNvPr id="44" name="Group 43">
                <a:extLst>
                  <a:ext uri="{FF2B5EF4-FFF2-40B4-BE49-F238E27FC236}">
                    <a16:creationId xmlns:a16="http://schemas.microsoft.com/office/drawing/2014/main" id="{3CBFB6C3-D9EE-40E3-BB4B-46EE06BC212C}"/>
                  </a:ext>
                </a:extLst>
              </p:cNvPr>
              <p:cNvGrpSpPr/>
              <p:nvPr/>
            </p:nvGrpSpPr>
            <p:grpSpPr>
              <a:xfrm>
                <a:off x="4182110" y="3143662"/>
                <a:ext cx="1168199" cy="229323"/>
                <a:chOff x="3324225" y="4329792"/>
                <a:chExt cx="1168199" cy="229323"/>
              </a:xfrm>
            </p:grpSpPr>
            <p:cxnSp>
              <p:nvCxnSpPr>
                <p:cNvPr id="45" name="Straight Connector 44">
                  <a:extLst>
                    <a:ext uri="{FF2B5EF4-FFF2-40B4-BE49-F238E27FC236}">
                      <a16:creationId xmlns:a16="http://schemas.microsoft.com/office/drawing/2014/main" id="{51D3CD48-6370-4C66-9FBD-0E9C640A0C14}"/>
                    </a:ext>
                  </a:extLst>
                </p:cNvPr>
                <p:cNvCxnSpPr/>
                <p:nvPr/>
              </p:nvCxnSpPr>
              <p:spPr>
                <a:xfrm>
                  <a:off x="3324225" y="4444452"/>
                  <a:ext cx="123825" cy="0"/>
                </a:xfrm>
                <a:prstGeom prst="line">
                  <a:avLst/>
                </a:prstGeom>
                <a:noFill/>
                <a:ln w="19050"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46" name="Rechteck 54">
                  <a:extLst>
                    <a:ext uri="{FF2B5EF4-FFF2-40B4-BE49-F238E27FC236}">
                      <a16:creationId xmlns:a16="http://schemas.microsoft.com/office/drawing/2014/main" id="{C13A528D-9BAE-48C0-AC38-20D286984B9B}"/>
                    </a:ext>
                  </a:extLst>
                </p:cNvPr>
                <p:cNvSpPr/>
                <p:nvPr/>
              </p:nvSpPr>
              <p:spPr>
                <a:xfrm>
                  <a:off x="3532758" y="4329792"/>
                  <a:ext cx="959666" cy="229323"/>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Bev throughout</a:t>
                  </a:r>
                </a:p>
              </p:txBody>
            </p:sp>
          </p:grpSp>
          <p:grpSp>
            <p:nvGrpSpPr>
              <p:cNvPr id="88" name="Group 87">
                <a:extLst>
                  <a:ext uri="{FF2B5EF4-FFF2-40B4-BE49-F238E27FC236}">
                    <a16:creationId xmlns:a16="http://schemas.microsoft.com/office/drawing/2014/main" id="{3DDBBDC6-6972-42A8-BD17-8CD190D6981A}"/>
                  </a:ext>
                </a:extLst>
              </p:cNvPr>
              <p:cNvGrpSpPr/>
              <p:nvPr/>
            </p:nvGrpSpPr>
            <p:grpSpPr>
              <a:xfrm>
                <a:off x="4182110" y="2675743"/>
                <a:ext cx="1138277" cy="229325"/>
                <a:chOff x="3324225" y="4329789"/>
                <a:chExt cx="1138277" cy="229325"/>
              </a:xfrm>
            </p:grpSpPr>
            <p:cxnSp>
              <p:nvCxnSpPr>
                <p:cNvPr id="89" name="Straight Connector 88">
                  <a:extLst>
                    <a:ext uri="{FF2B5EF4-FFF2-40B4-BE49-F238E27FC236}">
                      <a16:creationId xmlns:a16="http://schemas.microsoft.com/office/drawing/2014/main" id="{BE33D354-BE83-485E-86BD-AF2B0B752559}"/>
                    </a:ext>
                  </a:extLst>
                </p:cNvPr>
                <p:cNvCxnSpPr/>
                <p:nvPr/>
              </p:nvCxnSpPr>
              <p:spPr>
                <a:xfrm>
                  <a:off x="3324225" y="4444452"/>
                  <a:ext cx="123825" cy="0"/>
                </a:xfrm>
                <a:prstGeom prst="line">
                  <a:avLst/>
                </a:prstGeom>
                <a:noFill/>
                <a:ln w="19050"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cxnSp>
            <p:sp>
              <p:nvSpPr>
                <p:cNvPr id="90" name="Rechteck 54">
                  <a:extLst>
                    <a:ext uri="{FF2B5EF4-FFF2-40B4-BE49-F238E27FC236}">
                      <a16:creationId xmlns:a16="http://schemas.microsoft.com/office/drawing/2014/main" id="{8288DAAE-F6D7-493E-919C-20EECBA907DE}"/>
                    </a:ext>
                  </a:extLst>
                </p:cNvPr>
                <p:cNvSpPr/>
                <p:nvPr/>
              </p:nvSpPr>
              <p:spPr>
                <a:xfrm>
                  <a:off x="3532760" y="4329789"/>
                  <a:ext cx="929742" cy="229325"/>
                </a:xfrm>
                <a:prstGeom prst="rect">
                  <a:avLst/>
                </a:prstGeom>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p>
                  <a:pPr marL="0" marR="0" lvl="0" indent="0" algn="l" defTabSz="514350" rtl="0" eaLnBrk="1" fontAlgn="base" latinLnBrk="0" hangingPunct="1">
                    <a:lnSpc>
                      <a:spcPct val="100000"/>
                    </a:lnSpc>
                    <a:spcBef>
                      <a:spcPct val="0"/>
                    </a:spcBef>
                    <a:spcAft>
                      <a:spcPts val="0"/>
                    </a:spcAft>
                    <a:buClrTx/>
                    <a:buSzTx/>
                    <a:buFontTx/>
                    <a:buNone/>
                    <a:tabLst/>
                    <a:defRPr/>
                  </a:pPr>
                  <a:r>
                    <a:rPr kumimoji="0" lang="de-DE" sz="825" b="0" i="0" u="none" strike="noStrike" kern="1200" cap="none" spc="0" normalizeH="0" baseline="0" noProof="0" dirty="0">
                      <a:ln>
                        <a:noFill/>
                      </a:ln>
                      <a:solidFill>
                        <a:prstClr val="black"/>
                      </a:solidFill>
                      <a:effectLst/>
                      <a:uLnTx/>
                      <a:uFillTx/>
                      <a:latin typeface="Calibri" panose="020F0502020204030204"/>
                      <a:ea typeface="+mn-ea"/>
                      <a:cs typeface="+mn-cs"/>
                    </a:rPr>
                    <a:t>Chemotherapy</a:t>
                  </a:r>
                </a:p>
              </p:txBody>
            </p:sp>
          </p:grpSp>
        </p:grpSp>
        <p:sp>
          <p:nvSpPr>
            <p:cNvPr id="133" name="TextBox 132">
              <a:extLst>
                <a:ext uri="{FF2B5EF4-FFF2-40B4-BE49-F238E27FC236}">
                  <a16:creationId xmlns:a16="http://schemas.microsoft.com/office/drawing/2014/main" id="{009C873F-FB15-4E83-8A29-4700609DAF93}"/>
                </a:ext>
              </a:extLst>
            </p:cNvPr>
            <p:cNvSpPr txBox="1"/>
            <p:nvPr/>
          </p:nvSpPr>
          <p:spPr>
            <a:xfrm>
              <a:off x="3787190" y="4113683"/>
              <a:ext cx="1443131" cy="369332"/>
            </a:xfrm>
            <a:prstGeom prst="rect">
              <a:avLst/>
            </a:prstGeom>
            <a:solidFill>
              <a:schemeClr val="bg1"/>
            </a:solidFill>
            <a:ln w="6350">
              <a:solidFill>
                <a:schemeClr val="tx2"/>
              </a:solidFill>
            </a:ln>
          </p:spPr>
          <p:txBody>
            <a:bodyPr wrap="non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14.1 months</a:t>
              </a:r>
            </a:p>
          </p:txBody>
        </p:sp>
        <p:sp>
          <p:nvSpPr>
            <p:cNvPr id="134" name="TextBox 133">
              <a:extLst>
                <a:ext uri="{FF2B5EF4-FFF2-40B4-BE49-F238E27FC236}">
                  <a16:creationId xmlns:a16="http://schemas.microsoft.com/office/drawing/2014/main" id="{F3007171-2255-44A3-8C9D-C04BF3C61B25}"/>
                </a:ext>
              </a:extLst>
            </p:cNvPr>
            <p:cNvSpPr txBox="1"/>
            <p:nvPr/>
          </p:nvSpPr>
          <p:spPr>
            <a:xfrm>
              <a:off x="1980825" y="4682096"/>
              <a:ext cx="1443131" cy="369332"/>
            </a:xfrm>
            <a:prstGeom prst="rect">
              <a:avLst/>
            </a:prstGeom>
            <a:solidFill>
              <a:schemeClr val="bg1"/>
            </a:solidFill>
            <a:ln w="6350">
              <a:solidFill>
                <a:schemeClr val="tx2"/>
              </a:solidFill>
            </a:ln>
          </p:spPr>
          <p:txBody>
            <a:bodyPr wrap="none" rtlCol="0" anchor="ctr">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10.3 months</a:t>
              </a:r>
            </a:p>
          </p:txBody>
        </p:sp>
        <p:grpSp>
          <p:nvGrpSpPr>
            <p:cNvPr id="365" name="Group 364">
              <a:extLst>
                <a:ext uri="{FF2B5EF4-FFF2-40B4-BE49-F238E27FC236}">
                  <a16:creationId xmlns:a16="http://schemas.microsoft.com/office/drawing/2014/main" id="{35D34ED4-0E10-4644-93E0-5071367D0B4C}"/>
                </a:ext>
              </a:extLst>
            </p:cNvPr>
            <p:cNvGrpSpPr/>
            <p:nvPr/>
          </p:nvGrpSpPr>
          <p:grpSpPr>
            <a:xfrm>
              <a:off x="2069847" y="3562484"/>
              <a:ext cx="3641940" cy="1511870"/>
              <a:chOff x="-2979737" y="5432425"/>
              <a:chExt cx="5064125" cy="2847975"/>
            </a:xfrm>
          </p:grpSpPr>
          <p:sp>
            <p:nvSpPr>
              <p:cNvPr id="284" name="Freeform 5">
                <a:extLst>
                  <a:ext uri="{FF2B5EF4-FFF2-40B4-BE49-F238E27FC236}">
                    <a16:creationId xmlns:a16="http://schemas.microsoft.com/office/drawing/2014/main" id="{773D9547-4EA7-4CB8-B5BC-EBE0013109CF}"/>
                  </a:ext>
                </a:extLst>
              </p:cNvPr>
              <p:cNvSpPr>
                <a:spLocks/>
              </p:cNvSpPr>
              <p:nvPr/>
            </p:nvSpPr>
            <p:spPr bwMode="auto">
              <a:xfrm>
                <a:off x="-2979737" y="5495925"/>
                <a:ext cx="5064125" cy="2784475"/>
              </a:xfrm>
              <a:custGeom>
                <a:avLst/>
                <a:gdLst>
                  <a:gd name="T0" fmla="*/ 158 w 3190"/>
                  <a:gd name="T1" fmla="*/ 26 h 1754"/>
                  <a:gd name="T2" fmla="*/ 212 w 3190"/>
                  <a:gd name="T3" fmla="*/ 49 h 1754"/>
                  <a:gd name="T4" fmla="*/ 250 w 3190"/>
                  <a:gd name="T5" fmla="*/ 75 h 1754"/>
                  <a:gd name="T6" fmla="*/ 323 w 3190"/>
                  <a:gd name="T7" fmla="*/ 111 h 1754"/>
                  <a:gd name="T8" fmla="*/ 387 w 3190"/>
                  <a:gd name="T9" fmla="*/ 132 h 1754"/>
                  <a:gd name="T10" fmla="*/ 429 w 3190"/>
                  <a:gd name="T11" fmla="*/ 186 h 1754"/>
                  <a:gd name="T12" fmla="*/ 457 w 3190"/>
                  <a:gd name="T13" fmla="*/ 233 h 1754"/>
                  <a:gd name="T14" fmla="*/ 493 w 3190"/>
                  <a:gd name="T15" fmla="*/ 264 h 1754"/>
                  <a:gd name="T16" fmla="*/ 528 w 3190"/>
                  <a:gd name="T17" fmla="*/ 307 h 1754"/>
                  <a:gd name="T18" fmla="*/ 580 w 3190"/>
                  <a:gd name="T19" fmla="*/ 352 h 1754"/>
                  <a:gd name="T20" fmla="*/ 604 w 3190"/>
                  <a:gd name="T21" fmla="*/ 394 h 1754"/>
                  <a:gd name="T22" fmla="*/ 630 w 3190"/>
                  <a:gd name="T23" fmla="*/ 422 h 1754"/>
                  <a:gd name="T24" fmla="*/ 679 w 3190"/>
                  <a:gd name="T25" fmla="*/ 460 h 1754"/>
                  <a:gd name="T26" fmla="*/ 705 w 3190"/>
                  <a:gd name="T27" fmla="*/ 507 h 1754"/>
                  <a:gd name="T28" fmla="*/ 733 w 3190"/>
                  <a:gd name="T29" fmla="*/ 557 h 1754"/>
                  <a:gd name="T30" fmla="*/ 771 w 3190"/>
                  <a:gd name="T31" fmla="*/ 616 h 1754"/>
                  <a:gd name="T32" fmla="*/ 804 w 3190"/>
                  <a:gd name="T33" fmla="*/ 654 h 1754"/>
                  <a:gd name="T34" fmla="*/ 844 w 3190"/>
                  <a:gd name="T35" fmla="*/ 680 h 1754"/>
                  <a:gd name="T36" fmla="*/ 887 w 3190"/>
                  <a:gd name="T37" fmla="*/ 720 h 1754"/>
                  <a:gd name="T38" fmla="*/ 943 w 3190"/>
                  <a:gd name="T39" fmla="*/ 741 h 1754"/>
                  <a:gd name="T40" fmla="*/ 972 w 3190"/>
                  <a:gd name="T41" fmla="*/ 784 h 1754"/>
                  <a:gd name="T42" fmla="*/ 988 w 3190"/>
                  <a:gd name="T43" fmla="*/ 817 h 1754"/>
                  <a:gd name="T44" fmla="*/ 1028 w 3190"/>
                  <a:gd name="T45" fmla="*/ 866 h 1754"/>
                  <a:gd name="T46" fmla="*/ 1087 w 3190"/>
                  <a:gd name="T47" fmla="*/ 895 h 1754"/>
                  <a:gd name="T48" fmla="*/ 1118 w 3190"/>
                  <a:gd name="T49" fmla="*/ 921 h 1754"/>
                  <a:gd name="T50" fmla="*/ 1163 w 3190"/>
                  <a:gd name="T51" fmla="*/ 947 h 1754"/>
                  <a:gd name="T52" fmla="*/ 1205 w 3190"/>
                  <a:gd name="T53" fmla="*/ 987 h 1754"/>
                  <a:gd name="T54" fmla="*/ 1238 w 3190"/>
                  <a:gd name="T55" fmla="*/ 1006 h 1754"/>
                  <a:gd name="T56" fmla="*/ 1269 w 3190"/>
                  <a:gd name="T57" fmla="*/ 1048 h 1754"/>
                  <a:gd name="T58" fmla="*/ 1309 w 3190"/>
                  <a:gd name="T59" fmla="*/ 1081 h 1754"/>
                  <a:gd name="T60" fmla="*/ 1366 w 3190"/>
                  <a:gd name="T61" fmla="*/ 1117 h 1754"/>
                  <a:gd name="T62" fmla="*/ 1418 w 3190"/>
                  <a:gd name="T63" fmla="*/ 1143 h 1754"/>
                  <a:gd name="T64" fmla="*/ 1458 w 3190"/>
                  <a:gd name="T65" fmla="*/ 1173 h 1754"/>
                  <a:gd name="T66" fmla="*/ 1486 w 3190"/>
                  <a:gd name="T67" fmla="*/ 1197 h 1754"/>
                  <a:gd name="T68" fmla="*/ 1529 w 3190"/>
                  <a:gd name="T69" fmla="*/ 1223 h 1754"/>
                  <a:gd name="T70" fmla="*/ 1552 w 3190"/>
                  <a:gd name="T71" fmla="*/ 1246 h 1754"/>
                  <a:gd name="T72" fmla="*/ 1607 w 3190"/>
                  <a:gd name="T73" fmla="*/ 1282 h 1754"/>
                  <a:gd name="T74" fmla="*/ 1661 w 3190"/>
                  <a:gd name="T75" fmla="*/ 1312 h 1754"/>
                  <a:gd name="T76" fmla="*/ 1727 w 3190"/>
                  <a:gd name="T77" fmla="*/ 1336 h 1754"/>
                  <a:gd name="T78" fmla="*/ 1791 w 3190"/>
                  <a:gd name="T79" fmla="*/ 1379 h 1754"/>
                  <a:gd name="T80" fmla="*/ 1873 w 3190"/>
                  <a:gd name="T81" fmla="*/ 1431 h 1754"/>
                  <a:gd name="T82" fmla="*/ 1935 w 3190"/>
                  <a:gd name="T83" fmla="*/ 1492 h 1754"/>
                  <a:gd name="T84" fmla="*/ 2071 w 3190"/>
                  <a:gd name="T85" fmla="*/ 1511 h 1754"/>
                  <a:gd name="T86" fmla="*/ 2161 w 3190"/>
                  <a:gd name="T87" fmla="*/ 1556 h 1754"/>
                  <a:gd name="T88" fmla="*/ 2487 w 3190"/>
                  <a:gd name="T89" fmla="*/ 1608 h 1754"/>
                  <a:gd name="T90" fmla="*/ 2602 w 3190"/>
                  <a:gd name="T91" fmla="*/ 1638 h 1754"/>
                  <a:gd name="T92" fmla="*/ 2692 w 3190"/>
                  <a:gd name="T93" fmla="*/ 1669 h 1754"/>
                  <a:gd name="T94" fmla="*/ 3117 w 3190"/>
                  <a:gd name="T95" fmla="*/ 1700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90" h="1754">
                    <a:moveTo>
                      <a:pt x="0" y="0"/>
                    </a:moveTo>
                    <a:lnTo>
                      <a:pt x="113" y="0"/>
                    </a:lnTo>
                    <a:lnTo>
                      <a:pt x="113" y="26"/>
                    </a:lnTo>
                    <a:lnTo>
                      <a:pt x="158" y="26"/>
                    </a:lnTo>
                    <a:lnTo>
                      <a:pt x="158" y="35"/>
                    </a:lnTo>
                    <a:lnTo>
                      <a:pt x="193" y="35"/>
                    </a:lnTo>
                    <a:lnTo>
                      <a:pt x="193" y="49"/>
                    </a:lnTo>
                    <a:lnTo>
                      <a:pt x="212" y="49"/>
                    </a:lnTo>
                    <a:lnTo>
                      <a:pt x="212" y="61"/>
                    </a:lnTo>
                    <a:lnTo>
                      <a:pt x="236" y="61"/>
                    </a:lnTo>
                    <a:lnTo>
                      <a:pt x="236" y="75"/>
                    </a:lnTo>
                    <a:lnTo>
                      <a:pt x="250" y="75"/>
                    </a:lnTo>
                    <a:lnTo>
                      <a:pt x="250" y="87"/>
                    </a:lnTo>
                    <a:lnTo>
                      <a:pt x="285" y="87"/>
                    </a:lnTo>
                    <a:lnTo>
                      <a:pt x="285" y="111"/>
                    </a:lnTo>
                    <a:lnTo>
                      <a:pt x="323" y="111"/>
                    </a:lnTo>
                    <a:lnTo>
                      <a:pt x="323" y="123"/>
                    </a:lnTo>
                    <a:lnTo>
                      <a:pt x="351" y="123"/>
                    </a:lnTo>
                    <a:lnTo>
                      <a:pt x="351" y="132"/>
                    </a:lnTo>
                    <a:lnTo>
                      <a:pt x="387" y="132"/>
                    </a:lnTo>
                    <a:lnTo>
                      <a:pt x="387" y="172"/>
                    </a:lnTo>
                    <a:lnTo>
                      <a:pt x="401" y="172"/>
                    </a:lnTo>
                    <a:lnTo>
                      <a:pt x="401" y="186"/>
                    </a:lnTo>
                    <a:lnTo>
                      <a:pt x="429" y="186"/>
                    </a:lnTo>
                    <a:lnTo>
                      <a:pt x="429" y="205"/>
                    </a:lnTo>
                    <a:lnTo>
                      <a:pt x="446" y="205"/>
                    </a:lnTo>
                    <a:lnTo>
                      <a:pt x="446" y="233"/>
                    </a:lnTo>
                    <a:lnTo>
                      <a:pt x="457" y="233"/>
                    </a:lnTo>
                    <a:lnTo>
                      <a:pt x="457" y="243"/>
                    </a:lnTo>
                    <a:lnTo>
                      <a:pt x="479" y="243"/>
                    </a:lnTo>
                    <a:lnTo>
                      <a:pt x="479" y="264"/>
                    </a:lnTo>
                    <a:lnTo>
                      <a:pt x="493" y="264"/>
                    </a:lnTo>
                    <a:lnTo>
                      <a:pt x="493" y="285"/>
                    </a:lnTo>
                    <a:lnTo>
                      <a:pt x="505" y="285"/>
                    </a:lnTo>
                    <a:lnTo>
                      <a:pt x="505" y="307"/>
                    </a:lnTo>
                    <a:lnTo>
                      <a:pt x="528" y="307"/>
                    </a:lnTo>
                    <a:lnTo>
                      <a:pt x="528" y="335"/>
                    </a:lnTo>
                    <a:lnTo>
                      <a:pt x="556" y="335"/>
                    </a:lnTo>
                    <a:lnTo>
                      <a:pt x="556" y="352"/>
                    </a:lnTo>
                    <a:lnTo>
                      <a:pt x="580" y="352"/>
                    </a:lnTo>
                    <a:lnTo>
                      <a:pt x="580" y="370"/>
                    </a:lnTo>
                    <a:lnTo>
                      <a:pt x="589" y="370"/>
                    </a:lnTo>
                    <a:lnTo>
                      <a:pt x="589" y="394"/>
                    </a:lnTo>
                    <a:lnTo>
                      <a:pt x="604" y="394"/>
                    </a:lnTo>
                    <a:lnTo>
                      <a:pt x="604" y="415"/>
                    </a:lnTo>
                    <a:lnTo>
                      <a:pt x="620" y="415"/>
                    </a:lnTo>
                    <a:lnTo>
                      <a:pt x="620" y="422"/>
                    </a:lnTo>
                    <a:lnTo>
                      <a:pt x="630" y="422"/>
                    </a:lnTo>
                    <a:lnTo>
                      <a:pt x="630" y="441"/>
                    </a:lnTo>
                    <a:lnTo>
                      <a:pt x="660" y="441"/>
                    </a:lnTo>
                    <a:lnTo>
                      <a:pt x="660" y="460"/>
                    </a:lnTo>
                    <a:lnTo>
                      <a:pt x="679" y="460"/>
                    </a:lnTo>
                    <a:lnTo>
                      <a:pt x="679" y="479"/>
                    </a:lnTo>
                    <a:lnTo>
                      <a:pt x="691" y="479"/>
                    </a:lnTo>
                    <a:lnTo>
                      <a:pt x="691" y="507"/>
                    </a:lnTo>
                    <a:lnTo>
                      <a:pt x="705" y="507"/>
                    </a:lnTo>
                    <a:lnTo>
                      <a:pt x="705" y="531"/>
                    </a:lnTo>
                    <a:lnTo>
                      <a:pt x="719" y="531"/>
                    </a:lnTo>
                    <a:lnTo>
                      <a:pt x="719" y="557"/>
                    </a:lnTo>
                    <a:lnTo>
                      <a:pt x="733" y="557"/>
                    </a:lnTo>
                    <a:lnTo>
                      <a:pt x="733" y="590"/>
                    </a:lnTo>
                    <a:lnTo>
                      <a:pt x="748" y="590"/>
                    </a:lnTo>
                    <a:lnTo>
                      <a:pt x="748" y="616"/>
                    </a:lnTo>
                    <a:lnTo>
                      <a:pt x="771" y="616"/>
                    </a:lnTo>
                    <a:lnTo>
                      <a:pt x="771" y="644"/>
                    </a:lnTo>
                    <a:lnTo>
                      <a:pt x="792" y="644"/>
                    </a:lnTo>
                    <a:lnTo>
                      <a:pt x="792" y="654"/>
                    </a:lnTo>
                    <a:lnTo>
                      <a:pt x="804" y="654"/>
                    </a:lnTo>
                    <a:lnTo>
                      <a:pt x="804" y="661"/>
                    </a:lnTo>
                    <a:lnTo>
                      <a:pt x="823" y="661"/>
                    </a:lnTo>
                    <a:lnTo>
                      <a:pt x="823" y="680"/>
                    </a:lnTo>
                    <a:lnTo>
                      <a:pt x="844" y="680"/>
                    </a:lnTo>
                    <a:lnTo>
                      <a:pt x="844" y="687"/>
                    </a:lnTo>
                    <a:lnTo>
                      <a:pt x="863" y="687"/>
                    </a:lnTo>
                    <a:lnTo>
                      <a:pt x="863" y="720"/>
                    </a:lnTo>
                    <a:lnTo>
                      <a:pt x="887" y="720"/>
                    </a:lnTo>
                    <a:lnTo>
                      <a:pt x="887" y="736"/>
                    </a:lnTo>
                    <a:lnTo>
                      <a:pt x="917" y="736"/>
                    </a:lnTo>
                    <a:lnTo>
                      <a:pt x="917" y="741"/>
                    </a:lnTo>
                    <a:lnTo>
                      <a:pt x="943" y="741"/>
                    </a:lnTo>
                    <a:lnTo>
                      <a:pt x="943" y="760"/>
                    </a:lnTo>
                    <a:lnTo>
                      <a:pt x="953" y="760"/>
                    </a:lnTo>
                    <a:lnTo>
                      <a:pt x="953" y="784"/>
                    </a:lnTo>
                    <a:lnTo>
                      <a:pt x="972" y="784"/>
                    </a:lnTo>
                    <a:lnTo>
                      <a:pt x="972" y="800"/>
                    </a:lnTo>
                    <a:lnTo>
                      <a:pt x="979" y="800"/>
                    </a:lnTo>
                    <a:lnTo>
                      <a:pt x="979" y="817"/>
                    </a:lnTo>
                    <a:lnTo>
                      <a:pt x="988" y="817"/>
                    </a:lnTo>
                    <a:lnTo>
                      <a:pt x="988" y="843"/>
                    </a:lnTo>
                    <a:lnTo>
                      <a:pt x="1007" y="843"/>
                    </a:lnTo>
                    <a:lnTo>
                      <a:pt x="1007" y="866"/>
                    </a:lnTo>
                    <a:lnTo>
                      <a:pt x="1028" y="866"/>
                    </a:lnTo>
                    <a:lnTo>
                      <a:pt x="1028" y="876"/>
                    </a:lnTo>
                    <a:lnTo>
                      <a:pt x="1071" y="876"/>
                    </a:lnTo>
                    <a:lnTo>
                      <a:pt x="1071" y="895"/>
                    </a:lnTo>
                    <a:lnTo>
                      <a:pt x="1087" y="895"/>
                    </a:lnTo>
                    <a:lnTo>
                      <a:pt x="1087" y="909"/>
                    </a:lnTo>
                    <a:lnTo>
                      <a:pt x="1109" y="909"/>
                    </a:lnTo>
                    <a:lnTo>
                      <a:pt x="1109" y="921"/>
                    </a:lnTo>
                    <a:lnTo>
                      <a:pt x="1118" y="921"/>
                    </a:lnTo>
                    <a:lnTo>
                      <a:pt x="1118" y="935"/>
                    </a:lnTo>
                    <a:lnTo>
                      <a:pt x="1137" y="935"/>
                    </a:lnTo>
                    <a:lnTo>
                      <a:pt x="1137" y="947"/>
                    </a:lnTo>
                    <a:lnTo>
                      <a:pt x="1163" y="947"/>
                    </a:lnTo>
                    <a:lnTo>
                      <a:pt x="1163" y="975"/>
                    </a:lnTo>
                    <a:lnTo>
                      <a:pt x="1191" y="975"/>
                    </a:lnTo>
                    <a:lnTo>
                      <a:pt x="1191" y="987"/>
                    </a:lnTo>
                    <a:lnTo>
                      <a:pt x="1205" y="987"/>
                    </a:lnTo>
                    <a:lnTo>
                      <a:pt x="1205" y="996"/>
                    </a:lnTo>
                    <a:lnTo>
                      <a:pt x="1220" y="996"/>
                    </a:lnTo>
                    <a:lnTo>
                      <a:pt x="1220" y="1006"/>
                    </a:lnTo>
                    <a:lnTo>
                      <a:pt x="1238" y="1006"/>
                    </a:lnTo>
                    <a:lnTo>
                      <a:pt x="1238" y="1020"/>
                    </a:lnTo>
                    <a:lnTo>
                      <a:pt x="1257" y="1020"/>
                    </a:lnTo>
                    <a:lnTo>
                      <a:pt x="1257" y="1048"/>
                    </a:lnTo>
                    <a:lnTo>
                      <a:pt x="1269" y="1048"/>
                    </a:lnTo>
                    <a:lnTo>
                      <a:pt x="1269" y="1067"/>
                    </a:lnTo>
                    <a:lnTo>
                      <a:pt x="1293" y="1067"/>
                    </a:lnTo>
                    <a:lnTo>
                      <a:pt x="1293" y="1081"/>
                    </a:lnTo>
                    <a:lnTo>
                      <a:pt x="1309" y="1081"/>
                    </a:lnTo>
                    <a:lnTo>
                      <a:pt x="1309" y="1098"/>
                    </a:lnTo>
                    <a:lnTo>
                      <a:pt x="1340" y="1098"/>
                    </a:lnTo>
                    <a:lnTo>
                      <a:pt x="1340" y="1117"/>
                    </a:lnTo>
                    <a:lnTo>
                      <a:pt x="1366" y="1117"/>
                    </a:lnTo>
                    <a:lnTo>
                      <a:pt x="1366" y="1128"/>
                    </a:lnTo>
                    <a:lnTo>
                      <a:pt x="1382" y="1128"/>
                    </a:lnTo>
                    <a:lnTo>
                      <a:pt x="1382" y="1143"/>
                    </a:lnTo>
                    <a:lnTo>
                      <a:pt x="1418" y="1143"/>
                    </a:lnTo>
                    <a:lnTo>
                      <a:pt x="1418" y="1159"/>
                    </a:lnTo>
                    <a:lnTo>
                      <a:pt x="1427" y="1159"/>
                    </a:lnTo>
                    <a:lnTo>
                      <a:pt x="1427" y="1173"/>
                    </a:lnTo>
                    <a:lnTo>
                      <a:pt x="1458" y="1173"/>
                    </a:lnTo>
                    <a:lnTo>
                      <a:pt x="1458" y="1183"/>
                    </a:lnTo>
                    <a:lnTo>
                      <a:pt x="1474" y="1183"/>
                    </a:lnTo>
                    <a:lnTo>
                      <a:pt x="1474" y="1197"/>
                    </a:lnTo>
                    <a:lnTo>
                      <a:pt x="1486" y="1197"/>
                    </a:lnTo>
                    <a:lnTo>
                      <a:pt x="1486" y="1206"/>
                    </a:lnTo>
                    <a:lnTo>
                      <a:pt x="1507" y="1206"/>
                    </a:lnTo>
                    <a:lnTo>
                      <a:pt x="1507" y="1223"/>
                    </a:lnTo>
                    <a:lnTo>
                      <a:pt x="1529" y="1223"/>
                    </a:lnTo>
                    <a:lnTo>
                      <a:pt x="1529" y="1237"/>
                    </a:lnTo>
                    <a:lnTo>
                      <a:pt x="1540" y="1237"/>
                    </a:lnTo>
                    <a:lnTo>
                      <a:pt x="1540" y="1246"/>
                    </a:lnTo>
                    <a:lnTo>
                      <a:pt x="1552" y="1246"/>
                    </a:lnTo>
                    <a:lnTo>
                      <a:pt x="1552" y="1268"/>
                    </a:lnTo>
                    <a:lnTo>
                      <a:pt x="1590" y="1268"/>
                    </a:lnTo>
                    <a:lnTo>
                      <a:pt x="1590" y="1282"/>
                    </a:lnTo>
                    <a:lnTo>
                      <a:pt x="1607" y="1282"/>
                    </a:lnTo>
                    <a:lnTo>
                      <a:pt x="1607" y="1289"/>
                    </a:lnTo>
                    <a:lnTo>
                      <a:pt x="1637" y="1289"/>
                    </a:lnTo>
                    <a:lnTo>
                      <a:pt x="1637" y="1312"/>
                    </a:lnTo>
                    <a:lnTo>
                      <a:pt x="1661" y="1312"/>
                    </a:lnTo>
                    <a:lnTo>
                      <a:pt x="1661" y="1329"/>
                    </a:lnTo>
                    <a:lnTo>
                      <a:pt x="1687" y="1329"/>
                    </a:lnTo>
                    <a:lnTo>
                      <a:pt x="1687" y="1336"/>
                    </a:lnTo>
                    <a:lnTo>
                      <a:pt x="1727" y="1336"/>
                    </a:lnTo>
                    <a:lnTo>
                      <a:pt x="1727" y="1355"/>
                    </a:lnTo>
                    <a:lnTo>
                      <a:pt x="1774" y="1355"/>
                    </a:lnTo>
                    <a:lnTo>
                      <a:pt x="1774" y="1379"/>
                    </a:lnTo>
                    <a:lnTo>
                      <a:pt x="1791" y="1379"/>
                    </a:lnTo>
                    <a:lnTo>
                      <a:pt x="1791" y="1388"/>
                    </a:lnTo>
                    <a:lnTo>
                      <a:pt x="1821" y="1388"/>
                    </a:lnTo>
                    <a:lnTo>
                      <a:pt x="1821" y="1431"/>
                    </a:lnTo>
                    <a:lnTo>
                      <a:pt x="1873" y="1431"/>
                    </a:lnTo>
                    <a:lnTo>
                      <a:pt x="1873" y="1449"/>
                    </a:lnTo>
                    <a:lnTo>
                      <a:pt x="1906" y="1449"/>
                    </a:lnTo>
                    <a:lnTo>
                      <a:pt x="1906" y="1492"/>
                    </a:lnTo>
                    <a:lnTo>
                      <a:pt x="1935" y="1492"/>
                    </a:lnTo>
                    <a:lnTo>
                      <a:pt x="1935" y="1504"/>
                    </a:lnTo>
                    <a:lnTo>
                      <a:pt x="2060" y="1504"/>
                    </a:lnTo>
                    <a:lnTo>
                      <a:pt x="2060" y="1511"/>
                    </a:lnTo>
                    <a:lnTo>
                      <a:pt x="2071" y="1511"/>
                    </a:lnTo>
                    <a:lnTo>
                      <a:pt x="2071" y="1542"/>
                    </a:lnTo>
                    <a:lnTo>
                      <a:pt x="2128" y="1542"/>
                    </a:lnTo>
                    <a:lnTo>
                      <a:pt x="2128" y="1556"/>
                    </a:lnTo>
                    <a:lnTo>
                      <a:pt x="2161" y="1556"/>
                    </a:lnTo>
                    <a:lnTo>
                      <a:pt x="2161" y="1596"/>
                    </a:lnTo>
                    <a:lnTo>
                      <a:pt x="2215" y="1596"/>
                    </a:lnTo>
                    <a:lnTo>
                      <a:pt x="2215" y="1608"/>
                    </a:lnTo>
                    <a:lnTo>
                      <a:pt x="2487" y="1608"/>
                    </a:lnTo>
                    <a:lnTo>
                      <a:pt x="2487" y="1627"/>
                    </a:lnTo>
                    <a:lnTo>
                      <a:pt x="2539" y="1627"/>
                    </a:lnTo>
                    <a:lnTo>
                      <a:pt x="2539" y="1638"/>
                    </a:lnTo>
                    <a:lnTo>
                      <a:pt x="2602" y="1638"/>
                    </a:lnTo>
                    <a:lnTo>
                      <a:pt x="2602" y="1652"/>
                    </a:lnTo>
                    <a:lnTo>
                      <a:pt x="2612" y="1652"/>
                    </a:lnTo>
                    <a:lnTo>
                      <a:pt x="2612" y="1669"/>
                    </a:lnTo>
                    <a:lnTo>
                      <a:pt x="2692" y="1669"/>
                    </a:lnTo>
                    <a:lnTo>
                      <a:pt x="2692" y="1688"/>
                    </a:lnTo>
                    <a:lnTo>
                      <a:pt x="2827" y="1688"/>
                    </a:lnTo>
                    <a:lnTo>
                      <a:pt x="2827" y="1700"/>
                    </a:lnTo>
                    <a:lnTo>
                      <a:pt x="3117" y="1700"/>
                    </a:lnTo>
                    <a:lnTo>
                      <a:pt x="3117" y="1754"/>
                    </a:lnTo>
                    <a:lnTo>
                      <a:pt x="3190" y="1754"/>
                    </a:lnTo>
                  </a:path>
                </a:pathLst>
              </a:custGeom>
              <a:noFill/>
              <a:ln w="15875" cap="flat">
                <a:solidFill>
                  <a:srgbClr val="7030A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Line 6">
                <a:extLst>
                  <a:ext uri="{FF2B5EF4-FFF2-40B4-BE49-F238E27FC236}">
                    <a16:creationId xmlns:a16="http://schemas.microsoft.com/office/drawing/2014/main" id="{5976CFBD-82C8-41F6-800B-706122088A4A}"/>
                  </a:ext>
                </a:extLst>
              </p:cNvPr>
              <p:cNvSpPr>
                <a:spLocks noChangeShapeType="1"/>
              </p:cNvSpPr>
              <p:nvPr/>
            </p:nvSpPr>
            <p:spPr bwMode="auto">
              <a:xfrm>
                <a:off x="1781175" y="81311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Line 7">
                <a:extLst>
                  <a:ext uri="{FF2B5EF4-FFF2-40B4-BE49-F238E27FC236}">
                    <a16:creationId xmlns:a16="http://schemas.microsoft.com/office/drawing/2014/main" id="{CA27067D-E418-4C0C-97A0-C4986101833B}"/>
                  </a:ext>
                </a:extLst>
              </p:cNvPr>
              <p:cNvSpPr>
                <a:spLocks noChangeShapeType="1"/>
              </p:cNvSpPr>
              <p:nvPr/>
            </p:nvSpPr>
            <p:spPr bwMode="auto">
              <a:xfrm>
                <a:off x="1125538" y="80375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8">
                <a:extLst>
                  <a:ext uri="{FF2B5EF4-FFF2-40B4-BE49-F238E27FC236}">
                    <a16:creationId xmlns:a16="http://schemas.microsoft.com/office/drawing/2014/main" id="{BEF3B75F-8829-4496-B8DB-D31E6B24D37C}"/>
                  </a:ext>
                </a:extLst>
              </p:cNvPr>
              <p:cNvSpPr>
                <a:spLocks noChangeShapeType="1"/>
              </p:cNvSpPr>
              <p:nvPr/>
            </p:nvSpPr>
            <p:spPr bwMode="auto">
              <a:xfrm>
                <a:off x="1087438" y="80375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9">
                <a:extLst>
                  <a:ext uri="{FF2B5EF4-FFF2-40B4-BE49-F238E27FC236}">
                    <a16:creationId xmlns:a16="http://schemas.microsoft.com/office/drawing/2014/main" id="{CFDA10A6-3548-4AD6-B7FB-001E49793A19}"/>
                  </a:ext>
                </a:extLst>
              </p:cNvPr>
              <p:cNvSpPr>
                <a:spLocks noChangeShapeType="1"/>
              </p:cNvSpPr>
              <p:nvPr/>
            </p:nvSpPr>
            <p:spPr bwMode="auto">
              <a:xfrm>
                <a:off x="1050925" y="80184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Line 10">
                <a:extLst>
                  <a:ext uri="{FF2B5EF4-FFF2-40B4-BE49-F238E27FC236}">
                    <a16:creationId xmlns:a16="http://schemas.microsoft.com/office/drawing/2014/main" id="{37B8D839-30A2-4C02-8EB4-83A98B80605D}"/>
                  </a:ext>
                </a:extLst>
              </p:cNvPr>
              <p:cNvSpPr>
                <a:spLocks noChangeShapeType="1"/>
              </p:cNvSpPr>
              <p:nvPr/>
            </p:nvSpPr>
            <p:spPr bwMode="auto">
              <a:xfrm>
                <a:off x="1009650" y="80184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Line 11">
                <a:extLst>
                  <a:ext uri="{FF2B5EF4-FFF2-40B4-BE49-F238E27FC236}">
                    <a16:creationId xmlns:a16="http://schemas.microsoft.com/office/drawing/2014/main" id="{F04FB398-1E78-4B80-958E-87638ACE4650}"/>
                  </a:ext>
                </a:extLst>
              </p:cNvPr>
              <p:cNvSpPr>
                <a:spLocks noChangeShapeType="1"/>
              </p:cNvSpPr>
              <p:nvPr/>
            </p:nvSpPr>
            <p:spPr bwMode="auto">
              <a:xfrm>
                <a:off x="915988"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Line 12">
                <a:extLst>
                  <a:ext uri="{FF2B5EF4-FFF2-40B4-BE49-F238E27FC236}">
                    <a16:creationId xmlns:a16="http://schemas.microsoft.com/office/drawing/2014/main" id="{CB7F8733-7CAE-43F1-AB6E-36C717C9FD46}"/>
                  </a:ext>
                </a:extLst>
              </p:cNvPr>
              <p:cNvSpPr>
                <a:spLocks noChangeShapeType="1"/>
              </p:cNvSpPr>
              <p:nvPr/>
            </p:nvSpPr>
            <p:spPr bwMode="auto">
              <a:xfrm>
                <a:off x="811213"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Line 13">
                <a:extLst>
                  <a:ext uri="{FF2B5EF4-FFF2-40B4-BE49-F238E27FC236}">
                    <a16:creationId xmlns:a16="http://schemas.microsoft.com/office/drawing/2014/main" id="{C1CAFA29-7D9F-4B9D-9B1A-E5B8EE9C1DDA}"/>
                  </a:ext>
                </a:extLst>
              </p:cNvPr>
              <p:cNvSpPr>
                <a:spLocks noChangeShapeType="1"/>
              </p:cNvSpPr>
              <p:nvPr/>
            </p:nvSpPr>
            <p:spPr bwMode="auto">
              <a:xfrm>
                <a:off x="750888"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Line 14">
                <a:extLst>
                  <a:ext uri="{FF2B5EF4-FFF2-40B4-BE49-F238E27FC236}">
                    <a16:creationId xmlns:a16="http://schemas.microsoft.com/office/drawing/2014/main" id="{9E496DF0-EDB8-4C7B-9A7D-18B698CB6717}"/>
                  </a:ext>
                </a:extLst>
              </p:cNvPr>
              <p:cNvSpPr>
                <a:spLocks noChangeShapeType="1"/>
              </p:cNvSpPr>
              <p:nvPr/>
            </p:nvSpPr>
            <p:spPr bwMode="auto">
              <a:xfrm>
                <a:off x="417513" y="79025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Line 15">
                <a:extLst>
                  <a:ext uri="{FF2B5EF4-FFF2-40B4-BE49-F238E27FC236}">
                    <a16:creationId xmlns:a16="http://schemas.microsoft.com/office/drawing/2014/main" id="{984D21BB-B8BC-4F03-8A87-A5BA44D4760D}"/>
                  </a:ext>
                </a:extLst>
              </p:cNvPr>
              <p:cNvSpPr>
                <a:spLocks noChangeShapeType="1"/>
              </p:cNvSpPr>
              <p:nvPr/>
            </p:nvSpPr>
            <p:spPr bwMode="auto">
              <a:xfrm>
                <a:off x="296863" y="78343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Line 16">
                <a:extLst>
                  <a:ext uri="{FF2B5EF4-FFF2-40B4-BE49-F238E27FC236}">
                    <a16:creationId xmlns:a16="http://schemas.microsoft.com/office/drawing/2014/main" id="{0FCB295E-8B9E-44DD-9103-BCB94923F1D0}"/>
                  </a:ext>
                </a:extLst>
              </p:cNvPr>
              <p:cNvSpPr>
                <a:spLocks noChangeShapeType="1"/>
              </p:cNvSpPr>
              <p:nvPr/>
            </p:nvSpPr>
            <p:spPr bwMode="auto">
              <a:xfrm>
                <a:off x="255588"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Line 17">
                <a:extLst>
                  <a:ext uri="{FF2B5EF4-FFF2-40B4-BE49-F238E27FC236}">
                    <a16:creationId xmlns:a16="http://schemas.microsoft.com/office/drawing/2014/main" id="{2C49B226-2F04-4FD2-BA26-DF0D542A48D3}"/>
                  </a:ext>
                </a:extLst>
              </p:cNvPr>
              <p:cNvSpPr>
                <a:spLocks noChangeShapeType="1"/>
              </p:cNvSpPr>
              <p:nvPr/>
            </p:nvSpPr>
            <p:spPr bwMode="auto">
              <a:xfrm>
                <a:off x="203200"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Line 18">
                <a:extLst>
                  <a:ext uri="{FF2B5EF4-FFF2-40B4-BE49-F238E27FC236}">
                    <a16:creationId xmlns:a16="http://schemas.microsoft.com/office/drawing/2014/main" id="{E644AF4E-CFEA-4B6B-AB4C-B184F9548C8D}"/>
                  </a:ext>
                </a:extLst>
              </p:cNvPr>
              <p:cNvSpPr>
                <a:spLocks noChangeShapeType="1"/>
              </p:cNvSpPr>
              <p:nvPr/>
            </p:nvSpPr>
            <p:spPr bwMode="auto">
              <a:xfrm>
                <a:off x="161925"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Line 19">
                <a:extLst>
                  <a:ext uri="{FF2B5EF4-FFF2-40B4-BE49-F238E27FC236}">
                    <a16:creationId xmlns:a16="http://schemas.microsoft.com/office/drawing/2014/main" id="{60308C09-7371-41D3-84BC-A655C5D75C44}"/>
                  </a:ext>
                </a:extLst>
              </p:cNvPr>
              <p:cNvSpPr>
                <a:spLocks noChangeShapeType="1"/>
              </p:cNvSpPr>
              <p:nvPr/>
            </p:nvSpPr>
            <p:spPr bwMode="auto">
              <a:xfrm>
                <a:off x="125413" y="78200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Line 20">
                <a:extLst>
                  <a:ext uri="{FF2B5EF4-FFF2-40B4-BE49-F238E27FC236}">
                    <a16:creationId xmlns:a16="http://schemas.microsoft.com/office/drawing/2014/main" id="{774ACAA7-955B-4472-A38E-4807CE0661EF}"/>
                  </a:ext>
                </a:extLst>
              </p:cNvPr>
              <p:cNvSpPr>
                <a:spLocks noChangeShapeType="1"/>
              </p:cNvSpPr>
              <p:nvPr/>
            </p:nvSpPr>
            <p:spPr bwMode="auto">
              <a:xfrm>
                <a:off x="-20637" y="7702550"/>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Line 21">
                <a:extLst>
                  <a:ext uri="{FF2B5EF4-FFF2-40B4-BE49-F238E27FC236}">
                    <a16:creationId xmlns:a16="http://schemas.microsoft.com/office/drawing/2014/main" id="{BF5D069E-A4FE-4B3D-B9B7-8D77EF0C4E55}"/>
                  </a:ext>
                </a:extLst>
              </p:cNvPr>
              <p:cNvSpPr>
                <a:spLocks noChangeShapeType="1"/>
              </p:cNvSpPr>
              <p:nvPr/>
            </p:nvSpPr>
            <p:spPr bwMode="auto">
              <a:xfrm>
                <a:off x="-47625" y="7702550"/>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Line 22">
                <a:extLst>
                  <a:ext uri="{FF2B5EF4-FFF2-40B4-BE49-F238E27FC236}">
                    <a16:creationId xmlns:a16="http://schemas.microsoft.com/office/drawing/2014/main" id="{A748F6B9-D41F-4255-916A-EA54B3EA7682}"/>
                  </a:ext>
                </a:extLst>
              </p:cNvPr>
              <p:cNvSpPr>
                <a:spLocks noChangeShapeType="1"/>
              </p:cNvSpPr>
              <p:nvPr/>
            </p:nvSpPr>
            <p:spPr bwMode="auto">
              <a:xfrm>
                <a:off x="-122237" y="76438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Line 23">
                <a:extLst>
                  <a:ext uri="{FF2B5EF4-FFF2-40B4-BE49-F238E27FC236}">
                    <a16:creationId xmlns:a16="http://schemas.microsoft.com/office/drawing/2014/main" id="{4839F6BC-DF60-448B-B577-67CF04B6F8A5}"/>
                  </a:ext>
                </a:extLst>
              </p:cNvPr>
              <p:cNvSpPr>
                <a:spLocks noChangeShapeType="1"/>
              </p:cNvSpPr>
              <p:nvPr/>
            </p:nvSpPr>
            <p:spPr bwMode="auto">
              <a:xfrm>
                <a:off x="-177800" y="758348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Line 24">
                <a:extLst>
                  <a:ext uri="{FF2B5EF4-FFF2-40B4-BE49-F238E27FC236}">
                    <a16:creationId xmlns:a16="http://schemas.microsoft.com/office/drawing/2014/main" id="{827C4B1C-C933-4273-B7CF-FA81CB247686}"/>
                  </a:ext>
                </a:extLst>
              </p:cNvPr>
              <p:cNvSpPr>
                <a:spLocks noChangeShapeType="1"/>
              </p:cNvSpPr>
              <p:nvPr/>
            </p:nvSpPr>
            <p:spPr bwMode="auto">
              <a:xfrm>
                <a:off x="-238125" y="75533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Line 25">
                <a:extLst>
                  <a:ext uri="{FF2B5EF4-FFF2-40B4-BE49-F238E27FC236}">
                    <a16:creationId xmlns:a16="http://schemas.microsoft.com/office/drawing/2014/main" id="{7176CDA2-424F-4D30-AEBA-236CA6161D37}"/>
                  </a:ext>
                </a:extLst>
              </p:cNvPr>
              <p:cNvSpPr>
                <a:spLocks noChangeShapeType="1"/>
              </p:cNvSpPr>
              <p:nvPr/>
            </p:nvSpPr>
            <p:spPr bwMode="auto">
              <a:xfrm>
                <a:off x="-323850" y="75422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Line 26">
                <a:extLst>
                  <a:ext uri="{FF2B5EF4-FFF2-40B4-BE49-F238E27FC236}">
                    <a16:creationId xmlns:a16="http://schemas.microsoft.com/office/drawing/2014/main" id="{0138623B-3186-4490-BCEE-6C4D54C7BB9E}"/>
                  </a:ext>
                </a:extLst>
              </p:cNvPr>
              <p:cNvSpPr>
                <a:spLocks noChangeShapeType="1"/>
              </p:cNvSpPr>
              <p:nvPr/>
            </p:nvSpPr>
            <p:spPr bwMode="auto">
              <a:xfrm>
                <a:off x="-381000" y="748188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Line 27">
                <a:extLst>
                  <a:ext uri="{FF2B5EF4-FFF2-40B4-BE49-F238E27FC236}">
                    <a16:creationId xmlns:a16="http://schemas.microsoft.com/office/drawing/2014/main" id="{77ADF7E3-D342-4518-AF95-414193455208}"/>
                  </a:ext>
                </a:extLst>
              </p:cNvPr>
              <p:cNvSpPr>
                <a:spLocks noChangeShapeType="1"/>
              </p:cNvSpPr>
              <p:nvPr/>
            </p:nvSpPr>
            <p:spPr bwMode="auto">
              <a:xfrm>
                <a:off x="-414337" y="74818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Line 28">
                <a:extLst>
                  <a:ext uri="{FF2B5EF4-FFF2-40B4-BE49-F238E27FC236}">
                    <a16:creationId xmlns:a16="http://schemas.microsoft.com/office/drawing/2014/main" id="{F3751E23-CA7A-45E1-9741-C11519F60197}"/>
                  </a:ext>
                </a:extLst>
              </p:cNvPr>
              <p:cNvSpPr>
                <a:spLocks noChangeShapeType="1"/>
              </p:cNvSpPr>
              <p:nvPr/>
            </p:nvSpPr>
            <p:spPr bwMode="auto">
              <a:xfrm>
                <a:off x="-444500" y="747077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Line 29">
                <a:extLst>
                  <a:ext uri="{FF2B5EF4-FFF2-40B4-BE49-F238E27FC236}">
                    <a16:creationId xmlns:a16="http://schemas.microsoft.com/office/drawing/2014/main" id="{FD997219-E328-412B-80D3-42BA377B2352}"/>
                  </a:ext>
                </a:extLst>
              </p:cNvPr>
              <p:cNvSpPr>
                <a:spLocks noChangeShapeType="1"/>
              </p:cNvSpPr>
              <p:nvPr/>
            </p:nvSpPr>
            <p:spPr bwMode="auto">
              <a:xfrm>
                <a:off x="-436562" y="747077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Line 30">
                <a:extLst>
                  <a:ext uri="{FF2B5EF4-FFF2-40B4-BE49-F238E27FC236}">
                    <a16:creationId xmlns:a16="http://schemas.microsoft.com/office/drawing/2014/main" id="{E3D28464-511D-4422-957F-41959E6E771D}"/>
                  </a:ext>
                </a:extLst>
              </p:cNvPr>
              <p:cNvSpPr>
                <a:spLocks noChangeShapeType="1"/>
              </p:cNvSpPr>
              <p:nvPr/>
            </p:nvSpPr>
            <p:spPr bwMode="auto">
              <a:xfrm>
                <a:off x="-481012" y="7448550"/>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Line 31">
                <a:extLst>
                  <a:ext uri="{FF2B5EF4-FFF2-40B4-BE49-F238E27FC236}">
                    <a16:creationId xmlns:a16="http://schemas.microsoft.com/office/drawing/2014/main" id="{5D063403-3E7D-4C0E-AB78-3CE649C9409B}"/>
                  </a:ext>
                </a:extLst>
              </p:cNvPr>
              <p:cNvSpPr>
                <a:spLocks noChangeShapeType="1"/>
              </p:cNvSpPr>
              <p:nvPr/>
            </p:nvSpPr>
            <p:spPr bwMode="auto">
              <a:xfrm>
                <a:off x="-515937" y="74152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Line 32">
                <a:extLst>
                  <a:ext uri="{FF2B5EF4-FFF2-40B4-BE49-F238E27FC236}">
                    <a16:creationId xmlns:a16="http://schemas.microsoft.com/office/drawing/2014/main" id="{244D59A1-3677-4112-A663-F45C6872FD24}"/>
                  </a:ext>
                </a:extLst>
              </p:cNvPr>
              <p:cNvSpPr>
                <a:spLocks noChangeShapeType="1"/>
              </p:cNvSpPr>
              <p:nvPr/>
            </p:nvSpPr>
            <p:spPr bwMode="auto">
              <a:xfrm>
                <a:off x="-557212" y="73771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Line 33">
                <a:extLst>
                  <a:ext uri="{FF2B5EF4-FFF2-40B4-BE49-F238E27FC236}">
                    <a16:creationId xmlns:a16="http://schemas.microsoft.com/office/drawing/2014/main" id="{B804481F-97CD-474C-BAD5-BE2F6EC39D4B}"/>
                  </a:ext>
                </a:extLst>
              </p:cNvPr>
              <p:cNvSpPr>
                <a:spLocks noChangeShapeType="1"/>
              </p:cNvSpPr>
              <p:nvPr/>
            </p:nvSpPr>
            <p:spPr bwMode="auto">
              <a:xfrm>
                <a:off x="-590550" y="735012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Line 34">
                <a:extLst>
                  <a:ext uri="{FF2B5EF4-FFF2-40B4-BE49-F238E27FC236}">
                    <a16:creationId xmlns:a16="http://schemas.microsoft.com/office/drawing/2014/main" id="{99C2127E-7AA9-455E-B0E1-1C323DA35972}"/>
                  </a:ext>
                </a:extLst>
              </p:cNvPr>
              <p:cNvSpPr>
                <a:spLocks noChangeShapeType="1"/>
              </p:cNvSpPr>
              <p:nvPr/>
            </p:nvSpPr>
            <p:spPr bwMode="auto">
              <a:xfrm>
                <a:off x="-676275" y="72945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Line 35">
                <a:extLst>
                  <a:ext uri="{FF2B5EF4-FFF2-40B4-BE49-F238E27FC236}">
                    <a16:creationId xmlns:a16="http://schemas.microsoft.com/office/drawing/2014/main" id="{A69BB623-8AD2-4396-A994-FBFC77248942}"/>
                  </a:ext>
                </a:extLst>
              </p:cNvPr>
              <p:cNvSpPr>
                <a:spLocks noChangeShapeType="1"/>
              </p:cNvSpPr>
              <p:nvPr/>
            </p:nvSpPr>
            <p:spPr bwMode="auto">
              <a:xfrm>
                <a:off x="-714375" y="72755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Line 36">
                <a:extLst>
                  <a:ext uri="{FF2B5EF4-FFF2-40B4-BE49-F238E27FC236}">
                    <a16:creationId xmlns:a16="http://schemas.microsoft.com/office/drawing/2014/main" id="{633F50D6-D524-4E62-99EA-2BB961378E5D}"/>
                  </a:ext>
                </a:extLst>
              </p:cNvPr>
              <p:cNvSpPr>
                <a:spLocks noChangeShapeType="1"/>
              </p:cNvSpPr>
              <p:nvPr/>
            </p:nvSpPr>
            <p:spPr bwMode="auto">
              <a:xfrm>
                <a:off x="-785812" y="7227888"/>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Line 37">
                <a:extLst>
                  <a:ext uri="{FF2B5EF4-FFF2-40B4-BE49-F238E27FC236}">
                    <a16:creationId xmlns:a16="http://schemas.microsoft.com/office/drawing/2014/main" id="{C3ECAFE2-E524-4EBC-BA40-FB0C4A9FE17A}"/>
                  </a:ext>
                </a:extLst>
              </p:cNvPr>
              <p:cNvSpPr>
                <a:spLocks noChangeShapeType="1"/>
              </p:cNvSpPr>
              <p:nvPr/>
            </p:nvSpPr>
            <p:spPr bwMode="auto">
              <a:xfrm>
                <a:off x="-815975" y="720883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Line 38">
                <a:extLst>
                  <a:ext uri="{FF2B5EF4-FFF2-40B4-BE49-F238E27FC236}">
                    <a16:creationId xmlns:a16="http://schemas.microsoft.com/office/drawing/2014/main" id="{572194A1-64A6-47B4-8862-F135BBC4EC63}"/>
                  </a:ext>
                </a:extLst>
              </p:cNvPr>
              <p:cNvSpPr>
                <a:spLocks noChangeShapeType="1"/>
              </p:cNvSpPr>
              <p:nvPr/>
            </p:nvSpPr>
            <p:spPr bwMode="auto">
              <a:xfrm>
                <a:off x="-852487" y="7178675"/>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Line 39">
                <a:extLst>
                  <a:ext uri="{FF2B5EF4-FFF2-40B4-BE49-F238E27FC236}">
                    <a16:creationId xmlns:a16="http://schemas.microsoft.com/office/drawing/2014/main" id="{1480CA6E-0FB3-494E-834A-18761B443881}"/>
                  </a:ext>
                </a:extLst>
              </p:cNvPr>
              <p:cNvSpPr>
                <a:spLocks noChangeShapeType="1"/>
              </p:cNvSpPr>
              <p:nvPr/>
            </p:nvSpPr>
            <p:spPr bwMode="auto">
              <a:xfrm>
                <a:off x="-901700" y="71485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Line 40">
                <a:extLst>
                  <a:ext uri="{FF2B5EF4-FFF2-40B4-BE49-F238E27FC236}">
                    <a16:creationId xmlns:a16="http://schemas.microsoft.com/office/drawing/2014/main" id="{871BEC6B-DA09-42E1-8B9A-5B0E8E7F67E3}"/>
                  </a:ext>
                </a:extLst>
              </p:cNvPr>
              <p:cNvSpPr>
                <a:spLocks noChangeShapeType="1"/>
              </p:cNvSpPr>
              <p:nvPr/>
            </p:nvSpPr>
            <p:spPr bwMode="auto">
              <a:xfrm>
                <a:off x="-942975" y="712946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Line 41">
                <a:extLst>
                  <a:ext uri="{FF2B5EF4-FFF2-40B4-BE49-F238E27FC236}">
                    <a16:creationId xmlns:a16="http://schemas.microsoft.com/office/drawing/2014/main" id="{109513B1-151C-4DAC-A6DB-F9D9E904C976}"/>
                  </a:ext>
                </a:extLst>
              </p:cNvPr>
              <p:cNvSpPr>
                <a:spLocks noChangeShapeType="1"/>
              </p:cNvSpPr>
              <p:nvPr/>
            </p:nvSpPr>
            <p:spPr bwMode="auto">
              <a:xfrm>
                <a:off x="-1009650" y="7051675"/>
                <a:ext cx="0" cy="5873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Line 42">
                <a:extLst>
                  <a:ext uri="{FF2B5EF4-FFF2-40B4-BE49-F238E27FC236}">
                    <a16:creationId xmlns:a16="http://schemas.microsoft.com/office/drawing/2014/main" id="{4B4EE0B1-05B6-4EB8-991A-E9603A24B618}"/>
                  </a:ext>
                </a:extLst>
              </p:cNvPr>
              <p:cNvSpPr>
                <a:spLocks noChangeShapeType="1"/>
              </p:cNvSpPr>
              <p:nvPr/>
            </p:nvSpPr>
            <p:spPr bwMode="auto">
              <a:xfrm>
                <a:off x="-984250" y="7051675"/>
                <a:ext cx="0" cy="5873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Line 43">
                <a:extLst>
                  <a:ext uri="{FF2B5EF4-FFF2-40B4-BE49-F238E27FC236}">
                    <a16:creationId xmlns:a16="http://schemas.microsoft.com/office/drawing/2014/main" id="{D25DFBAE-D64F-44F7-B907-66C1BF3351A9}"/>
                  </a:ext>
                </a:extLst>
              </p:cNvPr>
              <p:cNvSpPr>
                <a:spLocks noChangeShapeType="1"/>
              </p:cNvSpPr>
              <p:nvPr/>
            </p:nvSpPr>
            <p:spPr bwMode="auto">
              <a:xfrm>
                <a:off x="-1047750" y="7010400"/>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Line 44">
                <a:extLst>
                  <a:ext uri="{FF2B5EF4-FFF2-40B4-BE49-F238E27FC236}">
                    <a16:creationId xmlns:a16="http://schemas.microsoft.com/office/drawing/2014/main" id="{5223AF70-655D-4291-A4E7-39013D60AB6F}"/>
                  </a:ext>
                </a:extLst>
              </p:cNvPr>
              <p:cNvSpPr>
                <a:spLocks noChangeShapeType="1"/>
              </p:cNvSpPr>
              <p:nvPr/>
            </p:nvSpPr>
            <p:spPr bwMode="auto">
              <a:xfrm>
                <a:off x="-1100137" y="698023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Line 45">
                <a:extLst>
                  <a:ext uri="{FF2B5EF4-FFF2-40B4-BE49-F238E27FC236}">
                    <a16:creationId xmlns:a16="http://schemas.microsoft.com/office/drawing/2014/main" id="{D675F97B-1825-4F32-A984-073ABFC344BA}"/>
                  </a:ext>
                </a:extLst>
              </p:cNvPr>
              <p:cNvSpPr>
                <a:spLocks noChangeShapeType="1"/>
              </p:cNvSpPr>
              <p:nvPr/>
            </p:nvSpPr>
            <p:spPr bwMode="auto">
              <a:xfrm>
                <a:off x="-1133475" y="6934200"/>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Line 46">
                <a:extLst>
                  <a:ext uri="{FF2B5EF4-FFF2-40B4-BE49-F238E27FC236}">
                    <a16:creationId xmlns:a16="http://schemas.microsoft.com/office/drawing/2014/main" id="{DD664924-7AE7-4E38-AFE7-7561B048BFA3}"/>
                  </a:ext>
                </a:extLst>
              </p:cNvPr>
              <p:cNvSpPr>
                <a:spLocks noChangeShapeType="1"/>
              </p:cNvSpPr>
              <p:nvPr/>
            </p:nvSpPr>
            <p:spPr bwMode="auto">
              <a:xfrm>
                <a:off x="-1177925" y="69119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Line 47">
                <a:extLst>
                  <a:ext uri="{FF2B5EF4-FFF2-40B4-BE49-F238E27FC236}">
                    <a16:creationId xmlns:a16="http://schemas.microsoft.com/office/drawing/2014/main" id="{18CD938C-BC79-4CB9-8F28-0D01AEC48366}"/>
                  </a:ext>
                </a:extLst>
              </p:cNvPr>
              <p:cNvSpPr>
                <a:spLocks noChangeShapeType="1"/>
              </p:cNvSpPr>
              <p:nvPr/>
            </p:nvSpPr>
            <p:spPr bwMode="auto">
              <a:xfrm>
                <a:off x="-1208087" y="68976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Line 48">
                <a:extLst>
                  <a:ext uri="{FF2B5EF4-FFF2-40B4-BE49-F238E27FC236}">
                    <a16:creationId xmlns:a16="http://schemas.microsoft.com/office/drawing/2014/main" id="{7F5C3D2B-068C-48D5-B0AB-19BC444B1A45}"/>
                  </a:ext>
                </a:extLst>
              </p:cNvPr>
              <p:cNvSpPr>
                <a:spLocks noChangeShapeType="1"/>
              </p:cNvSpPr>
              <p:nvPr/>
            </p:nvSpPr>
            <p:spPr bwMode="auto">
              <a:xfrm>
                <a:off x="-1254125" y="68484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Line 49">
                <a:extLst>
                  <a:ext uri="{FF2B5EF4-FFF2-40B4-BE49-F238E27FC236}">
                    <a16:creationId xmlns:a16="http://schemas.microsoft.com/office/drawing/2014/main" id="{D958D0DA-2C76-4354-94FD-D97358CFAE5D}"/>
                  </a:ext>
                </a:extLst>
              </p:cNvPr>
              <p:cNvSpPr>
                <a:spLocks noChangeShapeType="1"/>
              </p:cNvSpPr>
              <p:nvPr/>
            </p:nvSpPr>
            <p:spPr bwMode="auto">
              <a:xfrm>
                <a:off x="-1336675" y="6818313"/>
                <a:ext cx="0" cy="682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Line 50">
                <a:extLst>
                  <a:ext uri="{FF2B5EF4-FFF2-40B4-BE49-F238E27FC236}">
                    <a16:creationId xmlns:a16="http://schemas.microsoft.com/office/drawing/2014/main" id="{2F1DA431-F532-49C6-A160-B6ACF94929BE}"/>
                  </a:ext>
                </a:extLst>
              </p:cNvPr>
              <p:cNvSpPr>
                <a:spLocks noChangeShapeType="1"/>
              </p:cNvSpPr>
              <p:nvPr/>
            </p:nvSpPr>
            <p:spPr bwMode="auto">
              <a:xfrm>
                <a:off x="-1381125" y="6765925"/>
                <a:ext cx="0" cy="682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Line 51">
                <a:extLst>
                  <a:ext uri="{FF2B5EF4-FFF2-40B4-BE49-F238E27FC236}">
                    <a16:creationId xmlns:a16="http://schemas.microsoft.com/office/drawing/2014/main" id="{85033753-AB0D-44C4-9C70-BC70E7CD4136}"/>
                  </a:ext>
                </a:extLst>
              </p:cNvPr>
              <p:cNvSpPr>
                <a:spLocks noChangeShapeType="1"/>
              </p:cNvSpPr>
              <p:nvPr/>
            </p:nvSpPr>
            <p:spPr bwMode="auto">
              <a:xfrm>
                <a:off x="-1436687" y="6705600"/>
                <a:ext cx="0" cy="349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Line 52">
                <a:extLst>
                  <a:ext uri="{FF2B5EF4-FFF2-40B4-BE49-F238E27FC236}">
                    <a16:creationId xmlns:a16="http://schemas.microsoft.com/office/drawing/2014/main" id="{CC93802D-8FA3-4FF0-942E-5277A1597344}"/>
                  </a:ext>
                </a:extLst>
              </p:cNvPr>
              <p:cNvSpPr>
                <a:spLocks noChangeShapeType="1"/>
              </p:cNvSpPr>
              <p:nvPr/>
            </p:nvSpPr>
            <p:spPr bwMode="auto">
              <a:xfrm>
                <a:off x="-1466850" y="6650038"/>
                <a:ext cx="0" cy="4921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Line 53">
                <a:extLst>
                  <a:ext uri="{FF2B5EF4-FFF2-40B4-BE49-F238E27FC236}">
                    <a16:creationId xmlns:a16="http://schemas.microsoft.com/office/drawing/2014/main" id="{C33F42B0-B132-491B-A964-35F640649C0D}"/>
                  </a:ext>
                </a:extLst>
              </p:cNvPr>
              <p:cNvSpPr>
                <a:spLocks noChangeShapeType="1"/>
              </p:cNvSpPr>
              <p:nvPr/>
            </p:nvSpPr>
            <p:spPr bwMode="auto">
              <a:xfrm>
                <a:off x="-1541462" y="66008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Line 54">
                <a:extLst>
                  <a:ext uri="{FF2B5EF4-FFF2-40B4-BE49-F238E27FC236}">
                    <a16:creationId xmlns:a16="http://schemas.microsoft.com/office/drawing/2014/main" id="{F2E5A2F0-811F-47D1-B061-C2DE43571201}"/>
                  </a:ext>
                </a:extLst>
              </p:cNvPr>
              <p:cNvSpPr>
                <a:spLocks noChangeShapeType="1"/>
              </p:cNvSpPr>
              <p:nvPr/>
            </p:nvSpPr>
            <p:spPr bwMode="auto">
              <a:xfrm>
                <a:off x="-1571625" y="6578600"/>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Line 55">
                <a:extLst>
                  <a:ext uri="{FF2B5EF4-FFF2-40B4-BE49-F238E27FC236}">
                    <a16:creationId xmlns:a16="http://schemas.microsoft.com/office/drawing/2014/main" id="{FEE8BBD7-C9F1-45F2-87D1-E2F7C3B2F3C7}"/>
                  </a:ext>
                </a:extLst>
              </p:cNvPr>
              <p:cNvSpPr>
                <a:spLocks noChangeShapeType="1"/>
              </p:cNvSpPr>
              <p:nvPr/>
            </p:nvSpPr>
            <p:spPr bwMode="auto">
              <a:xfrm>
                <a:off x="-1617662" y="6529388"/>
                <a:ext cx="0" cy="5715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Line 56">
                <a:extLst>
                  <a:ext uri="{FF2B5EF4-FFF2-40B4-BE49-F238E27FC236}">
                    <a16:creationId xmlns:a16="http://schemas.microsoft.com/office/drawing/2014/main" id="{3E0D80E1-758F-4EED-B0E7-2DA2CA905E15}"/>
                  </a:ext>
                </a:extLst>
              </p:cNvPr>
              <p:cNvSpPr>
                <a:spLocks noChangeShapeType="1"/>
              </p:cNvSpPr>
              <p:nvPr/>
            </p:nvSpPr>
            <p:spPr bwMode="auto">
              <a:xfrm>
                <a:off x="-1706562" y="6470650"/>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Line 57">
                <a:extLst>
                  <a:ext uri="{FF2B5EF4-FFF2-40B4-BE49-F238E27FC236}">
                    <a16:creationId xmlns:a16="http://schemas.microsoft.com/office/drawing/2014/main" id="{E3C8E18F-9C67-444B-996E-1C0D612D64C2}"/>
                  </a:ext>
                </a:extLst>
              </p:cNvPr>
              <p:cNvSpPr>
                <a:spLocks noChangeShapeType="1"/>
              </p:cNvSpPr>
              <p:nvPr/>
            </p:nvSpPr>
            <p:spPr bwMode="auto">
              <a:xfrm>
                <a:off x="-1681162" y="648176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Line 58">
                <a:extLst>
                  <a:ext uri="{FF2B5EF4-FFF2-40B4-BE49-F238E27FC236}">
                    <a16:creationId xmlns:a16="http://schemas.microsoft.com/office/drawing/2014/main" id="{3CBBA9C9-CA0E-4D48-9474-B5122321FD79}"/>
                  </a:ext>
                </a:extLst>
              </p:cNvPr>
              <p:cNvSpPr>
                <a:spLocks noChangeShapeType="1"/>
              </p:cNvSpPr>
              <p:nvPr/>
            </p:nvSpPr>
            <p:spPr bwMode="auto">
              <a:xfrm>
                <a:off x="-1662112" y="65119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Line 59">
                <a:extLst>
                  <a:ext uri="{FF2B5EF4-FFF2-40B4-BE49-F238E27FC236}">
                    <a16:creationId xmlns:a16="http://schemas.microsoft.com/office/drawing/2014/main" id="{2142CE81-1111-403F-A96D-F1976956407D}"/>
                  </a:ext>
                </a:extLst>
              </p:cNvPr>
              <p:cNvSpPr>
                <a:spLocks noChangeShapeType="1"/>
              </p:cNvSpPr>
              <p:nvPr/>
            </p:nvSpPr>
            <p:spPr bwMode="auto">
              <a:xfrm>
                <a:off x="-1766887" y="6413500"/>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Line 60">
                <a:extLst>
                  <a:ext uri="{FF2B5EF4-FFF2-40B4-BE49-F238E27FC236}">
                    <a16:creationId xmlns:a16="http://schemas.microsoft.com/office/drawing/2014/main" id="{98D5426B-0405-4064-B022-D70B84B5C146}"/>
                  </a:ext>
                </a:extLst>
              </p:cNvPr>
              <p:cNvSpPr>
                <a:spLocks noChangeShapeType="1"/>
              </p:cNvSpPr>
              <p:nvPr/>
            </p:nvSpPr>
            <p:spPr bwMode="auto">
              <a:xfrm>
                <a:off x="-1827212" y="6338888"/>
                <a:ext cx="0" cy="412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Line 61">
                <a:extLst>
                  <a:ext uri="{FF2B5EF4-FFF2-40B4-BE49-F238E27FC236}">
                    <a16:creationId xmlns:a16="http://schemas.microsoft.com/office/drawing/2014/main" id="{193DA4D0-245E-4D0E-9024-15C9E2BC70CD}"/>
                  </a:ext>
                </a:extLst>
              </p:cNvPr>
              <p:cNvSpPr>
                <a:spLocks noChangeShapeType="1"/>
              </p:cNvSpPr>
              <p:nvPr/>
            </p:nvSpPr>
            <p:spPr bwMode="auto">
              <a:xfrm>
                <a:off x="-1882775" y="6200775"/>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Line 62">
                <a:extLst>
                  <a:ext uri="{FF2B5EF4-FFF2-40B4-BE49-F238E27FC236}">
                    <a16:creationId xmlns:a16="http://schemas.microsoft.com/office/drawing/2014/main" id="{6FCE4A33-9492-4C01-A1B1-A49A0E526164}"/>
                  </a:ext>
                </a:extLst>
              </p:cNvPr>
              <p:cNvSpPr>
                <a:spLocks noChangeShapeType="1"/>
              </p:cNvSpPr>
              <p:nvPr/>
            </p:nvSpPr>
            <p:spPr bwMode="auto">
              <a:xfrm>
                <a:off x="-1920875" y="61706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Line 63">
                <a:extLst>
                  <a:ext uri="{FF2B5EF4-FFF2-40B4-BE49-F238E27FC236}">
                    <a16:creationId xmlns:a16="http://schemas.microsoft.com/office/drawing/2014/main" id="{3AE7BD23-D78C-4215-83F8-17E0EAB890AC}"/>
                  </a:ext>
                </a:extLst>
              </p:cNvPr>
              <p:cNvSpPr>
                <a:spLocks noChangeShapeType="1"/>
              </p:cNvSpPr>
              <p:nvPr/>
            </p:nvSpPr>
            <p:spPr bwMode="auto">
              <a:xfrm>
                <a:off x="-1951037" y="6140450"/>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Line 64">
                <a:extLst>
                  <a:ext uri="{FF2B5EF4-FFF2-40B4-BE49-F238E27FC236}">
                    <a16:creationId xmlns:a16="http://schemas.microsoft.com/office/drawing/2014/main" id="{B853DE59-0ADB-4F2A-BFD4-C5A30C107D75}"/>
                  </a:ext>
                </a:extLst>
              </p:cNvPr>
              <p:cNvSpPr>
                <a:spLocks noChangeShapeType="1"/>
              </p:cNvSpPr>
              <p:nvPr/>
            </p:nvSpPr>
            <p:spPr bwMode="auto">
              <a:xfrm>
                <a:off x="-1979612" y="6110288"/>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Line 65">
                <a:extLst>
                  <a:ext uri="{FF2B5EF4-FFF2-40B4-BE49-F238E27FC236}">
                    <a16:creationId xmlns:a16="http://schemas.microsoft.com/office/drawing/2014/main" id="{271A2812-018F-4168-80FA-ABBF20604FB0}"/>
                  </a:ext>
                </a:extLst>
              </p:cNvPr>
              <p:cNvSpPr>
                <a:spLocks noChangeShapeType="1"/>
              </p:cNvSpPr>
              <p:nvPr/>
            </p:nvSpPr>
            <p:spPr bwMode="auto">
              <a:xfrm>
                <a:off x="-2044700" y="6027738"/>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Line 66">
                <a:extLst>
                  <a:ext uri="{FF2B5EF4-FFF2-40B4-BE49-F238E27FC236}">
                    <a16:creationId xmlns:a16="http://schemas.microsoft.com/office/drawing/2014/main" id="{6723751A-F8F0-4F5B-B302-A76D61DDEFDD}"/>
                  </a:ext>
                </a:extLst>
              </p:cNvPr>
              <p:cNvSpPr>
                <a:spLocks noChangeShapeType="1"/>
              </p:cNvSpPr>
              <p:nvPr/>
            </p:nvSpPr>
            <p:spPr bwMode="auto">
              <a:xfrm>
                <a:off x="-2097087" y="59674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Line 67">
                <a:extLst>
                  <a:ext uri="{FF2B5EF4-FFF2-40B4-BE49-F238E27FC236}">
                    <a16:creationId xmlns:a16="http://schemas.microsoft.com/office/drawing/2014/main" id="{2491FAFD-B064-4F75-9B23-BAE2C5780B05}"/>
                  </a:ext>
                </a:extLst>
              </p:cNvPr>
              <p:cNvSpPr>
                <a:spLocks noChangeShapeType="1"/>
              </p:cNvSpPr>
              <p:nvPr/>
            </p:nvSpPr>
            <p:spPr bwMode="auto">
              <a:xfrm>
                <a:off x="-2133600" y="5967413"/>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Line 68">
                <a:extLst>
                  <a:ext uri="{FF2B5EF4-FFF2-40B4-BE49-F238E27FC236}">
                    <a16:creationId xmlns:a16="http://schemas.microsoft.com/office/drawing/2014/main" id="{FAA98FB1-1061-4669-AF60-7263DCA9E639}"/>
                  </a:ext>
                </a:extLst>
              </p:cNvPr>
              <p:cNvSpPr>
                <a:spLocks noChangeShapeType="1"/>
              </p:cNvSpPr>
              <p:nvPr/>
            </p:nvSpPr>
            <p:spPr bwMode="auto">
              <a:xfrm>
                <a:off x="-2339975" y="5708650"/>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Line 69">
                <a:extLst>
                  <a:ext uri="{FF2B5EF4-FFF2-40B4-BE49-F238E27FC236}">
                    <a16:creationId xmlns:a16="http://schemas.microsoft.com/office/drawing/2014/main" id="{4492E668-1C06-4447-BCDA-47C39B5F0182}"/>
                  </a:ext>
                </a:extLst>
              </p:cNvPr>
              <p:cNvSpPr>
                <a:spLocks noChangeShapeType="1"/>
              </p:cNvSpPr>
              <p:nvPr/>
            </p:nvSpPr>
            <p:spPr bwMode="auto">
              <a:xfrm>
                <a:off x="-2392362" y="5661025"/>
                <a:ext cx="0" cy="4445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Line 70">
                <a:extLst>
                  <a:ext uri="{FF2B5EF4-FFF2-40B4-BE49-F238E27FC236}">
                    <a16:creationId xmlns:a16="http://schemas.microsoft.com/office/drawing/2014/main" id="{9D7DDD97-46A1-48C0-8C54-79599A223A94}"/>
                  </a:ext>
                </a:extLst>
              </p:cNvPr>
              <p:cNvSpPr>
                <a:spLocks noChangeShapeType="1"/>
              </p:cNvSpPr>
              <p:nvPr/>
            </p:nvSpPr>
            <p:spPr bwMode="auto">
              <a:xfrm>
                <a:off x="-2430462" y="5637213"/>
                <a:ext cx="0" cy="539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Line 71">
                <a:extLst>
                  <a:ext uri="{FF2B5EF4-FFF2-40B4-BE49-F238E27FC236}">
                    <a16:creationId xmlns:a16="http://schemas.microsoft.com/office/drawing/2014/main" id="{0F8344B6-B31E-4D51-A859-9E161CDE1185}"/>
                  </a:ext>
                </a:extLst>
              </p:cNvPr>
              <p:cNvSpPr>
                <a:spLocks noChangeShapeType="1"/>
              </p:cNvSpPr>
              <p:nvPr/>
            </p:nvSpPr>
            <p:spPr bwMode="auto">
              <a:xfrm>
                <a:off x="-2527300" y="5595938"/>
                <a:ext cx="0" cy="412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Line 72">
                <a:extLst>
                  <a:ext uri="{FF2B5EF4-FFF2-40B4-BE49-F238E27FC236}">
                    <a16:creationId xmlns:a16="http://schemas.microsoft.com/office/drawing/2014/main" id="{15B886E3-0281-45E4-96E2-8C7916C7E643}"/>
                  </a:ext>
                </a:extLst>
              </p:cNvPr>
              <p:cNvSpPr>
                <a:spLocks noChangeShapeType="1"/>
              </p:cNvSpPr>
              <p:nvPr/>
            </p:nvSpPr>
            <p:spPr bwMode="auto">
              <a:xfrm>
                <a:off x="-2582862" y="5551488"/>
                <a:ext cx="0" cy="682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Line 73">
                <a:extLst>
                  <a:ext uri="{FF2B5EF4-FFF2-40B4-BE49-F238E27FC236}">
                    <a16:creationId xmlns:a16="http://schemas.microsoft.com/office/drawing/2014/main" id="{5729E7EA-3D68-44D1-8055-1E52C56AB7A1}"/>
                  </a:ext>
                </a:extLst>
              </p:cNvPr>
              <p:cNvSpPr>
                <a:spLocks noChangeShapeType="1"/>
              </p:cNvSpPr>
              <p:nvPr/>
            </p:nvSpPr>
            <p:spPr bwMode="auto">
              <a:xfrm>
                <a:off x="-2643187" y="5526088"/>
                <a:ext cx="0" cy="476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Line 74">
                <a:extLst>
                  <a:ext uri="{FF2B5EF4-FFF2-40B4-BE49-F238E27FC236}">
                    <a16:creationId xmlns:a16="http://schemas.microsoft.com/office/drawing/2014/main" id="{F2265B6A-4EC9-4D9F-8968-E85C60B11415}"/>
                  </a:ext>
                </a:extLst>
              </p:cNvPr>
              <p:cNvSpPr>
                <a:spLocks noChangeShapeType="1"/>
              </p:cNvSpPr>
              <p:nvPr/>
            </p:nvSpPr>
            <p:spPr bwMode="auto">
              <a:xfrm>
                <a:off x="-2673350" y="5502275"/>
                <a:ext cx="0" cy="4921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Line 75">
                <a:extLst>
                  <a:ext uri="{FF2B5EF4-FFF2-40B4-BE49-F238E27FC236}">
                    <a16:creationId xmlns:a16="http://schemas.microsoft.com/office/drawing/2014/main" id="{7D921438-B990-48D9-A6CB-3E671242F049}"/>
                  </a:ext>
                </a:extLst>
              </p:cNvPr>
              <p:cNvSpPr>
                <a:spLocks noChangeShapeType="1"/>
              </p:cNvSpPr>
              <p:nvPr/>
            </p:nvSpPr>
            <p:spPr bwMode="auto">
              <a:xfrm>
                <a:off x="-2706687" y="5487988"/>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Line 76">
                <a:extLst>
                  <a:ext uri="{FF2B5EF4-FFF2-40B4-BE49-F238E27FC236}">
                    <a16:creationId xmlns:a16="http://schemas.microsoft.com/office/drawing/2014/main" id="{AF4D3BC3-E15B-4EA8-9C35-F196FCBB34A1}"/>
                  </a:ext>
                </a:extLst>
              </p:cNvPr>
              <p:cNvSpPr>
                <a:spLocks noChangeShapeType="1"/>
              </p:cNvSpPr>
              <p:nvPr/>
            </p:nvSpPr>
            <p:spPr bwMode="auto">
              <a:xfrm>
                <a:off x="-2830512" y="54324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Line 77">
                <a:extLst>
                  <a:ext uri="{FF2B5EF4-FFF2-40B4-BE49-F238E27FC236}">
                    <a16:creationId xmlns:a16="http://schemas.microsoft.com/office/drawing/2014/main" id="{A63B5626-67BC-41AA-B5AB-A3BAE7562636}"/>
                  </a:ext>
                </a:extLst>
              </p:cNvPr>
              <p:cNvSpPr>
                <a:spLocks noChangeShapeType="1"/>
              </p:cNvSpPr>
              <p:nvPr/>
            </p:nvSpPr>
            <p:spPr bwMode="auto">
              <a:xfrm>
                <a:off x="-2860675" y="543242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Line 78">
                <a:extLst>
                  <a:ext uri="{FF2B5EF4-FFF2-40B4-BE49-F238E27FC236}">
                    <a16:creationId xmlns:a16="http://schemas.microsoft.com/office/drawing/2014/main" id="{763DA3D8-FBD6-43BC-9280-28B2DCD42097}"/>
                  </a:ext>
                </a:extLst>
              </p:cNvPr>
              <p:cNvSpPr>
                <a:spLocks noChangeShapeType="1"/>
              </p:cNvSpPr>
              <p:nvPr/>
            </p:nvSpPr>
            <p:spPr bwMode="auto">
              <a:xfrm>
                <a:off x="-1819275" y="6338888"/>
                <a:ext cx="0" cy="4127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Line 79">
                <a:extLst>
                  <a:ext uri="{FF2B5EF4-FFF2-40B4-BE49-F238E27FC236}">
                    <a16:creationId xmlns:a16="http://schemas.microsoft.com/office/drawing/2014/main" id="{2F13994F-9968-4120-B6D3-A5A2778B137E}"/>
                  </a:ext>
                </a:extLst>
              </p:cNvPr>
              <p:cNvSpPr>
                <a:spLocks noChangeShapeType="1"/>
              </p:cNvSpPr>
              <p:nvPr/>
            </p:nvSpPr>
            <p:spPr bwMode="auto">
              <a:xfrm>
                <a:off x="-1411287" y="67325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Line 80">
                <a:extLst>
                  <a:ext uri="{FF2B5EF4-FFF2-40B4-BE49-F238E27FC236}">
                    <a16:creationId xmlns:a16="http://schemas.microsoft.com/office/drawing/2014/main" id="{C43B348B-11DA-42D1-82C8-CE84EE91AF26}"/>
                  </a:ext>
                </a:extLst>
              </p:cNvPr>
              <p:cNvSpPr>
                <a:spLocks noChangeShapeType="1"/>
              </p:cNvSpPr>
              <p:nvPr/>
            </p:nvSpPr>
            <p:spPr bwMode="auto">
              <a:xfrm>
                <a:off x="-1417637" y="6732588"/>
                <a:ext cx="0" cy="60325"/>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Line 81">
                <a:extLst>
                  <a:ext uri="{FF2B5EF4-FFF2-40B4-BE49-F238E27FC236}">
                    <a16:creationId xmlns:a16="http://schemas.microsoft.com/office/drawing/2014/main" id="{BF58217B-53DE-418D-8CC0-7E5954E6CED3}"/>
                  </a:ext>
                </a:extLst>
              </p:cNvPr>
              <p:cNvSpPr>
                <a:spLocks noChangeShapeType="1"/>
              </p:cNvSpPr>
              <p:nvPr/>
            </p:nvSpPr>
            <p:spPr bwMode="auto">
              <a:xfrm>
                <a:off x="-312737" y="7542213"/>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Line 82">
                <a:extLst>
                  <a:ext uri="{FF2B5EF4-FFF2-40B4-BE49-F238E27FC236}">
                    <a16:creationId xmlns:a16="http://schemas.microsoft.com/office/drawing/2014/main" id="{288CBAD9-72BD-4F4C-9010-874B000B3EC6}"/>
                  </a:ext>
                </a:extLst>
              </p:cNvPr>
              <p:cNvSpPr>
                <a:spLocks noChangeShapeType="1"/>
              </p:cNvSpPr>
              <p:nvPr/>
            </p:nvSpPr>
            <p:spPr bwMode="auto">
              <a:xfrm>
                <a:off x="-301625" y="7542213"/>
                <a:ext cx="0" cy="7143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Line 83">
                <a:extLst>
                  <a:ext uri="{FF2B5EF4-FFF2-40B4-BE49-F238E27FC236}">
                    <a16:creationId xmlns:a16="http://schemas.microsoft.com/office/drawing/2014/main" id="{481D1A98-2937-4C66-AA55-9EFDFF4AF6E1}"/>
                  </a:ext>
                </a:extLst>
              </p:cNvPr>
              <p:cNvSpPr>
                <a:spLocks noChangeShapeType="1"/>
              </p:cNvSpPr>
              <p:nvPr/>
            </p:nvSpPr>
            <p:spPr bwMode="auto">
              <a:xfrm>
                <a:off x="-88900" y="7643813"/>
                <a:ext cx="0" cy="55563"/>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Line 84">
                <a:extLst>
                  <a:ext uri="{FF2B5EF4-FFF2-40B4-BE49-F238E27FC236}">
                    <a16:creationId xmlns:a16="http://schemas.microsoft.com/office/drawing/2014/main" id="{7E0DAB17-7C31-432A-BC53-AF6BE9003787}"/>
                  </a:ext>
                </a:extLst>
              </p:cNvPr>
              <p:cNvSpPr>
                <a:spLocks noChangeShapeType="1"/>
              </p:cNvSpPr>
              <p:nvPr/>
            </p:nvSpPr>
            <p:spPr bwMode="auto">
              <a:xfrm>
                <a:off x="450850" y="7902575"/>
                <a:ext cx="0" cy="63500"/>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Line 85">
                <a:extLst>
                  <a:ext uri="{FF2B5EF4-FFF2-40B4-BE49-F238E27FC236}">
                    <a16:creationId xmlns:a16="http://schemas.microsoft.com/office/drawing/2014/main" id="{605D0BD8-4257-4A80-874C-45A1BD740DDD}"/>
                  </a:ext>
                </a:extLst>
              </p:cNvPr>
              <p:cNvSpPr>
                <a:spLocks noChangeShapeType="1"/>
              </p:cNvSpPr>
              <p:nvPr/>
            </p:nvSpPr>
            <p:spPr bwMode="auto">
              <a:xfrm>
                <a:off x="922338" y="7983538"/>
                <a:ext cx="0" cy="65088"/>
              </a:xfrm>
              <a:prstGeom prst="line">
                <a:avLst/>
              </a:prstGeom>
              <a:noFill/>
              <a:ln w="15875" cap="flat">
                <a:solidFill>
                  <a:srgbClr val="7030A0"/>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28" name="Group 427">
              <a:extLst>
                <a:ext uri="{FF2B5EF4-FFF2-40B4-BE49-F238E27FC236}">
                  <a16:creationId xmlns:a16="http://schemas.microsoft.com/office/drawing/2014/main" id="{8643999C-0BB9-4DCD-876F-E6C23C01A6E7}"/>
                </a:ext>
              </a:extLst>
            </p:cNvPr>
            <p:cNvGrpSpPr/>
            <p:nvPr/>
          </p:nvGrpSpPr>
          <p:grpSpPr>
            <a:xfrm>
              <a:off x="1823785" y="3525198"/>
              <a:ext cx="3888652" cy="1565082"/>
              <a:chOff x="2798763" y="7035800"/>
              <a:chExt cx="5403850" cy="2946400"/>
            </a:xfrm>
          </p:grpSpPr>
          <p:sp>
            <p:nvSpPr>
              <p:cNvPr id="369" name="Line 89">
                <a:extLst>
                  <a:ext uri="{FF2B5EF4-FFF2-40B4-BE49-F238E27FC236}">
                    <a16:creationId xmlns:a16="http://schemas.microsoft.com/office/drawing/2014/main" id="{8D90297E-551B-45C5-BDCB-6096C2FF0C38}"/>
                  </a:ext>
                </a:extLst>
              </p:cNvPr>
              <p:cNvSpPr>
                <a:spLocks noChangeShapeType="1"/>
              </p:cNvSpPr>
              <p:nvPr/>
            </p:nvSpPr>
            <p:spPr bwMode="auto">
              <a:xfrm>
                <a:off x="3173413" y="7099300"/>
                <a:ext cx="0" cy="571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Line 90">
                <a:extLst>
                  <a:ext uri="{FF2B5EF4-FFF2-40B4-BE49-F238E27FC236}">
                    <a16:creationId xmlns:a16="http://schemas.microsoft.com/office/drawing/2014/main" id="{144D8C23-6CFD-4051-8786-BA993B8239E4}"/>
                  </a:ext>
                </a:extLst>
              </p:cNvPr>
              <p:cNvSpPr>
                <a:spLocks noChangeShapeType="1"/>
              </p:cNvSpPr>
              <p:nvPr/>
            </p:nvSpPr>
            <p:spPr bwMode="auto">
              <a:xfrm>
                <a:off x="3357563" y="7156450"/>
                <a:ext cx="0" cy="587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Line 91">
                <a:extLst>
                  <a:ext uri="{FF2B5EF4-FFF2-40B4-BE49-F238E27FC236}">
                    <a16:creationId xmlns:a16="http://schemas.microsoft.com/office/drawing/2014/main" id="{A544CC5D-D6E5-4D83-98A2-C94157D16690}"/>
                  </a:ext>
                </a:extLst>
              </p:cNvPr>
              <p:cNvSpPr>
                <a:spLocks noChangeShapeType="1"/>
              </p:cNvSpPr>
              <p:nvPr/>
            </p:nvSpPr>
            <p:spPr bwMode="auto">
              <a:xfrm>
                <a:off x="3405188" y="7189788"/>
                <a:ext cx="0" cy="555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Line 92">
                <a:extLst>
                  <a:ext uri="{FF2B5EF4-FFF2-40B4-BE49-F238E27FC236}">
                    <a16:creationId xmlns:a16="http://schemas.microsoft.com/office/drawing/2014/main" id="{E10ECB75-895A-46A6-B636-D394DF34A988}"/>
                  </a:ext>
                </a:extLst>
              </p:cNvPr>
              <p:cNvSpPr>
                <a:spLocks noChangeShapeType="1"/>
              </p:cNvSpPr>
              <p:nvPr/>
            </p:nvSpPr>
            <p:spPr bwMode="auto">
              <a:xfrm>
                <a:off x="3514726" y="723741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Line 93">
                <a:extLst>
                  <a:ext uri="{FF2B5EF4-FFF2-40B4-BE49-F238E27FC236}">
                    <a16:creationId xmlns:a16="http://schemas.microsoft.com/office/drawing/2014/main" id="{13675463-6600-40D3-AE81-4ED7660ECA0D}"/>
                  </a:ext>
                </a:extLst>
              </p:cNvPr>
              <p:cNvSpPr>
                <a:spLocks noChangeShapeType="1"/>
              </p:cNvSpPr>
              <p:nvPr/>
            </p:nvSpPr>
            <p:spPr bwMode="auto">
              <a:xfrm>
                <a:off x="3562351" y="727551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Line 94">
                <a:extLst>
                  <a:ext uri="{FF2B5EF4-FFF2-40B4-BE49-F238E27FC236}">
                    <a16:creationId xmlns:a16="http://schemas.microsoft.com/office/drawing/2014/main" id="{E80222DD-0BBE-4FBE-94BA-BC4A40B6C9D2}"/>
                  </a:ext>
                </a:extLst>
              </p:cNvPr>
              <p:cNvSpPr>
                <a:spLocks noChangeShapeType="1"/>
              </p:cNvSpPr>
              <p:nvPr/>
            </p:nvSpPr>
            <p:spPr bwMode="auto">
              <a:xfrm>
                <a:off x="3619501" y="7302500"/>
                <a:ext cx="0" cy="587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Line 95">
                <a:extLst>
                  <a:ext uri="{FF2B5EF4-FFF2-40B4-BE49-F238E27FC236}">
                    <a16:creationId xmlns:a16="http://schemas.microsoft.com/office/drawing/2014/main" id="{BA8AE0D5-DF8A-454F-A2A9-1CE7E910467D}"/>
                  </a:ext>
                </a:extLst>
              </p:cNvPr>
              <p:cNvSpPr>
                <a:spLocks noChangeShapeType="1"/>
              </p:cNvSpPr>
              <p:nvPr/>
            </p:nvSpPr>
            <p:spPr bwMode="auto">
              <a:xfrm>
                <a:off x="3671888" y="7332663"/>
                <a:ext cx="0" cy="476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Line 96">
                <a:extLst>
                  <a:ext uri="{FF2B5EF4-FFF2-40B4-BE49-F238E27FC236}">
                    <a16:creationId xmlns:a16="http://schemas.microsoft.com/office/drawing/2014/main" id="{BDF4B98A-6C1D-4148-AA51-C02BB8686D19}"/>
                  </a:ext>
                </a:extLst>
              </p:cNvPr>
              <p:cNvSpPr>
                <a:spLocks noChangeShapeType="1"/>
              </p:cNvSpPr>
              <p:nvPr/>
            </p:nvSpPr>
            <p:spPr bwMode="auto">
              <a:xfrm>
                <a:off x="3708401" y="7332663"/>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Line 97">
                <a:extLst>
                  <a:ext uri="{FF2B5EF4-FFF2-40B4-BE49-F238E27FC236}">
                    <a16:creationId xmlns:a16="http://schemas.microsoft.com/office/drawing/2014/main" id="{F2DEF4E9-028A-4887-ACB2-4AEE1C6C2190}"/>
                  </a:ext>
                </a:extLst>
              </p:cNvPr>
              <p:cNvSpPr>
                <a:spLocks noChangeShapeType="1"/>
              </p:cNvSpPr>
              <p:nvPr/>
            </p:nvSpPr>
            <p:spPr bwMode="auto">
              <a:xfrm>
                <a:off x="3754438" y="7388225"/>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Line 98">
                <a:extLst>
                  <a:ext uri="{FF2B5EF4-FFF2-40B4-BE49-F238E27FC236}">
                    <a16:creationId xmlns:a16="http://schemas.microsoft.com/office/drawing/2014/main" id="{CA474367-20DC-40BB-BABB-006D321A0BE7}"/>
                  </a:ext>
                </a:extLst>
              </p:cNvPr>
              <p:cNvSpPr>
                <a:spLocks noChangeShapeType="1"/>
              </p:cNvSpPr>
              <p:nvPr/>
            </p:nvSpPr>
            <p:spPr bwMode="auto">
              <a:xfrm>
                <a:off x="3986213" y="7740650"/>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Line 99">
                <a:extLst>
                  <a:ext uri="{FF2B5EF4-FFF2-40B4-BE49-F238E27FC236}">
                    <a16:creationId xmlns:a16="http://schemas.microsoft.com/office/drawing/2014/main" id="{2238E6DD-2143-4D6A-B5DA-A044CAB54A30}"/>
                  </a:ext>
                </a:extLst>
              </p:cNvPr>
              <p:cNvSpPr>
                <a:spLocks noChangeShapeType="1"/>
              </p:cNvSpPr>
              <p:nvPr/>
            </p:nvSpPr>
            <p:spPr bwMode="auto">
              <a:xfrm>
                <a:off x="4038601" y="77851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Line 100">
                <a:extLst>
                  <a:ext uri="{FF2B5EF4-FFF2-40B4-BE49-F238E27FC236}">
                    <a16:creationId xmlns:a16="http://schemas.microsoft.com/office/drawing/2014/main" id="{DB66EB44-1DE1-418B-9536-F1B753B56261}"/>
                  </a:ext>
                </a:extLst>
              </p:cNvPr>
              <p:cNvSpPr>
                <a:spLocks noChangeShapeType="1"/>
              </p:cNvSpPr>
              <p:nvPr/>
            </p:nvSpPr>
            <p:spPr bwMode="auto">
              <a:xfrm>
                <a:off x="4057651" y="7818438"/>
                <a:ext cx="0" cy="571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Line 101">
                <a:extLst>
                  <a:ext uri="{FF2B5EF4-FFF2-40B4-BE49-F238E27FC236}">
                    <a16:creationId xmlns:a16="http://schemas.microsoft.com/office/drawing/2014/main" id="{56AD9D0C-0A29-46AC-BAC6-E728865E0F91}"/>
                  </a:ext>
                </a:extLst>
              </p:cNvPr>
              <p:cNvSpPr>
                <a:spLocks noChangeShapeType="1"/>
              </p:cNvSpPr>
              <p:nvPr/>
            </p:nvSpPr>
            <p:spPr bwMode="auto">
              <a:xfrm>
                <a:off x="4124326" y="7920038"/>
                <a:ext cx="0" cy="571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Line 102">
                <a:extLst>
                  <a:ext uri="{FF2B5EF4-FFF2-40B4-BE49-F238E27FC236}">
                    <a16:creationId xmlns:a16="http://schemas.microsoft.com/office/drawing/2014/main" id="{E2073B8A-BB4D-4AAD-8C3B-C553408A5556}"/>
                  </a:ext>
                </a:extLst>
              </p:cNvPr>
              <p:cNvSpPr>
                <a:spLocks noChangeShapeType="1"/>
              </p:cNvSpPr>
              <p:nvPr/>
            </p:nvSpPr>
            <p:spPr bwMode="auto">
              <a:xfrm>
                <a:off x="4187826" y="800735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Line 103">
                <a:extLst>
                  <a:ext uri="{FF2B5EF4-FFF2-40B4-BE49-F238E27FC236}">
                    <a16:creationId xmlns:a16="http://schemas.microsoft.com/office/drawing/2014/main" id="{4598729C-09D1-4961-8C8F-6E040BFD5BEA}"/>
                  </a:ext>
                </a:extLst>
              </p:cNvPr>
              <p:cNvSpPr>
                <a:spLocks noChangeShapeType="1"/>
              </p:cNvSpPr>
              <p:nvPr/>
            </p:nvSpPr>
            <p:spPr bwMode="auto">
              <a:xfrm>
                <a:off x="4330701" y="828833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Line 104">
                <a:extLst>
                  <a:ext uri="{FF2B5EF4-FFF2-40B4-BE49-F238E27FC236}">
                    <a16:creationId xmlns:a16="http://schemas.microsoft.com/office/drawing/2014/main" id="{B8303FB2-4031-4983-9B38-892AE5283A16}"/>
                  </a:ext>
                </a:extLst>
              </p:cNvPr>
              <p:cNvSpPr>
                <a:spLocks noChangeShapeType="1"/>
              </p:cNvSpPr>
              <p:nvPr/>
            </p:nvSpPr>
            <p:spPr bwMode="auto">
              <a:xfrm>
                <a:off x="4397376" y="841533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Line 105">
                <a:extLst>
                  <a:ext uri="{FF2B5EF4-FFF2-40B4-BE49-F238E27FC236}">
                    <a16:creationId xmlns:a16="http://schemas.microsoft.com/office/drawing/2014/main" id="{6F956424-9C71-4346-80A1-64D90EAE3544}"/>
                  </a:ext>
                </a:extLst>
              </p:cNvPr>
              <p:cNvSpPr>
                <a:spLocks noChangeShapeType="1"/>
              </p:cNvSpPr>
              <p:nvPr/>
            </p:nvSpPr>
            <p:spPr bwMode="auto">
              <a:xfrm>
                <a:off x="4479926" y="8550275"/>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Line 106">
                <a:extLst>
                  <a:ext uri="{FF2B5EF4-FFF2-40B4-BE49-F238E27FC236}">
                    <a16:creationId xmlns:a16="http://schemas.microsoft.com/office/drawing/2014/main" id="{A32051B1-9A46-48F4-A119-47676B34B95E}"/>
                  </a:ext>
                </a:extLst>
              </p:cNvPr>
              <p:cNvSpPr>
                <a:spLocks noChangeShapeType="1"/>
              </p:cNvSpPr>
              <p:nvPr/>
            </p:nvSpPr>
            <p:spPr bwMode="auto">
              <a:xfrm>
                <a:off x="4570413" y="86407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Line 107">
                <a:extLst>
                  <a:ext uri="{FF2B5EF4-FFF2-40B4-BE49-F238E27FC236}">
                    <a16:creationId xmlns:a16="http://schemas.microsoft.com/office/drawing/2014/main" id="{3E090F43-955B-4B2A-8421-E68DAA19F204}"/>
                  </a:ext>
                </a:extLst>
              </p:cNvPr>
              <p:cNvSpPr>
                <a:spLocks noChangeShapeType="1"/>
              </p:cNvSpPr>
              <p:nvPr/>
            </p:nvSpPr>
            <p:spPr bwMode="auto">
              <a:xfrm>
                <a:off x="4618038" y="8693150"/>
                <a:ext cx="0" cy="698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Line 108">
                <a:extLst>
                  <a:ext uri="{FF2B5EF4-FFF2-40B4-BE49-F238E27FC236}">
                    <a16:creationId xmlns:a16="http://schemas.microsoft.com/office/drawing/2014/main" id="{D78E01C5-F579-431F-B7B6-44CDABAF26A4}"/>
                  </a:ext>
                </a:extLst>
              </p:cNvPr>
              <p:cNvSpPr>
                <a:spLocks noChangeShapeType="1"/>
              </p:cNvSpPr>
              <p:nvPr/>
            </p:nvSpPr>
            <p:spPr bwMode="auto">
              <a:xfrm>
                <a:off x="4648201" y="8699500"/>
                <a:ext cx="0" cy="714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Line 109">
                <a:extLst>
                  <a:ext uri="{FF2B5EF4-FFF2-40B4-BE49-F238E27FC236}">
                    <a16:creationId xmlns:a16="http://schemas.microsoft.com/office/drawing/2014/main" id="{2BACFB3F-D897-4892-868B-9E94BDC7B853}"/>
                  </a:ext>
                </a:extLst>
              </p:cNvPr>
              <p:cNvSpPr>
                <a:spLocks noChangeShapeType="1"/>
              </p:cNvSpPr>
              <p:nvPr/>
            </p:nvSpPr>
            <p:spPr bwMode="auto">
              <a:xfrm>
                <a:off x="4757738" y="8936038"/>
                <a:ext cx="0" cy="714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Line 110">
                <a:extLst>
                  <a:ext uri="{FF2B5EF4-FFF2-40B4-BE49-F238E27FC236}">
                    <a16:creationId xmlns:a16="http://schemas.microsoft.com/office/drawing/2014/main" id="{9EF21B6D-631A-4DDF-A78A-623B6A11E620}"/>
                  </a:ext>
                </a:extLst>
              </p:cNvPr>
              <p:cNvSpPr>
                <a:spLocks noChangeShapeType="1"/>
              </p:cNvSpPr>
              <p:nvPr/>
            </p:nvSpPr>
            <p:spPr bwMode="auto">
              <a:xfrm>
                <a:off x="4802188" y="89662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Line 111">
                <a:extLst>
                  <a:ext uri="{FF2B5EF4-FFF2-40B4-BE49-F238E27FC236}">
                    <a16:creationId xmlns:a16="http://schemas.microsoft.com/office/drawing/2014/main" id="{78A2E3BC-E5DE-4EB6-99C4-4CE20AA5A9BD}"/>
                  </a:ext>
                </a:extLst>
              </p:cNvPr>
              <p:cNvSpPr>
                <a:spLocks noChangeShapeType="1"/>
              </p:cNvSpPr>
              <p:nvPr/>
            </p:nvSpPr>
            <p:spPr bwMode="auto">
              <a:xfrm>
                <a:off x="4816476" y="8985250"/>
                <a:ext cx="0" cy="444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Line 112">
                <a:extLst>
                  <a:ext uri="{FF2B5EF4-FFF2-40B4-BE49-F238E27FC236}">
                    <a16:creationId xmlns:a16="http://schemas.microsoft.com/office/drawing/2014/main" id="{34C54C09-4905-4E9D-95E7-834CC38CA28C}"/>
                  </a:ext>
                </a:extLst>
              </p:cNvPr>
              <p:cNvSpPr>
                <a:spLocks noChangeShapeType="1"/>
              </p:cNvSpPr>
              <p:nvPr/>
            </p:nvSpPr>
            <p:spPr bwMode="auto">
              <a:xfrm>
                <a:off x="4846638" y="898525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Line 113">
                <a:extLst>
                  <a:ext uri="{FF2B5EF4-FFF2-40B4-BE49-F238E27FC236}">
                    <a16:creationId xmlns:a16="http://schemas.microsoft.com/office/drawing/2014/main" id="{991BFFEB-2051-41D7-9244-51A4B26CD158}"/>
                  </a:ext>
                </a:extLst>
              </p:cNvPr>
              <p:cNvSpPr>
                <a:spLocks noChangeShapeType="1"/>
              </p:cNvSpPr>
              <p:nvPr/>
            </p:nvSpPr>
            <p:spPr bwMode="auto">
              <a:xfrm>
                <a:off x="4876801" y="901858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Line 114">
                <a:extLst>
                  <a:ext uri="{FF2B5EF4-FFF2-40B4-BE49-F238E27FC236}">
                    <a16:creationId xmlns:a16="http://schemas.microsoft.com/office/drawing/2014/main" id="{7D6B7F7A-7E88-45AF-8398-3C72EB31E9D8}"/>
                  </a:ext>
                </a:extLst>
              </p:cNvPr>
              <p:cNvSpPr>
                <a:spLocks noChangeShapeType="1"/>
              </p:cNvSpPr>
              <p:nvPr/>
            </p:nvSpPr>
            <p:spPr bwMode="auto">
              <a:xfrm>
                <a:off x="4951413" y="905668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Line 115">
                <a:extLst>
                  <a:ext uri="{FF2B5EF4-FFF2-40B4-BE49-F238E27FC236}">
                    <a16:creationId xmlns:a16="http://schemas.microsoft.com/office/drawing/2014/main" id="{DDB37487-EE54-4292-A7FE-5E6FD7DF4148}"/>
                  </a:ext>
                </a:extLst>
              </p:cNvPr>
              <p:cNvSpPr>
                <a:spLocks noChangeShapeType="1"/>
              </p:cNvSpPr>
              <p:nvPr/>
            </p:nvSpPr>
            <p:spPr bwMode="auto">
              <a:xfrm>
                <a:off x="4981576" y="9070975"/>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Line 116">
                <a:extLst>
                  <a:ext uri="{FF2B5EF4-FFF2-40B4-BE49-F238E27FC236}">
                    <a16:creationId xmlns:a16="http://schemas.microsoft.com/office/drawing/2014/main" id="{68E2BBF5-4522-4889-9F15-45C8B4514147}"/>
                  </a:ext>
                </a:extLst>
              </p:cNvPr>
              <p:cNvSpPr>
                <a:spLocks noChangeShapeType="1"/>
              </p:cNvSpPr>
              <p:nvPr/>
            </p:nvSpPr>
            <p:spPr bwMode="auto">
              <a:xfrm>
                <a:off x="5000626" y="9090025"/>
                <a:ext cx="0" cy="444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Line 117">
                <a:extLst>
                  <a:ext uri="{FF2B5EF4-FFF2-40B4-BE49-F238E27FC236}">
                    <a16:creationId xmlns:a16="http://schemas.microsoft.com/office/drawing/2014/main" id="{A5450770-9448-4A85-A81C-DA010E480F81}"/>
                  </a:ext>
                </a:extLst>
              </p:cNvPr>
              <p:cNvSpPr>
                <a:spLocks noChangeShapeType="1"/>
              </p:cNvSpPr>
              <p:nvPr/>
            </p:nvSpPr>
            <p:spPr bwMode="auto">
              <a:xfrm>
                <a:off x="5041901" y="90932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Line 118">
                <a:extLst>
                  <a:ext uri="{FF2B5EF4-FFF2-40B4-BE49-F238E27FC236}">
                    <a16:creationId xmlns:a16="http://schemas.microsoft.com/office/drawing/2014/main" id="{0BABDB8F-C922-41C1-82E8-72EBAA3C40AE}"/>
                  </a:ext>
                </a:extLst>
              </p:cNvPr>
              <p:cNvSpPr>
                <a:spLocks noChangeShapeType="1"/>
              </p:cNvSpPr>
              <p:nvPr/>
            </p:nvSpPr>
            <p:spPr bwMode="auto">
              <a:xfrm>
                <a:off x="5072063" y="9109075"/>
                <a:ext cx="0" cy="71438"/>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Line 119">
                <a:extLst>
                  <a:ext uri="{FF2B5EF4-FFF2-40B4-BE49-F238E27FC236}">
                    <a16:creationId xmlns:a16="http://schemas.microsoft.com/office/drawing/2014/main" id="{E8F546E8-A473-4977-95B2-F3DBE5A328EA}"/>
                  </a:ext>
                </a:extLst>
              </p:cNvPr>
              <p:cNvSpPr>
                <a:spLocks noChangeShapeType="1"/>
              </p:cNvSpPr>
              <p:nvPr/>
            </p:nvSpPr>
            <p:spPr bwMode="auto">
              <a:xfrm>
                <a:off x="5105401" y="9120188"/>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Line 120">
                <a:extLst>
                  <a:ext uri="{FF2B5EF4-FFF2-40B4-BE49-F238E27FC236}">
                    <a16:creationId xmlns:a16="http://schemas.microsoft.com/office/drawing/2014/main" id="{1AAB2007-2DD1-47E3-9A98-71ABBF01122C}"/>
                  </a:ext>
                </a:extLst>
              </p:cNvPr>
              <p:cNvSpPr>
                <a:spLocks noChangeShapeType="1"/>
              </p:cNvSpPr>
              <p:nvPr/>
            </p:nvSpPr>
            <p:spPr bwMode="auto">
              <a:xfrm>
                <a:off x="5116513" y="9120188"/>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Line 121">
                <a:extLst>
                  <a:ext uri="{FF2B5EF4-FFF2-40B4-BE49-F238E27FC236}">
                    <a16:creationId xmlns:a16="http://schemas.microsoft.com/office/drawing/2014/main" id="{45D350B4-1F2F-4F57-811A-BBEEC2C4F8CF}"/>
                  </a:ext>
                </a:extLst>
              </p:cNvPr>
              <p:cNvSpPr>
                <a:spLocks noChangeShapeType="1"/>
              </p:cNvSpPr>
              <p:nvPr/>
            </p:nvSpPr>
            <p:spPr bwMode="auto">
              <a:xfrm>
                <a:off x="5138738"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Line 122">
                <a:extLst>
                  <a:ext uri="{FF2B5EF4-FFF2-40B4-BE49-F238E27FC236}">
                    <a16:creationId xmlns:a16="http://schemas.microsoft.com/office/drawing/2014/main" id="{79474761-CCF3-4EE2-85B1-632BA15F0816}"/>
                  </a:ext>
                </a:extLst>
              </p:cNvPr>
              <p:cNvSpPr>
                <a:spLocks noChangeShapeType="1"/>
              </p:cNvSpPr>
              <p:nvPr/>
            </p:nvSpPr>
            <p:spPr bwMode="auto">
              <a:xfrm>
                <a:off x="5157788"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Line 123">
                <a:extLst>
                  <a:ext uri="{FF2B5EF4-FFF2-40B4-BE49-F238E27FC236}">
                    <a16:creationId xmlns:a16="http://schemas.microsoft.com/office/drawing/2014/main" id="{BFAF44C6-A6FB-40C3-969A-99CA1B05A105}"/>
                  </a:ext>
                </a:extLst>
              </p:cNvPr>
              <p:cNvSpPr>
                <a:spLocks noChangeShapeType="1"/>
              </p:cNvSpPr>
              <p:nvPr/>
            </p:nvSpPr>
            <p:spPr bwMode="auto">
              <a:xfrm>
                <a:off x="5173663"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Line 124">
                <a:extLst>
                  <a:ext uri="{FF2B5EF4-FFF2-40B4-BE49-F238E27FC236}">
                    <a16:creationId xmlns:a16="http://schemas.microsoft.com/office/drawing/2014/main" id="{0C7EB1F0-418F-45D0-BF7E-AFD5C00E51DD}"/>
                  </a:ext>
                </a:extLst>
              </p:cNvPr>
              <p:cNvSpPr>
                <a:spLocks noChangeShapeType="1"/>
              </p:cNvSpPr>
              <p:nvPr/>
            </p:nvSpPr>
            <p:spPr bwMode="auto">
              <a:xfrm>
                <a:off x="5184776" y="9161463"/>
                <a:ext cx="0" cy="6032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Line 125">
                <a:extLst>
                  <a:ext uri="{FF2B5EF4-FFF2-40B4-BE49-F238E27FC236}">
                    <a16:creationId xmlns:a16="http://schemas.microsoft.com/office/drawing/2014/main" id="{FE15715F-DC91-4323-A861-CF66B70FA152}"/>
                  </a:ext>
                </a:extLst>
              </p:cNvPr>
              <p:cNvSpPr>
                <a:spLocks noChangeShapeType="1"/>
              </p:cNvSpPr>
              <p:nvPr/>
            </p:nvSpPr>
            <p:spPr bwMode="auto">
              <a:xfrm>
                <a:off x="5232401" y="9202738"/>
                <a:ext cx="0" cy="444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Line 126">
                <a:extLst>
                  <a:ext uri="{FF2B5EF4-FFF2-40B4-BE49-F238E27FC236}">
                    <a16:creationId xmlns:a16="http://schemas.microsoft.com/office/drawing/2014/main" id="{6F9FCC2D-B2EC-41BB-895B-79333746CD39}"/>
                  </a:ext>
                </a:extLst>
              </p:cNvPr>
              <p:cNvSpPr>
                <a:spLocks noChangeShapeType="1"/>
              </p:cNvSpPr>
              <p:nvPr/>
            </p:nvSpPr>
            <p:spPr bwMode="auto">
              <a:xfrm>
                <a:off x="5383213" y="9236075"/>
                <a:ext cx="0" cy="7461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Line 127">
                <a:extLst>
                  <a:ext uri="{FF2B5EF4-FFF2-40B4-BE49-F238E27FC236}">
                    <a16:creationId xmlns:a16="http://schemas.microsoft.com/office/drawing/2014/main" id="{69289D37-1FD6-4C4B-A127-0385072C8B75}"/>
                  </a:ext>
                </a:extLst>
              </p:cNvPr>
              <p:cNvSpPr>
                <a:spLocks noChangeShapeType="1"/>
              </p:cNvSpPr>
              <p:nvPr/>
            </p:nvSpPr>
            <p:spPr bwMode="auto">
              <a:xfrm>
                <a:off x="5413376" y="9269413"/>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Line 128">
                <a:extLst>
                  <a:ext uri="{FF2B5EF4-FFF2-40B4-BE49-F238E27FC236}">
                    <a16:creationId xmlns:a16="http://schemas.microsoft.com/office/drawing/2014/main" id="{295B15AC-DE2A-43F5-8012-F00E9C8C9507}"/>
                  </a:ext>
                </a:extLst>
              </p:cNvPr>
              <p:cNvSpPr>
                <a:spLocks noChangeShapeType="1"/>
              </p:cNvSpPr>
              <p:nvPr/>
            </p:nvSpPr>
            <p:spPr bwMode="auto">
              <a:xfrm>
                <a:off x="5507038" y="9310688"/>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Line 129">
                <a:extLst>
                  <a:ext uri="{FF2B5EF4-FFF2-40B4-BE49-F238E27FC236}">
                    <a16:creationId xmlns:a16="http://schemas.microsoft.com/office/drawing/2014/main" id="{6DEA92E9-10D6-4578-977B-1E93241C3171}"/>
                  </a:ext>
                </a:extLst>
              </p:cNvPr>
              <p:cNvSpPr>
                <a:spLocks noChangeShapeType="1"/>
              </p:cNvSpPr>
              <p:nvPr/>
            </p:nvSpPr>
            <p:spPr bwMode="auto">
              <a:xfrm>
                <a:off x="5540376" y="9351963"/>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Line 130">
                <a:extLst>
                  <a:ext uri="{FF2B5EF4-FFF2-40B4-BE49-F238E27FC236}">
                    <a16:creationId xmlns:a16="http://schemas.microsoft.com/office/drawing/2014/main" id="{7CA5961C-ACAC-49C5-8F12-80E6185B9A5C}"/>
                  </a:ext>
                </a:extLst>
              </p:cNvPr>
              <p:cNvSpPr>
                <a:spLocks noChangeShapeType="1"/>
              </p:cNvSpPr>
              <p:nvPr/>
            </p:nvSpPr>
            <p:spPr bwMode="auto">
              <a:xfrm>
                <a:off x="5730876" y="94535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Line 131">
                <a:extLst>
                  <a:ext uri="{FF2B5EF4-FFF2-40B4-BE49-F238E27FC236}">
                    <a16:creationId xmlns:a16="http://schemas.microsoft.com/office/drawing/2014/main" id="{CE9E1490-AEE9-460F-82AF-4B02BBF50121}"/>
                  </a:ext>
                </a:extLst>
              </p:cNvPr>
              <p:cNvSpPr>
                <a:spLocks noChangeShapeType="1"/>
              </p:cNvSpPr>
              <p:nvPr/>
            </p:nvSpPr>
            <p:spPr bwMode="auto">
              <a:xfrm>
                <a:off x="5768976" y="94535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Line 132">
                <a:extLst>
                  <a:ext uri="{FF2B5EF4-FFF2-40B4-BE49-F238E27FC236}">
                    <a16:creationId xmlns:a16="http://schemas.microsoft.com/office/drawing/2014/main" id="{9B12152D-BEEE-48A6-B4F4-7EFF8717272E}"/>
                  </a:ext>
                </a:extLst>
              </p:cNvPr>
              <p:cNvSpPr>
                <a:spLocks noChangeShapeType="1"/>
              </p:cNvSpPr>
              <p:nvPr/>
            </p:nvSpPr>
            <p:spPr bwMode="auto">
              <a:xfrm>
                <a:off x="5821363" y="9467850"/>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Line 133">
                <a:extLst>
                  <a:ext uri="{FF2B5EF4-FFF2-40B4-BE49-F238E27FC236}">
                    <a16:creationId xmlns:a16="http://schemas.microsoft.com/office/drawing/2014/main" id="{D4BF67D8-7E04-4CEC-906A-CF47CBB2A758}"/>
                  </a:ext>
                </a:extLst>
              </p:cNvPr>
              <p:cNvSpPr>
                <a:spLocks noChangeShapeType="1"/>
              </p:cNvSpPr>
              <p:nvPr/>
            </p:nvSpPr>
            <p:spPr bwMode="auto">
              <a:xfrm>
                <a:off x="5851526" y="9491663"/>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Line 134">
                <a:extLst>
                  <a:ext uri="{FF2B5EF4-FFF2-40B4-BE49-F238E27FC236}">
                    <a16:creationId xmlns:a16="http://schemas.microsoft.com/office/drawing/2014/main" id="{35DE6291-FDBB-483A-8ACE-F4693420E4AA}"/>
                  </a:ext>
                </a:extLst>
              </p:cNvPr>
              <p:cNvSpPr>
                <a:spLocks noChangeShapeType="1"/>
              </p:cNvSpPr>
              <p:nvPr/>
            </p:nvSpPr>
            <p:spPr bwMode="auto">
              <a:xfrm>
                <a:off x="5892801" y="95250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Line 135">
                <a:extLst>
                  <a:ext uri="{FF2B5EF4-FFF2-40B4-BE49-F238E27FC236}">
                    <a16:creationId xmlns:a16="http://schemas.microsoft.com/office/drawing/2014/main" id="{3CDA48F0-844B-4893-938D-02BCF9872740}"/>
                  </a:ext>
                </a:extLst>
              </p:cNvPr>
              <p:cNvSpPr>
                <a:spLocks noChangeShapeType="1"/>
              </p:cNvSpPr>
              <p:nvPr/>
            </p:nvSpPr>
            <p:spPr bwMode="auto">
              <a:xfrm>
                <a:off x="5962651" y="9525000"/>
                <a:ext cx="0" cy="6350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Line 136">
                <a:extLst>
                  <a:ext uri="{FF2B5EF4-FFF2-40B4-BE49-F238E27FC236}">
                    <a16:creationId xmlns:a16="http://schemas.microsoft.com/office/drawing/2014/main" id="{EB36F015-CED0-40D0-A92B-BACA3D4455E8}"/>
                  </a:ext>
                </a:extLst>
              </p:cNvPr>
              <p:cNvSpPr>
                <a:spLocks noChangeShapeType="1"/>
              </p:cNvSpPr>
              <p:nvPr/>
            </p:nvSpPr>
            <p:spPr bwMode="auto">
              <a:xfrm>
                <a:off x="6188076" y="9558338"/>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Line 137">
                <a:extLst>
                  <a:ext uri="{FF2B5EF4-FFF2-40B4-BE49-F238E27FC236}">
                    <a16:creationId xmlns:a16="http://schemas.microsoft.com/office/drawing/2014/main" id="{EF4804CA-3260-4544-8C6D-0FCCDCD992BA}"/>
                  </a:ext>
                </a:extLst>
              </p:cNvPr>
              <p:cNvSpPr>
                <a:spLocks noChangeShapeType="1"/>
              </p:cNvSpPr>
              <p:nvPr/>
            </p:nvSpPr>
            <p:spPr bwMode="auto">
              <a:xfrm>
                <a:off x="6221413" y="9577388"/>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Line 138">
                <a:extLst>
                  <a:ext uri="{FF2B5EF4-FFF2-40B4-BE49-F238E27FC236}">
                    <a16:creationId xmlns:a16="http://schemas.microsoft.com/office/drawing/2014/main" id="{F98FC991-8E7F-4BFB-ADD6-24D8C0468E3A}"/>
                  </a:ext>
                </a:extLst>
              </p:cNvPr>
              <p:cNvSpPr>
                <a:spLocks noChangeShapeType="1"/>
              </p:cNvSpPr>
              <p:nvPr/>
            </p:nvSpPr>
            <p:spPr bwMode="auto">
              <a:xfrm>
                <a:off x="6342063" y="9591675"/>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Line 139">
                <a:extLst>
                  <a:ext uri="{FF2B5EF4-FFF2-40B4-BE49-F238E27FC236}">
                    <a16:creationId xmlns:a16="http://schemas.microsoft.com/office/drawing/2014/main" id="{F2AB68FE-C613-4268-AA0F-0D62D2662B46}"/>
                  </a:ext>
                </a:extLst>
              </p:cNvPr>
              <p:cNvSpPr>
                <a:spLocks noChangeShapeType="1"/>
              </p:cNvSpPr>
              <p:nvPr/>
            </p:nvSpPr>
            <p:spPr bwMode="auto">
              <a:xfrm>
                <a:off x="6411913" y="96075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Line 140">
                <a:extLst>
                  <a:ext uri="{FF2B5EF4-FFF2-40B4-BE49-F238E27FC236}">
                    <a16:creationId xmlns:a16="http://schemas.microsoft.com/office/drawing/2014/main" id="{5E27528B-41A9-4EC7-94C3-7694EC115694}"/>
                  </a:ext>
                </a:extLst>
              </p:cNvPr>
              <p:cNvSpPr>
                <a:spLocks noChangeShapeType="1"/>
              </p:cNvSpPr>
              <p:nvPr/>
            </p:nvSpPr>
            <p:spPr bwMode="auto">
              <a:xfrm>
                <a:off x="6442076" y="96075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Line 141">
                <a:extLst>
                  <a:ext uri="{FF2B5EF4-FFF2-40B4-BE49-F238E27FC236}">
                    <a16:creationId xmlns:a16="http://schemas.microsoft.com/office/drawing/2014/main" id="{C23DE802-496E-468E-92C5-DA5EA9FDEDBC}"/>
                  </a:ext>
                </a:extLst>
              </p:cNvPr>
              <p:cNvSpPr>
                <a:spLocks noChangeShapeType="1"/>
              </p:cNvSpPr>
              <p:nvPr/>
            </p:nvSpPr>
            <p:spPr bwMode="auto">
              <a:xfrm>
                <a:off x="6488113" y="96075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Line 142">
                <a:extLst>
                  <a:ext uri="{FF2B5EF4-FFF2-40B4-BE49-F238E27FC236}">
                    <a16:creationId xmlns:a16="http://schemas.microsoft.com/office/drawing/2014/main" id="{42CA9A7C-5004-4024-A1B7-7123E779C25F}"/>
                  </a:ext>
                </a:extLst>
              </p:cNvPr>
              <p:cNvSpPr>
                <a:spLocks noChangeShapeType="1"/>
              </p:cNvSpPr>
              <p:nvPr/>
            </p:nvSpPr>
            <p:spPr bwMode="auto">
              <a:xfrm>
                <a:off x="6588126" y="9659938"/>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Line 143">
                <a:extLst>
                  <a:ext uri="{FF2B5EF4-FFF2-40B4-BE49-F238E27FC236}">
                    <a16:creationId xmlns:a16="http://schemas.microsoft.com/office/drawing/2014/main" id="{069D94AD-1AF4-4007-8798-33DC5D0FF0AD}"/>
                  </a:ext>
                </a:extLst>
              </p:cNvPr>
              <p:cNvSpPr>
                <a:spLocks noChangeShapeType="1"/>
              </p:cNvSpPr>
              <p:nvPr/>
            </p:nvSpPr>
            <p:spPr bwMode="auto">
              <a:xfrm>
                <a:off x="6686551" y="9685338"/>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Line 144">
                <a:extLst>
                  <a:ext uri="{FF2B5EF4-FFF2-40B4-BE49-F238E27FC236}">
                    <a16:creationId xmlns:a16="http://schemas.microsoft.com/office/drawing/2014/main" id="{405E71D9-8B83-46E1-97B6-2372C3623048}"/>
                  </a:ext>
                </a:extLst>
              </p:cNvPr>
              <p:cNvSpPr>
                <a:spLocks noChangeShapeType="1"/>
              </p:cNvSpPr>
              <p:nvPr/>
            </p:nvSpPr>
            <p:spPr bwMode="auto">
              <a:xfrm>
                <a:off x="7023101" y="9779000"/>
                <a:ext cx="0" cy="68263"/>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Line 145">
                <a:extLst>
                  <a:ext uri="{FF2B5EF4-FFF2-40B4-BE49-F238E27FC236}">
                    <a16:creationId xmlns:a16="http://schemas.microsoft.com/office/drawing/2014/main" id="{266E07AB-BD8E-43E8-AC36-4B9E62463EA2}"/>
                  </a:ext>
                </a:extLst>
              </p:cNvPr>
              <p:cNvSpPr>
                <a:spLocks noChangeShapeType="1"/>
              </p:cNvSpPr>
              <p:nvPr/>
            </p:nvSpPr>
            <p:spPr bwMode="auto">
              <a:xfrm>
                <a:off x="7323138" y="9836150"/>
                <a:ext cx="0" cy="66675"/>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Line 146">
                <a:extLst>
                  <a:ext uri="{FF2B5EF4-FFF2-40B4-BE49-F238E27FC236}">
                    <a16:creationId xmlns:a16="http://schemas.microsoft.com/office/drawing/2014/main" id="{49A88E21-D43D-45E9-AD31-CCDB0C47A2DD}"/>
                  </a:ext>
                </a:extLst>
              </p:cNvPr>
              <p:cNvSpPr>
                <a:spLocks noChangeShapeType="1"/>
              </p:cNvSpPr>
              <p:nvPr/>
            </p:nvSpPr>
            <p:spPr bwMode="auto">
              <a:xfrm>
                <a:off x="4427538" y="8445500"/>
                <a:ext cx="0" cy="82550"/>
              </a:xfrm>
              <a:prstGeom prst="line">
                <a:avLst/>
              </a:prstGeom>
              <a:noFill/>
              <a:ln w="15875" cap="flat">
                <a:solidFill>
                  <a:srgbClr val="B381D9"/>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147">
                <a:extLst>
                  <a:ext uri="{FF2B5EF4-FFF2-40B4-BE49-F238E27FC236}">
                    <a16:creationId xmlns:a16="http://schemas.microsoft.com/office/drawing/2014/main" id="{E4647259-0BDE-4723-B12C-819993E7E6C6}"/>
                  </a:ext>
                </a:extLst>
              </p:cNvPr>
              <p:cNvSpPr>
                <a:spLocks/>
              </p:cNvSpPr>
              <p:nvPr/>
            </p:nvSpPr>
            <p:spPr bwMode="auto">
              <a:xfrm>
                <a:off x="2798763" y="7035800"/>
                <a:ext cx="5403850" cy="2946400"/>
              </a:xfrm>
              <a:custGeom>
                <a:avLst/>
                <a:gdLst>
                  <a:gd name="T0" fmla="*/ 12 w 3404"/>
                  <a:gd name="T1" fmla="*/ 19 h 1856"/>
                  <a:gd name="T2" fmla="*/ 168 w 3404"/>
                  <a:gd name="T3" fmla="*/ 54 h 1856"/>
                  <a:gd name="T4" fmla="*/ 224 w 3404"/>
                  <a:gd name="T5" fmla="*/ 76 h 1856"/>
                  <a:gd name="T6" fmla="*/ 283 w 3404"/>
                  <a:gd name="T7" fmla="*/ 97 h 1856"/>
                  <a:gd name="T8" fmla="*/ 373 w 3404"/>
                  <a:gd name="T9" fmla="*/ 123 h 1856"/>
                  <a:gd name="T10" fmla="*/ 399 w 3404"/>
                  <a:gd name="T11" fmla="*/ 149 h 1856"/>
                  <a:gd name="T12" fmla="*/ 439 w 3404"/>
                  <a:gd name="T13" fmla="*/ 163 h 1856"/>
                  <a:gd name="T14" fmla="*/ 460 w 3404"/>
                  <a:gd name="T15" fmla="*/ 191 h 1856"/>
                  <a:gd name="T16" fmla="*/ 510 w 3404"/>
                  <a:gd name="T17" fmla="*/ 205 h 1856"/>
                  <a:gd name="T18" fmla="*/ 550 w 3404"/>
                  <a:gd name="T19" fmla="*/ 227 h 1856"/>
                  <a:gd name="T20" fmla="*/ 590 w 3404"/>
                  <a:gd name="T21" fmla="*/ 260 h 1856"/>
                  <a:gd name="T22" fmla="*/ 637 w 3404"/>
                  <a:gd name="T23" fmla="*/ 319 h 1856"/>
                  <a:gd name="T24" fmla="*/ 670 w 3404"/>
                  <a:gd name="T25" fmla="*/ 364 h 1856"/>
                  <a:gd name="T26" fmla="*/ 694 w 3404"/>
                  <a:gd name="T27" fmla="*/ 411 h 1856"/>
                  <a:gd name="T28" fmla="*/ 710 w 3404"/>
                  <a:gd name="T29" fmla="*/ 437 h 1856"/>
                  <a:gd name="T30" fmla="*/ 727 w 3404"/>
                  <a:gd name="T31" fmla="*/ 482 h 1856"/>
                  <a:gd name="T32" fmla="*/ 762 w 3404"/>
                  <a:gd name="T33" fmla="*/ 512 h 1856"/>
                  <a:gd name="T34" fmla="*/ 800 w 3404"/>
                  <a:gd name="T35" fmla="*/ 555 h 1856"/>
                  <a:gd name="T36" fmla="*/ 826 w 3404"/>
                  <a:gd name="T37" fmla="*/ 595 h 1856"/>
                  <a:gd name="T38" fmla="*/ 854 w 3404"/>
                  <a:gd name="T39" fmla="*/ 652 h 1856"/>
                  <a:gd name="T40" fmla="*/ 892 w 3404"/>
                  <a:gd name="T41" fmla="*/ 708 h 1856"/>
                  <a:gd name="T42" fmla="*/ 918 w 3404"/>
                  <a:gd name="T43" fmla="*/ 753 h 1856"/>
                  <a:gd name="T44" fmla="*/ 939 w 3404"/>
                  <a:gd name="T45" fmla="*/ 803 h 1856"/>
                  <a:gd name="T46" fmla="*/ 965 w 3404"/>
                  <a:gd name="T47" fmla="*/ 867 h 1856"/>
                  <a:gd name="T48" fmla="*/ 1003 w 3404"/>
                  <a:gd name="T49" fmla="*/ 909 h 1856"/>
                  <a:gd name="T50" fmla="*/ 1036 w 3404"/>
                  <a:gd name="T51" fmla="*/ 968 h 1856"/>
                  <a:gd name="T52" fmla="*/ 1059 w 3404"/>
                  <a:gd name="T53" fmla="*/ 1015 h 1856"/>
                  <a:gd name="T54" fmla="*/ 1109 w 3404"/>
                  <a:gd name="T55" fmla="*/ 1051 h 1856"/>
                  <a:gd name="T56" fmla="*/ 1144 w 3404"/>
                  <a:gd name="T57" fmla="*/ 1088 h 1856"/>
                  <a:gd name="T58" fmla="*/ 1175 w 3404"/>
                  <a:gd name="T59" fmla="*/ 1136 h 1856"/>
                  <a:gd name="T60" fmla="*/ 1203 w 3404"/>
                  <a:gd name="T61" fmla="*/ 1195 h 1856"/>
                  <a:gd name="T62" fmla="*/ 1234 w 3404"/>
                  <a:gd name="T63" fmla="*/ 1256 h 1856"/>
                  <a:gd name="T64" fmla="*/ 1290 w 3404"/>
                  <a:gd name="T65" fmla="*/ 1287 h 1856"/>
                  <a:gd name="T66" fmla="*/ 1354 w 3404"/>
                  <a:gd name="T67" fmla="*/ 1313 h 1856"/>
                  <a:gd name="T68" fmla="*/ 1387 w 3404"/>
                  <a:gd name="T69" fmla="*/ 1336 h 1856"/>
                  <a:gd name="T70" fmla="*/ 1434 w 3404"/>
                  <a:gd name="T71" fmla="*/ 1351 h 1856"/>
                  <a:gd name="T72" fmla="*/ 1474 w 3404"/>
                  <a:gd name="T73" fmla="*/ 1377 h 1856"/>
                  <a:gd name="T74" fmla="*/ 1533 w 3404"/>
                  <a:gd name="T75" fmla="*/ 1405 h 1856"/>
                  <a:gd name="T76" fmla="*/ 1628 w 3404"/>
                  <a:gd name="T77" fmla="*/ 1447 h 1856"/>
                  <a:gd name="T78" fmla="*/ 1668 w 3404"/>
                  <a:gd name="T79" fmla="*/ 1473 h 1856"/>
                  <a:gd name="T80" fmla="*/ 1724 w 3404"/>
                  <a:gd name="T81" fmla="*/ 1502 h 1856"/>
                  <a:gd name="T82" fmla="*/ 1755 w 3404"/>
                  <a:gd name="T83" fmla="*/ 1535 h 1856"/>
                  <a:gd name="T84" fmla="*/ 1816 w 3404"/>
                  <a:gd name="T85" fmla="*/ 1563 h 1856"/>
                  <a:gd name="T86" fmla="*/ 1904 w 3404"/>
                  <a:gd name="T87" fmla="*/ 1587 h 1856"/>
                  <a:gd name="T88" fmla="*/ 2024 w 3404"/>
                  <a:gd name="T89" fmla="*/ 1632 h 1856"/>
                  <a:gd name="T90" fmla="*/ 2166 w 3404"/>
                  <a:gd name="T91" fmla="*/ 1653 h 1856"/>
                  <a:gd name="T92" fmla="*/ 2350 w 3404"/>
                  <a:gd name="T93" fmla="*/ 1684 h 1856"/>
                  <a:gd name="T94" fmla="*/ 2420 w 3404"/>
                  <a:gd name="T95" fmla="*/ 1712 h 1856"/>
                  <a:gd name="T96" fmla="*/ 2508 w 3404"/>
                  <a:gd name="T97" fmla="*/ 1743 h 1856"/>
                  <a:gd name="T98" fmla="*/ 2633 w 3404"/>
                  <a:gd name="T99" fmla="*/ 1771 h 1856"/>
                  <a:gd name="T100" fmla="*/ 2685 w 3404"/>
                  <a:gd name="T101" fmla="*/ 1792 h 1856"/>
                  <a:gd name="T102" fmla="*/ 2866 w 3404"/>
                  <a:gd name="T103" fmla="*/ 1839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04" h="1856">
                    <a:moveTo>
                      <a:pt x="0" y="0"/>
                    </a:moveTo>
                    <a:lnTo>
                      <a:pt x="0" y="12"/>
                    </a:lnTo>
                    <a:lnTo>
                      <a:pt x="12" y="12"/>
                    </a:lnTo>
                    <a:lnTo>
                      <a:pt x="12" y="19"/>
                    </a:lnTo>
                    <a:lnTo>
                      <a:pt x="83" y="19"/>
                    </a:lnTo>
                    <a:lnTo>
                      <a:pt x="83" y="33"/>
                    </a:lnTo>
                    <a:lnTo>
                      <a:pt x="168" y="33"/>
                    </a:lnTo>
                    <a:lnTo>
                      <a:pt x="168" y="54"/>
                    </a:lnTo>
                    <a:lnTo>
                      <a:pt x="201" y="54"/>
                    </a:lnTo>
                    <a:lnTo>
                      <a:pt x="201" y="66"/>
                    </a:lnTo>
                    <a:lnTo>
                      <a:pt x="224" y="66"/>
                    </a:lnTo>
                    <a:lnTo>
                      <a:pt x="224" y="76"/>
                    </a:lnTo>
                    <a:lnTo>
                      <a:pt x="271" y="76"/>
                    </a:lnTo>
                    <a:lnTo>
                      <a:pt x="271" y="90"/>
                    </a:lnTo>
                    <a:lnTo>
                      <a:pt x="283" y="90"/>
                    </a:lnTo>
                    <a:lnTo>
                      <a:pt x="283" y="97"/>
                    </a:lnTo>
                    <a:lnTo>
                      <a:pt x="319" y="97"/>
                    </a:lnTo>
                    <a:lnTo>
                      <a:pt x="319" y="113"/>
                    </a:lnTo>
                    <a:lnTo>
                      <a:pt x="373" y="113"/>
                    </a:lnTo>
                    <a:lnTo>
                      <a:pt x="373" y="123"/>
                    </a:lnTo>
                    <a:lnTo>
                      <a:pt x="382" y="123"/>
                    </a:lnTo>
                    <a:lnTo>
                      <a:pt x="382" y="132"/>
                    </a:lnTo>
                    <a:lnTo>
                      <a:pt x="399" y="132"/>
                    </a:lnTo>
                    <a:lnTo>
                      <a:pt x="399" y="149"/>
                    </a:lnTo>
                    <a:lnTo>
                      <a:pt x="418" y="149"/>
                    </a:lnTo>
                    <a:lnTo>
                      <a:pt x="418" y="153"/>
                    </a:lnTo>
                    <a:lnTo>
                      <a:pt x="439" y="153"/>
                    </a:lnTo>
                    <a:lnTo>
                      <a:pt x="439" y="163"/>
                    </a:lnTo>
                    <a:lnTo>
                      <a:pt x="451" y="163"/>
                    </a:lnTo>
                    <a:lnTo>
                      <a:pt x="451" y="177"/>
                    </a:lnTo>
                    <a:lnTo>
                      <a:pt x="460" y="177"/>
                    </a:lnTo>
                    <a:lnTo>
                      <a:pt x="460" y="191"/>
                    </a:lnTo>
                    <a:lnTo>
                      <a:pt x="498" y="191"/>
                    </a:lnTo>
                    <a:lnTo>
                      <a:pt x="498" y="198"/>
                    </a:lnTo>
                    <a:lnTo>
                      <a:pt x="510" y="198"/>
                    </a:lnTo>
                    <a:lnTo>
                      <a:pt x="510" y="205"/>
                    </a:lnTo>
                    <a:lnTo>
                      <a:pt x="526" y="205"/>
                    </a:lnTo>
                    <a:lnTo>
                      <a:pt x="526" y="215"/>
                    </a:lnTo>
                    <a:lnTo>
                      <a:pt x="550" y="215"/>
                    </a:lnTo>
                    <a:lnTo>
                      <a:pt x="550" y="227"/>
                    </a:lnTo>
                    <a:lnTo>
                      <a:pt x="573" y="227"/>
                    </a:lnTo>
                    <a:lnTo>
                      <a:pt x="573" y="246"/>
                    </a:lnTo>
                    <a:lnTo>
                      <a:pt x="590" y="246"/>
                    </a:lnTo>
                    <a:lnTo>
                      <a:pt x="590" y="260"/>
                    </a:lnTo>
                    <a:lnTo>
                      <a:pt x="606" y="260"/>
                    </a:lnTo>
                    <a:lnTo>
                      <a:pt x="606" y="274"/>
                    </a:lnTo>
                    <a:lnTo>
                      <a:pt x="637" y="274"/>
                    </a:lnTo>
                    <a:lnTo>
                      <a:pt x="637" y="319"/>
                    </a:lnTo>
                    <a:lnTo>
                      <a:pt x="649" y="319"/>
                    </a:lnTo>
                    <a:lnTo>
                      <a:pt x="649" y="342"/>
                    </a:lnTo>
                    <a:lnTo>
                      <a:pt x="670" y="342"/>
                    </a:lnTo>
                    <a:lnTo>
                      <a:pt x="670" y="364"/>
                    </a:lnTo>
                    <a:lnTo>
                      <a:pt x="682" y="364"/>
                    </a:lnTo>
                    <a:lnTo>
                      <a:pt x="682" y="380"/>
                    </a:lnTo>
                    <a:lnTo>
                      <a:pt x="694" y="380"/>
                    </a:lnTo>
                    <a:lnTo>
                      <a:pt x="694" y="411"/>
                    </a:lnTo>
                    <a:lnTo>
                      <a:pt x="703" y="411"/>
                    </a:lnTo>
                    <a:lnTo>
                      <a:pt x="703" y="420"/>
                    </a:lnTo>
                    <a:lnTo>
                      <a:pt x="710" y="420"/>
                    </a:lnTo>
                    <a:lnTo>
                      <a:pt x="710" y="437"/>
                    </a:lnTo>
                    <a:lnTo>
                      <a:pt x="722" y="437"/>
                    </a:lnTo>
                    <a:lnTo>
                      <a:pt x="722" y="460"/>
                    </a:lnTo>
                    <a:lnTo>
                      <a:pt x="727" y="460"/>
                    </a:lnTo>
                    <a:lnTo>
                      <a:pt x="727" y="482"/>
                    </a:lnTo>
                    <a:lnTo>
                      <a:pt x="748" y="482"/>
                    </a:lnTo>
                    <a:lnTo>
                      <a:pt x="748" y="503"/>
                    </a:lnTo>
                    <a:lnTo>
                      <a:pt x="762" y="503"/>
                    </a:lnTo>
                    <a:lnTo>
                      <a:pt x="762" y="512"/>
                    </a:lnTo>
                    <a:lnTo>
                      <a:pt x="783" y="512"/>
                    </a:lnTo>
                    <a:lnTo>
                      <a:pt x="783" y="529"/>
                    </a:lnTo>
                    <a:lnTo>
                      <a:pt x="800" y="529"/>
                    </a:lnTo>
                    <a:lnTo>
                      <a:pt x="800" y="555"/>
                    </a:lnTo>
                    <a:lnTo>
                      <a:pt x="814" y="555"/>
                    </a:lnTo>
                    <a:lnTo>
                      <a:pt x="814" y="581"/>
                    </a:lnTo>
                    <a:lnTo>
                      <a:pt x="826" y="581"/>
                    </a:lnTo>
                    <a:lnTo>
                      <a:pt x="826" y="595"/>
                    </a:lnTo>
                    <a:lnTo>
                      <a:pt x="845" y="595"/>
                    </a:lnTo>
                    <a:lnTo>
                      <a:pt x="845" y="628"/>
                    </a:lnTo>
                    <a:lnTo>
                      <a:pt x="854" y="628"/>
                    </a:lnTo>
                    <a:lnTo>
                      <a:pt x="854" y="652"/>
                    </a:lnTo>
                    <a:lnTo>
                      <a:pt x="875" y="652"/>
                    </a:lnTo>
                    <a:lnTo>
                      <a:pt x="875" y="673"/>
                    </a:lnTo>
                    <a:lnTo>
                      <a:pt x="892" y="673"/>
                    </a:lnTo>
                    <a:lnTo>
                      <a:pt x="892" y="708"/>
                    </a:lnTo>
                    <a:lnTo>
                      <a:pt x="908" y="708"/>
                    </a:lnTo>
                    <a:lnTo>
                      <a:pt x="908" y="732"/>
                    </a:lnTo>
                    <a:lnTo>
                      <a:pt x="918" y="732"/>
                    </a:lnTo>
                    <a:lnTo>
                      <a:pt x="918" y="753"/>
                    </a:lnTo>
                    <a:lnTo>
                      <a:pt x="925" y="753"/>
                    </a:lnTo>
                    <a:lnTo>
                      <a:pt x="925" y="791"/>
                    </a:lnTo>
                    <a:lnTo>
                      <a:pt x="939" y="791"/>
                    </a:lnTo>
                    <a:lnTo>
                      <a:pt x="939" y="803"/>
                    </a:lnTo>
                    <a:lnTo>
                      <a:pt x="958" y="803"/>
                    </a:lnTo>
                    <a:lnTo>
                      <a:pt x="958" y="829"/>
                    </a:lnTo>
                    <a:lnTo>
                      <a:pt x="965" y="829"/>
                    </a:lnTo>
                    <a:lnTo>
                      <a:pt x="965" y="867"/>
                    </a:lnTo>
                    <a:lnTo>
                      <a:pt x="979" y="867"/>
                    </a:lnTo>
                    <a:lnTo>
                      <a:pt x="979" y="888"/>
                    </a:lnTo>
                    <a:lnTo>
                      <a:pt x="1003" y="888"/>
                    </a:lnTo>
                    <a:lnTo>
                      <a:pt x="1003" y="909"/>
                    </a:lnTo>
                    <a:lnTo>
                      <a:pt x="1021" y="909"/>
                    </a:lnTo>
                    <a:lnTo>
                      <a:pt x="1021" y="940"/>
                    </a:lnTo>
                    <a:lnTo>
                      <a:pt x="1036" y="940"/>
                    </a:lnTo>
                    <a:lnTo>
                      <a:pt x="1036" y="968"/>
                    </a:lnTo>
                    <a:lnTo>
                      <a:pt x="1050" y="968"/>
                    </a:lnTo>
                    <a:lnTo>
                      <a:pt x="1050" y="992"/>
                    </a:lnTo>
                    <a:lnTo>
                      <a:pt x="1059" y="992"/>
                    </a:lnTo>
                    <a:lnTo>
                      <a:pt x="1059" y="1015"/>
                    </a:lnTo>
                    <a:lnTo>
                      <a:pt x="1071" y="1015"/>
                    </a:lnTo>
                    <a:lnTo>
                      <a:pt x="1071" y="1039"/>
                    </a:lnTo>
                    <a:lnTo>
                      <a:pt x="1109" y="1039"/>
                    </a:lnTo>
                    <a:lnTo>
                      <a:pt x="1109" y="1051"/>
                    </a:lnTo>
                    <a:lnTo>
                      <a:pt x="1128" y="1051"/>
                    </a:lnTo>
                    <a:lnTo>
                      <a:pt x="1128" y="1063"/>
                    </a:lnTo>
                    <a:lnTo>
                      <a:pt x="1144" y="1063"/>
                    </a:lnTo>
                    <a:lnTo>
                      <a:pt x="1144" y="1088"/>
                    </a:lnTo>
                    <a:lnTo>
                      <a:pt x="1165" y="1088"/>
                    </a:lnTo>
                    <a:lnTo>
                      <a:pt x="1165" y="1117"/>
                    </a:lnTo>
                    <a:lnTo>
                      <a:pt x="1175" y="1117"/>
                    </a:lnTo>
                    <a:lnTo>
                      <a:pt x="1175" y="1136"/>
                    </a:lnTo>
                    <a:lnTo>
                      <a:pt x="1189" y="1136"/>
                    </a:lnTo>
                    <a:lnTo>
                      <a:pt x="1189" y="1169"/>
                    </a:lnTo>
                    <a:lnTo>
                      <a:pt x="1203" y="1169"/>
                    </a:lnTo>
                    <a:lnTo>
                      <a:pt x="1203" y="1195"/>
                    </a:lnTo>
                    <a:lnTo>
                      <a:pt x="1215" y="1195"/>
                    </a:lnTo>
                    <a:lnTo>
                      <a:pt x="1215" y="1233"/>
                    </a:lnTo>
                    <a:lnTo>
                      <a:pt x="1234" y="1233"/>
                    </a:lnTo>
                    <a:lnTo>
                      <a:pt x="1234" y="1256"/>
                    </a:lnTo>
                    <a:lnTo>
                      <a:pt x="1276" y="1256"/>
                    </a:lnTo>
                    <a:lnTo>
                      <a:pt x="1276" y="1268"/>
                    </a:lnTo>
                    <a:lnTo>
                      <a:pt x="1290" y="1268"/>
                    </a:lnTo>
                    <a:lnTo>
                      <a:pt x="1290" y="1287"/>
                    </a:lnTo>
                    <a:lnTo>
                      <a:pt x="1309" y="1287"/>
                    </a:lnTo>
                    <a:lnTo>
                      <a:pt x="1309" y="1299"/>
                    </a:lnTo>
                    <a:lnTo>
                      <a:pt x="1354" y="1299"/>
                    </a:lnTo>
                    <a:lnTo>
                      <a:pt x="1354" y="1313"/>
                    </a:lnTo>
                    <a:lnTo>
                      <a:pt x="1368" y="1313"/>
                    </a:lnTo>
                    <a:lnTo>
                      <a:pt x="1368" y="1322"/>
                    </a:lnTo>
                    <a:lnTo>
                      <a:pt x="1387" y="1322"/>
                    </a:lnTo>
                    <a:lnTo>
                      <a:pt x="1387" y="1336"/>
                    </a:lnTo>
                    <a:lnTo>
                      <a:pt x="1415" y="1336"/>
                    </a:lnTo>
                    <a:lnTo>
                      <a:pt x="1415" y="1348"/>
                    </a:lnTo>
                    <a:lnTo>
                      <a:pt x="1434" y="1348"/>
                    </a:lnTo>
                    <a:lnTo>
                      <a:pt x="1434" y="1351"/>
                    </a:lnTo>
                    <a:lnTo>
                      <a:pt x="1465" y="1351"/>
                    </a:lnTo>
                    <a:lnTo>
                      <a:pt x="1465" y="1362"/>
                    </a:lnTo>
                    <a:lnTo>
                      <a:pt x="1474" y="1362"/>
                    </a:lnTo>
                    <a:lnTo>
                      <a:pt x="1474" y="1377"/>
                    </a:lnTo>
                    <a:lnTo>
                      <a:pt x="1512" y="1377"/>
                    </a:lnTo>
                    <a:lnTo>
                      <a:pt x="1512" y="1393"/>
                    </a:lnTo>
                    <a:lnTo>
                      <a:pt x="1533" y="1393"/>
                    </a:lnTo>
                    <a:lnTo>
                      <a:pt x="1533" y="1405"/>
                    </a:lnTo>
                    <a:lnTo>
                      <a:pt x="1569" y="1405"/>
                    </a:lnTo>
                    <a:lnTo>
                      <a:pt x="1569" y="1431"/>
                    </a:lnTo>
                    <a:lnTo>
                      <a:pt x="1628" y="1431"/>
                    </a:lnTo>
                    <a:lnTo>
                      <a:pt x="1628" y="1447"/>
                    </a:lnTo>
                    <a:lnTo>
                      <a:pt x="1647" y="1447"/>
                    </a:lnTo>
                    <a:lnTo>
                      <a:pt x="1647" y="1457"/>
                    </a:lnTo>
                    <a:lnTo>
                      <a:pt x="1668" y="1457"/>
                    </a:lnTo>
                    <a:lnTo>
                      <a:pt x="1668" y="1473"/>
                    </a:lnTo>
                    <a:lnTo>
                      <a:pt x="1708" y="1473"/>
                    </a:lnTo>
                    <a:lnTo>
                      <a:pt x="1708" y="1485"/>
                    </a:lnTo>
                    <a:lnTo>
                      <a:pt x="1724" y="1485"/>
                    </a:lnTo>
                    <a:lnTo>
                      <a:pt x="1724" y="1502"/>
                    </a:lnTo>
                    <a:lnTo>
                      <a:pt x="1746" y="1502"/>
                    </a:lnTo>
                    <a:lnTo>
                      <a:pt x="1746" y="1525"/>
                    </a:lnTo>
                    <a:lnTo>
                      <a:pt x="1755" y="1525"/>
                    </a:lnTo>
                    <a:lnTo>
                      <a:pt x="1755" y="1535"/>
                    </a:lnTo>
                    <a:lnTo>
                      <a:pt x="1779" y="1535"/>
                    </a:lnTo>
                    <a:lnTo>
                      <a:pt x="1779" y="1551"/>
                    </a:lnTo>
                    <a:lnTo>
                      <a:pt x="1816" y="1551"/>
                    </a:lnTo>
                    <a:lnTo>
                      <a:pt x="1816" y="1563"/>
                    </a:lnTo>
                    <a:lnTo>
                      <a:pt x="1873" y="1563"/>
                    </a:lnTo>
                    <a:lnTo>
                      <a:pt x="1873" y="1575"/>
                    </a:lnTo>
                    <a:lnTo>
                      <a:pt x="1904" y="1575"/>
                    </a:lnTo>
                    <a:lnTo>
                      <a:pt x="1904" y="1587"/>
                    </a:lnTo>
                    <a:lnTo>
                      <a:pt x="1934" y="1587"/>
                    </a:lnTo>
                    <a:lnTo>
                      <a:pt x="1934" y="1608"/>
                    </a:lnTo>
                    <a:lnTo>
                      <a:pt x="2024" y="1608"/>
                    </a:lnTo>
                    <a:lnTo>
                      <a:pt x="2024" y="1632"/>
                    </a:lnTo>
                    <a:lnTo>
                      <a:pt x="2149" y="1632"/>
                    </a:lnTo>
                    <a:lnTo>
                      <a:pt x="2149" y="1643"/>
                    </a:lnTo>
                    <a:lnTo>
                      <a:pt x="2166" y="1643"/>
                    </a:lnTo>
                    <a:lnTo>
                      <a:pt x="2166" y="1653"/>
                    </a:lnTo>
                    <a:lnTo>
                      <a:pt x="2243" y="1653"/>
                    </a:lnTo>
                    <a:lnTo>
                      <a:pt x="2243" y="1662"/>
                    </a:lnTo>
                    <a:lnTo>
                      <a:pt x="2350" y="1662"/>
                    </a:lnTo>
                    <a:lnTo>
                      <a:pt x="2350" y="1684"/>
                    </a:lnTo>
                    <a:lnTo>
                      <a:pt x="2383" y="1684"/>
                    </a:lnTo>
                    <a:lnTo>
                      <a:pt x="2383" y="1693"/>
                    </a:lnTo>
                    <a:lnTo>
                      <a:pt x="2420" y="1693"/>
                    </a:lnTo>
                    <a:lnTo>
                      <a:pt x="2420" y="1712"/>
                    </a:lnTo>
                    <a:lnTo>
                      <a:pt x="2463" y="1712"/>
                    </a:lnTo>
                    <a:lnTo>
                      <a:pt x="2463" y="1728"/>
                    </a:lnTo>
                    <a:lnTo>
                      <a:pt x="2508" y="1728"/>
                    </a:lnTo>
                    <a:lnTo>
                      <a:pt x="2508" y="1743"/>
                    </a:lnTo>
                    <a:lnTo>
                      <a:pt x="2593" y="1743"/>
                    </a:lnTo>
                    <a:lnTo>
                      <a:pt x="2593" y="1757"/>
                    </a:lnTo>
                    <a:lnTo>
                      <a:pt x="2633" y="1757"/>
                    </a:lnTo>
                    <a:lnTo>
                      <a:pt x="2633" y="1771"/>
                    </a:lnTo>
                    <a:lnTo>
                      <a:pt x="2668" y="1771"/>
                    </a:lnTo>
                    <a:lnTo>
                      <a:pt x="2668" y="1778"/>
                    </a:lnTo>
                    <a:lnTo>
                      <a:pt x="2685" y="1778"/>
                    </a:lnTo>
                    <a:lnTo>
                      <a:pt x="2685" y="1792"/>
                    </a:lnTo>
                    <a:lnTo>
                      <a:pt x="2718" y="1792"/>
                    </a:lnTo>
                    <a:lnTo>
                      <a:pt x="2718" y="1806"/>
                    </a:lnTo>
                    <a:lnTo>
                      <a:pt x="2866" y="1806"/>
                    </a:lnTo>
                    <a:lnTo>
                      <a:pt x="2866" y="1839"/>
                    </a:lnTo>
                    <a:lnTo>
                      <a:pt x="3043" y="1839"/>
                    </a:lnTo>
                    <a:lnTo>
                      <a:pt x="3043" y="1856"/>
                    </a:lnTo>
                    <a:lnTo>
                      <a:pt x="3404" y="1856"/>
                    </a:lnTo>
                  </a:path>
                </a:pathLst>
              </a:custGeom>
              <a:noFill/>
              <a:ln w="15875" cap="flat">
                <a:solidFill>
                  <a:srgbClr val="B381D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82" name="Group 481">
              <a:extLst>
                <a:ext uri="{FF2B5EF4-FFF2-40B4-BE49-F238E27FC236}">
                  <a16:creationId xmlns:a16="http://schemas.microsoft.com/office/drawing/2014/main" id="{8A464717-610B-43CC-9021-2B964EFA302A}"/>
                </a:ext>
              </a:extLst>
            </p:cNvPr>
            <p:cNvGrpSpPr/>
            <p:nvPr/>
          </p:nvGrpSpPr>
          <p:grpSpPr>
            <a:xfrm>
              <a:off x="1824396" y="3483513"/>
              <a:ext cx="3888653" cy="1607246"/>
              <a:chOff x="9010650" y="7400925"/>
              <a:chExt cx="5403850" cy="3025776"/>
            </a:xfrm>
          </p:grpSpPr>
          <p:sp>
            <p:nvSpPr>
              <p:cNvPr id="432" name="Freeform 151">
                <a:extLst>
                  <a:ext uri="{FF2B5EF4-FFF2-40B4-BE49-F238E27FC236}">
                    <a16:creationId xmlns:a16="http://schemas.microsoft.com/office/drawing/2014/main" id="{7E914C84-AA66-4331-A485-FBB9F969A668}"/>
                  </a:ext>
                </a:extLst>
              </p:cNvPr>
              <p:cNvSpPr>
                <a:spLocks/>
              </p:cNvSpPr>
              <p:nvPr/>
            </p:nvSpPr>
            <p:spPr bwMode="auto">
              <a:xfrm>
                <a:off x="9010650" y="7459663"/>
                <a:ext cx="5403850" cy="2967038"/>
              </a:xfrm>
              <a:custGeom>
                <a:avLst/>
                <a:gdLst>
                  <a:gd name="T0" fmla="*/ 17 w 3404"/>
                  <a:gd name="T1" fmla="*/ 19 h 1869"/>
                  <a:gd name="T2" fmla="*/ 125 w 3404"/>
                  <a:gd name="T3" fmla="*/ 38 h 1869"/>
                  <a:gd name="T4" fmla="*/ 179 w 3404"/>
                  <a:gd name="T5" fmla="*/ 64 h 1869"/>
                  <a:gd name="T6" fmla="*/ 215 w 3404"/>
                  <a:gd name="T7" fmla="*/ 88 h 1869"/>
                  <a:gd name="T8" fmla="*/ 271 w 3404"/>
                  <a:gd name="T9" fmla="*/ 114 h 1869"/>
                  <a:gd name="T10" fmla="*/ 352 w 3404"/>
                  <a:gd name="T11" fmla="*/ 140 h 1869"/>
                  <a:gd name="T12" fmla="*/ 385 w 3404"/>
                  <a:gd name="T13" fmla="*/ 158 h 1869"/>
                  <a:gd name="T14" fmla="*/ 436 w 3404"/>
                  <a:gd name="T15" fmla="*/ 189 h 1869"/>
                  <a:gd name="T16" fmla="*/ 462 w 3404"/>
                  <a:gd name="T17" fmla="*/ 215 h 1869"/>
                  <a:gd name="T18" fmla="*/ 510 w 3404"/>
                  <a:gd name="T19" fmla="*/ 250 h 1869"/>
                  <a:gd name="T20" fmla="*/ 538 w 3404"/>
                  <a:gd name="T21" fmla="*/ 279 h 1869"/>
                  <a:gd name="T22" fmla="*/ 569 w 3404"/>
                  <a:gd name="T23" fmla="*/ 314 h 1869"/>
                  <a:gd name="T24" fmla="*/ 599 w 3404"/>
                  <a:gd name="T25" fmla="*/ 364 h 1869"/>
                  <a:gd name="T26" fmla="*/ 623 w 3404"/>
                  <a:gd name="T27" fmla="*/ 399 h 1869"/>
                  <a:gd name="T28" fmla="*/ 646 w 3404"/>
                  <a:gd name="T29" fmla="*/ 442 h 1869"/>
                  <a:gd name="T30" fmla="*/ 672 w 3404"/>
                  <a:gd name="T31" fmla="*/ 519 h 1869"/>
                  <a:gd name="T32" fmla="*/ 694 w 3404"/>
                  <a:gd name="T33" fmla="*/ 574 h 1869"/>
                  <a:gd name="T34" fmla="*/ 717 w 3404"/>
                  <a:gd name="T35" fmla="*/ 637 h 1869"/>
                  <a:gd name="T36" fmla="*/ 753 w 3404"/>
                  <a:gd name="T37" fmla="*/ 711 h 1869"/>
                  <a:gd name="T38" fmla="*/ 783 w 3404"/>
                  <a:gd name="T39" fmla="*/ 751 h 1869"/>
                  <a:gd name="T40" fmla="*/ 816 w 3404"/>
                  <a:gd name="T41" fmla="*/ 795 h 1869"/>
                  <a:gd name="T42" fmla="*/ 854 w 3404"/>
                  <a:gd name="T43" fmla="*/ 826 h 1869"/>
                  <a:gd name="T44" fmla="*/ 878 w 3404"/>
                  <a:gd name="T45" fmla="*/ 885 h 1869"/>
                  <a:gd name="T46" fmla="*/ 911 w 3404"/>
                  <a:gd name="T47" fmla="*/ 932 h 1869"/>
                  <a:gd name="T48" fmla="*/ 929 w 3404"/>
                  <a:gd name="T49" fmla="*/ 965 h 1869"/>
                  <a:gd name="T50" fmla="*/ 953 w 3404"/>
                  <a:gd name="T51" fmla="*/ 994 h 1869"/>
                  <a:gd name="T52" fmla="*/ 981 w 3404"/>
                  <a:gd name="T53" fmla="*/ 1039 h 1869"/>
                  <a:gd name="T54" fmla="*/ 1010 w 3404"/>
                  <a:gd name="T55" fmla="*/ 1069 h 1869"/>
                  <a:gd name="T56" fmla="*/ 1045 w 3404"/>
                  <a:gd name="T57" fmla="*/ 1097 h 1869"/>
                  <a:gd name="T58" fmla="*/ 1092 w 3404"/>
                  <a:gd name="T59" fmla="*/ 1133 h 1869"/>
                  <a:gd name="T60" fmla="*/ 1128 w 3404"/>
                  <a:gd name="T61" fmla="*/ 1168 h 1869"/>
                  <a:gd name="T62" fmla="*/ 1156 w 3404"/>
                  <a:gd name="T63" fmla="*/ 1208 h 1869"/>
                  <a:gd name="T64" fmla="*/ 1187 w 3404"/>
                  <a:gd name="T65" fmla="*/ 1253 h 1869"/>
                  <a:gd name="T66" fmla="*/ 1210 w 3404"/>
                  <a:gd name="T67" fmla="*/ 1296 h 1869"/>
                  <a:gd name="T68" fmla="*/ 1248 w 3404"/>
                  <a:gd name="T69" fmla="*/ 1341 h 1869"/>
                  <a:gd name="T70" fmla="*/ 1302 w 3404"/>
                  <a:gd name="T71" fmla="*/ 1364 h 1869"/>
                  <a:gd name="T72" fmla="*/ 1371 w 3404"/>
                  <a:gd name="T73" fmla="*/ 1400 h 1869"/>
                  <a:gd name="T74" fmla="*/ 1413 w 3404"/>
                  <a:gd name="T75" fmla="*/ 1421 h 1869"/>
                  <a:gd name="T76" fmla="*/ 1463 w 3404"/>
                  <a:gd name="T77" fmla="*/ 1451 h 1869"/>
                  <a:gd name="T78" fmla="*/ 1517 w 3404"/>
                  <a:gd name="T79" fmla="*/ 1480 h 1869"/>
                  <a:gd name="T80" fmla="*/ 1597 w 3404"/>
                  <a:gd name="T81" fmla="*/ 1508 h 1869"/>
                  <a:gd name="T82" fmla="*/ 1644 w 3404"/>
                  <a:gd name="T83" fmla="*/ 1525 h 1869"/>
                  <a:gd name="T84" fmla="*/ 1779 w 3404"/>
                  <a:gd name="T85" fmla="*/ 1551 h 1869"/>
                  <a:gd name="T86" fmla="*/ 1838 w 3404"/>
                  <a:gd name="T87" fmla="*/ 1586 h 1869"/>
                  <a:gd name="T88" fmla="*/ 1927 w 3404"/>
                  <a:gd name="T89" fmla="*/ 1617 h 1869"/>
                  <a:gd name="T90" fmla="*/ 1977 w 3404"/>
                  <a:gd name="T91" fmla="*/ 1640 h 1869"/>
                  <a:gd name="T92" fmla="*/ 2029 w 3404"/>
                  <a:gd name="T93" fmla="*/ 1666 h 1869"/>
                  <a:gd name="T94" fmla="*/ 2092 w 3404"/>
                  <a:gd name="T95" fmla="*/ 1699 h 1869"/>
                  <a:gd name="T96" fmla="*/ 2206 w 3404"/>
                  <a:gd name="T97" fmla="*/ 1727 h 1869"/>
                  <a:gd name="T98" fmla="*/ 2345 w 3404"/>
                  <a:gd name="T99" fmla="*/ 1756 h 1869"/>
                  <a:gd name="T100" fmla="*/ 2456 w 3404"/>
                  <a:gd name="T101" fmla="*/ 1782 h 1869"/>
                  <a:gd name="T102" fmla="*/ 2581 w 3404"/>
                  <a:gd name="T103" fmla="*/ 1798 h 1869"/>
                  <a:gd name="T104" fmla="*/ 2668 w 3404"/>
                  <a:gd name="T105" fmla="*/ 1819 h 1869"/>
                  <a:gd name="T106" fmla="*/ 2869 w 3404"/>
                  <a:gd name="T107" fmla="*/ 1843 h 1869"/>
                  <a:gd name="T108" fmla="*/ 2972 w 3404"/>
                  <a:gd name="T109" fmla="*/ 1869 h 1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04" h="1869">
                    <a:moveTo>
                      <a:pt x="0" y="0"/>
                    </a:moveTo>
                    <a:lnTo>
                      <a:pt x="0" y="10"/>
                    </a:lnTo>
                    <a:lnTo>
                      <a:pt x="17" y="10"/>
                    </a:lnTo>
                    <a:lnTo>
                      <a:pt x="17" y="19"/>
                    </a:lnTo>
                    <a:lnTo>
                      <a:pt x="83" y="19"/>
                    </a:lnTo>
                    <a:lnTo>
                      <a:pt x="83" y="33"/>
                    </a:lnTo>
                    <a:lnTo>
                      <a:pt x="125" y="33"/>
                    </a:lnTo>
                    <a:lnTo>
                      <a:pt x="125" y="38"/>
                    </a:lnTo>
                    <a:lnTo>
                      <a:pt x="158" y="38"/>
                    </a:lnTo>
                    <a:lnTo>
                      <a:pt x="158" y="52"/>
                    </a:lnTo>
                    <a:lnTo>
                      <a:pt x="179" y="52"/>
                    </a:lnTo>
                    <a:lnTo>
                      <a:pt x="179" y="64"/>
                    </a:lnTo>
                    <a:lnTo>
                      <a:pt x="189" y="64"/>
                    </a:lnTo>
                    <a:lnTo>
                      <a:pt x="189" y="76"/>
                    </a:lnTo>
                    <a:lnTo>
                      <a:pt x="215" y="76"/>
                    </a:lnTo>
                    <a:lnTo>
                      <a:pt x="215" y="88"/>
                    </a:lnTo>
                    <a:lnTo>
                      <a:pt x="255" y="88"/>
                    </a:lnTo>
                    <a:lnTo>
                      <a:pt x="255" y="99"/>
                    </a:lnTo>
                    <a:lnTo>
                      <a:pt x="271" y="99"/>
                    </a:lnTo>
                    <a:lnTo>
                      <a:pt x="271" y="114"/>
                    </a:lnTo>
                    <a:lnTo>
                      <a:pt x="304" y="114"/>
                    </a:lnTo>
                    <a:lnTo>
                      <a:pt x="304" y="128"/>
                    </a:lnTo>
                    <a:lnTo>
                      <a:pt x="352" y="128"/>
                    </a:lnTo>
                    <a:lnTo>
                      <a:pt x="352" y="140"/>
                    </a:lnTo>
                    <a:lnTo>
                      <a:pt x="368" y="140"/>
                    </a:lnTo>
                    <a:lnTo>
                      <a:pt x="368" y="149"/>
                    </a:lnTo>
                    <a:lnTo>
                      <a:pt x="385" y="149"/>
                    </a:lnTo>
                    <a:lnTo>
                      <a:pt x="385" y="158"/>
                    </a:lnTo>
                    <a:lnTo>
                      <a:pt x="420" y="158"/>
                    </a:lnTo>
                    <a:lnTo>
                      <a:pt x="420" y="175"/>
                    </a:lnTo>
                    <a:lnTo>
                      <a:pt x="436" y="175"/>
                    </a:lnTo>
                    <a:lnTo>
                      <a:pt x="436" y="189"/>
                    </a:lnTo>
                    <a:lnTo>
                      <a:pt x="446" y="189"/>
                    </a:lnTo>
                    <a:lnTo>
                      <a:pt x="446" y="201"/>
                    </a:lnTo>
                    <a:lnTo>
                      <a:pt x="462" y="201"/>
                    </a:lnTo>
                    <a:lnTo>
                      <a:pt x="462" y="215"/>
                    </a:lnTo>
                    <a:lnTo>
                      <a:pt x="486" y="215"/>
                    </a:lnTo>
                    <a:lnTo>
                      <a:pt x="486" y="232"/>
                    </a:lnTo>
                    <a:lnTo>
                      <a:pt x="510" y="232"/>
                    </a:lnTo>
                    <a:lnTo>
                      <a:pt x="510" y="250"/>
                    </a:lnTo>
                    <a:lnTo>
                      <a:pt x="521" y="250"/>
                    </a:lnTo>
                    <a:lnTo>
                      <a:pt x="521" y="267"/>
                    </a:lnTo>
                    <a:lnTo>
                      <a:pt x="538" y="267"/>
                    </a:lnTo>
                    <a:lnTo>
                      <a:pt x="538" y="279"/>
                    </a:lnTo>
                    <a:lnTo>
                      <a:pt x="547" y="279"/>
                    </a:lnTo>
                    <a:lnTo>
                      <a:pt x="547" y="302"/>
                    </a:lnTo>
                    <a:lnTo>
                      <a:pt x="569" y="302"/>
                    </a:lnTo>
                    <a:lnTo>
                      <a:pt x="569" y="314"/>
                    </a:lnTo>
                    <a:lnTo>
                      <a:pt x="587" y="314"/>
                    </a:lnTo>
                    <a:lnTo>
                      <a:pt x="587" y="345"/>
                    </a:lnTo>
                    <a:lnTo>
                      <a:pt x="599" y="345"/>
                    </a:lnTo>
                    <a:lnTo>
                      <a:pt x="599" y="364"/>
                    </a:lnTo>
                    <a:lnTo>
                      <a:pt x="609" y="364"/>
                    </a:lnTo>
                    <a:lnTo>
                      <a:pt x="609" y="383"/>
                    </a:lnTo>
                    <a:lnTo>
                      <a:pt x="623" y="383"/>
                    </a:lnTo>
                    <a:lnTo>
                      <a:pt x="623" y="399"/>
                    </a:lnTo>
                    <a:lnTo>
                      <a:pt x="637" y="399"/>
                    </a:lnTo>
                    <a:lnTo>
                      <a:pt x="637" y="425"/>
                    </a:lnTo>
                    <a:lnTo>
                      <a:pt x="646" y="425"/>
                    </a:lnTo>
                    <a:lnTo>
                      <a:pt x="646" y="442"/>
                    </a:lnTo>
                    <a:lnTo>
                      <a:pt x="653" y="442"/>
                    </a:lnTo>
                    <a:lnTo>
                      <a:pt x="653" y="475"/>
                    </a:lnTo>
                    <a:lnTo>
                      <a:pt x="672" y="475"/>
                    </a:lnTo>
                    <a:lnTo>
                      <a:pt x="672" y="519"/>
                    </a:lnTo>
                    <a:lnTo>
                      <a:pt x="684" y="519"/>
                    </a:lnTo>
                    <a:lnTo>
                      <a:pt x="684" y="548"/>
                    </a:lnTo>
                    <a:lnTo>
                      <a:pt x="694" y="548"/>
                    </a:lnTo>
                    <a:lnTo>
                      <a:pt x="694" y="574"/>
                    </a:lnTo>
                    <a:lnTo>
                      <a:pt x="708" y="574"/>
                    </a:lnTo>
                    <a:lnTo>
                      <a:pt x="708" y="611"/>
                    </a:lnTo>
                    <a:lnTo>
                      <a:pt x="717" y="611"/>
                    </a:lnTo>
                    <a:lnTo>
                      <a:pt x="717" y="637"/>
                    </a:lnTo>
                    <a:lnTo>
                      <a:pt x="736" y="637"/>
                    </a:lnTo>
                    <a:lnTo>
                      <a:pt x="736" y="670"/>
                    </a:lnTo>
                    <a:lnTo>
                      <a:pt x="753" y="670"/>
                    </a:lnTo>
                    <a:lnTo>
                      <a:pt x="753" y="711"/>
                    </a:lnTo>
                    <a:lnTo>
                      <a:pt x="769" y="711"/>
                    </a:lnTo>
                    <a:lnTo>
                      <a:pt x="769" y="732"/>
                    </a:lnTo>
                    <a:lnTo>
                      <a:pt x="783" y="732"/>
                    </a:lnTo>
                    <a:lnTo>
                      <a:pt x="783" y="751"/>
                    </a:lnTo>
                    <a:lnTo>
                      <a:pt x="804" y="751"/>
                    </a:lnTo>
                    <a:lnTo>
                      <a:pt x="804" y="774"/>
                    </a:lnTo>
                    <a:lnTo>
                      <a:pt x="816" y="774"/>
                    </a:lnTo>
                    <a:lnTo>
                      <a:pt x="816" y="795"/>
                    </a:lnTo>
                    <a:lnTo>
                      <a:pt x="835" y="795"/>
                    </a:lnTo>
                    <a:lnTo>
                      <a:pt x="835" y="814"/>
                    </a:lnTo>
                    <a:lnTo>
                      <a:pt x="854" y="814"/>
                    </a:lnTo>
                    <a:lnTo>
                      <a:pt x="854" y="826"/>
                    </a:lnTo>
                    <a:lnTo>
                      <a:pt x="868" y="826"/>
                    </a:lnTo>
                    <a:lnTo>
                      <a:pt x="868" y="854"/>
                    </a:lnTo>
                    <a:lnTo>
                      <a:pt x="878" y="854"/>
                    </a:lnTo>
                    <a:lnTo>
                      <a:pt x="878" y="885"/>
                    </a:lnTo>
                    <a:lnTo>
                      <a:pt x="899" y="885"/>
                    </a:lnTo>
                    <a:lnTo>
                      <a:pt x="899" y="904"/>
                    </a:lnTo>
                    <a:lnTo>
                      <a:pt x="911" y="904"/>
                    </a:lnTo>
                    <a:lnTo>
                      <a:pt x="911" y="932"/>
                    </a:lnTo>
                    <a:lnTo>
                      <a:pt x="920" y="932"/>
                    </a:lnTo>
                    <a:lnTo>
                      <a:pt x="920" y="956"/>
                    </a:lnTo>
                    <a:lnTo>
                      <a:pt x="929" y="956"/>
                    </a:lnTo>
                    <a:lnTo>
                      <a:pt x="929" y="965"/>
                    </a:lnTo>
                    <a:lnTo>
                      <a:pt x="939" y="965"/>
                    </a:lnTo>
                    <a:lnTo>
                      <a:pt x="939" y="980"/>
                    </a:lnTo>
                    <a:lnTo>
                      <a:pt x="953" y="980"/>
                    </a:lnTo>
                    <a:lnTo>
                      <a:pt x="953" y="994"/>
                    </a:lnTo>
                    <a:lnTo>
                      <a:pt x="967" y="994"/>
                    </a:lnTo>
                    <a:lnTo>
                      <a:pt x="967" y="1010"/>
                    </a:lnTo>
                    <a:lnTo>
                      <a:pt x="981" y="1010"/>
                    </a:lnTo>
                    <a:lnTo>
                      <a:pt x="981" y="1039"/>
                    </a:lnTo>
                    <a:lnTo>
                      <a:pt x="993" y="1039"/>
                    </a:lnTo>
                    <a:lnTo>
                      <a:pt x="993" y="1050"/>
                    </a:lnTo>
                    <a:lnTo>
                      <a:pt x="1010" y="1050"/>
                    </a:lnTo>
                    <a:lnTo>
                      <a:pt x="1010" y="1069"/>
                    </a:lnTo>
                    <a:lnTo>
                      <a:pt x="1029" y="1069"/>
                    </a:lnTo>
                    <a:lnTo>
                      <a:pt x="1029" y="1079"/>
                    </a:lnTo>
                    <a:lnTo>
                      <a:pt x="1045" y="1079"/>
                    </a:lnTo>
                    <a:lnTo>
                      <a:pt x="1045" y="1097"/>
                    </a:lnTo>
                    <a:lnTo>
                      <a:pt x="1071" y="1097"/>
                    </a:lnTo>
                    <a:lnTo>
                      <a:pt x="1071" y="1114"/>
                    </a:lnTo>
                    <a:lnTo>
                      <a:pt x="1092" y="1114"/>
                    </a:lnTo>
                    <a:lnTo>
                      <a:pt x="1092" y="1133"/>
                    </a:lnTo>
                    <a:lnTo>
                      <a:pt x="1118" y="1133"/>
                    </a:lnTo>
                    <a:lnTo>
                      <a:pt x="1118" y="1145"/>
                    </a:lnTo>
                    <a:lnTo>
                      <a:pt x="1128" y="1145"/>
                    </a:lnTo>
                    <a:lnTo>
                      <a:pt x="1128" y="1168"/>
                    </a:lnTo>
                    <a:lnTo>
                      <a:pt x="1144" y="1168"/>
                    </a:lnTo>
                    <a:lnTo>
                      <a:pt x="1144" y="1185"/>
                    </a:lnTo>
                    <a:lnTo>
                      <a:pt x="1156" y="1185"/>
                    </a:lnTo>
                    <a:lnTo>
                      <a:pt x="1156" y="1208"/>
                    </a:lnTo>
                    <a:lnTo>
                      <a:pt x="1172" y="1208"/>
                    </a:lnTo>
                    <a:lnTo>
                      <a:pt x="1172" y="1223"/>
                    </a:lnTo>
                    <a:lnTo>
                      <a:pt x="1187" y="1223"/>
                    </a:lnTo>
                    <a:lnTo>
                      <a:pt x="1187" y="1253"/>
                    </a:lnTo>
                    <a:lnTo>
                      <a:pt x="1201" y="1253"/>
                    </a:lnTo>
                    <a:lnTo>
                      <a:pt x="1201" y="1272"/>
                    </a:lnTo>
                    <a:lnTo>
                      <a:pt x="1210" y="1272"/>
                    </a:lnTo>
                    <a:lnTo>
                      <a:pt x="1210" y="1296"/>
                    </a:lnTo>
                    <a:lnTo>
                      <a:pt x="1227" y="1296"/>
                    </a:lnTo>
                    <a:lnTo>
                      <a:pt x="1227" y="1322"/>
                    </a:lnTo>
                    <a:lnTo>
                      <a:pt x="1248" y="1322"/>
                    </a:lnTo>
                    <a:lnTo>
                      <a:pt x="1248" y="1341"/>
                    </a:lnTo>
                    <a:lnTo>
                      <a:pt x="1271" y="1341"/>
                    </a:lnTo>
                    <a:lnTo>
                      <a:pt x="1271" y="1357"/>
                    </a:lnTo>
                    <a:lnTo>
                      <a:pt x="1302" y="1357"/>
                    </a:lnTo>
                    <a:lnTo>
                      <a:pt x="1302" y="1364"/>
                    </a:lnTo>
                    <a:lnTo>
                      <a:pt x="1335" y="1364"/>
                    </a:lnTo>
                    <a:lnTo>
                      <a:pt x="1335" y="1381"/>
                    </a:lnTo>
                    <a:lnTo>
                      <a:pt x="1371" y="1381"/>
                    </a:lnTo>
                    <a:lnTo>
                      <a:pt x="1371" y="1400"/>
                    </a:lnTo>
                    <a:lnTo>
                      <a:pt x="1399" y="1400"/>
                    </a:lnTo>
                    <a:lnTo>
                      <a:pt x="1399" y="1409"/>
                    </a:lnTo>
                    <a:lnTo>
                      <a:pt x="1413" y="1409"/>
                    </a:lnTo>
                    <a:lnTo>
                      <a:pt x="1413" y="1421"/>
                    </a:lnTo>
                    <a:lnTo>
                      <a:pt x="1432" y="1421"/>
                    </a:lnTo>
                    <a:lnTo>
                      <a:pt x="1432" y="1437"/>
                    </a:lnTo>
                    <a:lnTo>
                      <a:pt x="1463" y="1437"/>
                    </a:lnTo>
                    <a:lnTo>
                      <a:pt x="1463" y="1451"/>
                    </a:lnTo>
                    <a:lnTo>
                      <a:pt x="1500" y="1451"/>
                    </a:lnTo>
                    <a:lnTo>
                      <a:pt x="1500" y="1468"/>
                    </a:lnTo>
                    <a:lnTo>
                      <a:pt x="1517" y="1468"/>
                    </a:lnTo>
                    <a:lnTo>
                      <a:pt x="1517" y="1480"/>
                    </a:lnTo>
                    <a:lnTo>
                      <a:pt x="1552" y="1480"/>
                    </a:lnTo>
                    <a:lnTo>
                      <a:pt x="1552" y="1494"/>
                    </a:lnTo>
                    <a:lnTo>
                      <a:pt x="1597" y="1494"/>
                    </a:lnTo>
                    <a:lnTo>
                      <a:pt x="1597" y="1508"/>
                    </a:lnTo>
                    <a:lnTo>
                      <a:pt x="1621" y="1508"/>
                    </a:lnTo>
                    <a:lnTo>
                      <a:pt x="1621" y="1515"/>
                    </a:lnTo>
                    <a:lnTo>
                      <a:pt x="1644" y="1515"/>
                    </a:lnTo>
                    <a:lnTo>
                      <a:pt x="1644" y="1525"/>
                    </a:lnTo>
                    <a:lnTo>
                      <a:pt x="1668" y="1525"/>
                    </a:lnTo>
                    <a:lnTo>
                      <a:pt x="1668" y="1534"/>
                    </a:lnTo>
                    <a:lnTo>
                      <a:pt x="1779" y="1534"/>
                    </a:lnTo>
                    <a:lnTo>
                      <a:pt x="1779" y="1551"/>
                    </a:lnTo>
                    <a:lnTo>
                      <a:pt x="1816" y="1551"/>
                    </a:lnTo>
                    <a:lnTo>
                      <a:pt x="1816" y="1565"/>
                    </a:lnTo>
                    <a:lnTo>
                      <a:pt x="1838" y="1565"/>
                    </a:lnTo>
                    <a:lnTo>
                      <a:pt x="1838" y="1586"/>
                    </a:lnTo>
                    <a:lnTo>
                      <a:pt x="1875" y="1586"/>
                    </a:lnTo>
                    <a:lnTo>
                      <a:pt x="1875" y="1598"/>
                    </a:lnTo>
                    <a:lnTo>
                      <a:pt x="1927" y="1598"/>
                    </a:lnTo>
                    <a:lnTo>
                      <a:pt x="1927" y="1617"/>
                    </a:lnTo>
                    <a:lnTo>
                      <a:pt x="1946" y="1617"/>
                    </a:lnTo>
                    <a:lnTo>
                      <a:pt x="1946" y="1628"/>
                    </a:lnTo>
                    <a:lnTo>
                      <a:pt x="1977" y="1628"/>
                    </a:lnTo>
                    <a:lnTo>
                      <a:pt x="1977" y="1640"/>
                    </a:lnTo>
                    <a:lnTo>
                      <a:pt x="1991" y="1640"/>
                    </a:lnTo>
                    <a:lnTo>
                      <a:pt x="1991" y="1652"/>
                    </a:lnTo>
                    <a:lnTo>
                      <a:pt x="2029" y="1652"/>
                    </a:lnTo>
                    <a:lnTo>
                      <a:pt x="2029" y="1666"/>
                    </a:lnTo>
                    <a:lnTo>
                      <a:pt x="2071" y="1666"/>
                    </a:lnTo>
                    <a:lnTo>
                      <a:pt x="2071" y="1678"/>
                    </a:lnTo>
                    <a:lnTo>
                      <a:pt x="2092" y="1678"/>
                    </a:lnTo>
                    <a:lnTo>
                      <a:pt x="2092" y="1699"/>
                    </a:lnTo>
                    <a:lnTo>
                      <a:pt x="2191" y="1699"/>
                    </a:lnTo>
                    <a:lnTo>
                      <a:pt x="2191" y="1711"/>
                    </a:lnTo>
                    <a:lnTo>
                      <a:pt x="2206" y="1711"/>
                    </a:lnTo>
                    <a:lnTo>
                      <a:pt x="2206" y="1727"/>
                    </a:lnTo>
                    <a:lnTo>
                      <a:pt x="2225" y="1727"/>
                    </a:lnTo>
                    <a:lnTo>
                      <a:pt x="2225" y="1739"/>
                    </a:lnTo>
                    <a:lnTo>
                      <a:pt x="2345" y="1739"/>
                    </a:lnTo>
                    <a:lnTo>
                      <a:pt x="2345" y="1756"/>
                    </a:lnTo>
                    <a:lnTo>
                      <a:pt x="2401" y="1756"/>
                    </a:lnTo>
                    <a:lnTo>
                      <a:pt x="2401" y="1770"/>
                    </a:lnTo>
                    <a:lnTo>
                      <a:pt x="2456" y="1770"/>
                    </a:lnTo>
                    <a:lnTo>
                      <a:pt x="2456" y="1782"/>
                    </a:lnTo>
                    <a:lnTo>
                      <a:pt x="2486" y="1782"/>
                    </a:lnTo>
                    <a:lnTo>
                      <a:pt x="2486" y="1791"/>
                    </a:lnTo>
                    <a:lnTo>
                      <a:pt x="2581" y="1791"/>
                    </a:lnTo>
                    <a:lnTo>
                      <a:pt x="2581" y="1798"/>
                    </a:lnTo>
                    <a:lnTo>
                      <a:pt x="2618" y="1798"/>
                    </a:lnTo>
                    <a:lnTo>
                      <a:pt x="2618" y="1810"/>
                    </a:lnTo>
                    <a:lnTo>
                      <a:pt x="2668" y="1810"/>
                    </a:lnTo>
                    <a:lnTo>
                      <a:pt x="2668" y="1819"/>
                    </a:lnTo>
                    <a:lnTo>
                      <a:pt x="2774" y="1819"/>
                    </a:lnTo>
                    <a:lnTo>
                      <a:pt x="2774" y="1838"/>
                    </a:lnTo>
                    <a:lnTo>
                      <a:pt x="2869" y="1838"/>
                    </a:lnTo>
                    <a:lnTo>
                      <a:pt x="2869" y="1843"/>
                    </a:lnTo>
                    <a:lnTo>
                      <a:pt x="2906" y="1843"/>
                    </a:lnTo>
                    <a:lnTo>
                      <a:pt x="2906" y="1857"/>
                    </a:lnTo>
                    <a:lnTo>
                      <a:pt x="2972" y="1857"/>
                    </a:lnTo>
                    <a:lnTo>
                      <a:pt x="2972" y="1869"/>
                    </a:lnTo>
                    <a:lnTo>
                      <a:pt x="3404" y="1869"/>
                    </a:lnTo>
                  </a:path>
                </a:pathLst>
              </a:custGeom>
              <a:noFill/>
              <a:ln w="15875" cap="flat">
                <a:solidFill>
                  <a:srgbClr val="4D4D4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Line 152">
                <a:extLst>
                  <a:ext uri="{FF2B5EF4-FFF2-40B4-BE49-F238E27FC236}">
                    <a16:creationId xmlns:a16="http://schemas.microsoft.com/office/drawing/2014/main" id="{09A917C9-DCB6-4F19-8909-F6C9362C0158}"/>
                  </a:ext>
                </a:extLst>
              </p:cNvPr>
              <p:cNvSpPr>
                <a:spLocks noChangeShapeType="1"/>
              </p:cNvSpPr>
              <p:nvPr/>
            </p:nvSpPr>
            <p:spPr bwMode="auto">
              <a:xfrm>
                <a:off x="14136688" y="10366375"/>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Line 153">
                <a:extLst>
                  <a:ext uri="{FF2B5EF4-FFF2-40B4-BE49-F238E27FC236}">
                    <a16:creationId xmlns:a16="http://schemas.microsoft.com/office/drawing/2014/main" id="{7981FA96-D338-4269-AC32-A57172CBC29F}"/>
                  </a:ext>
                </a:extLst>
              </p:cNvPr>
              <p:cNvSpPr>
                <a:spLocks noChangeShapeType="1"/>
              </p:cNvSpPr>
              <p:nvPr/>
            </p:nvSpPr>
            <p:spPr bwMode="auto">
              <a:xfrm>
                <a:off x="14100175" y="10366375"/>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Line 154">
                <a:extLst>
                  <a:ext uri="{FF2B5EF4-FFF2-40B4-BE49-F238E27FC236}">
                    <a16:creationId xmlns:a16="http://schemas.microsoft.com/office/drawing/2014/main" id="{B4A8A897-7A07-4ABA-89ED-7BD426D9A040}"/>
                  </a:ext>
                </a:extLst>
              </p:cNvPr>
              <p:cNvSpPr>
                <a:spLocks noChangeShapeType="1"/>
              </p:cNvSpPr>
              <p:nvPr/>
            </p:nvSpPr>
            <p:spPr bwMode="auto">
              <a:xfrm>
                <a:off x="13309600" y="102838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Line 155">
                <a:extLst>
                  <a:ext uri="{FF2B5EF4-FFF2-40B4-BE49-F238E27FC236}">
                    <a16:creationId xmlns:a16="http://schemas.microsoft.com/office/drawing/2014/main" id="{EF97C8AA-DD3A-4E8E-BDAF-CE8FF677DA0A}"/>
                  </a:ext>
                </a:extLst>
              </p:cNvPr>
              <p:cNvSpPr>
                <a:spLocks noChangeShapeType="1"/>
              </p:cNvSpPr>
              <p:nvPr/>
            </p:nvSpPr>
            <p:spPr bwMode="auto">
              <a:xfrm>
                <a:off x="13246100" y="102806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Line 156">
                <a:extLst>
                  <a:ext uri="{FF2B5EF4-FFF2-40B4-BE49-F238E27FC236}">
                    <a16:creationId xmlns:a16="http://schemas.microsoft.com/office/drawing/2014/main" id="{07CF01D6-C120-4649-BFFF-B7F352E52B97}"/>
                  </a:ext>
                </a:extLst>
              </p:cNvPr>
              <p:cNvSpPr>
                <a:spLocks noChangeShapeType="1"/>
              </p:cNvSpPr>
              <p:nvPr/>
            </p:nvSpPr>
            <p:spPr bwMode="auto">
              <a:xfrm>
                <a:off x="13193713" y="10269538"/>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Line 157">
                <a:extLst>
                  <a:ext uri="{FF2B5EF4-FFF2-40B4-BE49-F238E27FC236}">
                    <a16:creationId xmlns:a16="http://schemas.microsoft.com/office/drawing/2014/main" id="{06577D4F-D5E3-421A-BD57-D3DA052ECBBE}"/>
                  </a:ext>
                </a:extLst>
              </p:cNvPr>
              <p:cNvSpPr>
                <a:spLocks noChangeShapeType="1"/>
              </p:cNvSpPr>
              <p:nvPr/>
            </p:nvSpPr>
            <p:spPr bwMode="auto">
              <a:xfrm>
                <a:off x="13122275" y="102504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Line 158">
                <a:extLst>
                  <a:ext uri="{FF2B5EF4-FFF2-40B4-BE49-F238E27FC236}">
                    <a16:creationId xmlns:a16="http://schemas.microsoft.com/office/drawing/2014/main" id="{777C6B40-DF87-4E51-BFD2-AC9FE296B6E6}"/>
                  </a:ext>
                </a:extLst>
              </p:cNvPr>
              <p:cNvSpPr>
                <a:spLocks noChangeShapeType="1"/>
              </p:cNvSpPr>
              <p:nvPr/>
            </p:nvSpPr>
            <p:spPr bwMode="auto">
              <a:xfrm>
                <a:off x="12822238" y="101869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Line 159">
                <a:extLst>
                  <a:ext uri="{FF2B5EF4-FFF2-40B4-BE49-F238E27FC236}">
                    <a16:creationId xmlns:a16="http://schemas.microsoft.com/office/drawing/2014/main" id="{E16FEC69-D86D-4386-B67C-2D49CC0EB59E}"/>
                  </a:ext>
                </a:extLst>
              </p:cNvPr>
              <p:cNvSpPr>
                <a:spLocks noChangeShapeType="1"/>
              </p:cNvSpPr>
              <p:nvPr/>
            </p:nvSpPr>
            <p:spPr bwMode="auto">
              <a:xfrm>
                <a:off x="12711113" y="101568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Line 160">
                <a:extLst>
                  <a:ext uri="{FF2B5EF4-FFF2-40B4-BE49-F238E27FC236}">
                    <a16:creationId xmlns:a16="http://schemas.microsoft.com/office/drawing/2014/main" id="{D1F3E1F3-CD60-4744-94A4-7DA2BF032DF6}"/>
                  </a:ext>
                </a:extLst>
              </p:cNvPr>
              <p:cNvSpPr>
                <a:spLocks noChangeShapeType="1"/>
              </p:cNvSpPr>
              <p:nvPr/>
            </p:nvSpPr>
            <p:spPr bwMode="auto">
              <a:xfrm>
                <a:off x="12590463" y="101568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Line 161">
                <a:extLst>
                  <a:ext uri="{FF2B5EF4-FFF2-40B4-BE49-F238E27FC236}">
                    <a16:creationId xmlns:a16="http://schemas.microsoft.com/office/drawing/2014/main" id="{44AC58FF-BE77-49BF-9DB0-AE94E3304C7C}"/>
                  </a:ext>
                </a:extLst>
              </p:cNvPr>
              <p:cNvSpPr>
                <a:spLocks noChangeShapeType="1"/>
              </p:cNvSpPr>
              <p:nvPr/>
            </p:nvSpPr>
            <p:spPr bwMode="auto">
              <a:xfrm>
                <a:off x="12433300" y="100933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Line 162">
                <a:extLst>
                  <a:ext uri="{FF2B5EF4-FFF2-40B4-BE49-F238E27FC236}">
                    <a16:creationId xmlns:a16="http://schemas.microsoft.com/office/drawing/2014/main" id="{534A70EA-136E-4AA8-8D01-6D9212F5C995}"/>
                  </a:ext>
                </a:extLst>
              </p:cNvPr>
              <p:cNvSpPr>
                <a:spLocks noChangeShapeType="1"/>
              </p:cNvSpPr>
              <p:nvPr/>
            </p:nvSpPr>
            <p:spPr bwMode="auto">
              <a:xfrm>
                <a:off x="12309475" y="10055225"/>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Line 163">
                <a:extLst>
                  <a:ext uri="{FF2B5EF4-FFF2-40B4-BE49-F238E27FC236}">
                    <a16:creationId xmlns:a16="http://schemas.microsoft.com/office/drawing/2014/main" id="{7164AC24-978B-4658-A803-5A391A005396}"/>
                  </a:ext>
                </a:extLst>
              </p:cNvPr>
              <p:cNvSpPr>
                <a:spLocks noChangeShapeType="1"/>
              </p:cNvSpPr>
              <p:nvPr/>
            </p:nvSpPr>
            <p:spPr bwMode="auto">
              <a:xfrm>
                <a:off x="11912600" y="988060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Line 164">
                <a:extLst>
                  <a:ext uri="{FF2B5EF4-FFF2-40B4-BE49-F238E27FC236}">
                    <a16:creationId xmlns:a16="http://schemas.microsoft.com/office/drawing/2014/main" id="{E87F1563-A7C5-4880-9B17-486A0D61E2B3}"/>
                  </a:ext>
                </a:extLst>
              </p:cNvPr>
              <p:cNvSpPr>
                <a:spLocks noChangeShapeType="1"/>
              </p:cNvSpPr>
              <p:nvPr/>
            </p:nvSpPr>
            <p:spPr bwMode="auto">
              <a:xfrm>
                <a:off x="11834813" y="98313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Line 165">
                <a:extLst>
                  <a:ext uri="{FF2B5EF4-FFF2-40B4-BE49-F238E27FC236}">
                    <a16:creationId xmlns:a16="http://schemas.microsoft.com/office/drawing/2014/main" id="{5876CF5A-AB3B-4424-9228-7A5BA423F224}"/>
                  </a:ext>
                </a:extLst>
              </p:cNvPr>
              <p:cNvSpPr>
                <a:spLocks noChangeShapeType="1"/>
              </p:cNvSpPr>
              <p:nvPr/>
            </p:nvSpPr>
            <p:spPr bwMode="auto">
              <a:xfrm>
                <a:off x="11703050" y="98313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Line 166">
                <a:extLst>
                  <a:ext uri="{FF2B5EF4-FFF2-40B4-BE49-F238E27FC236}">
                    <a16:creationId xmlns:a16="http://schemas.microsoft.com/office/drawing/2014/main" id="{C068FF7E-8BEA-4652-8425-F80DBA1F382D}"/>
                  </a:ext>
                </a:extLst>
              </p:cNvPr>
              <p:cNvSpPr>
                <a:spLocks noChangeShapeType="1"/>
              </p:cNvSpPr>
              <p:nvPr/>
            </p:nvSpPr>
            <p:spPr bwMode="auto">
              <a:xfrm>
                <a:off x="11647488" y="9815513"/>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Line 167">
                <a:extLst>
                  <a:ext uri="{FF2B5EF4-FFF2-40B4-BE49-F238E27FC236}">
                    <a16:creationId xmlns:a16="http://schemas.microsoft.com/office/drawing/2014/main" id="{CB1120F1-A429-4319-BCA1-F050850B5BF7}"/>
                  </a:ext>
                </a:extLst>
              </p:cNvPr>
              <p:cNvSpPr>
                <a:spLocks noChangeShapeType="1"/>
              </p:cNvSpPr>
              <p:nvPr/>
            </p:nvSpPr>
            <p:spPr bwMode="auto">
              <a:xfrm>
                <a:off x="11545888" y="97678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Line 168">
                <a:extLst>
                  <a:ext uri="{FF2B5EF4-FFF2-40B4-BE49-F238E27FC236}">
                    <a16:creationId xmlns:a16="http://schemas.microsoft.com/office/drawing/2014/main" id="{A0070A52-099B-43CD-ABD3-050896DDC34B}"/>
                  </a:ext>
                </a:extLst>
              </p:cNvPr>
              <p:cNvSpPr>
                <a:spLocks noChangeShapeType="1"/>
              </p:cNvSpPr>
              <p:nvPr/>
            </p:nvSpPr>
            <p:spPr bwMode="auto">
              <a:xfrm>
                <a:off x="11512550" y="97678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Line 169">
                <a:extLst>
                  <a:ext uri="{FF2B5EF4-FFF2-40B4-BE49-F238E27FC236}">
                    <a16:creationId xmlns:a16="http://schemas.microsoft.com/office/drawing/2014/main" id="{3C58F763-E5A1-45F6-BCDD-028F89A87A0D}"/>
                  </a:ext>
                </a:extLst>
              </p:cNvPr>
              <p:cNvSpPr>
                <a:spLocks noChangeShapeType="1"/>
              </p:cNvSpPr>
              <p:nvPr/>
            </p:nvSpPr>
            <p:spPr bwMode="auto">
              <a:xfrm>
                <a:off x="11482388" y="97678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Line 170">
                <a:extLst>
                  <a:ext uri="{FF2B5EF4-FFF2-40B4-BE49-F238E27FC236}">
                    <a16:creationId xmlns:a16="http://schemas.microsoft.com/office/drawing/2014/main" id="{6A72ACAC-C391-4DCE-B8F2-B5ECEEBA01E4}"/>
                  </a:ext>
                </a:extLst>
              </p:cNvPr>
              <p:cNvSpPr>
                <a:spLocks noChangeShapeType="1"/>
              </p:cNvSpPr>
              <p:nvPr/>
            </p:nvSpPr>
            <p:spPr bwMode="auto">
              <a:xfrm>
                <a:off x="11449050" y="97456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Line 171">
                <a:extLst>
                  <a:ext uri="{FF2B5EF4-FFF2-40B4-BE49-F238E27FC236}">
                    <a16:creationId xmlns:a16="http://schemas.microsoft.com/office/drawing/2014/main" id="{467724AB-7389-43D8-9F4A-2CFC66F805B4}"/>
                  </a:ext>
                </a:extLst>
              </p:cNvPr>
              <p:cNvSpPr>
                <a:spLocks noChangeShapeType="1"/>
              </p:cNvSpPr>
              <p:nvPr/>
            </p:nvSpPr>
            <p:spPr bwMode="auto">
              <a:xfrm>
                <a:off x="11430000" y="97456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Line 172">
                <a:extLst>
                  <a:ext uri="{FF2B5EF4-FFF2-40B4-BE49-F238E27FC236}">
                    <a16:creationId xmlns:a16="http://schemas.microsoft.com/office/drawing/2014/main" id="{66D9E50A-94FC-4A5F-A293-4981480C0B66}"/>
                  </a:ext>
                </a:extLst>
              </p:cNvPr>
              <p:cNvSpPr>
                <a:spLocks noChangeShapeType="1"/>
              </p:cNvSpPr>
              <p:nvPr/>
            </p:nvSpPr>
            <p:spPr bwMode="auto">
              <a:xfrm>
                <a:off x="11391900" y="970438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Line 173">
                <a:extLst>
                  <a:ext uri="{FF2B5EF4-FFF2-40B4-BE49-F238E27FC236}">
                    <a16:creationId xmlns:a16="http://schemas.microsoft.com/office/drawing/2014/main" id="{7FC76F7D-5ECD-4AB1-982D-EAB2BFA3B6CD}"/>
                  </a:ext>
                </a:extLst>
              </p:cNvPr>
              <p:cNvSpPr>
                <a:spLocks noChangeShapeType="1"/>
              </p:cNvSpPr>
              <p:nvPr/>
            </p:nvSpPr>
            <p:spPr bwMode="auto">
              <a:xfrm>
                <a:off x="11355388" y="96996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Line 174">
                <a:extLst>
                  <a:ext uri="{FF2B5EF4-FFF2-40B4-BE49-F238E27FC236}">
                    <a16:creationId xmlns:a16="http://schemas.microsoft.com/office/drawing/2014/main" id="{D42A27EC-CDE4-4478-9863-8A14C5732DF6}"/>
                  </a:ext>
                </a:extLst>
              </p:cNvPr>
              <p:cNvSpPr>
                <a:spLocks noChangeShapeType="1"/>
              </p:cNvSpPr>
              <p:nvPr/>
            </p:nvSpPr>
            <p:spPr bwMode="auto">
              <a:xfrm>
                <a:off x="11317288" y="96821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Line 175">
                <a:extLst>
                  <a:ext uri="{FF2B5EF4-FFF2-40B4-BE49-F238E27FC236}">
                    <a16:creationId xmlns:a16="http://schemas.microsoft.com/office/drawing/2014/main" id="{1E05D636-AA15-4E2C-B3D4-D2B1767EDD9B}"/>
                  </a:ext>
                </a:extLst>
              </p:cNvPr>
              <p:cNvSpPr>
                <a:spLocks noChangeShapeType="1"/>
              </p:cNvSpPr>
              <p:nvPr/>
            </p:nvSpPr>
            <p:spPr bwMode="auto">
              <a:xfrm>
                <a:off x="11272838" y="964723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Line 176">
                <a:extLst>
                  <a:ext uri="{FF2B5EF4-FFF2-40B4-BE49-F238E27FC236}">
                    <a16:creationId xmlns:a16="http://schemas.microsoft.com/office/drawing/2014/main" id="{0108B546-423F-4B57-A0AA-5AC772DFEA64}"/>
                  </a:ext>
                </a:extLst>
              </p:cNvPr>
              <p:cNvSpPr>
                <a:spLocks noChangeShapeType="1"/>
              </p:cNvSpPr>
              <p:nvPr/>
            </p:nvSpPr>
            <p:spPr bwMode="auto">
              <a:xfrm>
                <a:off x="11250613" y="96329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Line 177">
                <a:extLst>
                  <a:ext uri="{FF2B5EF4-FFF2-40B4-BE49-F238E27FC236}">
                    <a16:creationId xmlns:a16="http://schemas.microsoft.com/office/drawing/2014/main" id="{B0BE0796-EC23-4F51-8202-1A560A90DF3B}"/>
                  </a:ext>
                </a:extLst>
              </p:cNvPr>
              <p:cNvSpPr>
                <a:spLocks noChangeShapeType="1"/>
              </p:cNvSpPr>
              <p:nvPr/>
            </p:nvSpPr>
            <p:spPr bwMode="auto">
              <a:xfrm>
                <a:off x="11077575" y="9558338"/>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Line 178">
                <a:extLst>
                  <a:ext uri="{FF2B5EF4-FFF2-40B4-BE49-F238E27FC236}">
                    <a16:creationId xmlns:a16="http://schemas.microsoft.com/office/drawing/2014/main" id="{4501370D-2037-4B81-AB69-BC78CAF028F1}"/>
                  </a:ext>
                </a:extLst>
              </p:cNvPr>
              <p:cNvSpPr>
                <a:spLocks noChangeShapeType="1"/>
              </p:cNvSpPr>
              <p:nvPr/>
            </p:nvSpPr>
            <p:spPr bwMode="auto">
              <a:xfrm>
                <a:off x="11033125" y="9528175"/>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Line 179">
                <a:extLst>
                  <a:ext uri="{FF2B5EF4-FFF2-40B4-BE49-F238E27FC236}">
                    <a16:creationId xmlns:a16="http://schemas.microsoft.com/office/drawing/2014/main" id="{0624D1FE-E9CF-4AB1-B48D-09693252FE0D}"/>
                  </a:ext>
                </a:extLst>
              </p:cNvPr>
              <p:cNvSpPr>
                <a:spLocks noChangeShapeType="1"/>
              </p:cNvSpPr>
              <p:nvPr/>
            </p:nvSpPr>
            <p:spPr bwMode="auto">
              <a:xfrm>
                <a:off x="10988675" y="9494838"/>
                <a:ext cx="0" cy="6985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Line 180">
                <a:extLst>
                  <a:ext uri="{FF2B5EF4-FFF2-40B4-BE49-F238E27FC236}">
                    <a16:creationId xmlns:a16="http://schemas.microsoft.com/office/drawing/2014/main" id="{9B6481E8-B63A-4D7F-9E6F-BBC2B2320C56}"/>
                  </a:ext>
                </a:extLst>
              </p:cNvPr>
              <p:cNvSpPr>
                <a:spLocks noChangeShapeType="1"/>
              </p:cNvSpPr>
              <p:nvPr/>
            </p:nvSpPr>
            <p:spPr bwMode="auto">
              <a:xfrm>
                <a:off x="10917238" y="9396413"/>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Line 181">
                <a:extLst>
                  <a:ext uri="{FF2B5EF4-FFF2-40B4-BE49-F238E27FC236}">
                    <a16:creationId xmlns:a16="http://schemas.microsoft.com/office/drawing/2014/main" id="{794953B6-B6B8-4454-88E3-51AC058A3156}"/>
                  </a:ext>
                </a:extLst>
              </p:cNvPr>
              <p:cNvSpPr>
                <a:spLocks noChangeShapeType="1"/>
              </p:cNvSpPr>
              <p:nvPr/>
            </p:nvSpPr>
            <p:spPr bwMode="auto">
              <a:xfrm>
                <a:off x="10871200" y="9310688"/>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Line 182">
                <a:extLst>
                  <a:ext uri="{FF2B5EF4-FFF2-40B4-BE49-F238E27FC236}">
                    <a16:creationId xmlns:a16="http://schemas.microsoft.com/office/drawing/2014/main" id="{4CC5840C-82FA-48DD-9C54-8A3ED65B2886}"/>
                  </a:ext>
                </a:extLst>
              </p:cNvPr>
              <p:cNvSpPr>
                <a:spLocks noChangeShapeType="1"/>
              </p:cNvSpPr>
              <p:nvPr/>
            </p:nvSpPr>
            <p:spPr bwMode="auto">
              <a:xfrm>
                <a:off x="10848975" y="9280525"/>
                <a:ext cx="0" cy="7143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Line 183">
                <a:extLst>
                  <a:ext uri="{FF2B5EF4-FFF2-40B4-BE49-F238E27FC236}">
                    <a16:creationId xmlns:a16="http://schemas.microsoft.com/office/drawing/2014/main" id="{02D9455A-28CD-48B7-A634-AE80D0562789}"/>
                  </a:ext>
                </a:extLst>
              </p:cNvPr>
              <p:cNvSpPr>
                <a:spLocks noChangeShapeType="1"/>
              </p:cNvSpPr>
              <p:nvPr/>
            </p:nvSpPr>
            <p:spPr bwMode="auto">
              <a:xfrm>
                <a:off x="10725150" y="9167813"/>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Line 184">
                <a:extLst>
                  <a:ext uri="{FF2B5EF4-FFF2-40B4-BE49-F238E27FC236}">
                    <a16:creationId xmlns:a16="http://schemas.microsoft.com/office/drawing/2014/main" id="{5EB88470-F57B-45C2-A4EC-584B20E13A97}"/>
                  </a:ext>
                </a:extLst>
              </p:cNvPr>
              <p:cNvSpPr>
                <a:spLocks noChangeShapeType="1"/>
              </p:cNvSpPr>
              <p:nvPr/>
            </p:nvSpPr>
            <p:spPr bwMode="auto">
              <a:xfrm>
                <a:off x="10556875" y="9007475"/>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Line 185">
                <a:extLst>
                  <a:ext uri="{FF2B5EF4-FFF2-40B4-BE49-F238E27FC236}">
                    <a16:creationId xmlns:a16="http://schemas.microsoft.com/office/drawing/2014/main" id="{BB5C2D33-D280-44BC-9A7F-4E53BC6BB68A}"/>
                  </a:ext>
                </a:extLst>
              </p:cNvPr>
              <p:cNvSpPr>
                <a:spLocks noChangeShapeType="1"/>
              </p:cNvSpPr>
              <p:nvPr/>
            </p:nvSpPr>
            <p:spPr bwMode="auto">
              <a:xfrm>
                <a:off x="10501313" y="8932863"/>
                <a:ext cx="0" cy="6667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Line 186">
                <a:extLst>
                  <a:ext uri="{FF2B5EF4-FFF2-40B4-BE49-F238E27FC236}">
                    <a16:creationId xmlns:a16="http://schemas.microsoft.com/office/drawing/2014/main" id="{9499C4B2-E841-41E9-B349-B9574D79ADEA}"/>
                  </a:ext>
                </a:extLst>
              </p:cNvPr>
              <p:cNvSpPr>
                <a:spLocks noChangeShapeType="1"/>
              </p:cNvSpPr>
              <p:nvPr/>
            </p:nvSpPr>
            <p:spPr bwMode="auto">
              <a:xfrm>
                <a:off x="10437813" y="8804275"/>
                <a:ext cx="0" cy="68263"/>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Line 187">
                <a:extLst>
                  <a:ext uri="{FF2B5EF4-FFF2-40B4-BE49-F238E27FC236}">
                    <a16:creationId xmlns:a16="http://schemas.microsoft.com/office/drawing/2014/main" id="{831A2CDB-4451-431E-931D-A318B8266237}"/>
                  </a:ext>
                </a:extLst>
              </p:cNvPr>
              <p:cNvSpPr>
                <a:spLocks noChangeShapeType="1"/>
              </p:cNvSpPr>
              <p:nvPr/>
            </p:nvSpPr>
            <p:spPr bwMode="auto">
              <a:xfrm>
                <a:off x="10352088" y="8685213"/>
                <a:ext cx="0" cy="6667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Line 188">
                <a:extLst>
                  <a:ext uri="{FF2B5EF4-FFF2-40B4-BE49-F238E27FC236}">
                    <a16:creationId xmlns:a16="http://schemas.microsoft.com/office/drawing/2014/main" id="{FC6204AE-6C64-44E8-9F80-5FDD42C3E660}"/>
                  </a:ext>
                </a:extLst>
              </p:cNvPr>
              <p:cNvSpPr>
                <a:spLocks noChangeShapeType="1"/>
              </p:cNvSpPr>
              <p:nvPr/>
            </p:nvSpPr>
            <p:spPr bwMode="auto">
              <a:xfrm>
                <a:off x="10302875" y="8636000"/>
                <a:ext cx="0" cy="5715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Line 189">
                <a:extLst>
                  <a:ext uri="{FF2B5EF4-FFF2-40B4-BE49-F238E27FC236}">
                    <a16:creationId xmlns:a16="http://schemas.microsoft.com/office/drawing/2014/main" id="{6A511890-B4BC-4EF2-B5BB-BE4E70343BD5}"/>
                  </a:ext>
                </a:extLst>
              </p:cNvPr>
              <p:cNvSpPr>
                <a:spLocks noChangeShapeType="1"/>
              </p:cNvSpPr>
              <p:nvPr/>
            </p:nvSpPr>
            <p:spPr bwMode="auto">
              <a:xfrm>
                <a:off x="10231438" y="8528050"/>
                <a:ext cx="0" cy="6667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Line 190">
                <a:extLst>
                  <a:ext uri="{FF2B5EF4-FFF2-40B4-BE49-F238E27FC236}">
                    <a16:creationId xmlns:a16="http://schemas.microsoft.com/office/drawing/2014/main" id="{1D78ADE2-8F29-4CC6-9CE6-3201EDDBEC63}"/>
                  </a:ext>
                </a:extLst>
              </p:cNvPr>
              <p:cNvSpPr>
                <a:spLocks noChangeShapeType="1"/>
              </p:cNvSpPr>
              <p:nvPr/>
            </p:nvSpPr>
            <p:spPr bwMode="auto">
              <a:xfrm>
                <a:off x="10096500" y="8220075"/>
                <a:ext cx="0" cy="68263"/>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Line 191">
                <a:extLst>
                  <a:ext uri="{FF2B5EF4-FFF2-40B4-BE49-F238E27FC236}">
                    <a16:creationId xmlns:a16="http://schemas.microsoft.com/office/drawing/2014/main" id="{DB433B5D-7361-4946-893B-346E5F834A16}"/>
                  </a:ext>
                </a:extLst>
              </p:cNvPr>
              <p:cNvSpPr>
                <a:spLocks noChangeShapeType="1"/>
              </p:cNvSpPr>
              <p:nvPr/>
            </p:nvSpPr>
            <p:spPr bwMode="auto">
              <a:xfrm>
                <a:off x="10018713" y="80327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Line 192">
                <a:extLst>
                  <a:ext uri="{FF2B5EF4-FFF2-40B4-BE49-F238E27FC236}">
                    <a16:creationId xmlns:a16="http://schemas.microsoft.com/office/drawing/2014/main" id="{C343FBA5-7D03-4D83-9F62-1CE4B6166952}"/>
                  </a:ext>
                </a:extLst>
              </p:cNvPr>
              <p:cNvSpPr>
                <a:spLocks noChangeShapeType="1"/>
              </p:cNvSpPr>
              <p:nvPr/>
            </p:nvSpPr>
            <p:spPr bwMode="auto">
              <a:xfrm>
                <a:off x="9928225" y="7897813"/>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Line 193">
                <a:extLst>
                  <a:ext uri="{FF2B5EF4-FFF2-40B4-BE49-F238E27FC236}">
                    <a16:creationId xmlns:a16="http://schemas.microsoft.com/office/drawing/2014/main" id="{E4547C0F-9EC3-4B31-AF3F-3ABA6FFF1182}"/>
                  </a:ext>
                </a:extLst>
              </p:cNvPr>
              <p:cNvSpPr>
                <a:spLocks noChangeShapeType="1"/>
              </p:cNvSpPr>
              <p:nvPr/>
            </p:nvSpPr>
            <p:spPr bwMode="auto">
              <a:xfrm>
                <a:off x="9294813" y="7486650"/>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Line 194">
                <a:extLst>
                  <a:ext uri="{FF2B5EF4-FFF2-40B4-BE49-F238E27FC236}">
                    <a16:creationId xmlns:a16="http://schemas.microsoft.com/office/drawing/2014/main" id="{3AF4DA3A-9D90-4646-A931-3C08009CE3CC}"/>
                  </a:ext>
                </a:extLst>
              </p:cNvPr>
              <p:cNvSpPr>
                <a:spLocks noChangeShapeType="1"/>
              </p:cNvSpPr>
              <p:nvPr/>
            </p:nvSpPr>
            <p:spPr bwMode="auto">
              <a:xfrm>
                <a:off x="9242425" y="7459663"/>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Line 195">
                <a:extLst>
                  <a:ext uri="{FF2B5EF4-FFF2-40B4-BE49-F238E27FC236}">
                    <a16:creationId xmlns:a16="http://schemas.microsoft.com/office/drawing/2014/main" id="{0075843C-A453-456E-AA30-6FEF8E3C9D0F}"/>
                  </a:ext>
                </a:extLst>
              </p:cNvPr>
              <p:cNvSpPr>
                <a:spLocks noChangeShapeType="1"/>
              </p:cNvSpPr>
              <p:nvPr/>
            </p:nvSpPr>
            <p:spPr bwMode="auto">
              <a:xfrm>
                <a:off x="9010650" y="7400925"/>
                <a:ext cx="0" cy="63500"/>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Line 196">
                <a:extLst>
                  <a:ext uri="{FF2B5EF4-FFF2-40B4-BE49-F238E27FC236}">
                    <a16:creationId xmlns:a16="http://schemas.microsoft.com/office/drawing/2014/main" id="{049E12DF-99A1-43EA-BDBF-6B2C5FE08A0E}"/>
                  </a:ext>
                </a:extLst>
              </p:cNvPr>
              <p:cNvSpPr>
                <a:spLocks noChangeShapeType="1"/>
              </p:cNvSpPr>
              <p:nvPr/>
            </p:nvSpPr>
            <p:spPr bwMode="auto">
              <a:xfrm>
                <a:off x="10710863" y="9148763"/>
                <a:ext cx="0" cy="60325"/>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Line 197">
                <a:extLst>
                  <a:ext uri="{FF2B5EF4-FFF2-40B4-BE49-F238E27FC236}">
                    <a16:creationId xmlns:a16="http://schemas.microsoft.com/office/drawing/2014/main" id="{1170E996-EB97-4121-82CC-689390BE7E8B}"/>
                  </a:ext>
                </a:extLst>
              </p:cNvPr>
              <p:cNvSpPr>
                <a:spLocks noChangeShapeType="1"/>
              </p:cNvSpPr>
              <p:nvPr/>
            </p:nvSpPr>
            <p:spPr bwMode="auto">
              <a:xfrm>
                <a:off x="10614025" y="9059863"/>
                <a:ext cx="0" cy="74613"/>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Line 198">
                <a:extLst>
                  <a:ext uri="{FF2B5EF4-FFF2-40B4-BE49-F238E27FC236}">
                    <a16:creationId xmlns:a16="http://schemas.microsoft.com/office/drawing/2014/main" id="{465CF7FC-E298-4680-B1D6-4D3501702697}"/>
                  </a:ext>
                </a:extLst>
              </p:cNvPr>
              <p:cNvSpPr>
                <a:spLocks noChangeShapeType="1"/>
              </p:cNvSpPr>
              <p:nvPr/>
            </p:nvSpPr>
            <p:spPr bwMode="auto">
              <a:xfrm>
                <a:off x="10669588" y="9109075"/>
                <a:ext cx="0" cy="777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Line 199">
                <a:extLst>
                  <a:ext uri="{FF2B5EF4-FFF2-40B4-BE49-F238E27FC236}">
                    <a16:creationId xmlns:a16="http://schemas.microsoft.com/office/drawing/2014/main" id="{DBED416F-53AA-43E0-9A09-30A7E1A07465}"/>
                  </a:ext>
                </a:extLst>
              </p:cNvPr>
              <p:cNvSpPr>
                <a:spLocks noChangeShapeType="1"/>
              </p:cNvSpPr>
              <p:nvPr/>
            </p:nvSpPr>
            <p:spPr bwMode="auto">
              <a:xfrm>
                <a:off x="10901363" y="9332913"/>
                <a:ext cx="0" cy="1158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Line 200">
                <a:extLst>
                  <a:ext uri="{FF2B5EF4-FFF2-40B4-BE49-F238E27FC236}">
                    <a16:creationId xmlns:a16="http://schemas.microsoft.com/office/drawing/2014/main" id="{03DA9DC3-AA1D-4FE5-9097-3A037139010D}"/>
                  </a:ext>
                </a:extLst>
              </p:cNvPr>
              <p:cNvSpPr>
                <a:spLocks noChangeShapeType="1"/>
              </p:cNvSpPr>
              <p:nvPr/>
            </p:nvSpPr>
            <p:spPr bwMode="auto">
              <a:xfrm>
                <a:off x="11876088" y="9856788"/>
                <a:ext cx="0" cy="65088"/>
              </a:xfrm>
              <a:prstGeom prst="line">
                <a:avLst/>
              </a:prstGeom>
              <a:noFill/>
              <a:ln w="15875" cap="flat">
                <a:solidFill>
                  <a:srgbClr val="4D4D4D"/>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09" name="Group 108">
            <a:extLst>
              <a:ext uri="{FF2B5EF4-FFF2-40B4-BE49-F238E27FC236}">
                <a16:creationId xmlns:a16="http://schemas.microsoft.com/office/drawing/2014/main" id="{FC703D83-38C3-405C-AB61-D69D1902B8D9}"/>
              </a:ext>
            </a:extLst>
          </p:cNvPr>
          <p:cNvGrpSpPr/>
          <p:nvPr/>
        </p:nvGrpSpPr>
        <p:grpSpPr>
          <a:xfrm>
            <a:off x="613304" y="1392794"/>
            <a:ext cx="3824400" cy="1094089"/>
            <a:chOff x="817738" y="1857059"/>
            <a:chExt cx="5099200" cy="1458785"/>
          </a:xfrm>
        </p:grpSpPr>
        <p:sp>
          <p:nvSpPr>
            <p:cNvPr id="112" name="Left Brace 111">
              <a:extLst>
                <a:ext uri="{FF2B5EF4-FFF2-40B4-BE49-F238E27FC236}">
                  <a16:creationId xmlns:a16="http://schemas.microsoft.com/office/drawing/2014/main" id="{7A4FCD41-3446-40BE-B022-A9449503745F}"/>
                </a:ext>
              </a:extLst>
            </p:cNvPr>
            <p:cNvSpPr/>
            <p:nvPr/>
          </p:nvSpPr>
          <p:spPr>
            <a:xfrm>
              <a:off x="4095050" y="2328875"/>
              <a:ext cx="296455" cy="364328"/>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8486FC3-44C0-4286-8C59-ABD895378674}"/>
                </a:ext>
              </a:extLst>
            </p:cNvPr>
            <p:cNvSpPr/>
            <p:nvPr/>
          </p:nvSpPr>
          <p:spPr>
            <a:xfrm>
              <a:off x="817738" y="1999480"/>
              <a:ext cx="1356532" cy="525353"/>
            </a:xfrm>
            <a:prstGeom prst="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panose="020F0502020204030204"/>
                  <a:ea typeface="+mn-ea"/>
                  <a:cs typeface="+mn-cs"/>
                </a:rPr>
                <a:t>Advanced epithelial ovarian cancer</a:t>
              </a:r>
            </a:p>
          </p:txBody>
        </p:sp>
        <p:cxnSp>
          <p:nvCxnSpPr>
            <p:cNvPr id="8" name="Straight Connector 7">
              <a:extLst>
                <a:ext uri="{FF2B5EF4-FFF2-40B4-BE49-F238E27FC236}">
                  <a16:creationId xmlns:a16="http://schemas.microsoft.com/office/drawing/2014/main" id="{ACE56FA0-A87C-4373-A1F5-87871B5D3A92}"/>
                </a:ext>
              </a:extLst>
            </p:cNvPr>
            <p:cNvCxnSpPr>
              <a:cxnSpLocks/>
            </p:cNvCxnSpPr>
            <p:nvPr/>
          </p:nvCxnSpPr>
          <p:spPr>
            <a:xfrm flipH="1">
              <a:off x="2168829" y="2258482"/>
              <a:ext cx="196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D29BAF-5586-4217-A387-7D2BA55E01D3}"/>
                </a:ext>
              </a:extLst>
            </p:cNvPr>
            <p:cNvCxnSpPr>
              <a:cxnSpLocks/>
            </p:cNvCxnSpPr>
            <p:nvPr/>
          </p:nvCxnSpPr>
          <p:spPr>
            <a:xfrm>
              <a:off x="2366387" y="2004891"/>
              <a:ext cx="0" cy="507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6D8C4FA-273E-4FA7-8FC5-2BD45BE11E21}"/>
                </a:ext>
              </a:extLst>
            </p:cNvPr>
            <p:cNvCxnSpPr>
              <a:cxnSpLocks/>
              <a:stCxn id="430" idx="3"/>
            </p:cNvCxnSpPr>
            <p:nvPr/>
          </p:nvCxnSpPr>
          <p:spPr>
            <a:xfrm flipH="1" flipV="1">
              <a:off x="2368208" y="2007431"/>
              <a:ext cx="3434340" cy="22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F6A4A9C-181E-4F53-AED3-61485EE30DB6}"/>
                </a:ext>
              </a:extLst>
            </p:cNvPr>
            <p:cNvCxnSpPr>
              <a:cxnSpLocks/>
            </p:cNvCxnSpPr>
            <p:nvPr/>
          </p:nvCxnSpPr>
          <p:spPr>
            <a:xfrm>
              <a:off x="2368207" y="2511039"/>
              <a:ext cx="281505" cy="0"/>
            </a:xfrm>
            <a:prstGeom prst="line">
              <a:avLst/>
            </a:prstGeom>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B0AE88F2-6389-4815-8FE5-138D42057CD5}"/>
                </a:ext>
              </a:extLst>
            </p:cNvPr>
            <p:cNvSpPr/>
            <p:nvPr/>
          </p:nvSpPr>
          <p:spPr>
            <a:xfrm>
              <a:off x="2558505" y="1857059"/>
              <a:ext cx="1553718"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placebo </a:t>
              </a:r>
            </a:p>
          </p:txBody>
        </p:sp>
        <p:sp>
          <p:nvSpPr>
            <p:cNvPr id="430" name="Rectangle 429">
              <a:extLst>
                <a:ext uri="{FF2B5EF4-FFF2-40B4-BE49-F238E27FC236}">
                  <a16:creationId xmlns:a16="http://schemas.microsoft.com/office/drawing/2014/main" id="{933B3807-F45B-48AE-83F4-1D923A4C2BBF}"/>
                </a:ext>
              </a:extLst>
            </p:cNvPr>
            <p:cNvSpPr/>
            <p:nvPr/>
          </p:nvSpPr>
          <p:spPr>
            <a:xfrm>
              <a:off x="4319078" y="1870271"/>
              <a:ext cx="1483470"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Placebo </a:t>
              </a:r>
            </a:p>
          </p:txBody>
        </p:sp>
        <p:sp>
          <p:nvSpPr>
            <p:cNvPr id="483" name="Rectangle 482">
              <a:extLst>
                <a:ext uri="{FF2B5EF4-FFF2-40B4-BE49-F238E27FC236}">
                  <a16:creationId xmlns:a16="http://schemas.microsoft.com/office/drawing/2014/main" id="{D4A51BAB-0994-4B8E-81B0-D1E98547FA84}"/>
                </a:ext>
              </a:extLst>
            </p:cNvPr>
            <p:cNvSpPr/>
            <p:nvPr/>
          </p:nvSpPr>
          <p:spPr>
            <a:xfrm>
              <a:off x="4319078" y="2212245"/>
              <a:ext cx="1483470" cy="320040"/>
            </a:xfrm>
            <a:prstGeom prst="rect">
              <a:avLst/>
            </a:prstGeom>
            <a:solidFill>
              <a:srgbClr val="B381D9"/>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Placebo </a:t>
              </a:r>
              <a:b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(Bev Initiation) </a:t>
              </a:r>
            </a:p>
          </p:txBody>
        </p:sp>
        <p:sp>
          <p:nvSpPr>
            <p:cNvPr id="484" name="Rectangle 483">
              <a:extLst>
                <a:ext uri="{FF2B5EF4-FFF2-40B4-BE49-F238E27FC236}">
                  <a16:creationId xmlns:a16="http://schemas.microsoft.com/office/drawing/2014/main" id="{29A58B93-A3D6-4E38-8DC2-096FBE5D9BCE}"/>
                </a:ext>
              </a:extLst>
            </p:cNvPr>
            <p:cNvSpPr/>
            <p:nvPr/>
          </p:nvSpPr>
          <p:spPr>
            <a:xfrm>
              <a:off x="4319794" y="2554218"/>
              <a:ext cx="148347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Bevacizumab </a:t>
              </a:r>
              <a:b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(Bev throughout) </a:t>
              </a:r>
            </a:p>
          </p:txBody>
        </p:sp>
        <p:sp>
          <p:nvSpPr>
            <p:cNvPr id="488" name="Rectangle 487">
              <a:extLst>
                <a:ext uri="{FF2B5EF4-FFF2-40B4-BE49-F238E27FC236}">
                  <a16:creationId xmlns:a16="http://schemas.microsoft.com/office/drawing/2014/main" id="{242D4528-A090-4610-83D8-6774CEB78363}"/>
                </a:ext>
              </a:extLst>
            </p:cNvPr>
            <p:cNvSpPr/>
            <p:nvPr/>
          </p:nvSpPr>
          <p:spPr>
            <a:xfrm>
              <a:off x="2548363" y="2356800"/>
              <a:ext cx="156386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bIns="13716" rtlCol="0" anchor="ct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bevacizumab </a:t>
              </a:r>
            </a:p>
          </p:txBody>
        </p:sp>
        <p:sp>
          <p:nvSpPr>
            <p:cNvPr id="41" name="Left Brace 40">
              <a:extLst>
                <a:ext uri="{FF2B5EF4-FFF2-40B4-BE49-F238E27FC236}">
                  <a16:creationId xmlns:a16="http://schemas.microsoft.com/office/drawing/2014/main" id="{0A671CC8-26E8-474A-963E-19F343C06EC2}"/>
                </a:ext>
              </a:extLst>
            </p:cNvPr>
            <p:cNvSpPr/>
            <p:nvPr/>
          </p:nvSpPr>
          <p:spPr>
            <a:xfrm rot="16200000">
              <a:off x="3273814" y="2136572"/>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A65A7E20-9F75-4862-AAE4-545A767B726C}"/>
                </a:ext>
              </a:extLst>
            </p:cNvPr>
            <p:cNvSpPr txBox="1"/>
            <p:nvPr/>
          </p:nvSpPr>
          <p:spPr>
            <a:xfrm>
              <a:off x="2496031" y="2946512"/>
              <a:ext cx="1684649" cy="369332"/>
            </a:xfrm>
            <a:prstGeom prst="rect">
              <a:avLst/>
            </a:prstGeom>
            <a:noFill/>
          </p:spPr>
          <p:txBody>
            <a:bodyPr wrap="non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Cycles 1–6; </a:t>
              </a:r>
              <a:b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 bevacizumab at cycle 2</a:t>
              </a:r>
            </a:p>
          </p:txBody>
        </p:sp>
        <p:sp>
          <p:nvSpPr>
            <p:cNvPr id="485" name="Left Brace 484">
              <a:extLst>
                <a:ext uri="{FF2B5EF4-FFF2-40B4-BE49-F238E27FC236}">
                  <a16:creationId xmlns:a16="http://schemas.microsoft.com/office/drawing/2014/main" id="{4A79F7FF-138B-42D8-ADD1-160946B35C57}"/>
                </a:ext>
              </a:extLst>
            </p:cNvPr>
            <p:cNvSpPr/>
            <p:nvPr/>
          </p:nvSpPr>
          <p:spPr>
            <a:xfrm rot="16200000">
              <a:off x="4995489" y="2166294"/>
              <a:ext cx="133887" cy="150876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TextBox 495">
              <a:extLst>
                <a:ext uri="{FF2B5EF4-FFF2-40B4-BE49-F238E27FC236}">
                  <a16:creationId xmlns:a16="http://schemas.microsoft.com/office/drawing/2014/main" id="{DD503EC8-B628-4C85-AB82-CAA79EE960D3}"/>
                </a:ext>
              </a:extLst>
            </p:cNvPr>
            <p:cNvSpPr txBox="1"/>
            <p:nvPr/>
          </p:nvSpPr>
          <p:spPr>
            <a:xfrm>
              <a:off x="4204502" y="2946512"/>
              <a:ext cx="1712436" cy="369332"/>
            </a:xfrm>
            <a:prstGeom prst="rect">
              <a:avLst/>
            </a:prstGeom>
            <a:noFill/>
          </p:spPr>
          <p:txBody>
            <a:bodyPr wrap="non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Until disease progression </a:t>
              </a:r>
              <a:b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or up to 22 cycles</a:t>
              </a:r>
            </a:p>
          </p:txBody>
        </p:sp>
      </p:grpSp>
      <p:grpSp>
        <p:nvGrpSpPr>
          <p:cNvPr id="107" name="Group 106">
            <a:extLst>
              <a:ext uri="{FF2B5EF4-FFF2-40B4-BE49-F238E27FC236}">
                <a16:creationId xmlns:a16="http://schemas.microsoft.com/office/drawing/2014/main" id="{173168E1-D599-4191-BD59-01DB6702F449}"/>
              </a:ext>
            </a:extLst>
          </p:cNvPr>
          <p:cNvGrpSpPr/>
          <p:nvPr/>
        </p:nvGrpSpPr>
        <p:grpSpPr>
          <a:xfrm>
            <a:off x="5027595" y="1392794"/>
            <a:ext cx="3804948" cy="1029978"/>
            <a:chOff x="6703459" y="1878373"/>
            <a:chExt cx="5073264" cy="1373303"/>
          </a:xfrm>
        </p:grpSpPr>
        <p:sp>
          <p:nvSpPr>
            <p:cNvPr id="490" name="Rectangle 489">
              <a:extLst>
                <a:ext uri="{FF2B5EF4-FFF2-40B4-BE49-F238E27FC236}">
                  <a16:creationId xmlns:a16="http://schemas.microsoft.com/office/drawing/2014/main" id="{B755E08C-DB2F-4A60-904A-BE802B5CAC3E}"/>
                </a:ext>
              </a:extLst>
            </p:cNvPr>
            <p:cNvSpPr/>
            <p:nvPr/>
          </p:nvSpPr>
          <p:spPr>
            <a:xfrm>
              <a:off x="6703459" y="2012039"/>
              <a:ext cx="1356532" cy="533400"/>
            </a:xfrm>
            <a:prstGeom prst="rect">
              <a:avLst/>
            </a:prstGeom>
            <a:solidFill>
              <a:schemeClr val="bg1"/>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black"/>
                  </a:solidFill>
                  <a:effectLst/>
                  <a:uLnTx/>
                  <a:uFillTx/>
                  <a:latin typeface="Calibri" panose="020F0502020204030204"/>
                  <a:ea typeface="+mn-ea"/>
                  <a:cs typeface="+mn-cs"/>
                </a:rPr>
                <a:t>Advanced epithelial ovarian cancer</a:t>
              </a:r>
            </a:p>
          </p:txBody>
        </p:sp>
        <p:cxnSp>
          <p:nvCxnSpPr>
            <p:cNvPr id="491" name="Straight Connector 490">
              <a:extLst>
                <a:ext uri="{FF2B5EF4-FFF2-40B4-BE49-F238E27FC236}">
                  <a16:creationId xmlns:a16="http://schemas.microsoft.com/office/drawing/2014/main" id="{6AABC209-D0C5-4FBE-A4DA-CE7647B3355B}"/>
                </a:ext>
              </a:extLst>
            </p:cNvPr>
            <p:cNvCxnSpPr>
              <a:cxnSpLocks/>
              <a:endCxn id="490" idx="3"/>
            </p:cNvCxnSpPr>
            <p:nvPr/>
          </p:nvCxnSpPr>
          <p:spPr>
            <a:xfrm flipH="1" flipV="1">
              <a:off x="8059991" y="2278739"/>
              <a:ext cx="1967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3903271A-5F9A-4215-89D2-97E780F35770}"/>
                </a:ext>
              </a:extLst>
            </p:cNvPr>
            <p:cNvCxnSpPr>
              <a:cxnSpLocks/>
            </p:cNvCxnSpPr>
            <p:nvPr/>
          </p:nvCxnSpPr>
          <p:spPr>
            <a:xfrm>
              <a:off x="8256772" y="2038393"/>
              <a:ext cx="0" cy="4962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2B468186-4BC4-44FD-AF70-51F10B28DEF4}"/>
                </a:ext>
              </a:extLst>
            </p:cNvPr>
            <p:cNvCxnSpPr>
              <a:cxnSpLocks/>
            </p:cNvCxnSpPr>
            <p:nvPr/>
          </p:nvCxnSpPr>
          <p:spPr>
            <a:xfrm flipH="1" flipV="1">
              <a:off x="8253238" y="2038393"/>
              <a:ext cx="17440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64FAC8B6-8FDC-48CA-B733-804FCCAA3BD0}"/>
                </a:ext>
              </a:extLst>
            </p:cNvPr>
            <p:cNvCxnSpPr>
              <a:cxnSpLocks/>
            </p:cNvCxnSpPr>
            <p:nvPr/>
          </p:nvCxnSpPr>
          <p:spPr>
            <a:xfrm flipV="1">
              <a:off x="8253236" y="2534611"/>
              <a:ext cx="3220622" cy="0"/>
            </a:xfrm>
            <a:prstGeom prst="line">
              <a:avLst/>
            </a:prstGeom>
          </p:spPr>
          <p:style>
            <a:lnRef idx="1">
              <a:schemeClr val="accent1"/>
            </a:lnRef>
            <a:fillRef idx="0">
              <a:schemeClr val="accent1"/>
            </a:fillRef>
            <a:effectRef idx="0">
              <a:schemeClr val="accent1"/>
            </a:effectRef>
            <a:fontRef idx="minor">
              <a:schemeClr val="tx1"/>
            </a:fontRef>
          </p:style>
        </p:cxnSp>
        <p:sp>
          <p:nvSpPr>
            <p:cNvPr id="495" name="Rectangle 494">
              <a:extLst>
                <a:ext uri="{FF2B5EF4-FFF2-40B4-BE49-F238E27FC236}">
                  <a16:creationId xmlns:a16="http://schemas.microsoft.com/office/drawing/2014/main" id="{BC1A7FB4-16E3-4BFF-AF58-857EB81B0975}"/>
                </a:ext>
              </a:extLst>
            </p:cNvPr>
            <p:cNvSpPr/>
            <p:nvPr/>
          </p:nvSpPr>
          <p:spPr>
            <a:xfrm>
              <a:off x="8443536" y="1878373"/>
              <a:ext cx="1553718" cy="320040"/>
            </a:xfrm>
            <a:prstGeom prst="rect">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a:t>
              </a:r>
            </a:p>
          </p:txBody>
        </p:sp>
        <p:sp>
          <p:nvSpPr>
            <p:cNvPr id="498" name="Rectangle 497">
              <a:extLst>
                <a:ext uri="{FF2B5EF4-FFF2-40B4-BE49-F238E27FC236}">
                  <a16:creationId xmlns:a16="http://schemas.microsoft.com/office/drawing/2014/main" id="{74095605-091C-4588-91CF-4D0E7C1BAA89}"/>
                </a:ext>
              </a:extLst>
            </p:cNvPr>
            <p:cNvSpPr/>
            <p:nvPr/>
          </p:nvSpPr>
          <p:spPr>
            <a:xfrm>
              <a:off x="10173877" y="2375040"/>
              <a:ext cx="1483470"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88" b="0" i="0" u="none" strike="noStrike" kern="1200" cap="none" spc="0" normalizeH="0" baseline="0" noProof="0" dirty="0">
                  <a:ln>
                    <a:noFill/>
                  </a:ln>
                  <a:solidFill>
                    <a:prstClr val="white"/>
                  </a:solidFill>
                  <a:effectLst/>
                  <a:uLnTx/>
                  <a:uFillTx/>
                  <a:latin typeface="Calibri" panose="020F0502020204030204"/>
                  <a:ea typeface="+mn-ea"/>
                  <a:cs typeface="+mn-cs"/>
                </a:rPr>
                <a:t>Bevacizumab </a:t>
              </a:r>
            </a:p>
          </p:txBody>
        </p:sp>
        <p:sp>
          <p:nvSpPr>
            <p:cNvPr id="500" name="Rectangle 499">
              <a:extLst>
                <a:ext uri="{FF2B5EF4-FFF2-40B4-BE49-F238E27FC236}">
                  <a16:creationId xmlns:a16="http://schemas.microsoft.com/office/drawing/2014/main" id="{3CBC7D74-B060-460A-A175-C23F8786F462}"/>
                </a:ext>
              </a:extLst>
            </p:cNvPr>
            <p:cNvSpPr/>
            <p:nvPr/>
          </p:nvSpPr>
          <p:spPr>
            <a:xfrm>
              <a:off x="8433394" y="2374591"/>
              <a:ext cx="1563861" cy="32004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Calibri" panose="020F0502020204030204"/>
                  <a:ea typeface="+mn-ea"/>
                  <a:cs typeface="+mn-cs"/>
                </a:rPr>
                <a:t>Paclitaxel + carboplatin + bevacizumab </a:t>
              </a:r>
            </a:p>
          </p:txBody>
        </p:sp>
        <p:sp>
          <p:nvSpPr>
            <p:cNvPr id="497" name="Left Brace 496">
              <a:extLst>
                <a:ext uri="{FF2B5EF4-FFF2-40B4-BE49-F238E27FC236}">
                  <a16:creationId xmlns:a16="http://schemas.microsoft.com/office/drawing/2014/main" id="{4FC34197-57EB-4E8C-ACB3-3717E4578A51}"/>
                </a:ext>
              </a:extLst>
            </p:cNvPr>
            <p:cNvSpPr/>
            <p:nvPr/>
          </p:nvSpPr>
          <p:spPr>
            <a:xfrm rot="16200000">
              <a:off x="9170323" y="2072404"/>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TextBox 498">
              <a:extLst>
                <a:ext uri="{FF2B5EF4-FFF2-40B4-BE49-F238E27FC236}">
                  <a16:creationId xmlns:a16="http://schemas.microsoft.com/office/drawing/2014/main" id="{91ECC902-0C73-4F11-AEDA-14CF0E1055B2}"/>
                </a:ext>
              </a:extLst>
            </p:cNvPr>
            <p:cNvSpPr txBox="1"/>
            <p:nvPr/>
          </p:nvSpPr>
          <p:spPr>
            <a:xfrm>
              <a:off x="8796500" y="2882344"/>
              <a:ext cx="876736" cy="246221"/>
            </a:xfrm>
            <a:prstGeom prst="rect">
              <a:avLst/>
            </a:prstGeom>
            <a:noFill/>
          </p:spPr>
          <p:txBody>
            <a:bodyPr wrap="non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Cycles 1–6</a:t>
              </a:r>
            </a:p>
          </p:txBody>
        </p:sp>
        <p:sp>
          <p:nvSpPr>
            <p:cNvPr id="501" name="Left Brace 500">
              <a:extLst>
                <a:ext uri="{FF2B5EF4-FFF2-40B4-BE49-F238E27FC236}">
                  <a16:creationId xmlns:a16="http://schemas.microsoft.com/office/drawing/2014/main" id="{FF0BCC72-813D-4E4C-A651-06B54BEF555D}"/>
                </a:ext>
              </a:extLst>
            </p:cNvPr>
            <p:cNvSpPr/>
            <p:nvPr/>
          </p:nvSpPr>
          <p:spPr>
            <a:xfrm rot="16200000">
              <a:off x="10855954" y="2072404"/>
              <a:ext cx="133887" cy="156820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TextBox 501">
              <a:extLst>
                <a:ext uri="{FF2B5EF4-FFF2-40B4-BE49-F238E27FC236}">
                  <a16:creationId xmlns:a16="http://schemas.microsoft.com/office/drawing/2014/main" id="{2E8166DC-2D56-454F-8127-F78C1121D52F}"/>
                </a:ext>
              </a:extLst>
            </p:cNvPr>
            <p:cNvSpPr txBox="1"/>
            <p:nvPr/>
          </p:nvSpPr>
          <p:spPr>
            <a:xfrm>
              <a:off x="10064287" y="2882344"/>
              <a:ext cx="1712436" cy="369332"/>
            </a:xfrm>
            <a:prstGeom prst="rect">
              <a:avLst/>
            </a:prstGeom>
            <a:noFill/>
          </p:spPr>
          <p:txBody>
            <a:bodyPr wrap="none" rtlCol="0">
              <a:sp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Until disease progression </a:t>
              </a:r>
              <a:b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or 12 cycles</a:t>
              </a:r>
            </a:p>
          </p:txBody>
        </p:sp>
      </p:grpSp>
      <p:sp>
        <p:nvSpPr>
          <p:cNvPr id="429" name="Title 1">
            <a:extLst>
              <a:ext uri="{FF2B5EF4-FFF2-40B4-BE49-F238E27FC236}">
                <a16:creationId xmlns:a16="http://schemas.microsoft.com/office/drawing/2014/main" id="{36A8EE3D-D74A-403E-858D-DEEEFE85FF89}"/>
              </a:ext>
            </a:extLst>
          </p:cNvPr>
          <p:cNvSpPr>
            <a:spLocks noGrp="1"/>
          </p:cNvSpPr>
          <p:nvPr>
            <p:ph type="title"/>
          </p:nvPr>
        </p:nvSpPr>
        <p:spPr>
          <a:xfrm>
            <a:off x="360085" y="143049"/>
            <a:ext cx="8526739" cy="994172"/>
          </a:xfrm>
        </p:spPr>
        <p:txBody>
          <a:bodyPr>
            <a:noAutofit/>
          </a:bodyPr>
          <a:lstStyle/>
          <a:p>
            <a:r>
              <a:rPr lang="en-US" sz="2800" dirty="0"/>
              <a:t>Paradigm Shift 1: </a:t>
            </a:r>
            <a:br>
              <a:rPr lang="en-US" sz="2800" dirty="0"/>
            </a:br>
            <a:r>
              <a:rPr lang="en-US" sz="2800" dirty="0"/>
              <a:t>First-Line Chemotherapy Standard of Care (</a:t>
            </a:r>
            <a:r>
              <a:rPr lang="en-US" sz="2800" i="1" dirty="0" err="1"/>
              <a:t>BRCAwt</a:t>
            </a:r>
            <a:r>
              <a:rPr lang="en-US" sz="2800" dirty="0"/>
              <a:t>) </a:t>
            </a:r>
            <a:br>
              <a:rPr lang="en-US" sz="2800" dirty="0"/>
            </a:br>
            <a:r>
              <a:rPr lang="en-US" sz="2800" dirty="0"/>
              <a:t>Carboplatin, Paclitaxel &amp; Bevacizumab + Maintenance  </a:t>
            </a:r>
          </a:p>
        </p:txBody>
      </p:sp>
      <p:sp>
        <p:nvSpPr>
          <p:cNvPr id="2" name="TextBox 1">
            <a:extLst>
              <a:ext uri="{FF2B5EF4-FFF2-40B4-BE49-F238E27FC236}">
                <a16:creationId xmlns:a16="http://schemas.microsoft.com/office/drawing/2014/main" id="{051C1083-63CA-B648-A659-7E0709DAD010}"/>
              </a:ext>
            </a:extLst>
          </p:cNvPr>
          <p:cNvSpPr txBox="1"/>
          <p:nvPr/>
        </p:nvSpPr>
        <p:spPr>
          <a:xfrm>
            <a:off x="3523019" y="3366258"/>
            <a:ext cx="1445624" cy="353943"/>
          </a:xfrm>
          <a:prstGeom prst="rect">
            <a:avLst/>
          </a:prstGeom>
          <a:noFill/>
        </p:spPr>
        <p:txBody>
          <a:bodyPr wrap="square" rtlCol="0">
            <a:spAutoFit/>
          </a:bodyPr>
          <a:lstStyle/>
          <a:p>
            <a:pPr>
              <a:lnSpc>
                <a:spcPts val="1020"/>
              </a:lnSpc>
            </a:pPr>
            <a:r>
              <a:rPr lang="en-US" sz="1100" dirty="0"/>
              <a:t>HR (Bev throughout vs chemo) = 0.717</a:t>
            </a:r>
          </a:p>
        </p:txBody>
      </p:sp>
      <p:sp>
        <p:nvSpPr>
          <p:cNvPr id="431" name="TextBox 430">
            <a:extLst>
              <a:ext uri="{FF2B5EF4-FFF2-40B4-BE49-F238E27FC236}">
                <a16:creationId xmlns:a16="http://schemas.microsoft.com/office/drawing/2014/main" id="{BB121A5B-FC22-FA4A-8441-6FAF11223F67}"/>
              </a:ext>
            </a:extLst>
          </p:cNvPr>
          <p:cNvSpPr txBox="1"/>
          <p:nvPr/>
        </p:nvSpPr>
        <p:spPr>
          <a:xfrm>
            <a:off x="7520253" y="3518744"/>
            <a:ext cx="1445624" cy="225703"/>
          </a:xfrm>
          <a:prstGeom prst="rect">
            <a:avLst/>
          </a:prstGeom>
          <a:noFill/>
        </p:spPr>
        <p:txBody>
          <a:bodyPr wrap="square" rtlCol="0">
            <a:spAutoFit/>
          </a:bodyPr>
          <a:lstStyle/>
          <a:p>
            <a:pPr>
              <a:lnSpc>
                <a:spcPts val="1020"/>
              </a:lnSpc>
            </a:pPr>
            <a:r>
              <a:rPr lang="en-US" sz="1100" dirty="0"/>
              <a:t>HR = 0.81</a:t>
            </a:r>
          </a:p>
        </p:txBody>
      </p:sp>
    </p:spTree>
    <p:custDataLst>
      <p:tags r:id="rId1"/>
    </p:custDataLst>
    <p:extLst>
      <p:ext uri="{BB962C8B-B14F-4D97-AF65-F5344CB8AC3E}">
        <p14:creationId xmlns:p14="http://schemas.microsoft.com/office/powerpoint/2010/main" val="3951971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62ACF24-8CD2-4A11-9266-CE7470FBFCB0}"/>
              </a:ext>
            </a:extLst>
          </p:cNvPr>
          <p:cNvGrpSpPr/>
          <p:nvPr/>
        </p:nvGrpSpPr>
        <p:grpSpPr>
          <a:xfrm>
            <a:off x="2" y="1847244"/>
            <a:ext cx="9142902" cy="2303536"/>
            <a:chOff x="2" y="2380033"/>
            <a:chExt cx="12190536" cy="3438381"/>
          </a:xfrm>
        </p:grpSpPr>
        <p:sp>
          <p:nvSpPr>
            <p:cNvPr id="142" name="Freeform: Shape 141">
              <a:extLst>
                <a:ext uri="{FF2B5EF4-FFF2-40B4-BE49-F238E27FC236}">
                  <a16:creationId xmlns:a16="http://schemas.microsoft.com/office/drawing/2014/main" id="{05AF4E72-3BAC-44EA-8078-0FF8F6AE5D28}"/>
                </a:ext>
              </a:extLst>
            </p:cNvPr>
            <p:cNvSpPr/>
            <p:nvPr/>
          </p:nvSpPr>
          <p:spPr bwMode="auto">
            <a:xfrm>
              <a:off x="2" y="2380033"/>
              <a:ext cx="12190536" cy="3438381"/>
            </a:xfrm>
            <a:custGeom>
              <a:avLst/>
              <a:gdLst>
                <a:gd name="connsiteX0" fmla="*/ 965701 w 12190536"/>
                <a:gd name="connsiteY0" fmla="*/ 0 h 3438381"/>
                <a:gd name="connsiteX1" fmla="*/ 1432532 w 12190536"/>
                <a:gd name="connsiteY1" fmla="*/ 0 h 3438381"/>
                <a:gd name="connsiteX2" fmla="*/ 2115052 w 12190536"/>
                <a:gd name="connsiteY2" fmla="*/ 679086 h 3438381"/>
                <a:gd name="connsiteX3" fmla="*/ 2115052 w 12190536"/>
                <a:gd name="connsiteY3" fmla="*/ 1945188 h 3438381"/>
                <a:gd name="connsiteX4" fmla="*/ 2115052 w 12190536"/>
                <a:gd name="connsiteY4" fmla="*/ 2007863 h 3438381"/>
                <a:gd name="connsiteX5" fmla="*/ 2114531 w 12190536"/>
                <a:gd name="connsiteY5" fmla="*/ 2007863 h 3438381"/>
                <a:gd name="connsiteX6" fmla="*/ 2114531 w 12190536"/>
                <a:gd name="connsiteY6" fmla="*/ 2085345 h 3438381"/>
                <a:gd name="connsiteX7" fmla="*/ 2114531 w 12190536"/>
                <a:gd name="connsiteY7" fmla="*/ 2759295 h 3438381"/>
                <a:gd name="connsiteX8" fmla="*/ 2253399 w 12190536"/>
                <a:gd name="connsiteY8" fmla="*/ 2897463 h 3438381"/>
                <a:gd name="connsiteX9" fmla="*/ 2661876 w 12190536"/>
                <a:gd name="connsiteY9" fmla="*/ 2897463 h 3438381"/>
                <a:gd name="connsiteX10" fmla="*/ 2674076 w 12190536"/>
                <a:gd name="connsiteY10" fmla="*/ 2897463 h 3438381"/>
                <a:gd name="connsiteX11" fmla="*/ 2674989 w 12190536"/>
                <a:gd name="connsiteY11" fmla="*/ 2897463 h 3438381"/>
                <a:gd name="connsiteX12" fmla="*/ 2681371 w 12190536"/>
                <a:gd name="connsiteY12" fmla="*/ 2897463 h 3438381"/>
                <a:gd name="connsiteX13" fmla="*/ 2695612 w 12190536"/>
                <a:gd name="connsiteY13" fmla="*/ 2897463 h 3438381"/>
                <a:gd name="connsiteX14" fmla="*/ 2698695 w 12190536"/>
                <a:gd name="connsiteY14" fmla="*/ 2897463 h 3438381"/>
                <a:gd name="connsiteX15" fmla="*/ 2712936 w 12190536"/>
                <a:gd name="connsiteY15" fmla="*/ 2897463 h 3438381"/>
                <a:gd name="connsiteX16" fmla="*/ 2720230 w 12190536"/>
                <a:gd name="connsiteY16" fmla="*/ 2897463 h 3438381"/>
                <a:gd name="connsiteX17" fmla="*/ 2732431 w 12190536"/>
                <a:gd name="connsiteY17" fmla="*/ 2897463 h 3438381"/>
                <a:gd name="connsiteX18" fmla="*/ 3140908 w 12190536"/>
                <a:gd name="connsiteY18" fmla="*/ 2897463 h 3438381"/>
                <a:gd name="connsiteX19" fmla="*/ 3279776 w 12190536"/>
                <a:gd name="connsiteY19" fmla="*/ 2759295 h 3438381"/>
                <a:gd name="connsiteX20" fmla="*/ 3279776 w 12190536"/>
                <a:gd name="connsiteY20" fmla="*/ 2085345 h 3438381"/>
                <a:gd name="connsiteX21" fmla="*/ 3279776 w 12190536"/>
                <a:gd name="connsiteY21" fmla="*/ 2007863 h 3438381"/>
                <a:gd name="connsiteX22" fmla="*/ 3279254 w 12190536"/>
                <a:gd name="connsiteY22" fmla="*/ 2007863 h 3438381"/>
                <a:gd name="connsiteX23" fmla="*/ 3279254 w 12190536"/>
                <a:gd name="connsiteY23" fmla="*/ 1945188 h 3438381"/>
                <a:gd name="connsiteX24" fmla="*/ 3279254 w 12190536"/>
                <a:gd name="connsiteY24" fmla="*/ 679086 h 3438381"/>
                <a:gd name="connsiteX25" fmla="*/ 3961774 w 12190536"/>
                <a:gd name="connsiteY25" fmla="*/ 0 h 3438381"/>
                <a:gd name="connsiteX26" fmla="*/ 4274514 w 12190536"/>
                <a:gd name="connsiteY26" fmla="*/ 0 h 3438381"/>
                <a:gd name="connsiteX27" fmla="*/ 4413750 w 12190536"/>
                <a:gd name="connsiteY27" fmla="*/ 0 h 3438381"/>
                <a:gd name="connsiteX28" fmla="*/ 4428605 w 12190536"/>
                <a:gd name="connsiteY28" fmla="*/ 0 h 3438381"/>
                <a:gd name="connsiteX29" fmla="*/ 4567840 w 12190536"/>
                <a:gd name="connsiteY29" fmla="*/ 0 h 3438381"/>
                <a:gd name="connsiteX30" fmla="*/ 4880581 w 12190536"/>
                <a:gd name="connsiteY30" fmla="*/ 0 h 3438381"/>
                <a:gd name="connsiteX31" fmla="*/ 5563101 w 12190536"/>
                <a:gd name="connsiteY31" fmla="*/ 679086 h 3438381"/>
                <a:gd name="connsiteX32" fmla="*/ 5563101 w 12190536"/>
                <a:gd name="connsiteY32" fmla="*/ 1945188 h 3438381"/>
                <a:gd name="connsiteX33" fmla="*/ 5563101 w 12190536"/>
                <a:gd name="connsiteY33" fmla="*/ 2007863 h 3438381"/>
                <a:gd name="connsiteX34" fmla="*/ 5562580 w 12190536"/>
                <a:gd name="connsiteY34" fmla="*/ 2007863 h 3438381"/>
                <a:gd name="connsiteX35" fmla="*/ 5562580 w 12190536"/>
                <a:gd name="connsiteY35" fmla="*/ 2085345 h 3438381"/>
                <a:gd name="connsiteX36" fmla="*/ 5562580 w 12190536"/>
                <a:gd name="connsiteY36" fmla="*/ 2759295 h 3438381"/>
                <a:gd name="connsiteX37" fmla="*/ 5701448 w 12190536"/>
                <a:gd name="connsiteY37" fmla="*/ 2897463 h 3438381"/>
                <a:gd name="connsiteX38" fmla="*/ 6143661 w 12190536"/>
                <a:gd name="connsiteY38" fmla="*/ 2897463 h 3438381"/>
                <a:gd name="connsiteX39" fmla="*/ 6160226 w 12190536"/>
                <a:gd name="connsiteY39" fmla="*/ 2897463 h 3438381"/>
                <a:gd name="connsiteX40" fmla="*/ 6160985 w 12190536"/>
                <a:gd name="connsiteY40" fmla="*/ 2897463 h 3438381"/>
                <a:gd name="connsiteX41" fmla="*/ 6167520 w 12190536"/>
                <a:gd name="connsiteY41" fmla="*/ 2897463 h 3438381"/>
                <a:gd name="connsiteX42" fmla="*/ 6168279 w 12190536"/>
                <a:gd name="connsiteY42" fmla="*/ 2897463 h 3438381"/>
                <a:gd name="connsiteX43" fmla="*/ 6184844 w 12190536"/>
                <a:gd name="connsiteY43" fmla="*/ 2897463 h 3438381"/>
                <a:gd name="connsiteX44" fmla="*/ 6627057 w 12190536"/>
                <a:gd name="connsiteY44" fmla="*/ 2897463 h 3438381"/>
                <a:gd name="connsiteX45" fmla="*/ 6765925 w 12190536"/>
                <a:gd name="connsiteY45" fmla="*/ 2759295 h 3438381"/>
                <a:gd name="connsiteX46" fmla="*/ 6765925 w 12190536"/>
                <a:gd name="connsiteY46" fmla="*/ 2085345 h 3438381"/>
                <a:gd name="connsiteX47" fmla="*/ 6765925 w 12190536"/>
                <a:gd name="connsiteY47" fmla="*/ 2007863 h 3438381"/>
                <a:gd name="connsiteX48" fmla="*/ 6765404 w 12190536"/>
                <a:gd name="connsiteY48" fmla="*/ 2007863 h 3438381"/>
                <a:gd name="connsiteX49" fmla="*/ 6765404 w 12190536"/>
                <a:gd name="connsiteY49" fmla="*/ 1945188 h 3438381"/>
                <a:gd name="connsiteX50" fmla="*/ 6765404 w 12190536"/>
                <a:gd name="connsiteY50" fmla="*/ 679086 h 3438381"/>
                <a:gd name="connsiteX51" fmla="*/ 7447924 w 12190536"/>
                <a:gd name="connsiteY51" fmla="*/ 0 h 3438381"/>
                <a:gd name="connsiteX52" fmla="*/ 7760664 w 12190536"/>
                <a:gd name="connsiteY52" fmla="*/ 0 h 3438381"/>
                <a:gd name="connsiteX53" fmla="*/ 7880850 w 12190536"/>
                <a:gd name="connsiteY53" fmla="*/ 0 h 3438381"/>
                <a:gd name="connsiteX54" fmla="*/ 7914755 w 12190536"/>
                <a:gd name="connsiteY54" fmla="*/ 0 h 3438381"/>
                <a:gd name="connsiteX55" fmla="*/ 8034940 w 12190536"/>
                <a:gd name="connsiteY55" fmla="*/ 0 h 3438381"/>
                <a:gd name="connsiteX56" fmla="*/ 8347681 w 12190536"/>
                <a:gd name="connsiteY56" fmla="*/ 0 h 3438381"/>
                <a:gd name="connsiteX57" fmla="*/ 9030201 w 12190536"/>
                <a:gd name="connsiteY57" fmla="*/ 679086 h 3438381"/>
                <a:gd name="connsiteX58" fmla="*/ 9030201 w 12190536"/>
                <a:gd name="connsiteY58" fmla="*/ 1945188 h 3438381"/>
                <a:gd name="connsiteX59" fmla="*/ 9030201 w 12190536"/>
                <a:gd name="connsiteY59" fmla="*/ 2007863 h 3438381"/>
                <a:gd name="connsiteX60" fmla="*/ 9029679 w 12190536"/>
                <a:gd name="connsiteY60" fmla="*/ 2007863 h 3438381"/>
                <a:gd name="connsiteX61" fmla="*/ 9029679 w 12190536"/>
                <a:gd name="connsiteY61" fmla="*/ 2085345 h 3438381"/>
                <a:gd name="connsiteX62" fmla="*/ 9029679 w 12190536"/>
                <a:gd name="connsiteY62" fmla="*/ 2759295 h 3438381"/>
                <a:gd name="connsiteX63" fmla="*/ 9168547 w 12190536"/>
                <a:gd name="connsiteY63" fmla="*/ 2897463 h 3438381"/>
                <a:gd name="connsiteX64" fmla="*/ 9577025 w 12190536"/>
                <a:gd name="connsiteY64" fmla="*/ 2897463 h 3438381"/>
                <a:gd name="connsiteX65" fmla="*/ 9589225 w 12190536"/>
                <a:gd name="connsiteY65" fmla="*/ 2897463 h 3438381"/>
                <a:gd name="connsiteX66" fmla="*/ 9596519 w 12190536"/>
                <a:gd name="connsiteY66" fmla="*/ 2897463 h 3438381"/>
                <a:gd name="connsiteX67" fmla="*/ 9628085 w 12190536"/>
                <a:gd name="connsiteY67" fmla="*/ 2897463 h 3438381"/>
                <a:gd name="connsiteX68" fmla="*/ 9635379 w 12190536"/>
                <a:gd name="connsiteY68" fmla="*/ 2897463 h 3438381"/>
                <a:gd name="connsiteX69" fmla="*/ 9647579 w 12190536"/>
                <a:gd name="connsiteY69" fmla="*/ 2897463 h 3438381"/>
                <a:gd name="connsiteX70" fmla="*/ 10056057 w 12190536"/>
                <a:gd name="connsiteY70" fmla="*/ 2897463 h 3438381"/>
                <a:gd name="connsiteX71" fmla="*/ 10194925 w 12190536"/>
                <a:gd name="connsiteY71" fmla="*/ 2759295 h 3438381"/>
                <a:gd name="connsiteX72" fmla="*/ 10194925 w 12190536"/>
                <a:gd name="connsiteY72" fmla="*/ 2085345 h 3438381"/>
                <a:gd name="connsiteX73" fmla="*/ 10194925 w 12190536"/>
                <a:gd name="connsiteY73" fmla="*/ 2007863 h 3438381"/>
                <a:gd name="connsiteX74" fmla="*/ 10194403 w 12190536"/>
                <a:gd name="connsiteY74" fmla="*/ 2007863 h 3438381"/>
                <a:gd name="connsiteX75" fmla="*/ 10194403 w 12190536"/>
                <a:gd name="connsiteY75" fmla="*/ 1945188 h 3438381"/>
                <a:gd name="connsiteX76" fmla="*/ 10194403 w 12190536"/>
                <a:gd name="connsiteY76" fmla="*/ 679086 h 3438381"/>
                <a:gd name="connsiteX77" fmla="*/ 10876923 w 12190536"/>
                <a:gd name="connsiteY77" fmla="*/ 0 h 3438381"/>
                <a:gd name="connsiteX78" fmla="*/ 11343755 w 12190536"/>
                <a:gd name="connsiteY78" fmla="*/ 0 h 3438381"/>
                <a:gd name="connsiteX79" fmla="*/ 11343755 w 12190536"/>
                <a:gd name="connsiteY79" fmla="*/ 1057 h 3438381"/>
                <a:gd name="connsiteX80" fmla="*/ 11343755 w 12190536"/>
                <a:gd name="connsiteY80" fmla="*/ 2037 h 3438381"/>
                <a:gd name="connsiteX81" fmla="*/ 12190536 w 12190536"/>
                <a:gd name="connsiteY81" fmla="*/ 2037 h 3438381"/>
                <a:gd name="connsiteX82" fmla="*/ 12190536 w 12190536"/>
                <a:gd name="connsiteY82" fmla="*/ 541788 h 3438381"/>
                <a:gd name="connsiteX83" fmla="*/ 11235190 w 12190536"/>
                <a:gd name="connsiteY83" fmla="*/ 541788 h 3438381"/>
                <a:gd name="connsiteX84" fmla="*/ 11235190 w 12190536"/>
                <a:gd name="connsiteY84" fmla="*/ 540918 h 3438381"/>
                <a:gd name="connsiteX85" fmla="*/ 11229782 w 12190536"/>
                <a:gd name="connsiteY85" fmla="*/ 540918 h 3438381"/>
                <a:gd name="connsiteX86" fmla="*/ 10876923 w 12190536"/>
                <a:gd name="connsiteY86" fmla="*/ 540918 h 3438381"/>
                <a:gd name="connsiteX87" fmla="*/ 10738055 w 12190536"/>
                <a:gd name="connsiteY87" fmla="*/ 679086 h 3438381"/>
                <a:gd name="connsiteX88" fmla="*/ 10738055 w 12190536"/>
                <a:gd name="connsiteY88" fmla="*/ 1353036 h 3438381"/>
                <a:gd name="connsiteX89" fmla="*/ 10738055 w 12190536"/>
                <a:gd name="connsiteY89" fmla="*/ 1430519 h 3438381"/>
                <a:gd name="connsiteX90" fmla="*/ 10738577 w 12190536"/>
                <a:gd name="connsiteY90" fmla="*/ 1430519 h 3438381"/>
                <a:gd name="connsiteX91" fmla="*/ 10738577 w 12190536"/>
                <a:gd name="connsiteY91" fmla="*/ 1493194 h 3438381"/>
                <a:gd name="connsiteX92" fmla="*/ 10738577 w 12190536"/>
                <a:gd name="connsiteY92" fmla="*/ 2759295 h 3438381"/>
                <a:gd name="connsiteX93" fmla="*/ 10056057 w 12190536"/>
                <a:gd name="connsiteY93" fmla="*/ 3438381 h 3438381"/>
                <a:gd name="connsiteX94" fmla="*/ 9743316 w 12190536"/>
                <a:gd name="connsiteY94" fmla="*/ 3438381 h 3438381"/>
                <a:gd name="connsiteX95" fmla="*/ 9635379 w 12190536"/>
                <a:gd name="connsiteY95" fmla="*/ 3438381 h 3438381"/>
                <a:gd name="connsiteX96" fmla="*/ 9589225 w 12190536"/>
                <a:gd name="connsiteY96" fmla="*/ 3438381 h 3438381"/>
                <a:gd name="connsiteX97" fmla="*/ 9481288 w 12190536"/>
                <a:gd name="connsiteY97" fmla="*/ 3438381 h 3438381"/>
                <a:gd name="connsiteX98" fmla="*/ 9168547 w 12190536"/>
                <a:gd name="connsiteY98" fmla="*/ 3438381 h 3438381"/>
                <a:gd name="connsiteX99" fmla="*/ 8486027 w 12190536"/>
                <a:gd name="connsiteY99" fmla="*/ 2759295 h 3438381"/>
                <a:gd name="connsiteX100" fmla="*/ 8486027 w 12190536"/>
                <a:gd name="connsiteY100" fmla="*/ 1493194 h 3438381"/>
                <a:gd name="connsiteX101" fmla="*/ 8486027 w 12190536"/>
                <a:gd name="connsiteY101" fmla="*/ 1430519 h 3438381"/>
                <a:gd name="connsiteX102" fmla="*/ 8486549 w 12190536"/>
                <a:gd name="connsiteY102" fmla="*/ 1430519 h 3438381"/>
                <a:gd name="connsiteX103" fmla="*/ 8486549 w 12190536"/>
                <a:gd name="connsiteY103" fmla="*/ 1353036 h 3438381"/>
                <a:gd name="connsiteX104" fmla="*/ 8486549 w 12190536"/>
                <a:gd name="connsiteY104" fmla="*/ 679086 h 3438381"/>
                <a:gd name="connsiteX105" fmla="*/ 8347681 w 12190536"/>
                <a:gd name="connsiteY105" fmla="*/ 540918 h 3438381"/>
                <a:gd name="connsiteX106" fmla="*/ 7939204 w 12190536"/>
                <a:gd name="connsiteY106" fmla="*/ 540918 h 3438381"/>
                <a:gd name="connsiteX107" fmla="*/ 7914755 w 12190536"/>
                <a:gd name="connsiteY107" fmla="*/ 540918 h 3438381"/>
                <a:gd name="connsiteX108" fmla="*/ 7907461 w 12190536"/>
                <a:gd name="connsiteY108" fmla="*/ 540918 h 3438381"/>
                <a:gd name="connsiteX109" fmla="*/ 7905468 w 12190536"/>
                <a:gd name="connsiteY109" fmla="*/ 540918 h 3438381"/>
                <a:gd name="connsiteX110" fmla="*/ 7890137 w 12190536"/>
                <a:gd name="connsiteY110" fmla="*/ 540918 h 3438381"/>
                <a:gd name="connsiteX111" fmla="*/ 7888144 w 12190536"/>
                <a:gd name="connsiteY111" fmla="*/ 540918 h 3438381"/>
                <a:gd name="connsiteX112" fmla="*/ 7880850 w 12190536"/>
                <a:gd name="connsiteY112" fmla="*/ 540918 h 3438381"/>
                <a:gd name="connsiteX113" fmla="*/ 7856401 w 12190536"/>
                <a:gd name="connsiteY113" fmla="*/ 540918 h 3438381"/>
                <a:gd name="connsiteX114" fmla="*/ 7447924 w 12190536"/>
                <a:gd name="connsiteY114" fmla="*/ 540918 h 3438381"/>
                <a:gd name="connsiteX115" fmla="*/ 7309056 w 12190536"/>
                <a:gd name="connsiteY115" fmla="*/ 679086 h 3438381"/>
                <a:gd name="connsiteX116" fmla="*/ 7309056 w 12190536"/>
                <a:gd name="connsiteY116" fmla="*/ 1353036 h 3438381"/>
                <a:gd name="connsiteX117" fmla="*/ 7309056 w 12190536"/>
                <a:gd name="connsiteY117" fmla="*/ 1430519 h 3438381"/>
                <a:gd name="connsiteX118" fmla="*/ 7309577 w 12190536"/>
                <a:gd name="connsiteY118" fmla="*/ 1430519 h 3438381"/>
                <a:gd name="connsiteX119" fmla="*/ 7309577 w 12190536"/>
                <a:gd name="connsiteY119" fmla="*/ 1493194 h 3438381"/>
                <a:gd name="connsiteX120" fmla="*/ 7309577 w 12190536"/>
                <a:gd name="connsiteY120" fmla="*/ 2759295 h 3438381"/>
                <a:gd name="connsiteX121" fmla="*/ 6627057 w 12190536"/>
                <a:gd name="connsiteY121" fmla="*/ 3438381 h 3438381"/>
                <a:gd name="connsiteX122" fmla="*/ 6314316 w 12190536"/>
                <a:gd name="connsiteY122" fmla="*/ 3438381 h 3438381"/>
                <a:gd name="connsiteX123" fmla="*/ 6168279 w 12190536"/>
                <a:gd name="connsiteY123" fmla="*/ 3438381 h 3438381"/>
                <a:gd name="connsiteX124" fmla="*/ 6160226 w 12190536"/>
                <a:gd name="connsiteY124" fmla="*/ 3438381 h 3438381"/>
                <a:gd name="connsiteX125" fmla="*/ 6014188 w 12190536"/>
                <a:gd name="connsiteY125" fmla="*/ 3438381 h 3438381"/>
                <a:gd name="connsiteX126" fmla="*/ 5701448 w 12190536"/>
                <a:gd name="connsiteY126" fmla="*/ 3438381 h 3438381"/>
                <a:gd name="connsiteX127" fmla="*/ 5018928 w 12190536"/>
                <a:gd name="connsiteY127" fmla="*/ 2759295 h 3438381"/>
                <a:gd name="connsiteX128" fmla="*/ 5018928 w 12190536"/>
                <a:gd name="connsiteY128" fmla="*/ 1493194 h 3438381"/>
                <a:gd name="connsiteX129" fmla="*/ 5018928 w 12190536"/>
                <a:gd name="connsiteY129" fmla="*/ 1430519 h 3438381"/>
                <a:gd name="connsiteX130" fmla="*/ 5019449 w 12190536"/>
                <a:gd name="connsiteY130" fmla="*/ 1430519 h 3438381"/>
                <a:gd name="connsiteX131" fmla="*/ 5019449 w 12190536"/>
                <a:gd name="connsiteY131" fmla="*/ 1353036 h 3438381"/>
                <a:gd name="connsiteX132" fmla="*/ 5019449 w 12190536"/>
                <a:gd name="connsiteY132" fmla="*/ 679086 h 3438381"/>
                <a:gd name="connsiteX133" fmla="*/ 4880581 w 12190536"/>
                <a:gd name="connsiteY133" fmla="*/ 540918 h 3438381"/>
                <a:gd name="connsiteX134" fmla="*/ 4438368 w 12190536"/>
                <a:gd name="connsiteY134" fmla="*/ 540918 h 3438381"/>
                <a:gd name="connsiteX135" fmla="*/ 4428605 w 12190536"/>
                <a:gd name="connsiteY135" fmla="*/ 540918 h 3438381"/>
                <a:gd name="connsiteX136" fmla="*/ 4421311 w 12190536"/>
                <a:gd name="connsiteY136" fmla="*/ 540918 h 3438381"/>
                <a:gd name="connsiteX137" fmla="*/ 4421045 w 12190536"/>
                <a:gd name="connsiteY137" fmla="*/ 540918 h 3438381"/>
                <a:gd name="connsiteX138" fmla="*/ 4413750 w 12190536"/>
                <a:gd name="connsiteY138" fmla="*/ 540918 h 3438381"/>
                <a:gd name="connsiteX139" fmla="*/ 4403987 w 12190536"/>
                <a:gd name="connsiteY139" fmla="*/ 540918 h 3438381"/>
                <a:gd name="connsiteX140" fmla="*/ 3961774 w 12190536"/>
                <a:gd name="connsiteY140" fmla="*/ 540918 h 3438381"/>
                <a:gd name="connsiteX141" fmla="*/ 3822907 w 12190536"/>
                <a:gd name="connsiteY141" fmla="*/ 679086 h 3438381"/>
                <a:gd name="connsiteX142" fmla="*/ 3822907 w 12190536"/>
                <a:gd name="connsiteY142" fmla="*/ 1353036 h 3438381"/>
                <a:gd name="connsiteX143" fmla="*/ 3822907 w 12190536"/>
                <a:gd name="connsiteY143" fmla="*/ 1430519 h 3438381"/>
                <a:gd name="connsiteX144" fmla="*/ 3823428 w 12190536"/>
                <a:gd name="connsiteY144" fmla="*/ 1430519 h 3438381"/>
                <a:gd name="connsiteX145" fmla="*/ 3823428 w 12190536"/>
                <a:gd name="connsiteY145" fmla="*/ 1493194 h 3438381"/>
                <a:gd name="connsiteX146" fmla="*/ 3823428 w 12190536"/>
                <a:gd name="connsiteY146" fmla="*/ 2759295 h 3438381"/>
                <a:gd name="connsiteX147" fmla="*/ 3140908 w 12190536"/>
                <a:gd name="connsiteY147" fmla="*/ 3438381 h 3438381"/>
                <a:gd name="connsiteX148" fmla="*/ 2756251 w 12190536"/>
                <a:gd name="connsiteY148" fmla="*/ 3438381 h 3438381"/>
                <a:gd name="connsiteX149" fmla="*/ 2720230 w 12190536"/>
                <a:gd name="connsiteY149" fmla="*/ 3438381 h 3438381"/>
                <a:gd name="connsiteX150" fmla="*/ 2674076 w 12190536"/>
                <a:gd name="connsiteY150" fmla="*/ 3438381 h 3438381"/>
                <a:gd name="connsiteX151" fmla="*/ 2638056 w 12190536"/>
                <a:gd name="connsiteY151" fmla="*/ 3438381 h 3438381"/>
                <a:gd name="connsiteX152" fmla="*/ 2253399 w 12190536"/>
                <a:gd name="connsiteY152" fmla="*/ 3438381 h 3438381"/>
                <a:gd name="connsiteX153" fmla="*/ 1570879 w 12190536"/>
                <a:gd name="connsiteY153" fmla="*/ 2759295 h 3438381"/>
                <a:gd name="connsiteX154" fmla="*/ 1570879 w 12190536"/>
                <a:gd name="connsiteY154" fmla="*/ 1493194 h 3438381"/>
                <a:gd name="connsiteX155" fmla="*/ 1570879 w 12190536"/>
                <a:gd name="connsiteY155" fmla="*/ 1430519 h 3438381"/>
                <a:gd name="connsiteX156" fmla="*/ 1571400 w 12190536"/>
                <a:gd name="connsiteY156" fmla="*/ 1430519 h 3438381"/>
                <a:gd name="connsiteX157" fmla="*/ 1571400 w 12190536"/>
                <a:gd name="connsiteY157" fmla="*/ 1353036 h 3438381"/>
                <a:gd name="connsiteX158" fmla="*/ 1571400 w 12190536"/>
                <a:gd name="connsiteY158" fmla="*/ 679086 h 3438381"/>
                <a:gd name="connsiteX159" fmla="*/ 1432532 w 12190536"/>
                <a:gd name="connsiteY159" fmla="*/ 540918 h 3438381"/>
                <a:gd name="connsiteX160" fmla="*/ 972995 w 12190536"/>
                <a:gd name="connsiteY160" fmla="*/ 540918 h 3438381"/>
                <a:gd name="connsiteX161" fmla="*/ 970088 w 12190536"/>
                <a:gd name="connsiteY161" fmla="*/ 540918 h 3438381"/>
                <a:gd name="connsiteX162" fmla="*/ 970088 w 12190536"/>
                <a:gd name="connsiteY162" fmla="*/ 541788 h 3438381"/>
                <a:gd name="connsiteX163" fmla="*/ 0 w 12190536"/>
                <a:gd name="connsiteY163" fmla="*/ 541788 h 3438381"/>
                <a:gd name="connsiteX164" fmla="*/ 0 w 12190536"/>
                <a:gd name="connsiteY164" fmla="*/ 2037 h 3438381"/>
                <a:gd name="connsiteX165" fmla="*/ 965701 w 12190536"/>
                <a:gd name="connsiteY165" fmla="*/ 2037 h 3438381"/>
                <a:gd name="connsiteX166" fmla="*/ 965701 w 12190536"/>
                <a:gd name="connsiteY166" fmla="*/ 1057 h 3438381"/>
                <a:gd name="connsiteX167" fmla="*/ 965701 w 12190536"/>
                <a:gd name="connsiteY167" fmla="*/ 0 h 343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0536" h="3438381">
                  <a:moveTo>
                    <a:pt x="965701" y="0"/>
                  </a:moveTo>
                  <a:cubicBezTo>
                    <a:pt x="1432532" y="0"/>
                    <a:pt x="1432532" y="0"/>
                    <a:pt x="1432532" y="0"/>
                  </a:cubicBezTo>
                  <a:cubicBezTo>
                    <a:pt x="1810725" y="0"/>
                    <a:pt x="2115052" y="305737"/>
                    <a:pt x="2115052" y="679086"/>
                  </a:cubicBezTo>
                  <a:cubicBezTo>
                    <a:pt x="2115052" y="1265202"/>
                    <a:pt x="2115052" y="1668157"/>
                    <a:pt x="2115052" y="1945188"/>
                  </a:cubicBezTo>
                  <a:lnTo>
                    <a:pt x="2115052" y="2007863"/>
                  </a:lnTo>
                  <a:lnTo>
                    <a:pt x="2114531" y="2007863"/>
                  </a:lnTo>
                  <a:lnTo>
                    <a:pt x="2114531" y="2085345"/>
                  </a:lnTo>
                  <a:cubicBezTo>
                    <a:pt x="2114531" y="2759295"/>
                    <a:pt x="2114531" y="2759295"/>
                    <a:pt x="2114531" y="2759295"/>
                  </a:cubicBezTo>
                  <a:cubicBezTo>
                    <a:pt x="2114531" y="2835728"/>
                    <a:pt x="2176578" y="2897463"/>
                    <a:pt x="2253399" y="2897463"/>
                  </a:cubicBezTo>
                  <a:cubicBezTo>
                    <a:pt x="2486815" y="2897463"/>
                    <a:pt x="2603522" y="2897463"/>
                    <a:pt x="2661876" y="2897463"/>
                  </a:cubicBezTo>
                  <a:lnTo>
                    <a:pt x="2674076" y="2897463"/>
                  </a:lnTo>
                  <a:lnTo>
                    <a:pt x="2674989" y="2897463"/>
                  </a:lnTo>
                  <a:lnTo>
                    <a:pt x="2681371" y="2897463"/>
                  </a:lnTo>
                  <a:lnTo>
                    <a:pt x="2695612" y="2897463"/>
                  </a:lnTo>
                  <a:lnTo>
                    <a:pt x="2698695" y="2897463"/>
                  </a:lnTo>
                  <a:lnTo>
                    <a:pt x="2712936" y="2897463"/>
                  </a:lnTo>
                  <a:cubicBezTo>
                    <a:pt x="2720230" y="2897463"/>
                    <a:pt x="2720230" y="2897463"/>
                    <a:pt x="2720230" y="2897463"/>
                  </a:cubicBezTo>
                  <a:lnTo>
                    <a:pt x="2732431" y="2897463"/>
                  </a:lnTo>
                  <a:cubicBezTo>
                    <a:pt x="2790784" y="2897463"/>
                    <a:pt x="2907492" y="2897463"/>
                    <a:pt x="3140908" y="2897463"/>
                  </a:cubicBezTo>
                  <a:cubicBezTo>
                    <a:pt x="3217729" y="2897463"/>
                    <a:pt x="3279776" y="2835728"/>
                    <a:pt x="3279776" y="2759295"/>
                  </a:cubicBezTo>
                  <a:cubicBezTo>
                    <a:pt x="3279776" y="2759295"/>
                    <a:pt x="3279776" y="2759295"/>
                    <a:pt x="3279776" y="2085345"/>
                  </a:cubicBezTo>
                  <a:lnTo>
                    <a:pt x="3279776" y="2007863"/>
                  </a:lnTo>
                  <a:lnTo>
                    <a:pt x="3279254" y="2007863"/>
                  </a:lnTo>
                  <a:lnTo>
                    <a:pt x="3279254" y="1945188"/>
                  </a:lnTo>
                  <a:cubicBezTo>
                    <a:pt x="3279254" y="1668157"/>
                    <a:pt x="3279254" y="1265202"/>
                    <a:pt x="3279254" y="679086"/>
                  </a:cubicBezTo>
                  <a:cubicBezTo>
                    <a:pt x="3279254" y="305737"/>
                    <a:pt x="3583582" y="0"/>
                    <a:pt x="3961774" y="0"/>
                  </a:cubicBezTo>
                  <a:cubicBezTo>
                    <a:pt x="3961774" y="0"/>
                    <a:pt x="3961774" y="0"/>
                    <a:pt x="4274514" y="0"/>
                  </a:cubicBezTo>
                  <a:lnTo>
                    <a:pt x="4413750" y="0"/>
                  </a:lnTo>
                  <a:lnTo>
                    <a:pt x="4428605" y="0"/>
                  </a:lnTo>
                  <a:lnTo>
                    <a:pt x="4567840" y="0"/>
                  </a:lnTo>
                  <a:cubicBezTo>
                    <a:pt x="4880581" y="0"/>
                    <a:pt x="4880581" y="0"/>
                    <a:pt x="4880581" y="0"/>
                  </a:cubicBezTo>
                  <a:cubicBezTo>
                    <a:pt x="5258774" y="0"/>
                    <a:pt x="5563101" y="305737"/>
                    <a:pt x="5563101" y="679086"/>
                  </a:cubicBezTo>
                  <a:cubicBezTo>
                    <a:pt x="5563101" y="1265202"/>
                    <a:pt x="5563101" y="1668157"/>
                    <a:pt x="5563101" y="1945188"/>
                  </a:cubicBezTo>
                  <a:lnTo>
                    <a:pt x="5563101" y="2007863"/>
                  </a:lnTo>
                  <a:lnTo>
                    <a:pt x="5562580" y="2007863"/>
                  </a:lnTo>
                  <a:lnTo>
                    <a:pt x="5562580" y="2085345"/>
                  </a:lnTo>
                  <a:cubicBezTo>
                    <a:pt x="5562580" y="2759295"/>
                    <a:pt x="5562580" y="2759295"/>
                    <a:pt x="5562580" y="2759295"/>
                  </a:cubicBezTo>
                  <a:cubicBezTo>
                    <a:pt x="5562580" y="2835728"/>
                    <a:pt x="5624627" y="2897463"/>
                    <a:pt x="5701448" y="2897463"/>
                  </a:cubicBezTo>
                  <a:cubicBezTo>
                    <a:pt x="5993217" y="2897463"/>
                    <a:pt x="6102631" y="2897463"/>
                    <a:pt x="6143661" y="2897463"/>
                  </a:cubicBezTo>
                  <a:lnTo>
                    <a:pt x="6160226" y="2897463"/>
                  </a:lnTo>
                  <a:lnTo>
                    <a:pt x="6160985" y="2897463"/>
                  </a:lnTo>
                  <a:lnTo>
                    <a:pt x="6167520" y="2897463"/>
                  </a:lnTo>
                  <a:lnTo>
                    <a:pt x="6168279" y="2897463"/>
                  </a:lnTo>
                  <a:lnTo>
                    <a:pt x="6184844" y="2897463"/>
                  </a:lnTo>
                  <a:cubicBezTo>
                    <a:pt x="6225874" y="2897463"/>
                    <a:pt x="6335287" y="2897463"/>
                    <a:pt x="6627057" y="2897463"/>
                  </a:cubicBezTo>
                  <a:cubicBezTo>
                    <a:pt x="6703878" y="2897463"/>
                    <a:pt x="6765925" y="2835728"/>
                    <a:pt x="6765925" y="2759295"/>
                  </a:cubicBezTo>
                  <a:cubicBezTo>
                    <a:pt x="6765925" y="2759295"/>
                    <a:pt x="6765925" y="2759295"/>
                    <a:pt x="6765925" y="2085345"/>
                  </a:cubicBezTo>
                  <a:lnTo>
                    <a:pt x="6765925" y="2007863"/>
                  </a:lnTo>
                  <a:lnTo>
                    <a:pt x="6765404" y="2007863"/>
                  </a:lnTo>
                  <a:lnTo>
                    <a:pt x="6765404" y="1945188"/>
                  </a:lnTo>
                  <a:cubicBezTo>
                    <a:pt x="6765404" y="1668157"/>
                    <a:pt x="6765404" y="1265202"/>
                    <a:pt x="6765404" y="679086"/>
                  </a:cubicBezTo>
                  <a:cubicBezTo>
                    <a:pt x="6765404" y="305737"/>
                    <a:pt x="7069731" y="0"/>
                    <a:pt x="7447924" y="0"/>
                  </a:cubicBezTo>
                  <a:cubicBezTo>
                    <a:pt x="7447924" y="0"/>
                    <a:pt x="7447924" y="0"/>
                    <a:pt x="7760664" y="0"/>
                  </a:cubicBezTo>
                  <a:lnTo>
                    <a:pt x="7880850" y="0"/>
                  </a:lnTo>
                  <a:lnTo>
                    <a:pt x="7914755" y="0"/>
                  </a:lnTo>
                  <a:lnTo>
                    <a:pt x="8034940" y="0"/>
                  </a:lnTo>
                  <a:cubicBezTo>
                    <a:pt x="8347681" y="0"/>
                    <a:pt x="8347681" y="0"/>
                    <a:pt x="8347681" y="0"/>
                  </a:cubicBezTo>
                  <a:cubicBezTo>
                    <a:pt x="8725873" y="0"/>
                    <a:pt x="9030201" y="305737"/>
                    <a:pt x="9030201" y="679086"/>
                  </a:cubicBezTo>
                  <a:cubicBezTo>
                    <a:pt x="9030201" y="1265202"/>
                    <a:pt x="9030201" y="1668157"/>
                    <a:pt x="9030201" y="1945188"/>
                  </a:cubicBezTo>
                  <a:lnTo>
                    <a:pt x="9030201" y="2007863"/>
                  </a:lnTo>
                  <a:lnTo>
                    <a:pt x="9029679" y="2007863"/>
                  </a:lnTo>
                  <a:lnTo>
                    <a:pt x="9029679" y="2085345"/>
                  </a:lnTo>
                  <a:cubicBezTo>
                    <a:pt x="9029679" y="2759295"/>
                    <a:pt x="9029679" y="2759295"/>
                    <a:pt x="9029679" y="2759295"/>
                  </a:cubicBezTo>
                  <a:cubicBezTo>
                    <a:pt x="9029679" y="2835728"/>
                    <a:pt x="9091727" y="2897463"/>
                    <a:pt x="9168547" y="2897463"/>
                  </a:cubicBezTo>
                  <a:cubicBezTo>
                    <a:pt x="9401963" y="2897463"/>
                    <a:pt x="9518671" y="2897463"/>
                    <a:pt x="9577025" y="2897463"/>
                  </a:cubicBezTo>
                  <a:lnTo>
                    <a:pt x="9589225" y="2897463"/>
                  </a:lnTo>
                  <a:lnTo>
                    <a:pt x="9596519" y="2897463"/>
                  </a:lnTo>
                  <a:lnTo>
                    <a:pt x="9628085" y="2897463"/>
                  </a:lnTo>
                  <a:cubicBezTo>
                    <a:pt x="9635379" y="2897463"/>
                    <a:pt x="9635379" y="2897463"/>
                    <a:pt x="9635379" y="2897463"/>
                  </a:cubicBezTo>
                  <a:lnTo>
                    <a:pt x="9647579" y="2897463"/>
                  </a:lnTo>
                  <a:cubicBezTo>
                    <a:pt x="9705933" y="2897463"/>
                    <a:pt x="9822641" y="2897463"/>
                    <a:pt x="10056057" y="2897463"/>
                  </a:cubicBezTo>
                  <a:cubicBezTo>
                    <a:pt x="10132877" y="2897463"/>
                    <a:pt x="10194925" y="2835728"/>
                    <a:pt x="10194925" y="2759295"/>
                  </a:cubicBezTo>
                  <a:cubicBezTo>
                    <a:pt x="10194925" y="2759295"/>
                    <a:pt x="10194925" y="2759295"/>
                    <a:pt x="10194925" y="2085345"/>
                  </a:cubicBezTo>
                  <a:lnTo>
                    <a:pt x="10194925" y="2007863"/>
                  </a:lnTo>
                  <a:lnTo>
                    <a:pt x="10194403" y="2007863"/>
                  </a:lnTo>
                  <a:lnTo>
                    <a:pt x="10194403" y="1945188"/>
                  </a:lnTo>
                  <a:cubicBezTo>
                    <a:pt x="10194403" y="1668157"/>
                    <a:pt x="10194403" y="1265202"/>
                    <a:pt x="10194403" y="679086"/>
                  </a:cubicBezTo>
                  <a:cubicBezTo>
                    <a:pt x="10194403" y="305737"/>
                    <a:pt x="10498731" y="0"/>
                    <a:pt x="10876923" y="0"/>
                  </a:cubicBezTo>
                  <a:cubicBezTo>
                    <a:pt x="10876923" y="0"/>
                    <a:pt x="10876923" y="0"/>
                    <a:pt x="11343755" y="0"/>
                  </a:cubicBezTo>
                  <a:cubicBezTo>
                    <a:pt x="11343755" y="0"/>
                    <a:pt x="11343755" y="0"/>
                    <a:pt x="11343755" y="1057"/>
                  </a:cubicBezTo>
                  <a:lnTo>
                    <a:pt x="11343755" y="2037"/>
                  </a:lnTo>
                  <a:lnTo>
                    <a:pt x="12190536" y="2037"/>
                  </a:lnTo>
                  <a:lnTo>
                    <a:pt x="12190536" y="541788"/>
                  </a:lnTo>
                  <a:lnTo>
                    <a:pt x="11235190" y="541788"/>
                  </a:lnTo>
                  <a:lnTo>
                    <a:pt x="11235190" y="540918"/>
                  </a:lnTo>
                  <a:lnTo>
                    <a:pt x="11229782" y="540918"/>
                  </a:lnTo>
                  <a:cubicBezTo>
                    <a:pt x="11161399" y="540918"/>
                    <a:pt x="11051985" y="540918"/>
                    <a:pt x="10876923" y="540918"/>
                  </a:cubicBezTo>
                  <a:cubicBezTo>
                    <a:pt x="10800103" y="540918"/>
                    <a:pt x="10738055" y="602653"/>
                    <a:pt x="10738055" y="679086"/>
                  </a:cubicBezTo>
                  <a:cubicBezTo>
                    <a:pt x="10738055" y="679086"/>
                    <a:pt x="10738055" y="679086"/>
                    <a:pt x="10738055" y="1353036"/>
                  </a:cubicBezTo>
                  <a:lnTo>
                    <a:pt x="10738055" y="1430519"/>
                  </a:lnTo>
                  <a:lnTo>
                    <a:pt x="10738577" y="1430519"/>
                  </a:lnTo>
                  <a:lnTo>
                    <a:pt x="10738577" y="1493194"/>
                  </a:lnTo>
                  <a:cubicBezTo>
                    <a:pt x="10738577" y="1770225"/>
                    <a:pt x="10738577" y="2173179"/>
                    <a:pt x="10738577" y="2759295"/>
                  </a:cubicBezTo>
                  <a:cubicBezTo>
                    <a:pt x="10738577" y="3132645"/>
                    <a:pt x="10434249" y="3438381"/>
                    <a:pt x="10056057" y="3438381"/>
                  </a:cubicBezTo>
                  <a:cubicBezTo>
                    <a:pt x="10056057" y="3438381"/>
                    <a:pt x="10056057" y="3438381"/>
                    <a:pt x="9743316" y="3438381"/>
                  </a:cubicBezTo>
                  <a:lnTo>
                    <a:pt x="9635379" y="3438381"/>
                  </a:lnTo>
                  <a:lnTo>
                    <a:pt x="9589225" y="3438381"/>
                  </a:lnTo>
                  <a:lnTo>
                    <a:pt x="9481288" y="3438381"/>
                  </a:lnTo>
                  <a:cubicBezTo>
                    <a:pt x="9168547" y="3438381"/>
                    <a:pt x="9168547" y="3438381"/>
                    <a:pt x="9168547" y="3438381"/>
                  </a:cubicBezTo>
                  <a:cubicBezTo>
                    <a:pt x="8790355" y="3438381"/>
                    <a:pt x="8486027" y="3132645"/>
                    <a:pt x="8486027" y="2759295"/>
                  </a:cubicBezTo>
                  <a:cubicBezTo>
                    <a:pt x="8486027" y="2173179"/>
                    <a:pt x="8486027" y="1770225"/>
                    <a:pt x="8486027" y="1493194"/>
                  </a:cubicBezTo>
                  <a:lnTo>
                    <a:pt x="8486027" y="1430519"/>
                  </a:lnTo>
                  <a:lnTo>
                    <a:pt x="8486549" y="1430519"/>
                  </a:lnTo>
                  <a:lnTo>
                    <a:pt x="8486549" y="1353036"/>
                  </a:lnTo>
                  <a:cubicBezTo>
                    <a:pt x="8486549" y="679086"/>
                    <a:pt x="8486549" y="679086"/>
                    <a:pt x="8486549" y="679086"/>
                  </a:cubicBezTo>
                  <a:cubicBezTo>
                    <a:pt x="8486549" y="602653"/>
                    <a:pt x="8424501" y="540918"/>
                    <a:pt x="8347681" y="540918"/>
                  </a:cubicBezTo>
                  <a:cubicBezTo>
                    <a:pt x="8114265" y="540918"/>
                    <a:pt x="7997557" y="540918"/>
                    <a:pt x="7939204" y="540918"/>
                  </a:cubicBezTo>
                  <a:lnTo>
                    <a:pt x="7914755" y="540918"/>
                  </a:lnTo>
                  <a:cubicBezTo>
                    <a:pt x="7914755" y="540918"/>
                    <a:pt x="7914755" y="540918"/>
                    <a:pt x="7907461" y="540918"/>
                  </a:cubicBezTo>
                  <a:lnTo>
                    <a:pt x="7905468" y="540918"/>
                  </a:lnTo>
                  <a:lnTo>
                    <a:pt x="7890137" y="540918"/>
                  </a:lnTo>
                  <a:lnTo>
                    <a:pt x="7888144" y="540918"/>
                  </a:lnTo>
                  <a:lnTo>
                    <a:pt x="7880850" y="540918"/>
                  </a:lnTo>
                  <a:lnTo>
                    <a:pt x="7856401" y="540918"/>
                  </a:lnTo>
                  <a:cubicBezTo>
                    <a:pt x="7798047" y="540918"/>
                    <a:pt x="7681339" y="540918"/>
                    <a:pt x="7447924" y="540918"/>
                  </a:cubicBezTo>
                  <a:cubicBezTo>
                    <a:pt x="7371103" y="540918"/>
                    <a:pt x="7309056" y="602653"/>
                    <a:pt x="7309056" y="679086"/>
                  </a:cubicBezTo>
                  <a:cubicBezTo>
                    <a:pt x="7309056" y="679086"/>
                    <a:pt x="7309056" y="679086"/>
                    <a:pt x="7309056" y="1353036"/>
                  </a:cubicBezTo>
                  <a:lnTo>
                    <a:pt x="7309056" y="1430519"/>
                  </a:lnTo>
                  <a:lnTo>
                    <a:pt x="7309577" y="1430519"/>
                  </a:lnTo>
                  <a:lnTo>
                    <a:pt x="7309577" y="1493194"/>
                  </a:lnTo>
                  <a:cubicBezTo>
                    <a:pt x="7309577" y="1770225"/>
                    <a:pt x="7309577" y="2173179"/>
                    <a:pt x="7309577" y="2759295"/>
                  </a:cubicBezTo>
                  <a:cubicBezTo>
                    <a:pt x="7309577" y="3132645"/>
                    <a:pt x="7005250" y="3438381"/>
                    <a:pt x="6627057" y="3438381"/>
                  </a:cubicBezTo>
                  <a:cubicBezTo>
                    <a:pt x="6627057" y="3438381"/>
                    <a:pt x="6627057" y="3438381"/>
                    <a:pt x="6314316" y="3438381"/>
                  </a:cubicBezTo>
                  <a:lnTo>
                    <a:pt x="6168279" y="3438381"/>
                  </a:lnTo>
                  <a:lnTo>
                    <a:pt x="6160226" y="3438381"/>
                  </a:lnTo>
                  <a:lnTo>
                    <a:pt x="6014188" y="3438381"/>
                  </a:lnTo>
                  <a:cubicBezTo>
                    <a:pt x="5701448" y="3438381"/>
                    <a:pt x="5701448" y="3438381"/>
                    <a:pt x="5701448" y="3438381"/>
                  </a:cubicBezTo>
                  <a:cubicBezTo>
                    <a:pt x="5323255" y="3438381"/>
                    <a:pt x="5018928" y="3132645"/>
                    <a:pt x="5018928" y="2759295"/>
                  </a:cubicBezTo>
                  <a:cubicBezTo>
                    <a:pt x="5018928" y="2173179"/>
                    <a:pt x="5018928" y="1770225"/>
                    <a:pt x="5018928" y="1493194"/>
                  </a:cubicBezTo>
                  <a:lnTo>
                    <a:pt x="5018928" y="1430519"/>
                  </a:lnTo>
                  <a:lnTo>
                    <a:pt x="5019449" y="1430519"/>
                  </a:lnTo>
                  <a:lnTo>
                    <a:pt x="5019449" y="1353036"/>
                  </a:lnTo>
                  <a:cubicBezTo>
                    <a:pt x="5019449" y="679086"/>
                    <a:pt x="5019449" y="679086"/>
                    <a:pt x="5019449" y="679086"/>
                  </a:cubicBezTo>
                  <a:cubicBezTo>
                    <a:pt x="5019449" y="602653"/>
                    <a:pt x="4957402" y="540918"/>
                    <a:pt x="4880581" y="540918"/>
                  </a:cubicBezTo>
                  <a:cubicBezTo>
                    <a:pt x="4588811" y="540918"/>
                    <a:pt x="4479398" y="540918"/>
                    <a:pt x="4438368" y="540918"/>
                  </a:cubicBezTo>
                  <a:lnTo>
                    <a:pt x="4428605" y="540918"/>
                  </a:lnTo>
                  <a:cubicBezTo>
                    <a:pt x="4428605" y="540918"/>
                    <a:pt x="4428605" y="540918"/>
                    <a:pt x="4421311" y="540918"/>
                  </a:cubicBezTo>
                  <a:lnTo>
                    <a:pt x="4421045" y="540918"/>
                  </a:lnTo>
                  <a:lnTo>
                    <a:pt x="4413750" y="540918"/>
                  </a:lnTo>
                  <a:lnTo>
                    <a:pt x="4403987" y="540918"/>
                  </a:lnTo>
                  <a:cubicBezTo>
                    <a:pt x="4362957" y="540918"/>
                    <a:pt x="4253543" y="540918"/>
                    <a:pt x="3961774" y="540918"/>
                  </a:cubicBezTo>
                  <a:cubicBezTo>
                    <a:pt x="3884954" y="540918"/>
                    <a:pt x="3822907" y="602653"/>
                    <a:pt x="3822907" y="679086"/>
                  </a:cubicBezTo>
                  <a:cubicBezTo>
                    <a:pt x="3822907" y="679086"/>
                    <a:pt x="3822907" y="679086"/>
                    <a:pt x="3822907" y="1353036"/>
                  </a:cubicBezTo>
                  <a:lnTo>
                    <a:pt x="3822907" y="1430519"/>
                  </a:lnTo>
                  <a:lnTo>
                    <a:pt x="3823428" y="1430519"/>
                  </a:lnTo>
                  <a:lnTo>
                    <a:pt x="3823428" y="1493194"/>
                  </a:lnTo>
                  <a:cubicBezTo>
                    <a:pt x="3823428" y="1770225"/>
                    <a:pt x="3823428" y="2173179"/>
                    <a:pt x="3823428" y="2759295"/>
                  </a:cubicBezTo>
                  <a:cubicBezTo>
                    <a:pt x="3823428" y="3132645"/>
                    <a:pt x="3519100" y="3438381"/>
                    <a:pt x="3140908" y="3438381"/>
                  </a:cubicBezTo>
                  <a:cubicBezTo>
                    <a:pt x="3140908" y="3438381"/>
                    <a:pt x="3140908" y="3438381"/>
                    <a:pt x="2756251" y="3438381"/>
                  </a:cubicBezTo>
                  <a:lnTo>
                    <a:pt x="2720230" y="3438381"/>
                  </a:lnTo>
                  <a:lnTo>
                    <a:pt x="2674076" y="3438381"/>
                  </a:lnTo>
                  <a:lnTo>
                    <a:pt x="2638056" y="3438381"/>
                  </a:lnTo>
                  <a:cubicBezTo>
                    <a:pt x="2253399" y="3438381"/>
                    <a:pt x="2253399" y="3438381"/>
                    <a:pt x="2253399" y="3438381"/>
                  </a:cubicBezTo>
                  <a:cubicBezTo>
                    <a:pt x="1875206" y="3438381"/>
                    <a:pt x="1570879" y="3132645"/>
                    <a:pt x="1570879" y="2759295"/>
                  </a:cubicBezTo>
                  <a:cubicBezTo>
                    <a:pt x="1570879" y="2173179"/>
                    <a:pt x="1570879" y="1770225"/>
                    <a:pt x="1570879" y="1493194"/>
                  </a:cubicBezTo>
                  <a:lnTo>
                    <a:pt x="1570879" y="1430519"/>
                  </a:lnTo>
                  <a:lnTo>
                    <a:pt x="1571400" y="1430519"/>
                  </a:lnTo>
                  <a:lnTo>
                    <a:pt x="1571400" y="1353036"/>
                  </a:lnTo>
                  <a:cubicBezTo>
                    <a:pt x="1571400" y="679086"/>
                    <a:pt x="1571400" y="679086"/>
                    <a:pt x="1571400" y="679086"/>
                  </a:cubicBezTo>
                  <a:cubicBezTo>
                    <a:pt x="1571400" y="602653"/>
                    <a:pt x="1509353" y="540918"/>
                    <a:pt x="1432532" y="540918"/>
                  </a:cubicBezTo>
                  <a:cubicBezTo>
                    <a:pt x="1082409" y="540918"/>
                    <a:pt x="994878" y="540918"/>
                    <a:pt x="972995" y="540918"/>
                  </a:cubicBezTo>
                  <a:lnTo>
                    <a:pt x="970088" y="540918"/>
                  </a:lnTo>
                  <a:lnTo>
                    <a:pt x="970088" y="541788"/>
                  </a:lnTo>
                  <a:lnTo>
                    <a:pt x="0" y="541788"/>
                  </a:lnTo>
                  <a:lnTo>
                    <a:pt x="0" y="2037"/>
                  </a:lnTo>
                  <a:lnTo>
                    <a:pt x="965701" y="2037"/>
                  </a:lnTo>
                  <a:lnTo>
                    <a:pt x="965701" y="1057"/>
                  </a:lnTo>
                  <a:cubicBezTo>
                    <a:pt x="965701" y="0"/>
                    <a:pt x="965701" y="0"/>
                    <a:pt x="965701" y="0"/>
                  </a:cubicBezTo>
                  <a:close/>
                </a:path>
              </a:pathLst>
            </a:custGeom>
            <a:solidFill>
              <a:srgbClr val="D9D9D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685712" rtl="0" eaLnBrk="1" fontAlgn="base" latinLnBrk="0" hangingPunct="1">
                <a:lnSpc>
                  <a:spcPct val="100000"/>
                </a:lnSpc>
                <a:spcBef>
                  <a:spcPct val="0"/>
                </a:spcBef>
                <a:spcAft>
                  <a:spcPct val="0"/>
                </a:spcAft>
                <a:buClrTx/>
                <a:buSzTx/>
                <a:buFontTx/>
                <a:buNone/>
                <a:tabLst/>
                <a:defRPr/>
              </a:pPr>
              <a:endParaRPr kumimoji="0" lang="en-GB" sz="1400" b="0" i="1" u="none" strike="noStrike" kern="1200" cap="none" spc="0" normalizeH="0" baseline="0" noProof="0">
                <a:ln>
                  <a:noFill/>
                </a:ln>
                <a:solidFill>
                  <a:prstClr val="black"/>
                </a:solidFill>
                <a:effectLst/>
                <a:uLnTx/>
                <a:uFillTx/>
                <a:latin typeface="Imago-Medium" pitchFamily="2" charset="0"/>
                <a:ea typeface="MS PGothic" pitchFamily="34" charset="-128"/>
                <a:cs typeface="+mn-cs"/>
              </a:endParaRPr>
            </a:p>
          </p:txBody>
        </p:sp>
        <p:grpSp>
          <p:nvGrpSpPr>
            <p:cNvPr id="14" name="Group 13">
              <a:extLst>
                <a:ext uri="{FF2B5EF4-FFF2-40B4-BE49-F238E27FC236}">
                  <a16:creationId xmlns:a16="http://schemas.microsoft.com/office/drawing/2014/main" id="{052B7FA9-B0B6-4EF4-B356-A7CFF206715E}"/>
                </a:ext>
              </a:extLst>
            </p:cNvPr>
            <p:cNvGrpSpPr/>
            <p:nvPr/>
          </p:nvGrpSpPr>
          <p:grpSpPr>
            <a:xfrm>
              <a:off x="2" y="2646409"/>
              <a:ext cx="12161113" cy="2923054"/>
              <a:chOff x="2" y="2436040"/>
              <a:chExt cx="12161113" cy="2923054"/>
            </a:xfrm>
          </p:grpSpPr>
          <p:sp>
            <p:nvSpPr>
              <p:cNvPr id="66" name="Freeform 5">
                <a:extLst>
                  <a:ext uri="{FF2B5EF4-FFF2-40B4-BE49-F238E27FC236}">
                    <a16:creationId xmlns:a16="http://schemas.microsoft.com/office/drawing/2014/main" id="{F1453667-2C22-4A9C-A5A2-D64C7357265F}"/>
                  </a:ext>
                </a:extLst>
              </p:cNvPr>
              <p:cNvSpPr>
                <a:spLocks/>
              </p:cNvSpPr>
              <p:nvPr/>
            </p:nvSpPr>
            <p:spPr bwMode="auto">
              <a:xfrm>
                <a:off x="3536738" y="2436040"/>
                <a:ext cx="1730590" cy="833407"/>
              </a:xfrm>
              <a:custGeom>
                <a:avLst/>
                <a:gdLst>
                  <a:gd name="T0" fmla="*/ 916 w 916"/>
                  <a:gd name="T1" fmla="*/ 297 h 297"/>
                  <a:gd name="T2" fmla="*/ 916 w 916"/>
                  <a:gd name="T3" fmla="*/ 139 h 297"/>
                  <a:gd name="T4" fmla="*/ 777 w 916"/>
                  <a:gd name="T5" fmla="*/ 0 h 297"/>
                  <a:gd name="T6" fmla="*/ 139 w 916"/>
                  <a:gd name="T7" fmla="*/ 0 h 297"/>
                  <a:gd name="T8" fmla="*/ 0 w 916"/>
                  <a:gd name="T9" fmla="*/ 139 h 297"/>
                  <a:gd name="T10" fmla="*/ 0 w 916"/>
                  <a:gd name="T11" fmla="*/ 297 h 297"/>
                </a:gdLst>
                <a:ahLst/>
                <a:cxnLst>
                  <a:cxn ang="0">
                    <a:pos x="T0" y="T1"/>
                  </a:cxn>
                  <a:cxn ang="0">
                    <a:pos x="T2" y="T3"/>
                  </a:cxn>
                  <a:cxn ang="0">
                    <a:pos x="T4" y="T5"/>
                  </a:cxn>
                  <a:cxn ang="0">
                    <a:pos x="T6" y="T7"/>
                  </a:cxn>
                  <a:cxn ang="0">
                    <a:pos x="T8" y="T9"/>
                  </a:cxn>
                  <a:cxn ang="0">
                    <a:pos x="T10" y="T11"/>
                  </a:cxn>
                </a:cxnLst>
                <a:rect l="0" t="0" r="r" b="b"/>
                <a:pathLst>
                  <a:path w="916" h="297">
                    <a:moveTo>
                      <a:pt x="916" y="297"/>
                    </a:moveTo>
                    <a:cubicBezTo>
                      <a:pt x="916" y="139"/>
                      <a:pt x="916" y="139"/>
                      <a:pt x="916" y="139"/>
                    </a:cubicBezTo>
                    <a:cubicBezTo>
                      <a:pt x="916" y="62"/>
                      <a:pt x="854" y="0"/>
                      <a:pt x="777" y="0"/>
                    </a:cubicBezTo>
                    <a:cubicBezTo>
                      <a:pt x="139" y="0"/>
                      <a:pt x="139" y="0"/>
                      <a:pt x="139" y="0"/>
                    </a:cubicBezTo>
                    <a:cubicBezTo>
                      <a:pt x="62" y="0"/>
                      <a:pt x="0" y="62"/>
                      <a:pt x="0" y="139"/>
                    </a:cubicBezTo>
                    <a:cubicBezTo>
                      <a:pt x="0" y="297"/>
                      <a:pt x="0" y="297"/>
                      <a:pt x="0" y="297"/>
                    </a:cubicBezTo>
                  </a:path>
                </a:pathLst>
              </a:custGeom>
              <a:noFill/>
              <a:ln w="38100"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mago" panose="020B0500060000020004" pitchFamily="34" charset="0"/>
                  <a:ea typeface="+mn-ea"/>
                  <a:cs typeface="+mn-cs"/>
                </a:endParaRPr>
              </a:p>
            </p:txBody>
          </p:sp>
          <p:sp>
            <p:nvSpPr>
              <p:cNvPr id="67" name="Freeform 5">
                <a:extLst>
                  <a:ext uri="{FF2B5EF4-FFF2-40B4-BE49-F238E27FC236}">
                    <a16:creationId xmlns:a16="http://schemas.microsoft.com/office/drawing/2014/main" id="{758C1F8F-AA81-42F6-9DFC-E19A6F7E34B0}"/>
                  </a:ext>
                </a:extLst>
              </p:cNvPr>
              <p:cNvSpPr>
                <a:spLocks/>
              </p:cNvSpPr>
              <p:nvPr/>
            </p:nvSpPr>
            <p:spPr bwMode="auto">
              <a:xfrm rot="10800000">
                <a:off x="5274471" y="4525685"/>
                <a:ext cx="1726985" cy="833407"/>
              </a:xfrm>
              <a:custGeom>
                <a:avLst/>
                <a:gdLst>
                  <a:gd name="T0" fmla="*/ 916 w 916"/>
                  <a:gd name="T1" fmla="*/ 297 h 297"/>
                  <a:gd name="T2" fmla="*/ 916 w 916"/>
                  <a:gd name="T3" fmla="*/ 139 h 297"/>
                  <a:gd name="T4" fmla="*/ 777 w 916"/>
                  <a:gd name="T5" fmla="*/ 0 h 297"/>
                  <a:gd name="T6" fmla="*/ 139 w 916"/>
                  <a:gd name="T7" fmla="*/ 0 h 297"/>
                  <a:gd name="T8" fmla="*/ 0 w 916"/>
                  <a:gd name="T9" fmla="*/ 139 h 297"/>
                  <a:gd name="T10" fmla="*/ 0 w 916"/>
                  <a:gd name="T11" fmla="*/ 297 h 297"/>
                </a:gdLst>
                <a:ahLst/>
                <a:cxnLst>
                  <a:cxn ang="0">
                    <a:pos x="T0" y="T1"/>
                  </a:cxn>
                  <a:cxn ang="0">
                    <a:pos x="T2" y="T3"/>
                  </a:cxn>
                  <a:cxn ang="0">
                    <a:pos x="T4" y="T5"/>
                  </a:cxn>
                  <a:cxn ang="0">
                    <a:pos x="T6" y="T7"/>
                  </a:cxn>
                  <a:cxn ang="0">
                    <a:pos x="T8" y="T9"/>
                  </a:cxn>
                  <a:cxn ang="0">
                    <a:pos x="T10" y="T11"/>
                  </a:cxn>
                </a:cxnLst>
                <a:rect l="0" t="0" r="r" b="b"/>
                <a:pathLst>
                  <a:path w="916" h="297">
                    <a:moveTo>
                      <a:pt x="916" y="297"/>
                    </a:moveTo>
                    <a:cubicBezTo>
                      <a:pt x="916" y="139"/>
                      <a:pt x="916" y="139"/>
                      <a:pt x="916" y="139"/>
                    </a:cubicBezTo>
                    <a:cubicBezTo>
                      <a:pt x="916" y="62"/>
                      <a:pt x="854" y="0"/>
                      <a:pt x="777" y="0"/>
                    </a:cubicBezTo>
                    <a:cubicBezTo>
                      <a:pt x="139" y="0"/>
                      <a:pt x="139" y="0"/>
                      <a:pt x="139" y="0"/>
                    </a:cubicBezTo>
                    <a:cubicBezTo>
                      <a:pt x="62" y="0"/>
                      <a:pt x="0" y="62"/>
                      <a:pt x="0" y="139"/>
                    </a:cubicBezTo>
                    <a:cubicBezTo>
                      <a:pt x="0" y="297"/>
                      <a:pt x="0" y="297"/>
                      <a:pt x="0" y="297"/>
                    </a:cubicBezTo>
                  </a:path>
                </a:pathLst>
              </a:custGeom>
              <a:noFill/>
              <a:ln w="38100"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mago" panose="020B0500060000020004" pitchFamily="34" charset="0"/>
                  <a:ea typeface="+mn-ea"/>
                  <a:cs typeface="+mn-cs"/>
                </a:endParaRPr>
              </a:p>
            </p:txBody>
          </p:sp>
          <p:sp>
            <p:nvSpPr>
              <p:cNvPr id="68" name="Freeform 5">
                <a:extLst>
                  <a:ext uri="{FF2B5EF4-FFF2-40B4-BE49-F238E27FC236}">
                    <a16:creationId xmlns:a16="http://schemas.microsoft.com/office/drawing/2014/main" id="{1A6F3756-5C31-4A08-A2A3-2F2E63711086}"/>
                  </a:ext>
                </a:extLst>
              </p:cNvPr>
              <p:cNvSpPr>
                <a:spLocks/>
              </p:cNvSpPr>
              <p:nvPr/>
            </p:nvSpPr>
            <p:spPr bwMode="auto">
              <a:xfrm>
                <a:off x="6997488" y="2436040"/>
                <a:ext cx="1730590" cy="833407"/>
              </a:xfrm>
              <a:custGeom>
                <a:avLst/>
                <a:gdLst>
                  <a:gd name="T0" fmla="*/ 916 w 916"/>
                  <a:gd name="T1" fmla="*/ 297 h 297"/>
                  <a:gd name="T2" fmla="*/ 916 w 916"/>
                  <a:gd name="T3" fmla="*/ 139 h 297"/>
                  <a:gd name="T4" fmla="*/ 777 w 916"/>
                  <a:gd name="T5" fmla="*/ 0 h 297"/>
                  <a:gd name="T6" fmla="*/ 139 w 916"/>
                  <a:gd name="T7" fmla="*/ 0 h 297"/>
                  <a:gd name="T8" fmla="*/ 0 w 916"/>
                  <a:gd name="T9" fmla="*/ 139 h 297"/>
                  <a:gd name="T10" fmla="*/ 0 w 916"/>
                  <a:gd name="T11" fmla="*/ 297 h 297"/>
                </a:gdLst>
                <a:ahLst/>
                <a:cxnLst>
                  <a:cxn ang="0">
                    <a:pos x="T0" y="T1"/>
                  </a:cxn>
                  <a:cxn ang="0">
                    <a:pos x="T2" y="T3"/>
                  </a:cxn>
                  <a:cxn ang="0">
                    <a:pos x="T4" y="T5"/>
                  </a:cxn>
                  <a:cxn ang="0">
                    <a:pos x="T6" y="T7"/>
                  </a:cxn>
                  <a:cxn ang="0">
                    <a:pos x="T8" y="T9"/>
                  </a:cxn>
                  <a:cxn ang="0">
                    <a:pos x="T10" y="T11"/>
                  </a:cxn>
                </a:cxnLst>
                <a:rect l="0" t="0" r="r" b="b"/>
                <a:pathLst>
                  <a:path w="916" h="297">
                    <a:moveTo>
                      <a:pt x="916" y="297"/>
                    </a:moveTo>
                    <a:cubicBezTo>
                      <a:pt x="916" y="139"/>
                      <a:pt x="916" y="139"/>
                      <a:pt x="916" y="139"/>
                    </a:cubicBezTo>
                    <a:cubicBezTo>
                      <a:pt x="916" y="62"/>
                      <a:pt x="854" y="0"/>
                      <a:pt x="777" y="0"/>
                    </a:cubicBezTo>
                    <a:cubicBezTo>
                      <a:pt x="139" y="0"/>
                      <a:pt x="139" y="0"/>
                      <a:pt x="139" y="0"/>
                    </a:cubicBezTo>
                    <a:cubicBezTo>
                      <a:pt x="62" y="0"/>
                      <a:pt x="0" y="62"/>
                      <a:pt x="0" y="139"/>
                    </a:cubicBezTo>
                    <a:cubicBezTo>
                      <a:pt x="0" y="297"/>
                      <a:pt x="0" y="297"/>
                      <a:pt x="0" y="297"/>
                    </a:cubicBezTo>
                  </a:path>
                </a:pathLst>
              </a:custGeom>
              <a:noFill/>
              <a:ln w="38100"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mago" panose="020B0500060000020004" pitchFamily="34" charset="0"/>
                  <a:ea typeface="+mn-ea"/>
                  <a:cs typeface="+mn-cs"/>
                </a:endParaRPr>
              </a:p>
            </p:txBody>
          </p:sp>
          <p:sp>
            <p:nvSpPr>
              <p:cNvPr id="69" name="Freeform 5">
                <a:extLst>
                  <a:ext uri="{FF2B5EF4-FFF2-40B4-BE49-F238E27FC236}">
                    <a16:creationId xmlns:a16="http://schemas.microsoft.com/office/drawing/2014/main" id="{A8D653FA-0B80-4FF7-AAA1-E622D86CE4C9}"/>
                  </a:ext>
                </a:extLst>
              </p:cNvPr>
              <p:cNvSpPr>
                <a:spLocks/>
              </p:cNvSpPr>
              <p:nvPr/>
            </p:nvSpPr>
            <p:spPr bwMode="auto">
              <a:xfrm rot="10800000">
                <a:off x="8728078" y="4525687"/>
                <a:ext cx="1730590" cy="833407"/>
              </a:xfrm>
              <a:custGeom>
                <a:avLst/>
                <a:gdLst>
                  <a:gd name="T0" fmla="*/ 916 w 916"/>
                  <a:gd name="T1" fmla="*/ 297 h 297"/>
                  <a:gd name="T2" fmla="*/ 916 w 916"/>
                  <a:gd name="T3" fmla="*/ 139 h 297"/>
                  <a:gd name="T4" fmla="*/ 777 w 916"/>
                  <a:gd name="T5" fmla="*/ 0 h 297"/>
                  <a:gd name="T6" fmla="*/ 139 w 916"/>
                  <a:gd name="T7" fmla="*/ 0 h 297"/>
                  <a:gd name="T8" fmla="*/ 0 w 916"/>
                  <a:gd name="T9" fmla="*/ 139 h 297"/>
                  <a:gd name="T10" fmla="*/ 0 w 916"/>
                  <a:gd name="T11" fmla="*/ 297 h 297"/>
                </a:gdLst>
                <a:ahLst/>
                <a:cxnLst>
                  <a:cxn ang="0">
                    <a:pos x="T0" y="T1"/>
                  </a:cxn>
                  <a:cxn ang="0">
                    <a:pos x="T2" y="T3"/>
                  </a:cxn>
                  <a:cxn ang="0">
                    <a:pos x="T4" y="T5"/>
                  </a:cxn>
                  <a:cxn ang="0">
                    <a:pos x="T6" y="T7"/>
                  </a:cxn>
                  <a:cxn ang="0">
                    <a:pos x="T8" y="T9"/>
                  </a:cxn>
                  <a:cxn ang="0">
                    <a:pos x="T10" y="T11"/>
                  </a:cxn>
                </a:cxnLst>
                <a:rect l="0" t="0" r="r" b="b"/>
                <a:pathLst>
                  <a:path w="916" h="297">
                    <a:moveTo>
                      <a:pt x="916" y="297"/>
                    </a:moveTo>
                    <a:cubicBezTo>
                      <a:pt x="916" y="139"/>
                      <a:pt x="916" y="139"/>
                      <a:pt x="916" y="139"/>
                    </a:cubicBezTo>
                    <a:cubicBezTo>
                      <a:pt x="916" y="62"/>
                      <a:pt x="854" y="0"/>
                      <a:pt x="777" y="0"/>
                    </a:cubicBezTo>
                    <a:cubicBezTo>
                      <a:pt x="139" y="0"/>
                      <a:pt x="139" y="0"/>
                      <a:pt x="139" y="0"/>
                    </a:cubicBezTo>
                    <a:cubicBezTo>
                      <a:pt x="62" y="0"/>
                      <a:pt x="0" y="62"/>
                      <a:pt x="0" y="139"/>
                    </a:cubicBezTo>
                    <a:cubicBezTo>
                      <a:pt x="0" y="297"/>
                      <a:pt x="0" y="297"/>
                      <a:pt x="0" y="297"/>
                    </a:cubicBezTo>
                  </a:path>
                </a:pathLst>
              </a:custGeom>
              <a:noFill/>
              <a:ln w="38100"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mago" panose="020B0500060000020004" pitchFamily="34" charset="0"/>
                  <a:ea typeface="+mn-ea"/>
                  <a:cs typeface="+mn-cs"/>
                </a:endParaRPr>
              </a:p>
            </p:txBody>
          </p:sp>
          <p:sp>
            <p:nvSpPr>
              <p:cNvPr id="70" name="Freeform 5">
                <a:extLst>
                  <a:ext uri="{FF2B5EF4-FFF2-40B4-BE49-F238E27FC236}">
                    <a16:creationId xmlns:a16="http://schemas.microsoft.com/office/drawing/2014/main" id="{0F42CF1E-1AE2-4FB1-9795-775CC6F16F03}"/>
                  </a:ext>
                </a:extLst>
              </p:cNvPr>
              <p:cNvSpPr>
                <a:spLocks/>
              </p:cNvSpPr>
              <p:nvPr/>
            </p:nvSpPr>
            <p:spPr bwMode="auto">
              <a:xfrm rot="10800000">
                <a:off x="1836353" y="4525686"/>
                <a:ext cx="1700385" cy="833407"/>
              </a:xfrm>
              <a:custGeom>
                <a:avLst/>
                <a:gdLst>
                  <a:gd name="T0" fmla="*/ 916 w 916"/>
                  <a:gd name="T1" fmla="*/ 297 h 297"/>
                  <a:gd name="T2" fmla="*/ 916 w 916"/>
                  <a:gd name="T3" fmla="*/ 139 h 297"/>
                  <a:gd name="T4" fmla="*/ 777 w 916"/>
                  <a:gd name="T5" fmla="*/ 0 h 297"/>
                  <a:gd name="T6" fmla="*/ 139 w 916"/>
                  <a:gd name="T7" fmla="*/ 0 h 297"/>
                  <a:gd name="T8" fmla="*/ 0 w 916"/>
                  <a:gd name="T9" fmla="*/ 139 h 297"/>
                  <a:gd name="T10" fmla="*/ 0 w 916"/>
                  <a:gd name="T11" fmla="*/ 297 h 297"/>
                </a:gdLst>
                <a:ahLst/>
                <a:cxnLst>
                  <a:cxn ang="0">
                    <a:pos x="T0" y="T1"/>
                  </a:cxn>
                  <a:cxn ang="0">
                    <a:pos x="T2" y="T3"/>
                  </a:cxn>
                  <a:cxn ang="0">
                    <a:pos x="T4" y="T5"/>
                  </a:cxn>
                  <a:cxn ang="0">
                    <a:pos x="T6" y="T7"/>
                  </a:cxn>
                  <a:cxn ang="0">
                    <a:pos x="T8" y="T9"/>
                  </a:cxn>
                  <a:cxn ang="0">
                    <a:pos x="T10" y="T11"/>
                  </a:cxn>
                </a:cxnLst>
                <a:rect l="0" t="0" r="r" b="b"/>
                <a:pathLst>
                  <a:path w="916" h="297">
                    <a:moveTo>
                      <a:pt x="916" y="297"/>
                    </a:moveTo>
                    <a:cubicBezTo>
                      <a:pt x="916" y="139"/>
                      <a:pt x="916" y="139"/>
                      <a:pt x="916" y="139"/>
                    </a:cubicBezTo>
                    <a:cubicBezTo>
                      <a:pt x="916" y="62"/>
                      <a:pt x="854" y="0"/>
                      <a:pt x="777" y="0"/>
                    </a:cubicBezTo>
                    <a:cubicBezTo>
                      <a:pt x="139" y="0"/>
                      <a:pt x="139" y="0"/>
                      <a:pt x="139" y="0"/>
                    </a:cubicBezTo>
                    <a:cubicBezTo>
                      <a:pt x="62" y="0"/>
                      <a:pt x="0" y="62"/>
                      <a:pt x="0" y="139"/>
                    </a:cubicBezTo>
                    <a:cubicBezTo>
                      <a:pt x="0" y="297"/>
                      <a:pt x="0" y="297"/>
                      <a:pt x="0" y="297"/>
                    </a:cubicBezTo>
                  </a:path>
                </a:pathLst>
              </a:custGeom>
              <a:noFill/>
              <a:ln w="38100"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mago" panose="020B0500060000020004" pitchFamily="34" charset="0"/>
                  <a:ea typeface="+mn-ea"/>
                  <a:cs typeface="+mn-cs"/>
                </a:endParaRPr>
              </a:p>
            </p:txBody>
          </p:sp>
          <p:cxnSp>
            <p:nvCxnSpPr>
              <p:cNvPr id="71" name="Straight Connector 70">
                <a:extLst>
                  <a:ext uri="{FF2B5EF4-FFF2-40B4-BE49-F238E27FC236}">
                    <a16:creationId xmlns:a16="http://schemas.microsoft.com/office/drawing/2014/main" id="{25A83C15-C058-4399-AA32-EC82CE30860E}"/>
                  </a:ext>
                </a:extLst>
              </p:cNvPr>
              <p:cNvCxnSpPr/>
              <p:nvPr/>
            </p:nvCxnSpPr>
            <p:spPr bwMode="auto">
              <a:xfrm>
                <a:off x="3536738" y="3263126"/>
                <a:ext cx="0" cy="1262560"/>
              </a:xfrm>
              <a:prstGeom prst="line">
                <a:avLst/>
              </a:prstGeom>
              <a:noFill/>
              <a:ln w="38100" cap="flat">
                <a:solidFill>
                  <a:schemeClr val="bg1">
                    <a:lumMod val="65000"/>
                  </a:schemeClr>
                </a:solidFill>
                <a:prstDash val="sysDot"/>
                <a:miter lim="800000"/>
                <a:headEnd/>
                <a:tailEnd/>
              </a:ln>
            </p:spPr>
          </p:cxnSp>
          <p:cxnSp>
            <p:nvCxnSpPr>
              <p:cNvPr id="72" name="Straight Connector 71">
                <a:extLst>
                  <a:ext uri="{FF2B5EF4-FFF2-40B4-BE49-F238E27FC236}">
                    <a16:creationId xmlns:a16="http://schemas.microsoft.com/office/drawing/2014/main" id="{8CEC2B8E-A1E1-49CF-A8FD-A5B45306013F}"/>
                  </a:ext>
                </a:extLst>
              </p:cNvPr>
              <p:cNvCxnSpPr/>
              <p:nvPr/>
            </p:nvCxnSpPr>
            <p:spPr bwMode="auto">
              <a:xfrm>
                <a:off x="5270909" y="3298765"/>
                <a:ext cx="0" cy="1193321"/>
              </a:xfrm>
              <a:prstGeom prst="line">
                <a:avLst/>
              </a:prstGeom>
              <a:noFill/>
              <a:ln w="38100" cap="flat">
                <a:solidFill>
                  <a:schemeClr val="bg1">
                    <a:lumMod val="65000"/>
                  </a:schemeClr>
                </a:solidFill>
                <a:prstDash val="sysDot"/>
                <a:miter lim="800000"/>
                <a:headEnd/>
                <a:tailEnd/>
              </a:ln>
            </p:spPr>
          </p:cxnSp>
          <p:cxnSp>
            <p:nvCxnSpPr>
              <p:cNvPr id="74" name="Straight Connector 73">
                <a:extLst>
                  <a:ext uri="{FF2B5EF4-FFF2-40B4-BE49-F238E27FC236}">
                    <a16:creationId xmlns:a16="http://schemas.microsoft.com/office/drawing/2014/main" id="{68872B29-E7B7-43EF-B059-7D4E76002189}"/>
                  </a:ext>
                </a:extLst>
              </p:cNvPr>
              <p:cNvCxnSpPr/>
              <p:nvPr/>
            </p:nvCxnSpPr>
            <p:spPr bwMode="auto">
              <a:xfrm>
                <a:off x="7001457" y="3263126"/>
                <a:ext cx="0" cy="1262560"/>
              </a:xfrm>
              <a:prstGeom prst="line">
                <a:avLst/>
              </a:prstGeom>
              <a:noFill/>
              <a:ln w="38100" cap="flat">
                <a:solidFill>
                  <a:schemeClr val="bg1">
                    <a:lumMod val="65000"/>
                  </a:schemeClr>
                </a:solidFill>
                <a:prstDash val="sysDot"/>
                <a:miter lim="800000"/>
                <a:headEnd/>
                <a:tailEnd/>
              </a:ln>
            </p:spPr>
          </p:cxnSp>
          <p:cxnSp>
            <p:nvCxnSpPr>
              <p:cNvPr id="75" name="Straight Connector 74">
                <a:extLst>
                  <a:ext uri="{FF2B5EF4-FFF2-40B4-BE49-F238E27FC236}">
                    <a16:creationId xmlns:a16="http://schemas.microsoft.com/office/drawing/2014/main" id="{39F97C3C-987F-4A7C-9272-5D53073E3DE4}"/>
                  </a:ext>
                </a:extLst>
              </p:cNvPr>
              <p:cNvCxnSpPr/>
              <p:nvPr/>
            </p:nvCxnSpPr>
            <p:spPr bwMode="auto">
              <a:xfrm>
                <a:off x="8728078" y="3298765"/>
                <a:ext cx="0" cy="1193321"/>
              </a:xfrm>
              <a:prstGeom prst="line">
                <a:avLst/>
              </a:prstGeom>
              <a:noFill/>
              <a:ln w="38100" cap="flat">
                <a:solidFill>
                  <a:schemeClr val="bg1">
                    <a:lumMod val="65000"/>
                  </a:schemeClr>
                </a:solidFill>
                <a:prstDash val="sysDot"/>
                <a:miter lim="800000"/>
                <a:headEnd/>
                <a:tailEnd/>
              </a:ln>
            </p:spPr>
          </p:cxnSp>
          <p:cxnSp>
            <p:nvCxnSpPr>
              <p:cNvPr id="76" name="Straight Connector 75">
                <a:extLst>
                  <a:ext uri="{FF2B5EF4-FFF2-40B4-BE49-F238E27FC236}">
                    <a16:creationId xmlns:a16="http://schemas.microsoft.com/office/drawing/2014/main" id="{CD7C3036-D2F2-46FA-AA32-F9CF9C23337B}"/>
                  </a:ext>
                </a:extLst>
              </p:cNvPr>
              <p:cNvCxnSpPr/>
              <p:nvPr/>
            </p:nvCxnSpPr>
            <p:spPr bwMode="auto">
              <a:xfrm>
                <a:off x="10459032" y="3263126"/>
                <a:ext cx="0" cy="1262560"/>
              </a:xfrm>
              <a:prstGeom prst="line">
                <a:avLst/>
              </a:prstGeom>
              <a:noFill/>
              <a:ln w="38100" cap="flat">
                <a:solidFill>
                  <a:schemeClr val="bg1">
                    <a:lumMod val="65000"/>
                  </a:schemeClr>
                </a:solidFill>
                <a:prstDash val="sysDot"/>
                <a:miter lim="800000"/>
                <a:headEnd/>
                <a:tailEnd/>
              </a:ln>
            </p:spPr>
          </p:cxnSp>
          <p:grpSp>
            <p:nvGrpSpPr>
              <p:cNvPr id="77" name="Group 76">
                <a:extLst>
                  <a:ext uri="{FF2B5EF4-FFF2-40B4-BE49-F238E27FC236}">
                    <a16:creationId xmlns:a16="http://schemas.microsoft.com/office/drawing/2014/main" id="{4DC8E281-D484-42FE-B12D-CEC7C577353B}"/>
                  </a:ext>
                </a:extLst>
              </p:cNvPr>
              <p:cNvGrpSpPr/>
              <p:nvPr/>
            </p:nvGrpSpPr>
            <p:grpSpPr>
              <a:xfrm>
                <a:off x="10459825" y="2436040"/>
                <a:ext cx="1701290" cy="833407"/>
                <a:chOff x="10459823" y="2436039"/>
                <a:chExt cx="1701290" cy="833407"/>
              </a:xfrm>
            </p:grpSpPr>
            <p:sp>
              <p:nvSpPr>
                <p:cNvPr id="82" name="Freeform 5">
                  <a:extLst>
                    <a:ext uri="{FF2B5EF4-FFF2-40B4-BE49-F238E27FC236}">
                      <a16:creationId xmlns:a16="http://schemas.microsoft.com/office/drawing/2014/main" id="{6EB00891-B458-4E73-BB16-54E96D9A2021}"/>
                    </a:ext>
                  </a:extLst>
                </p:cNvPr>
                <p:cNvSpPr>
                  <a:spLocks/>
                </p:cNvSpPr>
                <p:nvPr/>
              </p:nvSpPr>
              <p:spPr bwMode="auto">
                <a:xfrm>
                  <a:off x="10459823" y="2436039"/>
                  <a:ext cx="1468059" cy="833407"/>
                </a:xfrm>
                <a:custGeom>
                  <a:avLst/>
                  <a:gdLst>
                    <a:gd name="T0" fmla="*/ 916 w 916"/>
                    <a:gd name="T1" fmla="*/ 297 h 297"/>
                    <a:gd name="T2" fmla="*/ 916 w 916"/>
                    <a:gd name="T3" fmla="*/ 139 h 297"/>
                    <a:gd name="T4" fmla="*/ 777 w 916"/>
                    <a:gd name="T5" fmla="*/ 0 h 297"/>
                    <a:gd name="T6" fmla="*/ 139 w 916"/>
                    <a:gd name="T7" fmla="*/ 0 h 297"/>
                    <a:gd name="T8" fmla="*/ 0 w 916"/>
                    <a:gd name="T9" fmla="*/ 139 h 297"/>
                    <a:gd name="T10" fmla="*/ 0 w 916"/>
                    <a:gd name="T11" fmla="*/ 297 h 297"/>
                    <a:gd name="connsiteX0" fmla="*/ 10000 w 10000"/>
                    <a:gd name="connsiteY0" fmla="*/ 4680 h 10000"/>
                    <a:gd name="connsiteX1" fmla="*/ 8483 w 10000"/>
                    <a:gd name="connsiteY1" fmla="*/ 0 h 10000"/>
                    <a:gd name="connsiteX2" fmla="*/ 1517 w 10000"/>
                    <a:gd name="connsiteY2" fmla="*/ 0 h 10000"/>
                    <a:gd name="connsiteX3" fmla="*/ 0 w 10000"/>
                    <a:gd name="connsiteY3" fmla="*/ 4680 h 10000"/>
                    <a:gd name="connsiteX4" fmla="*/ 0 w 10000"/>
                    <a:gd name="connsiteY4" fmla="*/ 10000 h 10000"/>
                    <a:gd name="connsiteX0" fmla="*/ 8483 w 8483"/>
                    <a:gd name="connsiteY0" fmla="*/ 0 h 10000"/>
                    <a:gd name="connsiteX1" fmla="*/ 1517 w 8483"/>
                    <a:gd name="connsiteY1" fmla="*/ 0 h 10000"/>
                    <a:gd name="connsiteX2" fmla="*/ 0 w 8483"/>
                    <a:gd name="connsiteY2" fmla="*/ 4680 h 10000"/>
                    <a:gd name="connsiteX3" fmla="*/ 0 w 8483"/>
                    <a:gd name="connsiteY3" fmla="*/ 10000 h 10000"/>
                  </a:gdLst>
                  <a:ahLst/>
                  <a:cxnLst>
                    <a:cxn ang="0">
                      <a:pos x="connsiteX0" y="connsiteY0"/>
                    </a:cxn>
                    <a:cxn ang="0">
                      <a:pos x="connsiteX1" y="connsiteY1"/>
                    </a:cxn>
                    <a:cxn ang="0">
                      <a:pos x="connsiteX2" y="connsiteY2"/>
                    </a:cxn>
                    <a:cxn ang="0">
                      <a:pos x="connsiteX3" y="connsiteY3"/>
                    </a:cxn>
                  </a:cxnLst>
                  <a:rect l="l" t="t" r="r" b="b"/>
                  <a:pathLst>
                    <a:path w="8483" h="10000">
                      <a:moveTo>
                        <a:pt x="8483" y="0"/>
                      </a:moveTo>
                      <a:lnTo>
                        <a:pt x="1517" y="0"/>
                      </a:lnTo>
                      <a:cubicBezTo>
                        <a:pt x="677" y="0"/>
                        <a:pt x="0" y="2088"/>
                        <a:pt x="0" y="4680"/>
                      </a:cubicBezTo>
                      <a:lnTo>
                        <a:pt x="0" y="10000"/>
                      </a:lnTo>
                    </a:path>
                  </a:pathLst>
                </a:custGeom>
                <a:noFill/>
                <a:ln w="38100"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mago" panose="020B0500060000020004" pitchFamily="34" charset="0"/>
                    <a:ea typeface="+mn-ea"/>
                    <a:cs typeface="+mn-cs"/>
                  </a:endParaRPr>
                </a:p>
              </p:txBody>
            </p:sp>
            <p:cxnSp>
              <p:nvCxnSpPr>
                <p:cNvPr id="103" name="Straight Connector 102">
                  <a:extLst>
                    <a:ext uri="{FF2B5EF4-FFF2-40B4-BE49-F238E27FC236}">
                      <a16:creationId xmlns:a16="http://schemas.microsoft.com/office/drawing/2014/main" id="{8E978442-C024-43D9-80C3-FB3AE783744C}"/>
                    </a:ext>
                  </a:extLst>
                </p:cNvPr>
                <p:cNvCxnSpPr/>
                <p:nvPr/>
              </p:nvCxnSpPr>
              <p:spPr bwMode="auto">
                <a:xfrm>
                  <a:off x="11982450" y="2436039"/>
                  <a:ext cx="178663" cy="0"/>
                </a:xfrm>
                <a:prstGeom prst="line">
                  <a:avLst/>
                </a:prstGeom>
                <a:noFill/>
                <a:ln w="38100" cap="flat">
                  <a:solidFill>
                    <a:schemeClr val="bg1">
                      <a:lumMod val="65000"/>
                    </a:schemeClr>
                  </a:solidFill>
                  <a:prstDash val="sysDot"/>
                  <a:miter lim="800000"/>
                  <a:headEnd/>
                  <a:tailEnd/>
                </a:ln>
              </p:spPr>
            </p:cxnSp>
          </p:grpSp>
          <p:grpSp>
            <p:nvGrpSpPr>
              <p:cNvPr id="78" name="Group 77">
                <a:extLst>
                  <a:ext uri="{FF2B5EF4-FFF2-40B4-BE49-F238E27FC236}">
                    <a16:creationId xmlns:a16="http://schemas.microsoft.com/office/drawing/2014/main" id="{E45AF7FA-6746-4BF6-A953-9DD541F18574}"/>
                  </a:ext>
                </a:extLst>
              </p:cNvPr>
              <p:cNvGrpSpPr/>
              <p:nvPr/>
            </p:nvGrpSpPr>
            <p:grpSpPr>
              <a:xfrm flipH="1">
                <a:off x="2" y="2436040"/>
                <a:ext cx="1831654" cy="833407"/>
                <a:chOff x="10459823" y="2436039"/>
                <a:chExt cx="1831654" cy="833407"/>
              </a:xfrm>
            </p:grpSpPr>
            <p:sp>
              <p:nvSpPr>
                <p:cNvPr id="80" name="Freeform 5">
                  <a:extLst>
                    <a:ext uri="{FF2B5EF4-FFF2-40B4-BE49-F238E27FC236}">
                      <a16:creationId xmlns:a16="http://schemas.microsoft.com/office/drawing/2014/main" id="{AF621326-897E-42A5-9D41-F4307863A3A1}"/>
                    </a:ext>
                  </a:extLst>
                </p:cNvPr>
                <p:cNvSpPr>
                  <a:spLocks/>
                </p:cNvSpPr>
                <p:nvPr/>
              </p:nvSpPr>
              <p:spPr bwMode="auto">
                <a:xfrm>
                  <a:off x="10459823" y="2436039"/>
                  <a:ext cx="1468059" cy="833407"/>
                </a:xfrm>
                <a:custGeom>
                  <a:avLst/>
                  <a:gdLst>
                    <a:gd name="T0" fmla="*/ 916 w 916"/>
                    <a:gd name="T1" fmla="*/ 297 h 297"/>
                    <a:gd name="T2" fmla="*/ 916 w 916"/>
                    <a:gd name="T3" fmla="*/ 139 h 297"/>
                    <a:gd name="T4" fmla="*/ 777 w 916"/>
                    <a:gd name="T5" fmla="*/ 0 h 297"/>
                    <a:gd name="T6" fmla="*/ 139 w 916"/>
                    <a:gd name="T7" fmla="*/ 0 h 297"/>
                    <a:gd name="T8" fmla="*/ 0 w 916"/>
                    <a:gd name="T9" fmla="*/ 139 h 297"/>
                    <a:gd name="T10" fmla="*/ 0 w 916"/>
                    <a:gd name="T11" fmla="*/ 297 h 297"/>
                    <a:gd name="connsiteX0" fmla="*/ 10000 w 10000"/>
                    <a:gd name="connsiteY0" fmla="*/ 4680 h 10000"/>
                    <a:gd name="connsiteX1" fmla="*/ 8483 w 10000"/>
                    <a:gd name="connsiteY1" fmla="*/ 0 h 10000"/>
                    <a:gd name="connsiteX2" fmla="*/ 1517 w 10000"/>
                    <a:gd name="connsiteY2" fmla="*/ 0 h 10000"/>
                    <a:gd name="connsiteX3" fmla="*/ 0 w 10000"/>
                    <a:gd name="connsiteY3" fmla="*/ 4680 h 10000"/>
                    <a:gd name="connsiteX4" fmla="*/ 0 w 10000"/>
                    <a:gd name="connsiteY4" fmla="*/ 10000 h 10000"/>
                    <a:gd name="connsiteX0" fmla="*/ 8483 w 8483"/>
                    <a:gd name="connsiteY0" fmla="*/ 0 h 10000"/>
                    <a:gd name="connsiteX1" fmla="*/ 1517 w 8483"/>
                    <a:gd name="connsiteY1" fmla="*/ 0 h 10000"/>
                    <a:gd name="connsiteX2" fmla="*/ 0 w 8483"/>
                    <a:gd name="connsiteY2" fmla="*/ 4680 h 10000"/>
                    <a:gd name="connsiteX3" fmla="*/ 0 w 8483"/>
                    <a:gd name="connsiteY3" fmla="*/ 10000 h 10000"/>
                  </a:gdLst>
                  <a:ahLst/>
                  <a:cxnLst>
                    <a:cxn ang="0">
                      <a:pos x="connsiteX0" y="connsiteY0"/>
                    </a:cxn>
                    <a:cxn ang="0">
                      <a:pos x="connsiteX1" y="connsiteY1"/>
                    </a:cxn>
                    <a:cxn ang="0">
                      <a:pos x="connsiteX2" y="connsiteY2"/>
                    </a:cxn>
                    <a:cxn ang="0">
                      <a:pos x="connsiteX3" y="connsiteY3"/>
                    </a:cxn>
                  </a:cxnLst>
                  <a:rect l="l" t="t" r="r" b="b"/>
                  <a:pathLst>
                    <a:path w="8483" h="10000">
                      <a:moveTo>
                        <a:pt x="8483" y="0"/>
                      </a:moveTo>
                      <a:lnTo>
                        <a:pt x="1517" y="0"/>
                      </a:lnTo>
                      <a:cubicBezTo>
                        <a:pt x="677" y="0"/>
                        <a:pt x="0" y="2088"/>
                        <a:pt x="0" y="4680"/>
                      </a:cubicBezTo>
                      <a:lnTo>
                        <a:pt x="0" y="10000"/>
                      </a:lnTo>
                    </a:path>
                  </a:pathLst>
                </a:custGeom>
                <a:noFill/>
                <a:ln w="38100" cap="flat">
                  <a:solidFill>
                    <a:schemeClr val="bg1">
                      <a:lumMod val="65000"/>
                    </a:schemeClr>
                  </a:solidFill>
                  <a:prstDash val="sys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Imago" panose="020B0500060000020004" pitchFamily="34" charset="0"/>
                    <a:ea typeface="+mn-ea"/>
                    <a:cs typeface="+mn-cs"/>
                  </a:endParaRPr>
                </a:p>
              </p:txBody>
            </p:sp>
            <p:cxnSp>
              <p:nvCxnSpPr>
                <p:cNvPr id="81" name="Straight Connector 80">
                  <a:extLst>
                    <a:ext uri="{FF2B5EF4-FFF2-40B4-BE49-F238E27FC236}">
                      <a16:creationId xmlns:a16="http://schemas.microsoft.com/office/drawing/2014/main" id="{D2238ECA-BB78-4412-9465-63445A04AE9F}"/>
                    </a:ext>
                  </a:extLst>
                </p:cNvPr>
                <p:cNvCxnSpPr/>
                <p:nvPr/>
              </p:nvCxnSpPr>
              <p:spPr bwMode="auto">
                <a:xfrm>
                  <a:off x="11982449" y="2436039"/>
                  <a:ext cx="309028" cy="5537"/>
                </a:xfrm>
                <a:prstGeom prst="line">
                  <a:avLst/>
                </a:prstGeom>
                <a:noFill/>
                <a:ln w="38100" cap="flat">
                  <a:solidFill>
                    <a:schemeClr val="bg1">
                      <a:lumMod val="65000"/>
                    </a:schemeClr>
                  </a:solidFill>
                  <a:prstDash val="sysDot"/>
                  <a:miter lim="800000"/>
                  <a:headEnd/>
                  <a:tailEnd/>
                </a:ln>
              </p:spPr>
            </p:cxnSp>
          </p:grpSp>
          <p:cxnSp>
            <p:nvCxnSpPr>
              <p:cNvPr id="79" name="Straight Connector 78">
                <a:extLst>
                  <a:ext uri="{FF2B5EF4-FFF2-40B4-BE49-F238E27FC236}">
                    <a16:creationId xmlns:a16="http://schemas.microsoft.com/office/drawing/2014/main" id="{F4FF6697-B4E4-4C6A-AFA7-D41DACD40C97}"/>
                  </a:ext>
                </a:extLst>
              </p:cNvPr>
              <p:cNvCxnSpPr/>
              <p:nvPr/>
            </p:nvCxnSpPr>
            <p:spPr bwMode="auto">
              <a:xfrm>
                <a:off x="1834289" y="3298765"/>
                <a:ext cx="0" cy="1193321"/>
              </a:xfrm>
              <a:prstGeom prst="line">
                <a:avLst/>
              </a:prstGeom>
              <a:noFill/>
              <a:ln w="38100" cap="flat">
                <a:solidFill>
                  <a:schemeClr val="bg1">
                    <a:lumMod val="65000"/>
                  </a:schemeClr>
                </a:solidFill>
                <a:prstDash val="sysDot"/>
                <a:miter lim="800000"/>
                <a:headEnd/>
                <a:tailEnd/>
              </a:ln>
            </p:spPr>
          </p:cxnSp>
        </p:grpSp>
      </p:grpSp>
      <p:sp>
        <p:nvSpPr>
          <p:cNvPr id="31" name="Title 1"/>
          <p:cNvSpPr>
            <a:spLocks noGrp="1"/>
          </p:cNvSpPr>
          <p:nvPr>
            <p:ph type="title"/>
          </p:nvPr>
        </p:nvSpPr>
        <p:spPr>
          <a:xfrm>
            <a:off x="628103" y="152158"/>
            <a:ext cx="7886700" cy="994172"/>
          </a:xfrm>
        </p:spPr>
        <p:txBody>
          <a:bodyPr>
            <a:normAutofit/>
          </a:bodyPr>
          <a:lstStyle/>
          <a:p>
            <a:r>
              <a:rPr lang="en-GB" sz="2800" dirty="0">
                <a:cs typeface="Arial" panose="020B0604020202020204" pitchFamily="34" charset="0"/>
              </a:rPr>
              <a:t>Bevacizumab Is Here in Frontline—What About </a:t>
            </a:r>
            <a:r>
              <a:rPr lang="en-GB" sz="2800" dirty="0" err="1">
                <a:cs typeface="Arial" panose="020B0604020202020204" pitchFamily="34" charset="0"/>
              </a:rPr>
              <a:t>PARPi</a:t>
            </a:r>
            <a:r>
              <a:rPr lang="en-GB" sz="2800" dirty="0">
                <a:cs typeface="Arial" panose="020B0604020202020204" pitchFamily="34" charset="0"/>
              </a:rPr>
              <a:t> and Why </a:t>
            </a:r>
            <a:r>
              <a:rPr lang="en-GB" sz="2800" dirty="0" err="1">
                <a:cs typeface="Arial" panose="020B0604020202020204" pitchFamily="34" charset="0"/>
              </a:rPr>
              <a:t>PARPi</a:t>
            </a:r>
            <a:r>
              <a:rPr lang="en-GB" sz="2800" dirty="0">
                <a:cs typeface="Arial" panose="020B0604020202020204" pitchFamily="34" charset="0"/>
              </a:rPr>
              <a:t>?</a:t>
            </a:r>
          </a:p>
        </p:txBody>
      </p:sp>
      <p:sp>
        <p:nvSpPr>
          <p:cNvPr id="128" name="Rectangle 127"/>
          <p:cNvSpPr/>
          <p:nvPr/>
        </p:nvSpPr>
        <p:spPr>
          <a:xfrm>
            <a:off x="6299676" y="1287334"/>
            <a:ext cx="1790707" cy="623241"/>
          </a:xfrm>
          <a:prstGeom prst="rect">
            <a:avLst/>
          </a:prstGeom>
        </p:spPr>
        <p:txBody>
          <a:bodyPr wrap="square" lIns="68573" tIns="34287" rIns="68573" bIns="34287">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B050"/>
                </a:solidFill>
                <a:effectLst/>
                <a:uLnTx/>
                <a:uFillTx/>
                <a:latin typeface="Calibri Light" panose="020F0302020204030204"/>
                <a:ea typeface="+mn-ea"/>
                <a:cs typeface="+mn-cs"/>
              </a:rPr>
              <a:t>Phase III PRIMA:</a:t>
            </a:r>
            <a:r>
              <a:rPr kumimoji="0" lang="en-GB" sz="900" b="0" i="0" u="none" strike="noStrike" kern="1200" cap="none" spc="0" normalizeH="0" baseline="0" noProof="0" dirty="0">
                <a:ln>
                  <a:noFill/>
                </a:ln>
                <a:solidFill>
                  <a:srgbClr val="00B050"/>
                </a:solidFill>
                <a:effectLst/>
                <a:uLnTx/>
                <a:uFillTx/>
                <a:latin typeface="Calibri Light" panose="020F0302020204030204"/>
                <a:ea typeface="+mn-ea"/>
                <a:cs typeface="+mn-cs"/>
              </a:rPr>
              <a:t> </a:t>
            </a:r>
            <a:r>
              <a:rPr kumimoji="0" lang="en-GB" sz="900" b="0" i="1" u="none" strike="noStrike" kern="1200" cap="none" spc="0" normalizeH="0" baseline="0" noProof="0" dirty="0">
                <a:ln>
                  <a:noFill/>
                </a:ln>
                <a:solidFill>
                  <a:srgbClr val="00B050"/>
                </a:solidFill>
                <a:effectLst/>
                <a:uLnTx/>
                <a:uFillTx/>
                <a:latin typeface="Calibri Light" panose="020F0302020204030204"/>
                <a:ea typeface="+mn-ea"/>
                <a:cs typeface="+mn-cs"/>
              </a:rPr>
              <a:t>NCT02655016</a:t>
            </a:r>
            <a:br>
              <a:rPr kumimoji="0" lang="en-GB" sz="900" b="0" i="0" u="none" strike="noStrike" kern="1200" cap="none" spc="0" normalizeH="0" baseline="0" noProof="0" dirty="0">
                <a:ln>
                  <a:noFill/>
                </a:ln>
                <a:solidFill>
                  <a:srgbClr val="00B050"/>
                </a:solidFill>
                <a:effectLst/>
                <a:uLnTx/>
                <a:uFillTx/>
                <a:latin typeface="Calibri Light" panose="020F0302020204030204"/>
                <a:ea typeface="+mn-ea"/>
                <a:cs typeface="+mn-cs"/>
              </a:rPr>
            </a:br>
            <a:r>
              <a:rPr kumimoji="0" lang="en-GB" sz="900" b="0" i="0" u="none" strike="noStrike" kern="1200" cap="none" spc="0" normalizeH="0" baseline="0" noProof="0" dirty="0">
                <a:ln>
                  <a:noFill/>
                </a:ln>
                <a:solidFill>
                  <a:srgbClr val="00B050"/>
                </a:solidFill>
                <a:effectLst/>
                <a:uLnTx/>
                <a:uFillTx/>
                <a:latin typeface="Calibri Light" panose="020F0302020204030204"/>
                <a:ea typeface="+mn-ea"/>
                <a:cs typeface="+mn-cs"/>
              </a:rPr>
              <a:t>Niraparib maintenance for newly diagnosed advanced OC</a:t>
            </a:r>
            <a:endParaRPr kumimoji="0" lang="en-GB" sz="900" b="1" i="0" u="none" strike="noStrike" kern="1200" cap="none" spc="0" normalizeH="0" baseline="0" noProof="0" dirty="0">
              <a:ln>
                <a:noFill/>
              </a:ln>
              <a:solidFill>
                <a:srgbClr val="00B050"/>
              </a:solidFill>
              <a:effectLst/>
              <a:uLnTx/>
              <a:uFillTx/>
              <a:latin typeface="Calibri Light" panose="020F0302020204030204"/>
              <a:ea typeface="+mn-ea"/>
              <a:cs typeface="+mn-cs"/>
            </a:endParaRPr>
          </a:p>
        </p:txBody>
      </p:sp>
      <p:grpSp>
        <p:nvGrpSpPr>
          <p:cNvPr id="17" name="Group 16">
            <a:extLst>
              <a:ext uri="{FF2B5EF4-FFF2-40B4-BE49-F238E27FC236}">
                <a16:creationId xmlns:a16="http://schemas.microsoft.com/office/drawing/2014/main" id="{232ACA21-0F79-4FC1-AEE8-AD7398E4D7FB}"/>
              </a:ext>
            </a:extLst>
          </p:cNvPr>
          <p:cNvGrpSpPr/>
          <p:nvPr/>
        </p:nvGrpSpPr>
        <p:grpSpPr>
          <a:xfrm>
            <a:off x="5473099" y="1167521"/>
            <a:ext cx="795880" cy="794849"/>
            <a:chOff x="7539290" y="1979530"/>
            <a:chExt cx="1061173" cy="1059799"/>
          </a:xfrm>
          <a:solidFill>
            <a:srgbClr val="00B050"/>
          </a:solidFill>
        </p:grpSpPr>
        <p:sp>
          <p:nvSpPr>
            <p:cNvPr id="130" name="Freeform 11"/>
            <p:cNvSpPr>
              <a:spLocks/>
            </p:cNvSpPr>
            <p:nvPr/>
          </p:nvSpPr>
          <p:spPr bwMode="auto">
            <a:xfrm rot="5400000">
              <a:off x="7539977" y="1978843"/>
              <a:ext cx="1059799" cy="1061173"/>
            </a:xfrm>
            <a:custGeom>
              <a:avLst/>
              <a:gdLst>
                <a:gd name="T0" fmla="*/ 304 w 326"/>
                <a:gd name="T1" fmla="*/ 244 h 326"/>
                <a:gd name="T2" fmla="*/ 326 w 326"/>
                <a:gd name="T3" fmla="*/ 163 h 326"/>
                <a:gd name="T4" fmla="*/ 163 w 326"/>
                <a:gd name="T5" fmla="*/ 0 h 326"/>
                <a:gd name="T6" fmla="*/ 0 w 326"/>
                <a:gd name="T7" fmla="*/ 163 h 326"/>
                <a:gd name="T8" fmla="*/ 163 w 326"/>
                <a:gd name="T9" fmla="*/ 326 h 326"/>
                <a:gd name="T10" fmla="*/ 244 w 326"/>
                <a:gd name="T11" fmla="*/ 304 h 326"/>
                <a:gd name="T12" fmla="*/ 326 w 326"/>
                <a:gd name="T13" fmla="*/ 326 h 326"/>
                <a:gd name="T14" fmla="*/ 304 w 326"/>
                <a:gd name="T15" fmla="*/ 244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26">
                  <a:moveTo>
                    <a:pt x="304" y="244"/>
                  </a:moveTo>
                  <a:cubicBezTo>
                    <a:pt x="318" y="220"/>
                    <a:pt x="326" y="193"/>
                    <a:pt x="326" y="163"/>
                  </a:cubicBezTo>
                  <a:cubicBezTo>
                    <a:pt x="326" y="73"/>
                    <a:pt x="253" y="0"/>
                    <a:pt x="163" y="0"/>
                  </a:cubicBezTo>
                  <a:cubicBezTo>
                    <a:pt x="73" y="0"/>
                    <a:pt x="0" y="73"/>
                    <a:pt x="0" y="163"/>
                  </a:cubicBezTo>
                  <a:cubicBezTo>
                    <a:pt x="0" y="253"/>
                    <a:pt x="73" y="326"/>
                    <a:pt x="163" y="326"/>
                  </a:cubicBezTo>
                  <a:cubicBezTo>
                    <a:pt x="193" y="326"/>
                    <a:pt x="220" y="318"/>
                    <a:pt x="244" y="304"/>
                  </a:cubicBezTo>
                  <a:cubicBezTo>
                    <a:pt x="326" y="326"/>
                    <a:pt x="326" y="326"/>
                    <a:pt x="326" y="326"/>
                  </a:cubicBezTo>
                  <a:lnTo>
                    <a:pt x="304" y="244"/>
                  </a:lnTo>
                  <a:close/>
                </a:path>
              </a:pathLst>
            </a:custGeom>
            <a:grpFill/>
            <a:ln>
              <a:noFill/>
            </a:ln>
          </p:spPr>
          <p:txBody>
            <a:bodyPr vert="horz" wrap="square" lIns="91440" tIns="45720" rIns="91440" bIns="45720" numCol="1" anchor="ctr" anchorCtr="0" compatLnSpc="1">
              <a:prstTxWarp prst="textNoShape">
                <a:avLst/>
              </a:prstTxWarp>
            </a:bodyPr>
            <a:lstStyle>
              <a:defPPr>
                <a:defRPr lang="en-GB"/>
              </a:defPPr>
              <a:lvl1pPr algn="l" rtl="0" fontAlgn="base">
                <a:spcBef>
                  <a:spcPct val="0"/>
                </a:spcBef>
                <a:spcAft>
                  <a:spcPct val="0"/>
                </a:spcAft>
                <a:defRPr i="1" kern="1200">
                  <a:solidFill>
                    <a:schemeClr val="tx1"/>
                  </a:solidFill>
                  <a:latin typeface="Imago-Medium" pitchFamily="2" charset="0"/>
                  <a:ea typeface="MS PGothic" pitchFamily="34" charset="-128"/>
                  <a:cs typeface="+mn-cs"/>
                </a:defRPr>
              </a:lvl1pPr>
              <a:lvl2pPr marL="457200" algn="l" rtl="0" fontAlgn="base">
                <a:spcBef>
                  <a:spcPct val="0"/>
                </a:spcBef>
                <a:spcAft>
                  <a:spcPct val="0"/>
                </a:spcAft>
                <a:defRPr i="1" kern="1200">
                  <a:solidFill>
                    <a:schemeClr val="tx1"/>
                  </a:solidFill>
                  <a:latin typeface="Imago-Medium" pitchFamily="2" charset="0"/>
                  <a:ea typeface="MS PGothic" pitchFamily="34" charset="-128"/>
                  <a:cs typeface="+mn-cs"/>
                </a:defRPr>
              </a:lvl2pPr>
              <a:lvl3pPr marL="914400" algn="l" rtl="0" fontAlgn="base">
                <a:spcBef>
                  <a:spcPct val="0"/>
                </a:spcBef>
                <a:spcAft>
                  <a:spcPct val="0"/>
                </a:spcAft>
                <a:defRPr i="1" kern="1200">
                  <a:solidFill>
                    <a:schemeClr val="tx1"/>
                  </a:solidFill>
                  <a:latin typeface="Imago-Medium" pitchFamily="2" charset="0"/>
                  <a:ea typeface="MS PGothic" pitchFamily="34" charset="-128"/>
                  <a:cs typeface="+mn-cs"/>
                </a:defRPr>
              </a:lvl3pPr>
              <a:lvl4pPr marL="1371600" algn="l" rtl="0" fontAlgn="base">
                <a:spcBef>
                  <a:spcPct val="0"/>
                </a:spcBef>
                <a:spcAft>
                  <a:spcPct val="0"/>
                </a:spcAft>
                <a:defRPr i="1" kern="1200">
                  <a:solidFill>
                    <a:schemeClr val="tx1"/>
                  </a:solidFill>
                  <a:latin typeface="Imago-Medium" pitchFamily="2" charset="0"/>
                  <a:ea typeface="MS PGothic" pitchFamily="34" charset="-128"/>
                  <a:cs typeface="+mn-cs"/>
                </a:defRPr>
              </a:lvl4pPr>
              <a:lvl5pPr marL="1828800" algn="l" rtl="0" fontAlgn="base">
                <a:spcBef>
                  <a:spcPct val="0"/>
                </a:spcBef>
                <a:spcAft>
                  <a:spcPct val="0"/>
                </a:spcAft>
                <a:defRPr i="1" kern="1200">
                  <a:solidFill>
                    <a:schemeClr val="tx1"/>
                  </a:solidFill>
                  <a:latin typeface="Imago-Medium" pitchFamily="2" charset="0"/>
                  <a:ea typeface="MS PGothic" pitchFamily="34" charset="-128"/>
                  <a:cs typeface="+mn-cs"/>
                </a:defRPr>
              </a:lvl5pPr>
              <a:lvl6pPr marL="2286000" algn="l" defTabSz="914400" rtl="0" eaLnBrk="1" latinLnBrk="0" hangingPunct="1">
                <a:defRPr i="1" kern="1200">
                  <a:solidFill>
                    <a:schemeClr val="tx1"/>
                  </a:solidFill>
                  <a:latin typeface="Imago-Medium" pitchFamily="2" charset="0"/>
                  <a:ea typeface="MS PGothic" pitchFamily="34" charset="-128"/>
                  <a:cs typeface="+mn-cs"/>
                </a:defRPr>
              </a:lvl6pPr>
              <a:lvl7pPr marL="2743200" algn="l" defTabSz="914400" rtl="0" eaLnBrk="1" latinLnBrk="0" hangingPunct="1">
                <a:defRPr i="1" kern="1200">
                  <a:solidFill>
                    <a:schemeClr val="tx1"/>
                  </a:solidFill>
                  <a:latin typeface="Imago-Medium" pitchFamily="2" charset="0"/>
                  <a:ea typeface="MS PGothic" pitchFamily="34" charset="-128"/>
                  <a:cs typeface="+mn-cs"/>
                </a:defRPr>
              </a:lvl7pPr>
              <a:lvl8pPr marL="3200400" algn="l" defTabSz="914400" rtl="0" eaLnBrk="1" latinLnBrk="0" hangingPunct="1">
                <a:defRPr i="1" kern="1200">
                  <a:solidFill>
                    <a:schemeClr val="tx1"/>
                  </a:solidFill>
                  <a:latin typeface="Imago-Medium" pitchFamily="2" charset="0"/>
                  <a:ea typeface="MS PGothic" pitchFamily="34" charset="-128"/>
                  <a:cs typeface="+mn-cs"/>
                </a:defRPr>
              </a:lvl8pPr>
              <a:lvl9pPr marL="3657600" algn="l" defTabSz="914400" rtl="0" eaLnBrk="1" latinLnBrk="0" hangingPunct="1">
                <a:defRPr i="1" kern="1200">
                  <a:solidFill>
                    <a:schemeClr val="tx1"/>
                  </a:solidFill>
                  <a:latin typeface="Imago-Medium" pitchFamily="2" charset="0"/>
                  <a:ea typeface="MS PGothic" pitchFamily="34"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050" b="0" i="0" u="none" strike="noStrike" kern="1200" cap="none" spc="0" normalizeH="0" baseline="0" noProof="0" dirty="0">
                <a:ln>
                  <a:noFill/>
                </a:ln>
                <a:solidFill>
                  <a:srgbClr val="0066CC"/>
                </a:solidFill>
                <a:effectLst/>
                <a:uLnTx/>
                <a:uFillTx/>
                <a:latin typeface="Imago" pitchFamily="2" charset="0"/>
                <a:ea typeface="MS PGothic" pitchFamily="34" charset="-128"/>
                <a:cs typeface="+mn-cs"/>
              </a:endParaRPr>
            </a:p>
          </p:txBody>
        </p:sp>
        <p:sp>
          <p:nvSpPr>
            <p:cNvPr id="131" name="TextBox 130"/>
            <p:cNvSpPr txBox="1"/>
            <p:nvPr/>
          </p:nvSpPr>
          <p:spPr>
            <a:xfrm>
              <a:off x="7642410" y="2355542"/>
              <a:ext cx="854936" cy="307773"/>
            </a:xfrm>
            <a:prstGeom prst="rect">
              <a:avLst/>
            </a:prstGeom>
            <a:grpFill/>
          </p:spPr>
          <p:txBody>
            <a:bodyPr wrap="none" lIns="0" tIns="34289" rIns="0" bIns="34289" rtlCol="0" anchor="ctr">
              <a:spAutoFit/>
            </a:bodyPr>
            <a:lstStyle/>
            <a:p>
              <a:pPr marL="0" marR="0" lvl="0" indent="0" algn="ctr" defTabSz="257123"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white"/>
                  </a:solidFill>
                  <a:effectLst/>
                  <a:uLnTx/>
                  <a:uFillTx/>
                  <a:latin typeface="Calibri Light" panose="020F0302020204030204"/>
                  <a:ea typeface="Imago" charset="0"/>
                  <a:cs typeface="Imago" charset="0"/>
                </a:rPr>
                <a:t>Niraparib</a:t>
              </a:r>
              <a:r>
                <a:rPr kumimoji="0" lang="en-US" sz="1050" b="1" i="0" u="none" strike="noStrike" kern="0" cap="none" spc="0" normalizeH="0" baseline="30000" noProof="0" dirty="0">
                  <a:ln>
                    <a:noFill/>
                  </a:ln>
                  <a:solidFill>
                    <a:prstClr val="white"/>
                  </a:solidFill>
                  <a:effectLst/>
                  <a:uLnTx/>
                  <a:uFillTx/>
                  <a:latin typeface="Calibri Light" panose="020F0302020204030204"/>
                  <a:ea typeface="Imago" charset="0"/>
                  <a:cs typeface="Imago" charset="0"/>
                </a:rPr>
                <a:t>4</a:t>
              </a:r>
              <a:endParaRPr kumimoji="0" lang="en-US" sz="1050" b="1" i="0" u="none" strike="noStrike" kern="0" cap="none" spc="0" normalizeH="0" baseline="0" noProof="0" dirty="0">
                <a:ln>
                  <a:noFill/>
                </a:ln>
                <a:solidFill>
                  <a:prstClr val="white"/>
                </a:solidFill>
                <a:effectLst/>
                <a:uLnTx/>
                <a:uFillTx/>
                <a:latin typeface="Calibri Light" panose="020F0302020204030204"/>
                <a:ea typeface="Imago" charset="0"/>
                <a:cs typeface="Imago" charset="0"/>
              </a:endParaRPr>
            </a:p>
          </p:txBody>
        </p:sp>
      </p:grpSp>
      <p:grpSp>
        <p:nvGrpSpPr>
          <p:cNvPr id="16" name="Group 15">
            <a:extLst>
              <a:ext uri="{FF2B5EF4-FFF2-40B4-BE49-F238E27FC236}">
                <a16:creationId xmlns:a16="http://schemas.microsoft.com/office/drawing/2014/main" id="{2596D515-7D5C-4D5A-8603-22BA12908C71}"/>
              </a:ext>
            </a:extLst>
          </p:cNvPr>
          <p:cNvGrpSpPr/>
          <p:nvPr/>
        </p:nvGrpSpPr>
        <p:grpSpPr>
          <a:xfrm>
            <a:off x="4275269" y="1758277"/>
            <a:ext cx="845104" cy="794849"/>
            <a:chOff x="6048322" y="2659544"/>
            <a:chExt cx="1126805" cy="1059798"/>
          </a:xfrm>
        </p:grpSpPr>
        <p:sp>
          <p:nvSpPr>
            <p:cNvPr id="133" name="Freeform 11"/>
            <p:cNvSpPr>
              <a:spLocks/>
            </p:cNvSpPr>
            <p:nvPr/>
          </p:nvSpPr>
          <p:spPr bwMode="auto">
            <a:xfrm rot="18278949">
              <a:off x="6081825" y="2658856"/>
              <a:ext cx="1059798" cy="1061173"/>
            </a:xfrm>
            <a:custGeom>
              <a:avLst/>
              <a:gdLst>
                <a:gd name="T0" fmla="*/ 304 w 326"/>
                <a:gd name="T1" fmla="*/ 244 h 326"/>
                <a:gd name="T2" fmla="*/ 326 w 326"/>
                <a:gd name="T3" fmla="*/ 163 h 326"/>
                <a:gd name="T4" fmla="*/ 163 w 326"/>
                <a:gd name="T5" fmla="*/ 0 h 326"/>
                <a:gd name="T6" fmla="*/ 0 w 326"/>
                <a:gd name="T7" fmla="*/ 163 h 326"/>
                <a:gd name="T8" fmla="*/ 163 w 326"/>
                <a:gd name="T9" fmla="*/ 326 h 326"/>
                <a:gd name="T10" fmla="*/ 244 w 326"/>
                <a:gd name="T11" fmla="*/ 304 h 326"/>
                <a:gd name="T12" fmla="*/ 326 w 326"/>
                <a:gd name="T13" fmla="*/ 326 h 326"/>
                <a:gd name="T14" fmla="*/ 304 w 326"/>
                <a:gd name="T15" fmla="*/ 244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26">
                  <a:moveTo>
                    <a:pt x="304" y="244"/>
                  </a:moveTo>
                  <a:cubicBezTo>
                    <a:pt x="318" y="220"/>
                    <a:pt x="326" y="193"/>
                    <a:pt x="326" y="163"/>
                  </a:cubicBezTo>
                  <a:cubicBezTo>
                    <a:pt x="326" y="73"/>
                    <a:pt x="253" y="0"/>
                    <a:pt x="163" y="0"/>
                  </a:cubicBezTo>
                  <a:cubicBezTo>
                    <a:pt x="73" y="0"/>
                    <a:pt x="0" y="73"/>
                    <a:pt x="0" y="163"/>
                  </a:cubicBezTo>
                  <a:cubicBezTo>
                    <a:pt x="0" y="253"/>
                    <a:pt x="73" y="326"/>
                    <a:pt x="163" y="326"/>
                  </a:cubicBezTo>
                  <a:cubicBezTo>
                    <a:pt x="193" y="326"/>
                    <a:pt x="220" y="318"/>
                    <a:pt x="244" y="304"/>
                  </a:cubicBezTo>
                  <a:cubicBezTo>
                    <a:pt x="326" y="326"/>
                    <a:pt x="326" y="326"/>
                    <a:pt x="326" y="326"/>
                  </a:cubicBezTo>
                  <a:lnTo>
                    <a:pt x="304" y="244"/>
                  </a:lnTo>
                  <a:close/>
                </a:path>
              </a:pathLst>
            </a:custGeom>
            <a:solidFill>
              <a:schemeClr val="accent3"/>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050" b="1" i="0" u="none" strike="noStrike" kern="1200" cap="none" spc="0" normalizeH="0" baseline="0" noProof="0" dirty="0">
                <a:ln>
                  <a:noFill/>
                </a:ln>
                <a:solidFill>
                  <a:srgbClr val="FFFFFF"/>
                </a:solidFill>
                <a:effectLst/>
                <a:uLnTx/>
                <a:uFillTx/>
                <a:latin typeface="Imago" pitchFamily="2" charset="0"/>
                <a:ea typeface="MS PGothic" pitchFamily="34" charset="-128"/>
                <a:cs typeface="+mn-cs"/>
              </a:endParaRPr>
            </a:p>
          </p:txBody>
        </p:sp>
        <p:sp>
          <p:nvSpPr>
            <p:cNvPr id="134" name="TextBox 133"/>
            <p:cNvSpPr txBox="1"/>
            <p:nvPr/>
          </p:nvSpPr>
          <p:spPr>
            <a:xfrm>
              <a:off x="6048322" y="2950544"/>
              <a:ext cx="1126805" cy="553997"/>
            </a:xfrm>
            <a:prstGeom prst="rect">
              <a:avLst/>
            </a:prstGeom>
            <a:noFill/>
            <a:ln>
              <a:noFill/>
            </a:ln>
          </p:spPr>
          <p:txBody>
            <a:bodyPr vert="horz" wrap="none" lIns="91440" tIns="45720" rIns="91440" bIns="45720" numCol="1" anchor="ctr" anchorCtr="0" compatLnSpc="1">
              <a:prstTxWarp prst="textNoShape">
                <a:avLst/>
              </a:prstTxWarp>
              <a:spAutoFit/>
            </a:bodyPr>
            <a:lstStyle>
              <a:defPPr>
                <a:defRPr lang="fr-FR"/>
              </a:defPPr>
              <a:lvl1pPr algn="ctr" fontAlgn="base">
                <a:spcBef>
                  <a:spcPct val="0"/>
                </a:spcBef>
                <a:spcAft>
                  <a:spcPct val="0"/>
                </a:spcAft>
                <a:defRPr sz="2000" b="1">
                  <a:solidFill>
                    <a:srgbClr val="FFFFFF"/>
                  </a:solidFill>
                  <a:latin typeface="Imago" pitchFamily="2" charset="0"/>
                  <a:ea typeface="MS PGothic" pitchFamily="34" charset="-128"/>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rPr>
                <a:t>Olaparib +</a:t>
              </a:r>
              <a:br>
                <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rPr>
              </a:br>
              <a:r>
                <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rPr>
                <a:t>Bev</a:t>
              </a:r>
              <a:r>
                <a:rPr kumimoji="0" lang="en-US" sz="1050" b="1" i="0" u="none" strike="noStrike" kern="1200" cap="none" spc="0" normalizeH="0" baseline="30000" noProof="0" dirty="0">
                  <a:ln>
                    <a:noFill/>
                  </a:ln>
                  <a:solidFill>
                    <a:srgbClr val="FFFFFF"/>
                  </a:solidFill>
                  <a:effectLst/>
                  <a:uLnTx/>
                  <a:uFillTx/>
                  <a:latin typeface="Calibri Light" panose="020F0302020204030204"/>
                  <a:ea typeface="MS PGothic" pitchFamily="34" charset="-128"/>
                  <a:cs typeface="+mn-cs"/>
                </a:rPr>
                <a:t>3</a:t>
              </a:r>
              <a:endPar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endParaRPr>
            </a:p>
          </p:txBody>
        </p:sp>
      </p:grpSp>
      <p:sp>
        <p:nvSpPr>
          <p:cNvPr id="44" name="Rectangle 43"/>
          <p:cNvSpPr/>
          <p:nvPr/>
        </p:nvSpPr>
        <p:spPr>
          <a:xfrm>
            <a:off x="3337660" y="1287334"/>
            <a:ext cx="1944122" cy="623241"/>
          </a:xfrm>
          <a:prstGeom prst="rect">
            <a:avLst/>
          </a:prstGeom>
        </p:spPr>
        <p:txBody>
          <a:bodyPr wrap="square" lIns="68573" tIns="34287" rIns="68573" bIns="34287">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36AFCE"/>
                </a:solidFill>
                <a:effectLst/>
                <a:uLnTx/>
                <a:uFillTx/>
                <a:latin typeface="Calibri Light" panose="020F0302020204030204"/>
                <a:ea typeface="+mn-ea"/>
                <a:cs typeface="+mn-cs"/>
              </a:rPr>
              <a:t>Phase III PAOLA-1:</a:t>
            </a:r>
            <a:r>
              <a:rPr kumimoji="0" lang="en-GB" sz="900" b="0" i="0" u="none" strike="noStrike" kern="1200" cap="none" spc="0" normalizeH="0" baseline="0" noProof="0" dirty="0">
                <a:ln>
                  <a:noFill/>
                </a:ln>
                <a:solidFill>
                  <a:srgbClr val="36AFCE"/>
                </a:solidFill>
                <a:effectLst/>
                <a:uLnTx/>
                <a:uFillTx/>
                <a:latin typeface="Calibri Light" panose="020F0302020204030204"/>
                <a:ea typeface="+mn-ea"/>
                <a:cs typeface="+mn-cs"/>
              </a:rPr>
              <a:t> </a:t>
            </a:r>
            <a:r>
              <a:rPr kumimoji="0" lang="en-GB" sz="900" b="0" i="1" u="none" strike="noStrike" kern="1200" cap="none" spc="0" normalizeH="0" baseline="0" noProof="0" dirty="0">
                <a:ln>
                  <a:noFill/>
                </a:ln>
                <a:solidFill>
                  <a:srgbClr val="36AFCE"/>
                </a:solidFill>
                <a:effectLst/>
                <a:uLnTx/>
                <a:uFillTx/>
                <a:latin typeface="Calibri Light" panose="020F0302020204030204"/>
                <a:ea typeface="+mn-ea"/>
                <a:cs typeface="+mn-cs"/>
              </a:rPr>
              <a:t>NCT02477644</a:t>
            </a:r>
            <a:r>
              <a:rPr kumimoji="0" lang="en-GB" sz="900" b="0" i="0" u="none" strike="noStrike" kern="1200" cap="none" spc="0" normalizeH="0" baseline="0" noProof="0" dirty="0">
                <a:ln>
                  <a:noFill/>
                </a:ln>
                <a:solidFill>
                  <a:srgbClr val="36AFCE"/>
                </a:solidFill>
                <a:effectLst/>
                <a:uLnTx/>
                <a:uFillTx/>
                <a:latin typeface="Calibri Light" panose="020F0302020204030204"/>
                <a:ea typeface="+mn-ea"/>
                <a:cs typeface="+mn-cs"/>
              </a:rPr>
              <a:t> Olaparib + Bev maintenance for newly diagnosed advanced OC</a:t>
            </a:r>
            <a:endParaRPr kumimoji="0" lang="en-GB" sz="900" b="1" i="0" u="none" strike="noStrike" kern="1200" cap="none" spc="0" normalizeH="0" baseline="0" noProof="0" dirty="0">
              <a:ln>
                <a:noFill/>
              </a:ln>
              <a:solidFill>
                <a:srgbClr val="36AFCE"/>
              </a:solidFill>
              <a:effectLst/>
              <a:uLnTx/>
              <a:uFillTx/>
              <a:latin typeface="Calibri Light" panose="020F0302020204030204"/>
              <a:ea typeface="+mn-ea"/>
              <a:cs typeface="+mn-cs"/>
            </a:endParaRPr>
          </a:p>
        </p:txBody>
      </p:sp>
      <p:sp>
        <p:nvSpPr>
          <p:cNvPr id="143" name="Rectangle 142">
            <a:extLst>
              <a:ext uri="{FF2B5EF4-FFF2-40B4-BE49-F238E27FC236}">
                <a16:creationId xmlns:a16="http://schemas.microsoft.com/office/drawing/2014/main" id="{703AC299-C839-44BE-8E58-16814DFD0E5D}"/>
              </a:ext>
            </a:extLst>
          </p:cNvPr>
          <p:cNvSpPr/>
          <p:nvPr/>
        </p:nvSpPr>
        <p:spPr>
          <a:xfrm>
            <a:off x="1034685" y="1280927"/>
            <a:ext cx="2119183" cy="484742"/>
          </a:xfrm>
          <a:prstGeom prst="rect">
            <a:avLst/>
          </a:prstGeom>
        </p:spPr>
        <p:txBody>
          <a:bodyPr wrap="square" lIns="68573" tIns="34287" rIns="68573" bIns="34287">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36AFCE"/>
                </a:solidFill>
                <a:effectLst/>
                <a:uLnTx/>
                <a:uFillTx/>
                <a:latin typeface="Calibri Light" panose="020F0302020204030204"/>
                <a:ea typeface="+mn-ea"/>
                <a:cs typeface="+mn-cs"/>
              </a:rPr>
              <a:t>Phase III SOLO-1:</a:t>
            </a:r>
            <a:r>
              <a:rPr kumimoji="0" lang="en-GB" sz="900" b="0" i="0" u="none" strike="noStrike" kern="1200" cap="none" spc="0" normalizeH="0" baseline="0" noProof="0" dirty="0">
                <a:ln>
                  <a:noFill/>
                </a:ln>
                <a:solidFill>
                  <a:srgbClr val="36AFCE"/>
                </a:solidFill>
                <a:effectLst/>
                <a:uLnTx/>
                <a:uFillTx/>
                <a:latin typeface="Calibri Light" panose="020F0302020204030204"/>
                <a:ea typeface="+mn-ea"/>
                <a:cs typeface="+mn-cs"/>
              </a:rPr>
              <a:t> </a:t>
            </a:r>
            <a:r>
              <a:rPr kumimoji="0" lang="en-GB" sz="900" b="0" i="1" u="none" strike="noStrike" kern="1200" cap="none" spc="0" normalizeH="0" baseline="0" noProof="0" dirty="0">
                <a:ln>
                  <a:noFill/>
                </a:ln>
                <a:solidFill>
                  <a:srgbClr val="36AFCE"/>
                </a:solidFill>
                <a:effectLst/>
                <a:uLnTx/>
                <a:uFillTx/>
                <a:latin typeface="Calibri Light" panose="020F0302020204030204"/>
                <a:ea typeface="+mn-ea"/>
                <a:cs typeface="+mn-cs"/>
              </a:rPr>
              <a:t>NCT01844986</a:t>
            </a:r>
            <a:r>
              <a:rPr kumimoji="0" lang="en-GB" sz="900" b="0" i="0" u="none" strike="noStrike" kern="1200" cap="none" spc="0" normalizeH="0" baseline="0" noProof="0" dirty="0">
                <a:ln>
                  <a:noFill/>
                </a:ln>
                <a:solidFill>
                  <a:srgbClr val="36AFCE"/>
                </a:solidFill>
                <a:effectLst/>
                <a:uLnTx/>
                <a:uFillTx/>
                <a:latin typeface="Calibri Light" panose="020F0302020204030204"/>
                <a:ea typeface="+mn-ea"/>
                <a:cs typeface="+mn-cs"/>
              </a:rPr>
              <a:t> Olaparib maintenance for newly diagnosed advanced </a:t>
            </a:r>
            <a:r>
              <a:rPr kumimoji="0" lang="en-GB" sz="900" b="0" i="1" u="none" strike="noStrike" kern="1200" cap="none" spc="0" normalizeH="0" baseline="0" noProof="0" dirty="0" err="1">
                <a:ln>
                  <a:noFill/>
                </a:ln>
                <a:solidFill>
                  <a:srgbClr val="36AFCE"/>
                </a:solidFill>
                <a:effectLst/>
                <a:uLnTx/>
                <a:uFillTx/>
                <a:latin typeface="Calibri Light" panose="020F0302020204030204"/>
                <a:ea typeface="+mn-ea"/>
                <a:cs typeface="+mn-cs"/>
              </a:rPr>
              <a:t>BRCA</a:t>
            </a:r>
            <a:r>
              <a:rPr kumimoji="0" lang="en-GB" sz="900" b="0" i="0" u="none" strike="noStrike" kern="1200" cap="none" spc="0" normalizeH="0" baseline="0" noProof="0" dirty="0" err="1">
                <a:ln>
                  <a:noFill/>
                </a:ln>
                <a:solidFill>
                  <a:srgbClr val="36AFCE"/>
                </a:solidFill>
                <a:effectLst/>
                <a:uLnTx/>
                <a:uFillTx/>
                <a:latin typeface="Calibri Light" panose="020F0302020204030204"/>
                <a:ea typeface="+mn-ea"/>
                <a:cs typeface="+mn-cs"/>
              </a:rPr>
              <a:t>m</a:t>
            </a:r>
            <a:r>
              <a:rPr kumimoji="0" lang="en-GB" sz="900" b="0" i="0" u="none" strike="noStrike" kern="1200" cap="none" spc="0" normalizeH="0" baseline="0" noProof="0" dirty="0">
                <a:ln>
                  <a:noFill/>
                </a:ln>
                <a:solidFill>
                  <a:srgbClr val="36AFCE"/>
                </a:solidFill>
                <a:effectLst/>
                <a:uLnTx/>
                <a:uFillTx/>
                <a:latin typeface="Calibri Light" panose="020F0302020204030204"/>
                <a:ea typeface="+mn-ea"/>
                <a:cs typeface="+mn-cs"/>
              </a:rPr>
              <a:t> OC</a:t>
            </a:r>
            <a:endParaRPr kumimoji="0" lang="en-GB" sz="900" b="1" i="0" u="none" strike="noStrike" kern="1200" cap="none" spc="0" normalizeH="0" baseline="0" noProof="0" dirty="0">
              <a:ln>
                <a:noFill/>
              </a:ln>
              <a:solidFill>
                <a:srgbClr val="36AFCE"/>
              </a:solidFill>
              <a:effectLst/>
              <a:uLnTx/>
              <a:uFillTx/>
              <a:latin typeface="Calibri Light" panose="020F0302020204030204"/>
              <a:ea typeface="+mn-ea"/>
              <a:cs typeface="+mn-cs"/>
            </a:endParaRPr>
          </a:p>
        </p:txBody>
      </p:sp>
      <p:grpSp>
        <p:nvGrpSpPr>
          <p:cNvPr id="144" name="Group 143">
            <a:extLst>
              <a:ext uri="{FF2B5EF4-FFF2-40B4-BE49-F238E27FC236}">
                <a16:creationId xmlns:a16="http://schemas.microsoft.com/office/drawing/2014/main" id="{290656EB-9A7F-4BB0-B4A2-9BB56A5CCD25}"/>
              </a:ext>
            </a:extLst>
          </p:cNvPr>
          <p:cNvGrpSpPr/>
          <p:nvPr/>
        </p:nvGrpSpPr>
        <p:grpSpPr>
          <a:xfrm>
            <a:off x="250631" y="1222689"/>
            <a:ext cx="793816" cy="795880"/>
            <a:chOff x="1207247" y="2160012"/>
            <a:chExt cx="1058421" cy="1061173"/>
          </a:xfrm>
        </p:grpSpPr>
        <p:sp>
          <p:nvSpPr>
            <p:cNvPr id="145" name="Freeform 11">
              <a:extLst>
                <a:ext uri="{FF2B5EF4-FFF2-40B4-BE49-F238E27FC236}">
                  <a16:creationId xmlns:a16="http://schemas.microsoft.com/office/drawing/2014/main" id="{202E11DD-346B-4784-AD6E-C96618764F7C}"/>
                </a:ext>
              </a:extLst>
            </p:cNvPr>
            <p:cNvSpPr>
              <a:spLocks/>
            </p:cNvSpPr>
            <p:nvPr/>
          </p:nvSpPr>
          <p:spPr bwMode="auto">
            <a:xfrm>
              <a:off x="1207247" y="2160012"/>
              <a:ext cx="1058421" cy="1061173"/>
            </a:xfrm>
            <a:custGeom>
              <a:avLst/>
              <a:gdLst>
                <a:gd name="T0" fmla="*/ 304 w 326"/>
                <a:gd name="T1" fmla="*/ 244 h 326"/>
                <a:gd name="T2" fmla="*/ 326 w 326"/>
                <a:gd name="T3" fmla="*/ 163 h 326"/>
                <a:gd name="T4" fmla="*/ 163 w 326"/>
                <a:gd name="T5" fmla="*/ 0 h 326"/>
                <a:gd name="T6" fmla="*/ 0 w 326"/>
                <a:gd name="T7" fmla="*/ 163 h 326"/>
                <a:gd name="T8" fmla="*/ 163 w 326"/>
                <a:gd name="T9" fmla="*/ 326 h 326"/>
                <a:gd name="T10" fmla="*/ 244 w 326"/>
                <a:gd name="T11" fmla="*/ 304 h 326"/>
                <a:gd name="T12" fmla="*/ 326 w 326"/>
                <a:gd name="T13" fmla="*/ 326 h 326"/>
                <a:gd name="T14" fmla="*/ 304 w 326"/>
                <a:gd name="T15" fmla="*/ 244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26">
                  <a:moveTo>
                    <a:pt x="304" y="244"/>
                  </a:moveTo>
                  <a:cubicBezTo>
                    <a:pt x="318" y="220"/>
                    <a:pt x="326" y="193"/>
                    <a:pt x="326" y="163"/>
                  </a:cubicBezTo>
                  <a:cubicBezTo>
                    <a:pt x="326" y="73"/>
                    <a:pt x="253" y="0"/>
                    <a:pt x="163" y="0"/>
                  </a:cubicBezTo>
                  <a:cubicBezTo>
                    <a:pt x="73" y="0"/>
                    <a:pt x="0" y="73"/>
                    <a:pt x="0" y="163"/>
                  </a:cubicBezTo>
                  <a:cubicBezTo>
                    <a:pt x="0" y="253"/>
                    <a:pt x="73" y="326"/>
                    <a:pt x="163" y="326"/>
                  </a:cubicBezTo>
                  <a:cubicBezTo>
                    <a:pt x="193" y="326"/>
                    <a:pt x="220" y="318"/>
                    <a:pt x="244" y="304"/>
                  </a:cubicBezTo>
                  <a:cubicBezTo>
                    <a:pt x="326" y="326"/>
                    <a:pt x="326" y="326"/>
                    <a:pt x="326" y="326"/>
                  </a:cubicBezTo>
                  <a:lnTo>
                    <a:pt x="304" y="244"/>
                  </a:lnTo>
                  <a:close/>
                </a:path>
              </a:pathLst>
            </a:custGeom>
            <a:solidFill>
              <a:schemeClr val="accent3"/>
            </a:solid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050" b="1" i="0" u="none" strike="noStrike" kern="1200" cap="none" spc="0" normalizeH="0" baseline="0" noProof="0" dirty="0">
                <a:ln>
                  <a:noFill/>
                </a:ln>
                <a:solidFill>
                  <a:srgbClr val="FFFFFF"/>
                </a:solidFill>
                <a:effectLst/>
                <a:uLnTx/>
                <a:uFillTx/>
                <a:latin typeface="Imago" pitchFamily="2" charset="0"/>
                <a:ea typeface="MS PGothic" pitchFamily="34" charset="-128"/>
                <a:cs typeface="+mn-cs"/>
              </a:endParaRPr>
            </a:p>
          </p:txBody>
        </p:sp>
        <p:sp>
          <p:nvSpPr>
            <p:cNvPr id="146" name="TextBox 145">
              <a:extLst>
                <a:ext uri="{FF2B5EF4-FFF2-40B4-BE49-F238E27FC236}">
                  <a16:creationId xmlns:a16="http://schemas.microsoft.com/office/drawing/2014/main" id="{1E46EB9F-6F47-4AC5-870C-88091FAFBB8B}"/>
                </a:ext>
              </a:extLst>
            </p:cNvPr>
            <p:cNvSpPr txBox="1"/>
            <p:nvPr/>
          </p:nvSpPr>
          <p:spPr>
            <a:xfrm>
              <a:off x="1346620" y="2557329"/>
              <a:ext cx="779675" cy="266538"/>
            </a:xfrm>
            <a:prstGeom prst="rect">
              <a:avLst/>
            </a:prstGeom>
            <a:noFill/>
            <a:ln>
              <a:noFill/>
            </a:ln>
          </p:spPr>
          <p:txBody>
            <a:bodyPr vert="horz" wrap="none" lIns="91440" tIns="45720" rIns="91440" bIns="45720" numCol="1" anchor="ctr" anchorCtr="0" compatLnSpc="1">
              <a:prstTxWarp prst="textNoShape">
                <a:avLst/>
              </a:prstTxWarp>
            </a:bodyPr>
            <a:lstStyle>
              <a:defPPr>
                <a:defRPr lang="fr-FR"/>
              </a:defPPr>
              <a:lvl1pPr algn="ctr" fontAlgn="base">
                <a:spcBef>
                  <a:spcPct val="0"/>
                </a:spcBef>
                <a:spcAft>
                  <a:spcPct val="0"/>
                </a:spcAft>
                <a:defRPr sz="2000" b="1" i="0">
                  <a:solidFill>
                    <a:srgbClr val="FFFFFF"/>
                  </a:solidFill>
                  <a:latin typeface="Imago" pitchFamily="2" charset="0"/>
                  <a:ea typeface="MS PGothic" pitchFamily="34" charset="-128"/>
                </a:defRPr>
              </a:lvl1pPr>
              <a:lvl2pPr fontAlgn="base">
                <a:spcBef>
                  <a:spcPct val="0"/>
                </a:spcBef>
                <a:spcAft>
                  <a:spcPct val="0"/>
                </a:spcAft>
                <a:defRPr i="1">
                  <a:latin typeface="Imago-Medium" pitchFamily="2" charset="0"/>
                  <a:ea typeface="MS PGothic" pitchFamily="34" charset="-128"/>
                </a:defRPr>
              </a:lvl2pPr>
              <a:lvl3pPr fontAlgn="base">
                <a:spcBef>
                  <a:spcPct val="0"/>
                </a:spcBef>
                <a:spcAft>
                  <a:spcPct val="0"/>
                </a:spcAft>
                <a:defRPr i="1">
                  <a:latin typeface="Imago-Medium" pitchFamily="2" charset="0"/>
                  <a:ea typeface="MS PGothic" pitchFamily="34" charset="-128"/>
                </a:defRPr>
              </a:lvl3pPr>
              <a:lvl4pPr fontAlgn="base">
                <a:spcBef>
                  <a:spcPct val="0"/>
                </a:spcBef>
                <a:spcAft>
                  <a:spcPct val="0"/>
                </a:spcAft>
                <a:defRPr i="1">
                  <a:latin typeface="Imago-Medium" pitchFamily="2" charset="0"/>
                  <a:ea typeface="MS PGothic" pitchFamily="34" charset="-128"/>
                </a:defRPr>
              </a:lvl4pPr>
              <a:lvl5pPr fontAlgn="base">
                <a:spcBef>
                  <a:spcPct val="0"/>
                </a:spcBef>
                <a:spcAft>
                  <a:spcPct val="0"/>
                </a:spcAft>
                <a:defRPr i="1">
                  <a:latin typeface="Imago-Medium" pitchFamily="2" charset="0"/>
                  <a:ea typeface="MS PGothic" pitchFamily="34" charset="-128"/>
                </a:defRPr>
              </a:lvl5pPr>
              <a:lvl6pPr>
                <a:defRPr i="1">
                  <a:latin typeface="Imago-Medium" pitchFamily="2" charset="0"/>
                  <a:ea typeface="MS PGothic" pitchFamily="34" charset="-128"/>
                </a:defRPr>
              </a:lvl6pPr>
              <a:lvl7pPr>
                <a:defRPr i="1">
                  <a:latin typeface="Imago-Medium" pitchFamily="2" charset="0"/>
                  <a:ea typeface="MS PGothic" pitchFamily="34" charset="-128"/>
                </a:defRPr>
              </a:lvl7pPr>
              <a:lvl8pPr>
                <a:defRPr i="1">
                  <a:latin typeface="Imago-Medium" pitchFamily="2" charset="0"/>
                  <a:ea typeface="MS PGothic" pitchFamily="34" charset="-128"/>
                </a:defRPr>
              </a:lvl8pPr>
              <a:lvl9pPr>
                <a:defRPr i="1">
                  <a:latin typeface="Imago-Medium" pitchFamily="2"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rPr>
                <a:t>Olaparib</a:t>
              </a:r>
              <a:r>
                <a:rPr kumimoji="0" lang="en-US" sz="1050" b="1" i="0" u="none" strike="noStrike" kern="1200" cap="none" spc="0" normalizeH="0" baseline="30000" noProof="0" dirty="0">
                  <a:ln>
                    <a:noFill/>
                  </a:ln>
                  <a:solidFill>
                    <a:srgbClr val="FFFFFF"/>
                  </a:solidFill>
                  <a:effectLst/>
                  <a:uLnTx/>
                  <a:uFillTx/>
                  <a:latin typeface="Calibri Light" panose="020F0302020204030204"/>
                  <a:ea typeface="MS PGothic" pitchFamily="34" charset="-128"/>
                  <a:cs typeface="+mn-cs"/>
                </a:rPr>
                <a:t>1</a:t>
              </a:r>
              <a:endPar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endParaRPr>
            </a:p>
          </p:txBody>
        </p:sp>
      </p:grpSp>
      <p:sp>
        <p:nvSpPr>
          <p:cNvPr id="147" name="Rectangle 146">
            <a:extLst>
              <a:ext uri="{FF2B5EF4-FFF2-40B4-BE49-F238E27FC236}">
                <a16:creationId xmlns:a16="http://schemas.microsoft.com/office/drawing/2014/main" id="{D57D3242-98EF-4F8E-91E9-8E67E406680E}"/>
              </a:ext>
            </a:extLst>
          </p:cNvPr>
          <p:cNvSpPr/>
          <p:nvPr/>
        </p:nvSpPr>
        <p:spPr>
          <a:xfrm>
            <a:off x="360086" y="4164567"/>
            <a:ext cx="2550498" cy="484742"/>
          </a:xfrm>
          <a:prstGeom prst="rect">
            <a:avLst/>
          </a:prstGeom>
        </p:spPr>
        <p:txBody>
          <a:bodyPr wrap="square" lIns="68573" tIns="34287" rIns="68573" bIns="34287">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7030A0"/>
                </a:solidFill>
                <a:effectLst/>
                <a:uLnTx/>
                <a:uFillTx/>
                <a:latin typeface="Calibri Light" panose="020F0302020204030204"/>
                <a:ea typeface="+mn-ea"/>
                <a:cs typeface="+mn-cs"/>
              </a:rPr>
              <a:t>Phase III GOG-3005:</a:t>
            </a:r>
            <a:r>
              <a:rPr kumimoji="0" lang="en-GB" sz="900" b="0" i="0" u="none" strike="noStrike" kern="1200" cap="none" spc="0" normalizeH="0" baseline="0" noProof="0" dirty="0">
                <a:ln>
                  <a:noFill/>
                </a:ln>
                <a:solidFill>
                  <a:srgbClr val="7030A0"/>
                </a:solidFill>
                <a:effectLst/>
                <a:uLnTx/>
                <a:uFillTx/>
                <a:latin typeface="Calibri Light" panose="020F0302020204030204"/>
                <a:ea typeface="+mn-ea"/>
                <a:cs typeface="+mn-cs"/>
              </a:rPr>
              <a:t> </a:t>
            </a:r>
            <a:r>
              <a:rPr kumimoji="0" lang="en-GB" sz="900" b="0" i="1" u="none" strike="noStrike" kern="1200" cap="none" spc="0" normalizeH="0" baseline="0" noProof="0" dirty="0">
                <a:ln>
                  <a:noFill/>
                </a:ln>
                <a:solidFill>
                  <a:srgbClr val="7030A0"/>
                </a:solidFill>
                <a:effectLst/>
                <a:uLnTx/>
                <a:uFillTx/>
                <a:latin typeface="Calibri Light" panose="020F0302020204030204"/>
                <a:ea typeface="+mn-ea"/>
                <a:cs typeface="+mn-cs"/>
              </a:rPr>
              <a:t>NCT02470585</a:t>
            </a:r>
            <a:r>
              <a:rPr kumimoji="0" lang="en-GB" sz="900" b="0" i="0" u="none" strike="noStrike" kern="1200" cap="none" spc="0" normalizeH="0" baseline="0" noProof="0" dirty="0">
                <a:ln>
                  <a:noFill/>
                </a:ln>
                <a:solidFill>
                  <a:srgbClr val="7030A0"/>
                </a:solidFill>
                <a:effectLst/>
                <a:uLnTx/>
                <a:uFillTx/>
                <a:latin typeface="Calibri Light" panose="020F0302020204030204"/>
                <a:ea typeface="+mn-ea"/>
                <a:cs typeface="+mn-cs"/>
              </a:rPr>
              <a:t> </a:t>
            </a:r>
            <a:br>
              <a:rPr kumimoji="0" lang="en-GB" sz="900" b="0" i="0" u="none" strike="noStrike" kern="1200" cap="none" spc="0" normalizeH="0" baseline="0" noProof="0" dirty="0">
                <a:ln>
                  <a:noFill/>
                </a:ln>
                <a:solidFill>
                  <a:srgbClr val="7030A0"/>
                </a:solidFill>
                <a:effectLst/>
                <a:uLnTx/>
                <a:uFillTx/>
                <a:latin typeface="Calibri Light" panose="020F0302020204030204"/>
                <a:ea typeface="+mn-ea"/>
                <a:cs typeface="+mn-cs"/>
              </a:rPr>
            </a:br>
            <a:r>
              <a:rPr kumimoji="0" lang="en-US" sz="900" b="0" i="0" u="none" strike="noStrike" kern="1200" cap="none" spc="0" normalizeH="0" baseline="0" noProof="0" dirty="0">
                <a:ln>
                  <a:noFill/>
                </a:ln>
                <a:solidFill>
                  <a:srgbClr val="7030A0"/>
                </a:solidFill>
                <a:effectLst/>
                <a:uLnTx/>
                <a:uFillTx/>
                <a:latin typeface="Calibri Light" panose="020F0302020204030204"/>
                <a:ea typeface="+mn-ea"/>
                <a:cs typeface="+mn-cs"/>
              </a:rPr>
              <a:t>PC +/- concurrent and maintenance veliparib for newly diagnosed advanced OC</a:t>
            </a:r>
            <a:endParaRPr kumimoji="0" lang="en-GB" sz="900" b="1" i="0" u="none" strike="noStrike" kern="1200" cap="none" spc="0" normalizeH="0" baseline="0" noProof="0" dirty="0">
              <a:ln>
                <a:noFill/>
              </a:ln>
              <a:solidFill>
                <a:srgbClr val="7030A0"/>
              </a:solidFill>
              <a:effectLst/>
              <a:uLnTx/>
              <a:uFillTx/>
              <a:latin typeface="Calibri Light" panose="020F0302020204030204"/>
              <a:ea typeface="+mn-ea"/>
              <a:cs typeface="+mn-cs"/>
            </a:endParaRPr>
          </a:p>
        </p:txBody>
      </p:sp>
      <p:sp>
        <p:nvSpPr>
          <p:cNvPr id="40" name="TextBox 39">
            <a:extLst>
              <a:ext uri="{FF2B5EF4-FFF2-40B4-BE49-F238E27FC236}">
                <a16:creationId xmlns:a16="http://schemas.microsoft.com/office/drawing/2014/main" id="{2AFDCDE9-AB77-477D-AC8C-56BB91A1D77F}"/>
              </a:ext>
            </a:extLst>
          </p:cNvPr>
          <p:cNvSpPr txBox="1"/>
          <p:nvPr/>
        </p:nvSpPr>
        <p:spPr>
          <a:xfrm>
            <a:off x="360086" y="4751434"/>
            <a:ext cx="8005994" cy="304955"/>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Bev=bevacizumab; </a:t>
            </a:r>
            <a:r>
              <a:rPr kumimoji="0" lang="en-US" sz="750" b="0" i="1" u="none" strike="noStrike" kern="1200" cap="none" spc="0" normalizeH="0" baseline="0" noProof="0" dirty="0" err="1">
                <a:ln>
                  <a:noFill/>
                </a:ln>
                <a:solidFill>
                  <a:prstClr val="black"/>
                </a:solidFill>
                <a:effectLst/>
                <a:uLnTx/>
                <a:uFillTx/>
                <a:latin typeface="Calibri" panose="020F0502020204030204"/>
                <a:ea typeface="+mn-ea"/>
                <a:cs typeface="+mn-cs"/>
              </a:rPr>
              <a:t>BRCA</a:t>
            </a:r>
            <a:r>
              <a:rPr kumimoji="0" lang="en-US" sz="750" b="0" i="0" u="none" strike="noStrike" kern="1200" cap="none" spc="0" normalizeH="0" baseline="0" noProof="0" dirty="0" err="1">
                <a:ln>
                  <a:noFill/>
                </a:ln>
                <a:solidFill>
                  <a:prstClr val="black"/>
                </a:solidFill>
                <a:effectLst/>
                <a:uLnTx/>
                <a:uFillTx/>
                <a:latin typeface="Calibri" panose="020F0502020204030204"/>
                <a:ea typeface="+mn-ea"/>
                <a:cs typeface="+mn-cs"/>
              </a:rPr>
              <a:t>m</a:t>
            </a: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750" b="0" i="1" u="none" strike="noStrike" kern="1200" cap="none" spc="0" normalizeH="0" baseline="0" noProof="0" dirty="0">
                <a:ln>
                  <a:noFill/>
                </a:ln>
                <a:solidFill>
                  <a:prstClr val="black"/>
                </a:solidFill>
                <a:effectLst/>
                <a:uLnTx/>
                <a:uFillTx/>
                <a:latin typeface="Calibri" panose="020F0502020204030204"/>
                <a:ea typeface="+mn-ea"/>
                <a:cs typeface="+mn-cs"/>
              </a:rPr>
              <a:t>BRCA</a:t>
            </a: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 mutated; OC=ovarian cancer; </a:t>
            </a:r>
            <a:r>
              <a:rPr kumimoji="0" lang="en-US" sz="750" b="0" i="0" u="none" strike="noStrike" kern="1200" cap="none" spc="0" normalizeH="0" baseline="0" noProof="0" dirty="0" err="1">
                <a:ln>
                  <a:noFill/>
                </a:ln>
                <a:solidFill>
                  <a:prstClr val="black"/>
                </a:solidFill>
                <a:effectLst/>
                <a:uLnTx/>
                <a:uFillTx/>
                <a:latin typeface="Calibri" panose="020F0502020204030204"/>
                <a:ea typeface="+mn-ea"/>
                <a:cs typeface="+mn-cs"/>
              </a:rPr>
              <a:t>PARPi</a:t>
            </a: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=PARP inhibitor; PC=paclitaxel and carboplatin.</a:t>
            </a: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1. ClinicalTrials.gov. https://clinicaltrials.gov/ct2/show/NCT01844986. Accessed 1 October 2018.  2. ClinicalTrials.gov. https://clinicaltrials.gov/ct2/show/NCT02470585. Accessed 1 October 2018. </a:t>
            </a:r>
            <a:b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3. ClinicalTrials.gov. https://clinicaltrials.gov/ct2/show/NCT02477644. Accessed 1 October 2018. 4. ClinicalTrials.gov. https://clinicaltrials.gov/ct2/show/NCT02655016. Accessed 1 October 2018.</a:t>
            </a:r>
          </a:p>
        </p:txBody>
      </p:sp>
      <p:grpSp>
        <p:nvGrpSpPr>
          <p:cNvPr id="41" name="Group 40">
            <a:extLst>
              <a:ext uri="{FF2B5EF4-FFF2-40B4-BE49-F238E27FC236}">
                <a16:creationId xmlns:a16="http://schemas.microsoft.com/office/drawing/2014/main" id="{BFCE8007-D969-4950-8E33-61376B4A3630}"/>
              </a:ext>
            </a:extLst>
          </p:cNvPr>
          <p:cNvGrpSpPr/>
          <p:nvPr/>
        </p:nvGrpSpPr>
        <p:grpSpPr>
          <a:xfrm>
            <a:off x="2354008" y="3368688"/>
            <a:ext cx="794849" cy="795880"/>
            <a:chOff x="3138677" y="5029974"/>
            <a:chExt cx="1059799" cy="1061173"/>
          </a:xfrm>
          <a:solidFill>
            <a:srgbClr val="7030A0"/>
          </a:solidFill>
        </p:grpSpPr>
        <p:sp>
          <p:nvSpPr>
            <p:cNvPr id="42" name="Freeform 11">
              <a:extLst>
                <a:ext uri="{FF2B5EF4-FFF2-40B4-BE49-F238E27FC236}">
                  <a16:creationId xmlns:a16="http://schemas.microsoft.com/office/drawing/2014/main" id="{7F661C67-AE4A-43E9-8283-9C5ED733DC5B}"/>
                </a:ext>
              </a:extLst>
            </p:cNvPr>
            <p:cNvSpPr>
              <a:spLocks/>
            </p:cNvSpPr>
            <p:nvPr/>
          </p:nvSpPr>
          <p:spPr bwMode="auto">
            <a:xfrm flipH="1">
              <a:off x="3138677" y="5029974"/>
              <a:ext cx="1059799" cy="1061173"/>
            </a:xfrm>
            <a:custGeom>
              <a:avLst/>
              <a:gdLst>
                <a:gd name="T0" fmla="*/ 304 w 326"/>
                <a:gd name="T1" fmla="*/ 244 h 326"/>
                <a:gd name="T2" fmla="*/ 326 w 326"/>
                <a:gd name="T3" fmla="*/ 163 h 326"/>
                <a:gd name="T4" fmla="*/ 163 w 326"/>
                <a:gd name="T5" fmla="*/ 0 h 326"/>
                <a:gd name="T6" fmla="*/ 0 w 326"/>
                <a:gd name="T7" fmla="*/ 163 h 326"/>
                <a:gd name="T8" fmla="*/ 163 w 326"/>
                <a:gd name="T9" fmla="*/ 326 h 326"/>
                <a:gd name="T10" fmla="*/ 244 w 326"/>
                <a:gd name="T11" fmla="*/ 304 h 326"/>
                <a:gd name="T12" fmla="*/ 326 w 326"/>
                <a:gd name="T13" fmla="*/ 326 h 326"/>
                <a:gd name="T14" fmla="*/ 304 w 326"/>
                <a:gd name="T15" fmla="*/ 244 h 3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326">
                  <a:moveTo>
                    <a:pt x="304" y="244"/>
                  </a:moveTo>
                  <a:cubicBezTo>
                    <a:pt x="318" y="220"/>
                    <a:pt x="326" y="193"/>
                    <a:pt x="326" y="163"/>
                  </a:cubicBezTo>
                  <a:cubicBezTo>
                    <a:pt x="326" y="73"/>
                    <a:pt x="253" y="0"/>
                    <a:pt x="163" y="0"/>
                  </a:cubicBezTo>
                  <a:cubicBezTo>
                    <a:pt x="73" y="0"/>
                    <a:pt x="0" y="73"/>
                    <a:pt x="0" y="163"/>
                  </a:cubicBezTo>
                  <a:cubicBezTo>
                    <a:pt x="0" y="253"/>
                    <a:pt x="73" y="326"/>
                    <a:pt x="163" y="326"/>
                  </a:cubicBezTo>
                  <a:cubicBezTo>
                    <a:pt x="193" y="326"/>
                    <a:pt x="220" y="318"/>
                    <a:pt x="244" y="304"/>
                  </a:cubicBezTo>
                  <a:cubicBezTo>
                    <a:pt x="326" y="326"/>
                    <a:pt x="326" y="326"/>
                    <a:pt x="326" y="326"/>
                  </a:cubicBezTo>
                  <a:lnTo>
                    <a:pt x="304" y="244"/>
                  </a:lnTo>
                  <a:close/>
                </a:path>
              </a:pathLst>
            </a:custGeom>
            <a:grpFill/>
            <a:ln>
              <a:noFill/>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050" b="1" i="0" u="none" strike="noStrike" kern="1200" cap="none" spc="0" normalizeH="0" baseline="0" noProof="0" dirty="0">
                <a:ln>
                  <a:noFill/>
                </a:ln>
                <a:solidFill>
                  <a:srgbClr val="FFFFFF"/>
                </a:solidFill>
                <a:effectLst/>
                <a:uLnTx/>
                <a:uFillTx/>
                <a:latin typeface="Imago" pitchFamily="2" charset="0"/>
                <a:ea typeface="MS PGothic" pitchFamily="34" charset="-128"/>
                <a:cs typeface="+mn-cs"/>
              </a:endParaRPr>
            </a:p>
          </p:txBody>
        </p:sp>
        <p:sp>
          <p:nvSpPr>
            <p:cNvPr id="43" name="Rectangle 42">
              <a:extLst>
                <a:ext uri="{FF2B5EF4-FFF2-40B4-BE49-F238E27FC236}">
                  <a16:creationId xmlns:a16="http://schemas.microsoft.com/office/drawing/2014/main" id="{DBB17E43-872F-484A-A90D-5A34AC74C160}"/>
                </a:ext>
              </a:extLst>
            </p:cNvPr>
            <p:cNvSpPr/>
            <p:nvPr/>
          </p:nvSpPr>
          <p:spPr>
            <a:xfrm>
              <a:off x="3178837" y="5404537"/>
              <a:ext cx="979478" cy="312046"/>
            </a:xfrm>
            <a:prstGeom prst="rect">
              <a:avLst/>
            </a:prstGeom>
            <a:grpFill/>
            <a:ln>
              <a:noFill/>
            </a:ln>
          </p:spPr>
          <p:txBody>
            <a:bodyPr vert="horz" wrap="non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rPr>
                <a:t>Veliparib</a:t>
              </a:r>
              <a:r>
                <a:rPr kumimoji="0" lang="en-US" sz="1050" b="1" i="0" u="none" strike="noStrike" kern="1200" cap="none" spc="0" normalizeH="0" baseline="30000" noProof="0" dirty="0">
                  <a:ln>
                    <a:noFill/>
                  </a:ln>
                  <a:solidFill>
                    <a:srgbClr val="FFFFFF"/>
                  </a:solidFill>
                  <a:effectLst/>
                  <a:uLnTx/>
                  <a:uFillTx/>
                  <a:latin typeface="Calibri Light" panose="020F0302020204030204"/>
                  <a:ea typeface="MS PGothic" pitchFamily="34" charset="-128"/>
                  <a:cs typeface="+mn-cs"/>
                </a:rPr>
                <a:t>2</a:t>
              </a:r>
              <a:endParaRPr kumimoji="0" lang="en-US" sz="1050" b="1" i="0" u="none" strike="noStrike" kern="1200" cap="none" spc="0" normalizeH="0" baseline="0" noProof="0" dirty="0">
                <a:ln>
                  <a:noFill/>
                </a:ln>
                <a:solidFill>
                  <a:srgbClr val="FFFFFF"/>
                </a:solidFill>
                <a:effectLst/>
                <a:uLnTx/>
                <a:uFillTx/>
                <a:latin typeface="Calibri Light" panose="020F0302020204030204"/>
                <a:ea typeface="MS PGothic" pitchFamily="34" charset="-128"/>
                <a:cs typeface="+mn-cs"/>
              </a:endParaRPr>
            </a:p>
          </p:txBody>
        </p:sp>
      </p:grpSp>
    </p:spTree>
    <p:extLst>
      <p:ext uri="{BB962C8B-B14F-4D97-AF65-F5344CB8AC3E}">
        <p14:creationId xmlns:p14="http://schemas.microsoft.com/office/powerpoint/2010/main" val="1124065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16524"/>
            <a:ext cx="8229600" cy="829359"/>
          </a:xfrm>
        </p:spPr>
        <p:txBody>
          <a:bodyPr anchor="ctr">
            <a:noAutofit/>
          </a:bodyPr>
          <a:lstStyle/>
          <a:p>
            <a:pPr algn="l">
              <a:lnSpc>
                <a:spcPct val="90000"/>
              </a:lnSpc>
            </a:pPr>
            <a:r>
              <a:rPr lang="en-GB" sz="2800" dirty="0">
                <a:solidFill>
                  <a:schemeClr val="tx1"/>
                </a:solidFill>
                <a:cs typeface="Arial" panose="020B0604020202020204" pitchFamily="34" charset="0"/>
              </a:rPr>
              <a:t>PARPi Exploits the baseline vulnerability of cells with inherent  DNA repair deficiency (DRD)</a:t>
            </a:r>
            <a:endParaRPr lang="en-US" sz="2800" dirty="0">
              <a:solidFill>
                <a:schemeClr val="tx1"/>
              </a:solidFill>
              <a:cs typeface="Arial" panose="020B0604020202020204" pitchFamily="34" charset="0"/>
            </a:endParaRPr>
          </a:p>
        </p:txBody>
      </p:sp>
      <p:grpSp>
        <p:nvGrpSpPr>
          <p:cNvPr id="6" name="Group 5"/>
          <p:cNvGrpSpPr/>
          <p:nvPr/>
        </p:nvGrpSpPr>
        <p:grpSpPr>
          <a:xfrm>
            <a:off x="315394" y="744517"/>
            <a:ext cx="8439835" cy="4081666"/>
            <a:chOff x="423710" y="1191227"/>
            <a:chExt cx="13503736" cy="6530664"/>
          </a:xfrm>
        </p:grpSpPr>
        <p:pic>
          <p:nvPicPr>
            <p:cNvPr id="55" name="Picture 54" descr="new double strand break_V2.png"/>
            <p:cNvPicPr>
              <a:picLocks noChangeAspect="1"/>
            </p:cNvPicPr>
            <p:nvPr/>
          </p:nvPicPr>
          <p:blipFill rotWithShape="1">
            <a:blip r:embed="rId2" cstate="print">
              <a:alphaModFix amt="74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691" r="14012"/>
            <a:stretch/>
          </p:blipFill>
          <p:spPr>
            <a:xfrm>
              <a:off x="9025488" y="1708579"/>
              <a:ext cx="4901958" cy="1941709"/>
            </a:xfrm>
            <a:prstGeom prst="rect">
              <a:avLst/>
            </a:prstGeom>
          </p:spPr>
        </p:pic>
        <p:pic>
          <p:nvPicPr>
            <p:cNvPr id="39" name="Picture 38" descr="FINAL DNA style 3 coloured_5 slide_V2.png"/>
            <p:cNvPicPr>
              <a:picLocks noChangeAspect="1"/>
            </p:cNvPicPr>
            <p:nvPr/>
          </p:nvPicPr>
          <p:blipFill rotWithShape="1">
            <a:blip r:embed="rId4" cstate="print">
              <a:alphaModFix amt="65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243" r="16043"/>
            <a:stretch/>
          </p:blipFill>
          <p:spPr>
            <a:xfrm>
              <a:off x="523143" y="1697156"/>
              <a:ext cx="5333382" cy="1569557"/>
            </a:xfrm>
            <a:prstGeom prst="rect">
              <a:avLst/>
            </a:prstGeom>
          </p:spPr>
        </p:pic>
        <p:sp>
          <p:nvSpPr>
            <p:cNvPr id="49" name="Rounded Rectangle 38">
              <a:extLst>
                <a:ext uri="{FF2B5EF4-FFF2-40B4-BE49-F238E27FC236}">
                  <a16:creationId xmlns:a16="http://schemas.microsoft.com/office/drawing/2014/main" id="{C8FF4FBF-E534-4EBD-9F5C-9DC2F064177D}"/>
                </a:ext>
              </a:extLst>
            </p:cNvPr>
            <p:cNvSpPr/>
            <p:nvPr/>
          </p:nvSpPr>
          <p:spPr>
            <a:xfrm>
              <a:off x="2903773" y="4885097"/>
              <a:ext cx="4606163" cy="67427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4" name="Freeform 3"/>
            <p:cNvSpPr/>
            <p:nvPr/>
          </p:nvSpPr>
          <p:spPr>
            <a:xfrm>
              <a:off x="5206855" y="4515214"/>
              <a:ext cx="6192163" cy="396400"/>
            </a:xfrm>
            <a:custGeom>
              <a:avLst/>
              <a:gdLst>
                <a:gd name="connsiteX0" fmla="*/ 4202767 w 4202767"/>
                <a:gd name="connsiteY0" fmla="*/ 0 h 828012"/>
                <a:gd name="connsiteX1" fmla="*/ 4202767 w 4202767"/>
                <a:gd name="connsiteY1" fmla="*/ 371904 h 828012"/>
                <a:gd name="connsiteX2" fmla="*/ 7016 w 4202767"/>
                <a:gd name="connsiteY2" fmla="*/ 392955 h 828012"/>
                <a:gd name="connsiteX3" fmla="*/ 0 w 4202767"/>
                <a:gd name="connsiteY3" fmla="*/ 828012 h 828012"/>
                <a:gd name="connsiteX0" fmla="*/ 4202767 w 4209783"/>
                <a:gd name="connsiteY0" fmla="*/ 0 h 828012"/>
                <a:gd name="connsiteX1" fmla="*/ 4209783 w 4209783"/>
                <a:gd name="connsiteY1" fmla="*/ 406989 h 828012"/>
                <a:gd name="connsiteX2" fmla="*/ 7016 w 4209783"/>
                <a:gd name="connsiteY2" fmla="*/ 392955 h 828012"/>
                <a:gd name="connsiteX3" fmla="*/ 0 w 4209783"/>
                <a:gd name="connsiteY3" fmla="*/ 828012 h 828012"/>
                <a:gd name="connsiteX0" fmla="*/ 4202768 w 4209784"/>
                <a:gd name="connsiteY0" fmla="*/ 0 h 828012"/>
                <a:gd name="connsiteX1" fmla="*/ 4209784 w 4209784"/>
                <a:gd name="connsiteY1" fmla="*/ 406989 h 828012"/>
                <a:gd name="connsiteX2" fmla="*/ 0 w 4209784"/>
                <a:gd name="connsiteY2" fmla="*/ 406989 h 828012"/>
                <a:gd name="connsiteX3" fmla="*/ 1 w 4209784"/>
                <a:gd name="connsiteY3" fmla="*/ 828012 h 828012"/>
                <a:gd name="connsiteX0" fmla="*/ 4209274 w 4209784"/>
                <a:gd name="connsiteY0" fmla="*/ 0 h 601813"/>
                <a:gd name="connsiteX1" fmla="*/ 4209784 w 4209784"/>
                <a:gd name="connsiteY1" fmla="*/ 180790 h 601813"/>
                <a:gd name="connsiteX2" fmla="*/ 0 w 4209784"/>
                <a:gd name="connsiteY2" fmla="*/ 180790 h 601813"/>
                <a:gd name="connsiteX3" fmla="*/ 1 w 4209784"/>
                <a:gd name="connsiteY3" fmla="*/ 601813 h 601813"/>
                <a:gd name="connsiteX0" fmla="*/ 4212481 w 4212481"/>
                <a:gd name="connsiteY0" fmla="*/ 8056 h 421024"/>
                <a:gd name="connsiteX1" fmla="*/ 4209784 w 4212481"/>
                <a:gd name="connsiteY1" fmla="*/ 1 h 421024"/>
                <a:gd name="connsiteX2" fmla="*/ 0 w 4212481"/>
                <a:gd name="connsiteY2" fmla="*/ 1 h 421024"/>
                <a:gd name="connsiteX3" fmla="*/ 1 w 4212481"/>
                <a:gd name="connsiteY3" fmla="*/ 421024 h 421024"/>
              </a:gdLst>
              <a:ahLst/>
              <a:cxnLst>
                <a:cxn ang="0">
                  <a:pos x="connsiteX0" y="connsiteY0"/>
                </a:cxn>
                <a:cxn ang="0">
                  <a:pos x="connsiteX1" y="connsiteY1"/>
                </a:cxn>
                <a:cxn ang="0">
                  <a:pos x="connsiteX2" y="connsiteY2"/>
                </a:cxn>
                <a:cxn ang="0">
                  <a:pos x="connsiteX3" y="connsiteY3"/>
                </a:cxn>
              </a:cxnLst>
              <a:rect l="l" t="t" r="r" b="b"/>
              <a:pathLst>
                <a:path w="4212481" h="421024">
                  <a:moveTo>
                    <a:pt x="4212481" y="8056"/>
                  </a:moveTo>
                  <a:lnTo>
                    <a:pt x="4209784" y="1"/>
                  </a:lnTo>
                  <a:lnTo>
                    <a:pt x="0" y="1"/>
                  </a:lnTo>
                  <a:cubicBezTo>
                    <a:pt x="0" y="140342"/>
                    <a:pt x="1" y="280683"/>
                    <a:pt x="1" y="421024"/>
                  </a:cubicBezTo>
                </a:path>
              </a:pathLst>
            </a:custGeom>
            <a:noFill/>
            <a:ln w="28575" cap="flat" cmpd="sng" algn="ctr">
              <a:solidFill>
                <a:srgbClr val="83005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51" name="Group 50">
              <a:extLst>
                <a:ext uri="{FF2B5EF4-FFF2-40B4-BE49-F238E27FC236}">
                  <a16:creationId xmlns:a16="http://schemas.microsoft.com/office/drawing/2014/main" id="{9C803309-FC61-4071-AE4D-C1B96CD4E614}"/>
                </a:ext>
              </a:extLst>
            </p:cNvPr>
            <p:cNvGrpSpPr/>
            <p:nvPr/>
          </p:nvGrpSpPr>
          <p:grpSpPr>
            <a:xfrm>
              <a:off x="4941515" y="6389295"/>
              <a:ext cx="539518" cy="588277"/>
              <a:chOff x="4290819" y="3575629"/>
              <a:chExt cx="537303" cy="537303"/>
            </a:xfrm>
          </p:grpSpPr>
          <p:cxnSp>
            <p:nvCxnSpPr>
              <p:cNvPr id="52" name="Straight Connector 51">
                <a:extLst>
                  <a:ext uri="{FF2B5EF4-FFF2-40B4-BE49-F238E27FC236}">
                    <a16:creationId xmlns:a16="http://schemas.microsoft.com/office/drawing/2014/main" id="{6CC5E822-EAC0-474B-BBB9-C2786D3CDCD7}"/>
                  </a:ext>
                </a:extLst>
              </p:cNvPr>
              <p:cNvCxnSpPr/>
              <p:nvPr/>
            </p:nvCxnSpPr>
            <p:spPr bwMode="auto">
              <a:xfrm>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99A5ABEB-84F4-4FB3-8321-DB89AAB87CAC}"/>
                  </a:ext>
                </a:extLst>
              </p:cNvPr>
              <p:cNvCxnSpPr/>
              <p:nvPr/>
            </p:nvCxnSpPr>
            <p:spPr bwMode="auto">
              <a:xfrm flipH="1">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grpSp>
        <p:cxnSp>
          <p:nvCxnSpPr>
            <p:cNvPr id="33" name="Straight Arrow Connector 32">
              <a:extLst>
                <a:ext uri="{FF2B5EF4-FFF2-40B4-BE49-F238E27FC236}">
                  <a16:creationId xmlns:a16="http://schemas.microsoft.com/office/drawing/2014/main" id="{5117D9AD-29F2-7E4E-B517-6D709BC67171}"/>
                </a:ext>
              </a:extLst>
            </p:cNvPr>
            <p:cNvCxnSpPr/>
            <p:nvPr/>
          </p:nvCxnSpPr>
          <p:spPr>
            <a:xfrm>
              <a:off x="6326138" y="3200070"/>
              <a:ext cx="2347814" cy="0"/>
            </a:xfrm>
            <a:prstGeom prst="straightConnector1">
              <a:avLst/>
            </a:prstGeom>
            <a:ln w="28575" cmpd="sng">
              <a:solidFill>
                <a:srgbClr val="3AB65E"/>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A133E18-DE45-2544-9C1C-67978DD7807D}"/>
                </a:ext>
              </a:extLst>
            </p:cNvPr>
            <p:cNvSpPr txBox="1"/>
            <p:nvPr/>
          </p:nvSpPr>
          <p:spPr>
            <a:xfrm>
              <a:off x="6010360" y="1913989"/>
              <a:ext cx="2939722" cy="1181862"/>
            </a:xfrm>
            <a:prstGeom prst="rect">
              <a:avLst/>
            </a:prstGeom>
            <a:noFill/>
            <a:ln>
              <a:noFill/>
            </a:ln>
          </p:spPr>
          <p:txBody>
            <a:bodyPr wrap="square" rtlCol="0" anchor="ctr">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3677"/>
                  </a:solidFill>
                  <a:effectLst/>
                  <a:uLnTx/>
                  <a:uFillTx/>
                  <a:latin typeface="Calibri"/>
                  <a:ea typeface="+mn-ea"/>
                  <a:cs typeface="Arial"/>
                </a:rPr>
                <a:t>Increase in double-strand breaks in replicating cells</a:t>
              </a:r>
            </a:p>
          </p:txBody>
        </p:sp>
        <p:cxnSp>
          <p:nvCxnSpPr>
            <p:cNvPr id="45" name="Straight Connector 44"/>
            <p:cNvCxnSpPr/>
            <p:nvPr/>
          </p:nvCxnSpPr>
          <p:spPr bwMode="auto">
            <a:xfrm flipV="1">
              <a:off x="2372978" y="3056747"/>
              <a:ext cx="0" cy="286646"/>
            </a:xfrm>
            <a:prstGeom prst="line">
              <a:avLst/>
            </a:prstGeom>
            <a:solidFill>
              <a:schemeClr val="accent1"/>
            </a:solidFill>
            <a:ln w="28575" cap="flat" cmpd="sng" algn="ctr">
              <a:solidFill>
                <a:srgbClr val="830051"/>
              </a:solidFill>
              <a:prstDash val="solid"/>
              <a:round/>
              <a:headEnd type="none" w="med" len="med"/>
              <a:tailEnd type="oval" w="med" len="med"/>
            </a:ln>
            <a:effectLst/>
          </p:spPr>
        </p:cxnSp>
        <p:sp>
          <p:nvSpPr>
            <p:cNvPr id="47" name="TextBox 46">
              <a:extLst>
                <a:ext uri="{FF2B5EF4-FFF2-40B4-BE49-F238E27FC236}">
                  <a16:creationId xmlns:a16="http://schemas.microsoft.com/office/drawing/2014/main" id="{5A133E18-DE45-2544-9C1C-67978DD7807D}"/>
                </a:ext>
              </a:extLst>
            </p:cNvPr>
            <p:cNvSpPr txBox="1"/>
            <p:nvPr/>
          </p:nvSpPr>
          <p:spPr>
            <a:xfrm>
              <a:off x="1194988" y="3288913"/>
              <a:ext cx="2911782" cy="762762"/>
            </a:xfrm>
            <a:prstGeom prst="roundRect">
              <a:avLst/>
            </a:prstGeom>
            <a:noFill/>
            <a:ln w="12700" cmpd="sng">
              <a:noFill/>
            </a:ln>
          </p:spPr>
          <p:txBody>
            <a:bodyPr wrap="square" tIns="0" bIns="0" rtlCol="0" anchor="ctr">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479F"/>
                  </a:solidFill>
                  <a:effectLst/>
                  <a:uLnTx/>
                  <a:uFillTx/>
                  <a:latin typeface="Calibri"/>
                  <a:ea typeface="+mn-ea"/>
                  <a:cs typeface="Arial"/>
                </a:rPr>
                <a:t>Trapped PARP on single-strand breaks</a:t>
              </a:r>
            </a:p>
          </p:txBody>
        </p:sp>
        <p:sp>
          <p:nvSpPr>
            <p:cNvPr id="48" name="TextBox 47">
              <a:extLst>
                <a:ext uri="{FF2B5EF4-FFF2-40B4-BE49-F238E27FC236}">
                  <a16:creationId xmlns:a16="http://schemas.microsoft.com/office/drawing/2014/main" id="{5A133E18-DE45-2544-9C1C-67978DD7807D}"/>
                </a:ext>
              </a:extLst>
            </p:cNvPr>
            <p:cNvSpPr txBox="1"/>
            <p:nvPr/>
          </p:nvSpPr>
          <p:spPr>
            <a:xfrm>
              <a:off x="9940632" y="3806502"/>
              <a:ext cx="2911782" cy="381381"/>
            </a:xfrm>
            <a:prstGeom prst="roundRect">
              <a:avLst/>
            </a:prstGeom>
            <a:noFill/>
            <a:ln w="12700" cmpd="sng">
              <a:noFill/>
            </a:ln>
          </p:spPr>
          <p:txBody>
            <a:bodyPr wrap="square" tIns="0" bIns="0" rtlCol="0" anchor="ctr">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3677"/>
                  </a:solidFill>
                  <a:effectLst/>
                  <a:uLnTx/>
                  <a:uFillTx/>
                  <a:latin typeface="Calibri"/>
                  <a:ea typeface="+mn-ea"/>
                  <a:cs typeface="Arial"/>
                </a:rPr>
                <a:t>Double-strand breaks</a:t>
              </a:r>
            </a:p>
          </p:txBody>
        </p:sp>
        <p:cxnSp>
          <p:nvCxnSpPr>
            <p:cNvPr id="56" name="Straight Connector 55"/>
            <p:cNvCxnSpPr>
              <a:cxnSpLocks/>
            </p:cNvCxnSpPr>
            <p:nvPr/>
          </p:nvCxnSpPr>
          <p:spPr bwMode="auto">
            <a:xfrm flipV="1">
              <a:off x="11399018" y="2025661"/>
              <a:ext cx="0" cy="1808082"/>
            </a:xfrm>
            <a:prstGeom prst="line">
              <a:avLst/>
            </a:prstGeom>
            <a:solidFill>
              <a:schemeClr val="accent1"/>
            </a:solidFill>
            <a:ln w="28575" cap="flat" cmpd="sng" algn="ctr">
              <a:solidFill>
                <a:srgbClr val="830051"/>
              </a:solidFill>
              <a:prstDash val="solid"/>
              <a:round/>
              <a:headEnd type="none" w="med" len="med"/>
              <a:tailEnd type="oval" w="med" len="med"/>
            </a:ln>
            <a:effectLst/>
          </p:spPr>
        </p:cxnSp>
        <p:cxnSp>
          <p:nvCxnSpPr>
            <p:cNvPr id="27" name="Straight Arrow Connector 26">
              <a:extLst>
                <a:ext uri="{FF2B5EF4-FFF2-40B4-BE49-F238E27FC236}">
                  <a16:creationId xmlns:a16="http://schemas.microsoft.com/office/drawing/2014/main" id="{914AE233-F4C7-9441-B0F5-B3AA79822B2C}"/>
                </a:ext>
              </a:extLst>
            </p:cNvPr>
            <p:cNvCxnSpPr/>
            <p:nvPr/>
          </p:nvCxnSpPr>
          <p:spPr>
            <a:xfrm>
              <a:off x="11399018" y="5089330"/>
              <a:ext cx="0" cy="993197"/>
            </a:xfrm>
            <a:prstGeom prst="straightConnector1">
              <a:avLst/>
            </a:prstGeom>
            <a:noFill/>
            <a:ln w="28575" cap="flat" cmpd="sng" algn="ctr">
              <a:solidFill>
                <a:srgbClr val="830051"/>
              </a:solidFill>
              <a:prstDash val="solid"/>
              <a:round/>
              <a:headEnd type="none" w="med" len="med"/>
              <a:tailEnd type="triangle" w="med" len="med"/>
            </a:ln>
            <a:effectLst/>
          </p:spPr>
        </p:cxnSp>
        <p:sp>
          <p:nvSpPr>
            <p:cNvPr id="28" name="Rounded Rectangle 27">
              <a:extLst>
                <a:ext uri="{FF2B5EF4-FFF2-40B4-BE49-F238E27FC236}">
                  <a16:creationId xmlns:a16="http://schemas.microsoft.com/office/drawing/2014/main" id="{C3314F2B-3220-EB4B-85BE-E3D1E46BBEED}"/>
                </a:ext>
              </a:extLst>
            </p:cNvPr>
            <p:cNvSpPr/>
            <p:nvPr/>
          </p:nvSpPr>
          <p:spPr>
            <a:xfrm>
              <a:off x="10399448"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31" name="TextBox 30">
              <a:extLst>
                <a:ext uri="{FF2B5EF4-FFF2-40B4-BE49-F238E27FC236}">
                  <a16:creationId xmlns:a16="http://schemas.microsoft.com/office/drawing/2014/main" id="{80F6F05B-9426-1C44-B0C5-83A12273AB21}"/>
                </a:ext>
              </a:extLst>
            </p:cNvPr>
            <p:cNvSpPr txBox="1"/>
            <p:nvPr/>
          </p:nvSpPr>
          <p:spPr>
            <a:xfrm>
              <a:off x="10480899" y="4889396"/>
              <a:ext cx="1849739" cy="541686"/>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13677"/>
                  </a:solidFill>
                  <a:effectLst/>
                  <a:uLnTx/>
                  <a:uFillTx/>
                  <a:latin typeface="Calibri"/>
                  <a:ea typeface="+mn-ea"/>
                  <a:cs typeface="Arial Narrow"/>
                </a:rPr>
                <a:t>Normal cell</a:t>
              </a:r>
            </a:p>
          </p:txBody>
        </p:sp>
        <p:sp>
          <p:nvSpPr>
            <p:cNvPr id="36" name="Text Box 38">
              <a:extLst>
                <a:ext uri="{FF2B5EF4-FFF2-40B4-BE49-F238E27FC236}">
                  <a16:creationId xmlns:a16="http://schemas.microsoft.com/office/drawing/2014/main" id="{BA3CE9B6-5743-5F4E-81E4-1C7262187E38}"/>
                </a:ext>
              </a:extLst>
            </p:cNvPr>
            <p:cNvSpPr txBox="1">
              <a:spLocks noChangeArrowheads="1"/>
            </p:cNvSpPr>
            <p:nvPr/>
          </p:nvSpPr>
          <p:spPr bwMode="auto">
            <a:xfrm>
              <a:off x="7565640" y="6137793"/>
              <a:ext cx="3464227" cy="1181862"/>
            </a:xfrm>
            <a:prstGeom prst="rect">
              <a:avLst/>
            </a:prstGeom>
            <a:noFill/>
            <a:ln w="9525">
              <a:noFill/>
              <a:miter lim="800000"/>
              <a:headEnd/>
              <a:tailEnd/>
            </a:ln>
          </p:spPr>
          <p:txBody>
            <a:bodyPr wrap="square">
              <a:spAutoFit/>
            </a:bodyPr>
            <a:lstStyle/>
            <a:p>
              <a:pPr marL="0" marR="0" lvl="0" indent="0" algn="r" defTabSz="45717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13677"/>
                  </a:solidFill>
                  <a:effectLst/>
                  <a:uLnTx/>
                  <a:uFillTx/>
                  <a:latin typeface="Calibri"/>
                  <a:ea typeface="+mn-ea"/>
                  <a:cs typeface="Arial"/>
                </a:rPr>
                <a:t>Repair of double-strand breaks via the HRR pathway and cell survival</a:t>
              </a:r>
            </a:p>
          </p:txBody>
        </p:sp>
        <p:cxnSp>
          <p:nvCxnSpPr>
            <p:cNvPr id="37" name="Straight Connector 36"/>
            <p:cNvCxnSpPr/>
            <p:nvPr/>
          </p:nvCxnSpPr>
          <p:spPr bwMode="auto">
            <a:xfrm>
              <a:off x="11399018" y="4230377"/>
              <a:ext cx="0" cy="681237"/>
            </a:xfrm>
            <a:prstGeom prst="line">
              <a:avLst/>
            </a:prstGeom>
            <a:solidFill>
              <a:schemeClr val="accent1"/>
            </a:solidFill>
            <a:ln w="28575" cap="flat" cmpd="sng" algn="ctr">
              <a:solidFill>
                <a:srgbClr val="830051"/>
              </a:solidFill>
              <a:prstDash val="solid"/>
              <a:round/>
              <a:headEnd type="none" w="med" len="med"/>
              <a:tailEnd type="triangle" w="med" len="med"/>
            </a:ln>
            <a:effectLst/>
          </p:spPr>
        </p:cxnSp>
        <p:grpSp>
          <p:nvGrpSpPr>
            <p:cNvPr id="44" name="Group 43"/>
            <p:cNvGrpSpPr/>
            <p:nvPr/>
          </p:nvGrpSpPr>
          <p:grpSpPr>
            <a:xfrm>
              <a:off x="1725653" y="1993419"/>
              <a:ext cx="1387549" cy="1026029"/>
              <a:chOff x="2791260" y="4080606"/>
              <a:chExt cx="867218" cy="641268"/>
            </a:xfrm>
          </p:grpSpPr>
          <p:pic>
            <p:nvPicPr>
              <p:cNvPr id="46" name="Picture 45" descr="new parp molecule.png"/>
              <p:cNvPicPr>
                <a:picLocks noChangeAspect="1"/>
              </p:cNvPicPr>
              <p:nvPr/>
            </p:nvPicPr>
            <p:blipFill rotWithShape="1">
              <a:blip r:embed="rId6" cstate="print">
                <a:extLst>
                  <a:ext uri="{28A0092B-C50C-407E-A947-70E740481C1C}">
                    <a14:useLocalDpi xmlns:a14="http://schemas.microsoft.com/office/drawing/2010/main" val="0"/>
                  </a:ext>
                </a:extLst>
              </a:blip>
              <a:srcRect l="66527"/>
              <a:stretch/>
            </p:blipFill>
            <p:spPr>
              <a:xfrm>
                <a:off x="2791260" y="4100756"/>
                <a:ext cx="460780" cy="451708"/>
              </a:xfrm>
              <a:prstGeom prst="rect">
                <a:avLst/>
              </a:prstGeom>
            </p:spPr>
          </p:pic>
          <p:pic>
            <p:nvPicPr>
              <p:cNvPr id="60" name="Picture 59" descr="new parp molecule.png"/>
              <p:cNvPicPr>
                <a:picLocks noChangeAspect="1"/>
              </p:cNvPicPr>
              <p:nvPr/>
            </p:nvPicPr>
            <p:blipFill rotWithShape="1">
              <a:blip r:embed="rId6" cstate="print">
                <a:extLst>
                  <a:ext uri="{28A0092B-C50C-407E-A947-70E740481C1C}">
                    <a14:useLocalDpi xmlns:a14="http://schemas.microsoft.com/office/drawing/2010/main" val="0"/>
                  </a:ext>
                </a:extLst>
              </a:blip>
              <a:srcRect l="66527"/>
              <a:stretch/>
            </p:blipFill>
            <p:spPr>
              <a:xfrm>
                <a:off x="2914591" y="4249755"/>
                <a:ext cx="460780" cy="451708"/>
              </a:xfrm>
              <a:prstGeom prst="rect">
                <a:avLst/>
              </a:prstGeom>
            </p:spPr>
          </p:pic>
          <p:pic>
            <p:nvPicPr>
              <p:cNvPr id="61" name="Picture 60" descr="new parp molecule.png"/>
              <p:cNvPicPr>
                <a:picLocks noChangeAspect="1"/>
              </p:cNvPicPr>
              <p:nvPr/>
            </p:nvPicPr>
            <p:blipFill rotWithShape="1">
              <a:blip r:embed="rId7" cstate="print">
                <a:extLst>
                  <a:ext uri="{28A0092B-C50C-407E-A947-70E740481C1C}">
                    <a14:useLocalDpi xmlns:a14="http://schemas.microsoft.com/office/drawing/2010/main" val="0"/>
                  </a:ext>
                </a:extLst>
              </a:blip>
              <a:srcRect l="66527"/>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2" name="TextBox 61">
                <a:extLst>
                  <a:ext uri="{FF2B5EF4-FFF2-40B4-BE49-F238E27FC236}">
                    <a16:creationId xmlns:a16="http://schemas.microsoft.com/office/drawing/2014/main" id="{65D0A776-EA59-48EC-A799-7CCB01B3270B}"/>
                  </a:ext>
                </a:extLst>
              </p:cNvPr>
              <p:cNvSpPr txBox="1"/>
              <p:nvPr/>
            </p:nvSpPr>
            <p:spPr>
              <a:xfrm>
                <a:off x="3035200" y="4304343"/>
                <a:ext cx="623278"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a:t>
                </a:r>
              </a:p>
            </p:txBody>
          </p:sp>
        </p:grpSp>
        <p:grpSp>
          <p:nvGrpSpPr>
            <p:cNvPr id="63" name="Group 62"/>
            <p:cNvGrpSpPr/>
            <p:nvPr/>
          </p:nvGrpSpPr>
          <p:grpSpPr>
            <a:xfrm>
              <a:off x="2209502" y="1618444"/>
              <a:ext cx="1280621" cy="866203"/>
              <a:chOff x="2901482" y="2825926"/>
              <a:chExt cx="800388" cy="541377"/>
            </a:xfrm>
          </p:grpSpPr>
          <p:pic>
            <p:nvPicPr>
              <p:cNvPr id="64" name="Picture 63" descr="new parp molecule.png"/>
              <p:cNvPicPr>
                <a:picLocks noChangeAspect="1"/>
              </p:cNvPicPr>
              <p:nvPr/>
            </p:nvPicPr>
            <p:blipFill rotWithShape="1">
              <a:blip r:embed="rId8" cstate="print">
                <a:extLst>
                  <a:ext uri="{28A0092B-C50C-407E-A947-70E740481C1C}">
                    <a14:useLocalDpi xmlns:a14="http://schemas.microsoft.com/office/drawing/2010/main" val="0"/>
                  </a:ext>
                </a:extLst>
              </a:blip>
              <a:srcRect r="75305"/>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65" name="TextBox 64">
                <a:extLst>
                  <a:ext uri="{FF2B5EF4-FFF2-40B4-BE49-F238E27FC236}">
                    <a16:creationId xmlns:a16="http://schemas.microsoft.com/office/drawing/2014/main" id="{65D0A776-EA59-48EC-A799-7CCB01B3270B}"/>
                  </a:ext>
                </a:extLst>
              </p:cNvPr>
              <p:cNvSpPr txBox="1"/>
              <p:nvPr/>
            </p:nvSpPr>
            <p:spPr>
              <a:xfrm>
                <a:off x="2901482" y="2927036"/>
                <a:ext cx="800388" cy="383182"/>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105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 inhibitor</a:t>
                </a:r>
              </a:p>
            </p:txBody>
          </p:sp>
        </p:grpSp>
        <p:sp>
          <p:nvSpPr>
            <p:cNvPr id="43" name="TextBox 42">
              <a:extLst>
                <a:ext uri="{FF2B5EF4-FFF2-40B4-BE49-F238E27FC236}">
                  <a16:creationId xmlns:a16="http://schemas.microsoft.com/office/drawing/2014/main" id="{04DEA92B-C9A8-4CC4-9E00-3D8706412C25}"/>
                </a:ext>
              </a:extLst>
            </p:cNvPr>
            <p:cNvSpPr txBox="1"/>
            <p:nvPr/>
          </p:nvSpPr>
          <p:spPr>
            <a:xfrm>
              <a:off x="10994004" y="6005770"/>
              <a:ext cx="893203" cy="13295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3AB65E"/>
                  </a:solidFill>
                  <a:effectLst/>
                  <a:uLnTx/>
                  <a:uFillTx/>
                  <a:latin typeface="Zapf Dingbats"/>
                  <a:ea typeface="Zapf Dingbats"/>
                  <a:cs typeface="Zapf Dingbats"/>
                  <a:sym typeface="Zapf Dingbats"/>
                </a:rPr>
                <a:t>✓</a:t>
              </a:r>
              <a:endParaRPr kumimoji="0" lang="en-US" sz="4800" b="1" i="0" u="none" strike="noStrike" kern="1200" cap="none" spc="0" normalizeH="0" baseline="0" noProof="0" dirty="0">
                <a:ln>
                  <a:noFill/>
                </a:ln>
                <a:solidFill>
                  <a:srgbClr val="3AB65E"/>
                </a:solidFill>
                <a:effectLst/>
                <a:uLnTx/>
                <a:uFillTx/>
                <a:latin typeface="Calibri"/>
                <a:ea typeface="+mn-ea"/>
                <a:cs typeface="+mn-cs"/>
              </a:endParaRPr>
            </a:p>
          </p:txBody>
        </p:sp>
        <p:sp>
          <p:nvSpPr>
            <p:cNvPr id="57" name="Text Box 5">
              <a:extLst>
                <a:ext uri="{FF2B5EF4-FFF2-40B4-BE49-F238E27FC236}">
                  <a16:creationId xmlns:a16="http://schemas.microsoft.com/office/drawing/2014/main" id="{6678E143-26DC-C54B-9C5B-89D25EF4FB66}"/>
                </a:ext>
              </a:extLst>
            </p:cNvPr>
            <p:cNvSpPr txBox="1">
              <a:spLocks noChangeArrowheads="1"/>
            </p:cNvSpPr>
            <p:nvPr/>
          </p:nvSpPr>
          <p:spPr bwMode="auto">
            <a:xfrm>
              <a:off x="423710" y="6144864"/>
              <a:ext cx="4190106" cy="1181862"/>
            </a:xfrm>
            <a:prstGeom prst="rect">
              <a:avLst/>
            </a:prstGeom>
            <a:noFill/>
            <a:ln w="9525">
              <a:noFill/>
              <a:miter lim="800000"/>
              <a:headEnd/>
              <a:tailEnd/>
            </a:ln>
          </p:spPr>
          <p:txBody>
            <a:bodyPr wrap="square">
              <a:spAutoFit/>
            </a:bodyPr>
            <a:lstStyle/>
            <a:p>
              <a:pPr marL="0" marR="0" lvl="0" indent="0" algn="r" defTabSz="457178" rtl="0" eaLnBrk="1" fontAlgn="auto" latinLnBrk="0" hangingPunct="1">
                <a:lnSpc>
                  <a:spcPct val="100000"/>
                </a:lnSpc>
                <a:spcBef>
                  <a:spcPct val="50000"/>
                </a:spcBef>
                <a:spcAft>
                  <a:spcPts val="0"/>
                </a:spcAft>
                <a:buClrTx/>
                <a:buSzTx/>
                <a:buFontTx/>
                <a:buNone/>
                <a:tabLst/>
                <a:defRPr/>
              </a:pPr>
              <a:r>
                <a:rPr kumimoji="0" lang="en-US" sz="1400" b="1" i="0" u="none" strike="noStrike" kern="1200" cap="none" spc="0" normalizeH="0" baseline="0" noProof="0" dirty="0">
                  <a:ln>
                    <a:noFill/>
                  </a:ln>
                  <a:solidFill>
                    <a:srgbClr val="313677"/>
                  </a:solidFill>
                  <a:effectLst/>
                  <a:uLnTx/>
                  <a:uFillTx/>
                  <a:latin typeface="Calibri"/>
                  <a:ea typeface="+mn-ea"/>
                  <a:cs typeface="Arial Narrow"/>
                </a:rPr>
                <a:t>Reliance on error prone pathways leads to DNA damage accumulation and cell death</a:t>
              </a:r>
            </a:p>
          </p:txBody>
        </p:sp>
        <p:sp>
          <p:nvSpPr>
            <p:cNvPr id="58" name="TextBox 57">
              <a:extLst>
                <a:ext uri="{FF2B5EF4-FFF2-40B4-BE49-F238E27FC236}">
                  <a16:creationId xmlns:a16="http://schemas.microsoft.com/office/drawing/2014/main" id="{2B6DC8F9-EC57-A445-BA39-6D998722F1DC}"/>
                </a:ext>
              </a:extLst>
            </p:cNvPr>
            <p:cNvSpPr txBox="1"/>
            <p:nvPr/>
          </p:nvSpPr>
          <p:spPr>
            <a:xfrm>
              <a:off x="4653550" y="5801365"/>
              <a:ext cx="1896008" cy="19205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3AB65E"/>
                  </a:solidFill>
                  <a:effectLst/>
                  <a:uLnTx/>
                  <a:uFillTx/>
                  <a:latin typeface="Zapf Dingbats"/>
                  <a:ea typeface="Zapf Dingbats"/>
                  <a:cs typeface="Zapf Dingbats"/>
                  <a:sym typeface="Wingdings 2" panose="05020102010507070707" pitchFamily="18" charset="2"/>
                </a:rPr>
                <a:t></a:t>
              </a:r>
              <a:endParaRPr kumimoji="0" lang="en-US" sz="5400" b="0" i="0" u="none" strike="noStrike" kern="1200" cap="none" spc="0" normalizeH="0" baseline="0" noProof="0" dirty="0">
                <a:ln>
                  <a:noFill/>
                </a:ln>
                <a:solidFill>
                  <a:srgbClr val="3AB65E"/>
                </a:solidFill>
                <a:effectLst/>
                <a:uLnTx/>
                <a:uFillTx/>
                <a:latin typeface="Calibri"/>
                <a:ea typeface="+mn-ea"/>
                <a:cs typeface="+mn-cs"/>
              </a:endParaRPr>
            </a:p>
          </p:txBody>
        </p:sp>
        <p:cxnSp>
          <p:nvCxnSpPr>
            <p:cNvPr id="42" name="Straight Arrow Connector 41">
              <a:extLst>
                <a:ext uri="{FF2B5EF4-FFF2-40B4-BE49-F238E27FC236}">
                  <a16:creationId xmlns:a16="http://schemas.microsoft.com/office/drawing/2014/main" id="{914AE233-F4C7-9441-B0F5-B3AA79822B2C}"/>
                </a:ext>
              </a:extLst>
            </p:cNvPr>
            <p:cNvCxnSpPr/>
            <p:nvPr/>
          </p:nvCxnSpPr>
          <p:spPr>
            <a:xfrm>
              <a:off x="5207464" y="5089330"/>
              <a:ext cx="0" cy="993197"/>
            </a:xfrm>
            <a:prstGeom prst="straightConnector1">
              <a:avLst/>
            </a:prstGeom>
            <a:noFill/>
            <a:ln w="28575" cap="flat" cmpd="sng" algn="ctr">
              <a:solidFill>
                <a:srgbClr val="830051"/>
              </a:solidFill>
              <a:prstDash val="solid"/>
              <a:round/>
              <a:headEnd type="none" w="med" len="med"/>
              <a:tailEnd type="triangle" w="med" len="med"/>
            </a:ln>
            <a:effectLst/>
          </p:spPr>
        </p:cxnSp>
        <p:sp>
          <p:nvSpPr>
            <p:cNvPr id="54" name="Rounded Rectangle 53">
              <a:extLst>
                <a:ext uri="{FF2B5EF4-FFF2-40B4-BE49-F238E27FC236}">
                  <a16:creationId xmlns:a16="http://schemas.microsoft.com/office/drawing/2014/main" id="{C3314F2B-3220-EB4B-85BE-E3D1E46BBEED}"/>
                </a:ext>
              </a:extLst>
            </p:cNvPr>
            <p:cNvSpPr/>
            <p:nvPr/>
          </p:nvSpPr>
          <p:spPr>
            <a:xfrm>
              <a:off x="4452504"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40" name="TextBox 39">
              <a:extLst>
                <a:ext uri="{FF2B5EF4-FFF2-40B4-BE49-F238E27FC236}">
                  <a16:creationId xmlns:a16="http://schemas.microsoft.com/office/drawing/2014/main" id="{8C6C693B-CB52-874E-BB61-30FE7257F663}"/>
                </a:ext>
              </a:extLst>
            </p:cNvPr>
            <p:cNvSpPr txBox="1"/>
            <p:nvPr/>
          </p:nvSpPr>
          <p:spPr>
            <a:xfrm>
              <a:off x="3339299" y="4889396"/>
              <a:ext cx="3745437" cy="541686"/>
            </a:xfrm>
            <a:prstGeom prst="rect">
              <a:avLst/>
            </a:prstGeom>
            <a:noFill/>
          </p:spPr>
          <p:txBody>
            <a:bodyPr wrap="none" rtlCol="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13677"/>
                  </a:solidFill>
                  <a:effectLst/>
                  <a:uLnTx/>
                  <a:uFillTx/>
                  <a:latin typeface="Calibri"/>
                  <a:ea typeface="+mn-ea"/>
                  <a:cs typeface="Arial Narrow"/>
                </a:rPr>
                <a:t>HRR-deficient cancer cell </a:t>
              </a:r>
            </a:p>
          </p:txBody>
        </p:sp>
        <p:grpSp>
          <p:nvGrpSpPr>
            <p:cNvPr id="9" name="Group 8"/>
            <p:cNvGrpSpPr/>
            <p:nvPr/>
          </p:nvGrpSpPr>
          <p:grpSpPr>
            <a:xfrm>
              <a:off x="11410772" y="1191227"/>
              <a:ext cx="1140062" cy="914437"/>
              <a:chOff x="4173672" y="3607866"/>
              <a:chExt cx="1091677" cy="875627"/>
            </a:xfrm>
          </p:grpSpPr>
          <p:grpSp>
            <p:nvGrpSpPr>
              <p:cNvPr id="59" name="Group 58"/>
              <p:cNvGrpSpPr/>
              <p:nvPr/>
            </p:nvGrpSpPr>
            <p:grpSpPr>
              <a:xfrm>
                <a:off x="4173672" y="3842225"/>
                <a:ext cx="867218" cy="641268"/>
                <a:chOff x="2791260" y="4080606"/>
                <a:chExt cx="867218" cy="641268"/>
              </a:xfrm>
            </p:grpSpPr>
            <p:pic>
              <p:nvPicPr>
                <p:cNvPr id="66" name="Picture 65" descr="new parp molecule.png"/>
                <p:cNvPicPr>
                  <a:picLocks noChangeAspect="1"/>
                </p:cNvPicPr>
                <p:nvPr/>
              </p:nvPicPr>
              <p:blipFill rotWithShape="1">
                <a:blip r:embed="rId9" cstate="print">
                  <a:extLst>
                    <a:ext uri="{28A0092B-C50C-407E-A947-70E740481C1C}">
                      <a14:useLocalDpi xmlns:a14="http://schemas.microsoft.com/office/drawing/2010/main" val="0"/>
                    </a:ext>
                  </a:extLst>
                </a:blip>
                <a:srcRect l="66527"/>
                <a:stretch/>
              </p:blipFill>
              <p:spPr>
                <a:xfrm>
                  <a:off x="2791260" y="4100756"/>
                  <a:ext cx="460780" cy="451708"/>
                </a:xfrm>
                <a:prstGeom prst="rect">
                  <a:avLst/>
                </a:prstGeom>
              </p:spPr>
            </p:pic>
            <p:pic>
              <p:nvPicPr>
                <p:cNvPr id="67" name="Picture 66" descr="new parp molecule.png"/>
                <p:cNvPicPr>
                  <a:picLocks noChangeAspect="1"/>
                </p:cNvPicPr>
                <p:nvPr/>
              </p:nvPicPr>
              <p:blipFill rotWithShape="1">
                <a:blip r:embed="rId9" cstate="print">
                  <a:extLst>
                    <a:ext uri="{28A0092B-C50C-407E-A947-70E740481C1C}">
                      <a14:useLocalDpi xmlns:a14="http://schemas.microsoft.com/office/drawing/2010/main" val="0"/>
                    </a:ext>
                  </a:extLst>
                </a:blip>
                <a:srcRect l="66527"/>
                <a:stretch/>
              </p:blipFill>
              <p:spPr>
                <a:xfrm>
                  <a:off x="2914591" y="4249755"/>
                  <a:ext cx="460780" cy="451708"/>
                </a:xfrm>
                <a:prstGeom prst="rect">
                  <a:avLst/>
                </a:prstGeom>
              </p:spPr>
            </p:pic>
            <p:pic>
              <p:nvPicPr>
                <p:cNvPr id="68" name="Picture 67" descr="new parp molecule.png"/>
                <p:cNvPicPr>
                  <a:picLocks noChangeAspect="1"/>
                </p:cNvPicPr>
                <p:nvPr/>
              </p:nvPicPr>
              <p:blipFill rotWithShape="1">
                <a:blip r:embed="rId10" cstate="print">
                  <a:extLst>
                    <a:ext uri="{28A0092B-C50C-407E-A947-70E740481C1C}">
                      <a14:useLocalDpi xmlns:a14="http://schemas.microsoft.com/office/drawing/2010/main" val="0"/>
                    </a:ext>
                  </a:extLst>
                </a:blip>
                <a:srcRect l="66527"/>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65D0A776-EA59-48EC-A799-7CCB01B3270B}"/>
                    </a:ext>
                  </a:extLst>
                </p:cNvPr>
                <p:cNvSpPr txBox="1"/>
                <p:nvPr/>
              </p:nvSpPr>
              <p:spPr>
                <a:xfrm>
                  <a:off x="3035199" y="4304344"/>
                  <a:ext cx="623279" cy="2829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a:t>
                  </a:r>
                </a:p>
              </p:txBody>
            </p:sp>
          </p:grpSp>
          <p:grpSp>
            <p:nvGrpSpPr>
              <p:cNvPr id="70" name="Group 69"/>
              <p:cNvGrpSpPr/>
              <p:nvPr/>
            </p:nvGrpSpPr>
            <p:grpSpPr>
              <a:xfrm>
                <a:off x="4464961" y="3607866"/>
                <a:ext cx="800388" cy="541377"/>
                <a:chOff x="2890364" y="2825926"/>
                <a:chExt cx="800388" cy="541377"/>
              </a:xfrm>
            </p:grpSpPr>
            <p:pic>
              <p:nvPicPr>
                <p:cNvPr id="71" name="Picture 70" descr="new parp molecule.png"/>
                <p:cNvPicPr>
                  <a:picLocks noChangeAspect="1"/>
                </p:cNvPicPr>
                <p:nvPr/>
              </p:nvPicPr>
              <p:blipFill rotWithShape="1">
                <a:blip r:embed="rId11" cstate="print">
                  <a:extLst>
                    <a:ext uri="{28A0092B-C50C-407E-A947-70E740481C1C}">
                      <a14:useLocalDpi xmlns:a14="http://schemas.microsoft.com/office/drawing/2010/main" val="0"/>
                    </a:ext>
                  </a:extLst>
                </a:blip>
                <a:srcRect r="75305"/>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65D0A776-EA59-48EC-A799-7CCB01B3270B}"/>
                    </a:ext>
                  </a:extLst>
                </p:cNvPr>
                <p:cNvSpPr txBox="1"/>
                <p:nvPr/>
              </p:nvSpPr>
              <p:spPr>
                <a:xfrm>
                  <a:off x="2890364" y="2929500"/>
                  <a:ext cx="800388" cy="396095"/>
                </a:xfrm>
                <a:prstGeom prst="rect">
                  <a:avLst/>
                </a:prstGeom>
                <a:noFill/>
              </p:spPr>
              <p:txBody>
                <a:bodyPr wrap="square" rtlCol="0">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GB" sz="6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n-ea"/>
                      <a:cs typeface="+mn-cs"/>
                    </a:rPr>
                    <a:t>PARP inhibitor</a:t>
                  </a:r>
                </a:p>
              </p:txBody>
            </p:sp>
          </p:grpSp>
        </p:grpSp>
      </p:grpSp>
      <p:sp>
        <p:nvSpPr>
          <p:cNvPr id="5" name="TextBox 4">
            <a:extLst>
              <a:ext uri="{FF2B5EF4-FFF2-40B4-BE49-F238E27FC236}">
                <a16:creationId xmlns:a16="http://schemas.microsoft.com/office/drawing/2014/main" id="{B593D6CD-3021-7446-AF5F-B5BD9AF8E013}"/>
              </a:ext>
            </a:extLst>
          </p:cNvPr>
          <p:cNvSpPr txBox="1"/>
          <p:nvPr/>
        </p:nvSpPr>
        <p:spPr>
          <a:xfrm>
            <a:off x="6419271" y="4830133"/>
            <a:ext cx="2590800" cy="24622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O’Connor MJ.</a:t>
            </a:r>
            <a:r>
              <a:rPr kumimoji="0" lang="en-GB" sz="1000" b="0" i="1" u="none" strike="noStrike" kern="1200" cap="none" spc="0" normalizeH="0" baseline="0" noProof="0" dirty="0">
                <a:ln>
                  <a:noFill/>
                </a:ln>
                <a:solidFill>
                  <a:prstClr val="black"/>
                </a:solidFill>
                <a:effectLst/>
                <a:uLnTx/>
                <a:uFillTx/>
                <a:latin typeface="Calibri"/>
                <a:ea typeface="+mn-ea"/>
                <a:cs typeface="+mn-cs"/>
              </a:rPr>
              <a:t> Mol Cell</a:t>
            </a:r>
            <a:r>
              <a:rPr kumimoji="0" lang="en-GB" sz="1000" b="0" i="0" u="none" strike="noStrike" kern="1200" cap="none" spc="0" normalizeH="0" baseline="0" noProof="0" dirty="0">
                <a:ln>
                  <a:noFill/>
                </a:ln>
                <a:solidFill>
                  <a:prstClr val="black"/>
                </a:solidFill>
                <a:effectLst/>
                <a:uLnTx/>
                <a:uFillTx/>
                <a:latin typeface="Calibri"/>
                <a:ea typeface="+mn-ea"/>
                <a:cs typeface="+mn-cs"/>
              </a:rPr>
              <a:t>. 2015. </a:t>
            </a:r>
          </a:p>
        </p:txBody>
      </p:sp>
      <p:sp>
        <p:nvSpPr>
          <p:cNvPr id="50" name="TextBox 49">
            <a:extLst>
              <a:ext uri="{FF2B5EF4-FFF2-40B4-BE49-F238E27FC236}">
                <a16:creationId xmlns:a16="http://schemas.microsoft.com/office/drawing/2014/main" id="{81A25BF4-DC02-E14F-B986-BBB265EE82F4}"/>
              </a:ext>
            </a:extLst>
          </p:cNvPr>
          <p:cNvSpPr txBox="1"/>
          <p:nvPr/>
        </p:nvSpPr>
        <p:spPr>
          <a:xfrm>
            <a:off x="133929" y="4822030"/>
            <a:ext cx="317093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a:ea typeface="+mn-ea"/>
                <a:cs typeface="+mn-cs"/>
              </a:rPr>
              <a:t>HRR, homologous recombination repair.</a:t>
            </a:r>
          </a:p>
        </p:txBody>
      </p:sp>
    </p:spTree>
    <p:extLst>
      <p:ext uri="{BB962C8B-B14F-4D97-AF65-F5344CB8AC3E}">
        <p14:creationId xmlns:p14="http://schemas.microsoft.com/office/powerpoint/2010/main" val="1378227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p:cNvGrpSpPr/>
          <p:nvPr/>
        </p:nvGrpSpPr>
        <p:grpSpPr>
          <a:xfrm>
            <a:off x="1139951" y="1092377"/>
            <a:ext cx="4561088" cy="1943802"/>
            <a:chOff x="1139951" y="1092377"/>
            <a:chExt cx="4561088" cy="1943802"/>
          </a:xfrm>
        </p:grpSpPr>
        <p:sp>
          <p:nvSpPr>
            <p:cNvPr id="10" name="Rounded Rectangle 9"/>
            <p:cNvSpPr/>
            <p:nvPr/>
          </p:nvSpPr>
          <p:spPr>
            <a:xfrm>
              <a:off x="1375094" y="1092377"/>
              <a:ext cx="2838535" cy="1837506"/>
            </a:xfrm>
            <a:prstGeom prst="roundRect">
              <a:avLst>
                <a:gd name="adj" fmla="val 7759"/>
              </a:avLst>
            </a:prstGeom>
            <a:solidFill>
              <a:schemeClr val="bg1"/>
            </a:solidFill>
            <a:ln>
              <a:solidFill>
                <a:schemeClr val="accent4"/>
              </a:solidFill>
            </a:ln>
            <a:effectLst>
              <a:innerShdw blurRad="114300">
                <a:schemeClr val="accent4"/>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7" name="Picture 56"/>
            <p:cNvPicPr>
              <a:picLocks noChangeAspect="1"/>
            </p:cNvPicPr>
            <p:nvPr/>
          </p:nvPicPr>
          <p:blipFill rotWithShape="1">
            <a:blip r:embed="rId3">
              <a:extLst>
                <a:ext uri="{28A0092B-C50C-407E-A947-70E740481C1C}">
                  <a14:useLocalDpi xmlns:a14="http://schemas.microsoft.com/office/drawing/2010/main" val="0"/>
                </a:ext>
              </a:extLst>
            </a:blip>
            <a:srcRect b="40324"/>
            <a:stretch/>
          </p:blipFill>
          <p:spPr>
            <a:xfrm>
              <a:off x="2779887" y="1292962"/>
              <a:ext cx="2921152" cy="1743217"/>
            </a:xfrm>
            <a:prstGeom prst="rect">
              <a:avLst/>
            </a:prstGeom>
            <a:effectLst>
              <a:outerShdw blurRad="50800" dist="38100" algn="l" rotWithShape="0">
                <a:prstClr val="black">
                  <a:alpha val="40000"/>
                </a:prstClr>
              </a:outerShdw>
            </a:effectLst>
          </p:spPr>
        </p:pic>
        <p:sp>
          <p:nvSpPr>
            <p:cNvPr id="37" name="TextBox 36"/>
            <p:cNvSpPr txBox="1"/>
            <p:nvPr/>
          </p:nvSpPr>
          <p:spPr>
            <a:xfrm>
              <a:off x="2425293" y="1671141"/>
              <a:ext cx="546238" cy="230832"/>
            </a:xfrm>
            <a:prstGeom prst="rect">
              <a:avLst/>
            </a:prstGeom>
            <a:noFill/>
          </p:spPr>
          <p:txBody>
            <a:bodyPr wrap="square" lIns="0" tIns="0" rIns="0" bIns="0" rtlCol="0">
              <a:spAutoFit/>
            </a:bodyPr>
            <a:lstStyle/>
            <a:p>
              <a:pPr marL="0" marR="0" lvl="0" indent="0" algn="r" defTabSz="457200" rtl="0" eaLnBrk="1" fontAlgn="auto" latinLnBrk="0" hangingPunct="1">
                <a:lnSpc>
                  <a:spcPts val="85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Other 21% </a:t>
              </a:r>
            </a:p>
          </p:txBody>
        </p:sp>
        <p:sp>
          <p:nvSpPr>
            <p:cNvPr id="13" name="TextBox 12"/>
            <p:cNvSpPr txBox="1"/>
            <p:nvPr/>
          </p:nvSpPr>
          <p:spPr>
            <a:xfrm>
              <a:off x="1469395" y="1153043"/>
              <a:ext cx="1092902" cy="61555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BC145"/>
                  </a:solidFill>
                  <a:effectLst/>
                  <a:uLnTx/>
                  <a:uFillTx/>
                  <a:latin typeface="Calibri" panose="020F0502020204030204"/>
                  <a:ea typeface="+mn-ea"/>
                  <a:cs typeface="+mn-cs"/>
                </a:rPr>
                <a:t>OTHER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8BC145"/>
                  </a:solidFill>
                  <a:effectLst/>
                  <a:uLnTx/>
                  <a:uFillTx/>
                  <a:latin typeface="Calibri" panose="020F0502020204030204"/>
                  <a:ea typeface="+mn-ea"/>
                  <a:cs typeface="+mn-cs"/>
                </a:rPr>
                <a:t>Some may be DRD positive via upregulation of miRNAs or other mechanisms</a:t>
              </a:r>
            </a:p>
          </p:txBody>
        </p:sp>
        <p:cxnSp>
          <p:nvCxnSpPr>
            <p:cNvPr id="16" name="Straight Connector 15"/>
            <p:cNvCxnSpPr/>
            <p:nvPr/>
          </p:nvCxnSpPr>
          <p:spPr>
            <a:xfrm flipH="1">
              <a:off x="3001370" y="1731957"/>
              <a:ext cx="479700" cy="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flipV="1">
              <a:off x="2732331" y="2758920"/>
              <a:ext cx="353190" cy="2464"/>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139951" y="2694451"/>
              <a:ext cx="1564415" cy="115416"/>
            </a:xfrm>
            <a:prstGeom prst="rect">
              <a:avLst/>
            </a:prstGeom>
            <a:noFill/>
          </p:spPr>
          <p:txBody>
            <a:bodyPr wrap="square" lIns="0" tIns="0" rIns="0" bIns="0" rtlCol="0">
              <a:spAutoFit/>
            </a:bodyPr>
            <a:lstStyle/>
            <a:p>
              <a:pPr marL="0" marR="0" lvl="0" indent="0" algn="r" defTabSz="457200" rtl="0" eaLnBrk="1" fontAlgn="auto" latinLnBrk="0" hangingPunct="1">
                <a:lnSpc>
                  <a:spcPts val="85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MMR mutations 3% </a:t>
              </a:r>
            </a:p>
          </p:txBody>
        </p:sp>
        <p:sp>
          <p:nvSpPr>
            <p:cNvPr id="36" name="TextBox 35"/>
            <p:cNvSpPr txBox="1"/>
            <p:nvPr/>
          </p:nvSpPr>
          <p:spPr>
            <a:xfrm>
              <a:off x="1141755" y="2450096"/>
              <a:ext cx="1564415" cy="115416"/>
            </a:xfrm>
            <a:prstGeom prst="rect">
              <a:avLst/>
            </a:prstGeom>
            <a:noFill/>
          </p:spPr>
          <p:txBody>
            <a:bodyPr wrap="square" lIns="0" tIns="0" rIns="0" bIns="0" rtlCol="0">
              <a:spAutoFit/>
            </a:bodyPr>
            <a:lstStyle/>
            <a:p>
              <a:pPr marL="0" marR="0" lvl="0" indent="0" algn="r" defTabSz="457200" rtl="0" eaLnBrk="1" fontAlgn="auto" latinLnBrk="0" hangingPunct="1">
                <a:lnSpc>
                  <a:spcPts val="85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NER mutations 4-8% </a:t>
              </a:r>
            </a:p>
          </p:txBody>
        </p:sp>
        <p:cxnSp>
          <p:nvCxnSpPr>
            <p:cNvPr id="45" name="Straight Connector 44"/>
            <p:cNvCxnSpPr/>
            <p:nvPr/>
          </p:nvCxnSpPr>
          <p:spPr>
            <a:xfrm flipH="1">
              <a:off x="2745286" y="2510263"/>
              <a:ext cx="354732" cy="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grpSp>
      <p:sp>
        <p:nvSpPr>
          <p:cNvPr id="43" name="Rounded Rectangle 42"/>
          <p:cNvSpPr/>
          <p:nvPr/>
        </p:nvSpPr>
        <p:spPr>
          <a:xfrm>
            <a:off x="4572145" y="3016214"/>
            <a:ext cx="3114050" cy="836914"/>
          </a:xfrm>
          <a:prstGeom prst="roundRect">
            <a:avLst>
              <a:gd name="adj" fmla="val 15674"/>
            </a:avLst>
          </a:prstGeom>
          <a:solidFill>
            <a:schemeClr val="bg1"/>
          </a:solidFill>
          <a:ln>
            <a:solidFill>
              <a:schemeClr val="accent3"/>
            </a:solidFill>
          </a:ln>
          <a:effectLst>
            <a:innerShdw blurRad="114300">
              <a:schemeClr val="accent3"/>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Rounded Rectangle 41"/>
          <p:cNvSpPr/>
          <p:nvPr/>
        </p:nvSpPr>
        <p:spPr>
          <a:xfrm>
            <a:off x="3372237" y="3746265"/>
            <a:ext cx="1718186" cy="851492"/>
          </a:xfrm>
          <a:prstGeom prst="roundRect">
            <a:avLst>
              <a:gd name="adj" fmla="val 11339"/>
            </a:avLst>
          </a:prstGeom>
          <a:solidFill>
            <a:schemeClr val="bg1"/>
          </a:solidFill>
          <a:ln>
            <a:solidFill>
              <a:schemeClr val="bg2"/>
            </a:solidFill>
          </a:ln>
          <a:effectLst>
            <a:innerShdw blurRad="114300">
              <a:schemeClr val="bg2"/>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Autofit/>
          </a:bodyPr>
          <a:lstStyle/>
          <a:p>
            <a:r>
              <a:rPr lang="en-US" sz="2800" b="0" dirty="0">
                <a:solidFill>
                  <a:schemeClr val="tx1"/>
                </a:solidFill>
                <a:latin typeface="+mj-lt"/>
              </a:rPr>
              <a:t>DNA-Repair Deficiency (DRD) Present in ~ 50% of EOC</a:t>
            </a:r>
            <a:endParaRPr lang="en-US" sz="2800" b="0" baseline="30000" dirty="0">
              <a:solidFill>
                <a:schemeClr val="tx1"/>
              </a:solidFill>
              <a:latin typeface="+mj-lt"/>
            </a:endParaRPr>
          </a:p>
        </p:txBody>
      </p:sp>
      <p:sp>
        <p:nvSpPr>
          <p:cNvPr id="3" name="Slide Number Placeholder 2"/>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C4F54F3-C349-4609-AFEE-01462D5C7942}" type="slidenum">
              <a:rPr kumimoji="0" lang="en-GB" sz="800" b="1" i="0" u="none" strike="noStrike" kern="1200" cap="none" spc="0" normalizeH="0" baseline="0" noProof="0" smtClean="0">
                <a:ln>
                  <a:noFill/>
                </a:ln>
                <a:solidFill>
                  <a:srgbClr val="000000"/>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GB" sz="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5" name="TextBox 4"/>
          <p:cNvSpPr txBox="1"/>
          <p:nvPr/>
        </p:nvSpPr>
        <p:spPr>
          <a:xfrm>
            <a:off x="274631" y="4648026"/>
            <a:ext cx="734289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CDK12, cyclin dependent kinase 12; EMSY, BRCA2-interacting transcriptional repressor; FA, Fanconi anemia; MMR, mismatch repair; </a:t>
            </a: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miRNA, micro messenger ribonucleic acid; NER, nucleotide excision repair; PTEN, phosphatase and tensin homolog.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Konstantinopoulos PA, et al. </a:t>
            </a:r>
            <a:r>
              <a:rPr kumimoji="0" lang="en-US" sz="800" b="0" i="1" u="none" strike="noStrike" kern="1200" cap="none" spc="0" normalizeH="0" baseline="0" noProof="0" dirty="0">
                <a:ln>
                  <a:noFill/>
                </a:ln>
                <a:solidFill>
                  <a:prstClr val="black"/>
                </a:solidFill>
                <a:effectLst/>
                <a:uLnTx/>
                <a:uFillTx/>
                <a:latin typeface="Calibri" panose="020F0502020204030204"/>
                <a:ea typeface="+mn-ea"/>
                <a:cs typeface="+mn-cs"/>
              </a:rPr>
              <a:t>Cancer Discov</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2015;5:1137-1154. </a:t>
            </a:r>
          </a:p>
        </p:txBody>
      </p:sp>
      <p:sp>
        <p:nvSpPr>
          <p:cNvPr id="14" name="Rectangle 13"/>
          <p:cNvSpPr/>
          <p:nvPr/>
        </p:nvSpPr>
        <p:spPr>
          <a:xfrm>
            <a:off x="241559" y="681734"/>
            <a:ext cx="8825625"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A subset of ovarian tumors may exhibit DRD in the absence of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BRCA1/2</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mutations</a:t>
            </a:r>
            <a:endParaRPr kumimoji="0" lang="en-US" sz="1400" b="1"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1" name="Rounded Rectangle 40"/>
          <p:cNvSpPr/>
          <p:nvPr/>
        </p:nvSpPr>
        <p:spPr>
          <a:xfrm>
            <a:off x="1345896" y="2929882"/>
            <a:ext cx="2375134" cy="908923"/>
          </a:xfrm>
          <a:prstGeom prst="roundRect">
            <a:avLst>
              <a:gd name="adj" fmla="val 16112"/>
            </a:avLst>
          </a:prstGeom>
          <a:solidFill>
            <a:schemeClr val="bg1"/>
          </a:solidFill>
          <a:ln>
            <a:solidFill>
              <a:schemeClr val="accent4"/>
            </a:solidFill>
          </a:ln>
          <a:effectLst>
            <a:innerShdw blurRad="114300">
              <a:schemeClr val="bg1">
                <a:lumMod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6" name="Group 25"/>
          <p:cNvGrpSpPr/>
          <p:nvPr/>
        </p:nvGrpSpPr>
        <p:grpSpPr>
          <a:xfrm>
            <a:off x="1469395" y="1289652"/>
            <a:ext cx="4229529" cy="2921153"/>
            <a:chOff x="1469395" y="1289652"/>
            <a:chExt cx="4229529" cy="2921153"/>
          </a:xfrm>
        </p:grpSpPr>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7772" y="1289652"/>
              <a:ext cx="2921152" cy="2921153"/>
            </a:xfrm>
            <a:prstGeom prst="rect">
              <a:avLst/>
            </a:prstGeom>
            <a:effectLst>
              <a:outerShdw blurRad="50800" dist="38100" algn="l" rotWithShape="0">
                <a:prstClr val="black">
                  <a:alpha val="40000"/>
                </a:prstClr>
              </a:outerShdw>
            </a:effectLst>
          </p:spPr>
        </p:pic>
        <p:sp>
          <p:nvSpPr>
            <p:cNvPr id="34" name="TextBox 33"/>
            <p:cNvSpPr txBox="1"/>
            <p:nvPr/>
          </p:nvSpPr>
          <p:spPr>
            <a:xfrm>
              <a:off x="1893247" y="3406423"/>
              <a:ext cx="1015679" cy="230832"/>
            </a:xfrm>
            <a:prstGeom prst="rect">
              <a:avLst/>
            </a:prstGeom>
            <a:noFill/>
          </p:spPr>
          <p:txBody>
            <a:bodyPr wrap="square" lIns="0" tIns="0" rIns="0" bIns="0" rtlCol="0">
              <a:spAutoFit/>
            </a:bodyPr>
            <a:lstStyle/>
            <a:p>
              <a:pPr marL="0" marR="0" lvl="0" indent="0" algn="l" defTabSz="457200" rtl="0" eaLnBrk="1" fontAlgn="auto" latinLnBrk="0" hangingPunct="1">
                <a:lnSpc>
                  <a:spcPts val="85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Cyclin E1 amplification 15% </a:t>
              </a:r>
            </a:p>
          </p:txBody>
        </p:sp>
        <p:sp>
          <p:nvSpPr>
            <p:cNvPr id="38" name="TextBox 37"/>
            <p:cNvSpPr txBox="1"/>
            <p:nvPr/>
          </p:nvSpPr>
          <p:spPr>
            <a:xfrm>
              <a:off x="1469395" y="3017031"/>
              <a:ext cx="990702" cy="13676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DR PROFICIENT</a:t>
              </a:r>
            </a:p>
          </p:txBody>
        </p:sp>
        <p:cxnSp>
          <p:nvCxnSpPr>
            <p:cNvPr id="50" name="Straight Connector 49"/>
            <p:cNvCxnSpPr/>
            <p:nvPr/>
          </p:nvCxnSpPr>
          <p:spPr>
            <a:xfrm flipH="1">
              <a:off x="2874411" y="3502819"/>
              <a:ext cx="479700" cy="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grpSp>
      <p:sp>
        <p:nvSpPr>
          <p:cNvPr id="44" name="Rounded Rectangle 43"/>
          <p:cNvSpPr/>
          <p:nvPr/>
        </p:nvSpPr>
        <p:spPr>
          <a:xfrm>
            <a:off x="4213629" y="1100056"/>
            <a:ext cx="3478891" cy="1894428"/>
          </a:xfrm>
          <a:prstGeom prst="roundRect">
            <a:avLst>
              <a:gd name="adj" fmla="val 6418"/>
            </a:avLst>
          </a:prstGeom>
          <a:solidFill>
            <a:schemeClr val="bg1"/>
          </a:solidFill>
          <a:ln>
            <a:solidFill>
              <a:schemeClr val="accent5"/>
            </a:solidFill>
          </a:ln>
          <a:effectLst>
            <a:innerShdw blurRad="114300">
              <a:schemeClr val="accent5"/>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4128270" y="1153043"/>
            <a:ext cx="3585463" cy="1982068"/>
            <a:chOff x="4128270" y="1153043"/>
            <a:chExt cx="3585463" cy="1982068"/>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5640" b="36837"/>
            <a:stretch/>
          </p:blipFill>
          <p:spPr>
            <a:xfrm>
              <a:off x="4128270" y="1290024"/>
              <a:ext cx="1587927" cy="1845087"/>
            </a:xfrm>
            <a:prstGeom prst="rect">
              <a:avLst/>
            </a:prstGeom>
            <a:effectLst>
              <a:outerShdw blurRad="50800" dist="38100" algn="l" rotWithShape="0">
                <a:prstClr val="black">
                  <a:alpha val="40000"/>
                </a:prstClr>
              </a:outerShdw>
            </a:effectLst>
          </p:spPr>
        </p:pic>
        <p:sp>
          <p:nvSpPr>
            <p:cNvPr id="7" name="TextBox 6"/>
            <p:cNvSpPr txBox="1"/>
            <p:nvPr/>
          </p:nvSpPr>
          <p:spPr>
            <a:xfrm>
              <a:off x="4709738" y="1234954"/>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BRCA1</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germline mutations 8%</a:t>
              </a:r>
            </a:p>
          </p:txBody>
        </p:sp>
        <p:sp>
          <p:nvSpPr>
            <p:cNvPr id="19" name="TextBox 18"/>
            <p:cNvSpPr txBox="1"/>
            <p:nvPr/>
          </p:nvSpPr>
          <p:spPr>
            <a:xfrm>
              <a:off x="5159966" y="1526837"/>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BRCA1</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somatic mutations 3%</a:t>
              </a:r>
            </a:p>
          </p:txBody>
        </p:sp>
        <p:sp>
          <p:nvSpPr>
            <p:cNvPr id="20" name="TextBox 19"/>
            <p:cNvSpPr txBox="1"/>
            <p:nvPr/>
          </p:nvSpPr>
          <p:spPr>
            <a:xfrm>
              <a:off x="5397535" y="1769720"/>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BRCA2</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germline mutations 6%</a:t>
              </a:r>
            </a:p>
          </p:txBody>
        </p:sp>
        <p:sp>
          <p:nvSpPr>
            <p:cNvPr id="21" name="TextBox 20"/>
            <p:cNvSpPr txBox="1"/>
            <p:nvPr/>
          </p:nvSpPr>
          <p:spPr>
            <a:xfrm>
              <a:off x="5625674" y="2099465"/>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BRCA2</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somatic mutations 3%</a:t>
              </a:r>
            </a:p>
          </p:txBody>
        </p:sp>
        <p:sp>
          <p:nvSpPr>
            <p:cNvPr id="25" name="TextBox 24"/>
            <p:cNvSpPr txBox="1"/>
            <p:nvPr/>
          </p:nvSpPr>
          <p:spPr>
            <a:xfrm>
              <a:off x="5691712" y="2542302"/>
              <a:ext cx="1535747" cy="2769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1" u="none" strike="noStrike" kern="1200" cap="none" spc="0" normalizeH="0" baseline="0" noProof="0" dirty="0">
                  <a:ln>
                    <a:noFill/>
                  </a:ln>
                  <a:solidFill>
                    <a:prstClr val="black"/>
                  </a:solidFill>
                  <a:effectLst/>
                  <a:uLnTx/>
                  <a:uFillTx/>
                  <a:latin typeface="Calibri" panose="020F0502020204030204"/>
                  <a:ea typeface="+mn-ea"/>
                  <a:cs typeface="+mn-cs"/>
                </a:rPr>
                <a:t>BRCA1</a:t>
              </a: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 promoter methylation 10%</a:t>
              </a:r>
            </a:p>
          </p:txBody>
        </p:sp>
        <p:sp>
          <p:nvSpPr>
            <p:cNvPr id="40" name="TextBox 39"/>
            <p:cNvSpPr txBox="1"/>
            <p:nvPr/>
          </p:nvSpPr>
          <p:spPr>
            <a:xfrm>
              <a:off x="6584409" y="1153043"/>
              <a:ext cx="990702"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74919">
                      <a:lumMod val="50000"/>
                    </a:srgbClr>
                  </a:solidFill>
                  <a:effectLst/>
                  <a:uLnTx/>
                  <a:uFillTx/>
                  <a:latin typeface="Calibri" panose="020F0502020204030204"/>
                  <a:ea typeface="+mn-ea"/>
                  <a:cs typeface="+mn-cs"/>
                </a:rPr>
                <a:t>DRD</a:t>
              </a:r>
            </a:p>
          </p:txBody>
        </p:sp>
        <p:cxnSp>
          <p:nvCxnSpPr>
            <p:cNvPr id="65" name="Straight Connector 64"/>
            <p:cNvCxnSpPr/>
            <p:nvPr/>
          </p:nvCxnSpPr>
          <p:spPr>
            <a:xfrm flipH="1" flipV="1">
              <a:off x="5415853" y="2615883"/>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5341836" y="2170780"/>
              <a:ext cx="233561" cy="14872"/>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a:off x="5182971" y="1853392"/>
              <a:ext cx="155005" cy="5793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4927284" y="1612872"/>
              <a:ext cx="173123" cy="63206"/>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412179" y="1309639"/>
              <a:ext cx="247066" cy="136110"/>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3322251" y="2561821"/>
            <a:ext cx="1813805" cy="2008816"/>
            <a:chOff x="3322251" y="2561821"/>
            <a:chExt cx="1813805" cy="2008816"/>
          </a:xfrm>
        </p:grpSpPr>
        <p:sp>
          <p:nvSpPr>
            <p:cNvPr id="39" name="TextBox 38"/>
            <p:cNvSpPr txBox="1"/>
            <p:nvPr/>
          </p:nvSpPr>
          <p:spPr>
            <a:xfrm>
              <a:off x="3322251" y="4447526"/>
              <a:ext cx="1768172" cy="123111"/>
            </a:xfrm>
            <a:prstGeom prst="rect">
              <a:avLst/>
            </a:prstGeom>
            <a:noFill/>
          </p:spPr>
          <p:txBody>
            <a:bodyPr wrap="squar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POSSIBLY DRD</a:t>
              </a:r>
            </a:p>
          </p:txBody>
        </p:sp>
        <p:pic>
          <p:nvPicPr>
            <p:cNvPr id="54" name="Picture 53"/>
            <p:cNvPicPr>
              <a:picLocks noChangeAspect="1"/>
            </p:cNvPicPr>
            <p:nvPr/>
          </p:nvPicPr>
          <p:blipFill rotWithShape="1">
            <a:blip r:embed="rId6">
              <a:extLst>
                <a:ext uri="{28A0092B-C50C-407E-A947-70E740481C1C}">
                  <a14:useLocalDpi xmlns:a14="http://schemas.microsoft.com/office/drawing/2010/main" val="0"/>
                </a:ext>
              </a:extLst>
            </a:blip>
            <a:srcRect l="24149" t="43765" r="24587"/>
            <a:stretch/>
          </p:blipFill>
          <p:spPr>
            <a:xfrm>
              <a:off x="3481070" y="2561821"/>
              <a:ext cx="1497502" cy="1642704"/>
            </a:xfrm>
            <a:prstGeom prst="rect">
              <a:avLst/>
            </a:prstGeom>
            <a:effectLst>
              <a:outerShdw blurRad="50800" dist="38100" algn="l" rotWithShape="0">
                <a:prstClr val="black">
                  <a:alpha val="40000"/>
                </a:prstClr>
              </a:outerShdw>
            </a:effectLst>
          </p:spPr>
        </p:pic>
        <p:sp>
          <p:nvSpPr>
            <p:cNvPr id="32" name="TextBox 31"/>
            <p:cNvSpPr txBox="1"/>
            <p:nvPr/>
          </p:nvSpPr>
          <p:spPr>
            <a:xfrm>
              <a:off x="4213629" y="4060401"/>
              <a:ext cx="922427" cy="346249"/>
            </a:xfrm>
            <a:prstGeom prst="rect">
              <a:avLst/>
            </a:prstGeom>
            <a:noFill/>
          </p:spPr>
          <p:txBody>
            <a:bodyPr wrap="square" lIns="0" tIns="0" rIns="0" bIns="0" rtlCol="0">
              <a:spAutoFit/>
            </a:bodyPr>
            <a:lstStyle/>
            <a:p>
              <a:pPr marL="0" marR="0" lvl="0" indent="0" algn="ctr" defTabSz="457200" rtl="0" eaLnBrk="1" fontAlgn="auto" latinLnBrk="0" hangingPunct="1">
                <a:lnSpc>
                  <a:spcPts val="85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EMSY </a:t>
              </a:r>
              <a:b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amplification</a:t>
              </a:r>
            </a:p>
            <a:p>
              <a:pPr marL="0" marR="0" lvl="0" indent="0" algn="ctr" defTabSz="457200" rtl="0" eaLnBrk="1" fontAlgn="auto" latinLnBrk="0" hangingPunct="1">
                <a:lnSpc>
                  <a:spcPts val="85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6%</a:t>
              </a:r>
            </a:p>
          </p:txBody>
        </p:sp>
        <p:sp>
          <p:nvSpPr>
            <p:cNvPr id="33" name="TextBox 32"/>
            <p:cNvSpPr txBox="1"/>
            <p:nvPr/>
          </p:nvSpPr>
          <p:spPr>
            <a:xfrm>
              <a:off x="3372237" y="4070291"/>
              <a:ext cx="922427" cy="346249"/>
            </a:xfrm>
            <a:prstGeom prst="rect">
              <a:avLst/>
            </a:prstGeom>
            <a:noFill/>
          </p:spPr>
          <p:txBody>
            <a:bodyPr wrap="square" lIns="0" tIns="0" rIns="0" bIns="0" rtlCol="0">
              <a:spAutoFit/>
            </a:bodyPr>
            <a:lstStyle/>
            <a:p>
              <a:pPr marL="0" marR="0" lvl="0" indent="0" algn="ctr" defTabSz="457200" rtl="0" eaLnBrk="1" fontAlgn="auto" latinLnBrk="0" hangingPunct="1">
                <a:lnSpc>
                  <a:spcPts val="85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PTEN </a:t>
              </a:r>
              <a:b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homozygous </a:t>
              </a:r>
              <a:b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loss 7%</a:t>
              </a:r>
            </a:p>
          </p:txBody>
        </p:sp>
        <p:cxnSp>
          <p:nvCxnSpPr>
            <p:cNvPr id="51" name="Straight Connector 50"/>
            <p:cNvCxnSpPr/>
            <p:nvPr/>
          </p:nvCxnSpPr>
          <p:spPr>
            <a:xfrm flipV="1">
              <a:off x="3792010" y="3860458"/>
              <a:ext cx="63860" cy="158276"/>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flipV="1">
              <a:off x="4526039" y="3832240"/>
              <a:ext cx="106722" cy="193451"/>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grpSp>
      <p:sp>
        <p:nvSpPr>
          <p:cNvPr id="59" name="Left Arrow Callout 58"/>
          <p:cNvSpPr/>
          <p:nvPr/>
        </p:nvSpPr>
        <p:spPr>
          <a:xfrm>
            <a:off x="7485594" y="2982845"/>
            <a:ext cx="1433424" cy="964267"/>
          </a:xfrm>
          <a:prstGeom prst="leftArrowCallout">
            <a:avLst>
              <a:gd name="adj1" fmla="val 22278"/>
              <a:gd name="adj2" fmla="val 21387"/>
              <a:gd name="adj3" fmla="val 25000"/>
              <a:gd name="adj4" fmla="val 73631"/>
            </a:avLst>
          </a:prstGeom>
          <a:solidFill>
            <a:schemeClr val="accent4">
              <a:lumMod val="90000"/>
              <a:lumOff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DRD positive may be sensitive to PARP inhibition</a:t>
            </a:r>
            <a:endParaRPr kumimoji="0" lang="en-US" sz="120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grpSp>
        <p:nvGrpSpPr>
          <p:cNvPr id="18" name="Group 17"/>
          <p:cNvGrpSpPr/>
          <p:nvPr/>
        </p:nvGrpSpPr>
        <p:grpSpPr>
          <a:xfrm>
            <a:off x="4151024" y="2488362"/>
            <a:ext cx="3606711" cy="1517855"/>
            <a:chOff x="4151024" y="2488362"/>
            <a:chExt cx="3606711" cy="1517855"/>
          </a:xfrm>
        </p:grpSpPr>
        <p:pic>
          <p:nvPicPr>
            <p:cNvPr id="53" name="Picture 52"/>
            <p:cNvPicPr>
              <a:picLocks noChangeAspect="1"/>
            </p:cNvPicPr>
            <p:nvPr/>
          </p:nvPicPr>
          <p:blipFill rotWithShape="1">
            <a:blip r:embed="rId7">
              <a:extLst>
                <a:ext uri="{28A0092B-C50C-407E-A947-70E740481C1C}">
                  <a14:useLocalDpi xmlns:a14="http://schemas.microsoft.com/office/drawing/2010/main" val="0"/>
                </a:ext>
              </a:extLst>
            </a:blip>
            <a:srcRect l="46646" t="40696" b="7343"/>
            <a:stretch/>
          </p:blipFill>
          <p:spPr>
            <a:xfrm>
              <a:off x="4151024" y="2488362"/>
              <a:ext cx="1558564" cy="1517855"/>
            </a:xfrm>
            <a:prstGeom prst="rect">
              <a:avLst/>
            </a:prstGeom>
            <a:effectLst>
              <a:outerShdw blurRad="50800" dist="38100" algn="l" rotWithShape="0">
                <a:prstClr val="black">
                  <a:alpha val="40000"/>
                </a:prstClr>
              </a:outerShdw>
            </a:effectLst>
          </p:spPr>
        </p:pic>
        <p:sp>
          <p:nvSpPr>
            <p:cNvPr id="27" name="TextBox 26"/>
            <p:cNvSpPr txBox="1"/>
            <p:nvPr/>
          </p:nvSpPr>
          <p:spPr>
            <a:xfrm>
              <a:off x="5669676" y="3057909"/>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dirty="0">
                  <a:ln>
                    <a:noFill/>
                  </a:ln>
                  <a:solidFill>
                    <a:prstClr val="black"/>
                  </a:solidFill>
                  <a:effectLst/>
                  <a:uLnTx/>
                  <a:uFillTx/>
                  <a:latin typeface="Calibri" panose="020F0502020204030204"/>
                  <a:ea typeface="+mn-ea"/>
                  <a:cs typeface="+mn-cs"/>
                </a:rPr>
                <a:t>CDK12 mutations 3%</a:t>
              </a:r>
            </a:p>
          </p:txBody>
        </p:sp>
        <p:sp>
          <p:nvSpPr>
            <p:cNvPr id="28" name="TextBox 27"/>
            <p:cNvSpPr txBox="1"/>
            <p:nvPr/>
          </p:nvSpPr>
          <p:spPr>
            <a:xfrm>
              <a:off x="5629676" y="3232737"/>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dirty="0">
                  <a:ln>
                    <a:noFill/>
                  </a:ln>
                  <a:solidFill>
                    <a:prstClr val="black"/>
                  </a:solidFill>
                  <a:effectLst/>
                  <a:uLnTx/>
                  <a:uFillTx/>
                  <a:latin typeface="Calibri" panose="020F0502020204030204"/>
                  <a:ea typeface="+mn-ea"/>
                  <a:cs typeface="+mn-cs"/>
                </a:rPr>
                <a:t>RAD51C promoter methylation 2%</a:t>
              </a:r>
            </a:p>
          </p:txBody>
        </p:sp>
        <p:sp>
          <p:nvSpPr>
            <p:cNvPr id="29" name="TextBox 28"/>
            <p:cNvSpPr txBox="1"/>
            <p:nvPr/>
          </p:nvSpPr>
          <p:spPr>
            <a:xfrm>
              <a:off x="5499209" y="3397226"/>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dirty="0">
                  <a:ln>
                    <a:noFill/>
                  </a:ln>
                  <a:solidFill>
                    <a:prstClr val="black"/>
                  </a:solidFill>
                  <a:effectLst/>
                  <a:uLnTx/>
                  <a:uFillTx/>
                  <a:latin typeface="Calibri" panose="020F0502020204030204"/>
                  <a:ea typeface="+mn-ea"/>
                  <a:cs typeface="+mn-cs"/>
                </a:rPr>
                <a:t>FA gene mutations 2%</a:t>
              </a:r>
            </a:p>
          </p:txBody>
        </p:sp>
        <p:sp>
          <p:nvSpPr>
            <p:cNvPr id="30" name="TextBox 29"/>
            <p:cNvSpPr txBox="1"/>
            <p:nvPr/>
          </p:nvSpPr>
          <p:spPr>
            <a:xfrm>
              <a:off x="5289554" y="3584263"/>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dirty="0">
                  <a:ln>
                    <a:noFill/>
                  </a:ln>
                  <a:solidFill>
                    <a:prstClr val="black"/>
                  </a:solidFill>
                  <a:effectLst/>
                  <a:uLnTx/>
                  <a:uFillTx/>
                  <a:latin typeface="Calibri" panose="020F0502020204030204"/>
                  <a:ea typeface="+mn-ea"/>
                  <a:cs typeface="+mn-cs"/>
                </a:rPr>
                <a:t>Core RAD gene mutations 1.5%</a:t>
              </a:r>
            </a:p>
          </p:txBody>
        </p:sp>
        <p:sp>
          <p:nvSpPr>
            <p:cNvPr id="31" name="TextBox 30"/>
            <p:cNvSpPr txBox="1"/>
            <p:nvPr/>
          </p:nvSpPr>
          <p:spPr>
            <a:xfrm>
              <a:off x="5149275" y="3703464"/>
              <a:ext cx="2088059" cy="13849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30" normalizeH="0" baseline="0" noProof="0" dirty="0">
                  <a:ln>
                    <a:noFill/>
                  </a:ln>
                  <a:solidFill>
                    <a:prstClr val="black"/>
                  </a:solidFill>
                  <a:effectLst/>
                  <a:uLnTx/>
                  <a:uFillTx/>
                  <a:latin typeface="Calibri" panose="020F0502020204030204"/>
                  <a:ea typeface="+mn-ea"/>
                  <a:cs typeface="+mn-cs"/>
                </a:rPr>
                <a:t>HR DNA damage gene mutations 2%</a:t>
              </a:r>
            </a:p>
          </p:txBody>
        </p:sp>
        <p:cxnSp>
          <p:nvCxnSpPr>
            <p:cNvPr id="58" name="Straight Connector 57"/>
            <p:cNvCxnSpPr/>
            <p:nvPr/>
          </p:nvCxnSpPr>
          <p:spPr>
            <a:xfrm flipH="1" flipV="1">
              <a:off x="4904279" y="3769327"/>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flipV="1">
              <a:off x="5024204" y="3649402"/>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H="1" flipV="1">
              <a:off x="5207619" y="3451878"/>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flipV="1">
              <a:off x="5348708" y="3289626"/>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H="1" flipV="1">
              <a:off x="5405143" y="3120320"/>
              <a:ext cx="216551" cy="7737"/>
            </a:xfrm>
            <a:prstGeom prst="line">
              <a:avLst/>
            </a:prstGeom>
            <a:ln w="9525">
              <a:solidFill>
                <a:schemeClr val="tx1"/>
              </a:solidFill>
            </a:ln>
            <a:effectLst>
              <a:glow rad="12700">
                <a:schemeClr val="bg1">
                  <a:alpha val="40000"/>
                </a:schemeClr>
              </a:glow>
            </a:effectLst>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6725746" y="3042981"/>
              <a:ext cx="891776"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74919">
                      <a:lumMod val="50000"/>
                    </a:srgbClr>
                  </a:solidFill>
                  <a:effectLst/>
                  <a:uLnTx/>
                  <a:uFillTx/>
                  <a:latin typeface="Calibri" panose="020F0502020204030204"/>
                  <a:ea typeface="+mn-ea"/>
                  <a:cs typeface="+mn-cs"/>
                </a:rPr>
                <a:t>DRD</a:t>
              </a:r>
            </a:p>
          </p:txBody>
        </p:sp>
      </p:grpSp>
      <p:sp>
        <p:nvSpPr>
          <p:cNvPr id="12" name="Left Arrow Callout 11"/>
          <p:cNvSpPr/>
          <p:nvPr/>
        </p:nvSpPr>
        <p:spPr>
          <a:xfrm>
            <a:off x="7377613" y="1478059"/>
            <a:ext cx="1525992" cy="883380"/>
          </a:xfrm>
          <a:prstGeom prst="leftArrowCallout">
            <a:avLst>
              <a:gd name="adj1" fmla="val 33042"/>
              <a:gd name="adj2" fmla="val 25000"/>
              <a:gd name="adj3" fmla="val 25000"/>
              <a:gd name="adj4" fmla="val 63838"/>
            </a:avLst>
          </a:prstGeom>
          <a:solidFill>
            <a:schemeClr val="tx2"/>
          </a:solidFill>
          <a:ln w="28575">
            <a:noFill/>
          </a:ln>
          <a:effectLst>
            <a:glow rad="635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Calibri" panose="020F0502020204030204"/>
                <a:ea typeface="+mn-ea"/>
                <a:cs typeface="+mn-cs"/>
              </a:rPr>
              <a:t>BRCA</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sensitive to PARP inhibition</a:t>
            </a:r>
            <a:endParaRPr kumimoji="0" lang="en-US" sz="120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11" name="Left Arrow Callout 10"/>
          <p:cNvSpPr/>
          <p:nvPr/>
        </p:nvSpPr>
        <p:spPr>
          <a:xfrm flipH="1">
            <a:off x="275753" y="3077041"/>
            <a:ext cx="1543351" cy="752702"/>
          </a:xfrm>
          <a:prstGeom prst="leftArrowCallout">
            <a:avLst>
              <a:gd name="adj1" fmla="val 29767"/>
              <a:gd name="adj2" fmla="val 25000"/>
              <a:gd name="adj3" fmla="val 26735"/>
              <a:gd name="adj4" fmla="val 65118"/>
            </a:avLst>
          </a:prstGeom>
          <a:solidFill>
            <a:schemeClr val="bg1">
              <a:lumMod val="5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Not sensitive to PARP inhibition</a:t>
            </a:r>
            <a:endParaRPr kumimoji="0" lang="en-US" sz="120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17" name="Left Arrow Callout 16"/>
          <p:cNvSpPr/>
          <p:nvPr/>
        </p:nvSpPr>
        <p:spPr>
          <a:xfrm flipH="1">
            <a:off x="246884" y="1445749"/>
            <a:ext cx="1572219" cy="1248702"/>
          </a:xfrm>
          <a:prstGeom prst="leftArrowCallout">
            <a:avLst>
              <a:gd name="adj1" fmla="val 31190"/>
              <a:gd name="adj2" fmla="val 25000"/>
              <a:gd name="adj3" fmla="val 25000"/>
              <a:gd name="adj4" fmla="val 63439"/>
            </a:avLst>
          </a:prstGeom>
          <a:solidFill>
            <a:schemeClr val="accent4">
              <a:lumMod val="90000"/>
              <a:lumOff val="10000"/>
            </a:schemeClr>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1"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DRD positive may be sensitive to PARP inhibition</a:t>
            </a:r>
            <a:endParaRPr kumimoji="0" lang="en-US" sz="120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443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3BE548-5043-4A12-A0D1-69A76E625A30}"/>
              </a:ext>
            </a:extLst>
          </p:cNvPr>
          <p:cNvSpPr>
            <a:spLocks noGrp="1"/>
          </p:cNvSpPr>
          <p:nvPr>
            <p:ph type="title"/>
          </p:nvPr>
        </p:nvSpPr>
        <p:spPr/>
        <p:txBody>
          <a:bodyPr/>
          <a:lstStyle/>
          <a:p>
            <a:r>
              <a:rPr lang="en-NZ" dirty="0"/>
              <a:t>SOLO-1: Study Design</a:t>
            </a:r>
            <a:endParaRPr lang="en-US" dirty="0"/>
          </a:p>
        </p:txBody>
      </p:sp>
      <p:sp>
        <p:nvSpPr>
          <p:cNvPr id="23" name="TextBox 22">
            <a:extLst>
              <a:ext uri="{FF2B5EF4-FFF2-40B4-BE49-F238E27FC236}">
                <a16:creationId xmlns:a16="http://schemas.microsoft.com/office/drawing/2014/main" id="{B9506714-4938-472B-A40C-5FF7AE9E5B34}"/>
              </a:ext>
            </a:extLst>
          </p:cNvPr>
          <p:cNvSpPr txBox="1"/>
          <p:nvPr/>
        </p:nvSpPr>
        <p:spPr>
          <a:xfrm>
            <a:off x="360086" y="4436468"/>
            <a:ext cx="8005994" cy="512961"/>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Upfront or interval attempt at optimal cytoreductive surgery for stage III disease and either biopsy and/or upfront or interval cytoreductive surgery for stage IV disease. </a:t>
            </a: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BICR=blinded independent central review; BID=twice daily; ECOG=Eastern Cooperative Oncology Group; FACT-O=Functional Assessment of Cancer Therapy – Ovarian Cancer; </a:t>
            </a:r>
            <a:b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FIGO=International Federation of Gynecology and Obstetrics; </a:t>
            </a:r>
            <a:r>
              <a:rPr kumimoji="0" lang="en-US" sz="750" b="0" i="0" u="none" strike="noStrike" kern="1200" cap="none" spc="0" normalizeH="0" baseline="0" noProof="0" dirty="0" err="1">
                <a:ln>
                  <a:noFill/>
                </a:ln>
                <a:solidFill>
                  <a:prstClr val="black"/>
                </a:solidFill>
                <a:effectLst/>
                <a:uLnTx/>
                <a:uFillTx/>
                <a:latin typeface="Calibri" panose="020F0502020204030204"/>
                <a:ea typeface="+mn-ea"/>
                <a:cs typeface="+mn-cs"/>
              </a:rPr>
              <a:t>HRQoL</a:t>
            </a: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=health-related quality of life; PFS=progression-free survival; PFS2=time to second progression or death; </a:t>
            </a:r>
            <a:b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RECIST=Response Evaluation Criteria In Solid </a:t>
            </a:r>
            <a:r>
              <a:rPr kumimoji="0" lang="en-US" sz="750" b="0" i="0" u="none" strike="noStrike" kern="1200" cap="none" spc="0" normalizeH="0" baseline="0" noProof="0" dirty="0" err="1">
                <a:ln>
                  <a:noFill/>
                </a:ln>
                <a:solidFill>
                  <a:prstClr val="black"/>
                </a:solidFill>
                <a:effectLst/>
                <a:uLnTx/>
                <a:uFillTx/>
                <a:latin typeface="Calibri" panose="020F0502020204030204"/>
                <a:ea typeface="+mn-ea"/>
                <a:cs typeface="+mn-cs"/>
              </a:rPr>
              <a:t>Tumours</a:t>
            </a: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 TOI=Trial Outcome Index. </a:t>
            </a: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Moore K et al. Presented at: ESMO annual meeting; 2018.</a:t>
            </a:r>
          </a:p>
        </p:txBody>
      </p:sp>
      <p:sp>
        <p:nvSpPr>
          <p:cNvPr id="51" name="AutoShape 17" descr="Light-Purple_Bkgnd">
            <a:extLst>
              <a:ext uri="{FF2B5EF4-FFF2-40B4-BE49-F238E27FC236}">
                <a16:creationId xmlns:a16="http://schemas.microsoft.com/office/drawing/2014/main" id="{B902CF75-375E-442F-B49E-3515614026F6}"/>
              </a:ext>
            </a:extLst>
          </p:cNvPr>
          <p:cNvSpPr>
            <a:spLocks noChangeArrowheads="1"/>
          </p:cNvSpPr>
          <p:nvPr/>
        </p:nvSpPr>
        <p:spPr bwMode="invGray">
          <a:xfrm>
            <a:off x="353616" y="1671619"/>
            <a:ext cx="2282428" cy="2495433"/>
          </a:xfrm>
          <a:prstGeom prst="rect">
            <a:avLst/>
          </a:prstGeom>
          <a:solidFill>
            <a:schemeClr val="accent3"/>
          </a:solidFill>
          <a:ln>
            <a:noFill/>
            <a:headEnd/>
            <a:tailEnd/>
          </a:ln>
          <a:effectLst/>
        </p:spPr>
        <p:style>
          <a:lnRef idx="1">
            <a:schemeClr val="accent5"/>
          </a:lnRef>
          <a:fillRef idx="3">
            <a:schemeClr val="accent5"/>
          </a:fillRef>
          <a:effectRef idx="2">
            <a:schemeClr val="accent5"/>
          </a:effectRef>
          <a:fontRef idx="minor">
            <a:schemeClr val="lt1"/>
          </a:fontRef>
        </p:style>
        <p:txBody>
          <a:bodyPr lIns="102870" tIns="102870" rIns="102870" bIns="102870">
            <a:noAutofit/>
          </a:bodyPr>
          <a:lstStyle/>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Newly diagnosed, FIGO </a:t>
            </a:r>
            <a:b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stage III–IV, high-grade serous or endometrioid ovarian cancer, primary peritoneal cancer and/or fallopian tube cancer</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Germline or somatic </a:t>
            </a:r>
            <a:r>
              <a:rPr kumimoji="0" lang="en-US" sz="1050" b="0" i="1" u="none" strike="noStrike" kern="1200" cap="none" spc="0" normalizeH="0" baseline="0" noProof="0" dirty="0" err="1">
                <a:ln>
                  <a:noFill/>
                </a:ln>
                <a:solidFill>
                  <a:prstClr val="white"/>
                </a:solidFill>
                <a:effectLst/>
                <a:uLnTx/>
                <a:uFillTx/>
                <a:latin typeface="Calibri Light" panose="020F0302020204030204"/>
                <a:ea typeface="+mn-ea"/>
                <a:cs typeface="+mn-cs"/>
              </a:rPr>
              <a:t>BRCA</a:t>
            </a:r>
            <a:r>
              <a:rPr kumimoji="0" lang="en-US" sz="1050" b="0" i="0" u="none" strike="noStrike" kern="1200" cap="none" spc="0" normalizeH="0" baseline="0" noProof="0" dirty="0" err="1">
                <a:ln>
                  <a:noFill/>
                </a:ln>
                <a:solidFill>
                  <a:prstClr val="white"/>
                </a:solidFill>
                <a:effectLst/>
                <a:uLnTx/>
                <a:uFillTx/>
                <a:latin typeface="Calibri Light" panose="020F0302020204030204"/>
                <a:ea typeface="+mn-ea"/>
                <a:cs typeface="+mn-cs"/>
              </a:rPr>
              <a:t>m</a:t>
            </a:r>
            <a:endPar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ECOG performance status 0–1</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Cytoreductive surgery</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Completed platinum-based chemotherapy</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1050" b="0" i="0" u="none" strike="noStrike" kern="1200" cap="none" spc="0" normalizeH="0" baseline="0" noProof="0" dirty="0">
                <a:ln>
                  <a:noFill/>
                </a:ln>
                <a:solidFill>
                  <a:prstClr val="white"/>
                </a:solidFill>
                <a:effectLst/>
                <a:uLnTx/>
                <a:uFillTx/>
                <a:latin typeface="Calibri Light" panose="020F0302020204030204"/>
                <a:ea typeface="+mn-ea"/>
                <a:cs typeface="+mn-cs"/>
              </a:rPr>
              <a:t>In clinical complete response or partial response</a:t>
            </a:r>
          </a:p>
        </p:txBody>
      </p:sp>
      <p:sp>
        <p:nvSpPr>
          <p:cNvPr id="54" name="AutoShape 17" descr="Light-Purple_Bkgnd">
            <a:extLst>
              <a:ext uri="{FF2B5EF4-FFF2-40B4-BE49-F238E27FC236}">
                <a16:creationId xmlns:a16="http://schemas.microsoft.com/office/drawing/2014/main" id="{6A96D235-1B76-45EE-BB36-D6DABA7A400B}"/>
              </a:ext>
            </a:extLst>
          </p:cNvPr>
          <p:cNvSpPr>
            <a:spLocks noChangeArrowheads="1"/>
          </p:cNvSpPr>
          <p:nvPr/>
        </p:nvSpPr>
        <p:spPr bwMode="invGray">
          <a:xfrm>
            <a:off x="6693694" y="1694703"/>
            <a:ext cx="2193835" cy="2412199"/>
          </a:xfrm>
          <a:prstGeom prst="rect">
            <a:avLst/>
          </a:prstGeom>
          <a:solidFill>
            <a:schemeClr val="bg1"/>
          </a:solidFill>
          <a:ln w="12700">
            <a:solidFill>
              <a:schemeClr val="accent3"/>
            </a:solidFill>
            <a:headEnd/>
            <a:tailEnd/>
          </a:ln>
          <a:effectLst/>
        </p:spPr>
        <p:style>
          <a:lnRef idx="1">
            <a:schemeClr val="accent5"/>
          </a:lnRef>
          <a:fillRef idx="3">
            <a:schemeClr val="accent5"/>
          </a:fillRef>
          <a:effectRef idx="2">
            <a:schemeClr val="accent5"/>
          </a:effectRef>
          <a:fontRef idx="minor">
            <a:schemeClr val="lt1"/>
          </a:fontRef>
        </p:style>
        <p:txBody>
          <a:bodyPr lIns="102870" tIns="102870" rIns="102870" bIns="102870" anchor="t">
            <a:noAutofit/>
          </a:bodyPr>
          <a:lstStyle/>
          <a:p>
            <a:pPr marL="0" marR="0" lvl="0" indent="0" algn="l" defTabSz="645303" rtl="0" eaLnBrk="0" fontAlgn="auto" latinLnBrk="0" hangingPunct="0">
              <a:lnSpc>
                <a:spcPct val="100000"/>
              </a:lnSpc>
              <a:spcBef>
                <a:spcPts val="450"/>
              </a:spcBef>
              <a:spcAft>
                <a:spcPts val="0"/>
              </a:spcAft>
              <a:buClr>
                <a:srgbClr val="8BC145"/>
              </a:buClr>
              <a:buSzTx/>
              <a:buFontTx/>
              <a:buNone/>
              <a:tabLst/>
              <a:defRPr/>
            </a:pPr>
            <a:r>
              <a:rPr kumimoji="0" lang="en-US" sz="900" b="1" i="0" u="none" strike="noStrike" kern="1200" cap="none" spc="0" normalizeH="0" baseline="0" noProof="0" dirty="0">
                <a:ln>
                  <a:noFill/>
                </a:ln>
                <a:solidFill>
                  <a:prstClr val="black"/>
                </a:solidFill>
                <a:effectLst/>
                <a:uLnTx/>
                <a:uFillTx/>
                <a:latin typeface="Calibri Light" panose="020F0302020204030204"/>
                <a:ea typeface="+mn-ea"/>
                <a:cs typeface="+mn-cs"/>
              </a:rPr>
              <a:t>Primary endpoint</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Investigator-assessed PFS (modified RECIST 1.1)</a:t>
            </a:r>
          </a:p>
          <a:p>
            <a:pPr marL="0" marR="0" lvl="0" indent="0" algn="l" defTabSz="645303" rtl="0" eaLnBrk="0" fontAlgn="auto" latinLnBrk="0" hangingPunct="0">
              <a:lnSpc>
                <a:spcPct val="100000"/>
              </a:lnSpc>
              <a:spcBef>
                <a:spcPts val="900"/>
              </a:spcBef>
              <a:spcAft>
                <a:spcPts val="0"/>
              </a:spcAft>
              <a:buClr>
                <a:srgbClr val="8BC145"/>
              </a:buClr>
              <a:buSzTx/>
              <a:buFontTx/>
              <a:buNone/>
              <a:tabLst/>
              <a:defRPr/>
            </a:pPr>
            <a:r>
              <a:rPr kumimoji="0" lang="en-US" sz="900" b="1" i="0" u="none" strike="noStrike" kern="1200" cap="none" spc="0" normalizeH="0" baseline="0" noProof="0" dirty="0">
                <a:ln>
                  <a:noFill/>
                </a:ln>
                <a:solidFill>
                  <a:prstClr val="black"/>
                </a:solidFill>
                <a:effectLst/>
                <a:uLnTx/>
                <a:uFillTx/>
                <a:latin typeface="Calibri Light" panose="020F0302020204030204"/>
                <a:ea typeface="+mn-ea"/>
                <a:cs typeface="+mn-cs"/>
              </a:rPr>
              <a:t>Secondary endpoints</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PFS using BICR</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PFS2</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Overall survival</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Time from </a:t>
            </a:r>
            <a:r>
              <a:rPr kumimoji="0" lang="en-US" sz="900" b="0" i="0" u="none" strike="noStrike" kern="1200" cap="none" spc="0" normalizeH="0" baseline="0" noProof="0" dirty="0" err="1">
                <a:ln>
                  <a:noFill/>
                </a:ln>
                <a:solidFill>
                  <a:prstClr val="black"/>
                </a:solidFill>
                <a:effectLst/>
                <a:uLnTx/>
                <a:uFillTx/>
                <a:latin typeface="Calibri Light" panose="020F0302020204030204"/>
                <a:ea typeface="+mn-ea"/>
                <a:cs typeface="+mn-cs"/>
              </a:rPr>
              <a:t>randomisation</a:t>
            </a: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to first subsequent therapy or death </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Time from </a:t>
            </a:r>
            <a:r>
              <a:rPr kumimoji="0" lang="en-US" sz="900" b="0" i="0" u="none" strike="noStrike" kern="1200" cap="none" spc="0" normalizeH="0" baseline="0" noProof="0" dirty="0" err="1">
                <a:ln>
                  <a:noFill/>
                </a:ln>
                <a:solidFill>
                  <a:prstClr val="black"/>
                </a:solidFill>
                <a:effectLst/>
                <a:uLnTx/>
                <a:uFillTx/>
                <a:latin typeface="Calibri Light" panose="020F0302020204030204"/>
                <a:ea typeface="+mn-ea"/>
                <a:cs typeface="+mn-cs"/>
              </a:rPr>
              <a:t>randomisation</a:t>
            </a: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to second subsequent therapy or death</a:t>
            </a:r>
          </a:p>
          <a:p>
            <a:pPr marL="171450" marR="0" lvl="0" indent="-171450" algn="l" defTabSz="645303" rtl="0" eaLnBrk="0" fontAlgn="auto" latinLnBrk="0" hangingPunct="0">
              <a:lnSpc>
                <a:spcPct val="100000"/>
              </a:lnSpc>
              <a:spcBef>
                <a:spcPts val="450"/>
              </a:spcBef>
              <a:spcAft>
                <a:spcPts val="0"/>
              </a:spcAft>
              <a:buClr>
                <a:prstClr val="white"/>
              </a:buClr>
              <a:buSzTx/>
              <a:buFont typeface="Arial" panose="020B0604020202020204" pitchFamily="34" charset="0"/>
              <a:buChar char="•"/>
              <a:tabLst/>
              <a:defRPr/>
            </a:pPr>
            <a:r>
              <a:rPr kumimoji="0" lang="en-US" sz="900" b="0" i="0" u="none" strike="noStrike" kern="1200" cap="none" spc="0" normalizeH="0" baseline="0" noProof="0" dirty="0" err="1">
                <a:ln>
                  <a:noFill/>
                </a:ln>
                <a:solidFill>
                  <a:prstClr val="black"/>
                </a:solidFill>
                <a:effectLst/>
                <a:uLnTx/>
                <a:uFillTx/>
                <a:latin typeface="Calibri Light" panose="020F0302020204030204"/>
                <a:ea typeface="+mn-ea"/>
                <a:cs typeface="+mn-cs"/>
              </a:rPr>
              <a:t>HRQoL</a:t>
            </a: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 (FACT-O TOI score) </a:t>
            </a:r>
          </a:p>
        </p:txBody>
      </p:sp>
      <p:grpSp>
        <p:nvGrpSpPr>
          <p:cNvPr id="7" name="Group 6">
            <a:extLst>
              <a:ext uri="{FF2B5EF4-FFF2-40B4-BE49-F238E27FC236}">
                <a16:creationId xmlns:a16="http://schemas.microsoft.com/office/drawing/2014/main" id="{02CD6B98-8423-4A93-B1F3-708ED337E2C6}"/>
              </a:ext>
            </a:extLst>
          </p:cNvPr>
          <p:cNvGrpSpPr/>
          <p:nvPr/>
        </p:nvGrpSpPr>
        <p:grpSpPr>
          <a:xfrm>
            <a:off x="3335913" y="1854450"/>
            <a:ext cx="1493877" cy="2069621"/>
            <a:chOff x="4227990" y="2706351"/>
            <a:chExt cx="1991836" cy="2759495"/>
          </a:xfrm>
        </p:grpSpPr>
        <p:sp>
          <p:nvSpPr>
            <p:cNvPr id="55" name="AutoShape 17" descr="Light-Purple_Bkgnd">
              <a:extLst>
                <a:ext uri="{FF2B5EF4-FFF2-40B4-BE49-F238E27FC236}">
                  <a16:creationId xmlns:a16="http://schemas.microsoft.com/office/drawing/2014/main" id="{517A087F-CE45-433F-8B2A-170D545CB1CE}"/>
                </a:ext>
              </a:extLst>
            </p:cNvPr>
            <p:cNvSpPr>
              <a:spLocks noChangeArrowheads="1"/>
            </p:cNvSpPr>
            <p:nvPr/>
          </p:nvSpPr>
          <p:spPr bwMode="invGray">
            <a:xfrm>
              <a:off x="4227990" y="2706351"/>
              <a:ext cx="1991836" cy="812874"/>
            </a:xfrm>
            <a:prstGeom prst="rect">
              <a:avLst/>
            </a:prstGeom>
            <a:solidFill>
              <a:schemeClr val="accent3"/>
            </a:solidFill>
            <a:ln>
              <a:solidFill>
                <a:schemeClr val="accent3"/>
              </a:solidFill>
              <a:headEnd/>
              <a:tailEnd/>
            </a:ln>
            <a:effectLst/>
          </p:spPr>
          <p:style>
            <a:lnRef idx="1">
              <a:schemeClr val="accent5"/>
            </a:lnRef>
            <a:fillRef idx="3">
              <a:schemeClr val="accent5"/>
            </a:fillRef>
            <a:effectRef idx="2">
              <a:schemeClr val="accent5"/>
            </a:effectRef>
            <a:fontRef idx="minor">
              <a:schemeClr val="lt1"/>
            </a:fontRef>
          </p:style>
          <p:txBody>
            <a:bodyPr lIns="102870" tIns="102870" rIns="102870" bIns="102870" anchor="ctr">
              <a:noAutofit/>
            </a:bodyPr>
            <a:lstStyle/>
            <a:p>
              <a:pPr marL="0" marR="0" lvl="0" indent="0" algn="ctr" defTabSz="645303" rtl="0" eaLnBrk="0" fontAlgn="auto" latinLnBrk="0" hangingPunct="0">
                <a:lnSpc>
                  <a:spcPct val="100000"/>
                </a:lnSpc>
                <a:spcBef>
                  <a:spcPts val="900"/>
                </a:spcBef>
                <a:spcAft>
                  <a:spcPts val="0"/>
                </a:spcAft>
                <a:buClr>
                  <a:srgbClr val="8BC145"/>
                </a:buClr>
                <a:buSzTx/>
                <a:buFontTx/>
                <a:buNone/>
                <a:tabLst/>
                <a:defRPr/>
              </a:pPr>
              <a:r>
                <a:rPr kumimoji="0" lang="pt-BR" sz="900" b="1" i="0" u="none" strike="noStrike" kern="1200" cap="none" spc="0" normalizeH="0" baseline="0" noProof="0" dirty="0">
                  <a:ln>
                    <a:noFill/>
                  </a:ln>
                  <a:solidFill>
                    <a:prstClr val="white"/>
                  </a:solidFill>
                  <a:effectLst/>
                  <a:uLnTx/>
                  <a:uFillTx/>
                  <a:latin typeface="Calibri Light" panose="020F0302020204030204"/>
                  <a:ea typeface="+mn-ea"/>
                  <a:cs typeface="+mn-cs"/>
                </a:rPr>
                <a:t>Olaparib 300 mg BID</a:t>
              </a:r>
              <a:br>
                <a:rPr kumimoji="0" lang="pt-BR" sz="900" b="1"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pt-BR" sz="900" b="0" i="0" u="none" strike="noStrike" kern="1200" cap="none" spc="0" normalizeH="0" baseline="0" noProof="0" dirty="0">
                  <a:ln>
                    <a:noFill/>
                  </a:ln>
                  <a:solidFill>
                    <a:prstClr val="white"/>
                  </a:solidFill>
                  <a:effectLst/>
                  <a:uLnTx/>
                  <a:uFillTx/>
                  <a:latin typeface="Calibri Light" panose="020F0302020204030204"/>
                  <a:ea typeface="+mn-ea"/>
                  <a:cs typeface="+mn-cs"/>
                </a:rPr>
                <a:t>(n=260)</a:t>
              </a:r>
            </a:p>
          </p:txBody>
        </p:sp>
        <p:sp>
          <p:nvSpPr>
            <p:cNvPr id="56" name="AutoShape 17" descr="Light-Purple_Bkgnd">
              <a:extLst>
                <a:ext uri="{FF2B5EF4-FFF2-40B4-BE49-F238E27FC236}">
                  <a16:creationId xmlns:a16="http://schemas.microsoft.com/office/drawing/2014/main" id="{9E4E14D8-D821-48E2-A843-DFDB5E642CA6}"/>
                </a:ext>
              </a:extLst>
            </p:cNvPr>
            <p:cNvSpPr>
              <a:spLocks noChangeArrowheads="1"/>
            </p:cNvSpPr>
            <p:nvPr/>
          </p:nvSpPr>
          <p:spPr bwMode="invGray">
            <a:xfrm>
              <a:off x="4227990" y="4652972"/>
              <a:ext cx="1991836" cy="812874"/>
            </a:xfrm>
            <a:prstGeom prst="rect">
              <a:avLst/>
            </a:prstGeom>
            <a:solidFill>
              <a:schemeClr val="accent4"/>
            </a:solidFill>
            <a:ln>
              <a:solidFill>
                <a:schemeClr val="accent5"/>
              </a:solidFill>
              <a:headEnd/>
              <a:tailEnd/>
            </a:ln>
            <a:effectLst/>
          </p:spPr>
          <p:style>
            <a:lnRef idx="1">
              <a:schemeClr val="accent5"/>
            </a:lnRef>
            <a:fillRef idx="3">
              <a:schemeClr val="accent5"/>
            </a:fillRef>
            <a:effectRef idx="2">
              <a:schemeClr val="accent5"/>
            </a:effectRef>
            <a:fontRef idx="minor">
              <a:schemeClr val="lt1"/>
            </a:fontRef>
          </p:style>
          <p:txBody>
            <a:bodyPr lIns="102870" tIns="102870" rIns="102870" bIns="102870" anchor="ctr">
              <a:noAutofit/>
            </a:bodyPr>
            <a:lstStyle/>
            <a:p>
              <a:pPr marL="0" marR="0" lvl="0" indent="0" algn="ctr" defTabSz="645303" rtl="0" eaLnBrk="0" fontAlgn="auto" latinLnBrk="0" hangingPunct="0">
                <a:lnSpc>
                  <a:spcPct val="100000"/>
                </a:lnSpc>
                <a:spcBef>
                  <a:spcPts val="900"/>
                </a:spcBef>
                <a:spcAft>
                  <a:spcPts val="0"/>
                </a:spcAft>
                <a:buClr>
                  <a:srgbClr val="8BC145"/>
                </a:buClr>
                <a:buSzTx/>
                <a:buFontTx/>
                <a:buNone/>
                <a:tabLst/>
                <a:defRPr/>
              </a:pPr>
              <a:r>
                <a:rPr kumimoji="0" lang="en-US" sz="900" b="1" i="0" u="none" strike="noStrike" kern="1200" cap="none" spc="0" normalizeH="0" baseline="0" noProof="0" dirty="0">
                  <a:ln>
                    <a:noFill/>
                  </a:ln>
                  <a:solidFill>
                    <a:prstClr val="white"/>
                  </a:solidFill>
                  <a:effectLst/>
                  <a:uLnTx/>
                  <a:uFillTx/>
                  <a:latin typeface="Calibri Light" panose="020F0302020204030204"/>
                  <a:ea typeface="+mn-ea"/>
                  <a:cs typeface="+mn-cs"/>
                </a:rPr>
                <a:t>Placebo</a:t>
              </a:r>
              <a:br>
                <a:rPr kumimoji="0" lang="en-US" sz="900" b="0" i="0" u="none" strike="noStrike" kern="1200" cap="none" spc="0" normalizeH="0" baseline="0" noProof="0" dirty="0">
                  <a:ln>
                    <a:noFill/>
                  </a:ln>
                  <a:solidFill>
                    <a:prstClr val="white"/>
                  </a:solidFill>
                  <a:effectLst/>
                  <a:uLnTx/>
                  <a:uFillTx/>
                  <a:latin typeface="Calibri Light" panose="020F0302020204030204"/>
                  <a:ea typeface="+mn-ea"/>
                  <a:cs typeface="+mn-cs"/>
                </a:rPr>
              </a:br>
              <a:r>
                <a:rPr kumimoji="0" lang="en-US" sz="900" b="0" i="0" u="none" strike="noStrike" kern="1200" cap="none" spc="0" normalizeH="0" baseline="0" noProof="0" dirty="0">
                  <a:ln>
                    <a:noFill/>
                  </a:ln>
                  <a:solidFill>
                    <a:prstClr val="white"/>
                  </a:solidFill>
                  <a:effectLst/>
                  <a:uLnTx/>
                  <a:uFillTx/>
                  <a:latin typeface="Calibri Light" panose="020F0302020204030204"/>
                  <a:ea typeface="+mn-ea"/>
                  <a:cs typeface="+mn-cs"/>
                </a:rPr>
                <a:t>(n=131)</a:t>
              </a:r>
            </a:p>
          </p:txBody>
        </p:sp>
      </p:grpSp>
      <p:sp>
        <p:nvSpPr>
          <p:cNvPr id="61" name="Text Box 8">
            <a:extLst>
              <a:ext uri="{FF2B5EF4-FFF2-40B4-BE49-F238E27FC236}">
                <a16:creationId xmlns:a16="http://schemas.microsoft.com/office/drawing/2014/main" id="{4C4C173F-2951-4C65-A539-C41BDC0E7BD4}"/>
              </a:ext>
            </a:extLst>
          </p:cNvPr>
          <p:cNvSpPr txBox="1">
            <a:spLocks noChangeArrowheads="1"/>
          </p:cNvSpPr>
          <p:nvPr/>
        </p:nvSpPr>
        <p:spPr bwMode="gray">
          <a:xfrm>
            <a:off x="4918471" y="2206843"/>
            <a:ext cx="1704398" cy="1328569"/>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3350" marR="0" lvl="0" indent="-133350" algn="l" defTabSz="457200" rtl="0" eaLnBrk="0" fontAlgn="auto" latinLnBrk="0" hangingPunct="0">
              <a:lnSpc>
                <a:spcPct val="100000"/>
              </a:lnSpc>
              <a:spcBef>
                <a:spcPts val="450"/>
              </a:spcBef>
              <a:spcAft>
                <a:spcPts val="0"/>
              </a:spcAft>
              <a:buClr>
                <a:srgbClr val="1D9A78"/>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Study treatment continued until disease progression</a:t>
            </a:r>
          </a:p>
          <a:p>
            <a:pPr marL="133350" marR="0" lvl="0" indent="-133350" algn="l" defTabSz="457200" rtl="0" eaLnBrk="0" fontAlgn="auto" latinLnBrk="0" hangingPunct="0">
              <a:lnSpc>
                <a:spcPct val="100000"/>
              </a:lnSpc>
              <a:spcBef>
                <a:spcPts val="450"/>
              </a:spcBef>
              <a:spcAft>
                <a:spcPts val="0"/>
              </a:spcAft>
              <a:buClr>
                <a:srgbClr val="1D9A78"/>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Patients with no evidence of disease at 2 years stopped treatment</a:t>
            </a:r>
          </a:p>
          <a:p>
            <a:pPr marL="133350" marR="0" lvl="0" indent="-133350" algn="l" defTabSz="457200" rtl="0" eaLnBrk="0" fontAlgn="auto" latinLnBrk="0" hangingPunct="0">
              <a:lnSpc>
                <a:spcPct val="100000"/>
              </a:lnSpc>
              <a:spcBef>
                <a:spcPts val="450"/>
              </a:spcBef>
              <a:spcAft>
                <a:spcPts val="0"/>
              </a:spcAft>
              <a:buClr>
                <a:srgbClr val="1D9A78"/>
              </a:buClr>
              <a:buSzTx/>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Patients with a partial response at 2 years could continue treatment</a:t>
            </a:r>
          </a:p>
        </p:txBody>
      </p:sp>
      <p:sp>
        <p:nvSpPr>
          <p:cNvPr id="62" name="Text Box 8">
            <a:extLst>
              <a:ext uri="{FF2B5EF4-FFF2-40B4-BE49-F238E27FC236}">
                <a16:creationId xmlns:a16="http://schemas.microsoft.com/office/drawing/2014/main" id="{790B95EE-3F43-4DEF-940B-D669B1BFD38F}"/>
              </a:ext>
            </a:extLst>
          </p:cNvPr>
          <p:cNvSpPr txBox="1">
            <a:spLocks noChangeArrowheads="1"/>
          </p:cNvSpPr>
          <p:nvPr/>
        </p:nvSpPr>
        <p:spPr bwMode="gray">
          <a:xfrm>
            <a:off x="3335913" y="2548783"/>
            <a:ext cx="1493877" cy="710451"/>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29804"/>
                        <a:invGamma/>
                      </a:srgbClr>
                    </a:gs>
                  </a:gsLst>
                  <a:path path="shape">
                    <a:fillToRect l="50000" t="50000" r="50000" b="50000"/>
                  </a:path>
                </a:gradFill>
              </a14:hiddenFill>
            </a:ext>
            <a:ext uri="{91240B29-F687-4F45-9708-019B960494DF}">
              <a14:hiddenLine xmlns:a14="http://schemas.microsoft.com/office/drawing/2010/main" w="254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0" fontAlgn="auto" latinLnBrk="0" hangingPunct="0">
              <a:lnSpc>
                <a:spcPct val="100000"/>
              </a:lnSpc>
              <a:spcBef>
                <a:spcPts val="450"/>
              </a:spcBef>
              <a:spcAft>
                <a:spcPts val="0"/>
              </a:spcAft>
              <a:buClr>
                <a:srgbClr val="1D9A78"/>
              </a:buClr>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2:1 </a:t>
            </a:r>
            <a:r>
              <a:rPr kumimoji="0" lang="en-US" sz="900" b="0" i="0" u="none" strike="noStrike" kern="1200" cap="none" spc="0" normalizeH="0" baseline="0" noProof="0" dirty="0" err="1">
                <a:ln>
                  <a:noFill/>
                </a:ln>
                <a:solidFill>
                  <a:prstClr val="black"/>
                </a:solidFill>
                <a:effectLst/>
                <a:uLnTx/>
                <a:uFillTx/>
                <a:latin typeface="Calibri Light" panose="020F0302020204030204"/>
                <a:ea typeface="+mn-ea"/>
                <a:cs typeface="+mn-cs"/>
              </a:rPr>
              <a:t>randomisation</a:t>
            </a:r>
            <a:endPar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457200" rtl="0" eaLnBrk="0" fontAlgn="auto" latinLnBrk="0" hangingPunct="0">
              <a:lnSpc>
                <a:spcPct val="100000"/>
              </a:lnSpc>
              <a:spcBef>
                <a:spcPts val="450"/>
              </a:spcBef>
              <a:spcAft>
                <a:spcPts val="0"/>
              </a:spcAft>
              <a:buClr>
                <a:srgbClr val="1D9A78"/>
              </a:buClr>
              <a:buSzTx/>
              <a:buFontTx/>
              <a:buNone/>
              <a:tabLst/>
              <a:defRPr/>
            </a:pPr>
            <a:r>
              <a:rPr kumimoji="0" 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Stratified by response to platinum-based chemotherapy</a:t>
            </a:r>
          </a:p>
        </p:txBody>
      </p:sp>
      <p:cxnSp>
        <p:nvCxnSpPr>
          <p:cNvPr id="9" name="Connector: Elbow 8">
            <a:extLst>
              <a:ext uri="{FF2B5EF4-FFF2-40B4-BE49-F238E27FC236}">
                <a16:creationId xmlns:a16="http://schemas.microsoft.com/office/drawing/2014/main" id="{62DDF6F2-1C7E-42A8-A899-B9E9FABAED00}"/>
              </a:ext>
            </a:extLst>
          </p:cNvPr>
          <p:cNvCxnSpPr>
            <a:cxnSpLocks/>
            <a:stCxn id="51" idx="3"/>
            <a:endCxn id="55" idx="1"/>
          </p:cNvCxnSpPr>
          <p:nvPr/>
        </p:nvCxnSpPr>
        <p:spPr>
          <a:xfrm flipV="1">
            <a:off x="2636043" y="2159278"/>
            <a:ext cx="699870" cy="760058"/>
          </a:xfrm>
          <a:prstGeom prst="bentConnector3">
            <a:avLst>
              <a:gd name="adj1" fmla="val 50000"/>
            </a:avLst>
          </a:prstGeom>
          <a:noFill/>
          <a:ln w="190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3" name="Connector: Elbow 62">
            <a:extLst>
              <a:ext uri="{FF2B5EF4-FFF2-40B4-BE49-F238E27FC236}">
                <a16:creationId xmlns:a16="http://schemas.microsoft.com/office/drawing/2014/main" id="{C64716B4-D66B-4ABB-AB2D-9F4E1054F94E}"/>
              </a:ext>
            </a:extLst>
          </p:cNvPr>
          <p:cNvCxnSpPr>
            <a:cxnSpLocks/>
            <a:stCxn id="51" idx="3"/>
            <a:endCxn id="56" idx="1"/>
          </p:cNvCxnSpPr>
          <p:nvPr/>
        </p:nvCxnSpPr>
        <p:spPr>
          <a:xfrm>
            <a:off x="2636043" y="2919335"/>
            <a:ext cx="699870" cy="699908"/>
          </a:xfrm>
          <a:prstGeom prst="bentConnector3">
            <a:avLst>
              <a:gd name="adj1" fmla="val 50000"/>
            </a:avLst>
          </a:prstGeom>
          <a:noFill/>
          <a:ln w="19050">
            <a:solidFill>
              <a:schemeClr val="accent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458636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28" name="Table 227">
            <a:extLst>
              <a:ext uri="{FF2B5EF4-FFF2-40B4-BE49-F238E27FC236}">
                <a16:creationId xmlns:a16="http://schemas.microsoft.com/office/drawing/2014/main" id="{0EAD6975-1F06-488E-8DC6-F43FCD7734BC}"/>
              </a:ext>
            </a:extLst>
          </p:cNvPr>
          <p:cNvGraphicFramePr>
            <a:graphicFrameLocks noGrp="1"/>
          </p:cNvGraphicFramePr>
          <p:nvPr/>
        </p:nvGraphicFramePr>
        <p:xfrm>
          <a:off x="6413984" y="1740365"/>
          <a:ext cx="2550377" cy="1798320"/>
        </p:xfrm>
        <a:graphic>
          <a:graphicData uri="http://schemas.openxmlformats.org/drawingml/2006/table">
            <a:tbl>
              <a:tblPr firstRow="1" bandRow="1">
                <a:tableStyleId>{B301B821-A1FF-4177-AEE7-76D212191A09}</a:tableStyleId>
              </a:tblPr>
              <a:tblGrid>
                <a:gridCol w="903673">
                  <a:extLst>
                    <a:ext uri="{9D8B030D-6E8A-4147-A177-3AD203B41FA5}">
                      <a16:colId xmlns:a16="http://schemas.microsoft.com/office/drawing/2014/main" val="2244434444"/>
                    </a:ext>
                  </a:extLst>
                </a:gridCol>
                <a:gridCol w="823352">
                  <a:extLst>
                    <a:ext uri="{9D8B030D-6E8A-4147-A177-3AD203B41FA5}">
                      <a16:colId xmlns:a16="http://schemas.microsoft.com/office/drawing/2014/main" val="3804996999"/>
                    </a:ext>
                  </a:extLst>
                </a:gridCol>
                <a:gridCol w="823352">
                  <a:extLst>
                    <a:ext uri="{9D8B030D-6E8A-4147-A177-3AD203B41FA5}">
                      <a16:colId xmlns:a16="http://schemas.microsoft.com/office/drawing/2014/main" val="227492736"/>
                    </a:ext>
                  </a:extLst>
                </a:gridCol>
              </a:tblGrid>
              <a:tr h="411480">
                <a:tc>
                  <a:txBody>
                    <a:bodyPr/>
                    <a:lstStyle/>
                    <a:p>
                      <a:pPr>
                        <a:spcBef>
                          <a:spcPts val="300"/>
                        </a:spcBef>
                      </a:pPr>
                      <a:endParaRPr lang="en-US" sz="1100" dirty="0">
                        <a:latin typeface="+mj-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Bef>
                          <a:spcPts val="300"/>
                        </a:spcBef>
                      </a:pPr>
                      <a:r>
                        <a:rPr lang="en-NZ" sz="1100" dirty="0">
                          <a:latin typeface="+mj-lt"/>
                        </a:rPr>
                        <a:t>Olaparib</a:t>
                      </a:r>
                      <a:br>
                        <a:rPr lang="en-NZ" sz="1100" dirty="0">
                          <a:latin typeface="+mj-lt"/>
                        </a:rPr>
                      </a:br>
                      <a:r>
                        <a:rPr lang="en-NZ" sz="1100" dirty="0">
                          <a:latin typeface="+mj-lt"/>
                        </a:rPr>
                        <a:t>(n=260)</a:t>
                      </a:r>
                      <a:endParaRPr lang="en-US" sz="1100" dirty="0">
                        <a:latin typeface="+mj-lt"/>
                      </a:endParaRPr>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a:spcBef>
                          <a:spcPts val="300"/>
                        </a:spcBef>
                      </a:pPr>
                      <a:r>
                        <a:rPr lang="en-NZ" sz="1100" dirty="0">
                          <a:latin typeface="+mj-lt"/>
                        </a:rPr>
                        <a:t>Placebo</a:t>
                      </a:r>
                      <a:br>
                        <a:rPr lang="en-NZ" sz="1100" dirty="0">
                          <a:latin typeface="+mj-lt"/>
                        </a:rPr>
                      </a:br>
                      <a:r>
                        <a:rPr lang="en-NZ" sz="1100" dirty="0">
                          <a:latin typeface="+mj-lt"/>
                        </a:rPr>
                        <a:t>(n=131)</a:t>
                      </a:r>
                      <a:endParaRPr lang="en-US" sz="1100" dirty="0">
                        <a:latin typeface="+mj-lt"/>
                      </a:endParaRPr>
                    </a:p>
                  </a:txBody>
                  <a:tcPr anchor="ctr">
                    <a:lnL>
                      <a:noFill/>
                    </a:lnL>
                    <a:lnR w="12700" cmpd="sng">
                      <a:noFill/>
                    </a:lnR>
                    <a:lnT w="12700" cmpd="sng">
                      <a:noFill/>
                    </a:lnT>
                    <a:lnB w="12700" cmpd="sng">
                      <a:noFill/>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422251691"/>
                  </a:ext>
                </a:extLst>
              </a:tr>
              <a:tr h="251460">
                <a:tc>
                  <a:txBody>
                    <a:bodyPr/>
                    <a:lstStyle/>
                    <a:p>
                      <a:pPr>
                        <a:spcBef>
                          <a:spcPts val="300"/>
                        </a:spcBef>
                      </a:pPr>
                      <a:r>
                        <a:rPr lang="en-NZ" sz="1100" b="1" dirty="0">
                          <a:solidFill>
                            <a:schemeClr val="tx1"/>
                          </a:solidFill>
                          <a:latin typeface="+mj-lt"/>
                        </a:rPr>
                        <a:t>Events (%)</a:t>
                      </a:r>
                      <a:endParaRPr lang="en-US" sz="1100" b="1" dirty="0">
                        <a:solidFill>
                          <a:schemeClr val="tx1"/>
                        </a:solidFill>
                        <a:latin typeface="+mj-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a:txBody>
                    <a:bodyPr/>
                    <a:lstStyle/>
                    <a:p>
                      <a:pPr algn="ctr">
                        <a:spcBef>
                          <a:spcPts val="300"/>
                        </a:spcBef>
                      </a:pPr>
                      <a:r>
                        <a:rPr lang="en-NZ" sz="1100" dirty="0">
                          <a:solidFill>
                            <a:schemeClr val="tx1"/>
                          </a:solidFill>
                          <a:latin typeface="+mj-lt"/>
                        </a:rPr>
                        <a:t>102 (39.2)</a:t>
                      </a:r>
                      <a:endParaRPr lang="en-US" sz="1100" dirty="0">
                        <a:solidFill>
                          <a:schemeClr val="tx1"/>
                        </a:solidFill>
                        <a:latin typeface="+mj-lt"/>
                      </a:endParaRPr>
                    </a:p>
                  </a:txBody>
                  <a:tcPr anchor="ctr">
                    <a:lnL>
                      <a:noFill/>
                    </a:lnL>
                    <a:lnR>
                      <a:noFill/>
                    </a:lnR>
                    <a:lnT w="12700" cmpd="sng">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Bef>
                          <a:spcPts val="300"/>
                        </a:spcBef>
                      </a:pPr>
                      <a:r>
                        <a:rPr lang="en-NZ" sz="1100" dirty="0">
                          <a:solidFill>
                            <a:schemeClr val="tx1"/>
                          </a:solidFill>
                          <a:latin typeface="+mj-lt"/>
                        </a:rPr>
                        <a:t>96 (73.3)</a:t>
                      </a:r>
                      <a:endParaRPr lang="en-US" sz="1100" dirty="0">
                        <a:solidFill>
                          <a:schemeClr val="tx1"/>
                        </a:solidFill>
                        <a:latin typeface="+mj-lt"/>
                      </a:endParaRPr>
                    </a:p>
                  </a:txBody>
                  <a:tcPr anchor="ctr">
                    <a:lnL>
                      <a:noFill/>
                    </a:lnL>
                    <a:lnR w="12700" cmpd="sng">
                      <a:noFill/>
                    </a:lnR>
                    <a:lnT w="12700" cmpd="sng">
                      <a:noFill/>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41884274"/>
                  </a:ext>
                </a:extLst>
              </a:tr>
              <a:tr h="411480">
                <a:tc>
                  <a:txBody>
                    <a:bodyPr/>
                    <a:lstStyle/>
                    <a:p>
                      <a:pPr marL="0" algn="l" defTabSz="457200" rtl="0" eaLnBrk="1" latinLnBrk="0" hangingPunct="1">
                        <a:spcBef>
                          <a:spcPts val="300"/>
                        </a:spcBef>
                      </a:pPr>
                      <a:r>
                        <a:rPr lang="en-NZ" sz="1100" b="1" kern="1200" dirty="0">
                          <a:solidFill>
                            <a:schemeClr val="tx1"/>
                          </a:solidFill>
                          <a:latin typeface="+mj-lt"/>
                          <a:ea typeface="+mn-ea"/>
                          <a:cs typeface="+mn-cs"/>
                        </a:rPr>
                        <a:t>Median PFS, </a:t>
                      </a:r>
                      <a:r>
                        <a:rPr lang="en-NZ" sz="1100" b="1" kern="1200" dirty="0" err="1">
                          <a:solidFill>
                            <a:schemeClr val="tx1"/>
                          </a:solidFill>
                          <a:latin typeface="+mj-lt"/>
                          <a:ea typeface="+mn-ea"/>
                          <a:cs typeface="+mn-cs"/>
                        </a:rPr>
                        <a:t>mo</a:t>
                      </a:r>
                      <a:endParaRPr lang="en-US" sz="1100" b="1" kern="1200" dirty="0">
                        <a:solidFill>
                          <a:schemeClr val="tx1"/>
                        </a:solidFill>
                        <a:latin typeface="+mj-lt"/>
                        <a:ea typeface="+mn-ea"/>
                        <a:cs typeface="+mn-cs"/>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a:txBody>
                    <a:bodyPr/>
                    <a:lstStyle/>
                    <a:p>
                      <a:pPr marL="0" algn="ctr" defTabSz="457200" rtl="0" eaLnBrk="1" latinLnBrk="0" hangingPunct="1">
                        <a:spcBef>
                          <a:spcPts val="300"/>
                        </a:spcBef>
                      </a:pPr>
                      <a:r>
                        <a:rPr lang="en-NZ" sz="1100" kern="1200" dirty="0">
                          <a:solidFill>
                            <a:schemeClr val="tx1"/>
                          </a:solidFill>
                          <a:latin typeface="+mj-lt"/>
                          <a:ea typeface="+mn-ea"/>
                          <a:cs typeface="+mn-cs"/>
                        </a:rPr>
                        <a:t>NR</a:t>
                      </a:r>
                      <a:endParaRPr lang="en-US" sz="1100" kern="1200" dirty="0">
                        <a:solidFill>
                          <a:schemeClr val="tx1"/>
                        </a:solidFill>
                        <a:latin typeface="+mj-lt"/>
                        <a:ea typeface="+mn-ea"/>
                        <a:cs typeface="+mn-cs"/>
                      </a:endParaRPr>
                    </a:p>
                  </a:txBody>
                  <a:tcPr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spcBef>
                          <a:spcPts val="300"/>
                        </a:spcBef>
                      </a:pPr>
                      <a:r>
                        <a:rPr lang="en-NZ" sz="1100" kern="1200" dirty="0">
                          <a:solidFill>
                            <a:schemeClr val="tx1"/>
                          </a:solidFill>
                          <a:latin typeface="+mj-lt"/>
                          <a:ea typeface="+mn-ea"/>
                          <a:cs typeface="+mn-cs"/>
                        </a:rPr>
                        <a:t>13.8</a:t>
                      </a:r>
                      <a:endParaRPr lang="en-US" sz="1100" kern="1200" dirty="0">
                        <a:solidFill>
                          <a:schemeClr val="tx1"/>
                        </a:solidFill>
                        <a:latin typeface="+mj-lt"/>
                        <a:ea typeface="+mn-ea"/>
                        <a:cs typeface="+mn-cs"/>
                      </a:endParaRPr>
                    </a:p>
                  </a:txBody>
                  <a:tcPr anchor="ctr">
                    <a:lnL>
                      <a:noFill/>
                    </a:lnL>
                    <a:lnR w="12700" cmpd="sng">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8861866"/>
                  </a:ext>
                </a:extLst>
              </a:tr>
              <a:tr h="251460">
                <a:tc>
                  <a:txBody>
                    <a:bodyPr/>
                    <a:lstStyle/>
                    <a:p>
                      <a:pPr>
                        <a:spcBef>
                          <a:spcPts val="300"/>
                        </a:spcBef>
                      </a:pPr>
                      <a:endParaRPr lang="en-US" sz="1100" dirty="0">
                        <a:solidFill>
                          <a:schemeClr val="tx1"/>
                        </a:solidFill>
                        <a:latin typeface="+mj-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noFill/>
                  </a:tcPr>
                </a:tc>
                <a:tc gridSpan="2">
                  <a:txBody>
                    <a:bodyPr/>
                    <a:lstStyle/>
                    <a:p>
                      <a:pPr algn="ctr">
                        <a:spcBef>
                          <a:spcPts val="300"/>
                        </a:spcBef>
                      </a:pPr>
                      <a:r>
                        <a:rPr lang="en-NZ" sz="1100" b="1" dirty="0">
                          <a:solidFill>
                            <a:schemeClr val="tx1"/>
                          </a:solidFill>
                          <a:latin typeface="+mj-lt"/>
                        </a:rPr>
                        <a:t>HR=0.30</a:t>
                      </a:r>
                      <a:endParaRPr lang="en-US" sz="1100" b="1" dirty="0">
                        <a:solidFill>
                          <a:schemeClr val="tx1"/>
                        </a:solidFill>
                        <a:latin typeface="+mj-lt"/>
                      </a:endParaRPr>
                    </a:p>
                  </a:txBody>
                  <a:tcPr anchor="ctr">
                    <a:lnL>
                      <a:noFill/>
                    </a:lnL>
                    <a:lnR>
                      <a:noFill/>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2989620145"/>
                  </a:ext>
                </a:extLst>
              </a:tr>
              <a:tr h="411480">
                <a:tc>
                  <a:txBody>
                    <a:bodyPr/>
                    <a:lstStyle/>
                    <a:p>
                      <a:pPr>
                        <a:spcBef>
                          <a:spcPts val="300"/>
                        </a:spcBef>
                      </a:pPr>
                      <a:endParaRPr lang="en-US" sz="1100" dirty="0">
                        <a:solidFill>
                          <a:schemeClr val="tx1"/>
                        </a:solidFill>
                        <a:latin typeface="+mj-lt"/>
                      </a:endParaRPr>
                    </a:p>
                  </a:txBody>
                  <a:tcPr anchor="ctr">
                    <a:lnL w="12700" cmpd="sng">
                      <a:noFill/>
                    </a:lnL>
                    <a:lnR>
                      <a:noFill/>
                    </a:lnR>
                    <a:lnT w="12700" cmpd="sng">
                      <a:noFill/>
                    </a:lnT>
                    <a:lnB w="12700" cmpd="sng">
                      <a:noFill/>
                    </a:lnB>
                    <a:lnTlToBr w="12700" cmpd="sng">
                      <a:noFill/>
                      <a:prstDash val="solid"/>
                    </a:lnTlToBr>
                    <a:lnBlToTr w="12700" cmpd="sng">
                      <a:noFill/>
                      <a:prstDash val="solid"/>
                    </a:lnBlToTr>
                  </a:tcPr>
                </a:tc>
                <a:tc gridSpan="2">
                  <a:txBody>
                    <a:bodyPr/>
                    <a:lstStyle/>
                    <a:p>
                      <a:pPr algn="ctr">
                        <a:spcBef>
                          <a:spcPts val="300"/>
                        </a:spcBef>
                      </a:pPr>
                      <a:r>
                        <a:rPr lang="en-US" sz="1100" dirty="0">
                          <a:solidFill>
                            <a:schemeClr val="tx1"/>
                          </a:solidFill>
                          <a:latin typeface="+mj-lt"/>
                        </a:rPr>
                        <a:t>95% CI, 0.23–0.41 </a:t>
                      </a:r>
                      <a:r>
                        <a:rPr lang="en-US" sz="1100" i="1" dirty="0">
                          <a:solidFill>
                            <a:schemeClr val="tx1"/>
                          </a:solidFill>
                          <a:latin typeface="+mj-lt"/>
                        </a:rPr>
                        <a:t>P</a:t>
                      </a:r>
                      <a:r>
                        <a:rPr lang="en-US" sz="1100" dirty="0">
                          <a:solidFill>
                            <a:schemeClr val="tx1"/>
                          </a:solidFill>
                          <a:latin typeface="+mj-lt"/>
                        </a:rPr>
                        <a:t>&lt;0.0001</a:t>
                      </a:r>
                    </a:p>
                  </a:txBody>
                  <a:tcPr anchor="ctr">
                    <a:lnL>
                      <a:noFill/>
                    </a:lnL>
                    <a:lnR>
                      <a:noFill/>
                    </a:lnR>
                    <a:lnT w="3175" cap="flat" cmpd="sng" algn="ctr">
                      <a:solidFill>
                        <a:schemeClr val="accent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endParaRPr lang="en-US" sz="1000" dirty="0"/>
                    </a:p>
                  </a:txBody>
                  <a:tcPr>
                    <a:lnL>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4569254"/>
                  </a:ext>
                </a:extLst>
              </a:tr>
            </a:tbl>
          </a:graphicData>
        </a:graphic>
      </p:graphicFrame>
      <p:sp>
        <p:nvSpPr>
          <p:cNvPr id="3" name="Title 2">
            <a:extLst>
              <a:ext uri="{FF2B5EF4-FFF2-40B4-BE49-F238E27FC236}">
                <a16:creationId xmlns:a16="http://schemas.microsoft.com/office/drawing/2014/main" id="{E1EA1D19-77FA-4B24-928F-8AA81C189E84}"/>
              </a:ext>
            </a:extLst>
          </p:cNvPr>
          <p:cNvSpPr>
            <a:spLocks noGrp="1"/>
          </p:cNvSpPr>
          <p:nvPr>
            <p:ph type="title"/>
          </p:nvPr>
        </p:nvSpPr>
        <p:spPr>
          <a:xfrm>
            <a:off x="599342" y="158381"/>
            <a:ext cx="7886700" cy="994172"/>
          </a:xfrm>
        </p:spPr>
        <p:txBody>
          <a:bodyPr>
            <a:normAutofit fontScale="90000"/>
          </a:bodyPr>
          <a:lstStyle/>
          <a:p>
            <a:r>
              <a:rPr lang="en-NZ" dirty="0"/>
              <a:t>Paradigm Shift 2: </a:t>
            </a:r>
            <a:r>
              <a:rPr lang="en-NZ" dirty="0" err="1"/>
              <a:t>Olaparib</a:t>
            </a:r>
            <a:r>
              <a:rPr lang="en-NZ" dirty="0"/>
              <a:t> Maintenance (</a:t>
            </a:r>
            <a:r>
              <a:rPr lang="en-NZ" i="1" dirty="0"/>
              <a:t>BRCA+</a:t>
            </a:r>
            <a:r>
              <a:rPr lang="en-NZ" dirty="0"/>
              <a:t>)</a:t>
            </a:r>
            <a:endParaRPr lang="en-US" cap="none" dirty="0"/>
          </a:p>
        </p:txBody>
      </p:sp>
      <p:sp>
        <p:nvSpPr>
          <p:cNvPr id="230" name="TextBox 229">
            <a:extLst>
              <a:ext uri="{FF2B5EF4-FFF2-40B4-BE49-F238E27FC236}">
                <a16:creationId xmlns:a16="http://schemas.microsoft.com/office/drawing/2014/main" id="{74DD8D74-EAAA-4D77-866C-DF031226017A}"/>
              </a:ext>
            </a:extLst>
          </p:cNvPr>
          <p:cNvSpPr txBox="1"/>
          <p:nvPr/>
        </p:nvSpPr>
        <p:spPr>
          <a:xfrm>
            <a:off x="360086" y="4739115"/>
            <a:ext cx="8005994" cy="210314"/>
          </a:xfrm>
          <a:prstGeom prst="rect">
            <a:avLst/>
          </a:prstGeom>
          <a:noFill/>
        </p:spPr>
        <p:txBody>
          <a:bodyPr wrap="square" lIns="0" tIns="0" rIns="0" bIns="0" rtlCol="0" anchor="b" anchorCtr="0">
            <a:spAutoFit/>
          </a:bodyPr>
          <a:lstStyle/>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CI=confidence interval; NR=not reached; HR=hazard ratio; PFS=progression-free survival.</a:t>
            </a:r>
          </a:p>
          <a:p>
            <a:pPr marL="0" marR="0" lvl="0" indent="0" algn="l" defTabSz="457200" rtl="0" eaLnBrk="1" fontAlgn="auto" latinLnBrk="0" hangingPunct="1">
              <a:lnSpc>
                <a:spcPct val="80000"/>
              </a:lnSpc>
              <a:spcBef>
                <a:spcPts val="180"/>
              </a:spcBef>
              <a:spcAft>
                <a:spcPts val="0"/>
              </a:spcAft>
              <a:buClrTx/>
              <a:buSzTx/>
              <a:buFontTx/>
              <a:buNone/>
              <a:tabLst/>
              <a:defRPr/>
            </a:pPr>
            <a:r>
              <a:rPr kumimoji="0" lang="en-US" sz="750" b="0" i="0" u="none" strike="noStrike" kern="1200" cap="none" spc="0" normalizeH="0" baseline="0" noProof="0" dirty="0">
                <a:ln>
                  <a:noFill/>
                </a:ln>
                <a:solidFill>
                  <a:prstClr val="black"/>
                </a:solidFill>
                <a:effectLst/>
                <a:uLnTx/>
                <a:uFillTx/>
                <a:latin typeface="Calibri" panose="020F0502020204030204"/>
                <a:ea typeface="+mn-ea"/>
                <a:cs typeface="+mn-cs"/>
              </a:rPr>
              <a:t>Moore K et al. Presented at: ESMO annual meeting; 2018.</a:t>
            </a:r>
          </a:p>
        </p:txBody>
      </p:sp>
      <p:sp>
        <p:nvSpPr>
          <p:cNvPr id="5" name="Rectangle 38">
            <a:extLst>
              <a:ext uri="{FF2B5EF4-FFF2-40B4-BE49-F238E27FC236}">
                <a16:creationId xmlns:a16="http://schemas.microsoft.com/office/drawing/2014/main" id="{BE55A05D-EB40-4609-B4B8-DCAC01A0EE4B}"/>
              </a:ext>
            </a:extLst>
          </p:cNvPr>
          <p:cNvSpPr>
            <a:spLocks noChangeArrowheads="1"/>
          </p:cNvSpPr>
          <p:nvPr/>
        </p:nvSpPr>
        <p:spPr bwMode="auto">
          <a:xfrm>
            <a:off x="1185011" y="3808701"/>
            <a:ext cx="14804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Rectangle 44">
            <a:extLst>
              <a:ext uri="{FF2B5EF4-FFF2-40B4-BE49-F238E27FC236}">
                <a16:creationId xmlns:a16="http://schemas.microsoft.com/office/drawing/2014/main" id="{2E872103-22F9-4269-ACA7-4C1E55A80CEC}"/>
              </a:ext>
            </a:extLst>
          </p:cNvPr>
          <p:cNvSpPr>
            <a:spLocks noChangeArrowheads="1"/>
          </p:cNvSpPr>
          <p:nvPr/>
        </p:nvSpPr>
        <p:spPr bwMode="auto">
          <a:xfrm>
            <a:off x="1702536" y="3808701"/>
            <a:ext cx="14804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6</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Rectangle 46">
            <a:extLst>
              <a:ext uri="{FF2B5EF4-FFF2-40B4-BE49-F238E27FC236}">
                <a16:creationId xmlns:a16="http://schemas.microsoft.com/office/drawing/2014/main" id="{B062F7A9-D138-4A56-8E60-C97D781678CF}"/>
              </a:ext>
            </a:extLst>
          </p:cNvPr>
          <p:cNvSpPr>
            <a:spLocks noChangeArrowheads="1"/>
          </p:cNvSpPr>
          <p:nvPr/>
        </p:nvSpPr>
        <p:spPr bwMode="auto">
          <a:xfrm>
            <a:off x="1958124" y="3808701"/>
            <a:ext cx="14804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9</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8" name="Rectangle 48">
            <a:extLst>
              <a:ext uri="{FF2B5EF4-FFF2-40B4-BE49-F238E27FC236}">
                <a16:creationId xmlns:a16="http://schemas.microsoft.com/office/drawing/2014/main" id="{7F93BDB8-2DE7-4CDB-8C24-374F306A3041}"/>
              </a:ext>
            </a:extLst>
          </p:cNvPr>
          <p:cNvSpPr>
            <a:spLocks noChangeArrowheads="1"/>
          </p:cNvSpPr>
          <p:nvPr/>
        </p:nvSpPr>
        <p:spPr bwMode="auto">
          <a:xfrm>
            <a:off x="2190669"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12</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 name="Rectangle 50">
            <a:extLst>
              <a:ext uri="{FF2B5EF4-FFF2-40B4-BE49-F238E27FC236}">
                <a16:creationId xmlns:a16="http://schemas.microsoft.com/office/drawing/2014/main" id="{D6741403-9F62-49F1-9699-9F189A6B3A63}"/>
              </a:ext>
            </a:extLst>
          </p:cNvPr>
          <p:cNvSpPr>
            <a:spLocks noChangeArrowheads="1"/>
          </p:cNvSpPr>
          <p:nvPr/>
        </p:nvSpPr>
        <p:spPr bwMode="auto">
          <a:xfrm>
            <a:off x="2443081"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15</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 name="Rectangle 52">
            <a:extLst>
              <a:ext uri="{FF2B5EF4-FFF2-40B4-BE49-F238E27FC236}">
                <a16:creationId xmlns:a16="http://schemas.microsoft.com/office/drawing/2014/main" id="{C1563059-BCC4-4923-A52E-0F6ECBFF677E}"/>
              </a:ext>
            </a:extLst>
          </p:cNvPr>
          <p:cNvSpPr>
            <a:spLocks noChangeArrowheads="1"/>
          </p:cNvSpPr>
          <p:nvPr/>
        </p:nvSpPr>
        <p:spPr bwMode="auto">
          <a:xfrm>
            <a:off x="2701844"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18</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1" name="Rectangle 54">
            <a:extLst>
              <a:ext uri="{FF2B5EF4-FFF2-40B4-BE49-F238E27FC236}">
                <a16:creationId xmlns:a16="http://schemas.microsoft.com/office/drawing/2014/main" id="{C22AB4C9-1295-4B8A-97FF-FE30E689DEC4}"/>
              </a:ext>
            </a:extLst>
          </p:cNvPr>
          <p:cNvSpPr>
            <a:spLocks noChangeArrowheads="1"/>
          </p:cNvSpPr>
          <p:nvPr/>
        </p:nvSpPr>
        <p:spPr bwMode="auto">
          <a:xfrm>
            <a:off x="2970131"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21</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Rectangle 56">
            <a:extLst>
              <a:ext uri="{FF2B5EF4-FFF2-40B4-BE49-F238E27FC236}">
                <a16:creationId xmlns:a16="http://schemas.microsoft.com/office/drawing/2014/main" id="{342F4744-6903-48E4-98C4-3DEC48EC8C54}"/>
              </a:ext>
            </a:extLst>
          </p:cNvPr>
          <p:cNvSpPr>
            <a:spLocks noChangeArrowheads="1"/>
          </p:cNvSpPr>
          <p:nvPr/>
        </p:nvSpPr>
        <p:spPr bwMode="auto">
          <a:xfrm>
            <a:off x="3235244"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24</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 name="Rectangle 58">
            <a:extLst>
              <a:ext uri="{FF2B5EF4-FFF2-40B4-BE49-F238E27FC236}">
                <a16:creationId xmlns:a16="http://schemas.microsoft.com/office/drawing/2014/main" id="{C915CFB7-A218-4990-B88B-D3C2636486F7}"/>
              </a:ext>
            </a:extLst>
          </p:cNvPr>
          <p:cNvSpPr>
            <a:spLocks noChangeArrowheads="1"/>
          </p:cNvSpPr>
          <p:nvPr/>
        </p:nvSpPr>
        <p:spPr bwMode="auto">
          <a:xfrm>
            <a:off x="3484481"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27</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 name="Rectangle 60">
            <a:extLst>
              <a:ext uri="{FF2B5EF4-FFF2-40B4-BE49-F238E27FC236}">
                <a16:creationId xmlns:a16="http://schemas.microsoft.com/office/drawing/2014/main" id="{8BD5D301-5C15-45EE-9159-AFF559DDDAF7}"/>
              </a:ext>
            </a:extLst>
          </p:cNvPr>
          <p:cNvSpPr>
            <a:spLocks noChangeArrowheads="1"/>
          </p:cNvSpPr>
          <p:nvPr/>
        </p:nvSpPr>
        <p:spPr bwMode="auto">
          <a:xfrm>
            <a:off x="3748006"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30</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5" name="Rectangle 62">
            <a:extLst>
              <a:ext uri="{FF2B5EF4-FFF2-40B4-BE49-F238E27FC236}">
                <a16:creationId xmlns:a16="http://schemas.microsoft.com/office/drawing/2014/main" id="{2C5F9AE2-DD7D-4790-A9E5-90A6C7C7FBE2}"/>
              </a:ext>
            </a:extLst>
          </p:cNvPr>
          <p:cNvSpPr>
            <a:spLocks noChangeArrowheads="1"/>
          </p:cNvSpPr>
          <p:nvPr/>
        </p:nvSpPr>
        <p:spPr bwMode="auto">
          <a:xfrm>
            <a:off x="4000418"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33</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 name="Rectangle 64">
            <a:extLst>
              <a:ext uri="{FF2B5EF4-FFF2-40B4-BE49-F238E27FC236}">
                <a16:creationId xmlns:a16="http://schemas.microsoft.com/office/drawing/2014/main" id="{3AB7CF4B-0643-4B69-90BC-32D8B2C778AA}"/>
              </a:ext>
            </a:extLst>
          </p:cNvPr>
          <p:cNvSpPr>
            <a:spLocks noChangeArrowheads="1"/>
          </p:cNvSpPr>
          <p:nvPr/>
        </p:nvSpPr>
        <p:spPr bwMode="auto">
          <a:xfrm>
            <a:off x="4273469"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36</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7" name="Rectangle 66">
            <a:extLst>
              <a:ext uri="{FF2B5EF4-FFF2-40B4-BE49-F238E27FC236}">
                <a16:creationId xmlns:a16="http://schemas.microsoft.com/office/drawing/2014/main" id="{B29B8A41-AF6B-406F-8751-1C30AD3E7A1B}"/>
              </a:ext>
            </a:extLst>
          </p:cNvPr>
          <p:cNvSpPr>
            <a:spLocks noChangeArrowheads="1"/>
          </p:cNvSpPr>
          <p:nvPr/>
        </p:nvSpPr>
        <p:spPr bwMode="auto">
          <a:xfrm>
            <a:off x="4525881"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39</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8" name="Rectangle 68">
            <a:extLst>
              <a:ext uri="{FF2B5EF4-FFF2-40B4-BE49-F238E27FC236}">
                <a16:creationId xmlns:a16="http://schemas.microsoft.com/office/drawing/2014/main" id="{878B944C-EC32-4DC7-AE97-B8EBD557BEC5}"/>
              </a:ext>
            </a:extLst>
          </p:cNvPr>
          <p:cNvSpPr>
            <a:spLocks noChangeArrowheads="1"/>
          </p:cNvSpPr>
          <p:nvPr/>
        </p:nvSpPr>
        <p:spPr bwMode="auto">
          <a:xfrm>
            <a:off x="4790994"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42</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9" name="Rectangle 69">
            <a:extLst>
              <a:ext uri="{FF2B5EF4-FFF2-40B4-BE49-F238E27FC236}">
                <a16:creationId xmlns:a16="http://schemas.microsoft.com/office/drawing/2014/main" id="{F4855540-318F-4959-A539-0A7E73EC496C}"/>
              </a:ext>
            </a:extLst>
          </p:cNvPr>
          <p:cNvSpPr>
            <a:spLocks noChangeArrowheads="1"/>
          </p:cNvSpPr>
          <p:nvPr/>
        </p:nvSpPr>
        <p:spPr bwMode="auto">
          <a:xfrm>
            <a:off x="5051344"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45</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0" name="Rectangle 70">
            <a:extLst>
              <a:ext uri="{FF2B5EF4-FFF2-40B4-BE49-F238E27FC236}">
                <a16:creationId xmlns:a16="http://schemas.microsoft.com/office/drawing/2014/main" id="{2BA76348-737F-49C3-91B1-FAAAAAE885FB}"/>
              </a:ext>
            </a:extLst>
          </p:cNvPr>
          <p:cNvSpPr>
            <a:spLocks noChangeArrowheads="1"/>
          </p:cNvSpPr>
          <p:nvPr/>
        </p:nvSpPr>
        <p:spPr bwMode="auto">
          <a:xfrm>
            <a:off x="5308519"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48</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 name="Rectangle 71">
            <a:extLst>
              <a:ext uri="{FF2B5EF4-FFF2-40B4-BE49-F238E27FC236}">
                <a16:creationId xmlns:a16="http://schemas.microsoft.com/office/drawing/2014/main" id="{07131752-AE68-42A9-9EE8-2AFD835E431F}"/>
              </a:ext>
            </a:extLst>
          </p:cNvPr>
          <p:cNvSpPr>
            <a:spLocks noChangeArrowheads="1"/>
          </p:cNvSpPr>
          <p:nvPr/>
        </p:nvSpPr>
        <p:spPr bwMode="auto">
          <a:xfrm>
            <a:off x="5567281"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51</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2" name="Rectangle 72">
            <a:extLst>
              <a:ext uri="{FF2B5EF4-FFF2-40B4-BE49-F238E27FC236}">
                <a16:creationId xmlns:a16="http://schemas.microsoft.com/office/drawing/2014/main" id="{65BAFF12-13A4-4E64-A60A-B6A4B5D8D928}"/>
              </a:ext>
            </a:extLst>
          </p:cNvPr>
          <p:cNvSpPr>
            <a:spLocks noChangeArrowheads="1"/>
          </p:cNvSpPr>
          <p:nvPr/>
        </p:nvSpPr>
        <p:spPr bwMode="auto">
          <a:xfrm>
            <a:off x="5837156"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54</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3" name="Rectangle 73">
            <a:extLst>
              <a:ext uri="{FF2B5EF4-FFF2-40B4-BE49-F238E27FC236}">
                <a16:creationId xmlns:a16="http://schemas.microsoft.com/office/drawing/2014/main" id="{D3882662-D358-428C-90DC-0971963F2176}"/>
              </a:ext>
            </a:extLst>
          </p:cNvPr>
          <p:cNvSpPr>
            <a:spLocks noChangeArrowheads="1"/>
          </p:cNvSpPr>
          <p:nvPr/>
        </p:nvSpPr>
        <p:spPr bwMode="auto">
          <a:xfrm>
            <a:off x="6089569"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57</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4" name="Rectangle 74">
            <a:extLst>
              <a:ext uri="{FF2B5EF4-FFF2-40B4-BE49-F238E27FC236}">
                <a16:creationId xmlns:a16="http://schemas.microsoft.com/office/drawing/2014/main" id="{D00C0DDC-2F4F-40C2-961C-48E4243C1352}"/>
              </a:ext>
            </a:extLst>
          </p:cNvPr>
          <p:cNvSpPr>
            <a:spLocks noChangeArrowheads="1"/>
          </p:cNvSpPr>
          <p:nvPr/>
        </p:nvSpPr>
        <p:spPr bwMode="auto">
          <a:xfrm>
            <a:off x="6351506" y="3808701"/>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60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5" name="Rectangle 105">
            <a:extLst>
              <a:ext uri="{FF2B5EF4-FFF2-40B4-BE49-F238E27FC236}">
                <a16:creationId xmlns:a16="http://schemas.microsoft.com/office/drawing/2014/main" id="{7541C089-3E54-4348-9847-F2A59196621F}"/>
              </a:ext>
            </a:extLst>
          </p:cNvPr>
          <p:cNvSpPr>
            <a:spLocks noChangeArrowheads="1"/>
          </p:cNvSpPr>
          <p:nvPr/>
        </p:nvSpPr>
        <p:spPr bwMode="auto">
          <a:xfrm>
            <a:off x="908529" y="3567603"/>
            <a:ext cx="14804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6" name="Rectangle 106">
            <a:extLst>
              <a:ext uri="{FF2B5EF4-FFF2-40B4-BE49-F238E27FC236}">
                <a16:creationId xmlns:a16="http://schemas.microsoft.com/office/drawing/2014/main" id="{7ACB81EF-577C-4E85-958C-0DCCFA4377ED}"/>
              </a:ext>
            </a:extLst>
          </p:cNvPr>
          <p:cNvSpPr>
            <a:spLocks noChangeArrowheads="1"/>
          </p:cNvSpPr>
          <p:nvPr/>
        </p:nvSpPr>
        <p:spPr bwMode="auto">
          <a:xfrm>
            <a:off x="833188" y="334662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10</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7" name="Rectangle 107">
            <a:extLst>
              <a:ext uri="{FF2B5EF4-FFF2-40B4-BE49-F238E27FC236}">
                <a16:creationId xmlns:a16="http://schemas.microsoft.com/office/drawing/2014/main" id="{FA5565B9-7503-4513-8EBA-CC6A6245C5CC}"/>
              </a:ext>
            </a:extLst>
          </p:cNvPr>
          <p:cNvSpPr>
            <a:spLocks noChangeArrowheads="1"/>
          </p:cNvSpPr>
          <p:nvPr/>
        </p:nvSpPr>
        <p:spPr bwMode="auto">
          <a:xfrm>
            <a:off x="833188" y="312564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20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8" name="Rectangle 108">
            <a:extLst>
              <a:ext uri="{FF2B5EF4-FFF2-40B4-BE49-F238E27FC236}">
                <a16:creationId xmlns:a16="http://schemas.microsoft.com/office/drawing/2014/main" id="{5050F22F-2605-4ADE-95CB-EEDC567F35DA}"/>
              </a:ext>
            </a:extLst>
          </p:cNvPr>
          <p:cNvSpPr>
            <a:spLocks noChangeArrowheads="1"/>
          </p:cNvSpPr>
          <p:nvPr/>
        </p:nvSpPr>
        <p:spPr bwMode="auto">
          <a:xfrm>
            <a:off x="833188" y="290466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30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9" name="Rectangle 109">
            <a:extLst>
              <a:ext uri="{FF2B5EF4-FFF2-40B4-BE49-F238E27FC236}">
                <a16:creationId xmlns:a16="http://schemas.microsoft.com/office/drawing/2014/main" id="{AEC8A43F-04DB-4FFB-9F67-FE79AADC4625}"/>
              </a:ext>
            </a:extLst>
          </p:cNvPr>
          <p:cNvSpPr>
            <a:spLocks noChangeArrowheads="1"/>
          </p:cNvSpPr>
          <p:nvPr/>
        </p:nvSpPr>
        <p:spPr bwMode="auto">
          <a:xfrm>
            <a:off x="833188" y="268368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40</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0" name="Rectangle 110">
            <a:extLst>
              <a:ext uri="{FF2B5EF4-FFF2-40B4-BE49-F238E27FC236}">
                <a16:creationId xmlns:a16="http://schemas.microsoft.com/office/drawing/2014/main" id="{0F221BF9-8E4D-48EB-AF20-91211BDCB026}"/>
              </a:ext>
            </a:extLst>
          </p:cNvPr>
          <p:cNvSpPr>
            <a:spLocks noChangeArrowheads="1"/>
          </p:cNvSpPr>
          <p:nvPr/>
        </p:nvSpPr>
        <p:spPr bwMode="auto">
          <a:xfrm>
            <a:off x="833188" y="246270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50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1" name="Rectangle 111">
            <a:extLst>
              <a:ext uri="{FF2B5EF4-FFF2-40B4-BE49-F238E27FC236}">
                <a16:creationId xmlns:a16="http://schemas.microsoft.com/office/drawing/2014/main" id="{5E355409-CD48-4414-8A18-F514881F0516}"/>
              </a:ext>
            </a:extLst>
          </p:cNvPr>
          <p:cNvSpPr>
            <a:spLocks noChangeArrowheads="1"/>
          </p:cNvSpPr>
          <p:nvPr/>
        </p:nvSpPr>
        <p:spPr bwMode="auto">
          <a:xfrm>
            <a:off x="833188" y="224172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60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2" name="Rectangle 112">
            <a:extLst>
              <a:ext uri="{FF2B5EF4-FFF2-40B4-BE49-F238E27FC236}">
                <a16:creationId xmlns:a16="http://schemas.microsoft.com/office/drawing/2014/main" id="{1A94D632-4E55-4A24-84F6-B5A7C32581FE}"/>
              </a:ext>
            </a:extLst>
          </p:cNvPr>
          <p:cNvSpPr>
            <a:spLocks noChangeArrowheads="1"/>
          </p:cNvSpPr>
          <p:nvPr/>
        </p:nvSpPr>
        <p:spPr bwMode="auto">
          <a:xfrm>
            <a:off x="833188" y="202074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70</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3" name="Rectangle 113">
            <a:extLst>
              <a:ext uri="{FF2B5EF4-FFF2-40B4-BE49-F238E27FC236}">
                <a16:creationId xmlns:a16="http://schemas.microsoft.com/office/drawing/2014/main" id="{01270E13-C71F-4E47-A428-B03DECE3FC65}"/>
              </a:ext>
            </a:extLst>
          </p:cNvPr>
          <p:cNvSpPr>
            <a:spLocks noChangeArrowheads="1"/>
          </p:cNvSpPr>
          <p:nvPr/>
        </p:nvSpPr>
        <p:spPr bwMode="auto">
          <a:xfrm>
            <a:off x="833188" y="179976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80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4" name="Rectangle 114">
            <a:extLst>
              <a:ext uri="{FF2B5EF4-FFF2-40B4-BE49-F238E27FC236}">
                <a16:creationId xmlns:a16="http://schemas.microsoft.com/office/drawing/2014/main" id="{33C2A8E6-046F-4274-8B3E-779CA2E81B8B}"/>
              </a:ext>
            </a:extLst>
          </p:cNvPr>
          <p:cNvSpPr>
            <a:spLocks noChangeArrowheads="1"/>
          </p:cNvSpPr>
          <p:nvPr/>
        </p:nvSpPr>
        <p:spPr bwMode="auto">
          <a:xfrm>
            <a:off x="833188" y="1578782"/>
            <a:ext cx="223386"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a:ln>
                  <a:noFill/>
                </a:ln>
                <a:solidFill>
                  <a:srgbClr val="000000"/>
                </a:solidFill>
                <a:effectLst/>
                <a:uLnTx/>
                <a:uFillTx/>
                <a:latin typeface="Calibri Light" panose="020F0302020204030204"/>
                <a:ea typeface="+mn-ea"/>
                <a:cs typeface="+mn-cs"/>
              </a:rPr>
              <a:t>90</a:t>
            </a:r>
            <a:endParaRPr kumimoji="0" lang="en-US" altLang="en-US" sz="105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5" name="Rectangle 115">
            <a:extLst>
              <a:ext uri="{FF2B5EF4-FFF2-40B4-BE49-F238E27FC236}">
                <a16:creationId xmlns:a16="http://schemas.microsoft.com/office/drawing/2014/main" id="{8DAD0F10-9F6B-43AC-8501-A76789BDC484}"/>
              </a:ext>
            </a:extLst>
          </p:cNvPr>
          <p:cNvSpPr>
            <a:spLocks noChangeArrowheads="1"/>
          </p:cNvSpPr>
          <p:nvPr/>
        </p:nvSpPr>
        <p:spPr bwMode="auto">
          <a:xfrm>
            <a:off x="757847" y="1357802"/>
            <a:ext cx="298727"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100</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8" name="Freeform 6">
            <a:extLst>
              <a:ext uri="{FF2B5EF4-FFF2-40B4-BE49-F238E27FC236}">
                <a16:creationId xmlns:a16="http://schemas.microsoft.com/office/drawing/2014/main" id="{64BABB9E-99A3-4D06-994A-D8D2AFDA6C64}"/>
              </a:ext>
            </a:extLst>
          </p:cNvPr>
          <p:cNvSpPr>
            <a:spLocks/>
          </p:cNvSpPr>
          <p:nvPr/>
        </p:nvSpPr>
        <p:spPr bwMode="auto">
          <a:xfrm>
            <a:off x="1104704" y="1434371"/>
            <a:ext cx="5356225" cy="2312988"/>
          </a:xfrm>
          <a:custGeom>
            <a:avLst/>
            <a:gdLst>
              <a:gd name="T0" fmla="*/ 0 w 3374"/>
              <a:gd name="T1" fmla="*/ 0 h 1457"/>
              <a:gd name="T2" fmla="*/ 0 w 3374"/>
              <a:gd name="T3" fmla="*/ 1457 h 1457"/>
              <a:gd name="T4" fmla="*/ 3374 w 3374"/>
              <a:gd name="T5" fmla="*/ 1457 h 1457"/>
            </a:gdLst>
            <a:ahLst/>
            <a:cxnLst>
              <a:cxn ang="0">
                <a:pos x="T0" y="T1"/>
              </a:cxn>
              <a:cxn ang="0">
                <a:pos x="T2" y="T3"/>
              </a:cxn>
              <a:cxn ang="0">
                <a:pos x="T4" y="T5"/>
              </a:cxn>
            </a:cxnLst>
            <a:rect l="0" t="0" r="r" b="b"/>
            <a:pathLst>
              <a:path w="3374" h="1457">
                <a:moveTo>
                  <a:pt x="0" y="0"/>
                </a:moveTo>
                <a:lnTo>
                  <a:pt x="0" y="1457"/>
                </a:lnTo>
                <a:lnTo>
                  <a:pt x="3374" y="1457"/>
                </a:lnTo>
              </a:path>
            </a:pathLst>
          </a:cu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9" name="Line 7">
            <a:extLst>
              <a:ext uri="{FF2B5EF4-FFF2-40B4-BE49-F238E27FC236}">
                <a16:creationId xmlns:a16="http://schemas.microsoft.com/office/drawing/2014/main" id="{71A13C7F-0FD6-499E-A44A-640CB55E3076}"/>
              </a:ext>
            </a:extLst>
          </p:cNvPr>
          <p:cNvSpPr>
            <a:spLocks noChangeShapeType="1"/>
          </p:cNvSpPr>
          <p:nvPr/>
        </p:nvSpPr>
        <p:spPr bwMode="auto">
          <a:xfrm>
            <a:off x="1059718" y="1438594"/>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0" name="Line 8">
            <a:extLst>
              <a:ext uri="{FF2B5EF4-FFF2-40B4-BE49-F238E27FC236}">
                <a16:creationId xmlns:a16="http://schemas.microsoft.com/office/drawing/2014/main" id="{F8C35363-5F2E-4EFC-B45C-B982C368AE66}"/>
              </a:ext>
            </a:extLst>
          </p:cNvPr>
          <p:cNvSpPr>
            <a:spLocks noChangeShapeType="1"/>
          </p:cNvSpPr>
          <p:nvPr/>
        </p:nvSpPr>
        <p:spPr bwMode="auto">
          <a:xfrm>
            <a:off x="1059718" y="1659469"/>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1" name="Line 9">
            <a:extLst>
              <a:ext uri="{FF2B5EF4-FFF2-40B4-BE49-F238E27FC236}">
                <a16:creationId xmlns:a16="http://schemas.microsoft.com/office/drawing/2014/main" id="{38908247-4778-4BAD-9771-683249E6C6F4}"/>
              </a:ext>
            </a:extLst>
          </p:cNvPr>
          <p:cNvSpPr>
            <a:spLocks noChangeShapeType="1"/>
          </p:cNvSpPr>
          <p:nvPr/>
        </p:nvSpPr>
        <p:spPr bwMode="auto">
          <a:xfrm>
            <a:off x="1059718" y="1880344"/>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2" name="Line 10">
            <a:extLst>
              <a:ext uri="{FF2B5EF4-FFF2-40B4-BE49-F238E27FC236}">
                <a16:creationId xmlns:a16="http://schemas.microsoft.com/office/drawing/2014/main" id="{F51119ED-EEE9-4ED0-9672-7187E70F5C6F}"/>
              </a:ext>
            </a:extLst>
          </p:cNvPr>
          <p:cNvSpPr>
            <a:spLocks noChangeShapeType="1"/>
          </p:cNvSpPr>
          <p:nvPr/>
        </p:nvSpPr>
        <p:spPr bwMode="auto">
          <a:xfrm>
            <a:off x="1059718" y="2101219"/>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3" name="Line 11">
            <a:extLst>
              <a:ext uri="{FF2B5EF4-FFF2-40B4-BE49-F238E27FC236}">
                <a16:creationId xmlns:a16="http://schemas.microsoft.com/office/drawing/2014/main" id="{3D7FB91A-0253-4949-96D3-1701F39CC62E}"/>
              </a:ext>
            </a:extLst>
          </p:cNvPr>
          <p:cNvSpPr>
            <a:spLocks noChangeShapeType="1"/>
          </p:cNvSpPr>
          <p:nvPr/>
        </p:nvSpPr>
        <p:spPr bwMode="auto">
          <a:xfrm>
            <a:off x="1059718" y="2322094"/>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4" name="Line 12">
            <a:extLst>
              <a:ext uri="{FF2B5EF4-FFF2-40B4-BE49-F238E27FC236}">
                <a16:creationId xmlns:a16="http://schemas.microsoft.com/office/drawing/2014/main" id="{BF98FCE9-F2D7-4F02-862F-266AD4AB8ECC}"/>
              </a:ext>
            </a:extLst>
          </p:cNvPr>
          <p:cNvSpPr>
            <a:spLocks noChangeShapeType="1"/>
          </p:cNvSpPr>
          <p:nvPr/>
        </p:nvSpPr>
        <p:spPr bwMode="auto">
          <a:xfrm>
            <a:off x="1059718" y="2763844"/>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5" name="Line 13">
            <a:extLst>
              <a:ext uri="{FF2B5EF4-FFF2-40B4-BE49-F238E27FC236}">
                <a16:creationId xmlns:a16="http://schemas.microsoft.com/office/drawing/2014/main" id="{FB02381D-18CD-4407-9EE5-87601D62C29D}"/>
              </a:ext>
            </a:extLst>
          </p:cNvPr>
          <p:cNvSpPr>
            <a:spLocks noChangeShapeType="1"/>
          </p:cNvSpPr>
          <p:nvPr/>
        </p:nvSpPr>
        <p:spPr bwMode="auto">
          <a:xfrm>
            <a:off x="1059718" y="2984719"/>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6" name="Line 14">
            <a:extLst>
              <a:ext uri="{FF2B5EF4-FFF2-40B4-BE49-F238E27FC236}">
                <a16:creationId xmlns:a16="http://schemas.microsoft.com/office/drawing/2014/main" id="{97521F4E-19B4-4EAB-B198-128630873ECB}"/>
              </a:ext>
            </a:extLst>
          </p:cNvPr>
          <p:cNvSpPr>
            <a:spLocks noChangeShapeType="1"/>
          </p:cNvSpPr>
          <p:nvPr/>
        </p:nvSpPr>
        <p:spPr bwMode="auto">
          <a:xfrm>
            <a:off x="1059718" y="3205594"/>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7" name="Line 15">
            <a:extLst>
              <a:ext uri="{FF2B5EF4-FFF2-40B4-BE49-F238E27FC236}">
                <a16:creationId xmlns:a16="http://schemas.microsoft.com/office/drawing/2014/main" id="{88D978B3-B183-4CC4-94BC-9452DAF7BBD4}"/>
              </a:ext>
            </a:extLst>
          </p:cNvPr>
          <p:cNvSpPr>
            <a:spLocks noChangeShapeType="1"/>
          </p:cNvSpPr>
          <p:nvPr/>
        </p:nvSpPr>
        <p:spPr bwMode="auto">
          <a:xfrm>
            <a:off x="1059718" y="3426469"/>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8" name="Line 16">
            <a:extLst>
              <a:ext uri="{FF2B5EF4-FFF2-40B4-BE49-F238E27FC236}">
                <a16:creationId xmlns:a16="http://schemas.microsoft.com/office/drawing/2014/main" id="{4AE8A6D5-C285-4198-A5C2-F1176D8AAEC3}"/>
              </a:ext>
            </a:extLst>
          </p:cNvPr>
          <p:cNvSpPr>
            <a:spLocks noChangeShapeType="1"/>
          </p:cNvSpPr>
          <p:nvPr/>
        </p:nvSpPr>
        <p:spPr bwMode="auto">
          <a:xfrm>
            <a:off x="1059718" y="3647345"/>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49" name="Line 17">
            <a:extLst>
              <a:ext uri="{FF2B5EF4-FFF2-40B4-BE49-F238E27FC236}">
                <a16:creationId xmlns:a16="http://schemas.microsoft.com/office/drawing/2014/main" id="{57ED3173-5245-4EAE-9738-D85B5814D577}"/>
              </a:ext>
            </a:extLst>
          </p:cNvPr>
          <p:cNvSpPr>
            <a:spLocks noChangeShapeType="1"/>
          </p:cNvSpPr>
          <p:nvPr/>
        </p:nvSpPr>
        <p:spPr bwMode="auto">
          <a:xfrm>
            <a:off x="1258691"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0" name="Line 18">
            <a:extLst>
              <a:ext uri="{FF2B5EF4-FFF2-40B4-BE49-F238E27FC236}">
                <a16:creationId xmlns:a16="http://schemas.microsoft.com/office/drawing/2014/main" id="{3C93D0DE-A4DB-445E-999B-25A1A231CA9B}"/>
              </a:ext>
            </a:extLst>
          </p:cNvPr>
          <p:cNvSpPr>
            <a:spLocks noChangeShapeType="1"/>
          </p:cNvSpPr>
          <p:nvPr/>
        </p:nvSpPr>
        <p:spPr bwMode="auto">
          <a:xfrm>
            <a:off x="1517453"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1" name="Line 19">
            <a:extLst>
              <a:ext uri="{FF2B5EF4-FFF2-40B4-BE49-F238E27FC236}">
                <a16:creationId xmlns:a16="http://schemas.microsoft.com/office/drawing/2014/main" id="{90085CBD-4CDE-47BC-8253-1AC6DF080FB4}"/>
              </a:ext>
            </a:extLst>
          </p:cNvPr>
          <p:cNvSpPr>
            <a:spLocks noChangeShapeType="1"/>
          </p:cNvSpPr>
          <p:nvPr/>
        </p:nvSpPr>
        <p:spPr bwMode="auto">
          <a:xfrm>
            <a:off x="1779392"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2" name="Line 20">
            <a:extLst>
              <a:ext uri="{FF2B5EF4-FFF2-40B4-BE49-F238E27FC236}">
                <a16:creationId xmlns:a16="http://schemas.microsoft.com/office/drawing/2014/main" id="{0EA3458A-DAA5-451A-9567-20CFD9CAD935}"/>
              </a:ext>
            </a:extLst>
          </p:cNvPr>
          <p:cNvSpPr>
            <a:spLocks noChangeShapeType="1"/>
          </p:cNvSpPr>
          <p:nvPr/>
        </p:nvSpPr>
        <p:spPr bwMode="auto">
          <a:xfrm>
            <a:off x="2031803"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3" name="Line 21">
            <a:extLst>
              <a:ext uri="{FF2B5EF4-FFF2-40B4-BE49-F238E27FC236}">
                <a16:creationId xmlns:a16="http://schemas.microsoft.com/office/drawing/2014/main" id="{05EF8922-9B48-4C82-9A15-993C954C6EA3}"/>
              </a:ext>
            </a:extLst>
          </p:cNvPr>
          <p:cNvSpPr>
            <a:spLocks noChangeShapeType="1"/>
          </p:cNvSpPr>
          <p:nvPr/>
        </p:nvSpPr>
        <p:spPr bwMode="auto">
          <a:xfrm>
            <a:off x="2296916"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4" name="Line 22">
            <a:extLst>
              <a:ext uri="{FF2B5EF4-FFF2-40B4-BE49-F238E27FC236}">
                <a16:creationId xmlns:a16="http://schemas.microsoft.com/office/drawing/2014/main" id="{079E4BD9-847D-496D-8A43-C12EE13A63F7}"/>
              </a:ext>
            </a:extLst>
          </p:cNvPr>
          <p:cNvSpPr>
            <a:spLocks noChangeShapeType="1"/>
          </p:cNvSpPr>
          <p:nvPr/>
        </p:nvSpPr>
        <p:spPr bwMode="auto">
          <a:xfrm>
            <a:off x="2552504"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5" name="Line 23">
            <a:extLst>
              <a:ext uri="{FF2B5EF4-FFF2-40B4-BE49-F238E27FC236}">
                <a16:creationId xmlns:a16="http://schemas.microsoft.com/office/drawing/2014/main" id="{185BB449-AA02-44F8-B0A3-2C2E205BAD64}"/>
              </a:ext>
            </a:extLst>
          </p:cNvPr>
          <p:cNvSpPr>
            <a:spLocks noChangeShapeType="1"/>
          </p:cNvSpPr>
          <p:nvPr/>
        </p:nvSpPr>
        <p:spPr bwMode="auto">
          <a:xfrm>
            <a:off x="2808092"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6" name="Line 24">
            <a:extLst>
              <a:ext uri="{FF2B5EF4-FFF2-40B4-BE49-F238E27FC236}">
                <a16:creationId xmlns:a16="http://schemas.microsoft.com/office/drawing/2014/main" id="{C53298DF-FAEE-4DF9-9ADD-627B2F47F4E6}"/>
              </a:ext>
            </a:extLst>
          </p:cNvPr>
          <p:cNvSpPr>
            <a:spLocks noChangeShapeType="1"/>
          </p:cNvSpPr>
          <p:nvPr/>
        </p:nvSpPr>
        <p:spPr bwMode="auto">
          <a:xfrm>
            <a:off x="3076379"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7" name="Line 25">
            <a:extLst>
              <a:ext uri="{FF2B5EF4-FFF2-40B4-BE49-F238E27FC236}">
                <a16:creationId xmlns:a16="http://schemas.microsoft.com/office/drawing/2014/main" id="{0A69CBF3-338E-4C64-9E88-9215E3290896}"/>
              </a:ext>
            </a:extLst>
          </p:cNvPr>
          <p:cNvSpPr>
            <a:spLocks noChangeShapeType="1"/>
          </p:cNvSpPr>
          <p:nvPr/>
        </p:nvSpPr>
        <p:spPr bwMode="auto">
          <a:xfrm>
            <a:off x="3344666"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8" name="Line 26">
            <a:extLst>
              <a:ext uri="{FF2B5EF4-FFF2-40B4-BE49-F238E27FC236}">
                <a16:creationId xmlns:a16="http://schemas.microsoft.com/office/drawing/2014/main" id="{326E831F-9217-4E58-B49E-14EC0062ABBA}"/>
              </a:ext>
            </a:extLst>
          </p:cNvPr>
          <p:cNvSpPr>
            <a:spLocks noChangeShapeType="1"/>
          </p:cNvSpPr>
          <p:nvPr/>
        </p:nvSpPr>
        <p:spPr bwMode="auto">
          <a:xfrm>
            <a:off x="3593903"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59" name="Line 27">
            <a:extLst>
              <a:ext uri="{FF2B5EF4-FFF2-40B4-BE49-F238E27FC236}">
                <a16:creationId xmlns:a16="http://schemas.microsoft.com/office/drawing/2014/main" id="{12D76D75-5F1A-4B19-A917-D3BBC3B94E00}"/>
              </a:ext>
            </a:extLst>
          </p:cNvPr>
          <p:cNvSpPr>
            <a:spLocks noChangeShapeType="1"/>
          </p:cNvSpPr>
          <p:nvPr/>
        </p:nvSpPr>
        <p:spPr bwMode="auto">
          <a:xfrm>
            <a:off x="3859016"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0" name="Line 28">
            <a:extLst>
              <a:ext uri="{FF2B5EF4-FFF2-40B4-BE49-F238E27FC236}">
                <a16:creationId xmlns:a16="http://schemas.microsoft.com/office/drawing/2014/main" id="{69191DE6-6004-46C8-8411-AE9545E38E94}"/>
              </a:ext>
            </a:extLst>
          </p:cNvPr>
          <p:cNvSpPr>
            <a:spLocks noChangeShapeType="1"/>
          </p:cNvSpPr>
          <p:nvPr/>
        </p:nvSpPr>
        <p:spPr bwMode="auto">
          <a:xfrm>
            <a:off x="4114604"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1" name="Line 29">
            <a:extLst>
              <a:ext uri="{FF2B5EF4-FFF2-40B4-BE49-F238E27FC236}">
                <a16:creationId xmlns:a16="http://schemas.microsoft.com/office/drawing/2014/main" id="{C6275C57-359F-407D-9BE0-E0056D4F8DA6}"/>
              </a:ext>
            </a:extLst>
          </p:cNvPr>
          <p:cNvSpPr>
            <a:spLocks noChangeShapeType="1"/>
          </p:cNvSpPr>
          <p:nvPr/>
        </p:nvSpPr>
        <p:spPr bwMode="auto">
          <a:xfrm>
            <a:off x="4379717"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2" name="Line 30">
            <a:extLst>
              <a:ext uri="{FF2B5EF4-FFF2-40B4-BE49-F238E27FC236}">
                <a16:creationId xmlns:a16="http://schemas.microsoft.com/office/drawing/2014/main" id="{212E61A9-F00B-4FF8-A019-4E91B074C5DB}"/>
              </a:ext>
            </a:extLst>
          </p:cNvPr>
          <p:cNvSpPr>
            <a:spLocks noChangeShapeType="1"/>
          </p:cNvSpPr>
          <p:nvPr/>
        </p:nvSpPr>
        <p:spPr bwMode="auto">
          <a:xfrm>
            <a:off x="4635303"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3" name="Line 31">
            <a:extLst>
              <a:ext uri="{FF2B5EF4-FFF2-40B4-BE49-F238E27FC236}">
                <a16:creationId xmlns:a16="http://schemas.microsoft.com/office/drawing/2014/main" id="{8620AE46-7BD1-412E-A098-917E87075831}"/>
              </a:ext>
            </a:extLst>
          </p:cNvPr>
          <p:cNvSpPr>
            <a:spLocks noChangeShapeType="1"/>
          </p:cNvSpPr>
          <p:nvPr/>
        </p:nvSpPr>
        <p:spPr bwMode="auto">
          <a:xfrm>
            <a:off x="4895654"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4" name="Line 32">
            <a:extLst>
              <a:ext uri="{FF2B5EF4-FFF2-40B4-BE49-F238E27FC236}">
                <a16:creationId xmlns:a16="http://schemas.microsoft.com/office/drawing/2014/main" id="{9F2C0398-C3D5-468D-8263-E068B67F1B48}"/>
              </a:ext>
            </a:extLst>
          </p:cNvPr>
          <p:cNvSpPr>
            <a:spLocks noChangeShapeType="1"/>
          </p:cNvSpPr>
          <p:nvPr/>
        </p:nvSpPr>
        <p:spPr bwMode="auto">
          <a:xfrm>
            <a:off x="5157591"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5" name="Line 33">
            <a:extLst>
              <a:ext uri="{FF2B5EF4-FFF2-40B4-BE49-F238E27FC236}">
                <a16:creationId xmlns:a16="http://schemas.microsoft.com/office/drawing/2014/main" id="{1FD05A6A-BAD8-4B47-9364-D4DA3A706609}"/>
              </a:ext>
            </a:extLst>
          </p:cNvPr>
          <p:cNvSpPr>
            <a:spLocks noChangeShapeType="1"/>
          </p:cNvSpPr>
          <p:nvPr/>
        </p:nvSpPr>
        <p:spPr bwMode="auto">
          <a:xfrm>
            <a:off x="5413178"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6" name="Line 34">
            <a:extLst>
              <a:ext uri="{FF2B5EF4-FFF2-40B4-BE49-F238E27FC236}">
                <a16:creationId xmlns:a16="http://schemas.microsoft.com/office/drawing/2014/main" id="{2BC3AC3C-2D3B-4099-87C2-D86C9888F450}"/>
              </a:ext>
            </a:extLst>
          </p:cNvPr>
          <p:cNvSpPr>
            <a:spLocks noChangeShapeType="1"/>
          </p:cNvSpPr>
          <p:nvPr/>
        </p:nvSpPr>
        <p:spPr bwMode="auto">
          <a:xfrm>
            <a:off x="5675117"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7" name="Line 35">
            <a:extLst>
              <a:ext uri="{FF2B5EF4-FFF2-40B4-BE49-F238E27FC236}">
                <a16:creationId xmlns:a16="http://schemas.microsoft.com/office/drawing/2014/main" id="{E7DB5735-B7C0-4B39-808F-092163B07E84}"/>
              </a:ext>
            </a:extLst>
          </p:cNvPr>
          <p:cNvSpPr>
            <a:spLocks noChangeShapeType="1"/>
          </p:cNvSpPr>
          <p:nvPr/>
        </p:nvSpPr>
        <p:spPr bwMode="auto">
          <a:xfrm>
            <a:off x="5943404"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8" name="Line 36">
            <a:extLst>
              <a:ext uri="{FF2B5EF4-FFF2-40B4-BE49-F238E27FC236}">
                <a16:creationId xmlns:a16="http://schemas.microsoft.com/office/drawing/2014/main" id="{C86E374B-89B4-4E2B-AB9E-7D1394D656E2}"/>
              </a:ext>
            </a:extLst>
          </p:cNvPr>
          <p:cNvSpPr>
            <a:spLocks noChangeShapeType="1"/>
          </p:cNvSpPr>
          <p:nvPr/>
        </p:nvSpPr>
        <p:spPr bwMode="auto">
          <a:xfrm>
            <a:off x="6195816"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69" name="Line 37">
            <a:extLst>
              <a:ext uri="{FF2B5EF4-FFF2-40B4-BE49-F238E27FC236}">
                <a16:creationId xmlns:a16="http://schemas.microsoft.com/office/drawing/2014/main" id="{7E5DC50B-1E6D-49FC-9EF7-440665BC2DA4}"/>
              </a:ext>
            </a:extLst>
          </p:cNvPr>
          <p:cNvSpPr>
            <a:spLocks noChangeShapeType="1"/>
          </p:cNvSpPr>
          <p:nvPr/>
        </p:nvSpPr>
        <p:spPr bwMode="auto">
          <a:xfrm>
            <a:off x="6450611" y="3749144"/>
            <a:ext cx="0" cy="4320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0" name="Line 12">
            <a:extLst>
              <a:ext uri="{FF2B5EF4-FFF2-40B4-BE49-F238E27FC236}">
                <a16:creationId xmlns:a16="http://schemas.microsoft.com/office/drawing/2014/main" id="{768A9485-AF01-420D-9324-B0C7BFB9DE2A}"/>
              </a:ext>
            </a:extLst>
          </p:cNvPr>
          <p:cNvSpPr>
            <a:spLocks noChangeShapeType="1"/>
          </p:cNvSpPr>
          <p:nvPr/>
        </p:nvSpPr>
        <p:spPr bwMode="auto">
          <a:xfrm>
            <a:off x="1059718" y="2542969"/>
            <a:ext cx="43200"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71" name="Rectangle 44">
            <a:extLst>
              <a:ext uri="{FF2B5EF4-FFF2-40B4-BE49-F238E27FC236}">
                <a16:creationId xmlns:a16="http://schemas.microsoft.com/office/drawing/2014/main" id="{D777D4EE-B62B-4F13-B67A-7A7366B33160}"/>
              </a:ext>
            </a:extLst>
          </p:cNvPr>
          <p:cNvSpPr>
            <a:spLocks noChangeArrowheads="1"/>
          </p:cNvSpPr>
          <p:nvPr/>
        </p:nvSpPr>
        <p:spPr bwMode="auto">
          <a:xfrm>
            <a:off x="1438670" y="3808701"/>
            <a:ext cx="14804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3</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2" name="Rectangle 110">
            <a:extLst>
              <a:ext uri="{FF2B5EF4-FFF2-40B4-BE49-F238E27FC236}">
                <a16:creationId xmlns:a16="http://schemas.microsoft.com/office/drawing/2014/main" id="{75720C6D-C733-41F3-82BF-64CE5E3E211F}"/>
              </a:ext>
            </a:extLst>
          </p:cNvPr>
          <p:cNvSpPr>
            <a:spLocks noChangeArrowheads="1"/>
          </p:cNvSpPr>
          <p:nvPr/>
        </p:nvSpPr>
        <p:spPr bwMode="auto">
          <a:xfrm rot="16200000">
            <a:off x="-329745" y="2392412"/>
            <a:ext cx="188089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Investigator-Assessed</a:t>
            </a:r>
          </a:p>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Progression-Free Survival (%)</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3" name="Rectangle 110">
            <a:extLst>
              <a:ext uri="{FF2B5EF4-FFF2-40B4-BE49-F238E27FC236}">
                <a16:creationId xmlns:a16="http://schemas.microsoft.com/office/drawing/2014/main" id="{C2BA6BEE-BB7A-4D19-AD67-6080EA4322CA}"/>
              </a:ext>
            </a:extLst>
          </p:cNvPr>
          <p:cNvSpPr>
            <a:spLocks noChangeArrowheads="1"/>
          </p:cNvSpPr>
          <p:nvPr/>
        </p:nvSpPr>
        <p:spPr bwMode="auto">
          <a:xfrm>
            <a:off x="2689284" y="4026521"/>
            <a:ext cx="2187064"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Time from </a:t>
            </a:r>
            <a:r>
              <a:rPr kumimoji="0" lang="en-US" altLang="en-US" sz="1050" b="0" i="0" u="none" strike="noStrike" kern="1200" cap="none" spc="0" normalizeH="0" baseline="0" noProof="0" dirty="0" err="1">
                <a:ln>
                  <a:noFill/>
                </a:ln>
                <a:solidFill>
                  <a:srgbClr val="000000"/>
                </a:solidFill>
                <a:effectLst/>
                <a:uLnTx/>
                <a:uFillTx/>
                <a:latin typeface="Calibri Light" panose="020F0302020204030204"/>
                <a:ea typeface="+mn-ea"/>
                <a:cs typeface="+mn-cs"/>
              </a:rPr>
              <a:t>Randomisation</a:t>
            </a:r>
            <a:r>
              <a:rPr kumimoji="0" lang="en-US" altLang="en-US" sz="1050" b="0" i="0" u="none" strike="noStrike" kern="1200" cap="none" spc="0" normalizeH="0" baseline="0" noProof="0" dirty="0">
                <a:ln>
                  <a:noFill/>
                </a:ln>
                <a:solidFill>
                  <a:srgbClr val="000000"/>
                </a:solidFill>
                <a:effectLst/>
                <a:uLnTx/>
                <a:uFillTx/>
                <a:latin typeface="Calibri Light" panose="020F0302020204030204"/>
                <a:ea typeface="+mn-ea"/>
                <a:cs typeface="+mn-cs"/>
              </a:rPr>
              <a:t> (months)</a:t>
            </a:r>
            <a:endParaRPr kumimoji="0" lang="en-US" alt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4" name="Rectangle 38">
            <a:extLst>
              <a:ext uri="{FF2B5EF4-FFF2-40B4-BE49-F238E27FC236}">
                <a16:creationId xmlns:a16="http://schemas.microsoft.com/office/drawing/2014/main" id="{E3751F74-E2A9-4CD7-B008-9119AC2630E7}"/>
              </a:ext>
            </a:extLst>
          </p:cNvPr>
          <p:cNvSpPr>
            <a:spLocks noChangeArrowheads="1"/>
          </p:cNvSpPr>
          <p:nvPr/>
        </p:nvSpPr>
        <p:spPr bwMode="auto">
          <a:xfrm>
            <a:off x="1224743"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260</a:t>
            </a:r>
          </a:p>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a:t>
            </a: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31</a:t>
            </a:r>
          </a:p>
        </p:txBody>
      </p:sp>
      <p:sp>
        <p:nvSpPr>
          <p:cNvPr id="75" name="Rectangle 44">
            <a:extLst>
              <a:ext uri="{FF2B5EF4-FFF2-40B4-BE49-F238E27FC236}">
                <a16:creationId xmlns:a16="http://schemas.microsoft.com/office/drawing/2014/main" id="{1418FD5A-97A8-49E1-B266-C86E2E2EA85F}"/>
              </a:ext>
            </a:extLst>
          </p:cNvPr>
          <p:cNvSpPr>
            <a:spLocks noChangeArrowheads="1"/>
          </p:cNvSpPr>
          <p:nvPr/>
        </p:nvSpPr>
        <p:spPr bwMode="auto">
          <a:xfrm>
            <a:off x="1745159"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229</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103</a:t>
            </a:r>
          </a:p>
        </p:txBody>
      </p:sp>
      <p:sp>
        <p:nvSpPr>
          <p:cNvPr id="76" name="Rectangle 46">
            <a:extLst>
              <a:ext uri="{FF2B5EF4-FFF2-40B4-BE49-F238E27FC236}">
                <a16:creationId xmlns:a16="http://schemas.microsoft.com/office/drawing/2014/main" id="{D4F35F9C-31AF-4A19-A382-69C36CC21D6F}"/>
              </a:ext>
            </a:extLst>
          </p:cNvPr>
          <p:cNvSpPr>
            <a:spLocks noChangeArrowheads="1"/>
          </p:cNvSpPr>
          <p:nvPr/>
        </p:nvSpPr>
        <p:spPr bwMode="auto">
          <a:xfrm>
            <a:off x="2005367"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221</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82</a:t>
            </a:r>
          </a:p>
        </p:txBody>
      </p:sp>
      <p:sp>
        <p:nvSpPr>
          <p:cNvPr id="77" name="Rectangle 48">
            <a:extLst>
              <a:ext uri="{FF2B5EF4-FFF2-40B4-BE49-F238E27FC236}">
                <a16:creationId xmlns:a16="http://schemas.microsoft.com/office/drawing/2014/main" id="{81D6D589-D203-4990-9305-625EC789FEF5}"/>
              </a:ext>
            </a:extLst>
          </p:cNvPr>
          <p:cNvSpPr>
            <a:spLocks noChangeArrowheads="1"/>
          </p:cNvSpPr>
          <p:nvPr/>
        </p:nvSpPr>
        <p:spPr bwMode="auto">
          <a:xfrm>
            <a:off x="2265575"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212</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65</a:t>
            </a:r>
          </a:p>
        </p:txBody>
      </p:sp>
      <p:sp>
        <p:nvSpPr>
          <p:cNvPr id="78" name="Rectangle 50">
            <a:extLst>
              <a:ext uri="{FF2B5EF4-FFF2-40B4-BE49-F238E27FC236}">
                <a16:creationId xmlns:a16="http://schemas.microsoft.com/office/drawing/2014/main" id="{A8059866-E2CC-443B-8258-EB28B46CB5E3}"/>
              </a:ext>
            </a:extLst>
          </p:cNvPr>
          <p:cNvSpPr>
            <a:spLocks noChangeArrowheads="1"/>
          </p:cNvSpPr>
          <p:nvPr/>
        </p:nvSpPr>
        <p:spPr bwMode="auto">
          <a:xfrm>
            <a:off x="2525783"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201</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56</a:t>
            </a:r>
          </a:p>
        </p:txBody>
      </p:sp>
      <p:sp>
        <p:nvSpPr>
          <p:cNvPr id="79" name="Rectangle 52">
            <a:extLst>
              <a:ext uri="{FF2B5EF4-FFF2-40B4-BE49-F238E27FC236}">
                <a16:creationId xmlns:a16="http://schemas.microsoft.com/office/drawing/2014/main" id="{111C4439-1AA0-4B02-9D53-F7466B2B5FB5}"/>
              </a:ext>
            </a:extLst>
          </p:cNvPr>
          <p:cNvSpPr>
            <a:spLocks noChangeArrowheads="1"/>
          </p:cNvSpPr>
          <p:nvPr/>
        </p:nvSpPr>
        <p:spPr bwMode="auto">
          <a:xfrm>
            <a:off x="2785991"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194</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53</a:t>
            </a:r>
          </a:p>
        </p:txBody>
      </p:sp>
      <p:sp>
        <p:nvSpPr>
          <p:cNvPr id="80" name="Rectangle 54">
            <a:extLst>
              <a:ext uri="{FF2B5EF4-FFF2-40B4-BE49-F238E27FC236}">
                <a16:creationId xmlns:a16="http://schemas.microsoft.com/office/drawing/2014/main" id="{94CDE9CE-903B-48E5-B8CD-24441B0FE012}"/>
              </a:ext>
            </a:extLst>
          </p:cNvPr>
          <p:cNvSpPr>
            <a:spLocks noChangeArrowheads="1"/>
          </p:cNvSpPr>
          <p:nvPr/>
        </p:nvSpPr>
        <p:spPr bwMode="auto">
          <a:xfrm>
            <a:off x="3046199"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184</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47</a:t>
            </a:r>
          </a:p>
        </p:txBody>
      </p:sp>
      <p:sp>
        <p:nvSpPr>
          <p:cNvPr id="81" name="Rectangle 56">
            <a:extLst>
              <a:ext uri="{FF2B5EF4-FFF2-40B4-BE49-F238E27FC236}">
                <a16:creationId xmlns:a16="http://schemas.microsoft.com/office/drawing/2014/main" id="{B52DE19D-5488-4FB1-8C0A-D94E7B259C4B}"/>
              </a:ext>
            </a:extLst>
          </p:cNvPr>
          <p:cNvSpPr>
            <a:spLocks noChangeArrowheads="1"/>
          </p:cNvSpPr>
          <p:nvPr/>
        </p:nvSpPr>
        <p:spPr bwMode="auto">
          <a:xfrm>
            <a:off x="3306407"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172</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41</a:t>
            </a:r>
          </a:p>
        </p:txBody>
      </p:sp>
      <p:sp>
        <p:nvSpPr>
          <p:cNvPr id="82" name="Rectangle 58">
            <a:extLst>
              <a:ext uri="{FF2B5EF4-FFF2-40B4-BE49-F238E27FC236}">
                <a16:creationId xmlns:a16="http://schemas.microsoft.com/office/drawing/2014/main" id="{01F0DD17-C8D3-42C1-8BF9-F7D6318F5F19}"/>
              </a:ext>
            </a:extLst>
          </p:cNvPr>
          <p:cNvSpPr>
            <a:spLocks noChangeArrowheads="1"/>
          </p:cNvSpPr>
          <p:nvPr/>
        </p:nvSpPr>
        <p:spPr bwMode="auto">
          <a:xfrm>
            <a:off x="3566615"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149</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39</a:t>
            </a:r>
          </a:p>
        </p:txBody>
      </p:sp>
      <p:sp>
        <p:nvSpPr>
          <p:cNvPr id="83" name="Rectangle 60">
            <a:extLst>
              <a:ext uri="{FF2B5EF4-FFF2-40B4-BE49-F238E27FC236}">
                <a16:creationId xmlns:a16="http://schemas.microsoft.com/office/drawing/2014/main" id="{E380FC5B-E52E-410D-9F64-C291DF5F5F7C}"/>
              </a:ext>
            </a:extLst>
          </p:cNvPr>
          <p:cNvSpPr>
            <a:spLocks noChangeArrowheads="1"/>
          </p:cNvSpPr>
          <p:nvPr/>
        </p:nvSpPr>
        <p:spPr bwMode="auto">
          <a:xfrm>
            <a:off x="3826823"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138</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38</a:t>
            </a:r>
          </a:p>
        </p:txBody>
      </p:sp>
      <p:sp>
        <p:nvSpPr>
          <p:cNvPr id="84" name="Rectangle 62">
            <a:extLst>
              <a:ext uri="{FF2B5EF4-FFF2-40B4-BE49-F238E27FC236}">
                <a16:creationId xmlns:a16="http://schemas.microsoft.com/office/drawing/2014/main" id="{93572BEF-D227-4EEB-A335-701F1ADBCFCC}"/>
              </a:ext>
            </a:extLst>
          </p:cNvPr>
          <p:cNvSpPr>
            <a:spLocks noChangeArrowheads="1"/>
          </p:cNvSpPr>
          <p:nvPr/>
        </p:nvSpPr>
        <p:spPr bwMode="auto">
          <a:xfrm>
            <a:off x="4087031"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133</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31</a:t>
            </a:r>
          </a:p>
        </p:txBody>
      </p:sp>
      <p:sp>
        <p:nvSpPr>
          <p:cNvPr id="85" name="Rectangle 64">
            <a:extLst>
              <a:ext uri="{FF2B5EF4-FFF2-40B4-BE49-F238E27FC236}">
                <a16:creationId xmlns:a16="http://schemas.microsoft.com/office/drawing/2014/main" id="{D6268977-4D88-4A1A-90D9-7491982DF01A}"/>
              </a:ext>
            </a:extLst>
          </p:cNvPr>
          <p:cNvSpPr>
            <a:spLocks noChangeArrowheads="1"/>
          </p:cNvSpPr>
          <p:nvPr/>
        </p:nvSpPr>
        <p:spPr bwMode="auto">
          <a:xfrm>
            <a:off x="4347239"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111</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28</a:t>
            </a:r>
          </a:p>
        </p:txBody>
      </p:sp>
      <p:sp>
        <p:nvSpPr>
          <p:cNvPr id="86" name="Rectangle 66">
            <a:extLst>
              <a:ext uri="{FF2B5EF4-FFF2-40B4-BE49-F238E27FC236}">
                <a16:creationId xmlns:a16="http://schemas.microsoft.com/office/drawing/2014/main" id="{FA4A8DE1-BC3E-4769-AEE1-E7D4C49A0D7F}"/>
              </a:ext>
            </a:extLst>
          </p:cNvPr>
          <p:cNvSpPr>
            <a:spLocks noChangeArrowheads="1"/>
          </p:cNvSpPr>
          <p:nvPr/>
        </p:nvSpPr>
        <p:spPr bwMode="auto">
          <a:xfrm>
            <a:off x="4607447"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88</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22</a:t>
            </a:r>
          </a:p>
        </p:txBody>
      </p:sp>
      <p:sp>
        <p:nvSpPr>
          <p:cNvPr id="87" name="Rectangle 68">
            <a:extLst>
              <a:ext uri="{FF2B5EF4-FFF2-40B4-BE49-F238E27FC236}">
                <a16:creationId xmlns:a16="http://schemas.microsoft.com/office/drawing/2014/main" id="{11576085-87E5-4246-91CA-CA7F2DB0FBFE}"/>
              </a:ext>
            </a:extLst>
          </p:cNvPr>
          <p:cNvSpPr>
            <a:spLocks noChangeArrowheads="1"/>
          </p:cNvSpPr>
          <p:nvPr/>
        </p:nvSpPr>
        <p:spPr bwMode="auto">
          <a:xfrm>
            <a:off x="4867655"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45</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6</a:t>
            </a:r>
          </a:p>
        </p:txBody>
      </p:sp>
      <p:sp>
        <p:nvSpPr>
          <p:cNvPr id="88" name="Rectangle 69">
            <a:extLst>
              <a:ext uri="{FF2B5EF4-FFF2-40B4-BE49-F238E27FC236}">
                <a16:creationId xmlns:a16="http://schemas.microsoft.com/office/drawing/2014/main" id="{510EDA36-ECB2-4F25-8F63-624895FE114E}"/>
              </a:ext>
            </a:extLst>
          </p:cNvPr>
          <p:cNvSpPr>
            <a:spLocks noChangeArrowheads="1"/>
          </p:cNvSpPr>
          <p:nvPr/>
        </p:nvSpPr>
        <p:spPr bwMode="auto">
          <a:xfrm>
            <a:off x="5127863"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36</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5</a:t>
            </a:r>
          </a:p>
        </p:txBody>
      </p:sp>
      <p:sp>
        <p:nvSpPr>
          <p:cNvPr id="89" name="Rectangle 70">
            <a:extLst>
              <a:ext uri="{FF2B5EF4-FFF2-40B4-BE49-F238E27FC236}">
                <a16:creationId xmlns:a16="http://schemas.microsoft.com/office/drawing/2014/main" id="{00DF52EA-C3C5-448C-AB99-37D7BBE645C1}"/>
              </a:ext>
            </a:extLst>
          </p:cNvPr>
          <p:cNvSpPr>
            <a:spLocks noChangeArrowheads="1"/>
          </p:cNvSpPr>
          <p:nvPr/>
        </p:nvSpPr>
        <p:spPr bwMode="auto">
          <a:xfrm>
            <a:off x="5388071"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4</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a:t>
            </a:r>
          </a:p>
        </p:txBody>
      </p:sp>
      <p:sp>
        <p:nvSpPr>
          <p:cNvPr id="90" name="Rectangle 71">
            <a:extLst>
              <a:ext uri="{FF2B5EF4-FFF2-40B4-BE49-F238E27FC236}">
                <a16:creationId xmlns:a16="http://schemas.microsoft.com/office/drawing/2014/main" id="{2706DF43-527B-4928-B605-818BEF52E8F4}"/>
              </a:ext>
            </a:extLst>
          </p:cNvPr>
          <p:cNvSpPr>
            <a:spLocks noChangeArrowheads="1"/>
          </p:cNvSpPr>
          <p:nvPr/>
        </p:nvSpPr>
        <p:spPr bwMode="auto">
          <a:xfrm>
            <a:off x="5648279"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3</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p>
        </p:txBody>
      </p:sp>
      <p:sp>
        <p:nvSpPr>
          <p:cNvPr id="91" name="Rectangle 72">
            <a:extLst>
              <a:ext uri="{FF2B5EF4-FFF2-40B4-BE49-F238E27FC236}">
                <a16:creationId xmlns:a16="http://schemas.microsoft.com/office/drawing/2014/main" id="{B8757D44-CE5B-4309-823B-66618FBA6280}"/>
              </a:ext>
            </a:extLst>
          </p:cNvPr>
          <p:cNvSpPr>
            <a:spLocks noChangeArrowheads="1"/>
          </p:cNvSpPr>
          <p:nvPr/>
        </p:nvSpPr>
        <p:spPr bwMode="auto">
          <a:xfrm>
            <a:off x="5908487"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p>
        </p:txBody>
      </p:sp>
      <p:sp>
        <p:nvSpPr>
          <p:cNvPr id="92" name="Rectangle 73">
            <a:extLst>
              <a:ext uri="{FF2B5EF4-FFF2-40B4-BE49-F238E27FC236}">
                <a16:creationId xmlns:a16="http://schemas.microsoft.com/office/drawing/2014/main" id="{E9E437B0-86BA-4885-AFB3-F42F325ECFB8}"/>
              </a:ext>
            </a:extLst>
          </p:cNvPr>
          <p:cNvSpPr>
            <a:spLocks noChangeArrowheads="1"/>
          </p:cNvSpPr>
          <p:nvPr/>
        </p:nvSpPr>
        <p:spPr bwMode="auto">
          <a:xfrm>
            <a:off x="6168695"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p>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endPar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93" name="Rectangle 74">
            <a:extLst>
              <a:ext uri="{FF2B5EF4-FFF2-40B4-BE49-F238E27FC236}">
                <a16:creationId xmlns:a16="http://schemas.microsoft.com/office/drawing/2014/main" id="{D9B7883A-4F18-43E4-BF83-448F6BF6F4F1}"/>
              </a:ext>
            </a:extLst>
          </p:cNvPr>
          <p:cNvSpPr>
            <a:spLocks noChangeArrowheads="1"/>
          </p:cNvSpPr>
          <p:nvPr/>
        </p:nvSpPr>
        <p:spPr bwMode="auto">
          <a:xfrm>
            <a:off x="6428909"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0</a:t>
            </a:r>
          </a:p>
        </p:txBody>
      </p:sp>
      <p:sp>
        <p:nvSpPr>
          <p:cNvPr id="94" name="Rectangle 44">
            <a:extLst>
              <a:ext uri="{FF2B5EF4-FFF2-40B4-BE49-F238E27FC236}">
                <a16:creationId xmlns:a16="http://schemas.microsoft.com/office/drawing/2014/main" id="{960E50EB-94D6-46B4-B599-E943829F5410}"/>
              </a:ext>
            </a:extLst>
          </p:cNvPr>
          <p:cNvSpPr>
            <a:spLocks noChangeArrowheads="1"/>
          </p:cNvSpPr>
          <p:nvPr/>
        </p:nvSpPr>
        <p:spPr bwMode="auto">
          <a:xfrm>
            <a:off x="1484951" y="4328384"/>
            <a:ext cx="685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36000" tIns="0" rIns="3600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78"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240</a:t>
            </a:r>
            <a:b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br>
            <a:r>
              <a:rPr kumimoji="0" lang="en-US" altLang="en-US" sz="900" b="0" i="0" u="none" strike="noStrike" kern="1200" cap="none" spc="0" normalizeH="0" baseline="0" noProof="0" dirty="0">
                <a:ln>
                  <a:noFill/>
                </a:ln>
                <a:solidFill>
                  <a:prstClr val="black"/>
                </a:solidFill>
                <a:effectLst/>
                <a:uLnTx/>
                <a:uFillTx/>
                <a:latin typeface="Calibri Light" panose="020F0302020204030204"/>
                <a:ea typeface="+mn-ea"/>
                <a:cs typeface="+mn-cs"/>
              </a:rPr>
              <a:t>118</a:t>
            </a:r>
          </a:p>
        </p:txBody>
      </p:sp>
      <p:sp>
        <p:nvSpPr>
          <p:cNvPr id="116" name="Rectangle 38">
            <a:extLst>
              <a:ext uri="{FF2B5EF4-FFF2-40B4-BE49-F238E27FC236}">
                <a16:creationId xmlns:a16="http://schemas.microsoft.com/office/drawing/2014/main" id="{EFBDA85A-DEC9-4393-BF4A-C34190954BC9}"/>
              </a:ext>
            </a:extLst>
          </p:cNvPr>
          <p:cNvSpPr>
            <a:spLocks noChangeArrowheads="1"/>
          </p:cNvSpPr>
          <p:nvPr/>
        </p:nvSpPr>
        <p:spPr bwMode="auto">
          <a:xfrm>
            <a:off x="-51274" y="4189885"/>
            <a:ext cx="86912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8"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prstClr val="black"/>
                </a:solidFill>
                <a:effectLst/>
                <a:uLnTx/>
                <a:uFillTx/>
                <a:latin typeface="Calibri" panose="020F0502020204030204"/>
                <a:ea typeface="+mn-ea"/>
                <a:cs typeface="+mn-cs"/>
              </a:rPr>
              <a:t>No. at risk</a:t>
            </a:r>
          </a:p>
          <a:p>
            <a:pPr marL="0" marR="0" lvl="0" indent="0" algn="r" defTabSz="914378" rtl="0" eaLnBrk="0" fontAlgn="base" latinLnBrk="0" hangingPunct="0">
              <a:lnSpc>
                <a:spcPct val="100000"/>
              </a:lnSpc>
              <a:spcBef>
                <a:spcPct val="0"/>
              </a:spcBef>
              <a:spcAft>
                <a:spcPct val="0"/>
              </a:spcAft>
              <a:buClrTx/>
              <a:buSzTx/>
              <a:buFontTx/>
              <a:buNone/>
              <a:tabLst/>
              <a:defRPr/>
            </a:pPr>
            <a:r>
              <a:rPr kumimoji="0" lang="en-GB" alt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br>
              <a:rPr kumimoji="0" lang="en-GB" altLang="en-US" sz="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altLang="en-US" sz="900" b="0" i="0" u="none" strike="noStrike" kern="1200" cap="none" spc="0" normalizeH="0" baseline="0" noProof="0" dirty="0">
                <a:ln>
                  <a:noFill/>
                </a:ln>
                <a:solidFill>
                  <a:prstClr val="black"/>
                </a:solidFill>
                <a:effectLst/>
                <a:uLnTx/>
                <a:uFillTx/>
                <a:latin typeface="Calibri" panose="020F0502020204030204"/>
                <a:ea typeface="+mn-ea"/>
                <a:cs typeface="+mn-cs"/>
              </a:rPr>
              <a:t>Placebo</a:t>
            </a:r>
            <a:endParaRPr kumimoji="0" lang="en-US" alt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val 9">
            <a:extLst>
              <a:ext uri="{FF2B5EF4-FFF2-40B4-BE49-F238E27FC236}">
                <a16:creationId xmlns:a16="http://schemas.microsoft.com/office/drawing/2014/main" id="{087E675C-1114-4880-A0A8-7F3B5FE98845}"/>
              </a:ext>
            </a:extLst>
          </p:cNvPr>
          <p:cNvSpPr>
            <a:spLocks noChangeArrowheads="1"/>
          </p:cNvSpPr>
          <p:nvPr/>
        </p:nvSpPr>
        <p:spPr bwMode="auto">
          <a:xfrm>
            <a:off x="1225002" y="1427264"/>
            <a:ext cx="30458" cy="30458"/>
          </a:xfrm>
          <a:prstGeom prst="ellipse">
            <a:avLst/>
          </a:pr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05" name="Oval 10">
            <a:extLst>
              <a:ext uri="{FF2B5EF4-FFF2-40B4-BE49-F238E27FC236}">
                <a16:creationId xmlns:a16="http://schemas.microsoft.com/office/drawing/2014/main" id="{4031D5B7-E80E-4B32-897C-73C3285B5CE3}"/>
              </a:ext>
            </a:extLst>
          </p:cNvPr>
          <p:cNvSpPr>
            <a:spLocks noChangeArrowheads="1"/>
          </p:cNvSpPr>
          <p:nvPr/>
        </p:nvSpPr>
        <p:spPr bwMode="auto">
          <a:xfrm>
            <a:off x="1243857" y="1427264"/>
            <a:ext cx="29007" cy="30458"/>
          </a:xfrm>
          <a:prstGeom prst="ellipse">
            <a:avLst/>
          </a:pr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06" name="Oval 11">
            <a:extLst>
              <a:ext uri="{FF2B5EF4-FFF2-40B4-BE49-F238E27FC236}">
                <a16:creationId xmlns:a16="http://schemas.microsoft.com/office/drawing/2014/main" id="{20D29622-5F0C-4F9D-BDA1-A7B164314022}"/>
              </a:ext>
            </a:extLst>
          </p:cNvPr>
          <p:cNvSpPr>
            <a:spLocks noChangeArrowheads="1"/>
          </p:cNvSpPr>
          <p:nvPr/>
        </p:nvSpPr>
        <p:spPr bwMode="auto">
          <a:xfrm>
            <a:off x="1439655" y="1451921"/>
            <a:ext cx="29007" cy="29007"/>
          </a:xfrm>
          <a:prstGeom prst="ellipse">
            <a:avLst/>
          </a:prstGeom>
          <a:solidFill>
            <a:schemeClr val="accent5"/>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07" name="Oval 12">
            <a:extLst>
              <a:ext uri="{FF2B5EF4-FFF2-40B4-BE49-F238E27FC236}">
                <a16:creationId xmlns:a16="http://schemas.microsoft.com/office/drawing/2014/main" id="{BCF03E0C-EC52-477A-AC0A-384C2FEDDA28}"/>
              </a:ext>
            </a:extLst>
          </p:cNvPr>
          <p:cNvSpPr>
            <a:spLocks noChangeArrowheads="1"/>
          </p:cNvSpPr>
          <p:nvPr/>
        </p:nvSpPr>
        <p:spPr bwMode="auto">
          <a:xfrm>
            <a:off x="1454158" y="1451921"/>
            <a:ext cx="30458" cy="29007"/>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8" name="Oval 13">
            <a:extLst>
              <a:ext uri="{FF2B5EF4-FFF2-40B4-BE49-F238E27FC236}">
                <a16:creationId xmlns:a16="http://schemas.microsoft.com/office/drawing/2014/main" id="{80B4910C-A43C-4314-9D0B-2D7742563CF3}"/>
              </a:ext>
            </a:extLst>
          </p:cNvPr>
          <p:cNvSpPr>
            <a:spLocks noChangeArrowheads="1"/>
          </p:cNvSpPr>
          <p:nvPr/>
        </p:nvSpPr>
        <p:spPr bwMode="auto">
          <a:xfrm>
            <a:off x="1454158" y="1475126"/>
            <a:ext cx="30458" cy="30458"/>
          </a:xfrm>
          <a:prstGeom prst="ellipse">
            <a:avLst/>
          </a:prstGeom>
          <a:solidFill>
            <a:schemeClr val="accent2"/>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09" name="Oval 14">
            <a:extLst>
              <a:ext uri="{FF2B5EF4-FFF2-40B4-BE49-F238E27FC236}">
                <a16:creationId xmlns:a16="http://schemas.microsoft.com/office/drawing/2014/main" id="{4A97DC47-DB7A-4154-B418-4B36B32C5901}"/>
              </a:ext>
            </a:extLst>
          </p:cNvPr>
          <p:cNvSpPr>
            <a:spLocks noChangeArrowheads="1"/>
          </p:cNvSpPr>
          <p:nvPr/>
        </p:nvSpPr>
        <p:spPr bwMode="auto">
          <a:xfrm>
            <a:off x="1473013" y="1475126"/>
            <a:ext cx="29007" cy="30458"/>
          </a:xfrm>
          <a:prstGeom prst="ellipse">
            <a:avLst/>
          </a:prstGeom>
          <a:solidFill>
            <a:schemeClr val="accent2"/>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0" name="Oval 15">
            <a:extLst>
              <a:ext uri="{FF2B5EF4-FFF2-40B4-BE49-F238E27FC236}">
                <a16:creationId xmlns:a16="http://schemas.microsoft.com/office/drawing/2014/main" id="{16B69E32-D039-4A7A-80DC-0BCBF72D710D}"/>
              </a:ext>
            </a:extLst>
          </p:cNvPr>
          <p:cNvSpPr>
            <a:spLocks noChangeArrowheads="1"/>
          </p:cNvSpPr>
          <p:nvPr/>
        </p:nvSpPr>
        <p:spPr bwMode="auto">
          <a:xfrm>
            <a:off x="1490417" y="1475126"/>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1" name="Oval 16">
            <a:extLst>
              <a:ext uri="{FF2B5EF4-FFF2-40B4-BE49-F238E27FC236}">
                <a16:creationId xmlns:a16="http://schemas.microsoft.com/office/drawing/2014/main" id="{7B2E450B-F1B9-4D1B-90CB-91A951E0DF5D}"/>
              </a:ext>
            </a:extLst>
          </p:cNvPr>
          <p:cNvSpPr>
            <a:spLocks noChangeArrowheads="1"/>
          </p:cNvSpPr>
          <p:nvPr/>
        </p:nvSpPr>
        <p:spPr bwMode="auto">
          <a:xfrm>
            <a:off x="1689116" y="1514286"/>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13" name="Oval 18">
            <a:extLst>
              <a:ext uri="{FF2B5EF4-FFF2-40B4-BE49-F238E27FC236}">
                <a16:creationId xmlns:a16="http://schemas.microsoft.com/office/drawing/2014/main" id="{C57AF4AE-3080-4ABF-BFC9-FD8633B7DDF1}"/>
              </a:ext>
            </a:extLst>
          </p:cNvPr>
          <p:cNvSpPr>
            <a:spLocks noChangeArrowheads="1"/>
          </p:cNvSpPr>
          <p:nvPr/>
        </p:nvSpPr>
        <p:spPr bwMode="auto">
          <a:xfrm>
            <a:off x="1921173" y="1585353"/>
            <a:ext cx="30458" cy="29007"/>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4" name="Oval 19">
            <a:extLst>
              <a:ext uri="{FF2B5EF4-FFF2-40B4-BE49-F238E27FC236}">
                <a16:creationId xmlns:a16="http://schemas.microsoft.com/office/drawing/2014/main" id="{C8972319-0C21-40D5-9D29-F12373001753}"/>
              </a:ext>
            </a:extLst>
          </p:cNvPr>
          <p:cNvSpPr>
            <a:spLocks noChangeArrowheads="1"/>
          </p:cNvSpPr>
          <p:nvPr/>
        </p:nvSpPr>
        <p:spPr bwMode="auto">
          <a:xfrm>
            <a:off x="1934226" y="1585353"/>
            <a:ext cx="29007" cy="29007"/>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5" name="Oval 20">
            <a:extLst>
              <a:ext uri="{FF2B5EF4-FFF2-40B4-BE49-F238E27FC236}">
                <a16:creationId xmlns:a16="http://schemas.microsoft.com/office/drawing/2014/main" id="{4548089F-3E1C-4D4F-B35E-75EAA1F6D0FD}"/>
              </a:ext>
            </a:extLst>
          </p:cNvPr>
          <p:cNvSpPr>
            <a:spLocks noChangeArrowheads="1"/>
          </p:cNvSpPr>
          <p:nvPr/>
        </p:nvSpPr>
        <p:spPr bwMode="auto">
          <a:xfrm>
            <a:off x="1940028" y="1599856"/>
            <a:ext cx="29007"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7" name="Oval 21">
            <a:extLst>
              <a:ext uri="{FF2B5EF4-FFF2-40B4-BE49-F238E27FC236}">
                <a16:creationId xmlns:a16="http://schemas.microsoft.com/office/drawing/2014/main" id="{E77D4266-EC94-4341-95AD-94CA69163D24}"/>
              </a:ext>
            </a:extLst>
          </p:cNvPr>
          <p:cNvSpPr>
            <a:spLocks noChangeArrowheads="1"/>
          </p:cNvSpPr>
          <p:nvPr/>
        </p:nvSpPr>
        <p:spPr bwMode="auto">
          <a:xfrm>
            <a:off x="2217046" y="1678176"/>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19" name="Oval 22">
            <a:extLst>
              <a:ext uri="{FF2B5EF4-FFF2-40B4-BE49-F238E27FC236}">
                <a16:creationId xmlns:a16="http://schemas.microsoft.com/office/drawing/2014/main" id="{CA3567A4-B897-4557-BA18-C7E834CA0708}"/>
              </a:ext>
            </a:extLst>
          </p:cNvPr>
          <p:cNvSpPr>
            <a:spLocks noChangeArrowheads="1"/>
          </p:cNvSpPr>
          <p:nvPr/>
        </p:nvSpPr>
        <p:spPr bwMode="auto">
          <a:xfrm>
            <a:off x="2888560" y="1891378"/>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0" name="Oval 23">
            <a:extLst>
              <a:ext uri="{FF2B5EF4-FFF2-40B4-BE49-F238E27FC236}">
                <a16:creationId xmlns:a16="http://schemas.microsoft.com/office/drawing/2014/main" id="{F851C953-3579-4C74-9A88-27EE921E0786}"/>
              </a:ext>
            </a:extLst>
          </p:cNvPr>
          <p:cNvSpPr>
            <a:spLocks noChangeArrowheads="1"/>
          </p:cNvSpPr>
          <p:nvPr/>
        </p:nvSpPr>
        <p:spPr bwMode="auto">
          <a:xfrm>
            <a:off x="2904514" y="1891378"/>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21" name="Oval 24">
            <a:extLst>
              <a:ext uri="{FF2B5EF4-FFF2-40B4-BE49-F238E27FC236}">
                <a16:creationId xmlns:a16="http://schemas.microsoft.com/office/drawing/2014/main" id="{A3488C4F-FC39-4F05-9CC1-5354E58EE215}"/>
              </a:ext>
            </a:extLst>
          </p:cNvPr>
          <p:cNvSpPr>
            <a:spLocks noChangeArrowheads="1"/>
          </p:cNvSpPr>
          <p:nvPr/>
        </p:nvSpPr>
        <p:spPr bwMode="auto">
          <a:xfrm>
            <a:off x="2994436" y="1927637"/>
            <a:ext cx="46412" cy="46412"/>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2" name="Oval 25">
            <a:extLst>
              <a:ext uri="{FF2B5EF4-FFF2-40B4-BE49-F238E27FC236}">
                <a16:creationId xmlns:a16="http://schemas.microsoft.com/office/drawing/2014/main" id="{690D2670-866F-46D5-A8C1-8BF32FEBB722}"/>
              </a:ext>
            </a:extLst>
          </p:cNvPr>
          <p:cNvSpPr>
            <a:spLocks noChangeArrowheads="1"/>
          </p:cNvSpPr>
          <p:nvPr/>
        </p:nvSpPr>
        <p:spPr bwMode="auto">
          <a:xfrm>
            <a:off x="3027795" y="1927637"/>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23" name="Oval 26">
            <a:extLst>
              <a:ext uri="{FF2B5EF4-FFF2-40B4-BE49-F238E27FC236}">
                <a16:creationId xmlns:a16="http://schemas.microsoft.com/office/drawing/2014/main" id="{AD9F2DF8-B8BB-4B3F-ADA3-71A18FAC924E}"/>
              </a:ext>
            </a:extLst>
          </p:cNvPr>
          <p:cNvSpPr>
            <a:spLocks noChangeArrowheads="1"/>
          </p:cNvSpPr>
          <p:nvPr/>
        </p:nvSpPr>
        <p:spPr bwMode="auto">
          <a:xfrm>
            <a:off x="3122069" y="1927637"/>
            <a:ext cx="29007"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4" name="Oval 27">
            <a:extLst>
              <a:ext uri="{FF2B5EF4-FFF2-40B4-BE49-F238E27FC236}">
                <a16:creationId xmlns:a16="http://schemas.microsoft.com/office/drawing/2014/main" id="{2A6227F6-979C-456A-BF38-2B081E5E3E89}"/>
              </a:ext>
            </a:extLst>
          </p:cNvPr>
          <p:cNvSpPr>
            <a:spLocks noChangeArrowheads="1"/>
          </p:cNvSpPr>
          <p:nvPr/>
        </p:nvSpPr>
        <p:spPr bwMode="auto">
          <a:xfrm>
            <a:off x="3133671" y="1927637"/>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5" name="Oval 28">
            <a:extLst>
              <a:ext uri="{FF2B5EF4-FFF2-40B4-BE49-F238E27FC236}">
                <a16:creationId xmlns:a16="http://schemas.microsoft.com/office/drawing/2014/main" id="{615D4353-39EA-4C12-B0FE-18DB061C12F7}"/>
              </a:ext>
            </a:extLst>
          </p:cNvPr>
          <p:cNvSpPr>
            <a:spLocks noChangeArrowheads="1"/>
          </p:cNvSpPr>
          <p:nvPr/>
        </p:nvSpPr>
        <p:spPr bwMode="auto">
          <a:xfrm>
            <a:off x="3132220" y="1921836"/>
            <a:ext cx="46412" cy="46412"/>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6" name="Oval 29">
            <a:extLst>
              <a:ext uri="{FF2B5EF4-FFF2-40B4-BE49-F238E27FC236}">
                <a16:creationId xmlns:a16="http://schemas.microsoft.com/office/drawing/2014/main" id="{895F32CF-238D-4B3B-8BC2-3B619FE05E17}"/>
              </a:ext>
            </a:extLst>
          </p:cNvPr>
          <p:cNvSpPr>
            <a:spLocks noChangeArrowheads="1"/>
          </p:cNvSpPr>
          <p:nvPr/>
        </p:nvSpPr>
        <p:spPr bwMode="auto">
          <a:xfrm>
            <a:off x="3145274" y="1994353"/>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7" name="Oval 30">
            <a:extLst>
              <a:ext uri="{FF2B5EF4-FFF2-40B4-BE49-F238E27FC236}">
                <a16:creationId xmlns:a16="http://schemas.microsoft.com/office/drawing/2014/main" id="{38EA3765-1F74-45BF-B544-08FDEFD8926D}"/>
              </a:ext>
            </a:extLst>
          </p:cNvPr>
          <p:cNvSpPr>
            <a:spLocks noChangeArrowheads="1"/>
          </p:cNvSpPr>
          <p:nvPr/>
        </p:nvSpPr>
        <p:spPr bwMode="auto">
          <a:xfrm>
            <a:off x="3161228" y="1994353"/>
            <a:ext cx="29007"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28" name="Oval 31">
            <a:extLst>
              <a:ext uri="{FF2B5EF4-FFF2-40B4-BE49-F238E27FC236}">
                <a16:creationId xmlns:a16="http://schemas.microsoft.com/office/drawing/2014/main" id="{0869C3B2-269E-44ED-A0C3-2C7D7B4F1EE2}"/>
              </a:ext>
            </a:extLst>
          </p:cNvPr>
          <p:cNvSpPr>
            <a:spLocks noChangeArrowheads="1"/>
          </p:cNvSpPr>
          <p:nvPr/>
        </p:nvSpPr>
        <p:spPr bwMode="auto">
          <a:xfrm>
            <a:off x="3259852" y="2005957"/>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9" name="Oval 32">
            <a:extLst>
              <a:ext uri="{FF2B5EF4-FFF2-40B4-BE49-F238E27FC236}">
                <a16:creationId xmlns:a16="http://schemas.microsoft.com/office/drawing/2014/main" id="{1DDB0BD2-B653-4DB3-A27B-1D3D6AEE561F}"/>
              </a:ext>
            </a:extLst>
          </p:cNvPr>
          <p:cNvSpPr>
            <a:spLocks noChangeArrowheads="1"/>
          </p:cNvSpPr>
          <p:nvPr/>
        </p:nvSpPr>
        <p:spPr bwMode="auto">
          <a:xfrm>
            <a:off x="3271455" y="2005957"/>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0" name="Oval 33">
            <a:extLst>
              <a:ext uri="{FF2B5EF4-FFF2-40B4-BE49-F238E27FC236}">
                <a16:creationId xmlns:a16="http://schemas.microsoft.com/office/drawing/2014/main" id="{A65DEFD4-566E-4852-B9E9-02D1607B2633}"/>
              </a:ext>
            </a:extLst>
          </p:cNvPr>
          <p:cNvSpPr>
            <a:spLocks noChangeArrowheads="1"/>
          </p:cNvSpPr>
          <p:nvPr/>
        </p:nvSpPr>
        <p:spPr bwMode="auto">
          <a:xfrm>
            <a:off x="3362827" y="2050918"/>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1" name="Oval 34">
            <a:extLst>
              <a:ext uri="{FF2B5EF4-FFF2-40B4-BE49-F238E27FC236}">
                <a16:creationId xmlns:a16="http://schemas.microsoft.com/office/drawing/2014/main" id="{16A73E40-3716-40E6-BF80-E7A71D4487F7}"/>
              </a:ext>
            </a:extLst>
          </p:cNvPr>
          <p:cNvSpPr>
            <a:spLocks noChangeArrowheads="1"/>
          </p:cNvSpPr>
          <p:nvPr/>
        </p:nvSpPr>
        <p:spPr bwMode="auto">
          <a:xfrm>
            <a:off x="3383132" y="2050918"/>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32" name="Oval 35">
            <a:extLst>
              <a:ext uri="{FF2B5EF4-FFF2-40B4-BE49-F238E27FC236}">
                <a16:creationId xmlns:a16="http://schemas.microsoft.com/office/drawing/2014/main" id="{CE5ACB83-A44C-49F5-8B20-0AA02686CE4B}"/>
              </a:ext>
            </a:extLst>
          </p:cNvPr>
          <p:cNvSpPr>
            <a:spLocks noChangeArrowheads="1"/>
          </p:cNvSpPr>
          <p:nvPr/>
        </p:nvSpPr>
        <p:spPr bwMode="auto">
          <a:xfrm>
            <a:off x="3383132" y="2066872"/>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3" name="Oval 36">
            <a:extLst>
              <a:ext uri="{FF2B5EF4-FFF2-40B4-BE49-F238E27FC236}">
                <a16:creationId xmlns:a16="http://schemas.microsoft.com/office/drawing/2014/main" id="{36962870-0F09-4CBA-82EF-89926CF364F9}"/>
              </a:ext>
            </a:extLst>
          </p:cNvPr>
          <p:cNvSpPr>
            <a:spLocks noChangeArrowheads="1"/>
          </p:cNvSpPr>
          <p:nvPr/>
        </p:nvSpPr>
        <p:spPr bwMode="auto">
          <a:xfrm>
            <a:off x="3399086" y="2066872"/>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4" name="Oval 37">
            <a:extLst>
              <a:ext uri="{FF2B5EF4-FFF2-40B4-BE49-F238E27FC236}">
                <a16:creationId xmlns:a16="http://schemas.microsoft.com/office/drawing/2014/main" id="{A1F1CE46-436F-4F33-9F11-1B34A251336F}"/>
              </a:ext>
            </a:extLst>
          </p:cNvPr>
          <p:cNvSpPr>
            <a:spLocks noChangeArrowheads="1"/>
          </p:cNvSpPr>
          <p:nvPr/>
        </p:nvSpPr>
        <p:spPr bwMode="auto">
          <a:xfrm>
            <a:off x="3399086" y="2081375"/>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35" name="Oval 38">
            <a:extLst>
              <a:ext uri="{FF2B5EF4-FFF2-40B4-BE49-F238E27FC236}">
                <a16:creationId xmlns:a16="http://schemas.microsoft.com/office/drawing/2014/main" id="{723072E9-499A-46B9-AE49-95A7A8554CD9}"/>
              </a:ext>
            </a:extLst>
          </p:cNvPr>
          <p:cNvSpPr>
            <a:spLocks noChangeArrowheads="1"/>
          </p:cNvSpPr>
          <p:nvPr/>
        </p:nvSpPr>
        <p:spPr bwMode="auto">
          <a:xfrm>
            <a:off x="3416491" y="2081375"/>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6" name="Oval 39">
            <a:extLst>
              <a:ext uri="{FF2B5EF4-FFF2-40B4-BE49-F238E27FC236}">
                <a16:creationId xmlns:a16="http://schemas.microsoft.com/office/drawing/2014/main" id="{792BE817-5E15-4935-9BA1-1AFDBEAE72AE}"/>
              </a:ext>
            </a:extLst>
          </p:cNvPr>
          <p:cNvSpPr>
            <a:spLocks noChangeArrowheads="1"/>
          </p:cNvSpPr>
          <p:nvPr/>
        </p:nvSpPr>
        <p:spPr bwMode="auto">
          <a:xfrm>
            <a:off x="3432445" y="2094428"/>
            <a:ext cx="29007"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7" name="Oval 40">
            <a:extLst>
              <a:ext uri="{FF2B5EF4-FFF2-40B4-BE49-F238E27FC236}">
                <a16:creationId xmlns:a16="http://schemas.microsoft.com/office/drawing/2014/main" id="{21BD83D4-1CA9-4307-ABB2-BE3585409CFE}"/>
              </a:ext>
            </a:extLst>
          </p:cNvPr>
          <p:cNvSpPr>
            <a:spLocks noChangeArrowheads="1"/>
          </p:cNvSpPr>
          <p:nvPr/>
        </p:nvSpPr>
        <p:spPr bwMode="auto">
          <a:xfrm>
            <a:off x="3446948" y="2094428"/>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38" name="Oval 41">
            <a:extLst>
              <a:ext uri="{FF2B5EF4-FFF2-40B4-BE49-F238E27FC236}">
                <a16:creationId xmlns:a16="http://schemas.microsoft.com/office/drawing/2014/main" id="{9326919A-2282-4AED-80BE-F945B3B62BEC}"/>
              </a:ext>
            </a:extLst>
          </p:cNvPr>
          <p:cNvSpPr>
            <a:spLocks noChangeArrowheads="1"/>
          </p:cNvSpPr>
          <p:nvPr/>
        </p:nvSpPr>
        <p:spPr bwMode="auto">
          <a:xfrm>
            <a:off x="3600685" y="2150992"/>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39" name="Oval 42">
            <a:extLst>
              <a:ext uri="{FF2B5EF4-FFF2-40B4-BE49-F238E27FC236}">
                <a16:creationId xmlns:a16="http://schemas.microsoft.com/office/drawing/2014/main" id="{0664F27D-A24F-4C52-82D7-3066AC5B67EF}"/>
              </a:ext>
            </a:extLst>
          </p:cNvPr>
          <p:cNvSpPr>
            <a:spLocks noChangeArrowheads="1"/>
          </p:cNvSpPr>
          <p:nvPr/>
        </p:nvSpPr>
        <p:spPr bwMode="auto">
          <a:xfrm>
            <a:off x="3615190" y="2150992"/>
            <a:ext cx="30458" cy="30458"/>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0" name="Freeform 43">
            <a:extLst>
              <a:ext uri="{FF2B5EF4-FFF2-40B4-BE49-F238E27FC236}">
                <a16:creationId xmlns:a16="http://schemas.microsoft.com/office/drawing/2014/main" id="{A3628383-71DE-46CF-B74E-527989B83BCD}"/>
              </a:ext>
            </a:extLst>
          </p:cNvPr>
          <p:cNvSpPr>
            <a:spLocks/>
          </p:cNvSpPr>
          <p:nvPr/>
        </p:nvSpPr>
        <p:spPr bwMode="auto">
          <a:xfrm>
            <a:off x="3844345" y="2236563"/>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1" name="Freeform 44">
            <a:extLst>
              <a:ext uri="{FF2B5EF4-FFF2-40B4-BE49-F238E27FC236}">
                <a16:creationId xmlns:a16="http://schemas.microsoft.com/office/drawing/2014/main" id="{9F0A899E-F94D-4293-9578-58D74165544F}"/>
              </a:ext>
            </a:extLst>
          </p:cNvPr>
          <p:cNvSpPr>
            <a:spLocks/>
          </p:cNvSpPr>
          <p:nvPr/>
        </p:nvSpPr>
        <p:spPr bwMode="auto">
          <a:xfrm>
            <a:off x="3860300" y="2236563"/>
            <a:ext cx="36259" cy="33359"/>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2" name="Freeform 45">
            <a:extLst>
              <a:ext uri="{FF2B5EF4-FFF2-40B4-BE49-F238E27FC236}">
                <a16:creationId xmlns:a16="http://schemas.microsoft.com/office/drawing/2014/main" id="{CD5150A7-4522-4CC3-A648-653010808FFC}"/>
              </a:ext>
            </a:extLst>
          </p:cNvPr>
          <p:cNvSpPr>
            <a:spLocks/>
          </p:cNvSpPr>
          <p:nvPr/>
        </p:nvSpPr>
        <p:spPr bwMode="auto">
          <a:xfrm>
            <a:off x="3860300" y="2251066"/>
            <a:ext cx="36259" cy="33359"/>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43" name="Freeform 46">
            <a:extLst>
              <a:ext uri="{FF2B5EF4-FFF2-40B4-BE49-F238E27FC236}">
                <a16:creationId xmlns:a16="http://schemas.microsoft.com/office/drawing/2014/main" id="{C3FDCE44-BB0E-40BE-9FEF-B028689C8ED0}"/>
              </a:ext>
            </a:extLst>
          </p:cNvPr>
          <p:cNvSpPr>
            <a:spLocks/>
          </p:cNvSpPr>
          <p:nvPr/>
        </p:nvSpPr>
        <p:spPr bwMode="auto">
          <a:xfrm>
            <a:off x="3851597" y="2251066"/>
            <a:ext cx="46412" cy="46412"/>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4" name="Freeform 47">
            <a:extLst>
              <a:ext uri="{FF2B5EF4-FFF2-40B4-BE49-F238E27FC236}">
                <a16:creationId xmlns:a16="http://schemas.microsoft.com/office/drawing/2014/main" id="{64C51F0E-8B6A-4859-B2D2-4BB427786669}"/>
              </a:ext>
            </a:extLst>
          </p:cNvPr>
          <p:cNvSpPr>
            <a:spLocks/>
          </p:cNvSpPr>
          <p:nvPr/>
        </p:nvSpPr>
        <p:spPr bwMode="auto">
          <a:xfrm>
            <a:off x="4101058" y="2269922"/>
            <a:ext cx="33359" cy="36259"/>
          </a:xfrm>
          <a:custGeom>
            <a:avLst/>
            <a:gdLst>
              <a:gd name="T0" fmla="*/ 10 w 11"/>
              <a:gd name="T1" fmla="*/ 8 h 12"/>
              <a:gd name="T2" fmla="*/ 4 w 11"/>
              <a:gd name="T3" fmla="*/ 11 h 12"/>
              <a:gd name="T4" fmla="*/ 1 w 11"/>
              <a:gd name="T5" fmla="*/ 4 h 12"/>
              <a:gd name="T6" fmla="*/ 7 w 11"/>
              <a:gd name="T7" fmla="*/ 1 h 12"/>
              <a:gd name="T8" fmla="*/ 10 w 11"/>
              <a:gd name="T9" fmla="*/ 8 h 12"/>
            </a:gdLst>
            <a:ahLst/>
            <a:cxnLst>
              <a:cxn ang="0">
                <a:pos x="T0" y="T1"/>
              </a:cxn>
              <a:cxn ang="0">
                <a:pos x="T2" y="T3"/>
              </a:cxn>
              <a:cxn ang="0">
                <a:pos x="T4" y="T5"/>
              </a:cxn>
              <a:cxn ang="0">
                <a:pos x="T6" y="T7"/>
              </a:cxn>
              <a:cxn ang="0">
                <a:pos x="T8" y="T9"/>
              </a:cxn>
            </a:cxnLst>
            <a:rect l="0" t="0" r="r" b="b"/>
            <a:pathLst>
              <a:path w="11" h="12">
                <a:moveTo>
                  <a:pt x="10" y="8"/>
                </a:moveTo>
                <a:cubicBezTo>
                  <a:pt x="9" y="10"/>
                  <a:pt x="7" y="12"/>
                  <a:pt x="4" y="11"/>
                </a:cubicBezTo>
                <a:cubicBezTo>
                  <a:pt x="1" y="10"/>
                  <a:pt x="0" y="7"/>
                  <a:pt x="1" y="4"/>
                </a:cubicBezTo>
                <a:cubicBezTo>
                  <a:pt x="2" y="2"/>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5" name="Freeform 48">
            <a:extLst>
              <a:ext uri="{FF2B5EF4-FFF2-40B4-BE49-F238E27FC236}">
                <a16:creationId xmlns:a16="http://schemas.microsoft.com/office/drawing/2014/main" id="{C9B61E8D-0B10-4CF3-8530-3BE971527895}"/>
              </a:ext>
            </a:extLst>
          </p:cNvPr>
          <p:cNvSpPr>
            <a:spLocks/>
          </p:cNvSpPr>
          <p:nvPr/>
        </p:nvSpPr>
        <p:spPr bwMode="auto">
          <a:xfrm>
            <a:off x="4115562" y="2269922"/>
            <a:ext cx="33359" cy="36259"/>
          </a:xfrm>
          <a:custGeom>
            <a:avLst/>
            <a:gdLst>
              <a:gd name="T0" fmla="*/ 10 w 11"/>
              <a:gd name="T1" fmla="*/ 8 h 12"/>
              <a:gd name="T2" fmla="*/ 4 w 11"/>
              <a:gd name="T3" fmla="*/ 11 h 12"/>
              <a:gd name="T4" fmla="*/ 1 w 11"/>
              <a:gd name="T5" fmla="*/ 4 h 12"/>
              <a:gd name="T6" fmla="*/ 7 w 11"/>
              <a:gd name="T7" fmla="*/ 1 h 12"/>
              <a:gd name="T8" fmla="*/ 10 w 11"/>
              <a:gd name="T9" fmla="*/ 8 h 12"/>
            </a:gdLst>
            <a:ahLst/>
            <a:cxnLst>
              <a:cxn ang="0">
                <a:pos x="T0" y="T1"/>
              </a:cxn>
              <a:cxn ang="0">
                <a:pos x="T2" y="T3"/>
              </a:cxn>
              <a:cxn ang="0">
                <a:pos x="T4" y="T5"/>
              </a:cxn>
              <a:cxn ang="0">
                <a:pos x="T6" y="T7"/>
              </a:cxn>
              <a:cxn ang="0">
                <a:pos x="T8" y="T9"/>
              </a:cxn>
            </a:cxnLst>
            <a:rect l="0" t="0" r="r" b="b"/>
            <a:pathLst>
              <a:path w="11" h="12">
                <a:moveTo>
                  <a:pt x="10" y="8"/>
                </a:moveTo>
                <a:cubicBezTo>
                  <a:pt x="9" y="10"/>
                  <a:pt x="6" y="12"/>
                  <a:pt x="4" y="11"/>
                </a:cubicBezTo>
                <a:cubicBezTo>
                  <a:pt x="1" y="10"/>
                  <a:pt x="0" y="7"/>
                  <a:pt x="1" y="4"/>
                </a:cubicBezTo>
                <a:cubicBezTo>
                  <a:pt x="2" y="2"/>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6" name="Freeform 49">
            <a:extLst>
              <a:ext uri="{FF2B5EF4-FFF2-40B4-BE49-F238E27FC236}">
                <a16:creationId xmlns:a16="http://schemas.microsoft.com/office/drawing/2014/main" id="{82365C49-F172-49CC-BA7D-DE9F966F71BE}"/>
              </a:ext>
            </a:extLst>
          </p:cNvPr>
          <p:cNvSpPr>
            <a:spLocks/>
          </p:cNvSpPr>
          <p:nvPr/>
        </p:nvSpPr>
        <p:spPr bwMode="auto">
          <a:xfrm>
            <a:off x="4151821" y="2278624"/>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7" name="Freeform 50">
            <a:extLst>
              <a:ext uri="{FF2B5EF4-FFF2-40B4-BE49-F238E27FC236}">
                <a16:creationId xmlns:a16="http://schemas.microsoft.com/office/drawing/2014/main" id="{8E52B9A0-AA3F-48B7-8738-6FD5BFADCD27}"/>
              </a:ext>
            </a:extLst>
          </p:cNvPr>
          <p:cNvSpPr>
            <a:spLocks/>
          </p:cNvSpPr>
          <p:nvPr/>
        </p:nvSpPr>
        <p:spPr bwMode="auto">
          <a:xfrm>
            <a:off x="4167775" y="2278624"/>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48" name="Freeform 51">
            <a:extLst>
              <a:ext uri="{FF2B5EF4-FFF2-40B4-BE49-F238E27FC236}">
                <a16:creationId xmlns:a16="http://schemas.microsoft.com/office/drawing/2014/main" id="{77820BFD-3660-4ECB-AB56-C9EE1B701471}"/>
              </a:ext>
            </a:extLst>
          </p:cNvPr>
          <p:cNvSpPr>
            <a:spLocks/>
          </p:cNvSpPr>
          <p:nvPr/>
        </p:nvSpPr>
        <p:spPr bwMode="auto">
          <a:xfrm>
            <a:off x="4248995" y="2290226"/>
            <a:ext cx="33359" cy="33359"/>
          </a:xfrm>
          <a:custGeom>
            <a:avLst/>
            <a:gdLst>
              <a:gd name="T0" fmla="*/ 10 w 11"/>
              <a:gd name="T1" fmla="*/ 8 h 11"/>
              <a:gd name="T2" fmla="*/ 4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4" y="10"/>
                </a:cubicBezTo>
                <a:cubicBezTo>
                  <a:pt x="1" y="10"/>
                  <a:pt x="0" y="7"/>
                  <a:pt x="1" y="4"/>
                </a:cubicBezTo>
                <a:cubicBezTo>
                  <a:pt x="2" y="1"/>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49" name="Freeform 52">
            <a:extLst>
              <a:ext uri="{FF2B5EF4-FFF2-40B4-BE49-F238E27FC236}">
                <a16:creationId xmlns:a16="http://schemas.microsoft.com/office/drawing/2014/main" id="{271FC9C6-5309-4A5F-BC34-CE79A844B2E8}"/>
              </a:ext>
            </a:extLst>
          </p:cNvPr>
          <p:cNvSpPr>
            <a:spLocks/>
          </p:cNvSpPr>
          <p:nvPr/>
        </p:nvSpPr>
        <p:spPr bwMode="auto">
          <a:xfrm>
            <a:off x="4288155" y="2290226"/>
            <a:ext cx="33359" cy="33359"/>
          </a:xfrm>
          <a:custGeom>
            <a:avLst/>
            <a:gdLst>
              <a:gd name="T0" fmla="*/ 10 w 11"/>
              <a:gd name="T1" fmla="*/ 8 h 11"/>
              <a:gd name="T2" fmla="*/ 4 w 11"/>
              <a:gd name="T3" fmla="*/ 10 h 11"/>
              <a:gd name="T4" fmla="*/ 1 w 11"/>
              <a:gd name="T5" fmla="*/ 4 h 11"/>
              <a:gd name="T6" fmla="*/ 8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10" y="10"/>
                  <a:pt x="7" y="11"/>
                  <a:pt x="4" y="10"/>
                </a:cubicBezTo>
                <a:cubicBezTo>
                  <a:pt x="1" y="10"/>
                  <a:pt x="0" y="7"/>
                  <a:pt x="1" y="4"/>
                </a:cubicBezTo>
                <a:cubicBezTo>
                  <a:pt x="2" y="1"/>
                  <a:pt x="5" y="0"/>
                  <a:pt x="8"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0" name="Freeform 53">
            <a:extLst>
              <a:ext uri="{FF2B5EF4-FFF2-40B4-BE49-F238E27FC236}">
                <a16:creationId xmlns:a16="http://schemas.microsoft.com/office/drawing/2014/main" id="{9EB3D041-A533-4E06-9ECC-3E18D09C063D}"/>
              </a:ext>
            </a:extLst>
          </p:cNvPr>
          <p:cNvSpPr>
            <a:spLocks/>
          </p:cNvSpPr>
          <p:nvPr/>
        </p:nvSpPr>
        <p:spPr bwMode="auto">
          <a:xfrm>
            <a:off x="4308460" y="2290226"/>
            <a:ext cx="33359" cy="33359"/>
          </a:xfrm>
          <a:custGeom>
            <a:avLst/>
            <a:gdLst>
              <a:gd name="T0" fmla="*/ 10 w 11"/>
              <a:gd name="T1" fmla="*/ 8 h 11"/>
              <a:gd name="T2" fmla="*/ 4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7" y="11"/>
                  <a:pt x="4" y="10"/>
                </a:cubicBezTo>
                <a:cubicBezTo>
                  <a:pt x="1" y="10"/>
                  <a:pt x="0" y="7"/>
                  <a:pt x="1" y="4"/>
                </a:cubicBezTo>
                <a:cubicBezTo>
                  <a:pt x="2" y="1"/>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51" name="Freeform 54">
            <a:extLst>
              <a:ext uri="{FF2B5EF4-FFF2-40B4-BE49-F238E27FC236}">
                <a16:creationId xmlns:a16="http://schemas.microsoft.com/office/drawing/2014/main" id="{B3C74F87-0672-42D5-9BD4-B660CDC4FB3D}"/>
              </a:ext>
            </a:extLst>
          </p:cNvPr>
          <p:cNvSpPr>
            <a:spLocks/>
          </p:cNvSpPr>
          <p:nvPr/>
        </p:nvSpPr>
        <p:spPr bwMode="auto">
          <a:xfrm>
            <a:off x="4318612" y="2290226"/>
            <a:ext cx="33359" cy="33359"/>
          </a:xfrm>
          <a:custGeom>
            <a:avLst/>
            <a:gdLst>
              <a:gd name="T0" fmla="*/ 10 w 11"/>
              <a:gd name="T1" fmla="*/ 8 h 11"/>
              <a:gd name="T2" fmla="*/ 4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4" y="10"/>
                </a:cubicBezTo>
                <a:cubicBezTo>
                  <a:pt x="1" y="10"/>
                  <a:pt x="0" y="7"/>
                  <a:pt x="1" y="4"/>
                </a:cubicBezTo>
                <a:cubicBezTo>
                  <a:pt x="2" y="1"/>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2" name="Freeform 55">
            <a:extLst>
              <a:ext uri="{FF2B5EF4-FFF2-40B4-BE49-F238E27FC236}">
                <a16:creationId xmlns:a16="http://schemas.microsoft.com/office/drawing/2014/main" id="{4B5DF301-3814-4900-8B89-6590C71B2D34}"/>
              </a:ext>
            </a:extLst>
          </p:cNvPr>
          <p:cNvSpPr>
            <a:spLocks/>
          </p:cNvSpPr>
          <p:nvPr/>
        </p:nvSpPr>
        <p:spPr bwMode="auto">
          <a:xfrm>
            <a:off x="4336016" y="2309081"/>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4" y="0"/>
                  <a:pt x="7"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53" name="Freeform 56">
            <a:extLst>
              <a:ext uri="{FF2B5EF4-FFF2-40B4-BE49-F238E27FC236}">
                <a16:creationId xmlns:a16="http://schemas.microsoft.com/office/drawing/2014/main" id="{4537C80E-34E0-41EE-BE69-8680031F3587}"/>
              </a:ext>
            </a:extLst>
          </p:cNvPr>
          <p:cNvSpPr>
            <a:spLocks/>
          </p:cNvSpPr>
          <p:nvPr/>
        </p:nvSpPr>
        <p:spPr bwMode="auto">
          <a:xfrm>
            <a:off x="4354871" y="2309081"/>
            <a:ext cx="33359" cy="33359"/>
          </a:xfrm>
          <a:custGeom>
            <a:avLst/>
            <a:gdLst>
              <a:gd name="T0" fmla="*/ 10 w 11"/>
              <a:gd name="T1" fmla="*/ 7 h 11"/>
              <a:gd name="T2" fmla="*/ 3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3" y="10"/>
                </a:cubicBezTo>
                <a:cubicBezTo>
                  <a:pt x="1" y="9"/>
                  <a:pt x="0" y="6"/>
                  <a:pt x="1" y="4"/>
                </a:cubicBezTo>
                <a:cubicBezTo>
                  <a:pt x="1" y="1"/>
                  <a:pt x="4" y="0"/>
                  <a:pt x="7"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4" name="Freeform 57">
            <a:extLst>
              <a:ext uri="{FF2B5EF4-FFF2-40B4-BE49-F238E27FC236}">
                <a16:creationId xmlns:a16="http://schemas.microsoft.com/office/drawing/2014/main" id="{AB634A45-8452-43C1-987B-049F3B4F25E4}"/>
              </a:ext>
            </a:extLst>
          </p:cNvPr>
          <p:cNvSpPr>
            <a:spLocks/>
          </p:cNvSpPr>
          <p:nvPr/>
        </p:nvSpPr>
        <p:spPr bwMode="auto">
          <a:xfrm>
            <a:off x="4369375" y="2309081"/>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7" y="11"/>
                  <a:pt x="4" y="10"/>
                </a:cubicBezTo>
                <a:cubicBezTo>
                  <a:pt x="1" y="9"/>
                  <a:pt x="0" y="6"/>
                  <a:pt x="1" y="4"/>
                </a:cubicBezTo>
                <a:cubicBezTo>
                  <a:pt x="2" y="1"/>
                  <a:pt x="5" y="0"/>
                  <a:pt x="7"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55" name="Freeform 58">
            <a:extLst>
              <a:ext uri="{FF2B5EF4-FFF2-40B4-BE49-F238E27FC236}">
                <a16:creationId xmlns:a16="http://schemas.microsoft.com/office/drawing/2014/main" id="{3DC98CB4-02BD-49F8-AB75-D0EF8419B1D2}"/>
              </a:ext>
            </a:extLst>
          </p:cNvPr>
          <p:cNvSpPr>
            <a:spLocks/>
          </p:cNvSpPr>
          <p:nvPr/>
        </p:nvSpPr>
        <p:spPr bwMode="auto">
          <a:xfrm>
            <a:off x="4378077" y="2330836"/>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56" name="Freeform 59">
            <a:extLst>
              <a:ext uri="{FF2B5EF4-FFF2-40B4-BE49-F238E27FC236}">
                <a16:creationId xmlns:a16="http://schemas.microsoft.com/office/drawing/2014/main" id="{441D1B32-7514-459F-89DF-DF3F248E124D}"/>
              </a:ext>
            </a:extLst>
          </p:cNvPr>
          <p:cNvSpPr>
            <a:spLocks/>
          </p:cNvSpPr>
          <p:nvPr/>
        </p:nvSpPr>
        <p:spPr bwMode="auto">
          <a:xfrm>
            <a:off x="4394031" y="2330836"/>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7" y="11"/>
                  <a:pt x="4" y="10"/>
                </a:cubicBezTo>
                <a:cubicBezTo>
                  <a:pt x="1" y="9"/>
                  <a:pt x="0" y="6"/>
                  <a:pt x="1" y="4"/>
                </a:cubicBezTo>
                <a:cubicBezTo>
                  <a:pt x="2" y="1"/>
                  <a:pt x="5" y="0"/>
                  <a:pt x="7"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57" name="Freeform 60">
            <a:extLst>
              <a:ext uri="{FF2B5EF4-FFF2-40B4-BE49-F238E27FC236}">
                <a16:creationId xmlns:a16="http://schemas.microsoft.com/office/drawing/2014/main" id="{04042B9F-60EF-43C8-A0FE-2EC14BCA4BB3}"/>
              </a:ext>
            </a:extLst>
          </p:cNvPr>
          <p:cNvSpPr>
            <a:spLocks/>
          </p:cNvSpPr>
          <p:nvPr/>
        </p:nvSpPr>
        <p:spPr bwMode="auto">
          <a:xfrm>
            <a:off x="4427389" y="2330836"/>
            <a:ext cx="31908"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8" name="Freeform 61">
            <a:extLst>
              <a:ext uri="{FF2B5EF4-FFF2-40B4-BE49-F238E27FC236}">
                <a16:creationId xmlns:a16="http://schemas.microsoft.com/office/drawing/2014/main" id="{B0F9588B-B790-4BE1-8852-7B6B4D1D281B}"/>
              </a:ext>
            </a:extLst>
          </p:cNvPr>
          <p:cNvSpPr>
            <a:spLocks/>
          </p:cNvSpPr>
          <p:nvPr/>
        </p:nvSpPr>
        <p:spPr bwMode="auto">
          <a:xfrm>
            <a:off x="4441892" y="2330836"/>
            <a:ext cx="33359" cy="33359"/>
          </a:xfrm>
          <a:custGeom>
            <a:avLst/>
            <a:gdLst>
              <a:gd name="T0" fmla="*/ 10 w 11"/>
              <a:gd name="T1" fmla="*/ 7 h 11"/>
              <a:gd name="T2" fmla="*/ 3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3" y="10"/>
                </a:cubicBezTo>
                <a:cubicBezTo>
                  <a:pt x="1" y="9"/>
                  <a:pt x="0" y="6"/>
                  <a:pt x="1" y="4"/>
                </a:cubicBezTo>
                <a:cubicBezTo>
                  <a:pt x="1" y="1"/>
                  <a:pt x="4" y="0"/>
                  <a:pt x="7"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59" name="Freeform 62">
            <a:extLst>
              <a:ext uri="{FF2B5EF4-FFF2-40B4-BE49-F238E27FC236}">
                <a16:creationId xmlns:a16="http://schemas.microsoft.com/office/drawing/2014/main" id="{99A0F718-C6E3-4B12-8504-E6B14F7A6818}"/>
              </a:ext>
            </a:extLst>
          </p:cNvPr>
          <p:cNvSpPr>
            <a:spLocks/>
          </p:cNvSpPr>
          <p:nvPr/>
        </p:nvSpPr>
        <p:spPr bwMode="auto">
          <a:xfrm>
            <a:off x="4478152" y="2330836"/>
            <a:ext cx="33359" cy="33359"/>
          </a:xfrm>
          <a:custGeom>
            <a:avLst/>
            <a:gdLst>
              <a:gd name="T0" fmla="*/ 10 w 11"/>
              <a:gd name="T1" fmla="*/ 7 h 11"/>
              <a:gd name="T2" fmla="*/ 4 w 11"/>
              <a:gd name="T3" fmla="*/ 10 h 11"/>
              <a:gd name="T4" fmla="*/ 1 w 11"/>
              <a:gd name="T5" fmla="*/ 4 h 11"/>
              <a:gd name="T6" fmla="*/ 8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10" y="10"/>
                  <a:pt x="7" y="11"/>
                  <a:pt x="4" y="10"/>
                </a:cubicBezTo>
                <a:cubicBezTo>
                  <a:pt x="1" y="9"/>
                  <a:pt x="0" y="6"/>
                  <a:pt x="1" y="4"/>
                </a:cubicBezTo>
                <a:cubicBezTo>
                  <a:pt x="2" y="1"/>
                  <a:pt x="5" y="0"/>
                  <a:pt x="8"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0" name="Freeform 63">
            <a:extLst>
              <a:ext uri="{FF2B5EF4-FFF2-40B4-BE49-F238E27FC236}">
                <a16:creationId xmlns:a16="http://schemas.microsoft.com/office/drawing/2014/main" id="{4FDCD038-9B4F-4D27-9BB1-F0592A36609F}"/>
              </a:ext>
            </a:extLst>
          </p:cNvPr>
          <p:cNvSpPr>
            <a:spLocks/>
          </p:cNvSpPr>
          <p:nvPr/>
        </p:nvSpPr>
        <p:spPr bwMode="auto">
          <a:xfrm>
            <a:off x="4526013" y="2330836"/>
            <a:ext cx="33359" cy="33359"/>
          </a:xfrm>
          <a:custGeom>
            <a:avLst/>
            <a:gdLst>
              <a:gd name="T0" fmla="*/ 10 w 11"/>
              <a:gd name="T1" fmla="*/ 7 h 11"/>
              <a:gd name="T2" fmla="*/ 4 w 11"/>
              <a:gd name="T3" fmla="*/ 10 h 11"/>
              <a:gd name="T4" fmla="*/ 1 w 11"/>
              <a:gd name="T5" fmla="*/ 4 h 11"/>
              <a:gd name="T6" fmla="*/ 8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10" y="10"/>
                  <a:pt x="7" y="11"/>
                  <a:pt x="4" y="10"/>
                </a:cubicBezTo>
                <a:cubicBezTo>
                  <a:pt x="1" y="9"/>
                  <a:pt x="0" y="6"/>
                  <a:pt x="1" y="4"/>
                </a:cubicBezTo>
                <a:cubicBezTo>
                  <a:pt x="2" y="1"/>
                  <a:pt x="5" y="0"/>
                  <a:pt x="8" y="1"/>
                </a:cubicBezTo>
                <a:cubicBezTo>
                  <a:pt x="10" y="2"/>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61" name="Freeform 64">
            <a:extLst>
              <a:ext uri="{FF2B5EF4-FFF2-40B4-BE49-F238E27FC236}">
                <a16:creationId xmlns:a16="http://schemas.microsoft.com/office/drawing/2014/main" id="{19801A2E-B186-496E-9BDF-4FAC88FEB2C6}"/>
              </a:ext>
            </a:extLst>
          </p:cNvPr>
          <p:cNvSpPr>
            <a:spLocks/>
          </p:cNvSpPr>
          <p:nvPr/>
        </p:nvSpPr>
        <p:spPr bwMode="auto">
          <a:xfrm>
            <a:off x="4562272" y="2330836"/>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7" y="11"/>
                  <a:pt x="4" y="10"/>
                </a:cubicBezTo>
                <a:cubicBezTo>
                  <a:pt x="1" y="9"/>
                  <a:pt x="0" y="6"/>
                  <a:pt x="1" y="4"/>
                </a:cubicBezTo>
                <a:cubicBezTo>
                  <a:pt x="2" y="1"/>
                  <a:pt x="5" y="0"/>
                  <a:pt x="7"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62" name="Freeform 65">
            <a:extLst>
              <a:ext uri="{FF2B5EF4-FFF2-40B4-BE49-F238E27FC236}">
                <a16:creationId xmlns:a16="http://schemas.microsoft.com/office/drawing/2014/main" id="{F152F1D5-A31B-4D6D-AFCF-2557342B3FBB}"/>
              </a:ext>
            </a:extLst>
          </p:cNvPr>
          <p:cNvSpPr>
            <a:spLocks/>
          </p:cNvSpPr>
          <p:nvPr/>
        </p:nvSpPr>
        <p:spPr bwMode="auto">
          <a:xfrm>
            <a:off x="4576776" y="2330836"/>
            <a:ext cx="36259" cy="33359"/>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63" name="Freeform 66">
            <a:extLst>
              <a:ext uri="{FF2B5EF4-FFF2-40B4-BE49-F238E27FC236}">
                <a16:creationId xmlns:a16="http://schemas.microsoft.com/office/drawing/2014/main" id="{3AD79D6D-2754-42CB-9FD7-1311A6835980}"/>
              </a:ext>
            </a:extLst>
          </p:cNvPr>
          <p:cNvSpPr>
            <a:spLocks/>
          </p:cNvSpPr>
          <p:nvPr/>
        </p:nvSpPr>
        <p:spPr bwMode="auto">
          <a:xfrm>
            <a:off x="4592729" y="2330836"/>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7" y="11"/>
                  <a:pt x="4" y="10"/>
                </a:cubicBezTo>
                <a:cubicBezTo>
                  <a:pt x="1" y="9"/>
                  <a:pt x="0" y="6"/>
                  <a:pt x="1" y="4"/>
                </a:cubicBezTo>
                <a:cubicBezTo>
                  <a:pt x="2" y="1"/>
                  <a:pt x="5" y="0"/>
                  <a:pt x="7"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4" name="Freeform 67">
            <a:extLst>
              <a:ext uri="{FF2B5EF4-FFF2-40B4-BE49-F238E27FC236}">
                <a16:creationId xmlns:a16="http://schemas.microsoft.com/office/drawing/2014/main" id="{85798A62-6DAA-441A-9B72-CCCCA085378B}"/>
              </a:ext>
            </a:extLst>
          </p:cNvPr>
          <p:cNvSpPr>
            <a:spLocks/>
          </p:cNvSpPr>
          <p:nvPr/>
        </p:nvSpPr>
        <p:spPr bwMode="auto">
          <a:xfrm>
            <a:off x="4623187" y="2345340"/>
            <a:ext cx="33359" cy="33359"/>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4" y="0"/>
                  <a:pt x="7"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5" name="Freeform 68">
            <a:extLst>
              <a:ext uri="{FF2B5EF4-FFF2-40B4-BE49-F238E27FC236}">
                <a16:creationId xmlns:a16="http://schemas.microsoft.com/office/drawing/2014/main" id="{9ED64C72-8979-4D05-B6D2-6BE14CC137BD}"/>
              </a:ext>
            </a:extLst>
          </p:cNvPr>
          <p:cNvSpPr>
            <a:spLocks/>
          </p:cNvSpPr>
          <p:nvPr/>
        </p:nvSpPr>
        <p:spPr bwMode="auto">
          <a:xfrm>
            <a:off x="4631889" y="2345340"/>
            <a:ext cx="33359" cy="33359"/>
          </a:xfrm>
          <a:custGeom>
            <a:avLst/>
            <a:gdLst>
              <a:gd name="T0" fmla="*/ 10 w 11"/>
              <a:gd name="T1" fmla="*/ 7 h 11"/>
              <a:gd name="T2" fmla="*/ 4 w 11"/>
              <a:gd name="T3" fmla="*/ 10 h 11"/>
              <a:gd name="T4" fmla="*/ 1 w 11"/>
              <a:gd name="T5" fmla="*/ 4 h 11"/>
              <a:gd name="T6" fmla="*/ 8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10" y="10"/>
                  <a:pt x="7" y="11"/>
                  <a:pt x="4" y="10"/>
                </a:cubicBezTo>
                <a:cubicBezTo>
                  <a:pt x="1" y="9"/>
                  <a:pt x="0" y="6"/>
                  <a:pt x="1" y="4"/>
                </a:cubicBezTo>
                <a:cubicBezTo>
                  <a:pt x="2" y="1"/>
                  <a:pt x="5" y="0"/>
                  <a:pt x="8" y="1"/>
                </a:cubicBezTo>
                <a:cubicBezTo>
                  <a:pt x="10" y="2"/>
                  <a:pt x="11" y="5"/>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6" name="Freeform 69">
            <a:extLst>
              <a:ext uri="{FF2B5EF4-FFF2-40B4-BE49-F238E27FC236}">
                <a16:creationId xmlns:a16="http://schemas.microsoft.com/office/drawing/2014/main" id="{20332851-A3C1-47EA-AE7F-7CFD8F877269}"/>
              </a:ext>
            </a:extLst>
          </p:cNvPr>
          <p:cNvSpPr>
            <a:spLocks/>
          </p:cNvSpPr>
          <p:nvPr/>
        </p:nvSpPr>
        <p:spPr bwMode="auto">
          <a:xfrm>
            <a:off x="4721811" y="2356942"/>
            <a:ext cx="33359" cy="33359"/>
          </a:xfrm>
          <a:custGeom>
            <a:avLst/>
            <a:gdLst>
              <a:gd name="T0" fmla="*/ 10 w 11"/>
              <a:gd name="T1" fmla="*/ 7 h 11"/>
              <a:gd name="T2" fmla="*/ 4 w 11"/>
              <a:gd name="T3" fmla="*/ 10 h 11"/>
              <a:gd name="T4" fmla="*/ 1 w 11"/>
              <a:gd name="T5" fmla="*/ 3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3"/>
                </a:cubicBezTo>
                <a:cubicBezTo>
                  <a:pt x="2" y="1"/>
                  <a:pt x="5" y="0"/>
                  <a:pt x="7"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67" name="Freeform 70">
            <a:extLst>
              <a:ext uri="{FF2B5EF4-FFF2-40B4-BE49-F238E27FC236}">
                <a16:creationId xmlns:a16="http://schemas.microsoft.com/office/drawing/2014/main" id="{E1EB643E-5EB9-4CF2-93E7-030C7BB4CB2C}"/>
              </a:ext>
            </a:extLst>
          </p:cNvPr>
          <p:cNvSpPr>
            <a:spLocks/>
          </p:cNvSpPr>
          <p:nvPr/>
        </p:nvSpPr>
        <p:spPr bwMode="auto">
          <a:xfrm>
            <a:off x="4734865" y="2356942"/>
            <a:ext cx="31908" cy="33359"/>
          </a:xfrm>
          <a:custGeom>
            <a:avLst/>
            <a:gdLst>
              <a:gd name="T0" fmla="*/ 10 w 11"/>
              <a:gd name="T1" fmla="*/ 7 h 11"/>
              <a:gd name="T2" fmla="*/ 4 w 11"/>
              <a:gd name="T3" fmla="*/ 10 h 11"/>
              <a:gd name="T4" fmla="*/ 1 w 11"/>
              <a:gd name="T5" fmla="*/ 3 h 11"/>
              <a:gd name="T6" fmla="*/ 8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10" y="10"/>
                  <a:pt x="7" y="11"/>
                  <a:pt x="4" y="10"/>
                </a:cubicBezTo>
                <a:cubicBezTo>
                  <a:pt x="1" y="9"/>
                  <a:pt x="0" y="6"/>
                  <a:pt x="1" y="3"/>
                </a:cubicBezTo>
                <a:cubicBezTo>
                  <a:pt x="2" y="1"/>
                  <a:pt x="5" y="0"/>
                  <a:pt x="8"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68" name="Freeform 71">
            <a:extLst>
              <a:ext uri="{FF2B5EF4-FFF2-40B4-BE49-F238E27FC236}">
                <a16:creationId xmlns:a16="http://schemas.microsoft.com/office/drawing/2014/main" id="{035840DC-6DA8-4239-9848-0A42DC3A10E1}"/>
              </a:ext>
            </a:extLst>
          </p:cNvPr>
          <p:cNvSpPr>
            <a:spLocks/>
          </p:cNvSpPr>
          <p:nvPr/>
        </p:nvSpPr>
        <p:spPr bwMode="auto">
          <a:xfrm>
            <a:off x="4743567" y="2361294"/>
            <a:ext cx="33359" cy="33359"/>
          </a:xfrm>
          <a:custGeom>
            <a:avLst/>
            <a:gdLst>
              <a:gd name="T0" fmla="*/ 10 w 11"/>
              <a:gd name="T1" fmla="*/ 7 h 11"/>
              <a:gd name="T2" fmla="*/ 3 w 11"/>
              <a:gd name="T3" fmla="*/ 10 h 11"/>
              <a:gd name="T4" fmla="*/ 1 w 11"/>
              <a:gd name="T5" fmla="*/ 3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3" y="10"/>
                </a:cubicBezTo>
                <a:cubicBezTo>
                  <a:pt x="1" y="9"/>
                  <a:pt x="0" y="6"/>
                  <a:pt x="1" y="3"/>
                </a:cubicBezTo>
                <a:cubicBezTo>
                  <a:pt x="1" y="1"/>
                  <a:pt x="4" y="0"/>
                  <a:pt x="7"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69" name="Freeform 72">
            <a:extLst>
              <a:ext uri="{FF2B5EF4-FFF2-40B4-BE49-F238E27FC236}">
                <a16:creationId xmlns:a16="http://schemas.microsoft.com/office/drawing/2014/main" id="{0E9DF38E-E61D-4405-B57C-941A4C64998A}"/>
              </a:ext>
            </a:extLst>
          </p:cNvPr>
          <p:cNvSpPr>
            <a:spLocks/>
          </p:cNvSpPr>
          <p:nvPr/>
        </p:nvSpPr>
        <p:spPr bwMode="auto">
          <a:xfrm>
            <a:off x="4776925" y="2372896"/>
            <a:ext cx="36259" cy="33359"/>
          </a:xfrm>
          <a:custGeom>
            <a:avLst/>
            <a:gdLst>
              <a:gd name="T0" fmla="*/ 11 w 12"/>
              <a:gd name="T1" fmla="*/ 7 h 11"/>
              <a:gd name="T2" fmla="*/ 4 w 12"/>
              <a:gd name="T3" fmla="*/ 10 h 11"/>
              <a:gd name="T4" fmla="*/ 1 w 12"/>
              <a:gd name="T5" fmla="*/ 3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3"/>
                </a:cubicBezTo>
                <a:cubicBezTo>
                  <a:pt x="2" y="1"/>
                  <a:pt x="5" y="0"/>
                  <a:pt x="8" y="1"/>
                </a:cubicBezTo>
                <a:cubicBezTo>
                  <a:pt x="10" y="1"/>
                  <a:pt x="12" y="4"/>
                  <a:pt x="11"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0" name="Freeform 73">
            <a:extLst>
              <a:ext uri="{FF2B5EF4-FFF2-40B4-BE49-F238E27FC236}">
                <a16:creationId xmlns:a16="http://schemas.microsoft.com/office/drawing/2014/main" id="{6A2A46BD-3A47-4C71-84D7-E94C26143509}"/>
              </a:ext>
            </a:extLst>
          </p:cNvPr>
          <p:cNvSpPr>
            <a:spLocks/>
          </p:cNvSpPr>
          <p:nvPr/>
        </p:nvSpPr>
        <p:spPr bwMode="auto">
          <a:xfrm>
            <a:off x="4787077" y="2368546"/>
            <a:ext cx="33359" cy="33359"/>
          </a:xfrm>
          <a:custGeom>
            <a:avLst/>
            <a:gdLst>
              <a:gd name="T0" fmla="*/ 10 w 11"/>
              <a:gd name="T1" fmla="*/ 7 h 11"/>
              <a:gd name="T2" fmla="*/ 4 w 11"/>
              <a:gd name="T3" fmla="*/ 10 h 11"/>
              <a:gd name="T4" fmla="*/ 1 w 11"/>
              <a:gd name="T5" fmla="*/ 3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3"/>
                </a:cubicBezTo>
                <a:cubicBezTo>
                  <a:pt x="2" y="1"/>
                  <a:pt x="5" y="0"/>
                  <a:pt x="7"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71" name="Freeform 74">
            <a:extLst>
              <a:ext uri="{FF2B5EF4-FFF2-40B4-BE49-F238E27FC236}">
                <a16:creationId xmlns:a16="http://schemas.microsoft.com/office/drawing/2014/main" id="{F3545C22-7D1C-4480-8DBD-C5B48EA86777}"/>
              </a:ext>
            </a:extLst>
          </p:cNvPr>
          <p:cNvSpPr>
            <a:spLocks/>
          </p:cNvSpPr>
          <p:nvPr/>
        </p:nvSpPr>
        <p:spPr bwMode="auto">
          <a:xfrm>
            <a:off x="4816084" y="2372896"/>
            <a:ext cx="33359" cy="33359"/>
          </a:xfrm>
          <a:custGeom>
            <a:avLst/>
            <a:gdLst>
              <a:gd name="T0" fmla="*/ 10 w 11"/>
              <a:gd name="T1" fmla="*/ 7 h 11"/>
              <a:gd name="T2" fmla="*/ 4 w 11"/>
              <a:gd name="T3" fmla="*/ 10 h 11"/>
              <a:gd name="T4" fmla="*/ 1 w 11"/>
              <a:gd name="T5" fmla="*/ 3 h 11"/>
              <a:gd name="T6" fmla="*/ 8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10" y="10"/>
                  <a:pt x="7" y="11"/>
                  <a:pt x="4" y="10"/>
                </a:cubicBezTo>
                <a:cubicBezTo>
                  <a:pt x="1" y="9"/>
                  <a:pt x="0" y="6"/>
                  <a:pt x="1" y="3"/>
                </a:cubicBezTo>
                <a:cubicBezTo>
                  <a:pt x="2" y="1"/>
                  <a:pt x="5" y="0"/>
                  <a:pt x="8"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2" name="Freeform 75">
            <a:extLst>
              <a:ext uri="{FF2B5EF4-FFF2-40B4-BE49-F238E27FC236}">
                <a16:creationId xmlns:a16="http://schemas.microsoft.com/office/drawing/2014/main" id="{8E8CD8CB-808E-4DA6-B68F-26EFED1E4570}"/>
              </a:ext>
            </a:extLst>
          </p:cNvPr>
          <p:cNvSpPr>
            <a:spLocks/>
          </p:cNvSpPr>
          <p:nvPr/>
        </p:nvSpPr>
        <p:spPr bwMode="auto">
          <a:xfrm>
            <a:off x="4827687" y="2387400"/>
            <a:ext cx="33359" cy="36259"/>
          </a:xfrm>
          <a:custGeom>
            <a:avLst/>
            <a:gdLst>
              <a:gd name="T0" fmla="*/ 10 w 11"/>
              <a:gd name="T1" fmla="*/ 8 h 12"/>
              <a:gd name="T2" fmla="*/ 4 w 11"/>
              <a:gd name="T3" fmla="*/ 11 h 12"/>
              <a:gd name="T4" fmla="*/ 1 w 11"/>
              <a:gd name="T5" fmla="*/ 4 h 12"/>
              <a:gd name="T6" fmla="*/ 7 w 11"/>
              <a:gd name="T7" fmla="*/ 1 h 12"/>
              <a:gd name="T8" fmla="*/ 10 w 11"/>
              <a:gd name="T9" fmla="*/ 8 h 12"/>
            </a:gdLst>
            <a:ahLst/>
            <a:cxnLst>
              <a:cxn ang="0">
                <a:pos x="T0" y="T1"/>
              </a:cxn>
              <a:cxn ang="0">
                <a:pos x="T2" y="T3"/>
              </a:cxn>
              <a:cxn ang="0">
                <a:pos x="T4" y="T5"/>
              </a:cxn>
              <a:cxn ang="0">
                <a:pos x="T6" y="T7"/>
              </a:cxn>
              <a:cxn ang="0">
                <a:pos x="T8" y="T9"/>
              </a:cxn>
            </a:cxnLst>
            <a:rect l="0" t="0" r="r" b="b"/>
            <a:pathLst>
              <a:path w="11" h="12">
                <a:moveTo>
                  <a:pt x="10" y="8"/>
                </a:moveTo>
                <a:cubicBezTo>
                  <a:pt x="9" y="10"/>
                  <a:pt x="6" y="12"/>
                  <a:pt x="4" y="11"/>
                </a:cubicBezTo>
                <a:cubicBezTo>
                  <a:pt x="1" y="10"/>
                  <a:pt x="0" y="7"/>
                  <a:pt x="1" y="4"/>
                </a:cubicBezTo>
                <a:cubicBezTo>
                  <a:pt x="2" y="2"/>
                  <a:pt x="4"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3" name="Freeform 76">
            <a:extLst>
              <a:ext uri="{FF2B5EF4-FFF2-40B4-BE49-F238E27FC236}">
                <a16:creationId xmlns:a16="http://schemas.microsoft.com/office/drawing/2014/main" id="{FD94DAA1-0C2D-4680-AA24-69087B32AB96}"/>
              </a:ext>
            </a:extLst>
          </p:cNvPr>
          <p:cNvSpPr>
            <a:spLocks/>
          </p:cNvSpPr>
          <p:nvPr/>
        </p:nvSpPr>
        <p:spPr bwMode="auto">
          <a:xfrm>
            <a:off x="4842192" y="2387400"/>
            <a:ext cx="36259" cy="36259"/>
          </a:xfrm>
          <a:custGeom>
            <a:avLst/>
            <a:gdLst>
              <a:gd name="T0" fmla="*/ 11 w 12"/>
              <a:gd name="T1" fmla="*/ 8 h 12"/>
              <a:gd name="T2" fmla="*/ 4 w 12"/>
              <a:gd name="T3" fmla="*/ 11 h 12"/>
              <a:gd name="T4" fmla="*/ 1 w 12"/>
              <a:gd name="T5" fmla="*/ 4 h 12"/>
              <a:gd name="T6" fmla="*/ 8 w 12"/>
              <a:gd name="T7" fmla="*/ 1 h 12"/>
              <a:gd name="T8" fmla="*/ 11 w 12"/>
              <a:gd name="T9" fmla="*/ 8 h 12"/>
            </a:gdLst>
            <a:ahLst/>
            <a:cxnLst>
              <a:cxn ang="0">
                <a:pos x="T0" y="T1"/>
              </a:cxn>
              <a:cxn ang="0">
                <a:pos x="T2" y="T3"/>
              </a:cxn>
              <a:cxn ang="0">
                <a:pos x="T4" y="T5"/>
              </a:cxn>
              <a:cxn ang="0">
                <a:pos x="T6" y="T7"/>
              </a:cxn>
              <a:cxn ang="0">
                <a:pos x="T8" y="T9"/>
              </a:cxn>
            </a:cxnLst>
            <a:rect l="0" t="0" r="r" b="b"/>
            <a:pathLst>
              <a:path w="12" h="12">
                <a:moveTo>
                  <a:pt x="11" y="8"/>
                </a:moveTo>
                <a:cubicBezTo>
                  <a:pt x="10" y="10"/>
                  <a:pt x="7" y="12"/>
                  <a:pt x="4" y="11"/>
                </a:cubicBezTo>
                <a:cubicBezTo>
                  <a:pt x="2" y="10"/>
                  <a:pt x="0" y="7"/>
                  <a:pt x="1" y="4"/>
                </a:cubicBezTo>
                <a:cubicBezTo>
                  <a:pt x="2" y="2"/>
                  <a:pt x="5" y="0"/>
                  <a:pt x="8" y="1"/>
                </a:cubicBezTo>
                <a:cubicBezTo>
                  <a:pt x="10" y="2"/>
                  <a:pt x="12" y="5"/>
                  <a:pt x="11"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4" name="Freeform 77">
            <a:extLst>
              <a:ext uri="{FF2B5EF4-FFF2-40B4-BE49-F238E27FC236}">
                <a16:creationId xmlns:a16="http://schemas.microsoft.com/office/drawing/2014/main" id="{CD193A1E-8474-4CFF-AB15-1352BD3C1538}"/>
              </a:ext>
            </a:extLst>
          </p:cNvPr>
          <p:cNvSpPr>
            <a:spLocks/>
          </p:cNvSpPr>
          <p:nvPr/>
        </p:nvSpPr>
        <p:spPr bwMode="auto">
          <a:xfrm>
            <a:off x="4861045" y="2387400"/>
            <a:ext cx="33359" cy="36259"/>
          </a:xfrm>
          <a:custGeom>
            <a:avLst/>
            <a:gdLst>
              <a:gd name="T0" fmla="*/ 10 w 11"/>
              <a:gd name="T1" fmla="*/ 8 h 12"/>
              <a:gd name="T2" fmla="*/ 4 w 11"/>
              <a:gd name="T3" fmla="*/ 11 h 12"/>
              <a:gd name="T4" fmla="*/ 1 w 11"/>
              <a:gd name="T5" fmla="*/ 4 h 12"/>
              <a:gd name="T6" fmla="*/ 7 w 11"/>
              <a:gd name="T7" fmla="*/ 1 h 12"/>
              <a:gd name="T8" fmla="*/ 10 w 11"/>
              <a:gd name="T9" fmla="*/ 8 h 12"/>
            </a:gdLst>
            <a:ahLst/>
            <a:cxnLst>
              <a:cxn ang="0">
                <a:pos x="T0" y="T1"/>
              </a:cxn>
              <a:cxn ang="0">
                <a:pos x="T2" y="T3"/>
              </a:cxn>
              <a:cxn ang="0">
                <a:pos x="T4" y="T5"/>
              </a:cxn>
              <a:cxn ang="0">
                <a:pos x="T6" y="T7"/>
              </a:cxn>
              <a:cxn ang="0">
                <a:pos x="T8" y="T9"/>
              </a:cxn>
            </a:cxnLst>
            <a:rect l="0" t="0" r="r" b="b"/>
            <a:pathLst>
              <a:path w="11" h="12">
                <a:moveTo>
                  <a:pt x="10" y="8"/>
                </a:moveTo>
                <a:cubicBezTo>
                  <a:pt x="9" y="10"/>
                  <a:pt x="6" y="12"/>
                  <a:pt x="4" y="11"/>
                </a:cubicBezTo>
                <a:cubicBezTo>
                  <a:pt x="1" y="10"/>
                  <a:pt x="0" y="7"/>
                  <a:pt x="1" y="4"/>
                </a:cubicBezTo>
                <a:cubicBezTo>
                  <a:pt x="2" y="2"/>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5" name="Freeform 78">
            <a:extLst>
              <a:ext uri="{FF2B5EF4-FFF2-40B4-BE49-F238E27FC236}">
                <a16:creationId xmlns:a16="http://schemas.microsoft.com/office/drawing/2014/main" id="{6A799B12-F7C3-4E97-AF77-D5FA0719262B}"/>
              </a:ext>
            </a:extLst>
          </p:cNvPr>
          <p:cNvSpPr>
            <a:spLocks/>
          </p:cNvSpPr>
          <p:nvPr/>
        </p:nvSpPr>
        <p:spPr bwMode="auto">
          <a:xfrm>
            <a:off x="4861045" y="2445415"/>
            <a:ext cx="33359" cy="33359"/>
          </a:xfrm>
          <a:custGeom>
            <a:avLst/>
            <a:gdLst>
              <a:gd name="T0" fmla="*/ 10 w 11"/>
              <a:gd name="T1" fmla="*/ 7 h 11"/>
              <a:gd name="T2" fmla="*/ 4 w 11"/>
              <a:gd name="T3" fmla="*/ 10 h 11"/>
              <a:gd name="T4" fmla="*/ 1 w 11"/>
              <a:gd name="T5" fmla="*/ 3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3"/>
                </a:cubicBezTo>
                <a:cubicBezTo>
                  <a:pt x="2" y="1"/>
                  <a:pt x="5" y="0"/>
                  <a:pt x="7"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6" name="Freeform 79">
            <a:extLst>
              <a:ext uri="{FF2B5EF4-FFF2-40B4-BE49-F238E27FC236}">
                <a16:creationId xmlns:a16="http://schemas.microsoft.com/office/drawing/2014/main" id="{3860A603-83AC-454B-A9D1-D2AA6556BE81}"/>
              </a:ext>
            </a:extLst>
          </p:cNvPr>
          <p:cNvSpPr>
            <a:spLocks/>
          </p:cNvSpPr>
          <p:nvPr/>
        </p:nvSpPr>
        <p:spPr bwMode="auto">
          <a:xfrm>
            <a:off x="4881351" y="2445415"/>
            <a:ext cx="36259" cy="33359"/>
          </a:xfrm>
          <a:custGeom>
            <a:avLst/>
            <a:gdLst>
              <a:gd name="T0" fmla="*/ 11 w 12"/>
              <a:gd name="T1" fmla="*/ 7 h 11"/>
              <a:gd name="T2" fmla="*/ 4 w 12"/>
              <a:gd name="T3" fmla="*/ 10 h 11"/>
              <a:gd name="T4" fmla="*/ 1 w 12"/>
              <a:gd name="T5" fmla="*/ 3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3"/>
                </a:cubicBezTo>
                <a:cubicBezTo>
                  <a:pt x="2" y="1"/>
                  <a:pt x="5" y="0"/>
                  <a:pt x="8" y="1"/>
                </a:cubicBezTo>
                <a:cubicBezTo>
                  <a:pt x="10" y="1"/>
                  <a:pt x="12" y="4"/>
                  <a:pt x="11"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77" name="Freeform 80">
            <a:extLst>
              <a:ext uri="{FF2B5EF4-FFF2-40B4-BE49-F238E27FC236}">
                <a16:creationId xmlns:a16="http://schemas.microsoft.com/office/drawing/2014/main" id="{827DE33A-B0F7-4938-95B1-13DB42BE7CE6}"/>
              </a:ext>
            </a:extLst>
          </p:cNvPr>
          <p:cNvSpPr>
            <a:spLocks/>
          </p:cNvSpPr>
          <p:nvPr/>
        </p:nvSpPr>
        <p:spPr bwMode="auto">
          <a:xfrm>
            <a:off x="4945166" y="2445415"/>
            <a:ext cx="33359" cy="33359"/>
          </a:xfrm>
          <a:custGeom>
            <a:avLst/>
            <a:gdLst>
              <a:gd name="T0" fmla="*/ 10 w 11"/>
              <a:gd name="T1" fmla="*/ 7 h 11"/>
              <a:gd name="T2" fmla="*/ 4 w 11"/>
              <a:gd name="T3" fmla="*/ 10 h 11"/>
              <a:gd name="T4" fmla="*/ 1 w 11"/>
              <a:gd name="T5" fmla="*/ 3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7" y="11"/>
                  <a:pt x="4" y="10"/>
                </a:cubicBezTo>
                <a:cubicBezTo>
                  <a:pt x="1" y="9"/>
                  <a:pt x="0" y="6"/>
                  <a:pt x="1" y="3"/>
                </a:cubicBezTo>
                <a:cubicBezTo>
                  <a:pt x="2" y="1"/>
                  <a:pt x="5" y="0"/>
                  <a:pt x="7"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8" name="Freeform 81">
            <a:extLst>
              <a:ext uri="{FF2B5EF4-FFF2-40B4-BE49-F238E27FC236}">
                <a16:creationId xmlns:a16="http://schemas.microsoft.com/office/drawing/2014/main" id="{8BD46548-4FA5-4F16-B84F-DA6670198B43}"/>
              </a:ext>
            </a:extLst>
          </p:cNvPr>
          <p:cNvSpPr>
            <a:spLocks/>
          </p:cNvSpPr>
          <p:nvPr/>
        </p:nvSpPr>
        <p:spPr bwMode="auto">
          <a:xfrm>
            <a:off x="4956769" y="2445415"/>
            <a:ext cx="36259" cy="33359"/>
          </a:xfrm>
          <a:custGeom>
            <a:avLst/>
            <a:gdLst>
              <a:gd name="T0" fmla="*/ 11 w 12"/>
              <a:gd name="T1" fmla="*/ 7 h 11"/>
              <a:gd name="T2" fmla="*/ 4 w 12"/>
              <a:gd name="T3" fmla="*/ 10 h 11"/>
              <a:gd name="T4" fmla="*/ 1 w 12"/>
              <a:gd name="T5" fmla="*/ 3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3"/>
                </a:cubicBezTo>
                <a:cubicBezTo>
                  <a:pt x="2" y="1"/>
                  <a:pt x="5" y="0"/>
                  <a:pt x="8" y="1"/>
                </a:cubicBezTo>
                <a:cubicBezTo>
                  <a:pt x="10" y="1"/>
                  <a:pt x="12" y="4"/>
                  <a:pt x="11"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79" name="Freeform 82">
            <a:extLst>
              <a:ext uri="{FF2B5EF4-FFF2-40B4-BE49-F238E27FC236}">
                <a16:creationId xmlns:a16="http://schemas.microsoft.com/office/drawing/2014/main" id="{4EDD5156-D255-4314-B9AB-F1E37C6B8807}"/>
              </a:ext>
            </a:extLst>
          </p:cNvPr>
          <p:cNvSpPr>
            <a:spLocks/>
          </p:cNvSpPr>
          <p:nvPr/>
        </p:nvSpPr>
        <p:spPr bwMode="auto">
          <a:xfrm>
            <a:off x="4975624" y="2445415"/>
            <a:ext cx="33359" cy="33359"/>
          </a:xfrm>
          <a:custGeom>
            <a:avLst/>
            <a:gdLst>
              <a:gd name="T0" fmla="*/ 10 w 11"/>
              <a:gd name="T1" fmla="*/ 7 h 11"/>
              <a:gd name="T2" fmla="*/ 4 w 11"/>
              <a:gd name="T3" fmla="*/ 10 h 11"/>
              <a:gd name="T4" fmla="*/ 1 w 11"/>
              <a:gd name="T5" fmla="*/ 3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3"/>
                </a:cubicBezTo>
                <a:cubicBezTo>
                  <a:pt x="2" y="1"/>
                  <a:pt x="5" y="0"/>
                  <a:pt x="7" y="1"/>
                </a:cubicBezTo>
                <a:cubicBezTo>
                  <a:pt x="10" y="1"/>
                  <a:pt x="11" y="4"/>
                  <a:pt x="10" y="7"/>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0" name="Freeform 83">
            <a:extLst>
              <a:ext uri="{FF2B5EF4-FFF2-40B4-BE49-F238E27FC236}">
                <a16:creationId xmlns:a16="http://schemas.microsoft.com/office/drawing/2014/main" id="{8CDD6F9F-55F4-40BE-89EE-B43AB3F8A373}"/>
              </a:ext>
            </a:extLst>
          </p:cNvPr>
          <p:cNvSpPr>
            <a:spLocks/>
          </p:cNvSpPr>
          <p:nvPr/>
        </p:nvSpPr>
        <p:spPr bwMode="auto">
          <a:xfrm>
            <a:off x="5078599" y="2478772"/>
            <a:ext cx="34808" cy="33359"/>
          </a:xfrm>
          <a:custGeom>
            <a:avLst/>
            <a:gdLst>
              <a:gd name="T0" fmla="*/ 11 w 12"/>
              <a:gd name="T1" fmla="*/ 8 h 11"/>
              <a:gd name="T2" fmla="*/ 4 w 12"/>
              <a:gd name="T3" fmla="*/ 10 h 11"/>
              <a:gd name="T4" fmla="*/ 1 w 12"/>
              <a:gd name="T5" fmla="*/ 4 h 11"/>
              <a:gd name="T6" fmla="*/ 8 w 12"/>
              <a:gd name="T7" fmla="*/ 1 h 11"/>
              <a:gd name="T8" fmla="*/ 11 w 12"/>
              <a:gd name="T9" fmla="*/ 8 h 11"/>
            </a:gdLst>
            <a:ahLst/>
            <a:cxnLst>
              <a:cxn ang="0">
                <a:pos x="T0" y="T1"/>
              </a:cxn>
              <a:cxn ang="0">
                <a:pos x="T2" y="T3"/>
              </a:cxn>
              <a:cxn ang="0">
                <a:pos x="T4" y="T5"/>
              </a:cxn>
              <a:cxn ang="0">
                <a:pos x="T6" y="T7"/>
              </a:cxn>
              <a:cxn ang="0">
                <a:pos x="T8" y="T9"/>
              </a:cxn>
            </a:cxnLst>
            <a:rect l="0" t="0" r="r" b="b"/>
            <a:pathLst>
              <a:path w="12" h="11">
                <a:moveTo>
                  <a:pt x="11" y="8"/>
                </a:moveTo>
                <a:cubicBezTo>
                  <a:pt x="10" y="10"/>
                  <a:pt x="7" y="11"/>
                  <a:pt x="4" y="10"/>
                </a:cubicBezTo>
                <a:cubicBezTo>
                  <a:pt x="2" y="10"/>
                  <a:pt x="0" y="7"/>
                  <a:pt x="1" y="4"/>
                </a:cubicBezTo>
                <a:cubicBezTo>
                  <a:pt x="2" y="1"/>
                  <a:pt x="5" y="0"/>
                  <a:pt x="8" y="1"/>
                </a:cubicBezTo>
                <a:cubicBezTo>
                  <a:pt x="10" y="2"/>
                  <a:pt x="12" y="5"/>
                  <a:pt x="11"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1" name="Freeform 84">
            <a:extLst>
              <a:ext uri="{FF2B5EF4-FFF2-40B4-BE49-F238E27FC236}">
                <a16:creationId xmlns:a16="http://schemas.microsoft.com/office/drawing/2014/main" id="{3F5A6BE4-54CA-4932-9125-569B851FFA1B}"/>
              </a:ext>
            </a:extLst>
          </p:cNvPr>
          <p:cNvSpPr>
            <a:spLocks/>
          </p:cNvSpPr>
          <p:nvPr/>
        </p:nvSpPr>
        <p:spPr bwMode="auto">
          <a:xfrm>
            <a:off x="5123560" y="2478772"/>
            <a:ext cx="33359" cy="33359"/>
          </a:xfrm>
          <a:custGeom>
            <a:avLst/>
            <a:gdLst>
              <a:gd name="T0" fmla="*/ 10 w 11"/>
              <a:gd name="T1" fmla="*/ 8 h 11"/>
              <a:gd name="T2" fmla="*/ 4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7" y="11"/>
                  <a:pt x="4" y="10"/>
                </a:cubicBezTo>
                <a:cubicBezTo>
                  <a:pt x="1" y="10"/>
                  <a:pt x="0" y="7"/>
                  <a:pt x="1" y="4"/>
                </a:cubicBezTo>
                <a:cubicBezTo>
                  <a:pt x="2" y="1"/>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2" name="Freeform 85">
            <a:extLst>
              <a:ext uri="{FF2B5EF4-FFF2-40B4-BE49-F238E27FC236}">
                <a16:creationId xmlns:a16="http://schemas.microsoft.com/office/drawing/2014/main" id="{771C26AE-A865-45FF-9464-D50C58CE7B87}"/>
              </a:ext>
            </a:extLst>
          </p:cNvPr>
          <p:cNvSpPr>
            <a:spLocks/>
          </p:cNvSpPr>
          <p:nvPr/>
        </p:nvSpPr>
        <p:spPr bwMode="auto">
          <a:xfrm>
            <a:off x="5159819" y="2478772"/>
            <a:ext cx="33359" cy="33359"/>
          </a:xfrm>
          <a:custGeom>
            <a:avLst/>
            <a:gdLst>
              <a:gd name="T0" fmla="*/ 10 w 11"/>
              <a:gd name="T1" fmla="*/ 8 h 11"/>
              <a:gd name="T2" fmla="*/ 3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3" y="10"/>
                </a:cubicBezTo>
                <a:cubicBezTo>
                  <a:pt x="1" y="10"/>
                  <a:pt x="0" y="7"/>
                  <a:pt x="1" y="4"/>
                </a:cubicBezTo>
                <a:cubicBezTo>
                  <a:pt x="1" y="1"/>
                  <a:pt x="4"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3" name="Freeform 86">
            <a:extLst>
              <a:ext uri="{FF2B5EF4-FFF2-40B4-BE49-F238E27FC236}">
                <a16:creationId xmlns:a16="http://schemas.microsoft.com/office/drawing/2014/main" id="{52CC047F-8F41-47AF-A79A-58329809B0C6}"/>
              </a:ext>
            </a:extLst>
          </p:cNvPr>
          <p:cNvSpPr>
            <a:spLocks/>
          </p:cNvSpPr>
          <p:nvPr/>
        </p:nvSpPr>
        <p:spPr bwMode="auto">
          <a:xfrm>
            <a:off x="5274397" y="2478772"/>
            <a:ext cx="33359" cy="33359"/>
          </a:xfrm>
          <a:custGeom>
            <a:avLst/>
            <a:gdLst>
              <a:gd name="T0" fmla="*/ 10 w 11"/>
              <a:gd name="T1" fmla="*/ 8 h 11"/>
              <a:gd name="T2" fmla="*/ 4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4" y="10"/>
                </a:cubicBezTo>
                <a:cubicBezTo>
                  <a:pt x="1" y="10"/>
                  <a:pt x="0" y="7"/>
                  <a:pt x="1" y="4"/>
                </a:cubicBezTo>
                <a:cubicBezTo>
                  <a:pt x="2" y="1"/>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84" name="Freeform 87">
            <a:extLst>
              <a:ext uri="{FF2B5EF4-FFF2-40B4-BE49-F238E27FC236}">
                <a16:creationId xmlns:a16="http://schemas.microsoft.com/office/drawing/2014/main" id="{7C51CA18-700A-45C1-833B-49E02871A18B}"/>
              </a:ext>
            </a:extLst>
          </p:cNvPr>
          <p:cNvSpPr>
            <a:spLocks/>
          </p:cNvSpPr>
          <p:nvPr/>
        </p:nvSpPr>
        <p:spPr bwMode="auto">
          <a:xfrm>
            <a:off x="5294702" y="2478772"/>
            <a:ext cx="33359" cy="33359"/>
          </a:xfrm>
          <a:custGeom>
            <a:avLst/>
            <a:gdLst>
              <a:gd name="T0" fmla="*/ 10 w 11"/>
              <a:gd name="T1" fmla="*/ 8 h 11"/>
              <a:gd name="T2" fmla="*/ 3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3" y="10"/>
                </a:cubicBezTo>
                <a:cubicBezTo>
                  <a:pt x="1" y="10"/>
                  <a:pt x="0" y="7"/>
                  <a:pt x="1" y="4"/>
                </a:cubicBezTo>
                <a:cubicBezTo>
                  <a:pt x="1" y="1"/>
                  <a:pt x="4"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5" name="Freeform 88">
            <a:extLst>
              <a:ext uri="{FF2B5EF4-FFF2-40B4-BE49-F238E27FC236}">
                <a16:creationId xmlns:a16="http://schemas.microsoft.com/office/drawing/2014/main" id="{86BC592F-F761-43A5-B579-08DB412D9E61}"/>
              </a:ext>
            </a:extLst>
          </p:cNvPr>
          <p:cNvSpPr>
            <a:spLocks/>
          </p:cNvSpPr>
          <p:nvPr/>
        </p:nvSpPr>
        <p:spPr bwMode="auto">
          <a:xfrm>
            <a:off x="5316457" y="2478772"/>
            <a:ext cx="33359" cy="33359"/>
          </a:xfrm>
          <a:custGeom>
            <a:avLst/>
            <a:gdLst>
              <a:gd name="T0" fmla="*/ 10 w 11"/>
              <a:gd name="T1" fmla="*/ 8 h 11"/>
              <a:gd name="T2" fmla="*/ 4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4" y="10"/>
                </a:cubicBezTo>
                <a:cubicBezTo>
                  <a:pt x="1" y="10"/>
                  <a:pt x="0" y="7"/>
                  <a:pt x="1" y="4"/>
                </a:cubicBezTo>
                <a:cubicBezTo>
                  <a:pt x="2" y="1"/>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6" name="Freeform 89">
            <a:extLst>
              <a:ext uri="{FF2B5EF4-FFF2-40B4-BE49-F238E27FC236}">
                <a16:creationId xmlns:a16="http://schemas.microsoft.com/office/drawing/2014/main" id="{A9649EF6-3933-4A48-B106-3AB43C02A0AF}"/>
              </a:ext>
            </a:extLst>
          </p:cNvPr>
          <p:cNvSpPr>
            <a:spLocks/>
          </p:cNvSpPr>
          <p:nvPr/>
        </p:nvSpPr>
        <p:spPr bwMode="auto">
          <a:xfrm>
            <a:off x="5333862" y="2478772"/>
            <a:ext cx="36259" cy="33359"/>
          </a:xfrm>
          <a:custGeom>
            <a:avLst/>
            <a:gdLst>
              <a:gd name="T0" fmla="*/ 11 w 12"/>
              <a:gd name="T1" fmla="*/ 8 h 11"/>
              <a:gd name="T2" fmla="*/ 4 w 12"/>
              <a:gd name="T3" fmla="*/ 10 h 11"/>
              <a:gd name="T4" fmla="*/ 1 w 12"/>
              <a:gd name="T5" fmla="*/ 4 h 11"/>
              <a:gd name="T6" fmla="*/ 8 w 12"/>
              <a:gd name="T7" fmla="*/ 1 h 11"/>
              <a:gd name="T8" fmla="*/ 11 w 12"/>
              <a:gd name="T9" fmla="*/ 8 h 11"/>
            </a:gdLst>
            <a:ahLst/>
            <a:cxnLst>
              <a:cxn ang="0">
                <a:pos x="T0" y="T1"/>
              </a:cxn>
              <a:cxn ang="0">
                <a:pos x="T2" y="T3"/>
              </a:cxn>
              <a:cxn ang="0">
                <a:pos x="T4" y="T5"/>
              </a:cxn>
              <a:cxn ang="0">
                <a:pos x="T6" y="T7"/>
              </a:cxn>
              <a:cxn ang="0">
                <a:pos x="T8" y="T9"/>
              </a:cxn>
            </a:cxnLst>
            <a:rect l="0" t="0" r="r" b="b"/>
            <a:pathLst>
              <a:path w="12" h="11">
                <a:moveTo>
                  <a:pt x="11" y="8"/>
                </a:moveTo>
                <a:cubicBezTo>
                  <a:pt x="10" y="10"/>
                  <a:pt x="7" y="11"/>
                  <a:pt x="4" y="10"/>
                </a:cubicBezTo>
                <a:cubicBezTo>
                  <a:pt x="2" y="10"/>
                  <a:pt x="0" y="7"/>
                  <a:pt x="1" y="4"/>
                </a:cubicBezTo>
                <a:cubicBezTo>
                  <a:pt x="2" y="1"/>
                  <a:pt x="5" y="0"/>
                  <a:pt x="8" y="1"/>
                </a:cubicBezTo>
                <a:cubicBezTo>
                  <a:pt x="10" y="2"/>
                  <a:pt x="12" y="5"/>
                  <a:pt x="11"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7" name="Freeform 90">
            <a:extLst>
              <a:ext uri="{FF2B5EF4-FFF2-40B4-BE49-F238E27FC236}">
                <a16:creationId xmlns:a16="http://schemas.microsoft.com/office/drawing/2014/main" id="{E3C18771-0389-41FD-A964-DE0C8529DC5D}"/>
              </a:ext>
            </a:extLst>
          </p:cNvPr>
          <p:cNvSpPr>
            <a:spLocks/>
          </p:cNvSpPr>
          <p:nvPr/>
        </p:nvSpPr>
        <p:spPr bwMode="auto">
          <a:xfrm>
            <a:off x="5346915" y="2478772"/>
            <a:ext cx="31908" cy="33359"/>
          </a:xfrm>
          <a:custGeom>
            <a:avLst/>
            <a:gdLst>
              <a:gd name="T0" fmla="*/ 10 w 11"/>
              <a:gd name="T1" fmla="*/ 8 h 11"/>
              <a:gd name="T2" fmla="*/ 4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7" y="11"/>
                  <a:pt x="4" y="10"/>
                </a:cubicBezTo>
                <a:cubicBezTo>
                  <a:pt x="1" y="10"/>
                  <a:pt x="0" y="7"/>
                  <a:pt x="1" y="4"/>
                </a:cubicBezTo>
                <a:cubicBezTo>
                  <a:pt x="2" y="1"/>
                  <a:pt x="5"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8" name="Freeform 91">
            <a:extLst>
              <a:ext uri="{FF2B5EF4-FFF2-40B4-BE49-F238E27FC236}">
                <a16:creationId xmlns:a16="http://schemas.microsoft.com/office/drawing/2014/main" id="{A0921A33-2040-40F8-AE9F-3583983966BB}"/>
              </a:ext>
            </a:extLst>
          </p:cNvPr>
          <p:cNvSpPr>
            <a:spLocks/>
          </p:cNvSpPr>
          <p:nvPr/>
        </p:nvSpPr>
        <p:spPr bwMode="auto">
          <a:xfrm>
            <a:off x="5386075" y="2478772"/>
            <a:ext cx="31908" cy="33359"/>
          </a:xfrm>
          <a:custGeom>
            <a:avLst/>
            <a:gdLst>
              <a:gd name="T0" fmla="*/ 10 w 11"/>
              <a:gd name="T1" fmla="*/ 8 h 11"/>
              <a:gd name="T2" fmla="*/ 4 w 11"/>
              <a:gd name="T3" fmla="*/ 10 h 11"/>
              <a:gd name="T4" fmla="*/ 1 w 11"/>
              <a:gd name="T5" fmla="*/ 4 h 11"/>
              <a:gd name="T6" fmla="*/ 8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10" y="10"/>
                  <a:pt x="7" y="11"/>
                  <a:pt x="4" y="10"/>
                </a:cubicBezTo>
                <a:cubicBezTo>
                  <a:pt x="1" y="10"/>
                  <a:pt x="0" y="7"/>
                  <a:pt x="1" y="4"/>
                </a:cubicBezTo>
                <a:cubicBezTo>
                  <a:pt x="2" y="1"/>
                  <a:pt x="5" y="0"/>
                  <a:pt x="8"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89" name="Freeform 92">
            <a:extLst>
              <a:ext uri="{FF2B5EF4-FFF2-40B4-BE49-F238E27FC236}">
                <a16:creationId xmlns:a16="http://schemas.microsoft.com/office/drawing/2014/main" id="{21EEEF96-4A4B-43BC-B79C-A6203BD6EB13}"/>
              </a:ext>
            </a:extLst>
          </p:cNvPr>
          <p:cNvSpPr>
            <a:spLocks/>
          </p:cNvSpPr>
          <p:nvPr/>
        </p:nvSpPr>
        <p:spPr bwMode="auto">
          <a:xfrm>
            <a:off x="5542713" y="2478772"/>
            <a:ext cx="33359" cy="33359"/>
          </a:xfrm>
          <a:custGeom>
            <a:avLst/>
            <a:gdLst>
              <a:gd name="T0" fmla="*/ 10 w 11"/>
              <a:gd name="T1" fmla="*/ 8 h 11"/>
              <a:gd name="T2" fmla="*/ 4 w 11"/>
              <a:gd name="T3" fmla="*/ 10 h 11"/>
              <a:gd name="T4" fmla="*/ 1 w 11"/>
              <a:gd name="T5" fmla="*/ 4 h 11"/>
              <a:gd name="T6" fmla="*/ 8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10" y="10"/>
                  <a:pt x="7" y="11"/>
                  <a:pt x="4" y="10"/>
                </a:cubicBezTo>
                <a:cubicBezTo>
                  <a:pt x="1" y="10"/>
                  <a:pt x="0" y="7"/>
                  <a:pt x="1" y="4"/>
                </a:cubicBezTo>
                <a:cubicBezTo>
                  <a:pt x="2" y="1"/>
                  <a:pt x="5" y="0"/>
                  <a:pt x="8"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190" name="Freeform 93">
            <a:extLst>
              <a:ext uri="{FF2B5EF4-FFF2-40B4-BE49-F238E27FC236}">
                <a16:creationId xmlns:a16="http://schemas.microsoft.com/office/drawing/2014/main" id="{B412328F-385C-49A7-A459-22DD1530DF61}"/>
              </a:ext>
            </a:extLst>
          </p:cNvPr>
          <p:cNvSpPr>
            <a:spLocks/>
          </p:cNvSpPr>
          <p:nvPr/>
        </p:nvSpPr>
        <p:spPr bwMode="auto">
          <a:xfrm>
            <a:off x="5777671" y="2478772"/>
            <a:ext cx="33359" cy="33359"/>
          </a:xfrm>
          <a:custGeom>
            <a:avLst/>
            <a:gdLst>
              <a:gd name="T0" fmla="*/ 10 w 11"/>
              <a:gd name="T1" fmla="*/ 8 h 11"/>
              <a:gd name="T2" fmla="*/ 3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3" y="10"/>
                </a:cubicBezTo>
                <a:cubicBezTo>
                  <a:pt x="1" y="10"/>
                  <a:pt x="0" y="7"/>
                  <a:pt x="1" y="4"/>
                </a:cubicBezTo>
                <a:cubicBezTo>
                  <a:pt x="1" y="1"/>
                  <a:pt x="4" y="0"/>
                  <a:pt x="7" y="1"/>
                </a:cubicBezTo>
                <a:cubicBezTo>
                  <a:pt x="10" y="2"/>
                  <a:pt x="11" y="5"/>
                  <a:pt x="10"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91" name="Freeform 94">
            <a:extLst>
              <a:ext uri="{FF2B5EF4-FFF2-40B4-BE49-F238E27FC236}">
                <a16:creationId xmlns:a16="http://schemas.microsoft.com/office/drawing/2014/main" id="{4C657740-25D5-49A9-A056-82949921E126}"/>
              </a:ext>
            </a:extLst>
          </p:cNvPr>
          <p:cNvSpPr>
            <a:spLocks/>
          </p:cNvSpPr>
          <p:nvPr/>
        </p:nvSpPr>
        <p:spPr bwMode="auto">
          <a:xfrm>
            <a:off x="5795076" y="2478772"/>
            <a:ext cx="36259" cy="33359"/>
          </a:xfrm>
          <a:custGeom>
            <a:avLst/>
            <a:gdLst>
              <a:gd name="T0" fmla="*/ 11 w 12"/>
              <a:gd name="T1" fmla="*/ 8 h 11"/>
              <a:gd name="T2" fmla="*/ 4 w 12"/>
              <a:gd name="T3" fmla="*/ 10 h 11"/>
              <a:gd name="T4" fmla="*/ 1 w 12"/>
              <a:gd name="T5" fmla="*/ 4 h 11"/>
              <a:gd name="T6" fmla="*/ 8 w 12"/>
              <a:gd name="T7" fmla="*/ 1 h 11"/>
              <a:gd name="T8" fmla="*/ 11 w 12"/>
              <a:gd name="T9" fmla="*/ 8 h 11"/>
            </a:gdLst>
            <a:ahLst/>
            <a:cxnLst>
              <a:cxn ang="0">
                <a:pos x="T0" y="T1"/>
              </a:cxn>
              <a:cxn ang="0">
                <a:pos x="T2" y="T3"/>
              </a:cxn>
              <a:cxn ang="0">
                <a:pos x="T4" y="T5"/>
              </a:cxn>
              <a:cxn ang="0">
                <a:pos x="T6" y="T7"/>
              </a:cxn>
              <a:cxn ang="0">
                <a:pos x="T8" y="T9"/>
              </a:cxn>
            </a:cxnLst>
            <a:rect l="0" t="0" r="r" b="b"/>
            <a:pathLst>
              <a:path w="12" h="11">
                <a:moveTo>
                  <a:pt x="11" y="8"/>
                </a:moveTo>
                <a:cubicBezTo>
                  <a:pt x="10" y="10"/>
                  <a:pt x="7" y="11"/>
                  <a:pt x="4" y="10"/>
                </a:cubicBezTo>
                <a:cubicBezTo>
                  <a:pt x="2" y="10"/>
                  <a:pt x="0" y="7"/>
                  <a:pt x="1" y="4"/>
                </a:cubicBezTo>
                <a:cubicBezTo>
                  <a:pt x="2" y="1"/>
                  <a:pt x="5" y="0"/>
                  <a:pt x="8" y="1"/>
                </a:cubicBezTo>
                <a:cubicBezTo>
                  <a:pt x="10" y="2"/>
                  <a:pt x="12" y="5"/>
                  <a:pt x="11" y="8"/>
                </a:cubicBezTo>
                <a:close/>
              </a:path>
            </a:pathLst>
          </a:cu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01" name="Freeform 102">
            <a:extLst>
              <a:ext uri="{FF2B5EF4-FFF2-40B4-BE49-F238E27FC236}">
                <a16:creationId xmlns:a16="http://schemas.microsoft.com/office/drawing/2014/main" id="{A8F26FEF-3D26-462C-81A7-0FDC6A3C854D}"/>
              </a:ext>
            </a:extLst>
          </p:cNvPr>
          <p:cNvSpPr>
            <a:spLocks/>
          </p:cNvSpPr>
          <p:nvPr/>
        </p:nvSpPr>
        <p:spPr bwMode="auto">
          <a:xfrm>
            <a:off x="5574018" y="3401138"/>
            <a:ext cx="33338" cy="33338"/>
          </a:xfrm>
          <a:custGeom>
            <a:avLst/>
            <a:gdLst>
              <a:gd name="T0" fmla="*/ 10 w 11"/>
              <a:gd name="T1" fmla="*/ 8 h 11"/>
              <a:gd name="T2" fmla="*/ 3 w 11"/>
              <a:gd name="T3" fmla="*/ 10 h 11"/>
              <a:gd name="T4" fmla="*/ 1 w 11"/>
              <a:gd name="T5" fmla="*/ 4 h 11"/>
              <a:gd name="T6" fmla="*/ 7 w 11"/>
              <a:gd name="T7" fmla="*/ 1 h 11"/>
              <a:gd name="T8" fmla="*/ 10 w 11"/>
              <a:gd name="T9" fmla="*/ 8 h 11"/>
            </a:gdLst>
            <a:ahLst/>
            <a:cxnLst>
              <a:cxn ang="0">
                <a:pos x="T0" y="T1"/>
              </a:cxn>
              <a:cxn ang="0">
                <a:pos x="T2" y="T3"/>
              </a:cxn>
              <a:cxn ang="0">
                <a:pos x="T4" y="T5"/>
              </a:cxn>
              <a:cxn ang="0">
                <a:pos x="T6" y="T7"/>
              </a:cxn>
              <a:cxn ang="0">
                <a:pos x="T8" y="T9"/>
              </a:cxn>
            </a:cxnLst>
            <a:rect l="0" t="0" r="r" b="b"/>
            <a:pathLst>
              <a:path w="11" h="11">
                <a:moveTo>
                  <a:pt x="10" y="8"/>
                </a:moveTo>
                <a:cubicBezTo>
                  <a:pt x="9" y="10"/>
                  <a:pt x="6" y="11"/>
                  <a:pt x="3" y="10"/>
                </a:cubicBezTo>
                <a:cubicBezTo>
                  <a:pt x="1" y="10"/>
                  <a:pt x="0" y="7"/>
                  <a:pt x="1" y="4"/>
                </a:cubicBezTo>
                <a:cubicBezTo>
                  <a:pt x="1" y="1"/>
                  <a:pt x="4" y="0"/>
                  <a:pt x="7" y="1"/>
                </a:cubicBezTo>
                <a:cubicBezTo>
                  <a:pt x="10" y="2"/>
                  <a:pt x="11" y="5"/>
                  <a:pt x="10" y="8"/>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02" name="Freeform 103">
            <a:extLst>
              <a:ext uri="{FF2B5EF4-FFF2-40B4-BE49-F238E27FC236}">
                <a16:creationId xmlns:a16="http://schemas.microsoft.com/office/drawing/2014/main" id="{808A79A4-0931-4680-A6C8-E4941EF17F6B}"/>
              </a:ext>
            </a:extLst>
          </p:cNvPr>
          <p:cNvSpPr>
            <a:spLocks/>
          </p:cNvSpPr>
          <p:nvPr/>
        </p:nvSpPr>
        <p:spPr bwMode="auto">
          <a:xfrm>
            <a:off x="1733855" y="1858087"/>
            <a:ext cx="33338" cy="33338"/>
          </a:xfrm>
          <a:custGeom>
            <a:avLst/>
            <a:gdLst>
              <a:gd name="T0" fmla="*/ 10 w 11"/>
              <a:gd name="T1" fmla="*/ 7 h 11"/>
              <a:gd name="T2" fmla="*/ 3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3" y="10"/>
                </a:cubicBezTo>
                <a:cubicBezTo>
                  <a:pt x="1" y="9"/>
                  <a:pt x="0" y="6"/>
                  <a:pt x="1" y="4"/>
                </a:cubicBezTo>
                <a:cubicBezTo>
                  <a:pt x="1" y="1"/>
                  <a:pt x="4" y="0"/>
                  <a:pt x="7" y="1"/>
                </a:cubicBezTo>
                <a:cubicBezTo>
                  <a:pt x="10" y="2"/>
                  <a:pt x="11" y="5"/>
                  <a:pt x="10"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03" name="Freeform 104">
            <a:extLst>
              <a:ext uri="{FF2B5EF4-FFF2-40B4-BE49-F238E27FC236}">
                <a16:creationId xmlns:a16="http://schemas.microsoft.com/office/drawing/2014/main" id="{7727FDE5-E885-427E-ABC2-66B52A81072E}"/>
              </a:ext>
            </a:extLst>
          </p:cNvPr>
          <p:cNvSpPr>
            <a:spLocks/>
          </p:cNvSpPr>
          <p:nvPr/>
        </p:nvSpPr>
        <p:spPr bwMode="auto">
          <a:xfrm>
            <a:off x="1918006" y="1937462"/>
            <a:ext cx="36512" cy="33338"/>
          </a:xfrm>
          <a:custGeom>
            <a:avLst/>
            <a:gdLst>
              <a:gd name="T0" fmla="*/ 11 w 12"/>
              <a:gd name="T1" fmla="*/ 8 h 11"/>
              <a:gd name="T2" fmla="*/ 4 w 12"/>
              <a:gd name="T3" fmla="*/ 10 h 11"/>
              <a:gd name="T4" fmla="*/ 1 w 12"/>
              <a:gd name="T5" fmla="*/ 4 h 11"/>
              <a:gd name="T6" fmla="*/ 8 w 12"/>
              <a:gd name="T7" fmla="*/ 1 h 11"/>
              <a:gd name="T8" fmla="*/ 11 w 12"/>
              <a:gd name="T9" fmla="*/ 8 h 11"/>
            </a:gdLst>
            <a:ahLst/>
            <a:cxnLst>
              <a:cxn ang="0">
                <a:pos x="T0" y="T1"/>
              </a:cxn>
              <a:cxn ang="0">
                <a:pos x="T2" y="T3"/>
              </a:cxn>
              <a:cxn ang="0">
                <a:pos x="T4" y="T5"/>
              </a:cxn>
              <a:cxn ang="0">
                <a:pos x="T6" y="T7"/>
              </a:cxn>
              <a:cxn ang="0">
                <a:pos x="T8" y="T9"/>
              </a:cxn>
            </a:cxnLst>
            <a:rect l="0" t="0" r="r" b="b"/>
            <a:pathLst>
              <a:path w="12" h="11">
                <a:moveTo>
                  <a:pt x="11" y="8"/>
                </a:moveTo>
                <a:cubicBezTo>
                  <a:pt x="10" y="10"/>
                  <a:pt x="7" y="11"/>
                  <a:pt x="4" y="10"/>
                </a:cubicBezTo>
                <a:cubicBezTo>
                  <a:pt x="2" y="10"/>
                  <a:pt x="0" y="7"/>
                  <a:pt x="1" y="4"/>
                </a:cubicBezTo>
                <a:cubicBezTo>
                  <a:pt x="2" y="1"/>
                  <a:pt x="5" y="0"/>
                  <a:pt x="8" y="1"/>
                </a:cubicBezTo>
                <a:cubicBezTo>
                  <a:pt x="10" y="2"/>
                  <a:pt x="12" y="5"/>
                  <a:pt x="11" y="8"/>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04" name="Freeform 105">
            <a:extLst>
              <a:ext uri="{FF2B5EF4-FFF2-40B4-BE49-F238E27FC236}">
                <a16:creationId xmlns:a16="http://schemas.microsoft.com/office/drawing/2014/main" id="{3BDAA97D-30CC-46C6-9D18-459EAF7E9D19}"/>
              </a:ext>
            </a:extLst>
          </p:cNvPr>
          <p:cNvSpPr>
            <a:spLocks/>
          </p:cNvSpPr>
          <p:nvPr/>
        </p:nvSpPr>
        <p:spPr bwMode="auto">
          <a:xfrm>
            <a:off x="1933881" y="1950163"/>
            <a:ext cx="34925" cy="36512"/>
          </a:xfrm>
          <a:custGeom>
            <a:avLst/>
            <a:gdLst>
              <a:gd name="T0" fmla="*/ 11 w 12"/>
              <a:gd name="T1" fmla="*/ 8 h 12"/>
              <a:gd name="T2" fmla="*/ 4 w 12"/>
              <a:gd name="T3" fmla="*/ 11 h 12"/>
              <a:gd name="T4" fmla="*/ 1 w 12"/>
              <a:gd name="T5" fmla="*/ 4 h 12"/>
              <a:gd name="T6" fmla="*/ 8 w 12"/>
              <a:gd name="T7" fmla="*/ 1 h 12"/>
              <a:gd name="T8" fmla="*/ 11 w 12"/>
              <a:gd name="T9" fmla="*/ 8 h 12"/>
            </a:gdLst>
            <a:ahLst/>
            <a:cxnLst>
              <a:cxn ang="0">
                <a:pos x="T0" y="T1"/>
              </a:cxn>
              <a:cxn ang="0">
                <a:pos x="T2" y="T3"/>
              </a:cxn>
              <a:cxn ang="0">
                <a:pos x="T4" y="T5"/>
              </a:cxn>
              <a:cxn ang="0">
                <a:pos x="T6" y="T7"/>
              </a:cxn>
              <a:cxn ang="0">
                <a:pos x="T8" y="T9"/>
              </a:cxn>
            </a:cxnLst>
            <a:rect l="0" t="0" r="r" b="b"/>
            <a:pathLst>
              <a:path w="12" h="12">
                <a:moveTo>
                  <a:pt x="11" y="8"/>
                </a:moveTo>
                <a:cubicBezTo>
                  <a:pt x="10" y="10"/>
                  <a:pt x="7" y="12"/>
                  <a:pt x="4" y="11"/>
                </a:cubicBezTo>
                <a:cubicBezTo>
                  <a:pt x="2" y="10"/>
                  <a:pt x="0" y="7"/>
                  <a:pt x="1" y="4"/>
                </a:cubicBezTo>
                <a:cubicBezTo>
                  <a:pt x="2" y="2"/>
                  <a:pt x="5" y="0"/>
                  <a:pt x="8" y="1"/>
                </a:cubicBezTo>
                <a:cubicBezTo>
                  <a:pt x="10" y="2"/>
                  <a:pt x="12" y="5"/>
                  <a:pt x="11" y="8"/>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05" name="Freeform 106">
            <a:extLst>
              <a:ext uri="{FF2B5EF4-FFF2-40B4-BE49-F238E27FC236}">
                <a16:creationId xmlns:a16="http://schemas.microsoft.com/office/drawing/2014/main" id="{0326F0ED-A1EA-45DA-883E-D870C4847873}"/>
              </a:ext>
            </a:extLst>
          </p:cNvPr>
          <p:cNvSpPr>
            <a:spLocks/>
          </p:cNvSpPr>
          <p:nvPr/>
        </p:nvSpPr>
        <p:spPr bwMode="auto">
          <a:xfrm>
            <a:off x="2835580" y="2735976"/>
            <a:ext cx="33338" cy="36512"/>
          </a:xfrm>
          <a:custGeom>
            <a:avLst/>
            <a:gdLst>
              <a:gd name="T0" fmla="*/ 10 w 11"/>
              <a:gd name="T1" fmla="*/ 8 h 12"/>
              <a:gd name="T2" fmla="*/ 4 w 11"/>
              <a:gd name="T3" fmla="*/ 11 h 12"/>
              <a:gd name="T4" fmla="*/ 1 w 11"/>
              <a:gd name="T5" fmla="*/ 4 h 12"/>
              <a:gd name="T6" fmla="*/ 7 w 11"/>
              <a:gd name="T7" fmla="*/ 1 h 12"/>
              <a:gd name="T8" fmla="*/ 10 w 11"/>
              <a:gd name="T9" fmla="*/ 8 h 12"/>
            </a:gdLst>
            <a:ahLst/>
            <a:cxnLst>
              <a:cxn ang="0">
                <a:pos x="T0" y="T1"/>
              </a:cxn>
              <a:cxn ang="0">
                <a:pos x="T2" y="T3"/>
              </a:cxn>
              <a:cxn ang="0">
                <a:pos x="T4" y="T5"/>
              </a:cxn>
              <a:cxn ang="0">
                <a:pos x="T6" y="T7"/>
              </a:cxn>
              <a:cxn ang="0">
                <a:pos x="T8" y="T9"/>
              </a:cxn>
            </a:cxnLst>
            <a:rect l="0" t="0" r="r" b="b"/>
            <a:pathLst>
              <a:path w="11" h="12">
                <a:moveTo>
                  <a:pt x="10" y="8"/>
                </a:moveTo>
                <a:cubicBezTo>
                  <a:pt x="9" y="10"/>
                  <a:pt x="6" y="12"/>
                  <a:pt x="4" y="11"/>
                </a:cubicBezTo>
                <a:cubicBezTo>
                  <a:pt x="1" y="10"/>
                  <a:pt x="0" y="7"/>
                  <a:pt x="1" y="4"/>
                </a:cubicBezTo>
                <a:cubicBezTo>
                  <a:pt x="2" y="2"/>
                  <a:pt x="5" y="0"/>
                  <a:pt x="7" y="1"/>
                </a:cubicBezTo>
                <a:cubicBezTo>
                  <a:pt x="10" y="2"/>
                  <a:pt x="11" y="5"/>
                  <a:pt x="10" y="8"/>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06" name="Freeform 107">
            <a:extLst>
              <a:ext uri="{FF2B5EF4-FFF2-40B4-BE49-F238E27FC236}">
                <a16:creationId xmlns:a16="http://schemas.microsoft.com/office/drawing/2014/main" id="{56F25239-1B32-4E5A-8FE4-C5530CF2E823}"/>
              </a:ext>
            </a:extLst>
          </p:cNvPr>
          <p:cNvSpPr>
            <a:spLocks/>
          </p:cNvSpPr>
          <p:nvPr/>
        </p:nvSpPr>
        <p:spPr bwMode="auto">
          <a:xfrm>
            <a:off x="2914956" y="2772489"/>
            <a:ext cx="34925" cy="36512"/>
          </a:xfrm>
          <a:custGeom>
            <a:avLst/>
            <a:gdLst>
              <a:gd name="T0" fmla="*/ 11 w 12"/>
              <a:gd name="T1" fmla="*/ 8 h 12"/>
              <a:gd name="T2" fmla="*/ 4 w 12"/>
              <a:gd name="T3" fmla="*/ 11 h 12"/>
              <a:gd name="T4" fmla="*/ 1 w 12"/>
              <a:gd name="T5" fmla="*/ 4 h 12"/>
              <a:gd name="T6" fmla="*/ 8 w 12"/>
              <a:gd name="T7" fmla="*/ 1 h 12"/>
              <a:gd name="T8" fmla="*/ 11 w 12"/>
              <a:gd name="T9" fmla="*/ 8 h 12"/>
            </a:gdLst>
            <a:ahLst/>
            <a:cxnLst>
              <a:cxn ang="0">
                <a:pos x="T0" y="T1"/>
              </a:cxn>
              <a:cxn ang="0">
                <a:pos x="T2" y="T3"/>
              </a:cxn>
              <a:cxn ang="0">
                <a:pos x="T4" y="T5"/>
              </a:cxn>
              <a:cxn ang="0">
                <a:pos x="T6" y="T7"/>
              </a:cxn>
              <a:cxn ang="0">
                <a:pos x="T8" y="T9"/>
              </a:cxn>
            </a:cxnLst>
            <a:rect l="0" t="0" r="r" b="b"/>
            <a:pathLst>
              <a:path w="12" h="12">
                <a:moveTo>
                  <a:pt x="11" y="8"/>
                </a:moveTo>
                <a:cubicBezTo>
                  <a:pt x="10" y="10"/>
                  <a:pt x="7" y="12"/>
                  <a:pt x="4" y="11"/>
                </a:cubicBezTo>
                <a:cubicBezTo>
                  <a:pt x="2" y="10"/>
                  <a:pt x="0" y="7"/>
                  <a:pt x="1" y="4"/>
                </a:cubicBezTo>
                <a:cubicBezTo>
                  <a:pt x="2" y="2"/>
                  <a:pt x="5" y="0"/>
                  <a:pt x="8" y="1"/>
                </a:cubicBezTo>
                <a:cubicBezTo>
                  <a:pt x="10" y="2"/>
                  <a:pt x="12" y="5"/>
                  <a:pt x="11" y="8"/>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07" name="Freeform 108">
            <a:extLst>
              <a:ext uri="{FF2B5EF4-FFF2-40B4-BE49-F238E27FC236}">
                <a16:creationId xmlns:a16="http://schemas.microsoft.com/office/drawing/2014/main" id="{BEF50447-25CA-433B-AFC7-7536184AC4ED}"/>
              </a:ext>
            </a:extLst>
          </p:cNvPr>
          <p:cNvSpPr>
            <a:spLocks/>
          </p:cNvSpPr>
          <p:nvPr/>
        </p:nvSpPr>
        <p:spPr bwMode="auto">
          <a:xfrm>
            <a:off x="3288019" y="2888375"/>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08" name="Freeform 109">
            <a:extLst>
              <a:ext uri="{FF2B5EF4-FFF2-40B4-BE49-F238E27FC236}">
                <a16:creationId xmlns:a16="http://schemas.microsoft.com/office/drawing/2014/main" id="{2A28522B-3D70-470B-80D8-CF3AA8B12E59}"/>
              </a:ext>
            </a:extLst>
          </p:cNvPr>
          <p:cNvSpPr>
            <a:spLocks/>
          </p:cNvSpPr>
          <p:nvPr/>
        </p:nvSpPr>
        <p:spPr bwMode="auto">
          <a:xfrm>
            <a:off x="3903968" y="3020138"/>
            <a:ext cx="33338" cy="33338"/>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09" name="Freeform 110">
            <a:extLst>
              <a:ext uri="{FF2B5EF4-FFF2-40B4-BE49-F238E27FC236}">
                <a16:creationId xmlns:a16="http://schemas.microsoft.com/office/drawing/2014/main" id="{BCCFA076-BDC2-4BFB-86EC-E40F52B0D1A0}"/>
              </a:ext>
            </a:extLst>
          </p:cNvPr>
          <p:cNvSpPr>
            <a:spLocks/>
          </p:cNvSpPr>
          <p:nvPr/>
        </p:nvSpPr>
        <p:spPr bwMode="auto">
          <a:xfrm>
            <a:off x="4034143" y="3020138"/>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0" name="Freeform 111">
            <a:extLst>
              <a:ext uri="{FF2B5EF4-FFF2-40B4-BE49-F238E27FC236}">
                <a16:creationId xmlns:a16="http://schemas.microsoft.com/office/drawing/2014/main" id="{452CF16C-BCCA-4F9C-9BBA-3C99241FBEC8}"/>
              </a:ext>
            </a:extLst>
          </p:cNvPr>
          <p:cNvSpPr>
            <a:spLocks/>
          </p:cNvSpPr>
          <p:nvPr/>
        </p:nvSpPr>
        <p:spPr bwMode="auto">
          <a:xfrm>
            <a:off x="4354819" y="3059825"/>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1" name="Freeform 112">
            <a:extLst>
              <a:ext uri="{FF2B5EF4-FFF2-40B4-BE49-F238E27FC236}">
                <a16:creationId xmlns:a16="http://schemas.microsoft.com/office/drawing/2014/main" id="{71A11EA6-425E-45FA-9C29-6B2816219545}"/>
              </a:ext>
            </a:extLst>
          </p:cNvPr>
          <p:cNvSpPr>
            <a:spLocks/>
          </p:cNvSpPr>
          <p:nvPr/>
        </p:nvSpPr>
        <p:spPr bwMode="auto">
          <a:xfrm>
            <a:off x="4415143" y="3059825"/>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2" name="Freeform 113">
            <a:extLst>
              <a:ext uri="{FF2B5EF4-FFF2-40B4-BE49-F238E27FC236}">
                <a16:creationId xmlns:a16="http://schemas.microsoft.com/office/drawing/2014/main" id="{1A45269B-33F2-4E3F-BEE8-F04145C00F02}"/>
              </a:ext>
            </a:extLst>
          </p:cNvPr>
          <p:cNvSpPr>
            <a:spLocks/>
          </p:cNvSpPr>
          <p:nvPr/>
        </p:nvSpPr>
        <p:spPr bwMode="auto">
          <a:xfrm>
            <a:off x="4429430" y="3059825"/>
            <a:ext cx="33338" cy="33338"/>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3" name="Freeform 114">
            <a:extLst>
              <a:ext uri="{FF2B5EF4-FFF2-40B4-BE49-F238E27FC236}">
                <a16:creationId xmlns:a16="http://schemas.microsoft.com/office/drawing/2014/main" id="{F9611F02-EA79-4D58-ADC8-BE4EA11FA7E0}"/>
              </a:ext>
            </a:extLst>
          </p:cNvPr>
          <p:cNvSpPr>
            <a:spLocks/>
          </p:cNvSpPr>
          <p:nvPr/>
        </p:nvSpPr>
        <p:spPr bwMode="auto">
          <a:xfrm>
            <a:off x="4596118" y="3080464"/>
            <a:ext cx="46037" cy="46037"/>
          </a:xfrm>
          <a:custGeom>
            <a:avLst/>
            <a:gdLst>
              <a:gd name="T0" fmla="*/ 11 w 12"/>
              <a:gd name="T1" fmla="*/ 8 h 12"/>
              <a:gd name="T2" fmla="*/ 4 w 12"/>
              <a:gd name="T3" fmla="*/ 11 h 12"/>
              <a:gd name="T4" fmla="*/ 1 w 12"/>
              <a:gd name="T5" fmla="*/ 4 h 12"/>
              <a:gd name="T6" fmla="*/ 8 w 12"/>
              <a:gd name="T7" fmla="*/ 1 h 12"/>
              <a:gd name="T8" fmla="*/ 11 w 12"/>
              <a:gd name="T9" fmla="*/ 8 h 12"/>
            </a:gdLst>
            <a:ahLst/>
            <a:cxnLst>
              <a:cxn ang="0">
                <a:pos x="T0" y="T1"/>
              </a:cxn>
              <a:cxn ang="0">
                <a:pos x="T2" y="T3"/>
              </a:cxn>
              <a:cxn ang="0">
                <a:pos x="T4" y="T5"/>
              </a:cxn>
              <a:cxn ang="0">
                <a:pos x="T6" y="T7"/>
              </a:cxn>
              <a:cxn ang="0">
                <a:pos x="T8" y="T9"/>
              </a:cxn>
            </a:cxnLst>
            <a:rect l="0" t="0" r="r" b="b"/>
            <a:pathLst>
              <a:path w="12" h="12">
                <a:moveTo>
                  <a:pt x="11" y="8"/>
                </a:moveTo>
                <a:cubicBezTo>
                  <a:pt x="10" y="10"/>
                  <a:pt x="7" y="12"/>
                  <a:pt x="4" y="11"/>
                </a:cubicBezTo>
                <a:cubicBezTo>
                  <a:pt x="2" y="10"/>
                  <a:pt x="0" y="7"/>
                  <a:pt x="1" y="4"/>
                </a:cubicBezTo>
                <a:cubicBezTo>
                  <a:pt x="2" y="2"/>
                  <a:pt x="5" y="0"/>
                  <a:pt x="8" y="1"/>
                </a:cubicBezTo>
                <a:cubicBezTo>
                  <a:pt x="10" y="2"/>
                  <a:pt x="12" y="5"/>
                  <a:pt x="11" y="8"/>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14" name="Freeform 115">
            <a:extLst>
              <a:ext uri="{FF2B5EF4-FFF2-40B4-BE49-F238E27FC236}">
                <a16:creationId xmlns:a16="http://schemas.microsoft.com/office/drawing/2014/main" id="{958493B0-1D97-495E-9F87-E903338779CF}"/>
              </a:ext>
            </a:extLst>
          </p:cNvPr>
          <p:cNvSpPr>
            <a:spLocks/>
          </p:cNvSpPr>
          <p:nvPr/>
        </p:nvSpPr>
        <p:spPr bwMode="auto">
          <a:xfrm>
            <a:off x="4791380" y="3110626"/>
            <a:ext cx="33338" cy="34925"/>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5" name="Freeform 116">
            <a:extLst>
              <a:ext uri="{FF2B5EF4-FFF2-40B4-BE49-F238E27FC236}">
                <a16:creationId xmlns:a16="http://schemas.microsoft.com/office/drawing/2014/main" id="{8F3024CF-C344-40C1-820D-B9EFDDA63EE2}"/>
              </a:ext>
            </a:extLst>
          </p:cNvPr>
          <p:cNvSpPr>
            <a:spLocks/>
          </p:cNvSpPr>
          <p:nvPr/>
        </p:nvSpPr>
        <p:spPr bwMode="auto">
          <a:xfrm>
            <a:off x="4810431" y="3110626"/>
            <a:ext cx="36512" cy="34925"/>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6" name="Freeform 117">
            <a:extLst>
              <a:ext uri="{FF2B5EF4-FFF2-40B4-BE49-F238E27FC236}">
                <a16:creationId xmlns:a16="http://schemas.microsoft.com/office/drawing/2014/main" id="{FCF2C6E2-F297-4C12-A895-DE69710B5D0B}"/>
              </a:ext>
            </a:extLst>
          </p:cNvPr>
          <p:cNvSpPr>
            <a:spLocks/>
          </p:cNvSpPr>
          <p:nvPr/>
        </p:nvSpPr>
        <p:spPr bwMode="auto">
          <a:xfrm>
            <a:off x="4834243" y="3110626"/>
            <a:ext cx="36512" cy="34925"/>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17" name="Freeform 118">
            <a:extLst>
              <a:ext uri="{FF2B5EF4-FFF2-40B4-BE49-F238E27FC236}">
                <a16:creationId xmlns:a16="http://schemas.microsoft.com/office/drawing/2014/main" id="{EC2649F8-64F1-4EBC-BBC4-90456AEFEBDA}"/>
              </a:ext>
            </a:extLst>
          </p:cNvPr>
          <p:cNvSpPr>
            <a:spLocks/>
          </p:cNvSpPr>
          <p:nvPr/>
        </p:nvSpPr>
        <p:spPr bwMode="auto">
          <a:xfrm>
            <a:off x="4834243" y="3145550"/>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18" name="Freeform 119">
            <a:extLst>
              <a:ext uri="{FF2B5EF4-FFF2-40B4-BE49-F238E27FC236}">
                <a16:creationId xmlns:a16="http://schemas.microsoft.com/office/drawing/2014/main" id="{79592D38-89D7-4AA8-AA46-E36A448921C6}"/>
              </a:ext>
            </a:extLst>
          </p:cNvPr>
          <p:cNvSpPr>
            <a:spLocks/>
          </p:cNvSpPr>
          <p:nvPr/>
        </p:nvSpPr>
        <p:spPr bwMode="auto">
          <a:xfrm>
            <a:off x="4850119" y="3145550"/>
            <a:ext cx="34925"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19" name="Freeform 120">
            <a:extLst>
              <a:ext uri="{FF2B5EF4-FFF2-40B4-BE49-F238E27FC236}">
                <a16:creationId xmlns:a16="http://schemas.microsoft.com/office/drawing/2014/main" id="{11F7A034-C134-4962-839F-4D97EA11BBBB}"/>
              </a:ext>
            </a:extLst>
          </p:cNvPr>
          <p:cNvSpPr>
            <a:spLocks/>
          </p:cNvSpPr>
          <p:nvPr/>
        </p:nvSpPr>
        <p:spPr bwMode="auto">
          <a:xfrm>
            <a:off x="4877105" y="3145550"/>
            <a:ext cx="33338" cy="33338"/>
          </a:xfrm>
          <a:custGeom>
            <a:avLst/>
            <a:gdLst>
              <a:gd name="T0" fmla="*/ 10 w 11"/>
              <a:gd name="T1" fmla="*/ 7 h 11"/>
              <a:gd name="T2" fmla="*/ 4 w 11"/>
              <a:gd name="T3" fmla="*/ 10 h 11"/>
              <a:gd name="T4" fmla="*/ 1 w 11"/>
              <a:gd name="T5" fmla="*/ 4 h 11"/>
              <a:gd name="T6" fmla="*/ 7 w 11"/>
              <a:gd name="T7" fmla="*/ 1 h 11"/>
              <a:gd name="T8" fmla="*/ 10 w 11"/>
              <a:gd name="T9" fmla="*/ 7 h 11"/>
            </a:gdLst>
            <a:ahLst/>
            <a:cxnLst>
              <a:cxn ang="0">
                <a:pos x="T0" y="T1"/>
              </a:cxn>
              <a:cxn ang="0">
                <a:pos x="T2" y="T3"/>
              </a:cxn>
              <a:cxn ang="0">
                <a:pos x="T4" y="T5"/>
              </a:cxn>
              <a:cxn ang="0">
                <a:pos x="T6" y="T7"/>
              </a:cxn>
              <a:cxn ang="0">
                <a:pos x="T8" y="T9"/>
              </a:cxn>
            </a:cxnLst>
            <a:rect l="0" t="0" r="r" b="b"/>
            <a:pathLst>
              <a:path w="11" h="11">
                <a:moveTo>
                  <a:pt x="10" y="7"/>
                </a:moveTo>
                <a:cubicBezTo>
                  <a:pt x="9" y="10"/>
                  <a:pt x="6" y="11"/>
                  <a:pt x="4" y="10"/>
                </a:cubicBezTo>
                <a:cubicBezTo>
                  <a:pt x="1" y="9"/>
                  <a:pt x="0" y="6"/>
                  <a:pt x="1" y="4"/>
                </a:cubicBezTo>
                <a:cubicBezTo>
                  <a:pt x="2" y="1"/>
                  <a:pt x="5" y="0"/>
                  <a:pt x="7" y="1"/>
                </a:cubicBezTo>
                <a:cubicBezTo>
                  <a:pt x="10" y="2"/>
                  <a:pt x="11" y="5"/>
                  <a:pt x="10"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20" name="Freeform 121">
            <a:extLst>
              <a:ext uri="{FF2B5EF4-FFF2-40B4-BE49-F238E27FC236}">
                <a16:creationId xmlns:a16="http://schemas.microsoft.com/office/drawing/2014/main" id="{DC5798B2-69E0-43CD-8019-AF49003A2563}"/>
              </a:ext>
            </a:extLst>
          </p:cNvPr>
          <p:cNvSpPr>
            <a:spLocks/>
          </p:cNvSpPr>
          <p:nvPr/>
        </p:nvSpPr>
        <p:spPr bwMode="auto">
          <a:xfrm>
            <a:off x="5096181" y="3145550"/>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21" name="Freeform 122">
            <a:extLst>
              <a:ext uri="{FF2B5EF4-FFF2-40B4-BE49-F238E27FC236}">
                <a16:creationId xmlns:a16="http://schemas.microsoft.com/office/drawing/2014/main" id="{1E7A7864-9DC9-443C-B8D4-B05EC53A018B}"/>
              </a:ext>
            </a:extLst>
          </p:cNvPr>
          <p:cNvSpPr>
            <a:spLocks/>
          </p:cNvSpPr>
          <p:nvPr/>
        </p:nvSpPr>
        <p:spPr bwMode="auto">
          <a:xfrm>
            <a:off x="5272393" y="3145550"/>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22" name="Freeform 123">
            <a:extLst>
              <a:ext uri="{FF2B5EF4-FFF2-40B4-BE49-F238E27FC236}">
                <a16:creationId xmlns:a16="http://schemas.microsoft.com/office/drawing/2014/main" id="{C89A31EF-30A6-4CA8-8D00-29BA83F17C92}"/>
              </a:ext>
            </a:extLst>
          </p:cNvPr>
          <p:cNvSpPr>
            <a:spLocks/>
          </p:cNvSpPr>
          <p:nvPr/>
        </p:nvSpPr>
        <p:spPr bwMode="auto">
          <a:xfrm>
            <a:off x="5343831" y="3145550"/>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23" name="Freeform 124">
            <a:extLst>
              <a:ext uri="{FF2B5EF4-FFF2-40B4-BE49-F238E27FC236}">
                <a16:creationId xmlns:a16="http://schemas.microsoft.com/office/drawing/2014/main" id="{415041E1-01DD-418B-9EF8-21E343D84C6D}"/>
              </a:ext>
            </a:extLst>
          </p:cNvPr>
          <p:cNvSpPr>
            <a:spLocks/>
          </p:cNvSpPr>
          <p:nvPr/>
        </p:nvSpPr>
        <p:spPr bwMode="auto">
          <a:xfrm>
            <a:off x="5316844" y="3145550"/>
            <a:ext cx="36512" cy="33338"/>
          </a:xfrm>
          <a:custGeom>
            <a:avLst/>
            <a:gdLst>
              <a:gd name="T0" fmla="*/ 11 w 12"/>
              <a:gd name="T1" fmla="*/ 7 h 11"/>
              <a:gd name="T2" fmla="*/ 4 w 12"/>
              <a:gd name="T3" fmla="*/ 10 h 11"/>
              <a:gd name="T4" fmla="*/ 1 w 12"/>
              <a:gd name="T5" fmla="*/ 4 h 11"/>
              <a:gd name="T6" fmla="*/ 8 w 12"/>
              <a:gd name="T7" fmla="*/ 1 h 11"/>
              <a:gd name="T8" fmla="*/ 11 w 12"/>
              <a:gd name="T9" fmla="*/ 7 h 11"/>
            </a:gdLst>
            <a:ahLst/>
            <a:cxnLst>
              <a:cxn ang="0">
                <a:pos x="T0" y="T1"/>
              </a:cxn>
              <a:cxn ang="0">
                <a:pos x="T2" y="T3"/>
              </a:cxn>
              <a:cxn ang="0">
                <a:pos x="T4" y="T5"/>
              </a:cxn>
              <a:cxn ang="0">
                <a:pos x="T6" y="T7"/>
              </a:cxn>
              <a:cxn ang="0">
                <a:pos x="T8" y="T9"/>
              </a:cxn>
            </a:cxnLst>
            <a:rect l="0" t="0" r="r" b="b"/>
            <a:pathLst>
              <a:path w="12" h="11">
                <a:moveTo>
                  <a:pt x="11" y="7"/>
                </a:moveTo>
                <a:cubicBezTo>
                  <a:pt x="10" y="10"/>
                  <a:pt x="7" y="11"/>
                  <a:pt x="4" y="10"/>
                </a:cubicBezTo>
                <a:cubicBezTo>
                  <a:pt x="2" y="9"/>
                  <a:pt x="0" y="6"/>
                  <a:pt x="1" y="4"/>
                </a:cubicBezTo>
                <a:cubicBezTo>
                  <a:pt x="2" y="1"/>
                  <a:pt x="5" y="0"/>
                  <a:pt x="8" y="1"/>
                </a:cubicBezTo>
                <a:cubicBezTo>
                  <a:pt x="10" y="2"/>
                  <a:pt x="12" y="5"/>
                  <a:pt x="11" y="7"/>
                </a:cubicBezTo>
                <a:close/>
              </a:path>
            </a:pathLst>
          </a:custGeom>
          <a:solidFill>
            <a:schemeClr val="accent4"/>
          </a:solidFill>
          <a:ln w="12700">
            <a:solidFill>
              <a:schemeClr val="accent4"/>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25" name="Rectangle 224">
            <a:extLst>
              <a:ext uri="{FF2B5EF4-FFF2-40B4-BE49-F238E27FC236}">
                <a16:creationId xmlns:a16="http://schemas.microsoft.com/office/drawing/2014/main" id="{B77519AC-06A1-48EC-A314-5A8F4F28B2BE}"/>
              </a:ext>
            </a:extLst>
          </p:cNvPr>
          <p:cNvSpPr/>
          <p:nvPr/>
        </p:nvSpPr>
        <p:spPr>
          <a:xfrm>
            <a:off x="4530689" y="2526779"/>
            <a:ext cx="1382682" cy="25391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err="1">
                <a:ln>
                  <a:noFill/>
                </a:ln>
                <a:solidFill>
                  <a:srgbClr val="36AFCE"/>
                </a:solidFill>
                <a:effectLst/>
                <a:uLnTx/>
                <a:uFillTx/>
                <a:latin typeface="Calibri Light" panose="020F0302020204030204"/>
                <a:ea typeface="+mn-ea"/>
                <a:cs typeface="+mn-cs"/>
              </a:rPr>
              <a:t>Olaparib</a:t>
            </a:r>
            <a:r>
              <a:rPr kumimoji="0" lang="en-GB" sz="1050" b="0" i="0" u="none" strike="noStrike" kern="1200" cap="none" spc="0" normalizeH="0" baseline="0" noProof="0" dirty="0">
                <a:ln>
                  <a:noFill/>
                </a:ln>
                <a:solidFill>
                  <a:srgbClr val="36AFCE"/>
                </a:solidFill>
                <a:effectLst/>
                <a:uLnTx/>
                <a:uFillTx/>
                <a:latin typeface="Calibri Light" panose="020F0302020204030204"/>
                <a:ea typeface="+mn-ea"/>
                <a:cs typeface="+mn-cs"/>
              </a:rPr>
              <a:t> </a:t>
            </a:r>
            <a:endParaRPr kumimoji="0" lang="en-US" sz="1050" b="0" i="0" u="none" strike="noStrike" kern="1200" cap="none" spc="0" normalizeH="0" baseline="0" noProof="0" dirty="0">
              <a:ln>
                <a:noFill/>
              </a:ln>
              <a:solidFill>
                <a:srgbClr val="36AFCE"/>
              </a:solidFill>
              <a:effectLst/>
              <a:uLnTx/>
              <a:uFillTx/>
              <a:latin typeface="Calibri Light" panose="020F0302020204030204"/>
              <a:ea typeface="+mn-ea"/>
              <a:cs typeface="+mn-cs"/>
            </a:endParaRPr>
          </a:p>
        </p:txBody>
      </p:sp>
      <p:sp>
        <p:nvSpPr>
          <p:cNvPr id="226" name="Rectangle 225">
            <a:extLst>
              <a:ext uri="{FF2B5EF4-FFF2-40B4-BE49-F238E27FC236}">
                <a16:creationId xmlns:a16="http://schemas.microsoft.com/office/drawing/2014/main" id="{81E05D62-CEAF-44F3-AA96-5F5459631E10}"/>
              </a:ext>
            </a:extLst>
          </p:cNvPr>
          <p:cNvSpPr/>
          <p:nvPr/>
        </p:nvSpPr>
        <p:spPr>
          <a:xfrm>
            <a:off x="3776096" y="3417818"/>
            <a:ext cx="1917539" cy="253916"/>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Light" panose="020F0302020204030204"/>
                <a:ea typeface="+mn-ea"/>
                <a:cs typeface="+mn-cs"/>
              </a:rPr>
              <a:t>Placebo</a:t>
            </a:r>
            <a:endParaRPr kumimoji="0" lang="en-US" sz="105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98" name="Freeform 5">
            <a:extLst>
              <a:ext uri="{FF2B5EF4-FFF2-40B4-BE49-F238E27FC236}">
                <a16:creationId xmlns:a16="http://schemas.microsoft.com/office/drawing/2014/main" id="{30610C1B-AE55-4EEA-8F18-084AEA518751}"/>
              </a:ext>
            </a:extLst>
          </p:cNvPr>
          <p:cNvSpPr>
            <a:spLocks/>
          </p:cNvSpPr>
          <p:nvPr/>
        </p:nvSpPr>
        <p:spPr bwMode="auto">
          <a:xfrm>
            <a:off x="1243258" y="1441430"/>
            <a:ext cx="4598708" cy="1056539"/>
          </a:xfrm>
          <a:custGeom>
            <a:avLst/>
            <a:gdLst>
              <a:gd name="T0" fmla="*/ 148 w 3160"/>
              <a:gd name="T1" fmla="*/ 6 h 726"/>
              <a:gd name="T2" fmla="*/ 166 w 3160"/>
              <a:gd name="T3" fmla="*/ 27 h 726"/>
              <a:gd name="T4" fmla="*/ 249 w 3160"/>
              <a:gd name="T5" fmla="*/ 40 h 726"/>
              <a:gd name="T6" fmla="*/ 281 w 3160"/>
              <a:gd name="T7" fmla="*/ 52 h 726"/>
              <a:gd name="T8" fmla="*/ 328 w 3160"/>
              <a:gd name="T9" fmla="*/ 65 h 726"/>
              <a:gd name="T10" fmla="*/ 358 w 3160"/>
              <a:gd name="T11" fmla="*/ 84 h 726"/>
              <a:gd name="T12" fmla="*/ 478 w 3160"/>
              <a:gd name="T13" fmla="*/ 94 h 726"/>
              <a:gd name="T14" fmla="*/ 495 w 3160"/>
              <a:gd name="T15" fmla="*/ 115 h 726"/>
              <a:gd name="T16" fmla="*/ 559 w 3160"/>
              <a:gd name="T17" fmla="*/ 132 h 726"/>
              <a:gd name="T18" fmla="*/ 634 w 3160"/>
              <a:gd name="T19" fmla="*/ 142 h 726"/>
              <a:gd name="T20" fmla="*/ 653 w 3160"/>
              <a:gd name="T21" fmla="*/ 151 h 726"/>
              <a:gd name="T22" fmla="*/ 663 w 3160"/>
              <a:gd name="T23" fmla="*/ 163 h 726"/>
              <a:gd name="T24" fmla="*/ 680 w 3160"/>
              <a:gd name="T25" fmla="*/ 172 h 726"/>
              <a:gd name="T26" fmla="*/ 705 w 3160"/>
              <a:gd name="T27" fmla="*/ 178 h 726"/>
              <a:gd name="T28" fmla="*/ 730 w 3160"/>
              <a:gd name="T29" fmla="*/ 190 h 726"/>
              <a:gd name="T30" fmla="*/ 746 w 3160"/>
              <a:gd name="T31" fmla="*/ 197 h 726"/>
              <a:gd name="T32" fmla="*/ 794 w 3160"/>
              <a:gd name="T33" fmla="*/ 209 h 726"/>
              <a:gd name="T34" fmla="*/ 825 w 3160"/>
              <a:gd name="T35" fmla="*/ 220 h 726"/>
              <a:gd name="T36" fmla="*/ 836 w 3160"/>
              <a:gd name="T37" fmla="*/ 243 h 726"/>
              <a:gd name="T38" fmla="*/ 871 w 3160"/>
              <a:gd name="T39" fmla="*/ 253 h 726"/>
              <a:gd name="T40" fmla="*/ 954 w 3160"/>
              <a:gd name="T41" fmla="*/ 262 h 726"/>
              <a:gd name="T42" fmla="*/ 975 w 3160"/>
              <a:gd name="T43" fmla="*/ 272 h 726"/>
              <a:gd name="T44" fmla="*/ 996 w 3160"/>
              <a:gd name="T45" fmla="*/ 278 h 726"/>
              <a:gd name="T46" fmla="*/ 1004 w 3160"/>
              <a:gd name="T47" fmla="*/ 295 h 726"/>
              <a:gd name="T48" fmla="*/ 1073 w 3160"/>
              <a:gd name="T49" fmla="*/ 303 h 726"/>
              <a:gd name="T50" fmla="*/ 1098 w 3160"/>
              <a:gd name="T51" fmla="*/ 310 h 726"/>
              <a:gd name="T52" fmla="*/ 1123 w 3160"/>
              <a:gd name="T53" fmla="*/ 316 h 726"/>
              <a:gd name="T54" fmla="*/ 1150 w 3160"/>
              <a:gd name="T55" fmla="*/ 324 h 726"/>
              <a:gd name="T56" fmla="*/ 1160 w 3160"/>
              <a:gd name="T57" fmla="*/ 339 h 726"/>
              <a:gd name="T58" fmla="*/ 1216 w 3160"/>
              <a:gd name="T59" fmla="*/ 343 h 726"/>
              <a:gd name="T60" fmla="*/ 1314 w 3160"/>
              <a:gd name="T61" fmla="*/ 349 h 726"/>
              <a:gd name="T62" fmla="*/ 1322 w 3160"/>
              <a:gd name="T63" fmla="*/ 377 h 726"/>
              <a:gd name="T64" fmla="*/ 1326 w 3160"/>
              <a:gd name="T65" fmla="*/ 393 h 726"/>
              <a:gd name="T66" fmla="*/ 1403 w 3160"/>
              <a:gd name="T67" fmla="*/ 395 h 726"/>
              <a:gd name="T68" fmla="*/ 1464 w 3160"/>
              <a:gd name="T69" fmla="*/ 408 h 726"/>
              <a:gd name="T70" fmla="*/ 1472 w 3160"/>
              <a:gd name="T71" fmla="*/ 427 h 726"/>
              <a:gd name="T72" fmla="*/ 1491 w 3160"/>
              <a:gd name="T73" fmla="*/ 441 h 726"/>
              <a:gd name="T74" fmla="*/ 1507 w 3160"/>
              <a:gd name="T75" fmla="*/ 450 h 726"/>
              <a:gd name="T76" fmla="*/ 1526 w 3160"/>
              <a:gd name="T77" fmla="*/ 460 h 726"/>
              <a:gd name="T78" fmla="*/ 1572 w 3160"/>
              <a:gd name="T79" fmla="*/ 471 h 726"/>
              <a:gd name="T80" fmla="*/ 1611 w 3160"/>
              <a:gd name="T81" fmla="*/ 483 h 726"/>
              <a:gd name="T82" fmla="*/ 1630 w 3160"/>
              <a:gd name="T83" fmla="*/ 492 h 726"/>
              <a:gd name="T84" fmla="*/ 1647 w 3160"/>
              <a:gd name="T85" fmla="*/ 502 h 726"/>
              <a:gd name="T86" fmla="*/ 1659 w 3160"/>
              <a:gd name="T87" fmla="*/ 513 h 726"/>
              <a:gd name="T88" fmla="*/ 1667 w 3160"/>
              <a:gd name="T89" fmla="*/ 525 h 726"/>
              <a:gd name="T90" fmla="*/ 1719 w 3160"/>
              <a:gd name="T91" fmla="*/ 533 h 726"/>
              <a:gd name="T92" fmla="*/ 1763 w 3160"/>
              <a:gd name="T93" fmla="*/ 544 h 726"/>
              <a:gd name="T94" fmla="*/ 1788 w 3160"/>
              <a:gd name="T95" fmla="*/ 554 h 726"/>
              <a:gd name="T96" fmla="*/ 1817 w 3160"/>
              <a:gd name="T97" fmla="*/ 563 h 726"/>
              <a:gd name="T98" fmla="*/ 1850 w 3160"/>
              <a:gd name="T99" fmla="*/ 575 h 726"/>
              <a:gd name="T100" fmla="*/ 1979 w 3160"/>
              <a:gd name="T101" fmla="*/ 584 h 726"/>
              <a:gd name="T102" fmla="*/ 2025 w 3160"/>
              <a:gd name="T103" fmla="*/ 586 h 726"/>
              <a:gd name="T104" fmla="*/ 2096 w 3160"/>
              <a:gd name="T105" fmla="*/ 596 h 726"/>
              <a:gd name="T106" fmla="*/ 2141 w 3160"/>
              <a:gd name="T107" fmla="*/ 611 h 726"/>
              <a:gd name="T108" fmla="*/ 2177 w 3160"/>
              <a:gd name="T109" fmla="*/ 621 h 726"/>
              <a:gd name="T110" fmla="*/ 2326 w 3160"/>
              <a:gd name="T111" fmla="*/ 625 h 726"/>
              <a:gd name="T112" fmla="*/ 2345 w 3160"/>
              <a:gd name="T113" fmla="*/ 634 h 726"/>
              <a:gd name="T114" fmla="*/ 2430 w 3160"/>
              <a:gd name="T115" fmla="*/ 640 h 726"/>
              <a:gd name="T116" fmla="*/ 2486 w 3160"/>
              <a:gd name="T117" fmla="*/ 653 h 726"/>
              <a:gd name="T118" fmla="*/ 2532 w 3160"/>
              <a:gd name="T119" fmla="*/ 703 h 726"/>
              <a:gd name="T120" fmla="*/ 2688 w 3160"/>
              <a:gd name="T121" fmla="*/ 726 h 726"/>
              <a:gd name="T122" fmla="*/ 3160 w 3160"/>
              <a:gd name="T123" fmla="*/ 72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60" h="726">
                <a:moveTo>
                  <a:pt x="0" y="0"/>
                </a:moveTo>
                <a:lnTo>
                  <a:pt x="137" y="0"/>
                </a:lnTo>
                <a:lnTo>
                  <a:pt x="137" y="6"/>
                </a:lnTo>
                <a:lnTo>
                  <a:pt x="148" y="6"/>
                </a:lnTo>
                <a:lnTo>
                  <a:pt x="148" y="15"/>
                </a:lnTo>
                <a:lnTo>
                  <a:pt x="158" y="15"/>
                </a:lnTo>
                <a:lnTo>
                  <a:pt x="158" y="27"/>
                </a:lnTo>
                <a:lnTo>
                  <a:pt x="166" y="27"/>
                </a:lnTo>
                <a:lnTo>
                  <a:pt x="166" y="36"/>
                </a:lnTo>
                <a:lnTo>
                  <a:pt x="227" y="36"/>
                </a:lnTo>
                <a:lnTo>
                  <a:pt x="227" y="40"/>
                </a:lnTo>
                <a:lnTo>
                  <a:pt x="249" y="40"/>
                </a:lnTo>
                <a:lnTo>
                  <a:pt x="249" y="46"/>
                </a:lnTo>
                <a:lnTo>
                  <a:pt x="274" y="46"/>
                </a:lnTo>
                <a:lnTo>
                  <a:pt x="274" y="52"/>
                </a:lnTo>
                <a:lnTo>
                  <a:pt x="281" y="52"/>
                </a:lnTo>
                <a:lnTo>
                  <a:pt x="281" y="59"/>
                </a:lnTo>
                <a:lnTo>
                  <a:pt x="320" y="59"/>
                </a:lnTo>
                <a:lnTo>
                  <a:pt x="320" y="65"/>
                </a:lnTo>
                <a:lnTo>
                  <a:pt x="328" y="65"/>
                </a:lnTo>
                <a:lnTo>
                  <a:pt x="328" y="73"/>
                </a:lnTo>
                <a:lnTo>
                  <a:pt x="333" y="73"/>
                </a:lnTo>
                <a:lnTo>
                  <a:pt x="333" y="84"/>
                </a:lnTo>
                <a:lnTo>
                  <a:pt x="358" y="84"/>
                </a:lnTo>
                <a:lnTo>
                  <a:pt x="358" y="90"/>
                </a:lnTo>
                <a:lnTo>
                  <a:pt x="437" y="90"/>
                </a:lnTo>
                <a:lnTo>
                  <a:pt x="437" y="94"/>
                </a:lnTo>
                <a:lnTo>
                  <a:pt x="478" y="94"/>
                </a:lnTo>
                <a:lnTo>
                  <a:pt x="478" y="109"/>
                </a:lnTo>
                <a:lnTo>
                  <a:pt x="486" y="109"/>
                </a:lnTo>
                <a:lnTo>
                  <a:pt x="486" y="115"/>
                </a:lnTo>
                <a:lnTo>
                  <a:pt x="495" y="115"/>
                </a:lnTo>
                <a:lnTo>
                  <a:pt x="495" y="128"/>
                </a:lnTo>
                <a:lnTo>
                  <a:pt x="522" y="128"/>
                </a:lnTo>
                <a:lnTo>
                  <a:pt x="522" y="132"/>
                </a:lnTo>
                <a:lnTo>
                  <a:pt x="559" y="132"/>
                </a:lnTo>
                <a:lnTo>
                  <a:pt x="559" y="136"/>
                </a:lnTo>
                <a:lnTo>
                  <a:pt x="565" y="136"/>
                </a:lnTo>
                <a:lnTo>
                  <a:pt x="565" y="142"/>
                </a:lnTo>
                <a:lnTo>
                  <a:pt x="634" y="142"/>
                </a:lnTo>
                <a:lnTo>
                  <a:pt x="634" y="147"/>
                </a:lnTo>
                <a:lnTo>
                  <a:pt x="649" y="147"/>
                </a:lnTo>
                <a:lnTo>
                  <a:pt x="649" y="151"/>
                </a:lnTo>
                <a:lnTo>
                  <a:pt x="653" y="151"/>
                </a:lnTo>
                <a:lnTo>
                  <a:pt x="653" y="155"/>
                </a:lnTo>
                <a:lnTo>
                  <a:pt x="657" y="155"/>
                </a:lnTo>
                <a:lnTo>
                  <a:pt x="657" y="163"/>
                </a:lnTo>
                <a:lnTo>
                  <a:pt x="663" y="163"/>
                </a:lnTo>
                <a:lnTo>
                  <a:pt x="663" y="165"/>
                </a:lnTo>
                <a:lnTo>
                  <a:pt x="667" y="165"/>
                </a:lnTo>
                <a:lnTo>
                  <a:pt x="667" y="172"/>
                </a:lnTo>
                <a:lnTo>
                  <a:pt x="680" y="172"/>
                </a:lnTo>
                <a:lnTo>
                  <a:pt x="680" y="174"/>
                </a:lnTo>
                <a:lnTo>
                  <a:pt x="701" y="174"/>
                </a:lnTo>
                <a:lnTo>
                  <a:pt x="701" y="178"/>
                </a:lnTo>
                <a:lnTo>
                  <a:pt x="705" y="178"/>
                </a:lnTo>
                <a:lnTo>
                  <a:pt x="705" y="182"/>
                </a:lnTo>
                <a:lnTo>
                  <a:pt x="721" y="182"/>
                </a:lnTo>
                <a:lnTo>
                  <a:pt x="721" y="190"/>
                </a:lnTo>
                <a:lnTo>
                  <a:pt x="730" y="190"/>
                </a:lnTo>
                <a:lnTo>
                  <a:pt x="730" y="193"/>
                </a:lnTo>
                <a:lnTo>
                  <a:pt x="738" y="193"/>
                </a:lnTo>
                <a:lnTo>
                  <a:pt x="738" y="197"/>
                </a:lnTo>
                <a:lnTo>
                  <a:pt x="746" y="197"/>
                </a:lnTo>
                <a:lnTo>
                  <a:pt x="746" y="201"/>
                </a:lnTo>
                <a:lnTo>
                  <a:pt x="782" y="201"/>
                </a:lnTo>
                <a:lnTo>
                  <a:pt x="782" y="209"/>
                </a:lnTo>
                <a:lnTo>
                  <a:pt x="794" y="209"/>
                </a:lnTo>
                <a:lnTo>
                  <a:pt x="794" y="216"/>
                </a:lnTo>
                <a:lnTo>
                  <a:pt x="798" y="216"/>
                </a:lnTo>
                <a:lnTo>
                  <a:pt x="798" y="220"/>
                </a:lnTo>
                <a:lnTo>
                  <a:pt x="825" y="220"/>
                </a:lnTo>
                <a:lnTo>
                  <a:pt x="825" y="239"/>
                </a:lnTo>
                <a:lnTo>
                  <a:pt x="830" y="239"/>
                </a:lnTo>
                <a:lnTo>
                  <a:pt x="830" y="243"/>
                </a:lnTo>
                <a:lnTo>
                  <a:pt x="836" y="243"/>
                </a:lnTo>
                <a:lnTo>
                  <a:pt x="836" y="247"/>
                </a:lnTo>
                <a:lnTo>
                  <a:pt x="867" y="247"/>
                </a:lnTo>
                <a:lnTo>
                  <a:pt x="867" y="253"/>
                </a:lnTo>
                <a:lnTo>
                  <a:pt x="871" y="253"/>
                </a:lnTo>
                <a:lnTo>
                  <a:pt x="871" y="257"/>
                </a:lnTo>
                <a:lnTo>
                  <a:pt x="902" y="257"/>
                </a:lnTo>
                <a:lnTo>
                  <a:pt x="902" y="262"/>
                </a:lnTo>
                <a:lnTo>
                  <a:pt x="954" y="262"/>
                </a:lnTo>
                <a:lnTo>
                  <a:pt x="954" y="268"/>
                </a:lnTo>
                <a:lnTo>
                  <a:pt x="956" y="268"/>
                </a:lnTo>
                <a:lnTo>
                  <a:pt x="956" y="272"/>
                </a:lnTo>
                <a:lnTo>
                  <a:pt x="975" y="272"/>
                </a:lnTo>
                <a:lnTo>
                  <a:pt x="975" y="276"/>
                </a:lnTo>
                <a:lnTo>
                  <a:pt x="990" y="276"/>
                </a:lnTo>
                <a:lnTo>
                  <a:pt x="990" y="278"/>
                </a:lnTo>
                <a:lnTo>
                  <a:pt x="996" y="278"/>
                </a:lnTo>
                <a:lnTo>
                  <a:pt x="996" y="289"/>
                </a:lnTo>
                <a:lnTo>
                  <a:pt x="1000" y="289"/>
                </a:lnTo>
                <a:lnTo>
                  <a:pt x="1004" y="289"/>
                </a:lnTo>
                <a:lnTo>
                  <a:pt x="1004" y="295"/>
                </a:lnTo>
                <a:lnTo>
                  <a:pt x="1058" y="295"/>
                </a:lnTo>
                <a:lnTo>
                  <a:pt x="1058" y="299"/>
                </a:lnTo>
                <a:lnTo>
                  <a:pt x="1073" y="299"/>
                </a:lnTo>
                <a:lnTo>
                  <a:pt x="1073" y="303"/>
                </a:lnTo>
                <a:lnTo>
                  <a:pt x="1077" y="303"/>
                </a:lnTo>
                <a:lnTo>
                  <a:pt x="1077" y="308"/>
                </a:lnTo>
                <a:lnTo>
                  <a:pt x="1098" y="308"/>
                </a:lnTo>
                <a:lnTo>
                  <a:pt x="1098" y="310"/>
                </a:lnTo>
                <a:lnTo>
                  <a:pt x="1106" y="310"/>
                </a:lnTo>
                <a:lnTo>
                  <a:pt x="1106" y="314"/>
                </a:lnTo>
                <a:lnTo>
                  <a:pt x="1123" y="314"/>
                </a:lnTo>
                <a:lnTo>
                  <a:pt x="1123" y="316"/>
                </a:lnTo>
                <a:lnTo>
                  <a:pt x="1141" y="316"/>
                </a:lnTo>
                <a:lnTo>
                  <a:pt x="1141" y="318"/>
                </a:lnTo>
                <a:lnTo>
                  <a:pt x="1150" y="318"/>
                </a:lnTo>
                <a:lnTo>
                  <a:pt x="1150" y="324"/>
                </a:lnTo>
                <a:lnTo>
                  <a:pt x="1158" y="324"/>
                </a:lnTo>
                <a:lnTo>
                  <a:pt x="1158" y="331"/>
                </a:lnTo>
                <a:lnTo>
                  <a:pt x="1160" y="331"/>
                </a:lnTo>
                <a:lnTo>
                  <a:pt x="1160" y="339"/>
                </a:lnTo>
                <a:lnTo>
                  <a:pt x="1202" y="339"/>
                </a:lnTo>
                <a:lnTo>
                  <a:pt x="1202" y="343"/>
                </a:lnTo>
                <a:lnTo>
                  <a:pt x="1210" y="343"/>
                </a:lnTo>
                <a:lnTo>
                  <a:pt x="1216" y="343"/>
                </a:lnTo>
                <a:lnTo>
                  <a:pt x="1262" y="343"/>
                </a:lnTo>
                <a:lnTo>
                  <a:pt x="1304" y="343"/>
                </a:lnTo>
                <a:lnTo>
                  <a:pt x="1314" y="343"/>
                </a:lnTo>
                <a:lnTo>
                  <a:pt x="1314" y="349"/>
                </a:lnTo>
                <a:lnTo>
                  <a:pt x="1318" y="349"/>
                </a:lnTo>
                <a:lnTo>
                  <a:pt x="1318" y="362"/>
                </a:lnTo>
                <a:lnTo>
                  <a:pt x="1322" y="362"/>
                </a:lnTo>
                <a:lnTo>
                  <a:pt x="1322" y="377"/>
                </a:lnTo>
                <a:lnTo>
                  <a:pt x="1326" y="377"/>
                </a:lnTo>
                <a:lnTo>
                  <a:pt x="1326" y="381"/>
                </a:lnTo>
                <a:lnTo>
                  <a:pt x="1326" y="387"/>
                </a:lnTo>
                <a:lnTo>
                  <a:pt x="1326" y="393"/>
                </a:lnTo>
                <a:lnTo>
                  <a:pt x="1360" y="393"/>
                </a:lnTo>
                <a:lnTo>
                  <a:pt x="1360" y="395"/>
                </a:lnTo>
                <a:lnTo>
                  <a:pt x="1376" y="395"/>
                </a:lnTo>
                <a:lnTo>
                  <a:pt x="1403" y="395"/>
                </a:lnTo>
                <a:lnTo>
                  <a:pt x="1403" y="402"/>
                </a:lnTo>
                <a:lnTo>
                  <a:pt x="1457" y="402"/>
                </a:lnTo>
                <a:lnTo>
                  <a:pt x="1457" y="408"/>
                </a:lnTo>
                <a:lnTo>
                  <a:pt x="1464" y="408"/>
                </a:lnTo>
                <a:lnTo>
                  <a:pt x="1464" y="414"/>
                </a:lnTo>
                <a:lnTo>
                  <a:pt x="1472" y="414"/>
                </a:lnTo>
                <a:lnTo>
                  <a:pt x="1472" y="421"/>
                </a:lnTo>
                <a:lnTo>
                  <a:pt x="1472" y="427"/>
                </a:lnTo>
                <a:lnTo>
                  <a:pt x="1486" y="427"/>
                </a:lnTo>
                <a:lnTo>
                  <a:pt x="1486" y="433"/>
                </a:lnTo>
                <a:lnTo>
                  <a:pt x="1486" y="441"/>
                </a:lnTo>
                <a:lnTo>
                  <a:pt x="1491" y="441"/>
                </a:lnTo>
                <a:lnTo>
                  <a:pt x="1491" y="444"/>
                </a:lnTo>
                <a:lnTo>
                  <a:pt x="1497" y="444"/>
                </a:lnTo>
                <a:lnTo>
                  <a:pt x="1497" y="450"/>
                </a:lnTo>
                <a:lnTo>
                  <a:pt x="1507" y="450"/>
                </a:lnTo>
                <a:lnTo>
                  <a:pt x="1507" y="454"/>
                </a:lnTo>
                <a:lnTo>
                  <a:pt x="1516" y="454"/>
                </a:lnTo>
                <a:lnTo>
                  <a:pt x="1516" y="460"/>
                </a:lnTo>
                <a:lnTo>
                  <a:pt x="1526" y="460"/>
                </a:lnTo>
                <a:lnTo>
                  <a:pt x="1526" y="462"/>
                </a:lnTo>
                <a:lnTo>
                  <a:pt x="1568" y="462"/>
                </a:lnTo>
                <a:lnTo>
                  <a:pt x="1568" y="471"/>
                </a:lnTo>
                <a:lnTo>
                  <a:pt x="1572" y="471"/>
                </a:lnTo>
                <a:lnTo>
                  <a:pt x="1572" y="479"/>
                </a:lnTo>
                <a:lnTo>
                  <a:pt x="1605" y="479"/>
                </a:lnTo>
                <a:lnTo>
                  <a:pt x="1605" y="483"/>
                </a:lnTo>
                <a:lnTo>
                  <a:pt x="1611" y="483"/>
                </a:lnTo>
                <a:lnTo>
                  <a:pt x="1611" y="490"/>
                </a:lnTo>
                <a:lnTo>
                  <a:pt x="1620" y="490"/>
                </a:lnTo>
                <a:lnTo>
                  <a:pt x="1620" y="492"/>
                </a:lnTo>
                <a:lnTo>
                  <a:pt x="1630" y="492"/>
                </a:lnTo>
                <a:lnTo>
                  <a:pt x="1630" y="496"/>
                </a:lnTo>
                <a:lnTo>
                  <a:pt x="1638" y="496"/>
                </a:lnTo>
                <a:lnTo>
                  <a:pt x="1638" y="502"/>
                </a:lnTo>
                <a:lnTo>
                  <a:pt x="1647" y="502"/>
                </a:lnTo>
                <a:lnTo>
                  <a:pt x="1647" y="504"/>
                </a:lnTo>
                <a:lnTo>
                  <a:pt x="1657" y="504"/>
                </a:lnTo>
                <a:lnTo>
                  <a:pt x="1657" y="513"/>
                </a:lnTo>
                <a:lnTo>
                  <a:pt x="1659" y="513"/>
                </a:lnTo>
                <a:lnTo>
                  <a:pt x="1659" y="519"/>
                </a:lnTo>
                <a:lnTo>
                  <a:pt x="1663" y="519"/>
                </a:lnTo>
                <a:lnTo>
                  <a:pt x="1663" y="525"/>
                </a:lnTo>
                <a:lnTo>
                  <a:pt x="1667" y="525"/>
                </a:lnTo>
                <a:lnTo>
                  <a:pt x="1667" y="529"/>
                </a:lnTo>
                <a:lnTo>
                  <a:pt x="1713" y="529"/>
                </a:lnTo>
                <a:lnTo>
                  <a:pt x="1713" y="533"/>
                </a:lnTo>
                <a:lnTo>
                  <a:pt x="1719" y="533"/>
                </a:lnTo>
                <a:lnTo>
                  <a:pt x="1719" y="538"/>
                </a:lnTo>
                <a:lnTo>
                  <a:pt x="1728" y="538"/>
                </a:lnTo>
                <a:lnTo>
                  <a:pt x="1728" y="544"/>
                </a:lnTo>
                <a:lnTo>
                  <a:pt x="1763" y="544"/>
                </a:lnTo>
                <a:lnTo>
                  <a:pt x="1765" y="544"/>
                </a:lnTo>
                <a:lnTo>
                  <a:pt x="1765" y="550"/>
                </a:lnTo>
                <a:lnTo>
                  <a:pt x="1788" y="550"/>
                </a:lnTo>
                <a:lnTo>
                  <a:pt x="1788" y="554"/>
                </a:lnTo>
                <a:lnTo>
                  <a:pt x="1807" y="554"/>
                </a:lnTo>
                <a:lnTo>
                  <a:pt x="1807" y="561"/>
                </a:lnTo>
                <a:lnTo>
                  <a:pt x="1817" y="561"/>
                </a:lnTo>
                <a:lnTo>
                  <a:pt x="1817" y="563"/>
                </a:lnTo>
                <a:lnTo>
                  <a:pt x="1825" y="563"/>
                </a:lnTo>
                <a:lnTo>
                  <a:pt x="1825" y="569"/>
                </a:lnTo>
                <a:lnTo>
                  <a:pt x="1850" y="569"/>
                </a:lnTo>
                <a:lnTo>
                  <a:pt x="1850" y="575"/>
                </a:lnTo>
                <a:lnTo>
                  <a:pt x="1967" y="575"/>
                </a:lnTo>
                <a:lnTo>
                  <a:pt x="1967" y="579"/>
                </a:lnTo>
                <a:lnTo>
                  <a:pt x="1979" y="579"/>
                </a:lnTo>
                <a:lnTo>
                  <a:pt x="1979" y="584"/>
                </a:lnTo>
                <a:lnTo>
                  <a:pt x="1994" y="584"/>
                </a:lnTo>
                <a:lnTo>
                  <a:pt x="1994" y="586"/>
                </a:lnTo>
                <a:lnTo>
                  <a:pt x="2012" y="586"/>
                </a:lnTo>
                <a:lnTo>
                  <a:pt x="2025" y="586"/>
                </a:lnTo>
                <a:lnTo>
                  <a:pt x="2025" y="592"/>
                </a:lnTo>
                <a:lnTo>
                  <a:pt x="2033" y="592"/>
                </a:lnTo>
                <a:lnTo>
                  <a:pt x="2033" y="596"/>
                </a:lnTo>
                <a:lnTo>
                  <a:pt x="2096" y="596"/>
                </a:lnTo>
                <a:lnTo>
                  <a:pt x="2133" y="596"/>
                </a:lnTo>
                <a:lnTo>
                  <a:pt x="2133" y="607"/>
                </a:lnTo>
                <a:lnTo>
                  <a:pt x="2141" y="607"/>
                </a:lnTo>
                <a:lnTo>
                  <a:pt x="2141" y="611"/>
                </a:lnTo>
                <a:lnTo>
                  <a:pt x="2166" y="611"/>
                </a:lnTo>
                <a:lnTo>
                  <a:pt x="2166" y="615"/>
                </a:lnTo>
                <a:lnTo>
                  <a:pt x="2177" y="615"/>
                </a:lnTo>
                <a:lnTo>
                  <a:pt x="2177" y="621"/>
                </a:lnTo>
                <a:lnTo>
                  <a:pt x="2202" y="621"/>
                </a:lnTo>
                <a:lnTo>
                  <a:pt x="2231" y="621"/>
                </a:lnTo>
                <a:lnTo>
                  <a:pt x="2326" y="621"/>
                </a:lnTo>
                <a:lnTo>
                  <a:pt x="2326" y="625"/>
                </a:lnTo>
                <a:lnTo>
                  <a:pt x="2339" y="625"/>
                </a:lnTo>
                <a:lnTo>
                  <a:pt x="2339" y="630"/>
                </a:lnTo>
                <a:lnTo>
                  <a:pt x="2345" y="630"/>
                </a:lnTo>
                <a:lnTo>
                  <a:pt x="2345" y="634"/>
                </a:lnTo>
                <a:lnTo>
                  <a:pt x="2383" y="634"/>
                </a:lnTo>
                <a:lnTo>
                  <a:pt x="2383" y="640"/>
                </a:lnTo>
                <a:lnTo>
                  <a:pt x="2420" y="640"/>
                </a:lnTo>
                <a:lnTo>
                  <a:pt x="2430" y="640"/>
                </a:lnTo>
                <a:lnTo>
                  <a:pt x="2430" y="648"/>
                </a:lnTo>
                <a:lnTo>
                  <a:pt x="2434" y="648"/>
                </a:lnTo>
                <a:lnTo>
                  <a:pt x="2434" y="653"/>
                </a:lnTo>
                <a:lnTo>
                  <a:pt x="2486" y="653"/>
                </a:lnTo>
                <a:lnTo>
                  <a:pt x="2486" y="663"/>
                </a:lnTo>
                <a:lnTo>
                  <a:pt x="2507" y="663"/>
                </a:lnTo>
                <a:lnTo>
                  <a:pt x="2507" y="703"/>
                </a:lnTo>
                <a:lnTo>
                  <a:pt x="2532" y="703"/>
                </a:lnTo>
                <a:lnTo>
                  <a:pt x="2613" y="703"/>
                </a:lnTo>
                <a:lnTo>
                  <a:pt x="2613" y="726"/>
                </a:lnTo>
                <a:lnTo>
                  <a:pt x="2649" y="726"/>
                </a:lnTo>
                <a:lnTo>
                  <a:pt x="2688" y="726"/>
                </a:lnTo>
                <a:lnTo>
                  <a:pt x="2723" y="726"/>
                </a:lnTo>
                <a:lnTo>
                  <a:pt x="2865" y="726"/>
                </a:lnTo>
                <a:lnTo>
                  <a:pt x="2996" y="726"/>
                </a:lnTo>
                <a:lnTo>
                  <a:pt x="3160" y="726"/>
                </a:lnTo>
              </a:path>
            </a:pathLst>
          </a:custGeom>
          <a:solidFill>
            <a:srgbClr val="FFFFFF"/>
          </a:solidFill>
          <a:ln w="19050" cap="flat">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31" name="Line 12">
            <a:extLst>
              <a:ext uri="{FF2B5EF4-FFF2-40B4-BE49-F238E27FC236}">
                <a16:creationId xmlns:a16="http://schemas.microsoft.com/office/drawing/2014/main" id="{8EF5AE41-785A-4A38-8609-4472A6551FC2}"/>
              </a:ext>
            </a:extLst>
          </p:cNvPr>
          <p:cNvSpPr>
            <a:spLocks noChangeShapeType="1"/>
          </p:cNvSpPr>
          <p:nvPr/>
        </p:nvSpPr>
        <p:spPr bwMode="auto">
          <a:xfrm>
            <a:off x="1104703" y="2542969"/>
            <a:ext cx="5345908" cy="0"/>
          </a:xfrm>
          <a:prstGeom prst="line">
            <a:avLst/>
          </a:prstGeom>
          <a:solidFill>
            <a:schemeClr val="accent5"/>
          </a:solidFill>
          <a:ln w="12700" cap="flat">
            <a:solidFill>
              <a:srgbClr val="939598"/>
            </a:solidFill>
            <a:prstDash val="dash"/>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224" name="Freeform 98">
            <a:extLst>
              <a:ext uri="{FF2B5EF4-FFF2-40B4-BE49-F238E27FC236}">
                <a16:creationId xmlns:a16="http://schemas.microsoft.com/office/drawing/2014/main" id="{A656B3AD-8AAC-437B-B1F2-525776617F8A}"/>
              </a:ext>
            </a:extLst>
          </p:cNvPr>
          <p:cNvSpPr>
            <a:spLocks/>
          </p:cNvSpPr>
          <p:nvPr/>
        </p:nvSpPr>
        <p:spPr bwMode="auto">
          <a:xfrm>
            <a:off x="1233299" y="1445964"/>
            <a:ext cx="4343400" cy="1966912"/>
          </a:xfrm>
          <a:custGeom>
            <a:avLst/>
            <a:gdLst>
              <a:gd name="T0" fmla="*/ 122 w 2736"/>
              <a:gd name="T1" fmla="*/ 9 h 1239"/>
              <a:gd name="T2" fmla="*/ 145 w 2736"/>
              <a:gd name="T3" fmla="*/ 21 h 1239"/>
              <a:gd name="T4" fmla="*/ 150 w 2736"/>
              <a:gd name="T5" fmla="*/ 73 h 1239"/>
              <a:gd name="T6" fmla="*/ 154 w 2736"/>
              <a:gd name="T7" fmla="*/ 103 h 1239"/>
              <a:gd name="T8" fmla="*/ 228 w 2736"/>
              <a:gd name="T9" fmla="*/ 117 h 1239"/>
              <a:gd name="T10" fmla="*/ 247 w 2736"/>
              <a:gd name="T11" fmla="*/ 134 h 1239"/>
              <a:gd name="T12" fmla="*/ 270 w 2736"/>
              <a:gd name="T13" fmla="*/ 141 h 1239"/>
              <a:gd name="T14" fmla="*/ 276 w 2736"/>
              <a:gd name="T15" fmla="*/ 155 h 1239"/>
              <a:gd name="T16" fmla="*/ 299 w 2736"/>
              <a:gd name="T17" fmla="*/ 170 h 1239"/>
              <a:gd name="T18" fmla="*/ 303 w 2736"/>
              <a:gd name="T19" fmla="*/ 201 h 1239"/>
              <a:gd name="T20" fmla="*/ 308 w 2736"/>
              <a:gd name="T21" fmla="*/ 239 h 1239"/>
              <a:gd name="T22" fmla="*/ 312 w 2736"/>
              <a:gd name="T23" fmla="*/ 262 h 1239"/>
              <a:gd name="T24" fmla="*/ 352 w 2736"/>
              <a:gd name="T25" fmla="*/ 273 h 1239"/>
              <a:gd name="T26" fmla="*/ 360 w 2736"/>
              <a:gd name="T27" fmla="*/ 281 h 1239"/>
              <a:gd name="T28" fmla="*/ 409 w 2736"/>
              <a:gd name="T29" fmla="*/ 283 h 1239"/>
              <a:gd name="T30" fmla="*/ 417 w 2736"/>
              <a:gd name="T31" fmla="*/ 291 h 1239"/>
              <a:gd name="T32" fmla="*/ 422 w 2736"/>
              <a:gd name="T33" fmla="*/ 298 h 1239"/>
              <a:gd name="T34" fmla="*/ 424 w 2736"/>
              <a:gd name="T35" fmla="*/ 317 h 1239"/>
              <a:gd name="T36" fmla="*/ 443 w 2736"/>
              <a:gd name="T37" fmla="*/ 325 h 1239"/>
              <a:gd name="T38" fmla="*/ 451 w 2736"/>
              <a:gd name="T39" fmla="*/ 357 h 1239"/>
              <a:gd name="T40" fmla="*/ 457 w 2736"/>
              <a:gd name="T41" fmla="*/ 367 h 1239"/>
              <a:gd name="T42" fmla="*/ 460 w 2736"/>
              <a:gd name="T43" fmla="*/ 440 h 1239"/>
              <a:gd name="T44" fmla="*/ 466 w 2736"/>
              <a:gd name="T45" fmla="*/ 455 h 1239"/>
              <a:gd name="T46" fmla="*/ 472 w 2736"/>
              <a:gd name="T47" fmla="*/ 468 h 1239"/>
              <a:gd name="T48" fmla="*/ 479 w 2736"/>
              <a:gd name="T49" fmla="*/ 474 h 1239"/>
              <a:gd name="T50" fmla="*/ 481 w 2736"/>
              <a:gd name="T51" fmla="*/ 491 h 1239"/>
              <a:gd name="T52" fmla="*/ 508 w 2736"/>
              <a:gd name="T53" fmla="*/ 495 h 1239"/>
              <a:gd name="T54" fmla="*/ 592 w 2736"/>
              <a:gd name="T55" fmla="*/ 512 h 1239"/>
              <a:gd name="T56" fmla="*/ 599 w 2736"/>
              <a:gd name="T57" fmla="*/ 539 h 1239"/>
              <a:gd name="T58" fmla="*/ 605 w 2736"/>
              <a:gd name="T59" fmla="*/ 560 h 1239"/>
              <a:gd name="T60" fmla="*/ 611 w 2736"/>
              <a:gd name="T61" fmla="*/ 585 h 1239"/>
              <a:gd name="T62" fmla="*/ 615 w 2736"/>
              <a:gd name="T63" fmla="*/ 604 h 1239"/>
              <a:gd name="T64" fmla="*/ 635 w 2736"/>
              <a:gd name="T65" fmla="*/ 644 h 1239"/>
              <a:gd name="T66" fmla="*/ 655 w 2736"/>
              <a:gd name="T67" fmla="*/ 685 h 1239"/>
              <a:gd name="T68" fmla="*/ 755 w 2736"/>
              <a:gd name="T69" fmla="*/ 694 h 1239"/>
              <a:gd name="T70" fmla="*/ 769 w 2736"/>
              <a:gd name="T71" fmla="*/ 751 h 1239"/>
              <a:gd name="T72" fmla="*/ 792 w 2736"/>
              <a:gd name="T73" fmla="*/ 761 h 1239"/>
              <a:gd name="T74" fmla="*/ 801 w 2736"/>
              <a:gd name="T75" fmla="*/ 771 h 1239"/>
              <a:gd name="T76" fmla="*/ 837 w 2736"/>
              <a:gd name="T77" fmla="*/ 776 h 1239"/>
              <a:gd name="T78" fmla="*/ 900 w 2736"/>
              <a:gd name="T79" fmla="*/ 792 h 1239"/>
              <a:gd name="T80" fmla="*/ 911 w 2736"/>
              <a:gd name="T81" fmla="*/ 805 h 1239"/>
              <a:gd name="T82" fmla="*/ 999 w 2736"/>
              <a:gd name="T83" fmla="*/ 811 h 1239"/>
              <a:gd name="T84" fmla="*/ 1012 w 2736"/>
              <a:gd name="T85" fmla="*/ 824 h 1239"/>
              <a:gd name="T86" fmla="*/ 1062 w 2736"/>
              <a:gd name="T87" fmla="*/ 832 h 1239"/>
              <a:gd name="T88" fmla="*/ 1172 w 2736"/>
              <a:gd name="T89" fmla="*/ 862 h 1239"/>
              <a:gd name="T90" fmla="*/ 1201 w 2736"/>
              <a:gd name="T91" fmla="*/ 866 h 1239"/>
              <a:gd name="T92" fmla="*/ 1212 w 2736"/>
              <a:gd name="T93" fmla="*/ 918 h 1239"/>
              <a:gd name="T94" fmla="*/ 1366 w 2736"/>
              <a:gd name="T95" fmla="*/ 924 h 1239"/>
              <a:gd name="T96" fmla="*/ 1518 w 2736"/>
              <a:gd name="T97" fmla="*/ 941 h 1239"/>
              <a:gd name="T98" fmla="*/ 1659 w 2736"/>
              <a:gd name="T99" fmla="*/ 964 h 1239"/>
              <a:gd name="T100" fmla="*/ 1676 w 2736"/>
              <a:gd name="T101" fmla="*/ 970 h 1239"/>
              <a:gd name="T102" fmla="*/ 1800 w 2736"/>
              <a:gd name="T103" fmla="*/ 998 h 1239"/>
              <a:gd name="T104" fmla="*/ 1834 w 2736"/>
              <a:gd name="T105" fmla="*/ 1025 h 1239"/>
              <a:gd name="T106" fmla="*/ 2112 w 2736"/>
              <a:gd name="T107" fmla="*/ 1036 h 1239"/>
              <a:gd name="T108" fmla="*/ 2277 w 2736"/>
              <a:gd name="T109" fmla="*/ 1056 h 1239"/>
              <a:gd name="T110" fmla="*/ 2622 w 2736"/>
              <a:gd name="T111" fmla="*/ 1079 h 1239"/>
              <a:gd name="T112" fmla="*/ 2736 w 2736"/>
              <a:gd name="T113" fmla="*/ 1239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36" h="1239">
                <a:moveTo>
                  <a:pt x="0" y="0"/>
                </a:moveTo>
                <a:lnTo>
                  <a:pt x="122" y="0"/>
                </a:lnTo>
                <a:lnTo>
                  <a:pt x="122" y="9"/>
                </a:lnTo>
                <a:lnTo>
                  <a:pt x="133" y="9"/>
                </a:lnTo>
                <a:lnTo>
                  <a:pt x="133" y="21"/>
                </a:lnTo>
                <a:lnTo>
                  <a:pt x="145" y="21"/>
                </a:lnTo>
                <a:lnTo>
                  <a:pt x="145" y="53"/>
                </a:lnTo>
                <a:lnTo>
                  <a:pt x="145" y="73"/>
                </a:lnTo>
                <a:lnTo>
                  <a:pt x="150" y="73"/>
                </a:lnTo>
                <a:lnTo>
                  <a:pt x="150" y="88"/>
                </a:lnTo>
                <a:lnTo>
                  <a:pt x="154" y="88"/>
                </a:lnTo>
                <a:lnTo>
                  <a:pt x="154" y="103"/>
                </a:lnTo>
                <a:lnTo>
                  <a:pt x="158" y="103"/>
                </a:lnTo>
                <a:lnTo>
                  <a:pt x="158" y="117"/>
                </a:lnTo>
                <a:lnTo>
                  <a:pt x="228" y="117"/>
                </a:lnTo>
                <a:lnTo>
                  <a:pt x="228" y="128"/>
                </a:lnTo>
                <a:lnTo>
                  <a:pt x="247" y="128"/>
                </a:lnTo>
                <a:lnTo>
                  <a:pt x="247" y="134"/>
                </a:lnTo>
                <a:lnTo>
                  <a:pt x="251" y="134"/>
                </a:lnTo>
                <a:lnTo>
                  <a:pt x="251" y="141"/>
                </a:lnTo>
                <a:lnTo>
                  <a:pt x="270" y="141"/>
                </a:lnTo>
                <a:lnTo>
                  <a:pt x="270" y="149"/>
                </a:lnTo>
                <a:lnTo>
                  <a:pt x="276" y="149"/>
                </a:lnTo>
                <a:lnTo>
                  <a:pt x="276" y="155"/>
                </a:lnTo>
                <a:lnTo>
                  <a:pt x="289" y="155"/>
                </a:lnTo>
                <a:lnTo>
                  <a:pt x="289" y="170"/>
                </a:lnTo>
                <a:lnTo>
                  <a:pt x="299" y="170"/>
                </a:lnTo>
                <a:lnTo>
                  <a:pt x="299" y="191"/>
                </a:lnTo>
                <a:lnTo>
                  <a:pt x="303" y="191"/>
                </a:lnTo>
                <a:lnTo>
                  <a:pt x="303" y="201"/>
                </a:lnTo>
                <a:lnTo>
                  <a:pt x="304" y="201"/>
                </a:lnTo>
                <a:lnTo>
                  <a:pt x="304" y="239"/>
                </a:lnTo>
                <a:lnTo>
                  <a:pt x="308" y="239"/>
                </a:lnTo>
                <a:lnTo>
                  <a:pt x="308" y="252"/>
                </a:lnTo>
                <a:lnTo>
                  <a:pt x="312" y="252"/>
                </a:lnTo>
                <a:lnTo>
                  <a:pt x="312" y="262"/>
                </a:lnTo>
                <a:lnTo>
                  <a:pt x="318" y="262"/>
                </a:lnTo>
                <a:lnTo>
                  <a:pt x="318" y="273"/>
                </a:lnTo>
                <a:lnTo>
                  <a:pt x="352" y="273"/>
                </a:lnTo>
                <a:lnTo>
                  <a:pt x="352" y="277"/>
                </a:lnTo>
                <a:lnTo>
                  <a:pt x="360" y="277"/>
                </a:lnTo>
                <a:lnTo>
                  <a:pt x="360" y="281"/>
                </a:lnTo>
                <a:lnTo>
                  <a:pt x="405" y="281"/>
                </a:lnTo>
                <a:lnTo>
                  <a:pt x="405" y="283"/>
                </a:lnTo>
                <a:lnTo>
                  <a:pt x="409" y="283"/>
                </a:lnTo>
                <a:lnTo>
                  <a:pt x="409" y="287"/>
                </a:lnTo>
                <a:lnTo>
                  <a:pt x="417" y="287"/>
                </a:lnTo>
                <a:lnTo>
                  <a:pt x="417" y="291"/>
                </a:lnTo>
                <a:lnTo>
                  <a:pt x="420" y="291"/>
                </a:lnTo>
                <a:lnTo>
                  <a:pt x="420" y="298"/>
                </a:lnTo>
                <a:lnTo>
                  <a:pt x="422" y="298"/>
                </a:lnTo>
                <a:lnTo>
                  <a:pt x="422" y="308"/>
                </a:lnTo>
                <a:lnTo>
                  <a:pt x="424" y="308"/>
                </a:lnTo>
                <a:lnTo>
                  <a:pt x="424" y="317"/>
                </a:lnTo>
                <a:lnTo>
                  <a:pt x="434" y="317"/>
                </a:lnTo>
                <a:lnTo>
                  <a:pt x="434" y="325"/>
                </a:lnTo>
                <a:lnTo>
                  <a:pt x="443" y="325"/>
                </a:lnTo>
                <a:lnTo>
                  <a:pt x="443" y="331"/>
                </a:lnTo>
                <a:lnTo>
                  <a:pt x="451" y="331"/>
                </a:lnTo>
                <a:lnTo>
                  <a:pt x="451" y="357"/>
                </a:lnTo>
                <a:lnTo>
                  <a:pt x="455" y="357"/>
                </a:lnTo>
                <a:lnTo>
                  <a:pt x="455" y="367"/>
                </a:lnTo>
                <a:lnTo>
                  <a:pt x="457" y="367"/>
                </a:lnTo>
                <a:lnTo>
                  <a:pt x="457" y="436"/>
                </a:lnTo>
                <a:lnTo>
                  <a:pt x="460" y="436"/>
                </a:lnTo>
                <a:lnTo>
                  <a:pt x="460" y="440"/>
                </a:lnTo>
                <a:lnTo>
                  <a:pt x="462" y="440"/>
                </a:lnTo>
                <a:lnTo>
                  <a:pt x="462" y="455"/>
                </a:lnTo>
                <a:lnTo>
                  <a:pt x="466" y="455"/>
                </a:lnTo>
                <a:lnTo>
                  <a:pt x="466" y="461"/>
                </a:lnTo>
                <a:lnTo>
                  <a:pt x="472" y="461"/>
                </a:lnTo>
                <a:lnTo>
                  <a:pt x="472" y="468"/>
                </a:lnTo>
                <a:lnTo>
                  <a:pt x="478" y="468"/>
                </a:lnTo>
                <a:lnTo>
                  <a:pt x="478" y="474"/>
                </a:lnTo>
                <a:lnTo>
                  <a:pt x="479" y="474"/>
                </a:lnTo>
                <a:lnTo>
                  <a:pt x="479" y="482"/>
                </a:lnTo>
                <a:lnTo>
                  <a:pt x="481" y="482"/>
                </a:lnTo>
                <a:lnTo>
                  <a:pt x="481" y="491"/>
                </a:lnTo>
                <a:lnTo>
                  <a:pt x="502" y="491"/>
                </a:lnTo>
                <a:lnTo>
                  <a:pt x="502" y="495"/>
                </a:lnTo>
                <a:lnTo>
                  <a:pt x="508" y="495"/>
                </a:lnTo>
                <a:lnTo>
                  <a:pt x="508" y="512"/>
                </a:lnTo>
                <a:lnTo>
                  <a:pt x="578" y="512"/>
                </a:lnTo>
                <a:lnTo>
                  <a:pt x="592" y="512"/>
                </a:lnTo>
                <a:lnTo>
                  <a:pt x="592" y="518"/>
                </a:lnTo>
                <a:lnTo>
                  <a:pt x="599" y="518"/>
                </a:lnTo>
                <a:lnTo>
                  <a:pt x="599" y="539"/>
                </a:lnTo>
                <a:lnTo>
                  <a:pt x="601" y="539"/>
                </a:lnTo>
                <a:lnTo>
                  <a:pt x="601" y="560"/>
                </a:lnTo>
                <a:lnTo>
                  <a:pt x="605" y="560"/>
                </a:lnTo>
                <a:lnTo>
                  <a:pt x="607" y="560"/>
                </a:lnTo>
                <a:lnTo>
                  <a:pt x="607" y="585"/>
                </a:lnTo>
                <a:lnTo>
                  <a:pt x="611" y="585"/>
                </a:lnTo>
                <a:lnTo>
                  <a:pt x="611" y="597"/>
                </a:lnTo>
                <a:lnTo>
                  <a:pt x="615" y="597"/>
                </a:lnTo>
                <a:lnTo>
                  <a:pt x="615" y="604"/>
                </a:lnTo>
                <a:lnTo>
                  <a:pt x="622" y="604"/>
                </a:lnTo>
                <a:lnTo>
                  <a:pt x="622" y="644"/>
                </a:lnTo>
                <a:lnTo>
                  <a:pt x="635" y="644"/>
                </a:lnTo>
                <a:lnTo>
                  <a:pt x="635" y="658"/>
                </a:lnTo>
                <a:lnTo>
                  <a:pt x="655" y="658"/>
                </a:lnTo>
                <a:lnTo>
                  <a:pt x="655" y="685"/>
                </a:lnTo>
                <a:lnTo>
                  <a:pt x="748" y="685"/>
                </a:lnTo>
                <a:lnTo>
                  <a:pt x="755" y="685"/>
                </a:lnTo>
                <a:lnTo>
                  <a:pt x="755" y="694"/>
                </a:lnTo>
                <a:lnTo>
                  <a:pt x="761" y="694"/>
                </a:lnTo>
                <a:lnTo>
                  <a:pt x="761" y="751"/>
                </a:lnTo>
                <a:lnTo>
                  <a:pt x="769" y="751"/>
                </a:lnTo>
                <a:lnTo>
                  <a:pt x="772" y="751"/>
                </a:lnTo>
                <a:lnTo>
                  <a:pt x="772" y="761"/>
                </a:lnTo>
                <a:lnTo>
                  <a:pt x="792" y="761"/>
                </a:lnTo>
                <a:lnTo>
                  <a:pt x="792" y="763"/>
                </a:lnTo>
                <a:lnTo>
                  <a:pt x="801" y="763"/>
                </a:lnTo>
                <a:lnTo>
                  <a:pt x="801" y="771"/>
                </a:lnTo>
                <a:lnTo>
                  <a:pt x="807" y="771"/>
                </a:lnTo>
                <a:lnTo>
                  <a:pt x="807" y="776"/>
                </a:lnTo>
                <a:lnTo>
                  <a:pt x="837" y="776"/>
                </a:lnTo>
                <a:lnTo>
                  <a:pt x="837" y="792"/>
                </a:lnTo>
                <a:lnTo>
                  <a:pt x="889" y="792"/>
                </a:lnTo>
                <a:lnTo>
                  <a:pt x="900" y="792"/>
                </a:lnTo>
                <a:lnTo>
                  <a:pt x="900" y="797"/>
                </a:lnTo>
                <a:lnTo>
                  <a:pt x="911" y="797"/>
                </a:lnTo>
                <a:lnTo>
                  <a:pt x="911" y="805"/>
                </a:lnTo>
                <a:lnTo>
                  <a:pt x="917" y="805"/>
                </a:lnTo>
                <a:lnTo>
                  <a:pt x="917" y="811"/>
                </a:lnTo>
                <a:lnTo>
                  <a:pt x="999" y="811"/>
                </a:lnTo>
                <a:lnTo>
                  <a:pt x="999" y="817"/>
                </a:lnTo>
                <a:lnTo>
                  <a:pt x="1012" y="817"/>
                </a:lnTo>
                <a:lnTo>
                  <a:pt x="1012" y="824"/>
                </a:lnTo>
                <a:lnTo>
                  <a:pt x="1043" y="824"/>
                </a:lnTo>
                <a:lnTo>
                  <a:pt x="1043" y="832"/>
                </a:lnTo>
                <a:lnTo>
                  <a:pt x="1062" y="832"/>
                </a:lnTo>
                <a:lnTo>
                  <a:pt x="1062" y="857"/>
                </a:lnTo>
                <a:lnTo>
                  <a:pt x="1172" y="857"/>
                </a:lnTo>
                <a:lnTo>
                  <a:pt x="1172" y="862"/>
                </a:lnTo>
                <a:lnTo>
                  <a:pt x="1182" y="862"/>
                </a:lnTo>
                <a:lnTo>
                  <a:pt x="1182" y="866"/>
                </a:lnTo>
                <a:lnTo>
                  <a:pt x="1201" y="866"/>
                </a:lnTo>
                <a:lnTo>
                  <a:pt x="1201" y="910"/>
                </a:lnTo>
                <a:lnTo>
                  <a:pt x="1212" y="910"/>
                </a:lnTo>
                <a:lnTo>
                  <a:pt x="1212" y="918"/>
                </a:lnTo>
                <a:lnTo>
                  <a:pt x="1359" y="918"/>
                </a:lnTo>
                <a:lnTo>
                  <a:pt x="1359" y="924"/>
                </a:lnTo>
                <a:lnTo>
                  <a:pt x="1366" y="924"/>
                </a:lnTo>
                <a:lnTo>
                  <a:pt x="1366" y="941"/>
                </a:lnTo>
                <a:lnTo>
                  <a:pt x="1469" y="941"/>
                </a:lnTo>
                <a:lnTo>
                  <a:pt x="1518" y="941"/>
                </a:lnTo>
                <a:lnTo>
                  <a:pt x="1518" y="952"/>
                </a:lnTo>
                <a:lnTo>
                  <a:pt x="1659" y="952"/>
                </a:lnTo>
                <a:lnTo>
                  <a:pt x="1659" y="964"/>
                </a:lnTo>
                <a:lnTo>
                  <a:pt x="1667" y="964"/>
                </a:lnTo>
                <a:lnTo>
                  <a:pt x="1667" y="970"/>
                </a:lnTo>
                <a:lnTo>
                  <a:pt x="1676" y="970"/>
                </a:lnTo>
                <a:lnTo>
                  <a:pt x="1676" y="998"/>
                </a:lnTo>
                <a:lnTo>
                  <a:pt x="1775" y="998"/>
                </a:lnTo>
                <a:lnTo>
                  <a:pt x="1800" y="998"/>
                </a:lnTo>
                <a:lnTo>
                  <a:pt x="1800" y="1008"/>
                </a:lnTo>
                <a:lnTo>
                  <a:pt x="1834" y="1008"/>
                </a:lnTo>
                <a:lnTo>
                  <a:pt x="1834" y="1025"/>
                </a:lnTo>
                <a:lnTo>
                  <a:pt x="1950" y="1025"/>
                </a:lnTo>
                <a:lnTo>
                  <a:pt x="2112" y="1025"/>
                </a:lnTo>
                <a:lnTo>
                  <a:pt x="2112" y="1036"/>
                </a:lnTo>
                <a:lnTo>
                  <a:pt x="2125" y="1036"/>
                </a:lnTo>
                <a:lnTo>
                  <a:pt x="2125" y="1056"/>
                </a:lnTo>
                <a:lnTo>
                  <a:pt x="2277" y="1056"/>
                </a:lnTo>
                <a:lnTo>
                  <a:pt x="2277" y="1079"/>
                </a:lnTo>
                <a:lnTo>
                  <a:pt x="2576" y="1079"/>
                </a:lnTo>
                <a:lnTo>
                  <a:pt x="2622" y="1079"/>
                </a:lnTo>
                <a:lnTo>
                  <a:pt x="2622" y="1166"/>
                </a:lnTo>
                <a:lnTo>
                  <a:pt x="2622" y="1239"/>
                </a:lnTo>
                <a:lnTo>
                  <a:pt x="2736" y="1239"/>
                </a:lnTo>
              </a:path>
            </a:pathLst>
          </a:custGeom>
          <a:noFill/>
          <a:ln w="19050" cap="flat">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2" name="Oval 17">
            <a:extLst>
              <a:ext uri="{FF2B5EF4-FFF2-40B4-BE49-F238E27FC236}">
                <a16:creationId xmlns:a16="http://schemas.microsoft.com/office/drawing/2014/main" id="{4367E517-6F77-48A7-B275-4D4B240C1569}"/>
              </a:ext>
            </a:extLst>
          </p:cNvPr>
          <p:cNvSpPr>
            <a:spLocks noChangeArrowheads="1"/>
          </p:cNvSpPr>
          <p:nvPr/>
        </p:nvSpPr>
        <p:spPr bwMode="auto">
          <a:xfrm>
            <a:off x="1696368" y="1512835"/>
            <a:ext cx="46412" cy="46412"/>
          </a:xfrm>
          <a:prstGeom prst="ellipse">
            <a:avLst/>
          </a:prstGeom>
          <a:solidFill>
            <a:schemeClr val="accent3"/>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TextBox 1">
            <a:extLst>
              <a:ext uri="{FF2B5EF4-FFF2-40B4-BE49-F238E27FC236}">
                <a16:creationId xmlns:a16="http://schemas.microsoft.com/office/drawing/2014/main" id="{E330D4B5-3AC6-40D0-B322-932641953870}"/>
              </a:ext>
            </a:extLst>
          </p:cNvPr>
          <p:cNvSpPr txBox="1"/>
          <p:nvPr/>
        </p:nvSpPr>
        <p:spPr>
          <a:xfrm>
            <a:off x="5531103" y="1357802"/>
            <a:ext cx="184731"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49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 name="Group 14"/>
          <p:cNvGrpSpPr/>
          <p:nvPr/>
        </p:nvGrpSpPr>
        <p:grpSpPr>
          <a:xfrm>
            <a:off x="5057860" y="1039798"/>
            <a:ext cx="4086140" cy="1932567"/>
            <a:chOff x="335360" y="2708920"/>
            <a:chExt cx="5714634" cy="2702774"/>
          </a:xfrm>
        </p:grpSpPr>
        <p:pic>
          <p:nvPicPr>
            <p:cNvPr id="16" name="Picture 2" descr="C:\Users\cgourley\AppData\Local\Microsoft\Windows\Temporary Internet Files\Content.Outlook\SO16DPPU\hgs defects red.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35360" y="2708920"/>
              <a:ext cx="5714634" cy="2702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7" name="Straight Connector 16"/>
            <p:cNvCxnSpPr/>
            <p:nvPr/>
          </p:nvCxnSpPr>
          <p:spPr>
            <a:xfrm flipV="1">
              <a:off x="3096000" y="3501008"/>
              <a:ext cx="1127792" cy="5593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096000" y="4060308"/>
              <a:ext cx="1271808" cy="8877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rot="2035053">
              <a:off x="3379397" y="3375796"/>
              <a:ext cx="978840" cy="1296144"/>
            </a:xfrm>
            <a:prstGeom prst="arc">
              <a:avLst>
                <a:gd name="adj1" fmla="val 16170720"/>
                <a:gd name="adj2" fmla="val 20378087"/>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itle 2"/>
          <p:cNvSpPr>
            <a:spLocks noGrp="1"/>
          </p:cNvSpPr>
          <p:nvPr>
            <p:ph type="title"/>
          </p:nvPr>
        </p:nvSpPr>
        <p:spPr/>
        <p:txBody>
          <a:bodyPr>
            <a:normAutofit fontScale="90000"/>
          </a:bodyPr>
          <a:lstStyle/>
          <a:p>
            <a:r>
              <a:rPr lang="en-US" dirty="0">
                <a:solidFill>
                  <a:schemeClr val="tx1"/>
                </a:solidFill>
              </a:rPr>
              <a:t>Selecting patients for PARP inhibitor treatment: consideration of somatic </a:t>
            </a:r>
            <a:r>
              <a:rPr lang="en-US" i="1" dirty="0">
                <a:solidFill>
                  <a:schemeClr val="tx1"/>
                </a:solidFill>
              </a:rPr>
              <a:t>BRCA</a:t>
            </a:r>
          </a:p>
        </p:txBody>
      </p:sp>
      <p:sp>
        <p:nvSpPr>
          <p:cNvPr id="10" name="Text Placeholder 9">
            <a:extLst>
              <a:ext uri="{FF2B5EF4-FFF2-40B4-BE49-F238E27FC236}">
                <a16:creationId xmlns:a16="http://schemas.microsoft.com/office/drawing/2014/main" id="{853DADA6-DC58-E442-BC0D-E94D604E6DF6}"/>
              </a:ext>
            </a:extLst>
          </p:cNvPr>
          <p:cNvSpPr>
            <a:spLocks noGrp="1"/>
          </p:cNvSpPr>
          <p:nvPr>
            <p:ph type="body" sz="quarter" idx="10"/>
          </p:nvPr>
        </p:nvSpPr>
        <p:spPr/>
        <p:txBody>
          <a:bodyPr/>
          <a:lstStyle/>
          <a:p>
            <a:pPr>
              <a:buClrTx/>
              <a:defRPr/>
            </a:pPr>
            <a:r>
              <a:rPr lang="en-GB" b="1" dirty="0">
                <a:solidFill>
                  <a:schemeClr val="accent3"/>
                </a:solidFill>
              </a:rPr>
              <a:t>Note</a:t>
            </a:r>
            <a:r>
              <a:rPr lang="en-GB" dirty="0"/>
              <a:t>: </a:t>
            </a:r>
            <a:r>
              <a:rPr lang="en-GB" dirty="0">
                <a:solidFill>
                  <a:schemeClr val="tx1"/>
                </a:solidFill>
              </a:rPr>
              <a:t>In the absence of head to head data between </a:t>
            </a:r>
            <a:r>
              <a:rPr lang="en-GB" dirty="0" err="1">
                <a:solidFill>
                  <a:schemeClr val="tx1"/>
                </a:solidFill>
              </a:rPr>
              <a:t>PARPi</a:t>
            </a:r>
            <a:r>
              <a:rPr lang="en-GB" dirty="0">
                <a:solidFill>
                  <a:schemeClr val="tx1"/>
                </a:solidFill>
              </a:rPr>
              <a:t> efficacy and safety comparisons between </a:t>
            </a:r>
            <a:r>
              <a:rPr lang="en-GB" dirty="0" err="1">
                <a:solidFill>
                  <a:schemeClr val="tx1"/>
                </a:solidFill>
              </a:rPr>
              <a:t>PARPi</a:t>
            </a:r>
            <a:r>
              <a:rPr lang="en-GB" dirty="0">
                <a:solidFill>
                  <a:schemeClr val="tx1"/>
                </a:solidFill>
              </a:rPr>
              <a:t> are not to be made or communicated</a:t>
            </a:r>
            <a:endParaRPr lang="en-US" altLang="en-US" dirty="0">
              <a:solidFill>
                <a:prstClr val="white">
                  <a:lumMod val="50000"/>
                </a:prstClr>
              </a:solidFill>
              <a:ea typeface="ＭＳ Ｐゴシック"/>
            </a:endParaRPr>
          </a:p>
          <a:p>
            <a:pPr>
              <a:buClrTx/>
              <a:defRPr/>
            </a:pPr>
            <a:r>
              <a:rPr lang="en-US" altLang="en-US" dirty="0">
                <a:solidFill>
                  <a:prstClr val="white">
                    <a:lumMod val="50000"/>
                  </a:prstClr>
                </a:solidFill>
                <a:ea typeface="ＭＳ Ｐゴシック"/>
              </a:rPr>
              <a:t>1. Dougherty BA, et al. </a:t>
            </a:r>
            <a:r>
              <a:rPr lang="en-US" altLang="en-US" dirty="0" err="1">
                <a:solidFill>
                  <a:prstClr val="white">
                    <a:lumMod val="50000"/>
                  </a:prstClr>
                </a:solidFill>
                <a:ea typeface="ＭＳ Ｐゴシック"/>
              </a:rPr>
              <a:t>Oncotarget</a:t>
            </a:r>
            <a:r>
              <a:rPr lang="en-US" altLang="en-US" dirty="0">
                <a:solidFill>
                  <a:prstClr val="white">
                    <a:lumMod val="50000"/>
                  </a:prstClr>
                </a:solidFill>
                <a:ea typeface="ＭＳ Ｐゴシック"/>
              </a:rPr>
              <a:t>. 2017;8(27):43653-43661. 2. Mirza MR, et al. NEJM. 2016; 375:2154-2164. 3. </a:t>
            </a:r>
            <a:r>
              <a:rPr lang="en-US" altLang="en-US" dirty="0" err="1">
                <a:solidFill>
                  <a:prstClr val="white">
                    <a:lumMod val="50000"/>
                  </a:prstClr>
                </a:solidFill>
                <a:ea typeface="ＭＳ Ｐゴシック"/>
              </a:rPr>
              <a:t>McNeish</a:t>
            </a:r>
            <a:r>
              <a:rPr lang="en-US" altLang="en-US" dirty="0">
                <a:solidFill>
                  <a:prstClr val="white">
                    <a:lumMod val="50000"/>
                  </a:prstClr>
                </a:solidFill>
                <a:ea typeface="ＭＳ Ｐゴシック"/>
              </a:rPr>
              <a:t> IA, et al. ASCO 2015. Abs 5508</a:t>
            </a:r>
            <a:r>
              <a:rPr lang="en-US" altLang="en-US" dirty="0">
                <a:solidFill>
                  <a:prstClr val="black"/>
                </a:solidFill>
                <a:latin typeface="Calibri"/>
                <a:cs typeface="Arial" pitchFamily="34" charset="0"/>
              </a:rPr>
              <a:t>. </a:t>
            </a:r>
          </a:p>
        </p:txBody>
      </p:sp>
      <p:graphicFrame>
        <p:nvGraphicFramePr>
          <p:cNvPr id="2" name="Table 1"/>
          <p:cNvGraphicFramePr>
            <a:graphicFrameLocks noGrp="1"/>
          </p:cNvGraphicFramePr>
          <p:nvPr/>
        </p:nvGraphicFramePr>
        <p:xfrm>
          <a:off x="332664" y="1465990"/>
          <a:ext cx="4502256" cy="1211580"/>
        </p:xfrm>
        <a:graphic>
          <a:graphicData uri="http://schemas.openxmlformats.org/drawingml/2006/table">
            <a:tbl>
              <a:tblPr firstRow="1" bandRow="1">
                <a:tableStyleId>{00A15C55-8517-42AA-B614-E9B94910E393}</a:tableStyleId>
              </a:tblPr>
              <a:tblGrid>
                <a:gridCol w="1125564">
                  <a:extLst>
                    <a:ext uri="{9D8B030D-6E8A-4147-A177-3AD203B41FA5}">
                      <a16:colId xmlns:a16="http://schemas.microsoft.com/office/drawing/2014/main" val="20000"/>
                    </a:ext>
                  </a:extLst>
                </a:gridCol>
                <a:gridCol w="1125564">
                  <a:extLst>
                    <a:ext uri="{9D8B030D-6E8A-4147-A177-3AD203B41FA5}">
                      <a16:colId xmlns:a16="http://schemas.microsoft.com/office/drawing/2014/main" val="20001"/>
                    </a:ext>
                  </a:extLst>
                </a:gridCol>
                <a:gridCol w="1125564">
                  <a:extLst>
                    <a:ext uri="{9D8B030D-6E8A-4147-A177-3AD203B41FA5}">
                      <a16:colId xmlns:a16="http://schemas.microsoft.com/office/drawing/2014/main" val="20002"/>
                    </a:ext>
                  </a:extLst>
                </a:gridCol>
                <a:gridCol w="1125564">
                  <a:extLst>
                    <a:ext uri="{9D8B030D-6E8A-4147-A177-3AD203B41FA5}">
                      <a16:colId xmlns:a16="http://schemas.microsoft.com/office/drawing/2014/main" val="20003"/>
                    </a:ext>
                  </a:extLst>
                </a:gridCol>
              </a:tblGrid>
              <a:tr h="388620">
                <a:tc>
                  <a:txBody>
                    <a:bodyPr/>
                    <a:lstStyle/>
                    <a:p>
                      <a:pPr algn="ctr"/>
                      <a:r>
                        <a:rPr lang="en-GB" sz="1100" dirty="0"/>
                        <a:t>Study</a:t>
                      </a:r>
                    </a:p>
                  </a:txBody>
                  <a:tcPr marL="68580" marR="68580" marT="34290" marB="34290" anchor="ctr"/>
                </a:tc>
                <a:tc>
                  <a:txBody>
                    <a:bodyPr/>
                    <a:lstStyle/>
                    <a:p>
                      <a:pPr algn="ctr"/>
                      <a:r>
                        <a:rPr lang="en-GB" sz="1100"/>
                        <a:t>Agent</a:t>
                      </a:r>
                    </a:p>
                  </a:txBody>
                  <a:tcPr marL="68580" marR="68580" marT="34290" marB="34290" anchor="ctr"/>
                </a:tc>
                <a:tc>
                  <a:txBody>
                    <a:bodyPr/>
                    <a:lstStyle/>
                    <a:p>
                      <a:pPr algn="ctr"/>
                      <a:r>
                        <a:rPr lang="en-GB" sz="1100" dirty="0" err="1"/>
                        <a:t>s</a:t>
                      </a:r>
                      <a:r>
                        <a:rPr lang="en-GB" sz="1100" i="1" dirty="0" err="1"/>
                        <a:t>BRCA</a:t>
                      </a:r>
                      <a:r>
                        <a:rPr lang="en-GB" sz="1100" dirty="0"/>
                        <a:t> PFS HR (95% CI)</a:t>
                      </a:r>
                    </a:p>
                  </a:txBody>
                  <a:tcPr marL="68580" marR="68580" marT="34290" marB="34290" anchor="ct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100" dirty="0" err="1"/>
                        <a:t>g</a:t>
                      </a:r>
                      <a:r>
                        <a:rPr lang="en-GB" sz="1100" i="1" dirty="0" err="1"/>
                        <a:t>BRCA</a:t>
                      </a:r>
                      <a:r>
                        <a:rPr lang="en-GB" sz="1100" dirty="0"/>
                        <a:t> PFS HR (95% CI)</a:t>
                      </a:r>
                    </a:p>
                  </a:txBody>
                  <a:tcPr marL="68580" marR="68580" marT="34290" marB="34290" anchor="ctr"/>
                </a:tc>
                <a:extLst>
                  <a:ext uri="{0D108BD9-81ED-4DB2-BD59-A6C34878D82A}">
                    <a16:rowId xmlns:a16="http://schemas.microsoft.com/office/drawing/2014/main" val="10000"/>
                  </a:ext>
                </a:extLst>
              </a:tr>
              <a:tr h="388620">
                <a:tc>
                  <a:txBody>
                    <a:bodyPr/>
                    <a:lstStyle/>
                    <a:p>
                      <a:pPr algn="ctr"/>
                      <a:r>
                        <a:rPr lang="en-GB" sz="1100" dirty="0"/>
                        <a:t>Study 19</a:t>
                      </a:r>
                      <a:r>
                        <a:rPr lang="en-GB" sz="1100" baseline="30000" dirty="0"/>
                        <a:t>1</a:t>
                      </a:r>
                    </a:p>
                  </a:txBody>
                  <a:tcPr marL="68580" marR="68580" marT="34290" marB="34290" anchor="ctr"/>
                </a:tc>
                <a:tc>
                  <a:txBody>
                    <a:bodyPr/>
                    <a:lstStyle/>
                    <a:p>
                      <a:pPr algn="ctr"/>
                      <a:r>
                        <a:rPr lang="en-GB" sz="1100" dirty="0" err="1"/>
                        <a:t>Olaparib</a:t>
                      </a:r>
                      <a:r>
                        <a:rPr lang="en-GB" sz="1100" dirty="0"/>
                        <a:t> vs placebo</a:t>
                      </a:r>
                    </a:p>
                  </a:txBody>
                  <a:tcPr marL="68580" marR="68580" marT="34290" marB="34290" anchor="ctr"/>
                </a:tc>
                <a:tc>
                  <a:txBody>
                    <a:bodyPr/>
                    <a:lstStyle/>
                    <a:p>
                      <a:pPr algn="ctr"/>
                      <a:r>
                        <a:rPr lang="en-GB" sz="1100" dirty="0"/>
                        <a:t>0.23 </a:t>
                      </a:r>
                    </a:p>
                    <a:p>
                      <a:pPr algn="ctr"/>
                      <a:r>
                        <a:rPr lang="en-GB" sz="1100" dirty="0"/>
                        <a:t>(0.04-1.12)</a:t>
                      </a:r>
                    </a:p>
                  </a:txBody>
                  <a:tcPr marL="68580" marR="68580" marT="34290" marB="34290" anchor="ctr"/>
                </a:tc>
                <a:tc>
                  <a:txBody>
                    <a:bodyPr/>
                    <a:lstStyle/>
                    <a:p>
                      <a:pPr algn="ctr"/>
                      <a:r>
                        <a:rPr lang="en-GB" sz="1100"/>
                        <a:t>0.17</a:t>
                      </a:r>
                      <a:r>
                        <a:rPr lang="en-GB" sz="1100" baseline="0"/>
                        <a:t> </a:t>
                      </a:r>
                    </a:p>
                    <a:p>
                      <a:pPr algn="ctr"/>
                      <a:r>
                        <a:rPr lang="en-GB" sz="1100" baseline="0"/>
                        <a:t>(0.09-0.34)</a:t>
                      </a:r>
                      <a:endParaRPr lang="en-GB" sz="1100"/>
                    </a:p>
                  </a:txBody>
                  <a:tcPr marL="68580" marR="68580" marT="34290" marB="34290" anchor="ctr"/>
                </a:tc>
                <a:extLst>
                  <a:ext uri="{0D108BD9-81ED-4DB2-BD59-A6C34878D82A}">
                    <a16:rowId xmlns:a16="http://schemas.microsoft.com/office/drawing/2014/main" val="10001"/>
                  </a:ext>
                </a:extLst>
              </a:tr>
              <a:tr h="388620">
                <a:tc>
                  <a:txBody>
                    <a:bodyPr/>
                    <a:lstStyle/>
                    <a:p>
                      <a:pPr algn="ctr"/>
                      <a:r>
                        <a:rPr lang="en-GB" sz="1100" dirty="0"/>
                        <a:t>NOVA</a:t>
                      </a:r>
                      <a:r>
                        <a:rPr lang="en-GB" sz="1100" baseline="30000" dirty="0"/>
                        <a:t>2</a:t>
                      </a:r>
                    </a:p>
                  </a:txBody>
                  <a:tcPr marL="68580" marR="68580" marT="34290" marB="34290" anchor="ctr"/>
                </a:tc>
                <a:tc>
                  <a:txBody>
                    <a:bodyPr/>
                    <a:lstStyle/>
                    <a:p>
                      <a:pPr algn="ctr"/>
                      <a:r>
                        <a:rPr lang="en-GB" sz="1100" dirty="0"/>
                        <a:t>Niraparib vs placebo</a:t>
                      </a:r>
                    </a:p>
                  </a:txBody>
                  <a:tcPr marL="68580" marR="68580" marT="34290" marB="34290" anchor="ctr"/>
                </a:tc>
                <a:tc>
                  <a:txBody>
                    <a:bodyPr/>
                    <a:lstStyle/>
                    <a:p>
                      <a:pPr algn="ctr"/>
                      <a:r>
                        <a:rPr lang="en-GB" sz="1100" dirty="0"/>
                        <a:t>0.27</a:t>
                      </a:r>
                    </a:p>
                    <a:p>
                      <a:pPr algn="ctr"/>
                      <a:r>
                        <a:rPr lang="en-GB" sz="1100" dirty="0"/>
                        <a:t>(0.08-0.90)</a:t>
                      </a:r>
                    </a:p>
                  </a:txBody>
                  <a:tcPr marL="68580" marR="68580" marT="34290" marB="34290" anchor="ctr"/>
                </a:tc>
                <a:tc>
                  <a:txBody>
                    <a:bodyPr/>
                    <a:lstStyle/>
                    <a:p>
                      <a:pPr algn="ctr"/>
                      <a:r>
                        <a:rPr lang="en-GB" sz="1100" dirty="0"/>
                        <a:t>0.27</a:t>
                      </a:r>
                    </a:p>
                    <a:p>
                      <a:pPr algn="ctr"/>
                      <a:r>
                        <a:rPr lang="en-GB" sz="1100" dirty="0"/>
                        <a:t>(0.17 to 0.41)</a:t>
                      </a:r>
                    </a:p>
                  </a:txBody>
                  <a:tcPr marL="68580" marR="68580" marT="34290" marB="34290" anchor="ct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332664" y="3356693"/>
          <a:ext cx="4504120" cy="807720"/>
        </p:xfrm>
        <a:graphic>
          <a:graphicData uri="http://schemas.openxmlformats.org/drawingml/2006/table">
            <a:tbl>
              <a:tblPr firstRow="1" bandRow="1">
                <a:tableStyleId>{00A15C55-8517-42AA-B614-E9B94910E393}</a:tableStyleId>
              </a:tblPr>
              <a:tblGrid>
                <a:gridCol w="1057218">
                  <a:extLst>
                    <a:ext uri="{9D8B030D-6E8A-4147-A177-3AD203B41FA5}">
                      <a16:colId xmlns:a16="http://schemas.microsoft.com/office/drawing/2014/main" val="20000"/>
                    </a:ext>
                  </a:extLst>
                </a:gridCol>
                <a:gridCol w="1059176">
                  <a:extLst>
                    <a:ext uri="{9D8B030D-6E8A-4147-A177-3AD203B41FA5}">
                      <a16:colId xmlns:a16="http://schemas.microsoft.com/office/drawing/2014/main" val="20001"/>
                    </a:ext>
                  </a:extLst>
                </a:gridCol>
                <a:gridCol w="1193863">
                  <a:extLst>
                    <a:ext uri="{9D8B030D-6E8A-4147-A177-3AD203B41FA5}">
                      <a16:colId xmlns:a16="http://schemas.microsoft.com/office/drawing/2014/main" val="20002"/>
                    </a:ext>
                  </a:extLst>
                </a:gridCol>
                <a:gridCol w="1193863">
                  <a:extLst>
                    <a:ext uri="{9D8B030D-6E8A-4147-A177-3AD203B41FA5}">
                      <a16:colId xmlns:a16="http://schemas.microsoft.com/office/drawing/2014/main" val="20003"/>
                    </a:ext>
                  </a:extLst>
                </a:gridCol>
              </a:tblGrid>
              <a:tr h="388620">
                <a:tc>
                  <a:txBody>
                    <a:bodyPr/>
                    <a:lstStyle/>
                    <a:p>
                      <a:pPr algn="ctr"/>
                      <a:r>
                        <a:rPr lang="en-GB" sz="1100" dirty="0"/>
                        <a:t>Study</a:t>
                      </a:r>
                    </a:p>
                  </a:txBody>
                  <a:tcPr marL="68580" marR="68580" marT="34290" marB="34290" anchor="ctr"/>
                </a:tc>
                <a:tc>
                  <a:txBody>
                    <a:bodyPr/>
                    <a:lstStyle/>
                    <a:p>
                      <a:pPr algn="ctr"/>
                      <a:r>
                        <a:rPr lang="en-GB" sz="1100" dirty="0"/>
                        <a:t>Agent</a:t>
                      </a:r>
                    </a:p>
                  </a:txBody>
                  <a:tcPr marL="68580" marR="68580" marT="34290" marB="34290" anchor="ctr"/>
                </a:tc>
                <a:tc>
                  <a:txBody>
                    <a:bodyPr/>
                    <a:lstStyle/>
                    <a:p>
                      <a:pPr algn="ctr"/>
                      <a:r>
                        <a:rPr lang="en-GB" sz="1100" dirty="0" err="1"/>
                        <a:t>s</a:t>
                      </a:r>
                      <a:r>
                        <a:rPr lang="en-GB" sz="1100" i="1" dirty="0" err="1"/>
                        <a:t>BRCA</a:t>
                      </a:r>
                      <a:r>
                        <a:rPr lang="en-GB" sz="1100" i="1" dirty="0"/>
                        <a:t> </a:t>
                      </a:r>
                      <a:r>
                        <a:rPr lang="en-GB" sz="1100" i="0" dirty="0"/>
                        <a:t>Re</a:t>
                      </a:r>
                      <a:r>
                        <a:rPr lang="en-GB" sz="1100" dirty="0"/>
                        <a:t>sponse rate</a:t>
                      </a:r>
                    </a:p>
                  </a:txBody>
                  <a:tcPr marL="68580" marR="68580" marT="34290" marB="34290" anchor="ct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100" dirty="0" err="1"/>
                        <a:t>g</a:t>
                      </a:r>
                      <a:r>
                        <a:rPr lang="en-GB" sz="1100" i="1" dirty="0" err="1"/>
                        <a:t>BRCA</a:t>
                      </a:r>
                      <a:r>
                        <a:rPr lang="en-GB" sz="1100" i="1" dirty="0"/>
                        <a:t> </a:t>
                      </a:r>
                      <a:r>
                        <a:rPr lang="en-GB" sz="1100" i="0" dirty="0"/>
                        <a:t>R</a:t>
                      </a:r>
                      <a:r>
                        <a:rPr lang="en-GB" sz="1100" dirty="0"/>
                        <a:t>esponse rate</a:t>
                      </a:r>
                    </a:p>
                  </a:txBody>
                  <a:tcPr marL="68580" marR="68580" marT="34290" marB="34290" anchor="ctr"/>
                </a:tc>
                <a:extLst>
                  <a:ext uri="{0D108BD9-81ED-4DB2-BD59-A6C34878D82A}">
                    <a16:rowId xmlns:a16="http://schemas.microsoft.com/office/drawing/2014/main" val="10000"/>
                  </a:ext>
                </a:extLst>
              </a:tr>
              <a:tr h="278130">
                <a:tc>
                  <a:txBody>
                    <a:bodyPr/>
                    <a:lstStyle/>
                    <a:p>
                      <a:pPr algn="ctr"/>
                      <a:r>
                        <a:rPr lang="en-GB" sz="1100" dirty="0"/>
                        <a:t>ARIEL2</a:t>
                      </a:r>
                      <a:r>
                        <a:rPr lang="en-GB" sz="1100" baseline="30000" dirty="0"/>
                        <a:t>3</a:t>
                      </a:r>
                    </a:p>
                  </a:txBody>
                  <a:tcPr marL="68580" marR="68580" marT="34290" marB="34290" anchor="ctr"/>
                </a:tc>
                <a:tc>
                  <a:txBody>
                    <a:bodyPr/>
                    <a:lstStyle/>
                    <a:p>
                      <a:pPr algn="ctr"/>
                      <a:r>
                        <a:rPr lang="en-GB" sz="1100" dirty="0"/>
                        <a:t>Rucaparib</a:t>
                      </a:r>
                    </a:p>
                    <a:p>
                      <a:pPr algn="ctr"/>
                      <a:r>
                        <a:rPr lang="en-GB" sz="1100" dirty="0"/>
                        <a:t>vs placebo</a:t>
                      </a:r>
                    </a:p>
                  </a:txBody>
                  <a:tcPr marL="68580" marR="68580" marT="34290" marB="34290" anchor="ctr"/>
                </a:tc>
                <a:tc>
                  <a:txBody>
                    <a:bodyPr/>
                    <a:lstStyle/>
                    <a:p>
                      <a:pPr algn="ctr"/>
                      <a:r>
                        <a:rPr lang="en-GB" sz="1100" dirty="0"/>
                        <a:t>63%</a:t>
                      </a:r>
                    </a:p>
                  </a:txBody>
                  <a:tcPr marL="68580" marR="68580" marT="34290" marB="34290" anchor="ctr"/>
                </a:tc>
                <a:tc>
                  <a:txBody>
                    <a:bodyPr/>
                    <a:lstStyle/>
                    <a:p>
                      <a:pPr algn="ctr"/>
                      <a:r>
                        <a:rPr lang="en-GB" sz="1100" dirty="0"/>
                        <a:t>74%</a:t>
                      </a:r>
                    </a:p>
                  </a:txBody>
                  <a:tcPr marL="68580" marR="68580" marT="34290" marB="34290" anchor="ctr"/>
                </a:tc>
                <a:extLst>
                  <a:ext uri="{0D108BD9-81ED-4DB2-BD59-A6C34878D82A}">
                    <a16:rowId xmlns:a16="http://schemas.microsoft.com/office/drawing/2014/main" val="10001"/>
                  </a:ext>
                </a:extLst>
              </a:tr>
            </a:tbl>
          </a:graphicData>
        </a:graphic>
      </p:graphicFrame>
      <p:sp>
        <p:nvSpPr>
          <p:cNvPr id="8" name="TextBox 7"/>
          <p:cNvSpPr txBox="1"/>
          <p:nvPr/>
        </p:nvSpPr>
        <p:spPr>
          <a:xfrm>
            <a:off x="314326" y="963979"/>
            <a:ext cx="2064989" cy="338554"/>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srgbClr val="1D6FA9"/>
                </a:solidFill>
                <a:effectLst/>
                <a:uLnTx/>
                <a:uFillTx/>
                <a:latin typeface="Arial" panose="020B0604020202020204" pitchFamily="34" charset="0"/>
                <a:ea typeface="+mn-ea"/>
                <a:cs typeface="Arial" panose="020B0604020202020204" pitchFamily="34" charset="0"/>
              </a:rPr>
              <a:t>Maintenance studies</a:t>
            </a:r>
          </a:p>
        </p:txBody>
      </p:sp>
      <p:sp>
        <p:nvSpPr>
          <p:cNvPr id="11" name="TextBox 10"/>
          <p:cNvSpPr txBox="1"/>
          <p:nvPr/>
        </p:nvSpPr>
        <p:spPr>
          <a:xfrm>
            <a:off x="314326" y="2924085"/>
            <a:ext cx="1653786" cy="338554"/>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GB" sz="1600" b="0" i="1" u="none" strike="noStrike" kern="1200" cap="none" spc="0" normalizeH="0" baseline="0" noProof="0" dirty="0">
                <a:ln>
                  <a:noFill/>
                </a:ln>
                <a:solidFill>
                  <a:srgbClr val="1D6FA9"/>
                </a:solidFill>
                <a:effectLst/>
                <a:uLnTx/>
                <a:uFillTx/>
                <a:latin typeface="Arial" panose="020B0604020202020204" pitchFamily="34" charset="0"/>
                <a:ea typeface="+mn-ea"/>
                <a:cs typeface="Arial" panose="020B0604020202020204" pitchFamily="34" charset="0"/>
              </a:rPr>
              <a:t>Treatment study</a:t>
            </a:r>
          </a:p>
        </p:txBody>
      </p:sp>
      <p:sp>
        <p:nvSpPr>
          <p:cNvPr id="3" name="Rounded Rectangle 2">
            <a:extLst>
              <a:ext uri="{FF2B5EF4-FFF2-40B4-BE49-F238E27FC236}">
                <a16:creationId xmlns:a16="http://schemas.microsoft.com/office/drawing/2014/main" id="{4FC0919C-D82B-9D41-9562-4708643992C2}"/>
              </a:ext>
            </a:extLst>
          </p:cNvPr>
          <p:cNvSpPr/>
          <p:nvPr/>
        </p:nvSpPr>
        <p:spPr>
          <a:xfrm>
            <a:off x="5141803" y="3275145"/>
            <a:ext cx="3780000" cy="1010425"/>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If you do not test for somatic </a:t>
            </a:r>
            <a:r>
              <a:rPr kumimoji="0" lang="en-US" sz="1350" b="0" i="1" u="none" strike="noStrike" kern="1200" cap="none" spc="0" normalizeH="0" baseline="0" noProof="0" dirty="0">
                <a:ln>
                  <a:noFill/>
                </a:ln>
                <a:solidFill>
                  <a:prstClr val="black"/>
                </a:solidFill>
                <a:effectLst/>
                <a:uLnTx/>
                <a:uFillTx/>
                <a:latin typeface="Calibri" panose="020F0502020204030204"/>
                <a:ea typeface="+mn-ea"/>
                <a:cs typeface="+mn-cs"/>
              </a:rPr>
              <a:t>BRCA </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via tumor test you may miss information that can help support treatment decisions and guide </a:t>
            </a:r>
            <a:r>
              <a:rPr lang="en-US" sz="1350" dirty="0">
                <a:solidFill>
                  <a:prstClr val="black"/>
                </a:solidFill>
              </a:rPr>
              <a:t>benefit/</a:t>
            </a:r>
            <a:r>
              <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rPr>
              <a:t>risk profile of treatment</a:t>
            </a:r>
          </a:p>
        </p:txBody>
      </p:sp>
      <p:sp>
        <p:nvSpPr>
          <p:cNvPr id="4" name="Rectangle 3">
            <a:extLst>
              <a:ext uri="{FF2B5EF4-FFF2-40B4-BE49-F238E27FC236}">
                <a16:creationId xmlns:a16="http://schemas.microsoft.com/office/drawing/2014/main" id="{2986BC62-C4CB-43D9-97A8-582548D138CC}"/>
              </a:ext>
            </a:extLst>
          </p:cNvPr>
          <p:cNvSpPr/>
          <p:nvPr/>
        </p:nvSpPr>
        <p:spPr>
          <a:xfrm>
            <a:off x="5940195" y="3005248"/>
            <a:ext cx="2321469"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800" b="0" i="0" u="none" strike="noStrike" kern="0" cap="none" spc="0" normalizeH="0" baseline="0" noProof="0" dirty="0">
                <a:ln>
                  <a:noFill/>
                </a:ln>
                <a:solidFill>
                  <a:prstClr val="black"/>
                </a:solidFill>
                <a:effectLst/>
                <a:uLnTx/>
                <a:uFillTx/>
                <a:latin typeface="Calibri"/>
                <a:ea typeface="+mn-ea"/>
                <a:cs typeface="Arial" pitchFamily="34" charset="0"/>
              </a:rPr>
              <a:t>Hollis RL, et al. Cancer Biol Med. 2016; 13:236-247. </a:t>
            </a:r>
            <a:endParaRPr kumimoji="0" lang="en-GB" sz="800" b="0" i="0" u="none" strike="noStrike" kern="0" cap="none" spc="0" normalizeH="0" baseline="0" noProof="0" dirty="0">
              <a:ln>
                <a:noFill/>
              </a:ln>
              <a:solidFill>
                <a:prstClr val="black"/>
              </a:solidFill>
              <a:effectLst/>
              <a:uLnTx/>
              <a:uFillTx/>
              <a:latin typeface="Calibri"/>
              <a:ea typeface="+mn-ea"/>
              <a:cs typeface="Arial" pitchFamily="34" charset="0"/>
            </a:endParaRPr>
          </a:p>
        </p:txBody>
      </p:sp>
    </p:spTree>
    <p:extLst>
      <p:ext uri="{BB962C8B-B14F-4D97-AF65-F5344CB8AC3E}">
        <p14:creationId xmlns:p14="http://schemas.microsoft.com/office/powerpoint/2010/main" val="3183838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Day in the Life: Ovarian (Cervical/Endometrial Cancer)</a:t>
            </a:r>
          </a:p>
        </p:txBody>
      </p:sp>
      <p:sp>
        <p:nvSpPr>
          <p:cNvPr id="3" name="Content Placeholder 2"/>
          <p:cNvSpPr>
            <a:spLocks noGrp="1"/>
          </p:cNvSpPr>
          <p:nvPr>
            <p:ph idx="1"/>
          </p:nvPr>
        </p:nvSpPr>
        <p:spPr>
          <a:xfrm>
            <a:off x="628650" y="802037"/>
            <a:ext cx="7886700" cy="4144970"/>
          </a:xfrm>
        </p:spPr>
        <p:txBody>
          <a:bodyPr>
            <a:noAutofit/>
          </a:bodyPr>
          <a:lstStyle/>
          <a:p>
            <a:pPr>
              <a:spcBef>
                <a:spcPts val="600"/>
              </a:spcBef>
              <a:spcAft>
                <a:spcPts val="450"/>
              </a:spcAft>
            </a:pPr>
            <a:r>
              <a:rPr lang="en-US" sz="1800" dirty="0"/>
              <a:t>44 F, niraparib, 3 small children</a:t>
            </a:r>
          </a:p>
          <a:p>
            <a:pPr>
              <a:spcBef>
                <a:spcPts val="600"/>
              </a:spcBef>
              <a:spcAft>
                <a:spcPts val="450"/>
              </a:spcAft>
            </a:pPr>
            <a:r>
              <a:rPr lang="en-US" sz="1800" dirty="0"/>
              <a:t>59 F, carboplatin/paclitaxel, humility</a:t>
            </a:r>
          </a:p>
          <a:p>
            <a:pPr>
              <a:spcBef>
                <a:spcPts val="600"/>
              </a:spcBef>
              <a:spcAft>
                <a:spcPts val="450"/>
              </a:spcAft>
            </a:pPr>
            <a:r>
              <a:rPr lang="en-US" sz="1800" dirty="0"/>
              <a:t>32 F, </a:t>
            </a:r>
            <a:r>
              <a:rPr lang="en-US" sz="1800" i="1" dirty="0"/>
              <a:t>nab</a:t>
            </a:r>
            <a:r>
              <a:rPr lang="en-US" sz="1800" dirty="0"/>
              <a:t> paclitaxel, has the best caregiving husband</a:t>
            </a:r>
          </a:p>
          <a:p>
            <a:pPr>
              <a:spcBef>
                <a:spcPts val="600"/>
              </a:spcBef>
              <a:spcAft>
                <a:spcPts val="450"/>
              </a:spcAft>
            </a:pPr>
            <a:r>
              <a:rPr lang="en-US" sz="1800" dirty="0"/>
              <a:t>56 F, pembrolizumab after multiple prior lines of therapy, rheumatoid arthritis pain but can't increase prednisone due to pembrolizumab </a:t>
            </a:r>
          </a:p>
          <a:p>
            <a:pPr>
              <a:spcBef>
                <a:spcPts val="600"/>
              </a:spcBef>
              <a:spcAft>
                <a:spcPts val="450"/>
              </a:spcAft>
            </a:pPr>
            <a:r>
              <a:rPr lang="en-US" sz="1800" dirty="0"/>
              <a:t>69 F, carboplatin/paclitaxel, refractory insomnia</a:t>
            </a:r>
          </a:p>
          <a:p>
            <a:pPr>
              <a:spcBef>
                <a:spcPts val="600"/>
              </a:spcBef>
              <a:spcAft>
                <a:spcPts val="450"/>
              </a:spcAft>
            </a:pPr>
            <a:r>
              <a:rPr lang="en-US" sz="1800" dirty="0"/>
              <a:t>64 F, </a:t>
            </a:r>
            <a:r>
              <a:rPr lang="en-US" sz="1800" i="1" dirty="0"/>
              <a:t>nab</a:t>
            </a:r>
            <a:r>
              <a:rPr lang="en-US" sz="1800" dirty="0"/>
              <a:t> paclitaxel, significant neuropathy but insisted on continuing chemo</a:t>
            </a:r>
          </a:p>
          <a:p>
            <a:pPr>
              <a:spcBef>
                <a:spcPts val="600"/>
              </a:spcBef>
              <a:spcAft>
                <a:spcPts val="450"/>
              </a:spcAft>
            </a:pPr>
            <a:r>
              <a:rPr lang="en-US" sz="1800" dirty="0"/>
              <a:t>48 F, bevacizumab and topotecan, developed uncontrolled HTN resulting in us holding her bevacizumab for the last few weeks</a:t>
            </a:r>
          </a:p>
          <a:p>
            <a:pPr>
              <a:spcBef>
                <a:spcPts val="600"/>
              </a:spcBef>
              <a:spcAft>
                <a:spcPts val="450"/>
              </a:spcAft>
            </a:pPr>
            <a:r>
              <a:rPr lang="en-US" sz="1800" dirty="0"/>
              <a:t>66 F, </a:t>
            </a:r>
            <a:r>
              <a:rPr lang="en-US" sz="1800" dirty="0" err="1"/>
              <a:t>olaparib</a:t>
            </a:r>
            <a:r>
              <a:rPr lang="en-US" sz="1800" dirty="0"/>
              <a:t>, fighting this for years, fired by her gyn/</a:t>
            </a:r>
            <a:r>
              <a:rPr lang="en-US" sz="1800" dirty="0" err="1"/>
              <a:t>onc</a:t>
            </a:r>
            <a:endParaRPr lang="en-US" sz="1800" dirty="0"/>
          </a:p>
        </p:txBody>
      </p:sp>
    </p:spTree>
    <p:extLst>
      <p:ext uri="{BB962C8B-B14F-4D97-AF65-F5344CB8AC3E}">
        <p14:creationId xmlns:p14="http://schemas.microsoft.com/office/powerpoint/2010/main" val="1388170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025EAE-7DF2-4CC4-B490-1F90A3D83301}"/>
              </a:ext>
            </a:extLst>
          </p:cNvPr>
          <p:cNvSpPr>
            <a:spLocks noGrp="1"/>
          </p:cNvSpPr>
          <p:nvPr>
            <p:ph type="title"/>
          </p:nvPr>
        </p:nvSpPr>
        <p:spPr>
          <a:xfrm>
            <a:off x="237063" y="125044"/>
            <a:ext cx="8236377" cy="504000"/>
          </a:xfrm>
        </p:spPr>
        <p:txBody>
          <a:bodyPr>
            <a:noAutofit/>
          </a:bodyPr>
          <a:lstStyle/>
          <a:p>
            <a:r>
              <a:rPr lang="en-US" sz="2200" b="0" dirty="0">
                <a:solidFill>
                  <a:schemeClr val="tx1"/>
                </a:solidFill>
                <a:latin typeface="+mj-lt"/>
              </a:rPr>
              <a:t>These 3 trials may change paradigm yet again for </a:t>
            </a:r>
            <a:r>
              <a:rPr lang="en-US" sz="2200" b="0" dirty="0" err="1">
                <a:solidFill>
                  <a:schemeClr val="tx1"/>
                </a:solidFill>
                <a:latin typeface="+mj-lt"/>
              </a:rPr>
              <a:t>BRCAwt</a:t>
            </a:r>
            <a:r>
              <a:rPr lang="en-US" sz="2200" b="0" dirty="0">
                <a:solidFill>
                  <a:schemeClr val="tx1"/>
                </a:solidFill>
                <a:latin typeface="+mj-lt"/>
              </a:rPr>
              <a:t> +/- HRD positive (Paradigm Shift 3)</a:t>
            </a:r>
          </a:p>
        </p:txBody>
      </p:sp>
      <p:graphicFrame>
        <p:nvGraphicFramePr>
          <p:cNvPr id="8" name="Content Placeholder 7">
            <a:extLst>
              <a:ext uri="{FF2B5EF4-FFF2-40B4-BE49-F238E27FC236}">
                <a16:creationId xmlns:a16="http://schemas.microsoft.com/office/drawing/2014/main" id="{FE8694B1-6599-4EF1-9059-12E814D684F5}"/>
              </a:ext>
            </a:extLst>
          </p:cNvPr>
          <p:cNvGraphicFramePr>
            <a:graphicFrameLocks noGrp="1"/>
          </p:cNvGraphicFramePr>
          <p:nvPr>
            <p:ph sz="quarter" idx="11"/>
            <p:extLst>
              <p:ext uri="{D42A27DB-BD31-4B8C-83A1-F6EECF244321}">
                <p14:modId xmlns:p14="http://schemas.microsoft.com/office/powerpoint/2010/main" val="922076436"/>
              </p:ext>
            </p:extLst>
          </p:nvPr>
        </p:nvGraphicFramePr>
        <p:xfrm>
          <a:off x="284636" y="782342"/>
          <a:ext cx="8667776" cy="3574687"/>
        </p:xfrm>
        <a:graphic>
          <a:graphicData uri="http://schemas.openxmlformats.org/drawingml/2006/table">
            <a:tbl>
              <a:tblPr firstRow="1" bandRow="1">
                <a:tableStyleId>{21E4AEA4-8DFA-4A89-87EB-49C32662AFE0}</a:tableStyleId>
              </a:tblPr>
              <a:tblGrid>
                <a:gridCol w="674070">
                  <a:extLst>
                    <a:ext uri="{9D8B030D-6E8A-4147-A177-3AD203B41FA5}">
                      <a16:colId xmlns:a16="http://schemas.microsoft.com/office/drawing/2014/main" val="318961426"/>
                    </a:ext>
                  </a:extLst>
                </a:gridCol>
                <a:gridCol w="1227145">
                  <a:extLst>
                    <a:ext uri="{9D8B030D-6E8A-4147-A177-3AD203B41FA5}">
                      <a16:colId xmlns:a16="http://schemas.microsoft.com/office/drawing/2014/main" val="680471184"/>
                    </a:ext>
                  </a:extLst>
                </a:gridCol>
                <a:gridCol w="1524000">
                  <a:extLst>
                    <a:ext uri="{9D8B030D-6E8A-4147-A177-3AD203B41FA5}">
                      <a16:colId xmlns:a16="http://schemas.microsoft.com/office/drawing/2014/main" val="894170586"/>
                    </a:ext>
                  </a:extLst>
                </a:gridCol>
                <a:gridCol w="1245708">
                  <a:extLst>
                    <a:ext uri="{9D8B030D-6E8A-4147-A177-3AD203B41FA5}">
                      <a16:colId xmlns:a16="http://schemas.microsoft.com/office/drawing/2014/main" val="1577110951"/>
                    </a:ext>
                  </a:extLst>
                </a:gridCol>
                <a:gridCol w="1224842">
                  <a:extLst>
                    <a:ext uri="{9D8B030D-6E8A-4147-A177-3AD203B41FA5}">
                      <a16:colId xmlns:a16="http://schemas.microsoft.com/office/drawing/2014/main" val="2000942577"/>
                    </a:ext>
                  </a:extLst>
                </a:gridCol>
                <a:gridCol w="1353773">
                  <a:extLst>
                    <a:ext uri="{9D8B030D-6E8A-4147-A177-3AD203B41FA5}">
                      <a16:colId xmlns:a16="http://schemas.microsoft.com/office/drawing/2014/main" val="2455917265"/>
                    </a:ext>
                  </a:extLst>
                </a:gridCol>
                <a:gridCol w="1418238">
                  <a:extLst>
                    <a:ext uri="{9D8B030D-6E8A-4147-A177-3AD203B41FA5}">
                      <a16:colId xmlns:a16="http://schemas.microsoft.com/office/drawing/2014/main" val="1315728340"/>
                    </a:ext>
                  </a:extLst>
                </a:gridCol>
              </a:tblGrid>
              <a:tr h="410491">
                <a:tc gridSpan="2">
                  <a:txBody>
                    <a:bodyPr/>
                    <a:lstStyle/>
                    <a:p>
                      <a:r>
                        <a:rPr lang="en-US" sz="1200" dirty="0"/>
                        <a:t>Study Design</a:t>
                      </a:r>
                    </a:p>
                  </a:txBody>
                  <a:tcPr marL="66075" marR="66075" marT="34290" marB="34290" anchor="ctr"/>
                </a:tc>
                <a:tc hMerge="1">
                  <a:txBody>
                    <a:bodyPr/>
                    <a:lstStyle/>
                    <a:p>
                      <a:endParaRPr lang="en-US" sz="1600" dirty="0"/>
                    </a:p>
                  </a:txBody>
                  <a:tcPr anchor="ctr"/>
                </a:tc>
                <a:tc>
                  <a:txBody>
                    <a:bodyPr/>
                    <a:lstStyle/>
                    <a:p>
                      <a:pPr algn="ctr"/>
                      <a:r>
                        <a:rPr lang="en-US" sz="1200" dirty="0"/>
                        <a:t>GOG-0218 </a:t>
                      </a:r>
                    </a:p>
                    <a:p>
                      <a:pPr algn="ctr"/>
                      <a:r>
                        <a:rPr lang="en-US" sz="1200" dirty="0"/>
                        <a:t>(N=1873)</a:t>
                      </a:r>
                      <a:r>
                        <a:rPr lang="en-US" sz="1200" baseline="30000" dirty="0"/>
                        <a:t>1-3</a:t>
                      </a:r>
                    </a:p>
                  </a:txBody>
                  <a:tcPr marL="66075" marR="66075" marT="34290" marB="34290" anchor="ctr">
                    <a:solidFill>
                      <a:srgbClr val="1D7B87"/>
                    </a:solidFill>
                  </a:tcPr>
                </a:tc>
                <a:tc>
                  <a:txBody>
                    <a:bodyPr/>
                    <a:lstStyle/>
                    <a:p>
                      <a:pPr algn="ctr"/>
                      <a:r>
                        <a:rPr lang="en-US" sz="1200" dirty="0"/>
                        <a:t>SOLO-1 </a:t>
                      </a:r>
                    </a:p>
                    <a:p>
                      <a:pPr algn="ctr"/>
                      <a:r>
                        <a:rPr lang="en-US" sz="1200" dirty="0"/>
                        <a:t>(N=451)</a:t>
                      </a:r>
                      <a:r>
                        <a:rPr lang="en-US" sz="1200" baseline="30000" dirty="0"/>
                        <a:t>3</a:t>
                      </a:r>
                      <a:endParaRPr lang="en-US" sz="1200" dirty="0"/>
                    </a:p>
                  </a:txBody>
                  <a:tcPr marL="66075" marR="66075" marT="34290" marB="34290" anchor="ctr">
                    <a:lnR w="57150" cap="flat" cmpd="sng" algn="ctr">
                      <a:solidFill>
                        <a:srgbClr val="FF0000"/>
                      </a:solidFill>
                      <a:prstDash val="solid"/>
                      <a:round/>
                      <a:headEnd type="none" w="med" len="med"/>
                      <a:tailEnd type="none" w="med" len="med"/>
                    </a:lnR>
                    <a:solidFill>
                      <a:schemeClr val="accent1"/>
                    </a:solidFill>
                  </a:tcPr>
                </a:tc>
                <a:tc>
                  <a:txBody>
                    <a:bodyPr/>
                    <a:lstStyle/>
                    <a:p>
                      <a:pPr algn="ctr"/>
                      <a:r>
                        <a:rPr lang="en-US" sz="1200"/>
                        <a:t>VELIA</a:t>
                      </a:r>
                      <a:br>
                        <a:rPr lang="en-US" sz="1200"/>
                      </a:br>
                      <a:r>
                        <a:rPr lang="en-US" sz="1200"/>
                        <a:t>(</a:t>
                      </a:r>
                      <a:r>
                        <a:rPr lang="en-US" sz="1200" dirty="0"/>
                        <a:t>N=1140)</a:t>
                      </a:r>
                      <a:r>
                        <a:rPr lang="en-US" sz="1200" baseline="30000" dirty="0"/>
                        <a:t>4</a:t>
                      </a:r>
                      <a:endParaRPr lang="en-US" sz="1200" dirty="0"/>
                    </a:p>
                  </a:txBody>
                  <a:tcPr marL="66075" marR="66075" marT="34290" marB="34290" anchor="ctr">
                    <a:lnL w="57150" cap="flat" cmpd="sng" algn="ctr">
                      <a:solidFill>
                        <a:srgbClr val="FF0000"/>
                      </a:solidFill>
                      <a:prstDash val="solid"/>
                      <a:round/>
                      <a:headEnd type="none" w="med" len="med"/>
                      <a:tailEnd type="none" w="med" len="med"/>
                    </a:lnL>
                    <a:lnT w="57150" cap="flat" cmpd="sng" algn="ctr">
                      <a:solidFill>
                        <a:srgbClr val="FF0000"/>
                      </a:solidFill>
                      <a:prstDash val="solid"/>
                      <a:round/>
                      <a:headEnd type="none" w="med" len="med"/>
                      <a:tailEnd type="none" w="med" len="med"/>
                    </a:lnT>
                    <a:solidFill>
                      <a:schemeClr val="accent3"/>
                    </a:solidFill>
                  </a:tcPr>
                </a:tc>
                <a:tc>
                  <a:txBody>
                    <a:bodyPr/>
                    <a:lstStyle/>
                    <a:p>
                      <a:pPr algn="ctr"/>
                      <a:r>
                        <a:rPr lang="en-US" sz="1200" dirty="0"/>
                        <a:t>PRIMA </a:t>
                      </a:r>
                    </a:p>
                    <a:p>
                      <a:pPr algn="ctr"/>
                      <a:r>
                        <a:rPr lang="en-US" sz="1200" dirty="0"/>
                        <a:t>(N=620)</a:t>
                      </a:r>
                      <a:r>
                        <a:rPr lang="en-US" sz="1200" baseline="30000" dirty="0"/>
                        <a:t>3</a:t>
                      </a:r>
                      <a:endParaRPr lang="en-US" sz="1200" dirty="0"/>
                    </a:p>
                  </a:txBody>
                  <a:tcPr marL="66075" marR="66075" marT="34290" marB="34290" anchor="ctr">
                    <a:lnT w="57150" cap="flat" cmpd="sng" algn="ctr">
                      <a:solidFill>
                        <a:srgbClr val="FF0000"/>
                      </a:solidFill>
                      <a:prstDash val="solid"/>
                      <a:round/>
                      <a:headEnd type="none" w="med" len="med"/>
                      <a:tailEnd type="none" w="med" len="med"/>
                    </a:lnT>
                    <a:solidFill>
                      <a:schemeClr val="accent2"/>
                    </a:solidFill>
                  </a:tcPr>
                </a:tc>
                <a:tc>
                  <a:txBody>
                    <a:bodyPr/>
                    <a:lstStyle/>
                    <a:p>
                      <a:pPr algn="ctr"/>
                      <a:r>
                        <a:rPr lang="en-US" sz="1200" dirty="0">
                          <a:solidFill>
                            <a:schemeClr val="bg1"/>
                          </a:solidFill>
                        </a:rPr>
                        <a:t>PAOLA-1 </a:t>
                      </a:r>
                    </a:p>
                    <a:p>
                      <a:pPr algn="ctr"/>
                      <a:r>
                        <a:rPr lang="en-US" sz="1200" dirty="0">
                          <a:solidFill>
                            <a:schemeClr val="bg1"/>
                          </a:solidFill>
                        </a:rPr>
                        <a:t>(N=612)</a:t>
                      </a:r>
                      <a:r>
                        <a:rPr lang="en-US" sz="1200" baseline="30000" dirty="0"/>
                        <a:t>4</a:t>
                      </a:r>
                      <a:endParaRPr lang="en-US" sz="1200" dirty="0">
                        <a:solidFill>
                          <a:schemeClr val="bg1"/>
                        </a:solidFill>
                      </a:endParaRPr>
                    </a:p>
                  </a:txBody>
                  <a:tcPr marL="66075" marR="66075" marT="34290" marB="34290" anchor="ctr">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gradFill flip="none" rotWithShape="1">
                      <a:gsLst>
                        <a:gs pos="0">
                          <a:schemeClr val="tx2"/>
                        </a:gs>
                        <a:gs pos="100000">
                          <a:srgbClr val="1D7B87"/>
                        </a:gs>
                      </a:gsLst>
                      <a:lin ang="10800000" scaled="1"/>
                      <a:tileRect/>
                    </a:gradFill>
                  </a:tcPr>
                </a:tc>
                <a:extLst>
                  <a:ext uri="{0D108BD9-81ED-4DB2-BD59-A6C34878D82A}">
                    <a16:rowId xmlns:a16="http://schemas.microsoft.com/office/drawing/2014/main" val="1585779549"/>
                  </a:ext>
                </a:extLst>
              </a:tr>
              <a:tr h="381685">
                <a:tc gridSpan="2">
                  <a:txBody>
                    <a:bodyPr/>
                    <a:lstStyle/>
                    <a:p>
                      <a:r>
                        <a:rPr lang="en-US" sz="1100" b="1" dirty="0"/>
                        <a:t>Treatment arms vs placebo</a:t>
                      </a:r>
                    </a:p>
                  </a:txBody>
                  <a:tcPr marL="66075" marR="66075" marT="34290" marB="34290" anchor="ctr"/>
                </a:tc>
                <a:tc hMerge="1">
                  <a:txBody>
                    <a:bodyPr/>
                    <a:lstStyle/>
                    <a:p>
                      <a:endParaRPr lang="en-US" sz="1400" dirty="0"/>
                    </a:p>
                  </a:txBody>
                  <a:tcPr anchor="ctr"/>
                </a:tc>
                <a:tc>
                  <a:txBody>
                    <a:bodyPr/>
                    <a:lstStyle/>
                    <a:p>
                      <a:pPr algn="ctr"/>
                      <a:r>
                        <a:rPr lang="en-US" sz="1100" dirty="0">
                          <a:solidFill>
                            <a:schemeClr val="bg1"/>
                          </a:solidFill>
                        </a:rPr>
                        <a:t>Bevacizumab (n=625)</a:t>
                      </a:r>
                    </a:p>
                  </a:txBody>
                  <a:tcPr marL="66075" marR="66075" marT="34290" marB="34290" anchor="ctr">
                    <a:solidFill>
                      <a:srgbClr val="1D7B87"/>
                    </a:solidFill>
                  </a:tcPr>
                </a:tc>
                <a:tc>
                  <a:txBody>
                    <a:bodyPr/>
                    <a:lstStyle/>
                    <a:p>
                      <a:pPr algn="ctr"/>
                      <a:r>
                        <a:rPr lang="en-US" sz="1100" dirty="0">
                          <a:solidFill>
                            <a:schemeClr val="bg1"/>
                          </a:solidFill>
                        </a:rPr>
                        <a:t>Olaparib (n=260)</a:t>
                      </a:r>
                    </a:p>
                  </a:txBody>
                  <a:tcPr marL="66075" marR="66075" marT="34290" marB="34290" anchor="ctr">
                    <a:lnR w="57150" cap="flat" cmpd="sng" algn="ctr">
                      <a:solidFill>
                        <a:srgbClr val="FF0000"/>
                      </a:solidFill>
                      <a:prstDash val="solid"/>
                      <a:round/>
                      <a:headEnd type="none" w="med" len="med"/>
                      <a:tailEnd type="none" w="med" len="med"/>
                    </a:lnR>
                    <a:solidFill>
                      <a:schemeClr val="accent1"/>
                    </a:solidFill>
                  </a:tcPr>
                </a:tc>
                <a:tc>
                  <a:txBody>
                    <a:bodyPr/>
                    <a:lstStyle/>
                    <a:p>
                      <a:pPr algn="ctr"/>
                      <a:r>
                        <a:rPr lang="en-US" sz="1100" dirty="0" err="1">
                          <a:solidFill>
                            <a:schemeClr val="bg1"/>
                          </a:solidFill>
                        </a:rPr>
                        <a:t>Veliparib</a:t>
                      </a:r>
                      <a:endParaRPr lang="en-US" sz="1100" dirty="0">
                        <a:solidFill>
                          <a:schemeClr val="bg1"/>
                        </a:solidFill>
                      </a:endParaRPr>
                    </a:p>
                  </a:txBody>
                  <a:tcPr marL="66075" marR="66075" marT="34290" marB="34290" anchor="ctr">
                    <a:lnL w="57150" cap="flat" cmpd="sng" algn="ctr">
                      <a:solidFill>
                        <a:srgbClr val="FF0000"/>
                      </a:solidFill>
                      <a:prstDash val="solid"/>
                      <a:round/>
                      <a:headEnd type="none" w="med" len="med"/>
                      <a:tailEnd type="none" w="med" len="med"/>
                    </a:lnL>
                    <a:solidFill>
                      <a:schemeClr val="accent3"/>
                    </a:solidFill>
                  </a:tcPr>
                </a:tc>
                <a:tc>
                  <a:txBody>
                    <a:bodyPr/>
                    <a:lstStyle/>
                    <a:p>
                      <a:pPr algn="ctr"/>
                      <a:r>
                        <a:rPr lang="en-US" sz="1100" dirty="0">
                          <a:solidFill>
                            <a:schemeClr val="bg1"/>
                          </a:solidFill>
                        </a:rPr>
                        <a:t>Niraparib</a:t>
                      </a:r>
                    </a:p>
                  </a:txBody>
                  <a:tcPr marL="66075" marR="66075" marT="34290" marB="34290" anchor="ctr">
                    <a:solidFill>
                      <a:schemeClr val="accent2"/>
                    </a:solidFill>
                  </a:tcPr>
                </a:tc>
                <a:tc>
                  <a:txBody>
                    <a:bodyPr/>
                    <a:lstStyle/>
                    <a:p>
                      <a:pPr algn="ctr"/>
                      <a:r>
                        <a:rPr lang="en-US" sz="1100" dirty="0">
                          <a:solidFill>
                            <a:schemeClr val="bg1"/>
                          </a:solidFill>
                        </a:rPr>
                        <a:t>Bevacizumab ± Olaparib</a:t>
                      </a:r>
                    </a:p>
                  </a:txBody>
                  <a:tcPr marL="66075" marR="66075" marT="34290" marB="34290" anchor="ctr">
                    <a:lnR w="57150" cap="flat" cmpd="sng" algn="ctr">
                      <a:solidFill>
                        <a:srgbClr val="FF0000"/>
                      </a:solidFill>
                      <a:prstDash val="solid"/>
                      <a:round/>
                      <a:headEnd type="none" w="med" len="med"/>
                      <a:tailEnd type="none" w="med" len="med"/>
                    </a:lnR>
                    <a:gradFill>
                      <a:gsLst>
                        <a:gs pos="0">
                          <a:schemeClr val="accent1"/>
                        </a:gs>
                        <a:gs pos="100000">
                          <a:srgbClr val="1D7B87"/>
                        </a:gs>
                      </a:gsLst>
                      <a:lin ang="10800000" scaled="1"/>
                    </a:gradFill>
                  </a:tcPr>
                </a:tc>
                <a:extLst>
                  <a:ext uri="{0D108BD9-81ED-4DB2-BD59-A6C34878D82A}">
                    <a16:rowId xmlns:a16="http://schemas.microsoft.com/office/drawing/2014/main" val="1980053620"/>
                  </a:ext>
                </a:extLst>
              </a:tr>
              <a:tr h="223250">
                <a:tc grid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Key Patient Population</a:t>
                      </a:r>
                    </a:p>
                  </a:txBody>
                  <a:tcPr marL="66075" marR="66075" marT="34290" marB="34290" anchor="ctr">
                    <a:solidFill>
                      <a:srgbClr val="E7E8EA"/>
                    </a:solidFill>
                  </a:tcPr>
                </a:tc>
                <a:tc h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mn-lt"/>
                        <a:ea typeface="+mn-ea"/>
                        <a:cs typeface="+mn-cs"/>
                      </a:endParaRPr>
                    </a:p>
                  </a:txBody>
                  <a:tcPr marL="88100" marR="8810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All comers</a:t>
                      </a:r>
                    </a:p>
                  </a:txBody>
                  <a:tcPr marL="66075" marR="66075" marT="34290" marB="34290" anchor="ctr">
                    <a:solidFill>
                      <a:srgbClr val="E7E8EA"/>
                    </a:solidFill>
                  </a:tcPr>
                </a:tc>
                <a:tc>
                  <a:txBody>
                    <a:bodyPr/>
                    <a:lstStyle/>
                    <a:p>
                      <a:pPr algn="ctr"/>
                      <a:r>
                        <a:rPr kumimoji="0" lang="en-US" sz="1100" b="0" i="1" u="none" strike="noStrike" kern="1200" cap="none" spc="0" normalizeH="0" baseline="0" noProof="0" dirty="0">
                          <a:ln>
                            <a:noFill/>
                          </a:ln>
                          <a:solidFill>
                            <a:srgbClr val="000000"/>
                          </a:solidFill>
                          <a:effectLst/>
                          <a:uLnTx/>
                          <a:uFillTx/>
                          <a:latin typeface="+mn-lt"/>
                          <a:ea typeface="+mn-ea"/>
                          <a:cs typeface="+mn-cs"/>
                        </a:rPr>
                        <a:t>BRCA </a:t>
                      </a:r>
                      <a:r>
                        <a:rPr kumimoji="0" lang="en-US" sz="1100" b="0" i="0" u="none" strike="noStrike" kern="1200" cap="none" spc="0" normalizeH="0" baseline="0" noProof="0" dirty="0">
                          <a:ln>
                            <a:noFill/>
                          </a:ln>
                          <a:solidFill>
                            <a:srgbClr val="000000"/>
                          </a:solidFill>
                          <a:effectLst/>
                          <a:uLnTx/>
                          <a:uFillTx/>
                          <a:latin typeface="+mn-lt"/>
                          <a:ea typeface="+mn-ea"/>
                          <a:cs typeface="+mn-cs"/>
                        </a:rPr>
                        <a:t>mutation</a:t>
                      </a:r>
                      <a:endParaRPr lang="en-US" sz="1100" i="0" dirty="0"/>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tc>
                  <a:txBody>
                    <a:bodyPr/>
                    <a:lstStyle/>
                    <a:p>
                      <a:pPr algn="ctr"/>
                      <a:r>
                        <a:rPr kumimoji="0" lang="en-US" sz="1100" b="0" i="0" u="none" strike="noStrike" kern="1200" cap="none" spc="0" normalizeH="0" baseline="0" noProof="0" dirty="0">
                          <a:ln>
                            <a:noFill/>
                          </a:ln>
                          <a:solidFill>
                            <a:srgbClr val="000000"/>
                          </a:solidFill>
                          <a:effectLst/>
                          <a:uLnTx/>
                          <a:uFillTx/>
                          <a:latin typeface="+mn-lt"/>
                          <a:ea typeface="+mn-ea"/>
                          <a:cs typeface="+mn-cs"/>
                        </a:rPr>
                        <a:t>All comers</a:t>
                      </a:r>
                      <a:endParaRPr lang="en-US" sz="1100" i="0" dirty="0"/>
                    </a:p>
                  </a:txBody>
                  <a:tcPr marL="66075" marR="66075" marT="34290" marB="34290" anchor="ctr">
                    <a:lnL w="57150" cap="flat" cmpd="sng" algn="ctr">
                      <a:solidFill>
                        <a:srgbClr val="FF0000"/>
                      </a:solidFill>
                      <a:prstDash val="solid"/>
                      <a:round/>
                      <a:headEnd type="none" w="med" len="med"/>
                      <a:tailEnd type="none" w="med" len="med"/>
                    </a:lnL>
                    <a:solidFill>
                      <a:srgbClr val="E7E8EA"/>
                    </a:solidFill>
                  </a:tcPr>
                </a:tc>
                <a:tc>
                  <a:txBody>
                    <a:bodyPr/>
                    <a:lstStyle/>
                    <a:p>
                      <a:pPr algn="ctr"/>
                      <a:r>
                        <a:rPr lang="en-US" sz="1100" dirty="0"/>
                        <a:t>All comers</a:t>
                      </a:r>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dirty="0"/>
                        <a:t>All comers</a:t>
                      </a:r>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extLst>
                  <a:ext uri="{0D108BD9-81ED-4DB2-BD59-A6C34878D82A}">
                    <a16:rowId xmlns:a16="http://schemas.microsoft.com/office/drawing/2014/main" val="512559926"/>
                  </a:ext>
                </a:extLst>
              </a:tr>
              <a:tr h="223250">
                <a:tc gridSpan="2">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mn-lt"/>
                          <a:ea typeface="+mn-ea"/>
                          <a:cs typeface="+mn-cs"/>
                        </a:rPr>
                        <a:t>Undergo tumor testing</a:t>
                      </a:r>
                    </a:p>
                  </a:txBody>
                  <a:tcPr marL="66075" marR="66075" marT="34290" marB="34290" anchor="ctr">
                    <a:solidFill>
                      <a:srgbClr val="CBCED3"/>
                    </a:solidFill>
                  </a:tcPr>
                </a:tc>
                <a:tc hMerge="1">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mn-lt"/>
                        <a:ea typeface="+mn-ea"/>
                        <a:cs typeface="+mn-cs"/>
                      </a:endParaRPr>
                    </a:p>
                  </a:txBody>
                  <a:tcPr marL="88100" marR="88100" anchor="ctr">
                    <a:solidFill>
                      <a:srgbClr val="E7E8EA"/>
                    </a:solidFill>
                  </a:tcPr>
                </a:tc>
                <a:tc>
                  <a:txBody>
                    <a:bodyPr/>
                    <a:lstStyle/>
                    <a:p>
                      <a:pPr algn="ctr"/>
                      <a:r>
                        <a:rPr lang="en-US" sz="1100" dirty="0"/>
                        <a:t>HRR (post-hoc)</a:t>
                      </a:r>
                    </a:p>
                  </a:txBody>
                  <a:tcPr marL="66075" marR="66075" marT="34290" marB="34290" anchor="ctr">
                    <a:solidFill>
                      <a:srgbClr val="CBCED3"/>
                    </a:solidFill>
                  </a:tcPr>
                </a:tc>
                <a:tc>
                  <a:txBody>
                    <a:bodyPr/>
                    <a:lstStyle/>
                    <a:p>
                      <a:pPr algn="ctr"/>
                      <a:r>
                        <a:rPr kumimoji="0" lang="en-US" sz="1100" b="0" i="0" u="none" strike="noStrike" kern="1200" cap="none" spc="0" normalizeH="0" baseline="0" noProof="0" dirty="0">
                          <a:ln>
                            <a:noFill/>
                          </a:ln>
                          <a:solidFill>
                            <a:srgbClr val="000000"/>
                          </a:solidFill>
                          <a:effectLst/>
                          <a:uLnTx/>
                          <a:uFillTx/>
                          <a:latin typeface="+mn-lt"/>
                          <a:ea typeface="+mn-ea"/>
                          <a:cs typeface="+mn-cs"/>
                        </a:rPr>
                        <a:t> </a:t>
                      </a:r>
                      <a:r>
                        <a:rPr kumimoji="0" lang="en-US" sz="1100" b="0" i="1" u="none" strike="noStrike" kern="1200" cap="none" spc="0" normalizeH="0" baseline="0" noProof="0" dirty="0">
                          <a:ln>
                            <a:noFill/>
                          </a:ln>
                          <a:solidFill>
                            <a:srgbClr val="000000"/>
                          </a:solidFill>
                          <a:effectLst/>
                          <a:uLnTx/>
                          <a:uFillTx/>
                          <a:latin typeface="+mn-lt"/>
                          <a:ea typeface="+mn-ea"/>
                          <a:cs typeface="+mn-cs"/>
                        </a:rPr>
                        <a:t>BRCA</a:t>
                      </a:r>
                      <a:endParaRPr lang="en-US" sz="1100" dirty="0"/>
                    </a:p>
                  </a:txBody>
                  <a:tcPr marL="66075" marR="66075" marT="34290" marB="34290" anchor="ctr">
                    <a:lnR w="57150" cap="flat" cmpd="sng" algn="ctr">
                      <a:solidFill>
                        <a:srgbClr val="FF0000"/>
                      </a:solidFill>
                      <a:prstDash val="solid"/>
                      <a:round/>
                      <a:headEnd type="none" w="med" len="med"/>
                      <a:tailEnd type="none" w="med" len="med"/>
                    </a:lnR>
                    <a:solidFill>
                      <a:srgbClr val="CBCED3"/>
                    </a:solidFill>
                  </a:tcPr>
                </a:tc>
                <a:tc>
                  <a:txBody>
                    <a:bodyPr/>
                    <a:lstStyle/>
                    <a:p>
                      <a:pPr algn="ctr"/>
                      <a:r>
                        <a:rPr kumimoji="0" lang="en-US" sz="1100" b="0" i="0" u="none" strike="noStrike" kern="1200" cap="none" spc="0" normalizeH="0" baseline="0" noProof="0" dirty="0">
                          <a:ln>
                            <a:noFill/>
                          </a:ln>
                          <a:solidFill>
                            <a:srgbClr val="000000"/>
                          </a:solidFill>
                          <a:effectLst/>
                          <a:uLnTx/>
                          <a:uFillTx/>
                          <a:latin typeface="+mn-lt"/>
                          <a:ea typeface="+mn-ea"/>
                          <a:cs typeface="+mn-cs"/>
                        </a:rPr>
                        <a:t> </a:t>
                      </a:r>
                      <a:r>
                        <a:rPr kumimoji="0" lang="en-US" sz="1100" b="0" i="1" u="none" strike="noStrike" kern="1200" cap="none" spc="0" normalizeH="0" baseline="0" noProof="0" dirty="0">
                          <a:ln>
                            <a:noFill/>
                          </a:ln>
                          <a:solidFill>
                            <a:srgbClr val="000000"/>
                          </a:solidFill>
                          <a:effectLst/>
                          <a:uLnTx/>
                          <a:uFillTx/>
                          <a:latin typeface="+mn-lt"/>
                          <a:ea typeface="+mn-ea"/>
                          <a:cs typeface="+mn-cs"/>
                        </a:rPr>
                        <a:t>BRCA</a:t>
                      </a:r>
                      <a:endParaRPr lang="en-US" sz="1100" dirty="0"/>
                    </a:p>
                  </a:txBody>
                  <a:tcPr marL="66075" marR="66075" marT="34290" marB="34290" anchor="ctr">
                    <a:lnL w="57150" cap="flat" cmpd="sng" algn="ctr">
                      <a:solidFill>
                        <a:srgbClr val="FF0000"/>
                      </a:solidFill>
                      <a:prstDash val="solid"/>
                      <a:round/>
                      <a:headEnd type="none" w="med" len="med"/>
                      <a:tailEnd type="none" w="med" len="med"/>
                    </a:lnL>
                    <a:solidFill>
                      <a:srgbClr val="CBCED3"/>
                    </a:solidFill>
                  </a:tcPr>
                </a:tc>
                <a:tc>
                  <a:txBody>
                    <a:bodyPr/>
                    <a:lstStyle/>
                    <a:p>
                      <a:pPr algn="ctr"/>
                      <a:r>
                        <a:rPr lang="en-US" sz="1100" dirty="0"/>
                        <a:t>HRD</a:t>
                      </a:r>
                    </a:p>
                  </a:txBody>
                  <a:tcPr marL="66075" marR="66075" marT="34290" marB="34290" anchor="ctr">
                    <a:solidFill>
                      <a:srgbClr val="CBCED3"/>
                    </a:solidFill>
                  </a:tcPr>
                </a:tc>
                <a:tc>
                  <a:txBody>
                    <a:bodyPr/>
                    <a:lstStyle/>
                    <a:p>
                      <a:pPr algn="ctr"/>
                      <a:r>
                        <a:rPr lang="en-US" sz="1100" i="1" dirty="0"/>
                        <a:t>BRCA</a:t>
                      </a:r>
                    </a:p>
                  </a:txBody>
                  <a:tcPr marL="66075" marR="66075" marT="34290" marB="34290" anchor="ctr">
                    <a:lnR w="57150" cap="flat" cmpd="sng" algn="ctr">
                      <a:solidFill>
                        <a:srgbClr val="FF0000"/>
                      </a:solidFill>
                      <a:prstDash val="solid"/>
                      <a:round/>
                      <a:headEnd type="none" w="med" len="med"/>
                      <a:tailEnd type="none" w="med" len="med"/>
                    </a:lnR>
                    <a:solidFill>
                      <a:srgbClr val="CBCED3"/>
                    </a:solidFill>
                  </a:tcPr>
                </a:tc>
                <a:extLst>
                  <a:ext uri="{0D108BD9-81ED-4DB2-BD59-A6C34878D82A}">
                    <a16:rowId xmlns:a16="http://schemas.microsoft.com/office/drawing/2014/main" val="631263510"/>
                  </a:ext>
                </a:extLst>
              </a:tr>
              <a:tr h="381685">
                <a:tc rowSpan="2">
                  <a:txBody>
                    <a:bodyPr/>
                    <a:lstStyle/>
                    <a:p>
                      <a:pPr marL="0" indent="0">
                        <a:buFont typeface="Arial" panose="020B0604020202020204" pitchFamily="34" charset="0"/>
                        <a:buNone/>
                      </a:pPr>
                      <a:r>
                        <a:rPr lang="en-US" sz="1100" b="1" dirty="0"/>
                        <a:t>Stage</a:t>
                      </a:r>
                    </a:p>
                  </a:txBody>
                  <a:tcPr marL="66075" marR="66075" marT="34290" marB="34290" anchor="ctr">
                    <a:solidFill>
                      <a:srgbClr val="E7E8EA"/>
                    </a:solidFill>
                  </a:tcPr>
                </a:tc>
                <a:tc>
                  <a:txBody>
                    <a:bodyPr/>
                    <a:lstStyle/>
                    <a:p>
                      <a:pPr marL="0" indent="0">
                        <a:buFont typeface="Arial" panose="020B0604020202020204" pitchFamily="34" charset="0"/>
                        <a:buNone/>
                      </a:pPr>
                      <a:r>
                        <a:rPr lang="en-US" sz="1100" dirty="0"/>
                        <a:t>III</a:t>
                      </a:r>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73.8%</a:t>
                      </a:r>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84.6%</a:t>
                      </a:r>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Eligible</a:t>
                      </a:r>
                    </a:p>
                  </a:txBody>
                  <a:tcPr marL="66075" marR="66075" marT="34290" marB="34290" anchor="ctr">
                    <a:lnL w="57150" cap="flat" cmpd="sng" algn="ctr">
                      <a:solidFill>
                        <a:srgbClr val="FF0000"/>
                      </a:solidFill>
                      <a:prstDash val="solid"/>
                      <a:round/>
                      <a:headEnd type="none" w="med" len="med"/>
                      <a:tailEnd type="none" w="med" len="med"/>
                    </a:lnL>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Eligible: Attempt upfront debulking</a:t>
                      </a:r>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Eligible</a:t>
                      </a:r>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extLst>
                  <a:ext uri="{0D108BD9-81ED-4DB2-BD59-A6C34878D82A}">
                    <a16:rowId xmlns:a16="http://schemas.microsoft.com/office/drawing/2014/main" val="834063559"/>
                  </a:ext>
                </a:extLst>
              </a:tr>
              <a:tr h="259017">
                <a:tc vMerge="1">
                  <a:txBody>
                    <a:bodyPr/>
                    <a:lstStyle/>
                    <a:p>
                      <a:pPr marL="0" indent="0">
                        <a:buFont typeface="Arial" panose="020B0604020202020204" pitchFamily="34" charset="0"/>
                        <a:buNone/>
                      </a:pPr>
                      <a:endParaRPr lang="en-US" sz="1400" b="1" dirty="0"/>
                    </a:p>
                  </a:txBody>
                  <a:tcPr marL="88100" marR="88100" anchor="ctr">
                    <a:solidFill>
                      <a:srgbClr val="E7E8EA"/>
                    </a:solidFill>
                  </a:tcPr>
                </a:tc>
                <a:tc>
                  <a:txBody>
                    <a:bodyPr/>
                    <a:lstStyle/>
                    <a:p>
                      <a:pPr marL="0" indent="0">
                        <a:buFont typeface="Arial" panose="020B0604020202020204" pitchFamily="34" charset="0"/>
                        <a:buNone/>
                      </a:pPr>
                      <a:r>
                        <a:rPr lang="en-US" sz="1100" dirty="0"/>
                        <a:t>IV</a:t>
                      </a:r>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26.2%</a:t>
                      </a:r>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15.4%</a:t>
                      </a:r>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Eligible</a:t>
                      </a:r>
                    </a:p>
                  </a:txBody>
                  <a:tcPr marL="66075" marR="66075" marT="34290" marB="34290" anchor="ctr">
                    <a:lnL w="57150" cap="flat" cmpd="sng" algn="ctr">
                      <a:solidFill>
                        <a:srgbClr val="FF0000"/>
                      </a:solidFill>
                      <a:prstDash val="solid"/>
                      <a:round/>
                      <a:headEnd type="none" w="med" len="med"/>
                      <a:tailEnd type="none" w="med" len="med"/>
                    </a:lnL>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Eligible: Any debulking attempts</a:t>
                      </a:r>
                    </a:p>
                  </a:txBody>
                  <a:tcPr marL="66075" marR="66075" marT="34290" marB="34290" anchor="ctr">
                    <a:solidFill>
                      <a:srgbClr val="E7E8EA"/>
                    </a:solidFill>
                  </a:tcPr>
                </a:tc>
                <a:tc>
                  <a:txBody>
                    <a:bodyPr/>
                    <a:lstStyle/>
                    <a:p>
                      <a:pPr marL="0" indent="0" algn="ctr">
                        <a:buFont typeface="Arial" panose="020B0604020202020204" pitchFamily="34" charset="0"/>
                        <a:buNone/>
                      </a:pPr>
                      <a:r>
                        <a:rPr kumimoji="0" lang="en-US" sz="1100" b="0" i="0" u="none" strike="noStrike" kern="1200" cap="none" spc="0" normalizeH="0" baseline="0" noProof="0" dirty="0">
                          <a:ln>
                            <a:noFill/>
                          </a:ln>
                          <a:solidFill>
                            <a:srgbClr val="000000"/>
                          </a:solidFill>
                          <a:effectLst/>
                          <a:uLnTx/>
                          <a:uFillTx/>
                          <a:latin typeface="+mn-lt"/>
                          <a:ea typeface="+mn-ea"/>
                          <a:cs typeface="+mn-cs"/>
                        </a:rPr>
                        <a:t>Eligible</a:t>
                      </a:r>
                      <a:endParaRPr lang="en-US" sz="800" baseline="0" dirty="0"/>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extLst>
                  <a:ext uri="{0D108BD9-81ED-4DB2-BD59-A6C34878D82A}">
                    <a16:rowId xmlns:a16="http://schemas.microsoft.com/office/drawing/2014/main" val="1243306504"/>
                  </a:ext>
                </a:extLst>
              </a:tr>
              <a:tr h="348275">
                <a:tc rowSpan="2">
                  <a:txBody>
                    <a:bodyPr/>
                    <a:lstStyle/>
                    <a:p>
                      <a:r>
                        <a:rPr lang="en-US" sz="1100" b="1" dirty="0"/>
                        <a:t>Surgery</a:t>
                      </a:r>
                    </a:p>
                  </a:txBody>
                  <a:tcPr marL="68580" marR="68580" marT="34290" marB="34290" anchor="ctr"/>
                </a:tc>
                <a:tc>
                  <a:txBody>
                    <a:bodyPr/>
                    <a:lstStyle/>
                    <a:p>
                      <a:r>
                        <a:rPr lang="en-US" sz="1100" dirty="0"/>
                        <a:t>Residual disease after surgery</a:t>
                      </a:r>
                    </a:p>
                  </a:txBody>
                  <a:tcPr marL="66075" marR="66075" marT="34290" marB="34290" anchor="ctr">
                    <a:solidFill>
                      <a:srgbClr val="E7E8EA"/>
                    </a:solidFill>
                  </a:tcPr>
                </a:tc>
                <a:tc>
                  <a:txBody>
                    <a:bodyPr/>
                    <a:lstStyle/>
                    <a:p>
                      <a:pPr marL="0" marR="0" lvl="0" indent="0" algn="l"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Stage III incomplete</a:t>
                      </a:r>
                    </a:p>
                    <a:p>
                      <a:pPr marL="173038" marR="0" lvl="0" indent="-173038"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Macroscopic</a:t>
                      </a:r>
                      <a:r>
                        <a:rPr kumimoji="0" lang="en-US" sz="1100" b="0" i="0" u="none" strike="noStrike" kern="1200" cap="none" spc="0" normalizeH="0" baseline="0" noProof="0" dirty="0">
                          <a:ln>
                            <a:noFill/>
                          </a:ln>
                          <a:solidFill>
                            <a:srgbClr val="000000"/>
                          </a:solidFill>
                          <a:effectLst/>
                          <a:uLnTx/>
                          <a:uFillTx/>
                          <a:latin typeface="+mn-lt"/>
                          <a:ea typeface="+mn-ea"/>
                          <a:cs typeface="+mn-cs"/>
                          <a:sym typeface="Wingdings" panose="05000000000000000000" pitchFamily="2" charset="2"/>
                        </a:rPr>
                        <a:t>:</a:t>
                      </a:r>
                      <a:r>
                        <a:rPr kumimoji="0" lang="en-US" sz="1100" b="0" i="0" u="none" strike="noStrike" kern="1200" cap="none" spc="0" normalizeH="0" baseline="0" noProof="0" dirty="0">
                          <a:ln>
                            <a:noFill/>
                          </a:ln>
                          <a:solidFill>
                            <a:srgbClr val="000000"/>
                          </a:solidFill>
                          <a:effectLst/>
                          <a:uLnTx/>
                          <a:uFillTx/>
                          <a:latin typeface="+mn-lt"/>
                          <a:ea typeface="+mn-ea"/>
                          <a:cs typeface="+mn-cs"/>
                        </a:rPr>
                        <a:t> 32.8%</a:t>
                      </a:r>
                    </a:p>
                    <a:p>
                      <a:pPr marL="173038" marR="0" lvl="0" indent="-173038"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&gt;1 cm: 41.0%</a:t>
                      </a:r>
                    </a:p>
                  </a:txBody>
                  <a:tcPr marL="66075" marR="66075" marT="34290" marB="34290" anchor="ctr">
                    <a:solidFill>
                      <a:srgbClr val="E7E8EA"/>
                    </a:solidFill>
                  </a:tcPr>
                </a:tc>
                <a:tc>
                  <a:txBody>
                    <a:bodyPr/>
                    <a:lstStyle/>
                    <a:p>
                      <a:pPr marL="0" indent="0" algn="l">
                        <a:buFont typeface="Arial" panose="020B0604020202020204" pitchFamily="34" charset="0"/>
                        <a:buNone/>
                      </a:pPr>
                      <a:r>
                        <a:rPr lang="en-US" sz="1100" dirty="0" err="1"/>
                        <a:t>Macroscopic</a:t>
                      </a:r>
                      <a:r>
                        <a:rPr lang="en-US" sz="1100" baseline="30000" dirty="0" err="1"/>
                        <a:t>a</a:t>
                      </a:r>
                      <a:endParaRPr lang="en-US" sz="1100" baseline="30000" dirty="0"/>
                    </a:p>
                    <a:p>
                      <a:pPr marL="173038" indent="-173038" algn="l">
                        <a:buFont typeface="Arial" panose="020B0604020202020204" pitchFamily="34" charset="0"/>
                        <a:buChar char="•"/>
                      </a:pPr>
                      <a:r>
                        <a:rPr lang="en-US" sz="1100" dirty="0"/>
                        <a:t>Primary: 23.0%</a:t>
                      </a:r>
                    </a:p>
                    <a:p>
                      <a:pPr marL="173038" marR="0" lvl="0" indent="-173038"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Interval: 19.1%</a:t>
                      </a:r>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tc>
                  <a:txBody>
                    <a:bodyPr/>
                    <a:lstStyle/>
                    <a:p>
                      <a:pPr marL="0" indent="0" algn="ctr">
                        <a:buFont typeface="Arial" panose="020B0604020202020204" pitchFamily="34" charset="0"/>
                        <a:buNone/>
                      </a:pPr>
                      <a:r>
                        <a:rPr lang="en-US" sz="1100" dirty="0"/>
                        <a:t>Primary or Interval</a:t>
                      </a:r>
                    </a:p>
                  </a:txBody>
                  <a:tcPr marL="66075" marR="66075" marT="34290" marB="34290" anchor="ctr">
                    <a:lnL w="57150" cap="flat" cmpd="sng" algn="ctr">
                      <a:solidFill>
                        <a:srgbClr val="FF0000"/>
                      </a:solidFill>
                      <a:prstDash val="solid"/>
                      <a:round/>
                      <a:headEnd type="none" w="med" len="med"/>
                      <a:tailEnd type="none" w="med" len="med"/>
                    </a:lnL>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000000"/>
                          </a:solidFill>
                          <a:effectLst/>
                          <a:uLnTx/>
                          <a:uFillTx/>
                          <a:latin typeface="+mn-lt"/>
                          <a:ea typeface="+mn-ea"/>
                          <a:cs typeface="+mn-cs"/>
                        </a:rPr>
                        <a:t>Required for </a:t>
                      </a:r>
                      <a:br>
                        <a:rPr kumimoji="0" lang="en-US" sz="1100" b="0" i="0" u="none" strike="noStrike" kern="1200" cap="none" spc="0" normalizeH="0" baseline="0" noProof="0" dirty="0">
                          <a:ln>
                            <a:noFill/>
                          </a:ln>
                          <a:solidFill>
                            <a:srgbClr val="000000"/>
                          </a:solidFill>
                          <a:effectLst/>
                          <a:uLnTx/>
                          <a:uFillTx/>
                          <a:latin typeface="+mn-lt"/>
                          <a:ea typeface="+mn-ea"/>
                          <a:cs typeface="+mn-cs"/>
                        </a:rPr>
                      </a:br>
                      <a:r>
                        <a:rPr kumimoji="0" lang="en-US" sz="1100" b="0" i="0" u="none" strike="noStrike" kern="1200" cap="none" spc="0" normalizeH="0" baseline="0" noProof="0" dirty="0">
                          <a:ln>
                            <a:noFill/>
                          </a:ln>
                          <a:solidFill>
                            <a:srgbClr val="000000"/>
                          </a:solidFill>
                          <a:effectLst/>
                          <a:uLnTx/>
                          <a:uFillTx/>
                          <a:latin typeface="+mn-lt"/>
                          <a:ea typeface="+mn-ea"/>
                          <a:cs typeface="+mn-cs"/>
                        </a:rPr>
                        <a:t>Stage III</a:t>
                      </a:r>
                    </a:p>
                  </a:txBody>
                  <a:tcPr marL="66075" marR="66075" marT="34290" marB="34290" anchor="ctr">
                    <a:solidFill>
                      <a:srgbClr val="E7E8EA"/>
                    </a:solidFill>
                  </a:tcPr>
                </a:tc>
                <a:tc>
                  <a:txBody>
                    <a:bodyPr/>
                    <a:lstStyle/>
                    <a:p>
                      <a:pPr marL="0" indent="0" algn="ctr">
                        <a:buFont typeface="Arial" panose="020B0604020202020204" pitchFamily="34" charset="0"/>
                        <a:buNone/>
                      </a:pPr>
                      <a:r>
                        <a:rPr lang="en-US" sz="1100" dirty="0" err="1"/>
                        <a:t>NR</a:t>
                      </a:r>
                      <a:r>
                        <a:rPr lang="en-US" sz="800" baseline="30000" dirty="0" err="1"/>
                        <a:t>b</a:t>
                      </a:r>
                      <a:endParaRPr lang="en-US" sz="800" dirty="0"/>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extLst>
                  <a:ext uri="{0D108BD9-81ED-4DB2-BD59-A6C34878D82A}">
                    <a16:rowId xmlns:a16="http://schemas.microsoft.com/office/drawing/2014/main" val="3839655072"/>
                  </a:ext>
                </a:extLst>
              </a:tr>
              <a:tr h="244747">
                <a:tc vMerge="1">
                  <a:txBody>
                    <a:bodyPr/>
                    <a:lstStyle/>
                    <a:p>
                      <a:endParaRPr lang="en-US" sz="1400" dirty="0"/>
                    </a:p>
                  </a:txBody>
                  <a:tcPr anchor="ctr">
                    <a:lnB w="38100" cap="flat" cmpd="sng" algn="ctr">
                      <a:solidFill>
                        <a:schemeClr val="bg1"/>
                      </a:solidFill>
                      <a:prstDash val="solid"/>
                      <a:round/>
                      <a:headEnd type="none" w="med" len="med"/>
                      <a:tailEnd type="none" w="med" len="med"/>
                    </a:lnB>
                  </a:tcPr>
                </a:tc>
                <a:tc>
                  <a:txBody>
                    <a:bodyPr/>
                    <a:lstStyle/>
                    <a:p>
                      <a:r>
                        <a:rPr lang="en-US" sz="1100" dirty="0"/>
                        <a:t>Inoperable disease</a:t>
                      </a:r>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t>0</a:t>
                      </a:r>
                    </a:p>
                  </a:txBody>
                  <a:tcPr marL="66075" marR="66075" marT="34290" marB="34290" anchor="ctr">
                    <a:solidFill>
                      <a:srgbClr val="E7E8EA"/>
                    </a:solidFill>
                  </a:tcPr>
                </a:tc>
                <a:tc>
                  <a:txBody>
                    <a:bodyPr/>
                    <a:lstStyle/>
                    <a:p>
                      <a:pPr marL="0" indent="0" algn="ctr">
                        <a:buFont typeface="Arial" panose="020B0604020202020204" pitchFamily="34" charset="0"/>
                        <a:buNone/>
                      </a:pPr>
                      <a:r>
                        <a:rPr lang="en-US" sz="1100" dirty="0"/>
                        <a:t>1.5%</a:t>
                      </a:r>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tc>
                  <a:txBody>
                    <a:bodyPr/>
                    <a:lstStyle/>
                    <a:p>
                      <a:pPr marL="0" indent="0" algn="ctr">
                        <a:buFont typeface="Arial" panose="020B0604020202020204" pitchFamily="34" charset="0"/>
                        <a:buNone/>
                      </a:pPr>
                      <a:endParaRPr lang="en-US" sz="1100" dirty="0"/>
                    </a:p>
                  </a:txBody>
                  <a:tcPr marL="66075" marR="66075" marT="34290" marB="34290" anchor="ctr">
                    <a:lnL w="57150" cap="flat" cmpd="sng" algn="ctr">
                      <a:solidFill>
                        <a:srgbClr val="FF0000"/>
                      </a:solidFill>
                      <a:prstDash val="solid"/>
                      <a:round/>
                      <a:headEnd type="none" w="med" len="med"/>
                      <a:tailEnd type="none" w="med" len="med"/>
                    </a:lnL>
                    <a:solidFill>
                      <a:srgbClr val="E7E8EA"/>
                    </a:solidFill>
                  </a:tcPr>
                </a:tc>
                <a:tc>
                  <a:txBody>
                    <a:bodyPr/>
                    <a:lstStyle/>
                    <a:p>
                      <a:pPr marL="0" indent="0" algn="ctr">
                        <a:buFont typeface="Arial" panose="020B0604020202020204" pitchFamily="34" charset="0"/>
                        <a:buNone/>
                      </a:pPr>
                      <a:r>
                        <a:rPr lang="en-US" sz="1100" dirty="0">
                          <a:sym typeface="Wingdings" panose="05000000000000000000" pitchFamily="2" charset="2"/>
                        </a:rPr>
                        <a:t>Eligible</a:t>
                      </a:r>
                      <a:endParaRPr lang="en-US" sz="1100" dirty="0"/>
                    </a:p>
                  </a:txBody>
                  <a:tcPr marL="66075" marR="66075" marT="34290" marB="34290" anchor="ctr">
                    <a:solidFill>
                      <a:srgbClr val="E7E8EA"/>
                    </a:solidFill>
                  </a:tcPr>
                </a:tc>
                <a:tc>
                  <a:txBody>
                    <a:bodyPr/>
                    <a:lstStyle/>
                    <a:p>
                      <a:pPr marL="0" marR="0" lvl="0" indent="0" algn="ctr" defTabSz="609585"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err="1"/>
                        <a:t>NR</a:t>
                      </a:r>
                      <a:r>
                        <a:rPr lang="en-US" sz="800" baseline="30000" dirty="0" err="1"/>
                        <a:t>b</a:t>
                      </a:r>
                      <a:endParaRPr lang="en-US" sz="800" dirty="0"/>
                    </a:p>
                  </a:txBody>
                  <a:tcPr marL="66075" marR="66075" marT="34290" marB="34290" anchor="ctr">
                    <a:lnR w="57150" cap="flat" cmpd="sng" algn="ctr">
                      <a:solidFill>
                        <a:srgbClr val="FF0000"/>
                      </a:solidFill>
                      <a:prstDash val="solid"/>
                      <a:round/>
                      <a:headEnd type="none" w="med" len="med"/>
                      <a:tailEnd type="none" w="med" len="med"/>
                    </a:lnR>
                    <a:solidFill>
                      <a:srgbClr val="E7E8EA"/>
                    </a:solidFill>
                  </a:tcPr>
                </a:tc>
                <a:extLst>
                  <a:ext uri="{0D108BD9-81ED-4DB2-BD59-A6C34878D82A}">
                    <a16:rowId xmlns:a16="http://schemas.microsoft.com/office/drawing/2014/main" val="416328385"/>
                  </a:ext>
                </a:extLst>
              </a:tr>
              <a:tr h="604935">
                <a:tc gridSpan="2">
                  <a:txBody>
                    <a:bodyPr/>
                    <a:lstStyle/>
                    <a:p>
                      <a:r>
                        <a:rPr lang="en-US" sz="1100" b="1" dirty="0"/>
                        <a:t>Treatment Duration </a:t>
                      </a:r>
                    </a:p>
                  </a:txBody>
                  <a:tcPr marL="68580" marR="68580" marT="34290" marB="34290" anchor="ctr">
                    <a:lnB w="12700" cap="flat" cmpd="sng" algn="ctr">
                      <a:solidFill>
                        <a:schemeClr val="bg1"/>
                      </a:solidFill>
                      <a:prstDash val="solid"/>
                      <a:round/>
                      <a:headEnd type="none" w="med" len="med"/>
                      <a:tailEnd type="none" w="med" len="med"/>
                    </a:lnB>
                    <a:solidFill>
                      <a:srgbClr val="CBCED3"/>
                    </a:solidFill>
                  </a:tcPr>
                </a:tc>
                <a:tc hMerge="1">
                  <a:txBody>
                    <a:bodyPr/>
                    <a:lstStyle/>
                    <a:p>
                      <a:endParaRPr lang="en-US" sz="1400" dirty="0"/>
                    </a:p>
                  </a:txBody>
                  <a:tcPr marL="88100" marR="88100" anchor="ctr">
                    <a:solidFill>
                      <a:srgbClr val="E7E8EA"/>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dirty="0"/>
                        <a:t>15 months</a:t>
                      </a:r>
                      <a:endParaRPr lang="en-US" sz="1100" dirty="0">
                        <a:latin typeface="+mj-lt"/>
                      </a:endParaRPr>
                    </a:p>
                  </a:txBody>
                  <a:tcPr marL="67643" marR="67643" marT="68580" marB="68580" anchor="ctr">
                    <a:solidFill>
                      <a:srgbClr val="CBCED3"/>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dirty="0"/>
                        <a:t>24 months</a:t>
                      </a:r>
                      <a:endParaRPr lang="en-US" sz="1100" dirty="0">
                        <a:latin typeface="+mj-lt"/>
                      </a:endParaRPr>
                    </a:p>
                  </a:txBody>
                  <a:tcPr marL="67643" marR="67643" marT="68580" marB="68580" anchor="ctr">
                    <a:lnR w="57150" cap="flat" cmpd="sng" algn="ctr">
                      <a:solidFill>
                        <a:srgbClr val="FF0000"/>
                      </a:solidFill>
                      <a:prstDash val="solid"/>
                      <a:round/>
                      <a:headEnd type="none" w="med" len="med"/>
                      <a:tailEnd type="none" w="med" len="med"/>
                    </a:lnR>
                    <a:solidFill>
                      <a:srgbClr val="CBCED3"/>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dirty="0"/>
                        <a:t>24 months</a:t>
                      </a:r>
                      <a:endParaRPr lang="en-US" sz="1100" dirty="0">
                        <a:latin typeface="+mj-lt"/>
                      </a:endParaRPr>
                    </a:p>
                  </a:txBody>
                  <a:tcPr marL="67643" marR="67643" marT="68580" marB="68580" anchor="ctr">
                    <a:lnL w="57150" cap="flat" cmpd="sng" algn="ctr">
                      <a:solidFill>
                        <a:srgbClr val="FF0000"/>
                      </a:solidFill>
                      <a:prstDash val="solid"/>
                      <a:round/>
                      <a:headEnd type="none" w="med" len="med"/>
                      <a:tailEnd type="none" w="med" len="med"/>
                    </a:lnL>
                    <a:lnB w="57150" cap="flat" cmpd="sng" algn="ctr">
                      <a:solidFill>
                        <a:srgbClr val="FF0000"/>
                      </a:solidFill>
                      <a:prstDash val="solid"/>
                      <a:round/>
                      <a:headEnd type="none" w="med" len="med"/>
                      <a:tailEnd type="none" w="med" len="med"/>
                    </a:lnB>
                    <a:solidFill>
                      <a:srgbClr val="CBCED3"/>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dirty="0"/>
                        <a:t>Until PD</a:t>
                      </a:r>
                      <a:endParaRPr lang="en-US" sz="1100" dirty="0">
                        <a:latin typeface="+mj-lt"/>
                      </a:endParaRPr>
                    </a:p>
                  </a:txBody>
                  <a:tcPr marL="67643" marR="67643" marT="68580" marB="68580" anchor="ctr">
                    <a:lnB w="57150" cap="flat" cmpd="sng" algn="ctr">
                      <a:solidFill>
                        <a:srgbClr val="FF0000"/>
                      </a:solidFill>
                      <a:prstDash val="solid"/>
                      <a:round/>
                      <a:headEnd type="none" w="med" len="med"/>
                      <a:tailEnd type="none" w="med" len="med"/>
                    </a:lnB>
                    <a:solidFill>
                      <a:srgbClr val="CBCED3"/>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dirty="0"/>
                        <a:t>15 months for Bev</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dirty="0"/>
                        <a:t>24 months for Olaparib</a:t>
                      </a:r>
                      <a:endParaRPr lang="en-US" sz="1100" dirty="0">
                        <a:latin typeface="+mj-lt"/>
                      </a:endParaRPr>
                    </a:p>
                  </a:txBody>
                  <a:tcPr marL="67643" marR="67643" marT="68580" marB="68580" anchor="ctr">
                    <a:lnR w="57150" cap="flat" cmpd="sng" algn="ctr">
                      <a:solidFill>
                        <a:srgbClr val="FF0000"/>
                      </a:solidFill>
                      <a:prstDash val="solid"/>
                      <a:round/>
                      <a:headEnd type="none" w="med" len="med"/>
                      <a:tailEnd type="none" w="med" len="med"/>
                    </a:lnR>
                    <a:lnB w="57150" cap="flat" cmpd="sng" algn="ctr">
                      <a:solidFill>
                        <a:srgbClr val="FF0000"/>
                      </a:solidFill>
                      <a:prstDash val="solid"/>
                      <a:round/>
                      <a:headEnd type="none" w="med" len="med"/>
                      <a:tailEnd type="none" w="med" len="med"/>
                    </a:lnB>
                    <a:solidFill>
                      <a:srgbClr val="CBCED3"/>
                    </a:solidFill>
                  </a:tcPr>
                </a:tc>
                <a:extLst>
                  <a:ext uri="{0D108BD9-81ED-4DB2-BD59-A6C34878D82A}">
                    <a16:rowId xmlns:a16="http://schemas.microsoft.com/office/drawing/2014/main" val="1544362585"/>
                  </a:ext>
                </a:extLst>
              </a:tr>
            </a:tbl>
          </a:graphicData>
        </a:graphic>
      </p:graphicFrame>
      <p:sp>
        <p:nvSpPr>
          <p:cNvPr id="2" name="Text Placeholder 1"/>
          <p:cNvSpPr>
            <a:spLocks noGrp="1"/>
          </p:cNvSpPr>
          <p:nvPr>
            <p:ph type="body" sz="quarter" idx="10"/>
          </p:nvPr>
        </p:nvSpPr>
        <p:spPr>
          <a:xfrm>
            <a:off x="237063" y="4510327"/>
            <a:ext cx="8538546" cy="579647"/>
          </a:xfrm>
        </p:spPr>
        <p:txBody>
          <a:bodyPr>
            <a:noAutofit/>
          </a:bodyPr>
          <a:lstStyle/>
          <a:p>
            <a:pPr>
              <a:lnSpc>
                <a:spcPct val="100000"/>
              </a:lnSpc>
            </a:pPr>
            <a:r>
              <a:rPr lang="en-US" sz="800" baseline="30000" dirty="0" err="1"/>
              <a:t>a</a:t>
            </a:r>
            <a:r>
              <a:rPr lang="en-US" sz="800" dirty="0" err="1"/>
              <a:t>Residual</a:t>
            </a:r>
            <a:r>
              <a:rPr lang="en-US" sz="800" dirty="0"/>
              <a:t> disease based on stage was not reported. </a:t>
            </a:r>
            <a:r>
              <a:rPr lang="en-US" sz="800" baseline="30000" dirty="0" err="1"/>
              <a:t>b</a:t>
            </a:r>
            <a:r>
              <a:rPr lang="en-US" sz="800" dirty="0" err="1"/>
              <a:t>Stage</a:t>
            </a:r>
            <a:r>
              <a:rPr lang="en-US" sz="800" dirty="0"/>
              <a:t> III and IV eligible, but requirements for prior surgery not reported (NR) on clinicaltrials.gov</a:t>
            </a:r>
          </a:p>
          <a:p>
            <a:pPr>
              <a:lnSpc>
                <a:spcPct val="100000"/>
              </a:lnSpc>
            </a:pPr>
            <a:r>
              <a:rPr lang="en-US" sz="800" dirty="0"/>
              <a:t>1. Burger RA, et al. </a:t>
            </a:r>
            <a:r>
              <a:rPr lang="en-US" sz="800" i="1" dirty="0"/>
              <a:t>N </a:t>
            </a:r>
            <a:r>
              <a:rPr lang="en-US" sz="800" i="1" dirty="0" err="1"/>
              <a:t>Engl</a:t>
            </a:r>
            <a:r>
              <a:rPr lang="en-US" sz="800" i="1" dirty="0"/>
              <a:t> J Med. </a:t>
            </a:r>
            <a:r>
              <a:rPr lang="en-US" sz="800" dirty="0"/>
              <a:t>2011;365:2473-2483. 2. </a:t>
            </a:r>
            <a:r>
              <a:rPr lang="en-US" sz="800" dirty="0">
                <a:solidFill>
                  <a:srgbClr val="000000"/>
                </a:solidFill>
                <a:ea typeface="ＭＳ Ｐゴシック" pitchFamily="34" charset="-128"/>
              </a:rPr>
              <a:t>Norquist B</a:t>
            </a:r>
            <a:r>
              <a:rPr lang="en-US" altLang="en-US" sz="800" dirty="0">
                <a:cs typeface="Arial" panose="020B0604020202020204" pitchFamily="34" charset="0"/>
              </a:rPr>
              <a:t>, et al. </a:t>
            </a:r>
            <a:r>
              <a:rPr lang="en-US" altLang="en-US" sz="800" i="1" dirty="0" err="1">
                <a:cs typeface="Arial" panose="020B0604020202020204" pitchFamily="34" charset="0"/>
              </a:rPr>
              <a:t>Clin</a:t>
            </a:r>
            <a:r>
              <a:rPr lang="en-US" altLang="en-US" sz="800" i="1" dirty="0">
                <a:cs typeface="Arial" panose="020B0604020202020204" pitchFamily="34" charset="0"/>
              </a:rPr>
              <a:t> Cancer Res. </a:t>
            </a:r>
            <a:r>
              <a:rPr lang="en-US" altLang="en-US" sz="800" dirty="0">
                <a:cs typeface="Arial" panose="020B0604020202020204" pitchFamily="34" charset="0"/>
              </a:rPr>
              <a:t>2018;24(4):777-783. 3. </a:t>
            </a:r>
            <a:r>
              <a:rPr lang="en-US" sz="800" dirty="0"/>
              <a:t>AVASTIN [prescribing information] South San Francisco, CA: Genentech, Inc; 2016. </a:t>
            </a:r>
            <a:br>
              <a:rPr lang="en-US" sz="800" dirty="0"/>
            </a:br>
            <a:r>
              <a:rPr lang="en-US" sz="800" dirty="0"/>
              <a:t>4.</a:t>
            </a:r>
            <a:r>
              <a:rPr lang="en-US" sz="800" dirty="0">
                <a:solidFill>
                  <a:srgbClr val="292929"/>
                </a:solidFill>
              </a:rPr>
              <a:t> ClinicalTrials.gov. https://clinicaltrials.gov/ct2/show/NCT02470585. Accessed 1 October 2018. </a:t>
            </a:r>
            <a:r>
              <a:rPr lang="en-US" sz="800" dirty="0"/>
              <a:t>5. </a:t>
            </a:r>
            <a:r>
              <a:rPr lang="en-US" sz="800" dirty="0" err="1"/>
              <a:t>Clinicaltrials.gov</a:t>
            </a:r>
            <a:r>
              <a:rPr lang="en-US" sz="800" dirty="0"/>
              <a:t>. NCT02655016. 6. Gonzalez-Martin A, et al. Presented at ASCO Annual Meeting 2016; June 3-7, 2016; Chicago, IL. Abstract TPS5606. 7. </a:t>
            </a:r>
            <a:r>
              <a:rPr lang="en-US" sz="800" dirty="0" err="1"/>
              <a:t>Clinicaltrials.gov</a:t>
            </a:r>
            <a:r>
              <a:rPr lang="en-US" sz="800" dirty="0"/>
              <a:t>. NCT02477644</a:t>
            </a:r>
          </a:p>
        </p:txBody>
      </p:sp>
    </p:spTree>
    <p:extLst>
      <p:ext uri="{BB962C8B-B14F-4D97-AF65-F5344CB8AC3E}">
        <p14:creationId xmlns:p14="http://schemas.microsoft.com/office/powerpoint/2010/main" val="2979790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6D919-A651-47C8-8B1D-19C1C7DF24BB}"/>
              </a:ext>
            </a:extLst>
          </p:cNvPr>
          <p:cNvSpPr>
            <a:spLocks noGrp="1"/>
          </p:cNvSpPr>
          <p:nvPr>
            <p:ph type="title"/>
          </p:nvPr>
        </p:nvSpPr>
        <p:spPr>
          <a:xfrm>
            <a:off x="268357" y="127295"/>
            <a:ext cx="8593106" cy="578861"/>
          </a:xfrm>
        </p:spPr>
        <p:txBody>
          <a:bodyPr/>
          <a:lstStyle/>
          <a:p>
            <a:r>
              <a:rPr lang="en-US" sz="3000" b="0" dirty="0">
                <a:solidFill>
                  <a:schemeClr val="tx1"/>
                </a:solidFill>
                <a:latin typeface="+mn-lt"/>
              </a:rPr>
              <a:t>Tissue Test for Homologous Recombination</a:t>
            </a:r>
          </a:p>
        </p:txBody>
      </p:sp>
      <p:grpSp>
        <p:nvGrpSpPr>
          <p:cNvPr id="3" name="Group 2"/>
          <p:cNvGrpSpPr/>
          <p:nvPr/>
        </p:nvGrpSpPr>
        <p:grpSpPr>
          <a:xfrm>
            <a:off x="268358" y="791598"/>
            <a:ext cx="8772403" cy="3529194"/>
            <a:chOff x="218687" y="660969"/>
            <a:chExt cx="8425250" cy="3529194"/>
          </a:xfrm>
        </p:grpSpPr>
        <p:sp>
          <p:nvSpPr>
            <p:cNvPr id="10" name="TextBox 9">
              <a:extLst>
                <a:ext uri="{FF2B5EF4-FFF2-40B4-BE49-F238E27FC236}">
                  <a16:creationId xmlns:a16="http://schemas.microsoft.com/office/drawing/2014/main" id="{ACD4BBE1-6386-4A49-9594-DAFBFF83AC05}"/>
                </a:ext>
              </a:extLst>
            </p:cNvPr>
            <p:cNvSpPr txBox="1"/>
            <p:nvPr/>
          </p:nvSpPr>
          <p:spPr>
            <a:xfrm>
              <a:off x="218687" y="1028356"/>
              <a:ext cx="8425249" cy="3161807"/>
            </a:xfrm>
            <a:prstGeom prst="rect">
              <a:avLst/>
            </a:prstGeom>
            <a:solidFill>
              <a:srgbClr val="E8EAEE"/>
            </a:solidFill>
            <a:ln w="9525" cap="sq" cmpd="sng" algn="ctr">
              <a:solidFill>
                <a:schemeClr val="tx1"/>
              </a:solidFill>
              <a:prstDash val="solid"/>
              <a:miter lim="800000"/>
              <a:headEnd type="none" w="med" len="med"/>
              <a:tailEnd type="none" w="med" len="med"/>
            </a:ln>
            <a:effectLst/>
          </p:spPr>
          <p:txBody>
            <a:bodyPr vert="horz" wrap="square" lIns="91429" tIns="45715" rIns="91429" bIns="45720" numCol="1" rtlCol="0" anchor="t" anchorCtr="0" compatLnSpc="1">
              <a:prstTxWarp prst="textNoShape">
                <a:avLst/>
              </a:prstTxWarp>
              <a:noAutofit/>
            </a:bodyPr>
            <a:lstStyle>
              <a:defPPr>
                <a:defRPr lang="en-US"/>
              </a:defPPr>
              <a:lvl1pPr algn="ctr">
                <a:buClr>
                  <a:schemeClr val="accent2"/>
                </a:buClr>
                <a:buSzPct val="90000"/>
                <a:defRPr sz="1400" b="1">
                  <a:solidFill>
                    <a:schemeClr val="bg1"/>
                  </a:solidFill>
                </a:defRPr>
              </a:lvl1pPr>
            </a:lstStyle>
            <a:p>
              <a:pPr marL="285743" lvl="1" indent="-285743" defTabSz="914250">
                <a:lnSpc>
                  <a:spcPct val="150000"/>
                </a:lnSpc>
                <a:spcBef>
                  <a:spcPts val="1200"/>
                </a:spcBef>
                <a:spcAft>
                  <a:spcPts val="6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Next generation sequencing of DNA from tumor tissue</a:t>
              </a:r>
              <a:endParaRPr lang="en-US" sz="1600" baseline="30000" dirty="0">
                <a:solidFill>
                  <a:schemeClr val="bg2">
                    <a:lumMod val="10000"/>
                  </a:schemeClr>
                </a:solidFill>
                <a:latin typeface="Arial" panose="020B0604020202020204" pitchFamily="34" charset="0"/>
                <a:cs typeface="Arial" panose="020B0604020202020204" pitchFamily="34" charset="0"/>
              </a:endParaRPr>
            </a:p>
            <a:p>
              <a:pPr marL="274313" indent="-171446" algn="l" defTabSz="914250">
                <a:spcAft>
                  <a:spcPts val="600"/>
                </a:spcAft>
                <a:buClr>
                  <a:prstClr val="black"/>
                </a:buClr>
                <a:buSzPct val="100000"/>
                <a:buFont typeface="Arial" panose="020B0604020202020204" pitchFamily="34" charset="0"/>
                <a:buChar char="•"/>
                <a:defRPr/>
              </a:pPr>
              <a:r>
                <a:rPr lang="en-US" sz="1600" b="0" dirty="0">
                  <a:solidFill>
                    <a:schemeClr val="bg2">
                      <a:lumMod val="10000"/>
                    </a:schemeClr>
                  </a:solidFill>
                  <a:latin typeface="Arial" panose="020B0604020202020204" pitchFamily="34" charset="0"/>
                  <a:cs typeface="Arial" panose="020B0604020202020204" pitchFamily="34" charset="0"/>
                </a:rPr>
                <a:t>Provides a score based on algorithmic measurement of 3 tumor factors: </a:t>
              </a:r>
            </a:p>
            <a:p>
              <a:pPr marL="845799" lvl="1" indent="-285743" defTabSz="914250">
                <a:spcAft>
                  <a:spcPts val="6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Loss of heterozygosity (LOH)</a:t>
              </a:r>
            </a:p>
            <a:p>
              <a:pPr marL="845799" lvl="1" indent="-285743" defTabSz="914250">
                <a:spcAft>
                  <a:spcPts val="6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Telomeric allelic imbalance (TAI) </a:t>
              </a:r>
            </a:p>
            <a:p>
              <a:pPr marL="845799" lvl="1" indent="-285743" defTabSz="914250">
                <a:spcAft>
                  <a:spcPts val="6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Large-scale state transitions (LST)</a:t>
              </a:r>
            </a:p>
            <a:p>
              <a:pPr marL="285743" lvl="1" indent="-285743" defTabSz="914250">
                <a:spcAft>
                  <a:spcPts val="6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Homologous recombination status is determined by the following:</a:t>
              </a:r>
            </a:p>
            <a:p>
              <a:pPr marL="731502" lvl="1" indent="-171446" defTabSz="914250">
                <a:lnSpc>
                  <a:spcPts val="1700"/>
                </a:lnSpc>
                <a:spcAft>
                  <a:spcPts val="12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HR-deficient tumors: Tissue test score ≥42 </a:t>
              </a:r>
              <a:r>
                <a:rPr lang="en-US" sz="1600" b="1" dirty="0">
                  <a:solidFill>
                    <a:schemeClr val="bg2">
                      <a:lumMod val="10000"/>
                    </a:schemeClr>
                  </a:solidFill>
                  <a:latin typeface="Arial" panose="020B0604020202020204" pitchFamily="34" charset="0"/>
                  <a:cs typeface="Arial" panose="020B0604020202020204" pitchFamily="34" charset="0"/>
                </a:rPr>
                <a:t>OR</a:t>
              </a:r>
              <a:r>
                <a:rPr lang="en-US" sz="1600" dirty="0">
                  <a:solidFill>
                    <a:schemeClr val="bg2">
                      <a:lumMod val="10000"/>
                    </a:schemeClr>
                  </a:solidFill>
                  <a:latin typeface="Arial" panose="020B0604020202020204" pitchFamily="34" charset="0"/>
                  <a:cs typeface="Arial" panose="020B0604020202020204" pitchFamily="34" charset="0"/>
                </a:rPr>
                <a:t> a </a:t>
              </a:r>
              <a:r>
                <a:rPr lang="en-US" sz="1600" i="1" dirty="0">
                  <a:solidFill>
                    <a:schemeClr val="bg2">
                      <a:lumMod val="10000"/>
                    </a:schemeClr>
                  </a:solidFill>
                  <a:latin typeface="Arial" panose="020B0604020202020204" pitchFamily="34" charset="0"/>
                  <a:cs typeface="Arial" panose="020B0604020202020204" pitchFamily="34" charset="0"/>
                </a:rPr>
                <a:t>BRCA</a:t>
              </a:r>
              <a:r>
                <a:rPr lang="en-US" sz="1600" dirty="0">
                  <a:solidFill>
                    <a:schemeClr val="bg2">
                      <a:lumMod val="10000"/>
                    </a:schemeClr>
                  </a:solidFill>
                  <a:latin typeface="Arial" panose="020B0604020202020204" pitchFamily="34" charset="0"/>
                  <a:cs typeface="Arial" panose="020B0604020202020204" pitchFamily="34" charset="0"/>
                </a:rPr>
                <a:t> mutation </a:t>
              </a:r>
            </a:p>
            <a:p>
              <a:pPr marL="731502" lvl="1" indent="-171446" defTabSz="914250">
                <a:lnSpc>
                  <a:spcPts val="1400"/>
                </a:lnSpc>
                <a:spcAft>
                  <a:spcPts val="12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HR-proficient tumors: Tissue test score &lt;42</a:t>
              </a:r>
            </a:p>
            <a:p>
              <a:pPr marL="731502" lvl="1" indent="-171446" defTabSz="914250">
                <a:lnSpc>
                  <a:spcPts val="1400"/>
                </a:lnSpc>
                <a:spcAft>
                  <a:spcPts val="1200"/>
                </a:spcAft>
                <a:buClr>
                  <a:prstClr val="black"/>
                </a:buClr>
                <a:buSzPct val="100000"/>
                <a:buFont typeface="Arial" panose="020B0604020202020204" pitchFamily="34" charset="0"/>
                <a:buChar char="•"/>
                <a:defRPr/>
              </a:pPr>
              <a:r>
                <a:rPr lang="en-US" sz="1600" dirty="0">
                  <a:solidFill>
                    <a:schemeClr val="bg2">
                      <a:lumMod val="10000"/>
                    </a:schemeClr>
                  </a:solidFill>
                  <a:latin typeface="Arial" panose="020B0604020202020204" pitchFamily="34" charset="0"/>
                  <a:cs typeface="Arial" panose="020B0604020202020204" pitchFamily="34" charset="0"/>
                </a:rPr>
                <a:t>HR-not-determined</a:t>
              </a:r>
            </a:p>
            <a:p>
              <a:pPr marL="274313" indent="-171446" algn="l" defTabSz="914250">
                <a:spcAft>
                  <a:spcPts val="600"/>
                </a:spcAft>
                <a:buClr>
                  <a:prstClr val="black"/>
                </a:buClr>
                <a:buSzPct val="100000"/>
                <a:buFont typeface="Arial" panose="020B0604020202020204" pitchFamily="34" charset="0"/>
                <a:buChar char="•"/>
                <a:defRPr/>
              </a:pPr>
              <a:endParaRPr lang="en-US" sz="1600" b="0" dirty="0">
                <a:solidFill>
                  <a:schemeClr val="bg2">
                    <a:lumMod val="10000"/>
                  </a:schemeClr>
                </a:solidFill>
                <a:latin typeface="Arial" panose="020B0604020202020204" pitchFamily="34" charset="0"/>
                <a:cs typeface="Arial" panose="020B0604020202020204" pitchFamily="34" charset="0"/>
              </a:endParaRPr>
            </a:p>
            <a:p>
              <a:pPr marL="274313" indent="-171446" algn="l" defTabSz="914250">
                <a:spcAft>
                  <a:spcPts val="600"/>
                </a:spcAft>
                <a:buClr>
                  <a:prstClr val="black"/>
                </a:buClr>
                <a:buSzPct val="100000"/>
                <a:buFont typeface="Arial" panose="020B0604020202020204" pitchFamily="34" charset="0"/>
                <a:buChar char="•"/>
                <a:defRPr/>
              </a:pPr>
              <a:endParaRPr lang="en-US" sz="1600" b="0" dirty="0">
                <a:solidFill>
                  <a:schemeClr val="bg2">
                    <a:lumMod val="10000"/>
                  </a:schemeClr>
                </a:solidFill>
                <a:latin typeface="Arial" panose="020B0604020202020204" pitchFamily="34" charset="0"/>
                <a:cs typeface="Arial" panose="020B0604020202020204" pitchFamily="34" charset="0"/>
              </a:endParaRPr>
            </a:p>
            <a:p>
              <a:pPr marL="285743" lvl="1" indent="-285743" defTabSz="914250">
                <a:spcAft>
                  <a:spcPts val="600"/>
                </a:spcAft>
                <a:buClr>
                  <a:prstClr val="black"/>
                </a:buClr>
                <a:buSzPct val="100000"/>
                <a:buFont typeface="Arial" panose="020B0604020202020204" pitchFamily="34" charset="0"/>
                <a:buChar char="•"/>
                <a:defRPr/>
              </a:pPr>
              <a:endParaRPr lang="en-US" sz="1600" dirty="0">
                <a:solidFill>
                  <a:schemeClr val="bg2">
                    <a:lumMod val="10000"/>
                  </a:schemeClr>
                </a:solidFill>
                <a:latin typeface="Arial" panose="020B0604020202020204" pitchFamily="34" charset="0"/>
                <a:cs typeface="Arial" panose="020B0604020202020204" pitchFamily="34" charset="0"/>
              </a:endParaRPr>
            </a:p>
            <a:p>
              <a:pPr marL="171446" indent="-171446" defTabSz="914250">
                <a:buClr>
                  <a:srgbClr val="FFFFFF"/>
                </a:buClr>
                <a:buFont typeface="Arial" panose="020B0604020202020204" pitchFamily="34" charset="0"/>
                <a:buChar char="•"/>
              </a:pPr>
              <a:endParaRPr lang="en-GB" sz="1600" dirty="0">
                <a:solidFill>
                  <a:schemeClr val="bg2">
                    <a:lumMod val="10000"/>
                  </a:schemeClr>
                </a:solidFill>
                <a:latin typeface="Arial" panose="020B0604020202020204" pitchFamily="34" charset="0"/>
                <a:cs typeface="Arial" panose="020B0604020202020204" pitchFamily="34" charset="0"/>
              </a:endParaRPr>
            </a:p>
            <a:p>
              <a:pPr defTabSz="914250">
                <a:buClr>
                  <a:srgbClr val="626362"/>
                </a:buClr>
              </a:pPr>
              <a:endParaRPr lang="en-GB" sz="1600" dirty="0">
                <a:solidFill>
                  <a:schemeClr val="bg2">
                    <a:lumMod val="1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40AD240-22DB-452B-A69E-C278DD3B06C7}"/>
                </a:ext>
              </a:extLst>
            </p:cNvPr>
            <p:cNvSpPr txBox="1"/>
            <p:nvPr/>
          </p:nvSpPr>
          <p:spPr>
            <a:xfrm>
              <a:off x="218687" y="660969"/>
              <a:ext cx="8425250" cy="394172"/>
            </a:xfrm>
            <a:prstGeom prst="rect">
              <a:avLst/>
            </a:prstGeom>
            <a:solidFill>
              <a:srgbClr val="1C345A"/>
            </a:solidFill>
            <a:ln w="9525" cap="sq" cmpd="sng" algn="ctr">
              <a:solidFill>
                <a:schemeClr val="tx1"/>
              </a:solidFill>
              <a:prstDash val="solid"/>
              <a:miter lim="800000"/>
              <a:headEnd type="none" w="med" len="med"/>
              <a:tailEnd type="none" w="med" len="med"/>
            </a:ln>
            <a:effectLst/>
          </p:spPr>
          <p:txBody>
            <a:bodyPr vert="horz" wrap="square" lIns="0" tIns="25715" rIns="0" bIns="0" numCol="1" rtlCol="0" anchor="ctr" anchorCtr="0" compatLnSpc="1">
              <a:prstTxWarp prst="textNoShape">
                <a:avLst/>
              </a:prstTxWarp>
              <a:noAutofit/>
            </a:bodyPr>
            <a:lstStyle>
              <a:defPPr>
                <a:defRPr lang="en-US"/>
              </a:defPPr>
              <a:lvl1pPr algn="ctr" fontAlgn="base">
                <a:lnSpc>
                  <a:spcPct val="90000"/>
                </a:lnSpc>
                <a:spcBef>
                  <a:spcPts val="200"/>
                </a:spcBef>
                <a:spcAft>
                  <a:spcPct val="0"/>
                </a:spcAft>
                <a:buClr>
                  <a:schemeClr val="accent2"/>
                </a:buClr>
                <a:buSzPct val="90000"/>
                <a:defRPr sz="1400" b="1">
                  <a:solidFill>
                    <a:schemeClr val="bg1"/>
                  </a:solidFill>
                </a:defRPr>
              </a:lvl1pPr>
            </a:lstStyle>
            <a:p>
              <a:pPr marL="32145" defTabSz="914250">
                <a:spcBef>
                  <a:spcPts val="0"/>
                </a:spcBef>
                <a:buClr>
                  <a:srgbClr val="626362"/>
                </a:buClr>
                <a:buSzPct val="100000"/>
              </a:pPr>
              <a:r>
                <a:rPr lang="en-US" sz="1800" dirty="0">
                  <a:solidFill>
                    <a:srgbClr val="FFFFFF"/>
                  </a:solidFill>
                  <a:latin typeface="Arial" panose="020B0604020202020204" pitchFamily="34" charset="0"/>
                  <a:cs typeface="Arial" panose="020B0604020202020204" pitchFamily="34" charset="0"/>
                </a:rPr>
                <a:t>Testing for Homologous Recombination Deficiency (HRd) and Proficiency (HRp)</a:t>
              </a:r>
            </a:p>
          </p:txBody>
        </p:sp>
      </p:grpSp>
      <p:sp>
        <p:nvSpPr>
          <p:cNvPr id="7" name="TextBox 6">
            <a:extLst>
              <a:ext uri="{FF2B5EF4-FFF2-40B4-BE49-F238E27FC236}">
                <a16:creationId xmlns:a16="http://schemas.microsoft.com/office/drawing/2014/main" id="{26527C75-9769-4F9E-9FF0-3E330FE7CD0D}"/>
              </a:ext>
            </a:extLst>
          </p:cNvPr>
          <p:cNvSpPr txBox="1"/>
          <p:nvPr/>
        </p:nvSpPr>
        <p:spPr>
          <a:xfrm>
            <a:off x="2524093" y="4725836"/>
            <a:ext cx="6337371" cy="230832"/>
          </a:xfrm>
          <a:prstGeom prst="rect">
            <a:avLst/>
          </a:prstGeom>
          <a:noFill/>
        </p:spPr>
        <p:txBody>
          <a:bodyPr wrap="square" lIns="0" rIns="0" rtlCol="0">
            <a:spAutoFit/>
          </a:bodyPr>
          <a:lstStyle/>
          <a:p>
            <a:pPr algn="r" defTabSz="914250"/>
            <a:r>
              <a:rPr lang="en-US" sz="900" dirty="0">
                <a:solidFill>
                  <a:srgbClr val="626362"/>
                </a:solidFill>
                <a:latin typeface="Arial Narrow" panose="020B0606020202030204" pitchFamily="34" charset="0"/>
                <a:cs typeface="Arial" panose="020B0604020202020204" pitchFamily="34" charset="0"/>
              </a:rPr>
              <a:t>https://myriadmychoice.com/portfolio/ovarian-cancer/mychoice-hrd-ovarian-cancer/#result</a:t>
            </a:r>
          </a:p>
        </p:txBody>
      </p:sp>
      <p:grpSp>
        <p:nvGrpSpPr>
          <p:cNvPr id="6" name="Group 5">
            <a:extLst>
              <a:ext uri="{FF2B5EF4-FFF2-40B4-BE49-F238E27FC236}">
                <a16:creationId xmlns:a16="http://schemas.microsoft.com/office/drawing/2014/main" id="{5090E698-673E-4908-811D-E45ED53CAF9A}"/>
              </a:ext>
            </a:extLst>
          </p:cNvPr>
          <p:cNvGrpSpPr/>
          <p:nvPr/>
        </p:nvGrpSpPr>
        <p:grpSpPr>
          <a:xfrm>
            <a:off x="6431759" y="1894964"/>
            <a:ext cx="2588341" cy="1025218"/>
            <a:chOff x="4935877" y="1958853"/>
            <a:chExt cx="3223385" cy="1191339"/>
          </a:xfrm>
        </p:grpSpPr>
        <p:pic>
          <p:nvPicPr>
            <p:cNvPr id="4" name="Picture 3">
              <a:extLst>
                <a:ext uri="{FF2B5EF4-FFF2-40B4-BE49-F238E27FC236}">
                  <a16:creationId xmlns:a16="http://schemas.microsoft.com/office/drawing/2014/main" id="{5BBBEC15-8BFA-4844-84B5-62E2A6E41AA4}"/>
                </a:ext>
              </a:extLst>
            </p:cNvPr>
            <p:cNvPicPr>
              <a:picLocks noChangeAspect="1"/>
            </p:cNvPicPr>
            <p:nvPr/>
          </p:nvPicPr>
          <p:blipFill>
            <a:blip r:embed="rId3"/>
            <a:stretch>
              <a:fillRect/>
            </a:stretch>
          </p:blipFill>
          <p:spPr>
            <a:xfrm rot="10800000" flipH="1" flipV="1">
              <a:off x="4935877" y="1958853"/>
              <a:ext cx="3223385" cy="1191339"/>
            </a:xfrm>
            <a:prstGeom prst="rect">
              <a:avLst/>
            </a:prstGeom>
            <a:ln w="3175">
              <a:solidFill>
                <a:schemeClr val="tx1">
                  <a:lumMod val="95000"/>
                  <a:lumOff val="5000"/>
                </a:schemeClr>
              </a:solidFill>
            </a:ln>
          </p:spPr>
        </p:pic>
        <p:sp>
          <p:nvSpPr>
            <p:cNvPr id="5" name="Rectangle: Rounded Corners 4">
              <a:extLst>
                <a:ext uri="{FF2B5EF4-FFF2-40B4-BE49-F238E27FC236}">
                  <a16:creationId xmlns:a16="http://schemas.microsoft.com/office/drawing/2014/main" id="{83CB45DA-547F-48EF-ABF1-099B3919C5A1}"/>
                </a:ext>
              </a:extLst>
            </p:cNvPr>
            <p:cNvSpPr/>
            <p:nvPr/>
          </p:nvSpPr>
          <p:spPr>
            <a:xfrm>
              <a:off x="7120262" y="2157420"/>
              <a:ext cx="1013271" cy="316556"/>
            </a:xfrm>
            <a:prstGeom prst="roundRect">
              <a:avLst/>
            </a:prstGeom>
            <a:ln w="15875">
              <a:solidFill>
                <a:srgbClr val="00B0F0"/>
              </a:solidFill>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defTabSz="914250"/>
              <a:r>
                <a:rPr lang="en-US" sz="1000" dirty="0">
                  <a:solidFill>
                    <a:schemeClr val="bg2">
                      <a:lumMod val="10000"/>
                    </a:schemeClr>
                  </a:solidFill>
                  <a:latin typeface="Arial" panose="020B0604020202020204" pitchFamily="34" charset="0"/>
                  <a:cs typeface="Arial" panose="020B0604020202020204" pitchFamily="34" charset="0"/>
                </a:rPr>
                <a:t>Test</a:t>
              </a:r>
            </a:p>
          </p:txBody>
        </p:sp>
      </p:grpSp>
    </p:spTree>
    <p:extLst>
      <p:ext uri="{BB962C8B-B14F-4D97-AF65-F5344CB8AC3E}">
        <p14:creationId xmlns:p14="http://schemas.microsoft.com/office/powerpoint/2010/main" val="3363918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 name="Titolo 78"/>
          <p:cNvSpPr>
            <a:spLocks noGrp="1"/>
          </p:cNvSpPr>
          <p:nvPr>
            <p:ph type="ctrTitle"/>
          </p:nvPr>
        </p:nvSpPr>
        <p:spPr>
          <a:xfrm>
            <a:off x="390436" y="860115"/>
            <a:ext cx="8708407" cy="1452220"/>
          </a:xfrm>
        </p:spPr>
        <p:txBody>
          <a:bodyPr/>
          <a:lstStyle/>
          <a:p>
            <a:r>
              <a:rPr lang="en-US" sz="3600" cap="none" dirty="0">
                <a:latin typeface="Arial Narrow" panose="020B0606020202030204" pitchFamily="34" charset="0"/>
              </a:rPr>
              <a:t>Niraparib Therapy in Patients With Newly Diagnosed Advanced Ovarian Cancer </a:t>
            </a:r>
            <a:r>
              <a:rPr lang="en-US" sz="2400" cap="none" dirty="0">
                <a:latin typeface="Arial Narrow" panose="020B0606020202030204" pitchFamily="34" charset="0"/>
              </a:rPr>
              <a:t>(PRIMA/</a:t>
            </a:r>
            <a:r>
              <a:rPr lang="en-US" sz="2400" dirty="0">
                <a:latin typeface="Arial Narrow" panose="020B0606020202030204" pitchFamily="34" charset="0"/>
                <a:ea typeface="Times New Roman" panose="02020603050405020304" pitchFamily="18" charset="0"/>
              </a:rPr>
              <a:t>ENGOT-OV26/GOG-3012)</a:t>
            </a:r>
            <a:endParaRPr lang="en-US" sz="2800" cap="none" dirty="0">
              <a:latin typeface="Arial Narrow" panose="020B0606020202030204" pitchFamily="34" charset="0"/>
            </a:endParaRPr>
          </a:p>
        </p:txBody>
      </p:sp>
      <p:sp>
        <p:nvSpPr>
          <p:cNvPr id="80" name="Sottotitolo 79"/>
          <p:cNvSpPr>
            <a:spLocks noGrp="1"/>
          </p:cNvSpPr>
          <p:nvPr>
            <p:ph type="subTitle" idx="1"/>
          </p:nvPr>
        </p:nvSpPr>
        <p:spPr>
          <a:xfrm>
            <a:off x="390436" y="2263299"/>
            <a:ext cx="8516497" cy="886367"/>
          </a:xfrm>
        </p:spPr>
        <p:txBody>
          <a:bodyPr vert="horz" wrap="square" lIns="0" tIns="34290" rIns="68580" bIns="34290" numCol="1" anchor="t" anchorCtr="0" compatLnSpc="1">
            <a:prstTxWarp prst="textNoShape">
              <a:avLst/>
            </a:prstTxWarp>
            <a:noAutofit/>
          </a:bodyPr>
          <a:lstStyle/>
          <a:p>
            <a:r>
              <a:rPr lang="en-US" sz="1800" b="1" dirty="0"/>
              <a:t>A. González-Martín</a:t>
            </a:r>
            <a:r>
              <a:rPr lang="en-US" sz="1800" dirty="0"/>
              <a:t>,</a:t>
            </a:r>
            <a:r>
              <a:rPr lang="en-US" sz="1800" baseline="30000" dirty="0"/>
              <a:t>1</a:t>
            </a:r>
            <a:r>
              <a:rPr lang="en-US" sz="1800" dirty="0"/>
              <a:t> B. Pothuri,</a:t>
            </a:r>
            <a:r>
              <a:rPr lang="en-US" sz="1800" baseline="30000" dirty="0"/>
              <a:t>2</a:t>
            </a:r>
            <a:r>
              <a:rPr lang="en-US" sz="1800" dirty="0"/>
              <a:t> I. Vergote,</a:t>
            </a:r>
            <a:r>
              <a:rPr lang="en-US" sz="1800" baseline="30000" dirty="0"/>
              <a:t>3</a:t>
            </a:r>
            <a:r>
              <a:rPr lang="en-US" sz="1800" dirty="0"/>
              <a:t> R.D. Christensen,</a:t>
            </a:r>
            <a:r>
              <a:rPr lang="en-US" sz="1800" baseline="30000" dirty="0"/>
              <a:t>4</a:t>
            </a:r>
            <a:r>
              <a:rPr lang="en-US" sz="1800" dirty="0"/>
              <a:t> W. Graybill,</a:t>
            </a:r>
            <a:r>
              <a:rPr lang="en-US" sz="1800" baseline="30000" dirty="0"/>
              <a:t>5</a:t>
            </a:r>
            <a:r>
              <a:rPr lang="en-US" sz="1800" dirty="0"/>
              <a:t> M.R. Mirza,</a:t>
            </a:r>
            <a:r>
              <a:rPr lang="en-US" sz="1800" baseline="30000" dirty="0"/>
              <a:t>6</a:t>
            </a:r>
            <a:r>
              <a:rPr lang="en-US" sz="1800" dirty="0"/>
              <a:t> C. McCormick,</a:t>
            </a:r>
            <a:r>
              <a:rPr lang="en-US" sz="1800" baseline="30000" dirty="0"/>
              <a:t>7</a:t>
            </a:r>
            <a:r>
              <a:rPr lang="en-US" sz="1800" dirty="0"/>
              <a:t> D. Lorusso,</a:t>
            </a:r>
            <a:r>
              <a:rPr lang="en-US" sz="1800" baseline="30000" dirty="0"/>
              <a:t>8 </a:t>
            </a:r>
            <a:r>
              <a:rPr lang="en-US" sz="1800" dirty="0"/>
              <a:t>P. Hoskins,</a:t>
            </a:r>
            <a:r>
              <a:rPr lang="en-US" sz="1800" baseline="30000" dirty="0"/>
              <a:t>9</a:t>
            </a:r>
            <a:r>
              <a:rPr lang="en-US" sz="1800" dirty="0"/>
              <a:t> G. Freyer,</a:t>
            </a:r>
            <a:r>
              <a:rPr lang="en-US" sz="1800" baseline="30000" dirty="0"/>
              <a:t>10</a:t>
            </a:r>
            <a:r>
              <a:rPr lang="en-US" sz="1800" dirty="0"/>
              <a:t> F. Backes,</a:t>
            </a:r>
            <a:r>
              <a:rPr lang="en-US" sz="1800" baseline="30000" dirty="0"/>
              <a:t>11</a:t>
            </a:r>
            <a:r>
              <a:rPr lang="en-US" sz="1800" dirty="0"/>
              <a:t> K. Baumann,</a:t>
            </a:r>
            <a:r>
              <a:rPr lang="en-US" sz="1800" baseline="30000" dirty="0"/>
              <a:t>12</a:t>
            </a:r>
            <a:r>
              <a:rPr lang="en-US" sz="1800" dirty="0"/>
              <a:t> A. Redondo,</a:t>
            </a:r>
            <a:r>
              <a:rPr lang="en-US" sz="1800" baseline="30000" dirty="0"/>
              <a:t>13</a:t>
            </a:r>
            <a:r>
              <a:rPr lang="en-US" sz="1800" dirty="0"/>
              <a:t> R. Moore,</a:t>
            </a:r>
            <a:r>
              <a:rPr lang="en-US" sz="1800" baseline="30000" dirty="0"/>
              <a:t>14</a:t>
            </a:r>
            <a:r>
              <a:rPr lang="en-US" sz="1800" dirty="0"/>
              <a:t> C. Vulsteke,</a:t>
            </a:r>
            <a:r>
              <a:rPr lang="en-US" sz="1800" baseline="30000" dirty="0"/>
              <a:t>15</a:t>
            </a:r>
            <a:r>
              <a:rPr lang="en-US" sz="1800" dirty="0"/>
              <a:t> R.E. O'Cearbhaill,</a:t>
            </a:r>
            <a:r>
              <a:rPr lang="en-US" sz="1800" baseline="30000" dirty="0"/>
              <a:t>16</a:t>
            </a:r>
            <a:r>
              <a:rPr lang="en-US" sz="1800" dirty="0"/>
              <a:t> B. Lund,</a:t>
            </a:r>
            <a:r>
              <a:rPr lang="en-US" sz="1800" baseline="30000" dirty="0"/>
              <a:t>17</a:t>
            </a:r>
            <a:r>
              <a:rPr lang="en-US" sz="1800" dirty="0"/>
              <a:t> Y. Li,</a:t>
            </a:r>
            <a:r>
              <a:rPr lang="en-US" sz="1800" baseline="30000" dirty="0"/>
              <a:t>18</a:t>
            </a:r>
            <a:r>
              <a:rPr lang="en-US" sz="1800" dirty="0"/>
              <a:t> D. Gupta,</a:t>
            </a:r>
            <a:r>
              <a:rPr lang="en-US" sz="1800" baseline="30000" dirty="0"/>
              <a:t>18</a:t>
            </a:r>
            <a:r>
              <a:rPr lang="en-US" sz="1800" dirty="0"/>
              <a:t> B.J. Monk</a:t>
            </a:r>
            <a:r>
              <a:rPr lang="en-US" sz="1800" baseline="30000" dirty="0"/>
              <a:t>19</a:t>
            </a:r>
            <a:r>
              <a:rPr lang="en-US" sz="1800" dirty="0"/>
              <a:t>   </a:t>
            </a:r>
          </a:p>
          <a:p>
            <a:endParaRPr lang="it-IT" sz="1800" dirty="0"/>
          </a:p>
        </p:txBody>
      </p:sp>
      <p:sp>
        <p:nvSpPr>
          <p:cNvPr id="2" name="TextBox 1"/>
          <p:cNvSpPr txBox="1"/>
          <p:nvPr/>
        </p:nvSpPr>
        <p:spPr>
          <a:xfrm>
            <a:off x="390435" y="3149666"/>
            <a:ext cx="8298832" cy="1569660"/>
          </a:xfrm>
          <a:prstGeom prst="rect">
            <a:avLst/>
          </a:prstGeom>
          <a:noFill/>
        </p:spPr>
        <p:txBody>
          <a:bodyPr wrap="square" lIns="0" rtlCol="0">
            <a:spAutoFit/>
          </a:bodyPr>
          <a:lstStyle/>
          <a:p>
            <a:pPr defTabSz="457189"/>
            <a:r>
              <a:rPr lang="en-US" sz="800" baseline="30000" dirty="0">
                <a:solidFill>
                  <a:prstClr val="black"/>
                </a:solidFill>
                <a:latin typeface="Arial Narrow"/>
                <a:ea typeface="MS PGothic" panose="020B0600070205080204" pitchFamily="34" charset="-128"/>
              </a:rPr>
              <a:t>1</a:t>
            </a:r>
            <a:r>
              <a:rPr lang="en-US" sz="800" dirty="0">
                <a:solidFill>
                  <a:prstClr val="black"/>
                </a:solidFill>
                <a:latin typeface="Arial Narrow"/>
                <a:ea typeface="MS PGothic" panose="020B0600070205080204" pitchFamily="34" charset="-128"/>
              </a:rPr>
              <a:t>Grupo Español de Investigación </a:t>
            </a:r>
            <a:r>
              <a:rPr lang="en-US" sz="800" dirty="0" err="1">
                <a:solidFill>
                  <a:prstClr val="black"/>
                </a:solidFill>
                <a:latin typeface="Arial Narrow"/>
                <a:ea typeface="MS PGothic" panose="020B0600070205080204" pitchFamily="34" charset="-128"/>
              </a:rPr>
              <a:t>en</a:t>
            </a:r>
            <a:r>
              <a:rPr lang="en-US" sz="800" dirty="0">
                <a:solidFill>
                  <a:prstClr val="black"/>
                </a:solidFill>
                <a:latin typeface="Arial Narrow"/>
                <a:ea typeface="MS PGothic" panose="020B0600070205080204" pitchFamily="34" charset="-128"/>
              </a:rPr>
              <a:t> </a:t>
            </a:r>
            <a:r>
              <a:rPr lang="en-US" sz="800" dirty="0" err="1">
                <a:solidFill>
                  <a:prstClr val="black"/>
                </a:solidFill>
                <a:latin typeface="Arial Narrow"/>
                <a:ea typeface="MS PGothic" panose="020B0600070205080204" pitchFamily="34" charset="-128"/>
              </a:rPr>
              <a:t>Cáncer</a:t>
            </a:r>
            <a:r>
              <a:rPr lang="en-US" sz="800" dirty="0">
                <a:solidFill>
                  <a:prstClr val="black"/>
                </a:solidFill>
                <a:latin typeface="Arial Narrow"/>
                <a:ea typeface="MS PGothic" panose="020B0600070205080204" pitchFamily="34" charset="-128"/>
              </a:rPr>
              <a:t> de </a:t>
            </a:r>
            <a:r>
              <a:rPr lang="en-US" sz="800" dirty="0" err="1">
                <a:solidFill>
                  <a:prstClr val="black"/>
                </a:solidFill>
                <a:latin typeface="Arial Narrow"/>
                <a:ea typeface="MS PGothic" panose="020B0600070205080204" pitchFamily="34" charset="-128"/>
              </a:rPr>
              <a:t>Ovario</a:t>
            </a:r>
            <a:r>
              <a:rPr lang="en-US" sz="800" dirty="0">
                <a:solidFill>
                  <a:prstClr val="black"/>
                </a:solidFill>
                <a:latin typeface="Arial Narrow"/>
                <a:ea typeface="MS PGothic" panose="020B0600070205080204" pitchFamily="34" charset="-128"/>
              </a:rPr>
              <a:t> (GEICO), Medical Oncology Department, </a:t>
            </a:r>
            <a:r>
              <a:rPr lang="en-US" sz="800" dirty="0" err="1">
                <a:solidFill>
                  <a:prstClr val="black"/>
                </a:solidFill>
                <a:latin typeface="Arial Narrow"/>
                <a:ea typeface="MS PGothic" panose="020B0600070205080204" pitchFamily="34" charset="-128"/>
              </a:rPr>
              <a:t>Clínica</a:t>
            </a:r>
            <a:r>
              <a:rPr lang="en-US" sz="800" dirty="0">
                <a:solidFill>
                  <a:prstClr val="black"/>
                </a:solidFill>
                <a:latin typeface="Arial Narrow"/>
                <a:ea typeface="MS PGothic" panose="020B0600070205080204" pitchFamily="34" charset="-128"/>
              </a:rPr>
              <a:t> Universidad de Navarra, Madrid, Spain; </a:t>
            </a:r>
            <a:r>
              <a:rPr lang="en-US" sz="800" baseline="30000" dirty="0">
                <a:solidFill>
                  <a:prstClr val="black"/>
                </a:solidFill>
                <a:latin typeface="Arial Narrow"/>
                <a:ea typeface="MS PGothic" panose="020B0600070205080204" pitchFamily="34" charset="-128"/>
              </a:rPr>
              <a:t>2</a:t>
            </a:r>
            <a:r>
              <a:rPr lang="en-US" sz="800" dirty="0">
                <a:solidFill>
                  <a:prstClr val="black"/>
                </a:solidFill>
                <a:latin typeface="Arial Narrow"/>
                <a:ea typeface="MS PGothic" panose="020B0600070205080204" pitchFamily="34" charset="-128"/>
              </a:rPr>
              <a:t>Gynecologic Oncology Group (GOG), Department of Obstetrics/Gynecology, </a:t>
            </a:r>
            <a:r>
              <a:rPr lang="en-US" sz="800" dirty="0" err="1">
                <a:solidFill>
                  <a:prstClr val="black"/>
                </a:solidFill>
                <a:latin typeface="Arial Narrow"/>
                <a:ea typeface="MS PGothic" panose="020B0600070205080204" pitchFamily="34" charset="-128"/>
              </a:rPr>
              <a:t>Perlmutter</a:t>
            </a:r>
            <a:r>
              <a:rPr lang="en-US" sz="800" dirty="0">
                <a:solidFill>
                  <a:prstClr val="black"/>
                </a:solidFill>
                <a:latin typeface="Arial Narrow"/>
                <a:ea typeface="MS PGothic" panose="020B0600070205080204" pitchFamily="34" charset="-128"/>
              </a:rPr>
              <a:t> Cancer Center, NYU </a:t>
            </a:r>
            <a:r>
              <a:rPr lang="en-US" sz="800" dirty="0" err="1">
                <a:solidFill>
                  <a:prstClr val="black"/>
                </a:solidFill>
                <a:latin typeface="Arial Narrow"/>
                <a:ea typeface="MS PGothic" panose="020B0600070205080204" pitchFamily="34" charset="-128"/>
              </a:rPr>
              <a:t>Langone</a:t>
            </a:r>
            <a:r>
              <a:rPr lang="en-US" sz="800" dirty="0">
                <a:solidFill>
                  <a:prstClr val="black"/>
                </a:solidFill>
                <a:latin typeface="Arial Narrow"/>
                <a:ea typeface="MS PGothic" panose="020B0600070205080204" pitchFamily="34" charset="-128"/>
              </a:rPr>
              <a:t> Cancer Center, New York, NY, USA; </a:t>
            </a:r>
            <a:r>
              <a:rPr lang="en-US" sz="800" baseline="30000" dirty="0">
                <a:solidFill>
                  <a:prstClr val="black"/>
                </a:solidFill>
                <a:latin typeface="Arial Narrow"/>
                <a:ea typeface="MS PGothic" panose="020B0600070205080204" pitchFamily="34" charset="-128"/>
              </a:rPr>
              <a:t>3</a:t>
            </a:r>
            <a:r>
              <a:rPr lang="en-US" sz="800" dirty="0">
                <a:solidFill>
                  <a:prstClr val="black"/>
                </a:solidFill>
                <a:latin typeface="Arial Narrow"/>
                <a:ea typeface="MS PGothic" panose="020B0600070205080204" pitchFamily="34" charset="-128"/>
              </a:rPr>
              <a:t>Belgium and Luxembourg </a:t>
            </a:r>
            <a:r>
              <a:rPr lang="en-US" sz="800" dirty="0" err="1">
                <a:solidFill>
                  <a:prstClr val="black"/>
                </a:solidFill>
                <a:latin typeface="Arial Narrow"/>
                <a:ea typeface="MS PGothic" panose="020B0600070205080204" pitchFamily="34" charset="-128"/>
              </a:rPr>
              <a:t>Gynaecological</a:t>
            </a:r>
            <a:r>
              <a:rPr lang="en-US" sz="800" dirty="0">
                <a:solidFill>
                  <a:prstClr val="black"/>
                </a:solidFill>
                <a:latin typeface="Arial Narrow"/>
                <a:ea typeface="MS PGothic" panose="020B0600070205080204" pitchFamily="34" charset="-128"/>
              </a:rPr>
              <a:t> Oncology Group (BGOG), Department of </a:t>
            </a:r>
            <a:r>
              <a:rPr lang="en-US" sz="800" dirty="0" err="1">
                <a:solidFill>
                  <a:prstClr val="black"/>
                </a:solidFill>
                <a:latin typeface="Arial Narrow"/>
                <a:ea typeface="MS PGothic" panose="020B0600070205080204" pitchFamily="34" charset="-128"/>
              </a:rPr>
              <a:t>Gynaecology</a:t>
            </a:r>
            <a:r>
              <a:rPr lang="en-US" sz="800" dirty="0">
                <a:solidFill>
                  <a:prstClr val="black"/>
                </a:solidFill>
                <a:latin typeface="Arial Narrow"/>
                <a:ea typeface="MS PGothic" panose="020B0600070205080204" pitchFamily="34" charset="-128"/>
              </a:rPr>
              <a:t> and Obstetrics, Division of </a:t>
            </a:r>
            <a:r>
              <a:rPr lang="en-US" sz="800" dirty="0" err="1">
                <a:solidFill>
                  <a:prstClr val="black"/>
                </a:solidFill>
                <a:latin typeface="Arial Narrow"/>
                <a:ea typeface="MS PGothic" panose="020B0600070205080204" pitchFamily="34" charset="-128"/>
              </a:rPr>
              <a:t>Gynaecologic</a:t>
            </a:r>
            <a:r>
              <a:rPr lang="en-US" sz="800" dirty="0">
                <a:solidFill>
                  <a:prstClr val="black"/>
                </a:solidFill>
                <a:latin typeface="Arial Narrow"/>
                <a:ea typeface="MS PGothic" panose="020B0600070205080204" pitchFamily="34" charset="-128"/>
              </a:rPr>
              <a:t> Oncology, University Hospitals Leuven, Leuven Cancer Institute, Leuven, Belgium; </a:t>
            </a:r>
            <a:r>
              <a:rPr lang="en-US" sz="800" baseline="30000" dirty="0">
                <a:solidFill>
                  <a:prstClr val="black"/>
                </a:solidFill>
                <a:latin typeface="Arial Narrow"/>
                <a:ea typeface="MS PGothic" panose="020B0600070205080204" pitchFamily="34" charset="-128"/>
              </a:rPr>
              <a:t>4</a:t>
            </a:r>
            <a:r>
              <a:rPr lang="en-US" sz="800" dirty="0">
                <a:solidFill>
                  <a:prstClr val="black"/>
                </a:solidFill>
                <a:latin typeface="Arial Narrow"/>
                <a:ea typeface="MS PGothic" panose="020B0600070205080204" pitchFamily="34" charset="-128"/>
              </a:rPr>
              <a:t>Nordic Society of </a:t>
            </a:r>
            <a:r>
              <a:rPr lang="en-US" sz="800" dirty="0" err="1">
                <a:solidFill>
                  <a:prstClr val="black"/>
                </a:solidFill>
                <a:latin typeface="Arial Narrow"/>
                <a:ea typeface="MS PGothic" panose="020B0600070205080204" pitchFamily="34" charset="-128"/>
              </a:rPr>
              <a:t>Gynaecological</a:t>
            </a:r>
            <a:r>
              <a:rPr lang="en-US" sz="800" dirty="0">
                <a:solidFill>
                  <a:prstClr val="black"/>
                </a:solidFill>
                <a:latin typeface="Arial Narrow"/>
                <a:ea typeface="MS PGothic" panose="020B0600070205080204" pitchFamily="34" charset="-128"/>
              </a:rPr>
              <a:t> Oncology (NSGO), Research Unit of General Practice, Institute of Public Health, University of Southern Denmark, Odense, Denmark; </a:t>
            </a:r>
            <a:r>
              <a:rPr lang="en-US" sz="800" baseline="30000" dirty="0">
                <a:solidFill>
                  <a:prstClr val="black"/>
                </a:solidFill>
                <a:latin typeface="Arial Narrow"/>
                <a:ea typeface="MS PGothic" panose="020B0600070205080204" pitchFamily="34" charset="-128"/>
              </a:rPr>
              <a:t>5</a:t>
            </a:r>
            <a:r>
              <a:rPr lang="en-US" sz="800" dirty="0">
                <a:solidFill>
                  <a:prstClr val="black"/>
                </a:solidFill>
                <a:latin typeface="Arial Narrow"/>
                <a:ea typeface="MS PGothic" panose="020B0600070205080204" pitchFamily="34" charset="-128"/>
              </a:rPr>
              <a:t> GOG, Gynecologic Oncology, Medical University of South Carolina, Charleston, SC, USA; </a:t>
            </a:r>
            <a:r>
              <a:rPr lang="en-US" sz="800" baseline="30000" dirty="0">
                <a:solidFill>
                  <a:prstClr val="black"/>
                </a:solidFill>
                <a:latin typeface="Arial Narrow"/>
                <a:ea typeface="MS PGothic" panose="020B0600070205080204" pitchFamily="34" charset="-128"/>
              </a:rPr>
              <a:t>6</a:t>
            </a:r>
            <a:r>
              <a:rPr lang="en-US" sz="800" dirty="0">
                <a:solidFill>
                  <a:prstClr val="black"/>
                </a:solidFill>
                <a:latin typeface="Arial Narrow"/>
                <a:ea typeface="MS PGothic" panose="020B0600070205080204" pitchFamily="34" charset="-128"/>
              </a:rPr>
              <a:t>NSGO, </a:t>
            </a:r>
            <a:r>
              <a:rPr lang="en-US" sz="800" dirty="0" err="1">
                <a:solidFill>
                  <a:prstClr val="black"/>
                </a:solidFill>
                <a:latin typeface="Arial Narrow"/>
                <a:ea typeface="MS PGothic" panose="020B0600070205080204" pitchFamily="34" charset="-128"/>
              </a:rPr>
              <a:t>Rigshospitalet</a:t>
            </a:r>
            <a:r>
              <a:rPr lang="en-US" sz="800" dirty="0">
                <a:solidFill>
                  <a:prstClr val="black"/>
                </a:solidFill>
                <a:latin typeface="Arial Narrow"/>
                <a:ea typeface="MS PGothic" panose="020B0600070205080204" pitchFamily="34" charset="-128"/>
              </a:rPr>
              <a:t>–Copenhagen University Hospital, Copenhagen, Denmark; </a:t>
            </a:r>
            <a:r>
              <a:rPr lang="en-US" sz="800" baseline="30000" dirty="0">
                <a:solidFill>
                  <a:prstClr val="black"/>
                </a:solidFill>
                <a:latin typeface="Arial Narrow"/>
                <a:ea typeface="MS PGothic" panose="020B0600070205080204" pitchFamily="34" charset="-128"/>
              </a:rPr>
              <a:t>7</a:t>
            </a:r>
            <a:r>
              <a:rPr lang="en-US" sz="800" dirty="0">
                <a:solidFill>
                  <a:prstClr val="black"/>
                </a:solidFill>
                <a:latin typeface="Arial Narrow"/>
                <a:ea typeface="MS PGothic" panose="020B0600070205080204" pitchFamily="34" charset="-128"/>
              </a:rPr>
              <a:t>GOG, Legacy Medical Group Gynecologic Oncology, Portland, OR, USA; </a:t>
            </a:r>
            <a:r>
              <a:rPr lang="en-US" sz="800" baseline="30000" dirty="0">
                <a:solidFill>
                  <a:prstClr val="black"/>
                </a:solidFill>
                <a:latin typeface="Arial Narrow"/>
                <a:ea typeface="MS PGothic" panose="020B0600070205080204" pitchFamily="34" charset="-128"/>
              </a:rPr>
              <a:t>8</a:t>
            </a:r>
            <a:r>
              <a:rPr lang="en-US" sz="800" dirty="0">
                <a:solidFill>
                  <a:prstClr val="black"/>
                </a:solidFill>
                <a:latin typeface="Arial Narrow"/>
                <a:ea typeface="MS PGothic" panose="020B0600070205080204" pitchFamily="34" charset="-128"/>
              </a:rPr>
              <a:t>Multicentre Italian Trials in Ovarian Cancer and Gynecologic Malignancies (MITO), Fondazione IRCCS National Cancer Institute of Milan, Milan, Italy; </a:t>
            </a:r>
            <a:r>
              <a:rPr lang="en-US" sz="800" baseline="30000" dirty="0">
                <a:solidFill>
                  <a:prstClr val="black"/>
                </a:solidFill>
                <a:latin typeface="Arial Narrow"/>
                <a:ea typeface="MS PGothic" panose="020B0600070205080204" pitchFamily="34" charset="-128"/>
              </a:rPr>
              <a:t>9</a:t>
            </a:r>
            <a:r>
              <a:rPr lang="en-US" sz="800" dirty="0">
                <a:solidFill>
                  <a:prstClr val="black"/>
                </a:solidFill>
                <a:latin typeface="Arial Narrow"/>
                <a:ea typeface="MS PGothic" panose="020B0600070205080204" pitchFamily="34" charset="-128"/>
              </a:rPr>
              <a:t>US Oncology Research (USOR), Department of Medical Oncology, BC Cancer – Vancouver, Vancouver, BC, Canada; </a:t>
            </a:r>
            <a:r>
              <a:rPr lang="en-US" sz="800" baseline="30000" dirty="0">
                <a:solidFill>
                  <a:prstClr val="black"/>
                </a:solidFill>
                <a:latin typeface="Arial Narrow"/>
                <a:ea typeface="MS PGothic" panose="020B0600070205080204" pitchFamily="34" charset="-128"/>
              </a:rPr>
              <a:t>10</a:t>
            </a:r>
            <a:r>
              <a:rPr lang="en-US" sz="800" dirty="0">
                <a:solidFill>
                  <a:prstClr val="black"/>
                </a:solidFill>
                <a:latin typeface="Arial Narrow"/>
                <a:ea typeface="MS PGothic" panose="020B0600070205080204" pitchFamily="34" charset="-128"/>
              </a:rPr>
              <a:t>Groupe </a:t>
            </a:r>
            <a:r>
              <a:rPr lang="en-US" sz="800" dirty="0" err="1">
                <a:solidFill>
                  <a:prstClr val="black"/>
                </a:solidFill>
                <a:latin typeface="Arial Narrow"/>
                <a:ea typeface="MS PGothic" panose="020B0600070205080204" pitchFamily="34" charset="-128"/>
              </a:rPr>
              <a:t>d'Investigateurs</a:t>
            </a:r>
            <a:r>
              <a:rPr lang="en-US" sz="800" dirty="0">
                <a:solidFill>
                  <a:prstClr val="black"/>
                </a:solidFill>
                <a:latin typeface="Arial Narrow"/>
                <a:ea typeface="MS PGothic" panose="020B0600070205080204" pitchFamily="34" charset="-128"/>
              </a:rPr>
              <a:t> </a:t>
            </a:r>
            <a:r>
              <a:rPr lang="en-US" sz="800" dirty="0" err="1">
                <a:solidFill>
                  <a:prstClr val="black"/>
                </a:solidFill>
                <a:latin typeface="Arial Narrow"/>
                <a:ea typeface="MS PGothic" panose="020B0600070205080204" pitchFamily="34" charset="-128"/>
              </a:rPr>
              <a:t>Nationaux</a:t>
            </a:r>
            <a:r>
              <a:rPr lang="en-US" sz="800" dirty="0">
                <a:solidFill>
                  <a:prstClr val="black"/>
                </a:solidFill>
                <a:latin typeface="Arial Narrow"/>
                <a:ea typeface="MS PGothic" panose="020B0600070205080204" pitchFamily="34" charset="-128"/>
              </a:rPr>
              <a:t> pour </a:t>
            </a:r>
            <a:r>
              <a:rPr lang="en-US" sz="800" dirty="0" err="1">
                <a:solidFill>
                  <a:prstClr val="black"/>
                </a:solidFill>
                <a:latin typeface="Arial Narrow"/>
                <a:ea typeface="MS PGothic" panose="020B0600070205080204" pitchFamily="34" charset="-128"/>
              </a:rPr>
              <a:t>l'Etude</a:t>
            </a:r>
            <a:r>
              <a:rPr lang="en-US" sz="800" dirty="0">
                <a:solidFill>
                  <a:prstClr val="black"/>
                </a:solidFill>
                <a:latin typeface="Arial Narrow"/>
                <a:ea typeface="MS PGothic" panose="020B0600070205080204" pitchFamily="34" charset="-128"/>
              </a:rPr>
              <a:t> des Cancers </a:t>
            </a:r>
            <a:r>
              <a:rPr lang="en-US" sz="800" dirty="0" err="1">
                <a:solidFill>
                  <a:prstClr val="black"/>
                </a:solidFill>
                <a:latin typeface="Arial Narrow"/>
                <a:ea typeface="MS PGothic" panose="020B0600070205080204" pitchFamily="34" charset="-128"/>
              </a:rPr>
              <a:t>Ovariens</a:t>
            </a:r>
            <a:r>
              <a:rPr lang="en-US" sz="800" dirty="0">
                <a:solidFill>
                  <a:prstClr val="black"/>
                </a:solidFill>
                <a:latin typeface="Arial Narrow"/>
                <a:ea typeface="MS PGothic" panose="020B0600070205080204" pitchFamily="34" charset="-128"/>
              </a:rPr>
              <a:t> (GINECO), HCL Cancer Institute Department of Medical Oncology Lyon University, Lyon, France; </a:t>
            </a:r>
            <a:r>
              <a:rPr lang="en-US" sz="800" baseline="30000" dirty="0">
                <a:solidFill>
                  <a:prstClr val="black"/>
                </a:solidFill>
                <a:latin typeface="Arial Narrow"/>
                <a:ea typeface="MS PGothic" panose="020B0600070205080204" pitchFamily="34" charset="-128"/>
              </a:rPr>
              <a:t>11</a:t>
            </a:r>
            <a:r>
              <a:rPr lang="en-US" sz="800" dirty="0">
                <a:solidFill>
                  <a:prstClr val="black"/>
                </a:solidFill>
                <a:latin typeface="Arial Narrow"/>
                <a:ea typeface="MS PGothic" panose="020B0600070205080204" pitchFamily="34" charset="-128"/>
              </a:rPr>
              <a:t>Division of Gynecologic Oncology, Ohio State University, Columbus, OH, USA; </a:t>
            </a:r>
            <a:r>
              <a:rPr lang="en-US" sz="800" baseline="30000" dirty="0">
                <a:solidFill>
                  <a:prstClr val="black"/>
                </a:solidFill>
                <a:latin typeface="Arial Narrow"/>
                <a:ea typeface="MS PGothic" panose="020B0600070205080204" pitchFamily="34" charset="-128"/>
              </a:rPr>
              <a:t>12</a:t>
            </a:r>
            <a:r>
              <a:rPr lang="en-US" sz="800" dirty="0">
                <a:solidFill>
                  <a:prstClr val="black"/>
                </a:solidFill>
                <a:latin typeface="Arial Narrow"/>
                <a:ea typeface="MS PGothic" panose="020B0600070205080204" pitchFamily="34" charset="-128"/>
              </a:rPr>
              <a:t>Arbeitsgemeinschaft </a:t>
            </a:r>
            <a:r>
              <a:rPr lang="en-US" sz="800" dirty="0" err="1">
                <a:solidFill>
                  <a:prstClr val="black"/>
                </a:solidFill>
                <a:latin typeface="Arial Narrow"/>
                <a:ea typeface="MS PGothic" panose="020B0600070205080204" pitchFamily="34" charset="-128"/>
              </a:rPr>
              <a:t>Gynäkologische</a:t>
            </a:r>
            <a:r>
              <a:rPr lang="en-US" sz="800" dirty="0">
                <a:solidFill>
                  <a:prstClr val="black"/>
                </a:solidFill>
                <a:latin typeface="Arial Narrow"/>
                <a:ea typeface="MS PGothic" panose="020B0600070205080204" pitchFamily="34" charset="-128"/>
              </a:rPr>
              <a:t> </a:t>
            </a:r>
            <a:r>
              <a:rPr lang="en-US" sz="800" dirty="0" err="1">
                <a:solidFill>
                  <a:prstClr val="black"/>
                </a:solidFill>
                <a:latin typeface="Arial Narrow"/>
                <a:ea typeface="MS PGothic" panose="020B0600070205080204" pitchFamily="34" charset="-128"/>
              </a:rPr>
              <a:t>Onkologie</a:t>
            </a:r>
            <a:r>
              <a:rPr lang="en-US" sz="800" dirty="0">
                <a:solidFill>
                  <a:prstClr val="black"/>
                </a:solidFill>
                <a:latin typeface="Arial Narrow"/>
                <a:ea typeface="MS PGothic" panose="020B0600070205080204" pitchFamily="34" charset="-128"/>
              </a:rPr>
              <a:t> (AGO), Department of Gynecology and Obstetrics, </a:t>
            </a:r>
            <a:r>
              <a:rPr lang="en-US" sz="800" dirty="0" err="1">
                <a:solidFill>
                  <a:prstClr val="black"/>
                </a:solidFill>
                <a:latin typeface="Arial Narrow"/>
                <a:ea typeface="MS PGothic" panose="020B0600070205080204" pitchFamily="34" charset="-128"/>
              </a:rPr>
              <a:t>Klinikum</a:t>
            </a:r>
            <a:r>
              <a:rPr lang="en-US" sz="800" dirty="0">
                <a:solidFill>
                  <a:prstClr val="black"/>
                </a:solidFill>
                <a:latin typeface="Arial Narrow"/>
                <a:ea typeface="MS PGothic" panose="020B0600070205080204" pitchFamily="34" charset="-128"/>
              </a:rPr>
              <a:t> der </a:t>
            </a:r>
            <a:r>
              <a:rPr lang="en-US" sz="800" dirty="0" err="1">
                <a:solidFill>
                  <a:prstClr val="black"/>
                </a:solidFill>
                <a:latin typeface="Arial Narrow"/>
                <a:ea typeface="MS PGothic" panose="020B0600070205080204" pitchFamily="34" charset="-128"/>
              </a:rPr>
              <a:t>Stadt</a:t>
            </a:r>
            <a:r>
              <a:rPr lang="en-US" sz="800" dirty="0">
                <a:solidFill>
                  <a:prstClr val="black"/>
                </a:solidFill>
                <a:latin typeface="Arial Narrow"/>
                <a:ea typeface="MS PGothic" panose="020B0600070205080204" pitchFamily="34" charset="-128"/>
              </a:rPr>
              <a:t> Ludwigshafen, Ludwigshafen, Germany; </a:t>
            </a:r>
            <a:r>
              <a:rPr lang="en-US" sz="800" baseline="30000" dirty="0">
                <a:solidFill>
                  <a:prstClr val="black"/>
                </a:solidFill>
                <a:latin typeface="Arial Narrow"/>
                <a:ea typeface="MS PGothic" panose="020B0600070205080204" pitchFamily="34" charset="-128"/>
              </a:rPr>
              <a:t>13</a:t>
            </a:r>
            <a:r>
              <a:rPr lang="en-US" sz="800" dirty="0">
                <a:solidFill>
                  <a:prstClr val="black"/>
                </a:solidFill>
                <a:latin typeface="Arial Narrow"/>
                <a:ea typeface="MS PGothic" panose="020B0600070205080204" pitchFamily="34" charset="-128"/>
              </a:rPr>
              <a:t>GEICO, Hospital </a:t>
            </a:r>
            <a:r>
              <a:rPr lang="en-US" sz="800" dirty="0" err="1">
                <a:solidFill>
                  <a:prstClr val="black"/>
                </a:solidFill>
                <a:latin typeface="Arial Narrow"/>
                <a:ea typeface="MS PGothic" panose="020B0600070205080204" pitchFamily="34" charset="-128"/>
              </a:rPr>
              <a:t>Universitario</a:t>
            </a:r>
            <a:r>
              <a:rPr lang="en-US" sz="800" dirty="0">
                <a:solidFill>
                  <a:prstClr val="black"/>
                </a:solidFill>
                <a:latin typeface="Arial Narrow"/>
                <a:ea typeface="MS PGothic" panose="020B0600070205080204" pitchFamily="34" charset="-128"/>
              </a:rPr>
              <a:t> La Paz-</a:t>
            </a:r>
            <a:r>
              <a:rPr lang="en-US" sz="800" dirty="0" err="1">
                <a:solidFill>
                  <a:prstClr val="black"/>
                </a:solidFill>
                <a:latin typeface="Arial Narrow"/>
                <a:ea typeface="MS PGothic" panose="020B0600070205080204" pitchFamily="34" charset="-128"/>
              </a:rPr>
              <a:t>IdiPAZ</a:t>
            </a:r>
            <a:r>
              <a:rPr lang="en-US" sz="800" dirty="0">
                <a:solidFill>
                  <a:prstClr val="black"/>
                </a:solidFill>
                <a:latin typeface="Arial Narrow"/>
                <a:ea typeface="MS PGothic" panose="020B0600070205080204" pitchFamily="34" charset="-128"/>
              </a:rPr>
              <a:t>, Madrid, Spain; </a:t>
            </a:r>
            <a:r>
              <a:rPr lang="en-US" sz="800" baseline="30000" dirty="0">
                <a:solidFill>
                  <a:prstClr val="black"/>
                </a:solidFill>
                <a:latin typeface="Arial Narrow"/>
                <a:ea typeface="MS PGothic" panose="020B0600070205080204" pitchFamily="34" charset="-128"/>
              </a:rPr>
              <a:t>14</a:t>
            </a:r>
            <a:r>
              <a:rPr lang="en-US" sz="800" dirty="0">
                <a:solidFill>
                  <a:prstClr val="black"/>
                </a:solidFill>
                <a:latin typeface="Arial Narrow"/>
                <a:ea typeface="MS PGothic" panose="020B0600070205080204" pitchFamily="34" charset="-128"/>
              </a:rPr>
              <a:t>USOR, Division of Gynecologic Oncology, Wilmot Cancer Institute, Department of Obstetrics and Gynecology, University of Rochester, Rochester, NY, USA; </a:t>
            </a:r>
            <a:r>
              <a:rPr lang="en-US" sz="800" baseline="30000" dirty="0">
                <a:solidFill>
                  <a:prstClr val="black"/>
                </a:solidFill>
                <a:latin typeface="Arial Narrow"/>
                <a:ea typeface="MS PGothic" panose="020B0600070205080204" pitchFamily="34" charset="-128"/>
              </a:rPr>
              <a:t>15</a:t>
            </a:r>
            <a:r>
              <a:rPr lang="en-US" sz="800" dirty="0">
                <a:solidFill>
                  <a:prstClr val="black"/>
                </a:solidFill>
                <a:latin typeface="Arial Narrow"/>
                <a:ea typeface="MS PGothic" panose="020B0600070205080204" pitchFamily="34" charset="-128"/>
              </a:rPr>
              <a:t>BGOG, Department of Medical Oncology and Hematology, AZ Maria </a:t>
            </a:r>
            <a:r>
              <a:rPr lang="en-US" sz="800" dirty="0" err="1">
                <a:solidFill>
                  <a:prstClr val="black"/>
                </a:solidFill>
                <a:latin typeface="Arial Narrow"/>
                <a:ea typeface="MS PGothic" panose="020B0600070205080204" pitchFamily="34" charset="-128"/>
              </a:rPr>
              <a:t>Middelares</a:t>
            </a:r>
            <a:r>
              <a:rPr lang="en-US" sz="800" dirty="0">
                <a:solidFill>
                  <a:prstClr val="black"/>
                </a:solidFill>
                <a:latin typeface="Arial Narrow"/>
                <a:ea typeface="MS PGothic" panose="020B0600070205080204" pitchFamily="34" charset="-128"/>
              </a:rPr>
              <a:t>, Gent, and Department of Molecular Imaging, Pathology, Radiotherapy &amp; Oncology, Center for Oncological Research, Antwerp University, Antwerp, Belgium; </a:t>
            </a:r>
            <a:r>
              <a:rPr lang="en-US" sz="800" baseline="30000" dirty="0">
                <a:solidFill>
                  <a:prstClr val="black"/>
                </a:solidFill>
                <a:latin typeface="Arial Narrow"/>
                <a:ea typeface="MS PGothic" panose="020B0600070205080204" pitchFamily="34" charset="-128"/>
              </a:rPr>
              <a:t>16</a:t>
            </a:r>
            <a:r>
              <a:rPr lang="en-US" sz="800" dirty="0">
                <a:solidFill>
                  <a:prstClr val="black"/>
                </a:solidFill>
                <a:latin typeface="Arial Narrow"/>
                <a:ea typeface="MS PGothic" panose="020B0600070205080204" pitchFamily="34" charset="-128"/>
              </a:rPr>
              <a:t>GOG, Gynecologic Medical Oncology, Memorial Sloan Kettering Cancer Center, and Department of Medicine, Weill Cornell Medical College, New York, NY, USA; </a:t>
            </a:r>
            <a:r>
              <a:rPr lang="en-US" sz="800" baseline="30000" dirty="0">
                <a:solidFill>
                  <a:prstClr val="black"/>
                </a:solidFill>
                <a:latin typeface="Arial Narrow"/>
                <a:ea typeface="MS PGothic" panose="020B0600070205080204" pitchFamily="34" charset="-128"/>
              </a:rPr>
              <a:t>17</a:t>
            </a:r>
            <a:r>
              <a:rPr lang="en-US" sz="800" dirty="0">
                <a:solidFill>
                  <a:prstClr val="black"/>
                </a:solidFill>
                <a:latin typeface="Arial Narrow"/>
                <a:ea typeface="MS PGothic" panose="020B0600070205080204" pitchFamily="34" charset="-128"/>
              </a:rPr>
              <a:t>NSGO, Department of Oncology, Aalborg University, Aalborg, Denmark; </a:t>
            </a:r>
            <a:r>
              <a:rPr lang="en-US" sz="800" baseline="30000" dirty="0">
                <a:solidFill>
                  <a:prstClr val="black"/>
                </a:solidFill>
                <a:latin typeface="Arial Narrow"/>
                <a:ea typeface="MS PGothic" panose="020B0600070205080204" pitchFamily="34" charset="-128"/>
              </a:rPr>
              <a:t>18</a:t>
            </a:r>
            <a:r>
              <a:rPr lang="en-US" sz="800" dirty="0">
                <a:solidFill>
                  <a:prstClr val="black"/>
                </a:solidFill>
                <a:latin typeface="Arial Narrow"/>
                <a:ea typeface="MS PGothic" panose="020B0600070205080204" pitchFamily="34" charset="-128"/>
              </a:rPr>
              <a:t>TESARO: A GSK Company, Waltham, MA, USA; </a:t>
            </a:r>
            <a:r>
              <a:rPr lang="en-US" sz="800" baseline="30000" dirty="0">
                <a:solidFill>
                  <a:prstClr val="black"/>
                </a:solidFill>
                <a:latin typeface="Arial Narrow"/>
                <a:ea typeface="MS PGothic" panose="020B0600070205080204" pitchFamily="34" charset="-128"/>
              </a:rPr>
              <a:t>19</a:t>
            </a:r>
            <a:r>
              <a:rPr lang="en-US" sz="800" dirty="0">
                <a:solidFill>
                  <a:prstClr val="black"/>
                </a:solidFill>
                <a:latin typeface="Arial Narrow"/>
                <a:ea typeface="MS PGothic" panose="020B0600070205080204" pitchFamily="34" charset="-128"/>
              </a:rPr>
              <a:t>Arizona Oncology (US Oncology Network), University of Arizona College of Medicine, Phoenix Creighton University School of Medicine at St. Joseph’s Hospital, Phoenix, AZ, US</a:t>
            </a:r>
            <a:endParaRPr lang="en-US" sz="800" dirty="0">
              <a:solidFill>
                <a:prstClr val="black"/>
              </a:solidFill>
              <a:latin typeface="Arial Narrow"/>
              <a:ea typeface="MS PGothic" panose="020B0600070205080204" pitchFamily="34" charset="-128"/>
              <a:cs typeface="Arial Narrow"/>
            </a:endParaRPr>
          </a:p>
        </p:txBody>
      </p:sp>
      <p:pic>
        <p:nvPicPr>
          <p:cNvPr id="11" name="Picture 10">
            <a:extLst>
              <a:ext uri="{FF2B5EF4-FFF2-40B4-BE49-F238E27FC236}">
                <a16:creationId xmlns:a16="http://schemas.microsoft.com/office/drawing/2014/main" id="{1FC2F3C0-6220-4E04-AFFD-5C9C524B5F3A}"/>
              </a:ext>
            </a:extLst>
          </p:cNvPr>
          <p:cNvPicPr>
            <a:picLocks/>
          </p:cNvPicPr>
          <p:nvPr/>
        </p:nvPicPr>
        <p:blipFill>
          <a:blip r:embed="rId3"/>
          <a:stretch>
            <a:fillRect/>
          </a:stretch>
        </p:blipFill>
        <p:spPr>
          <a:xfrm>
            <a:off x="390435" y="123726"/>
            <a:ext cx="2286000" cy="860302"/>
          </a:xfrm>
          <a:prstGeom prst="rect">
            <a:avLst/>
          </a:prstGeom>
        </p:spPr>
      </p:pic>
      <p:pic>
        <p:nvPicPr>
          <p:cNvPr id="12" name="Picture 11">
            <a:extLst>
              <a:ext uri="{FF2B5EF4-FFF2-40B4-BE49-F238E27FC236}">
                <a16:creationId xmlns:a16="http://schemas.microsoft.com/office/drawing/2014/main" id="{4114DC04-2D38-4910-A004-0E58D60176CE}"/>
              </a:ext>
            </a:extLst>
          </p:cNvPr>
          <p:cNvPicPr>
            <a:picLocks/>
          </p:cNvPicPr>
          <p:nvPr/>
        </p:nvPicPr>
        <p:blipFill>
          <a:blip r:embed="rId4"/>
          <a:stretch>
            <a:fillRect/>
          </a:stretch>
        </p:blipFill>
        <p:spPr>
          <a:xfrm>
            <a:off x="6709965" y="79482"/>
            <a:ext cx="2286000" cy="934884"/>
          </a:xfrm>
          <a:prstGeom prst="rect">
            <a:avLst/>
          </a:prstGeom>
        </p:spPr>
      </p:pic>
      <p:pic>
        <p:nvPicPr>
          <p:cNvPr id="13" name="Picture 12">
            <a:extLst>
              <a:ext uri="{FF2B5EF4-FFF2-40B4-BE49-F238E27FC236}">
                <a16:creationId xmlns:a16="http://schemas.microsoft.com/office/drawing/2014/main" id="{47350B2F-1012-4AF3-8BAF-F7108100F276}"/>
              </a:ext>
            </a:extLst>
          </p:cNvPr>
          <p:cNvPicPr>
            <a:picLocks noChangeAspect="1"/>
          </p:cNvPicPr>
          <p:nvPr/>
        </p:nvPicPr>
        <p:blipFill>
          <a:blip r:embed="rId5"/>
          <a:stretch>
            <a:fillRect/>
          </a:stretch>
        </p:blipFill>
        <p:spPr>
          <a:xfrm>
            <a:off x="2764125" y="85626"/>
            <a:ext cx="1157938" cy="972984"/>
          </a:xfrm>
          <a:prstGeom prst="rect">
            <a:avLst/>
          </a:prstGeom>
        </p:spPr>
      </p:pic>
    </p:spTree>
    <p:extLst>
      <p:ext uri="{BB962C8B-B14F-4D97-AF65-F5344CB8AC3E}">
        <p14:creationId xmlns:p14="http://schemas.microsoft.com/office/powerpoint/2010/main" val="1825228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6" name="TextBox 2025"/>
          <p:cNvSpPr txBox="1"/>
          <p:nvPr/>
        </p:nvSpPr>
        <p:spPr>
          <a:xfrm>
            <a:off x="274669" y="844407"/>
            <a:ext cx="5931648" cy="369332"/>
          </a:xfrm>
          <a:prstGeom prst="rect">
            <a:avLst/>
          </a:prstGeom>
          <a:noFill/>
        </p:spPr>
        <p:txBody>
          <a:bodyPr wrap="square" rtlCol="0">
            <a:spAutoFit/>
          </a:bodyPr>
          <a:lstStyle/>
          <a:p>
            <a:pPr algn="ctr" defTabSz="457189"/>
            <a:r>
              <a:rPr lang="en-US" b="1" dirty="0">
                <a:solidFill>
                  <a:srgbClr val="000000"/>
                </a:solidFill>
                <a:latin typeface="Arial" panose="020B0604020202020204" pitchFamily="34" charset="0"/>
                <a:cs typeface="Arial" panose="020B0604020202020204" pitchFamily="34" charset="0"/>
              </a:rPr>
              <a:t>HRD</a:t>
            </a:r>
          </a:p>
        </p:txBody>
      </p:sp>
      <p:sp>
        <p:nvSpPr>
          <p:cNvPr id="2" name="Title 1">
            <a:extLst>
              <a:ext uri="{FF2B5EF4-FFF2-40B4-BE49-F238E27FC236}">
                <a16:creationId xmlns:a16="http://schemas.microsoft.com/office/drawing/2014/main" id="{96D97567-42FE-4340-82A0-C2FC9E39108F}"/>
              </a:ext>
            </a:extLst>
          </p:cNvPr>
          <p:cNvSpPr>
            <a:spLocks noGrp="1"/>
          </p:cNvSpPr>
          <p:nvPr>
            <p:ph type="title"/>
          </p:nvPr>
        </p:nvSpPr>
        <p:spPr>
          <a:xfrm>
            <a:off x="322626" y="150989"/>
            <a:ext cx="8661915" cy="578861"/>
          </a:xfrm>
        </p:spPr>
        <p:txBody>
          <a:bodyPr/>
          <a:lstStyle/>
          <a:p>
            <a:r>
              <a:rPr lang="en-US" sz="2700" b="0" dirty="0">
                <a:solidFill>
                  <a:schemeClr val="tx1"/>
                </a:solidFill>
                <a:latin typeface="+mn-lt"/>
              </a:rPr>
              <a:t>PRIMA: PFS Benefit in Biomarker Subgroups</a:t>
            </a:r>
          </a:p>
        </p:txBody>
      </p:sp>
      <p:sp>
        <p:nvSpPr>
          <p:cNvPr id="1213" name="Text Placeholder 1212"/>
          <p:cNvSpPr>
            <a:spLocks noGrp="1"/>
          </p:cNvSpPr>
          <p:nvPr>
            <p:ph type="body" sz="quarter" idx="12"/>
          </p:nvPr>
        </p:nvSpPr>
        <p:spPr>
          <a:xfrm>
            <a:off x="264969" y="4082574"/>
            <a:ext cx="8594549" cy="811435"/>
          </a:xfrm>
        </p:spPr>
        <p:txBody>
          <a:bodyPr/>
          <a:lstStyle/>
          <a:p>
            <a:r>
              <a:rPr lang="en-US" sz="1350" dirty="0">
                <a:latin typeface="Arial" panose="020B0604020202020204" pitchFamily="34" charset="0"/>
              </a:rPr>
              <a:t>Niraparib provided similar clinical benefit in the HRD subgroups (</a:t>
            </a:r>
            <a:r>
              <a:rPr lang="en-US" sz="1350" i="1" dirty="0">
                <a:latin typeface="Arial" panose="020B0604020202020204" pitchFamily="34" charset="0"/>
              </a:rPr>
              <a:t>BRCA</a:t>
            </a:r>
            <a:r>
              <a:rPr lang="en-US" sz="1350" dirty="0">
                <a:latin typeface="Arial" panose="020B0604020202020204" pitchFamily="34" charset="0"/>
              </a:rPr>
              <a:t>mut and </a:t>
            </a:r>
            <a:r>
              <a:rPr lang="en-US" sz="1350" i="1" dirty="0">
                <a:latin typeface="Arial" panose="020B0604020202020204" pitchFamily="34" charset="0"/>
              </a:rPr>
              <a:t>BRCA</a:t>
            </a:r>
            <a:r>
              <a:rPr lang="en-US" sz="1350" dirty="0">
                <a:latin typeface="Arial" panose="020B0604020202020204" pitchFamily="34" charset="0"/>
              </a:rPr>
              <a:t>wt)</a:t>
            </a:r>
          </a:p>
          <a:p>
            <a:r>
              <a:rPr lang="en-US" sz="1350" dirty="0">
                <a:latin typeface="Arial" panose="020B0604020202020204" pitchFamily="34" charset="0"/>
              </a:rPr>
              <a:t>Niraparib provided clinically significant benefit in the HRP subgroup with a 32% risk reduction in progression or death</a:t>
            </a:r>
          </a:p>
        </p:txBody>
      </p:sp>
      <p:sp>
        <p:nvSpPr>
          <p:cNvPr id="610" name="AutoShape 3"/>
          <p:cNvSpPr>
            <a:spLocks noChangeAspect="1" noChangeArrowheads="1" noTextEdit="1"/>
          </p:cNvSpPr>
          <p:nvPr/>
        </p:nvSpPr>
        <p:spPr bwMode="auto">
          <a:xfrm>
            <a:off x="169876" y="1678777"/>
            <a:ext cx="2867069" cy="271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1" name="Rectangle 182"/>
          <p:cNvSpPr>
            <a:spLocks noChangeArrowheads="1"/>
          </p:cNvSpPr>
          <p:nvPr/>
        </p:nvSpPr>
        <p:spPr bwMode="auto">
          <a:xfrm>
            <a:off x="1116078" y="3922930"/>
            <a:ext cx="134492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b="1" dirty="0">
                <a:solidFill>
                  <a:srgbClr val="000000"/>
                </a:solidFill>
                <a:cs typeface="Arial" panose="020B0604020202020204" pitchFamily="34" charset="0"/>
              </a:rPr>
              <a:t>Months Since Randomization</a:t>
            </a:r>
            <a:endParaRPr lang="en-US" altLang="en-US" sz="750" dirty="0">
              <a:solidFill>
                <a:srgbClr val="626362"/>
              </a:solidFill>
              <a:cs typeface="Arial" panose="020B0604020202020204" pitchFamily="34" charset="0"/>
            </a:endParaRPr>
          </a:p>
        </p:txBody>
      </p:sp>
      <p:grpSp>
        <p:nvGrpSpPr>
          <p:cNvPr id="17" name="Group 16"/>
          <p:cNvGrpSpPr/>
          <p:nvPr/>
        </p:nvGrpSpPr>
        <p:grpSpPr>
          <a:xfrm>
            <a:off x="124564" y="1609932"/>
            <a:ext cx="3044808" cy="2270390"/>
            <a:chOff x="124563" y="1367839"/>
            <a:chExt cx="3044809" cy="2270389"/>
          </a:xfrm>
        </p:grpSpPr>
        <p:sp>
          <p:nvSpPr>
            <p:cNvPr id="1660" name="TextBox 1659"/>
            <p:cNvSpPr txBox="1"/>
            <p:nvPr/>
          </p:nvSpPr>
          <p:spPr>
            <a:xfrm>
              <a:off x="467543" y="1410923"/>
              <a:ext cx="2624474" cy="138499"/>
            </a:xfrm>
            <a:prstGeom prst="rect">
              <a:avLst/>
            </a:prstGeom>
            <a:noFill/>
          </p:spPr>
          <p:txBody>
            <a:bodyPr wrap="square" tIns="0" bIns="0" rtlCol="0">
              <a:spAutoFit/>
            </a:bodyPr>
            <a:lstStyle/>
            <a:p>
              <a:pPr algn="r" defTabSz="457189"/>
              <a:r>
                <a:rPr lang="en-US" sz="900" b="1" dirty="0">
                  <a:solidFill>
                    <a:srgbClr val="000000"/>
                  </a:solidFill>
                  <a:latin typeface="Arial" panose="020B0604020202020204" pitchFamily="34" charset="0"/>
                  <a:cs typeface="Arial" panose="020B0604020202020204" pitchFamily="34" charset="0"/>
                </a:rPr>
                <a:t>HR 0.40 (95% CI: 0.27, 0.62)</a:t>
              </a:r>
            </a:p>
          </p:txBody>
        </p:sp>
        <p:sp>
          <p:nvSpPr>
            <p:cNvPr id="1079" name="Rectangle 130"/>
            <p:cNvSpPr>
              <a:spLocks noChangeArrowheads="1"/>
            </p:cNvSpPr>
            <p:nvPr/>
          </p:nvSpPr>
          <p:spPr bwMode="auto">
            <a:xfrm rot="16200000">
              <a:off x="-1754" y="2351626"/>
              <a:ext cx="3911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900" b="1" dirty="0">
                  <a:solidFill>
                    <a:srgbClr val="000000"/>
                  </a:solidFill>
                  <a:cs typeface="Arial" panose="020B0604020202020204" pitchFamily="34" charset="0"/>
                </a:rPr>
                <a:t>PFS, %</a:t>
              </a:r>
              <a:endParaRPr lang="en-US" altLang="en-US" sz="900" dirty="0">
                <a:solidFill>
                  <a:srgbClr val="626362"/>
                </a:solidFill>
                <a:cs typeface="Arial" panose="020B0604020202020204" pitchFamily="34" charset="0"/>
              </a:endParaRPr>
            </a:p>
          </p:txBody>
        </p:sp>
        <p:sp>
          <p:nvSpPr>
            <p:cNvPr id="1082" name="Line 251"/>
            <p:cNvSpPr>
              <a:spLocks noChangeShapeType="1"/>
            </p:cNvSpPr>
            <p:nvPr/>
          </p:nvSpPr>
          <p:spPr bwMode="auto">
            <a:xfrm flipH="1">
              <a:off x="483164" y="345988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3" name="Line 252"/>
            <p:cNvSpPr>
              <a:spLocks noChangeShapeType="1"/>
            </p:cNvSpPr>
            <p:nvPr/>
          </p:nvSpPr>
          <p:spPr bwMode="auto">
            <a:xfrm flipH="1">
              <a:off x="483164" y="325720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4" name="Line 253"/>
            <p:cNvSpPr>
              <a:spLocks noChangeShapeType="1"/>
            </p:cNvSpPr>
            <p:nvPr/>
          </p:nvSpPr>
          <p:spPr bwMode="auto">
            <a:xfrm flipH="1">
              <a:off x="483164" y="3054531"/>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5" name="Line 254"/>
            <p:cNvSpPr>
              <a:spLocks noChangeShapeType="1"/>
            </p:cNvSpPr>
            <p:nvPr/>
          </p:nvSpPr>
          <p:spPr bwMode="auto">
            <a:xfrm flipH="1">
              <a:off x="483164" y="2851855"/>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6" name="Line 255"/>
            <p:cNvSpPr>
              <a:spLocks noChangeShapeType="1"/>
            </p:cNvSpPr>
            <p:nvPr/>
          </p:nvSpPr>
          <p:spPr bwMode="auto">
            <a:xfrm flipH="1">
              <a:off x="483164" y="2650568"/>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7" name="Line 256"/>
            <p:cNvSpPr>
              <a:spLocks noChangeShapeType="1"/>
            </p:cNvSpPr>
            <p:nvPr/>
          </p:nvSpPr>
          <p:spPr bwMode="auto">
            <a:xfrm flipH="1">
              <a:off x="483164" y="244789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8" name="Line 257"/>
            <p:cNvSpPr>
              <a:spLocks noChangeShapeType="1"/>
            </p:cNvSpPr>
            <p:nvPr/>
          </p:nvSpPr>
          <p:spPr bwMode="auto">
            <a:xfrm flipH="1">
              <a:off x="483164" y="2247994"/>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89" name="Line 258"/>
            <p:cNvSpPr>
              <a:spLocks noChangeShapeType="1"/>
            </p:cNvSpPr>
            <p:nvPr/>
          </p:nvSpPr>
          <p:spPr bwMode="auto">
            <a:xfrm flipH="1">
              <a:off x="483164" y="2043930"/>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0" name="Line 259"/>
            <p:cNvSpPr>
              <a:spLocks noChangeShapeType="1"/>
            </p:cNvSpPr>
            <p:nvPr/>
          </p:nvSpPr>
          <p:spPr bwMode="auto">
            <a:xfrm flipH="1">
              <a:off x="483164" y="183986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1" name="Line 260"/>
            <p:cNvSpPr>
              <a:spLocks noChangeShapeType="1"/>
            </p:cNvSpPr>
            <p:nvPr/>
          </p:nvSpPr>
          <p:spPr bwMode="auto">
            <a:xfrm flipH="1">
              <a:off x="483164" y="163719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2" name="Line 261"/>
            <p:cNvSpPr>
              <a:spLocks noChangeShapeType="1"/>
            </p:cNvSpPr>
            <p:nvPr/>
          </p:nvSpPr>
          <p:spPr bwMode="auto">
            <a:xfrm flipH="1">
              <a:off x="483164" y="143590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3" name="Line 284"/>
            <p:cNvSpPr>
              <a:spLocks noChangeShapeType="1"/>
            </p:cNvSpPr>
            <p:nvPr/>
          </p:nvSpPr>
          <p:spPr bwMode="auto">
            <a:xfrm>
              <a:off x="5088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4" name="Line 285"/>
            <p:cNvSpPr>
              <a:spLocks noChangeShapeType="1"/>
            </p:cNvSpPr>
            <p:nvPr/>
          </p:nvSpPr>
          <p:spPr bwMode="auto">
            <a:xfrm flipV="1">
              <a:off x="602118"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5" name="Line 286"/>
            <p:cNvSpPr>
              <a:spLocks noChangeShapeType="1"/>
            </p:cNvSpPr>
            <p:nvPr/>
          </p:nvSpPr>
          <p:spPr bwMode="auto">
            <a:xfrm>
              <a:off x="694426"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6" name="Line 287"/>
            <p:cNvSpPr>
              <a:spLocks noChangeShapeType="1"/>
            </p:cNvSpPr>
            <p:nvPr/>
          </p:nvSpPr>
          <p:spPr bwMode="auto">
            <a:xfrm flipV="1">
              <a:off x="78768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7" name="Line 288"/>
            <p:cNvSpPr>
              <a:spLocks noChangeShapeType="1"/>
            </p:cNvSpPr>
            <p:nvPr/>
          </p:nvSpPr>
          <p:spPr bwMode="auto">
            <a:xfrm>
              <a:off x="87999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8" name="Line 289"/>
            <p:cNvSpPr>
              <a:spLocks noChangeShapeType="1"/>
            </p:cNvSpPr>
            <p:nvPr/>
          </p:nvSpPr>
          <p:spPr bwMode="auto">
            <a:xfrm flipV="1">
              <a:off x="97420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099" name="Line 290"/>
            <p:cNvSpPr>
              <a:spLocks noChangeShapeType="1"/>
            </p:cNvSpPr>
            <p:nvPr/>
          </p:nvSpPr>
          <p:spPr bwMode="auto">
            <a:xfrm>
              <a:off x="106651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0" name="Line 291"/>
            <p:cNvSpPr>
              <a:spLocks noChangeShapeType="1"/>
            </p:cNvSpPr>
            <p:nvPr/>
          </p:nvSpPr>
          <p:spPr bwMode="auto">
            <a:xfrm flipV="1">
              <a:off x="1159774"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1" name="Line 292"/>
            <p:cNvSpPr>
              <a:spLocks noChangeShapeType="1"/>
            </p:cNvSpPr>
            <p:nvPr/>
          </p:nvSpPr>
          <p:spPr bwMode="auto">
            <a:xfrm>
              <a:off x="125208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2" name="Line 293"/>
            <p:cNvSpPr>
              <a:spLocks noChangeShapeType="1"/>
            </p:cNvSpPr>
            <p:nvPr/>
          </p:nvSpPr>
          <p:spPr bwMode="auto">
            <a:xfrm flipV="1">
              <a:off x="1345343"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3" name="Line 294"/>
            <p:cNvSpPr>
              <a:spLocks noChangeShapeType="1"/>
            </p:cNvSpPr>
            <p:nvPr/>
          </p:nvSpPr>
          <p:spPr bwMode="auto">
            <a:xfrm>
              <a:off x="143955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4" name="Line 295"/>
            <p:cNvSpPr>
              <a:spLocks noChangeShapeType="1"/>
            </p:cNvSpPr>
            <p:nvPr/>
          </p:nvSpPr>
          <p:spPr bwMode="auto">
            <a:xfrm flipV="1">
              <a:off x="1531862"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5" name="Line 296"/>
            <p:cNvSpPr>
              <a:spLocks noChangeShapeType="1"/>
            </p:cNvSpPr>
            <p:nvPr/>
          </p:nvSpPr>
          <p:spPr bwMode="auto">
            <a:xfrm>
              <a:off x="1625122"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6" name="Line 297"/>
            <p:cNvSpPr>
              <a:spLocks noChangeShapeType="1"/>
            </p:cNvSpPr>
            <p:nvPr/>
          </p:nvSpPr>
          <p:spPr bwMode="auto">
            <a:xfrm flipV="1">
              <a:off x="1717431"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7" name="Line 298"/>
            <p:cNvSpPr>
              <a:spLocks noChangeShapeType="1"/>
            </p:cNvSpPr>
            <p:nvPr/>
          </p:nvSpPr>
          <p:spPr bwMode="auto">
            <a:xfrm>
              <a:off x="1810690"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8" name="Line 299"/>
            <p:cNvSpPr>
              <a:spLocks noChangeShapeType="1"/>
            </p:cNvSpPr>
            <p:nvPr/>
          </p:nvSpPr>
          <p:spPr bwMode="auto">
            <a:xfrm flipV="1">
              <a:off x="1902999"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09" name="Line 300"/>
            <p:cNvSpPr>
              <a:spLocks noChangeShapeType="1"/>
            </p:cNvSpPr>
            <p:nvPr/>
          </p:nvSpPr>
          <p:spPr bwMode="auto">
            <a:xfrm>
              <a:off x="19962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0" name="Line 301"/>
            <p:cNvSpPr>
              <a:spLocks noChangeShapeType="1"/>
            </p:cNvSpPr>
            <p:nvPr/>
          </p:nvSpPr>
          <p:spPr bwMode="auto">
            <a:xfrm flipV="1">
              <a:off x="2089519"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1" name="Line 302"/>
            <p:cNvSpPr>
              <a:spLocks noChangeShapeType="1"/>
            </p:cNvSpPr>
            <p:nvPr/>
          </p:nvSpPr>
          <p:spPr bwMode="auto">
            <a:xfrm>
              <a:off x="2182779"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2" name="Line 303"/>
            <p:cNvSpPr>
              <a:spLocks noChangeShapeType="1"/>
            </p:cNvSpPr>
            <p:nvPr/>
          </p:nvSpPr>
          <p:spPr bwMode="auto">
            <a:xfrm flipV="1">
              <a:off x="2275087"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3" name="Line 304"/>
            <p:cNvSpPr>
              <a:spLocks noChangeShapeType="1"/>
            </p:cNvSpPr>
            <p:nvPr/>
          </p:nvSpPr>
          <p:spPr bwMode="auto">
            <a:xfrm>
              <a:off x="2368345"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4" name="Line 305"/>
            <p:cNvSpPr>
              <a:spLocks noChangeShapeType="1"/>
            </p:cNvSpPr>
            <p:nvPr/>
          </p:nvSpPr>
          <p:spPr bwMode="auto">
            <a:xfrm flipV="1">
              <a:off x="246065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5" name="Line 306"/>
            <p:cNvSpPr>
              <a:spLocks noChangeShapeType="1"/>
            </p:cNvSpPr>
            <p:nvPr/>
          </p:nvSpPr>
          <p:spPr bwMode="auto">
            <a:xfrm>
              <a:off x="2554867"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6" name="Line 307"/>
            <p:cNvSpPr>
              <a:spLocks noChangeShapeType="1"/>
            </p:cNvSpPr>
            <p:nvPr/>
          </p:nvSpPr>
          <p:spPr bwMode="auto">
            <a:xfrm flipV="1">
              <a:off x="2647175"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7" name="Line 308"/>
            <p:cNvSpPr>
              <a:spLocks noChangeShapeType="1"/>
            </p:cNvSpPr>
            <p:nvPr/>
          </p:nvSpPr>
          <p:spPr bwMode="auto">
            <a:xfrm>
              <a:off x="2740435"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8" name="Line 309"/>
            <p:cNvSpPr>
              <a:spLocks noChangeShapeType="1"/>
            </p:cNvSpPr>
            <p:nvPr/>
          </p:nvSpPr>
          <p:spPr bwMode="auto">
            <a:xfrm flipV="1">
              <a:off x="2832743"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19" name="Line 310"/>
            <p:cNvSpPr>
              <a:spLocks noChangeShapeType="1"/>
            </p:cNvSpPr>
            <p:nvPr/>
          </p:nvSpPr>
          <p:spPr bwMode="auto">
            <a:xfrm>
              <a:off x="292600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0" name="Line 311"/>
            <p:cNvSpPr>
              <a:spLocks noChangeShapeType="1"/>
            </p:cNvSpPr>
            <p:nvPr/>
          </p:nvSpPr>
          <p:spPr bwMode="auto">
            <a:xfrm flipV="1">
              <a:off x="3020215"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2" name="Line 365"/>
            <p:cNvSpPr>
              <a:spLocks noChangeShapeType="1"/>
            </p:cNvSpPr>
            <p:nvPr/>
          </p:nvSpPr>
          <p:spPr bwMode="auto">
            <a:xfrm flipH="1">
              <a:off x="483164" y="345988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3" name="Line 366"/>
            <p:cNvSpPr>
              <a:spLocks noChangeShapeType="1"/>
            </p:cNvSpPr>
            <p:nvPr/>
          </p:nvSpPr>
          <p:spPr bwMode="auto">
            <a:xfrm flipH="1">
              <a:off x="483164" y="325720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4" name="Line 367"/>
            <p:cNvSpPr>
              <a:spLocks noChangeShapeType="1"/>
            </p:cNvSpPr>
            <p:nvPr/>
          </p:nvSpPr>
          <p:spPr bwMode="auto">
            <a:xfrm flipH="1">
              <a:off x="483164" y="3054531"/>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5" name="Line 368"/>
            <p:cNvSpPr>
              <a:spLocks noChangeShapeType="1"/>
            </p:cNvSpPr>
            <p:nvPr/>
          </p:nvSpPr>
          <p:spPr bwMode="auto">
            <a:xfrm flipH="1">
              <a:off x="483164" y="2851855"/>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7" name="Line 369"/>
            <p:cNvSpPr>
              <a:spLocks noChangeShapeType="1"/>
            </p:cNvSpPr>
            <p:nvPr/>
          </p:nvSpPr>
          <p:spPr bwMode="auto">
            <a:xfrm flipH="1">
              <a:off x="483164" y="2650568"/>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8" name="Line 370"/>
            <p:cNvSpPr>
              <a:spLocks noChangeShapeType="1"/>
            </p:cNvSpPr>
            <p:nvPr/>
          </p:nvSpPr>
          <p:spPr bwMode="auto">
            <a:xfrm flipH="1">
              <a:off x="483164" y="244789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29" name="Line 371"/>
            <p:cNvSpPr>
              <a:spLocks noChangeShapeType="1"/>
            </p:cNvSpPr>
            <p:nvPr/>
          </p:nvSpPr>
          <p:spPr bwMode="auto">
            <a:xfrm flipH="1">
              <a:off x="483164" y="2247994"/>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30" name="Line 372"/>
            <p:cNvSpPr>
              <a:spLocks noChangeShapeType="1"/>
            </p:cNvSpPr>
            <p:nvPr/>
          </p:nvSpPr>
          <p:spPr bwMode="auto">
            <a:xfrm flipH="1">
              <a:off x="483164" y="2043930"/>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32" name="Line 373"/>
            <p:cNvSpPr>
              <a:spLocks noChangeShapeType="1"/>
            </p:cNvSpPr>
            <p:nvPr/>
          </p:nvSpPr>
          <p:spPr bwMode="auto">
            <a:xfrm flipH="1">
              <a:off x="483164" y="1839867"/>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33" name="Line 374"/>
            <p:cNvSpPr>
              <a:spLocks noChangeShapeType="1"/>
            </p:cNvSpPr>
            <p:nvPr/>
          </p:nvSpPr>
          <p:spPr bwMode="auto">
            <a:xfrm flipH="1">
              <a:off x="483164" y="1637192"/>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34" name="Line 375"/>
            <p:cNvSpPr>
              <a:spLocks noChangeShapeType="1"/>
            </p:cNvSpPr>
            <p:nvPr/>
          </p:nvSpPr>
          <p:spPr bwMode="auto">
            <a:xfrm flipH="1">
              <a:off x="483164" y="1435903"/>
              <a:ext cx="12372"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7" name="Line 399"/>
            <p:cNvSpPr>
              <a:spLocks noChangeShapeType="1"/>
            </p:cNvSpPr>
            <p:nvPr/>
          </p:nvSpPr>
          <p:spPr bwMode="auto">
            <a:xfrm>
              <a:off x="508858"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8" name="Line 400"/>
            <p:cNvSpPr>
              <a:spLocks noChangeShapeType="1"/>
            </p:cNvSpPr>
            <p:nvPr/>
          </p:nvSpPr>
          <p:spPr bwMode="auto">
            <a:xfrm flipV="1">
              <a:off x="602118"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9" name="Line 401"/>
            <p:cNvSpPr>
              <a:spLocks noChangeShapeType="1"/>
            </p:cNvSpPr>
            <p:nvPr/>
          </p:nvSpPr>
          <p:spPr bwMode="auto">
            <a:xfrm>
              <a:off x="694426"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0" name="Line 402"/>
            <p:cNvSpPr>
              <a:spLocks noChangeShapeType="1"/>
            </p:cNvSpPr>
            <p:nvPr/>
          </p:nvSpPr>
          <p:spPr bwMode="auto">
            <a:xfrm flipV="1">
              <a:off x="78768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1" name="Line 403"/>
            <p:cNvSpPr>
              <a:spLocks noChangeShapeType="1"/>
            </p:cNvSpPr>
            <p:nvPr/>
          </p:nvSpPr>
          <p:spPr bwMode="auto">
            <a:xfrm>
              <a:off x="87999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2" name="Line 404"/>
            <p:cNvSpPr>
              <a:spLocks noChangeShapeType="1"/>
            </p:cNvSpPr>
            <p:nvPr/>
          </p:nvSpPr>
          <p:spPr bwMode="auto">
            <a:xfrm flipV="1">
              <a:off x="974206" y="3464047"/>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3" name="Line 405"/>
            <p:cNvSpPr>
              <a:spLocks noChangeShapeType="1"/>
            </p:cNvSpPr>
            <p:nvPr/>
          </p:nvSpPr>
          <p:spPr bwMode="auto">
            <a:xfrm>
              <a:off x="1066514"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4" name="Line 407"/>
            <p:cNvSpPr>
              <a:spLocks noChangeShapeType="1"/>
            </p:cNvSpPr>
            <p:nvPr/>
          </p:nvSpPr>
          <p:spPr bwMode="auto">
            <a:xfrm flipV="1">
              <a:off x="1159774"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5" name="Line 408"/>
            <p:cNvSpPr>
              <a:spLocks noChangeShapeType="1"/>
            </p:cNvSpPr>
            <p:nvPr/>
          </p:nvSpPr>
          <p:spPr bwMode="auto">
            <a:xfrm>
              <a:off x="125208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6" name="Line 409"/>
            <p:cNvSpPr>
              <a:spLocks noChangeShapeType="1"/>
            </p:cNvSpPr>
            <p:nvPr/>
          </p:nvSpPr>
          <p:spPr bwMode="auto">
            <a:xfrm flipV="1">
              <a:off x="1345343"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7" name="Line 410"/>
            <p:cNvSpPr>
              <a:spLocks noChangeShapeType="1"/>
            </p:cNvSpPr>
            <p:nvPr/>
          </p:nvSpPr>
          <p:spPr bwMode="auto">
            <a:xfrm>
              <a:off x="1439554"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8" name="Line 411"/>
            <p:cNvSpPr>
              <a:spLocks noChangeShapeType="1"/>
            </p:cNvSpPr>
            <p:nvPr/>
          </p:nvSpPr>
          <p:spPr bwMode="auto">
            <a:xfrm flipV="1">
              <a:off x="1531862"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99" name="Line 412"/>
            <p:cNvSpPr>
              <a:spLocks noChangeShapeType="1"/>
            </p:cNvSpPr>
            <p:nvPr/>
          </p:nvSpPr>
          <p:spPr bwMode="auto">
            <a:xfrm>
              <a:off x="1625122"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0" name="Line 413"/>
            <p:cNvSpPr>
              <a:spLocks noChangeShapeType="1"/>
            </p:cNvSpPr>
            <p:nvPr/>
          </p:nvSpPr>
          <p:spPr bwMode="auto">
            <a:xfrm flipV="1">
              <a:off x="1717431"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1" name="Line 414"/>
            <p:cNvSpPr>
              <a:spLocks noChangeShapeType="1"/>
            </p:cNvSpPr>
            <p:nvPr/>
          </p:nvSpPr>
          <p:spPr bwMode="auto">
            <a:xfrm>
              <a:off x="1810690"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2" name="Line 415"/>
            <p:cNvSpPr>
              <a:spLocks noChangeShapeType="1"/>
            </p:cNvSpPr>
            <p:nvPr/>
          </p:nvSpPr>
          <p:spPr bwMode="auto">
            <a:xfrm flipV="1">
              <a:off x="1902999"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3" name="Line 416"/>
            <p:cNvSpPr>
              <a:spLocks noChangeShapeType="1"/>
            </p:cNvSpPr>
            <p:nvPr/>
          </p:nvSpPr>
          <p:spPr bwMode="auto">
            <a:xfrm>
              <a:off x="1996258"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4" name="Line 417"/>
            <p:cNvSpPr>
              <a:spLocks noChangeShapeType="1"/>
            </p:cNvSpPr>
            <p:nvPr/>
          </p:nvSpPr>
          <p:spPr bwMode="auto">
            <a:xfrm flipV="1">
              <a:off x="2089519"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5" name="Line 418"/>
            <p:cNvSpPr>
              <a:spLocks noChangeShapeType="1"/>
            </p:cNvSpPr>
            <p:nvPr/>
          </p:nvSpPr>
          <p:spPr bwMode="auto">
            <a:xfrm>
              <a:off x="2182779"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6" name="Line 419"/>
            <p:cNvSpPr>
              <a:spLocks noChangeShapeType="1"/>
            </p:cNvSpPr>
            <p:nvPr/>
          </p:nvSpPr>
          <p:spPr bwMode="auto">
            <a:xfrm flipV="1">
              <a:off x="2275087"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7" name="Line 420"/>
            <p:cNvSpPr>
              <a:spLocks noChangeShapeType="1"/>
            </p:cNvSpPr>
            <p:nvPr/>
          </p:nvSpPr>
          <p:spPr bwMode="auto">
            <a:xfrm>
              <a:off x="2368345"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8" name="Line 421"/>
            <p:cNvSpPr>
              <a:spLocks noChangeShapeType="1"/>
            </p:cNvSpPr>
            <p:nvPr/>
          </p:nvSpPr>
          <p:spPr bwMode="auto">
            <a:xfrm flipV="1">
              <a:off x="2460656"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09" name="Line 422"/>
            <p:cNvSpPr>
              <a:spLocks noChangeShapeType="1"/>
            </p:cNvSpPr>
            <p:nvPr/>
          </p:nvSpPr>
          <p:spPr bwMode="auto">
            <a:xfrm>
              <a:off x="2554867"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0" name="Line 423"/>
            <p:cNvSpPr>
              <a:spLocks noChangeShapeType="1"/>
            </p:cNvSpPr>
            <p:nvPr/>
          </p:nvSpPr>
          <p:spPr bwMode="auto">
            <a:xfrm flipV="1">
              <a:off x="2647175"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1" name="Line 424"/>
            <p:cNvSpPr>
              <a:spLocks noChangeShapeType="1"/>
            </p:cNvSpPr>
            <p:nvPr/>
          </p:nvSpPr>
          <p:spPr bwMode="auto">
            <a:xfrm>
              <a:off x="2740435"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2" name="Line 425"/>
            <p:cNvSpPr>
              <a:spLocks noChangeShapeType="1"/>
            </p:cNvSpPr>
            <p:nvPr/>
          </p:nvSpPr>
          <p:spPr bwMode="auto">
            <a:xfrm flipV="1">
              <a:off x="2832743"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4" name="Line 426"/>
            <p:cNvSpPr>
              <a:spLocks noChangeShapeType="1"/>
            </p:cNvSpPr>
            <p:nvPr/>
          </p:nvSpPr>
          <p:spPr bwMode="auto">
            <a:xfrm>
              <a:off x="292600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5" name="Line 427"/>
            <p:cNvSpPr>
              <a:spLocks noChangeShapeType="1"/>
            </p:cNvSpPr>
            <p:nvPr/>
          </p:nvSpPr>
          <p:spPr bwMode="auto">
            <a:xfrm flipV="1">
              <a:off x="3020215" y="3464046"/>
              <a:ext cx="0" cy="12493"/>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07" name="Freeform 485"/>
            <p:cNvSpPr>
              <a:spLocks/>
            </p:cNvSpPr>
            <p:nvPr/>
          </p:nvSpPr>
          <p:spPr bwMode="auto">
            <a:xfrm>
              <a:off x="497439" y="1408139"/>
              <a:ext cx="2628407" cy="2051742"/>
            </a:xfrm>
            <a:custGeom>
              <a:avLst/>
              <a:gdLst>
                <a:gd name="T0" fmla="*/ 0 w 2762"/>
                <a:gd name="T1" fmla="*/ 1478 h 1478"/>
                <a:gd name="T2" fmla="*/ 0 w 2762"/>
                <a:gd name="T3" fmla="*/ 0 h 1478"/>
                <a:gd name="T4" fmla="*/ 2760 w 2762"/>
                <a:gd name="T5" fmla="*/ 0 h 1478"/>
                <a:gd name="T6" fmla="*/ 2760 w 2762"/>
                <a:gd name="T7" fmla="*/ 1478 h 1478"/>
                <a:gd name="T8" fmla="*/ 0 w 2762"/>
                <a:gd name="T9" fmla="*/ 1478 h 1478"/>
                <a:gd name="T10" fmla="*/ 0 w 2762"/>
                <a:gd name="T11" fmla="*/ 0 h 1478"/>
                <a:gd name="T12" fmla="*/ 2762 w 2762"/>
                <a:gd name="T13" fmla="*/ 0 h 1478"/>
                <a:gd name="T14" fmla="*/ 2762 w 2762"/>
                <a:gd name="T15" fmla="*/ 1478 h 1478"/>
                <a:gd name="T16" fmla="*/ 0 w 2762"/>
                <a:gd name="T17"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2" h="1478">
                  <a:moveTo>
                    <a:pt x="0" y="1478"/>
                  </a:moveTo>
                  <a:lnTo>
                    <a:pt x="0" y="0"/>
                  </a:lnTo>
                  <a:lnTo>
                    <a:pt x="2760" y="0"/>
                  </a:lnTo>
                  <a:lnTo>
                    <a:pt x="2760" y="1478"/>
                  </a:lnTo>
                  <a:lnTo>
                    <a:pt x="0" y="1478"/>
                  </a:lnTo>
                  <a:lnTo>
                    <a:pt x="0" y="0"/>
                  </a:lnTo>
                  <a:lnTo>
                    <a:pt x="2762" y="0"/>
                  </a:lnTo>
                  <a:lnTo>
                    <a:pt x="2762" y="1478"/>
                  </a:lnTo>
                  <a:lnTo>
                    <a:pt x="0" y="14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0" name="Freeform 503"/>
            <p:cNvSpPr>
              <a:spLocks/>
            </p:cNvSpPr>
            <p:nvPr/>
          </p:nvSpPr>
          <p:spPr bwMode="auto">
            <a:xfrm>
              <a:off x="501245" y="1433128"/>
              <a:ext cx="2596052" cy="1053634"/>
            </a:xfrm>
            <a:custGeom>
              <a:avLst/>
              <a:gdLst>
                <a:gd name="T0" fmla="*/ 216 w 2728"/>
                <a:gd name="T1" fmla="*/ 0 h 759"/>
                <a:gd name="T2" fmla="*/ 223 w 2728"/>
                <a:gd name="T3" fmla="*/ 20 h 759"/>
                <a:gd name="T4" fmla="*/ 263 w 2728"/>
                <a:gd name="T5" fmla="*/ 29 h 759"/>
                <a:gd name="T6" fmla="*/ 279 w 2728"/>
                <a:gd name="T7" fmla="*/ 39 h 759"/>
                <a:gd name="T8" fmla="*/ 291 w 2728"/>
                <a:gd name="T9" fmla="*/ 60 h 759"/>
                <a:gd name="T10" fmla="*/ 496 w 2728"/>
                <a:gd name="T11" fmla="*/ 60 h 759"/>
                <a:gd name="T12" fmla="*/ 527 w 2728"/>
                <a:gd name="T13" fmla="*/ 70 h 759"/>
                <a:gd name="T14" fmla="*/ 530 w 2728"/>
                <a:gd name="T15" fmla="*/ 89 h 759"/>
                <a:gd name="T16" fmla="*/ 546 w 2728"/>
                <a:gd name="T17" fmla="*/ 100 h 759"/>
                <a:gd name="T18" fmla="*/ 567 w 2728"/>
                <a:gd name="T19" fmla="*/ 121 h 759"/>
                <a:gd name="T20" fmla="*/ 575 w 2728"/>
                <a:gd name="T21" fmla="*/ 141 h 759"/>
                <a:gd name="T22" fmla="*/ 723 w 2728"/>
                <a:gd name="T23" fmla="*/ 152 h 759"/>
                <a:gd name="T24" fmla="*/ 799 w 2728"/>
                <a:gd name="T25" fmla="*/ 172 h 759"/>
                <a:gd name="T26" fmla="*/ 815 w 2728"/>
                <a:gd name="T27" fmla="*/ 205 h 759"/>
                <a:gd name="T28" fmla="*/ 819 w 2728"/>
                <a:gd name="T29" fmla="*/ 224 h 759"/>
                <a:gd name="T30" fmla="*/ 826 w 2728"/>
                <a:gd name="T31" fmla="*/ 236 h 759"/>
                <a:gd name="T32" fmla="*/ 935 w 2728"/>
                <a:gd name="T33" fmla="*/ 246 h 759"/>
                <a:gd name="T34" fmla="*/ 1058 w 2728"/>
                <a:gd name="T35" fmla="*/ 257 h 759"/>
                <a:gd name="T36" fmla="*/ 1067 w 2728"/>
                <a:gd name="T37" fmla="*/ 267 h 759"/>
                <a:gd name="T38" fmla="*/ 1081 w 2728"/>
                <a:gd name="T39" fmla="*/ 290 h 759"/>
                <a:gd name="T40" fmla="*/ 1083 w 2728"/>
                <a:gd name="T41" fmla="*/ 313 h 759"/>
                <a:gd name="T42" fmla="*/ 1091 w 2728"/>
                <a:gd name="T43" fmla="*/ 325 h 759"/>
                <a:gd name="T44" fmla="*/ 1097 w 2728"/>
                <a:gd name="T45" fmla="*/ 336 h 759"/>
                <a:gd name="T46" fmla="*/ 1119 w 2728"/>
                <a:gd name="T47" fmla="*/ 336 h 759"/>
                <a:gd name="T48" fmla="*/ 1131 w 2728"/>
                <a:gd name="T49" fmla="*/ 366 h 759"/>
                <a:gd name="T50" fmla="*/ 1251 w 2728"/>
                <a:gd name="T51" fmla="*/ 366 h 759"/>
                <a:gd name="T52" fmla="*/ 1331 w 2728"/>
                <a:gd name="T53" fmla="*/ 366 h 759"/>
                <a:gd name="T54" fmla="*/ 1339 w 2728"/>
                <a:gd name="T55" fmla="*/ 394 h 759"/>
                <a:gd name="T56" fmla="*/ 1348 w 2728"/>
                <a:gd name="T57" fmla="*/ 409 h 759"/>
                <a:gd name="T58" fmla="*/ 1355 w 2728"/>
                <a:gd name="T59" fmla="*/ 427 h 759"/>
                <a:gd name="T60" fmla="*/ 1357 w 2728"/>
                <a:gd name="T61" fmla="*/ 458 h 759"/>
                <a:gd name="T62" fmla="*/ 1403 w 2728"/>
                <a:gd name="T63" fmla="*/ 458 h 759"/>
                <a:gd name="T64" fmla="*/ 1448 w 2728"/>
                <a:gd name="T65" fmla="*/ 477 h 759"/>
                <a:gd name="T66" fmla="*/ 1464 w 2728"/>
                <a:gd name="T67" fmla="*/ 514 h 759"/>
                <a:gd name="T68" fmla="*/ 1493 w 2728"/>
                <a:gd name="T69" fmla="*/ 534 h 759"/>
                <a:gd name="T70" fmla="*/ 1609 w 2728"/>
                <a:gd name="T71" fmla="*/ 534 h 759"/>
                <a:gd name="T72" fmla="*/ 1621 w 2728"/>
                <a:gd name="T73" fmla="*/ 534 h 759"/>
                <a:gd name="T74" fmla="*/ 1635 w 2728"/>
                <a:gd name="T75" fmla="*/ 558 h 759"/>
                <a:gd name="T76" fmla="*/ 1680 w 2728"/>
                <a:gd name="T77" fmla="*/ 558 h 759"/>
                <a:gd name="T78" fmla="*/ 1889 w 2728"/>
                <a:gd name="T79" fmla="*/ 558 h 759"/>
                <a:gd name="T80" fmla="*/ 1896 w 2728"/>
                <a:gd name="T81" fmla="*/ 597 h 759"/>
                <a:gd name="T82" fmla="*/ 1909 w 2728"/>
                <a:gd name="T83" fmla="*/ 597 h 759"/>
                <a:gd name="T84" fmla="*/ 2153 w 2728"/>
                <a:gd name="T85" fmla="*/ 651 h 759"/>
                <a:gd name="T86" fmla="*/ 2169 w 2728"/>
                <a:gd name="T87" fmla="*/ 759 h 759"/>
                <a:gd name="T88" fmla="*/ 2296 w 2728"/>
                <a:gd name="T89" fmla="*/ 759 h 759"/>
                <a:gd name="T90" fmla="*/ 2437 w 2728"/>
                <a:gd name="T91" fmla="*/ 759 h 759"/>
                <a:gd name="T92" fmla="*/ 2476 w 2728"/>
                <a:gd name="T93" fmla="*/ 759 h 759"/>
                <a:gd name="T94" fmla="*/ 2708 w 2728"/>
                <a:gd name="T95" fmla="*/ 759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8" h="759">
                  <a:moveTo>
                    <a:pt x="0" y="0"/>
                  </a:moveTo>
                  <a:lnTo>
                    <a:pt x="3" y="0"/>
                  </a:lnTo>
                  <a:lnTo>
                    <a:pt x="216" y="0"/>
                  </a:lnTo>
                  <a:lnTo>
                    <a:pt x="216" y="10"/>
                  </a:lnTo>
                  <a:lnTo>
                    <a:pt x="223" y="10"/>
                  </a:lnTo>
                  <a:lnTo>
                    <a:pt x="223" y="20"/>
                  </a:lnTo>
                  <a:lnTo>
                    <a:pt x="259" y="20"/>
                  </a:lnTo>
                  <a:lnTo>
                    <a:pt x="259" y="29"/>
                  </a:lnTo>
                  <a:lnTo>
                    <a:pt x="263" y="29"/>
                  </a:lnTo>
                  <a:lnTo>
                    <a:pt x="275" y="29"/>
                  </a:lnTo>
                  <a:lnTo>
                    <a:pt x="275" y="39"/>
                  </a:lnTo>
                  <a:lnTo>
                    <a:pt x="279" y="39"/>
                  </a:lnTo>
                  <a:lnTo>
                    <a:pt x="279" y="49"/>
                  </a:lnTo>
                  <a:lnTo>
                    <a:pt x="291" y="49"/>
                  </a:lnTo>
                  <a:lnTo>
                    <a:pt x="291" y="60"/>
                  </a:lnTo>
                  <a:lnTo>
                    <a:pt x="296" y="60"/>
                  </a:lnTo>
                  <a:lnTo>
                    <a:pt x="411" y="60"/>
                  </a:lnTo>
                  <a:lnTo>
                    <a:pt x="496" y="60"/>
                  </a:lnTo>
                  <a:lnTo>
                    <a:pt x="523" y="60"/>
                  </a:lnTo>
                  <a:lnTo>
                    <a:pt x="523" y="70"/>
                  </a:lnTo>
                  <a:lnTo>
                    <a:pt x="527" y="70"/>
                  </a:lnTo>
                  <a:lnTo>
                    <a:pt x="527" y="79"/>
                  </a:lnTo>
                  <a:lnTo>
                    <a:pt x="530" y="79"/>
                  </a:lnTo>
                  <a:lnTo>
                    <a:pt x="530" y="89"/>
                  </a:lnTo>
                  <a:lnTo>
                    <a:pt x="539" y="89"/>
                  </a:lnTo>
                  <a:lnTo>
                    <a:pt x="546" y="89"/>
                  </a:lnTo>
                  <a:lnTo>
                    <a:pt x="546" y="100"/>
                  </a:lnTo>
                  <a:lnTo>
                    <a:pt x="548" y="100"/>
                  </a:lnTo>
                  <a:lnTo>
                    <a:pt x="548" y="121"/>
                  </a:lnTo>
                  <a:lnTo>
                    <a:pt x="567" y="121"/>
                  </a:lnTo>
                  <a:lnTo>
                    <a:pt x="567" y="131"/>
                  </a:lnTo>
                  <a:lnTo>
                    <a:pt x="575" y="131"/>
                  </a:lnTo>
                  <a:lnTo>
                    <a:pt x="575" y="141"/>
                  </a:lnTo>
                  <a:lnTo>
                    <a:pt x="680" y="141"/>
                  </a:lnTo>
                  <a:lnTo>
                    <a:pt x="680" y="152"/>
                  </a:lnTo>
                  <a:lnTo>
                    <a:pt x="723" y="152"/>
                  </a:lnTo>
                  <a:lnTo>
                    <a:pt x="723" y="162"/>
                  </a:lnTo>
                  <a:lnTo>
                    <a:pt x="799" y="162"/>
                  </a:lnTo>
                  <a:lnTo>
                    <a:pt x="799" y="172"/>
                  </a:lnTo>
                  <a:lnTo>
                    <a:pt x="807" y="172"/>
                  </a:lnTo>
                  <a:lnTo>
                    <a:pt x="807" y="205"/>
                  </a:lnTo>
                  <a:lnTo>
                    <a:pt x="815" y="205"/>
                  </a:lnTo>
                  <a:lnTo>
                    <a:pt x="815" y="215"/>
                  </a:lnTo>
                  <a:lnTo>
                    <a:pt x="819" y="215"/>
                  </a:lnTo>
                  <a:lnTo>
                    <a:pt x="819" y="224"/>
                  </a:lnTo>
                  <a:lnTo>
                    <a:pt x="823" y="224"/>
                  </a:lnTo>
                  <a:lnTo>
                    <a:pt x="826" y="224"/>
                  </a:lnTo>
                  <a:lnTo>
                    <a:pt x="826" y="236"/>
                  </a:lnTo>
                  <a:lnTo>
                    <a:pt x="871" y="236"/>
                  </a:lnTo>
                  <a:lnTo>
                    <a:pt x="871" y="246"/>
                  </a:lnTo>
                  <a:lnTo>
                    <a:pt x="935" y="246"/>
                  </a:lnTo>
                  <a:lnTo>
                    <a:pt x="945" y="246"/>
                  </a:lnTo>
                  <a:lnTo>
                    <a:pt x="945" y="257"/>
                  </a:lnTo>
                  <a:lnTo>
                    <a:pt x="1058" y="257"/>
                  </a:lnTo>
                  <a:lnTo>
                    <a:pt x="1058" y="267"/>
                  </a:lnTo>
                  <a:lnTo>
                    <a:pt x="1063" y="267"/>
                  </a:lnTo>
                  <a:lnTo>
                    <a:pt x="1067" y="267"/>
                  </a:lnTo>
                  <a:lnTo>
                    <a:pt x="1077" y="267"/>
                  </a:lnTo>
                  <a:lnTo>
                    <a:pt x="1077" y="290"/>
                  </a:lnTo>
                  <a:lnTo>
                    <a:pt x="1081" y="290"/>
                  </a:lnTo>
                  <a:lnTo>
                    <a:pt x="1081" y="302"/>
                  </a:lnTo>
                  <a:lnTo>
                    <a:pt x="1083" y="302"/>
                  </a:lnTo>
                  <a:lnTo>
                    <a:pt x="1083" y="313"/>
                  </a:lnTo>
                  <a:lnTo>
                    <a:pt x="1087" y="313"/>
                  </a:lnTo>
                  <a:lnTo>
                    <a:pt x="1087" y="325"/>
                  </a:lnTo>
                  <a:lnTo>
                    <a:pt x="1091" y="325"/>
                  </a:lnTo>
                  <a:lnTo>
                    <a:pt x="1091" y="336"/>
                  </a:lnTo>
                  <a:lnTo>
                    <a:pt x="1093" y="336"/>
                  </a:lnTo>
                  <a:lnTo>
                    <a:pt x="1097" y="336"/>
                  </a:lnTo>
                  <a:lnTo>
                    <a:pt x="1099" y="336"/>
                  </a:lnTo>
                  <a:lnTo>
                    <a:pt x="1103" y="336"/>
                  </a:lnTo>
                  <a:lnTo>
                    <a:pt x="1119" y="336"/>
                  </a:lnTo>
                  <a:lnTo>
                    <a:pt x="1119" y="352"/>
                  </a:lnTo>
                  <a:lnTo>
                    <a:pt x="1131" y="352"/>
                  </a:lnTo>
                  <a:lnTo>
                    <a:pt x="1131" y="366"/>
                  </a:lnTo>
                  <a:lnTo>
                    <a:pt x="1165" y="366"/>
                  </a:lnTo>
                  <a:lnTo>
                    <a:pt x="1187" y="366"/>
                  </a:lnTo>
                  <a:lnTo>
                    <a:pt x="1251" y="366"/>
                  </a:lnTo>
                  <a:lnTo>
                    <a:pt x="1305" y="366"/>
                  </a:lnTo>
                  <a:lnTo>
                    <a:pt x="1329" y="366"/>
                  </a:lnTo>
                  <a:lnTo>
                    <a:pt x="1331" y="366"/>
                  </a:lnTo>
                  <a:lnTo>
                    <a:pt x="1331" y="381"/>
                  </a:lnTo>
                  <a:lnTo>
                    <a:pt x="1339" y="381"/>
                  </a:lnTo>
                  <a:lnTo>
                    <a:pt x="1339" y="394"/>
                  </a:lnTo>
                  <a:lnTo>
                    <a:pt x="1341" y="394"/>
                  </a:lnTo>
                  <a:lnTo>
                    <a:pt x="1341" y="409"/>
                  </a:lnTo>
                  <a:lnTo>
                    <a:pt x="1348" y="409"/>
                  </a:lnTo>
                  <a:lnTo>
                    <a:pt x="1348" y="427"/>
                  </a:lnTo>
                  <a:lnTo>
                    <a:pt x="1351" y="427"/>
                  </a:lnTo>
                  <a:lnTo>
                    <a:pt x="1355" y="427"/>
                  </a:lnTo>
                  <a:lnTo>
                    <a:pt x="1355" y="442"/>
                  </a:lnTo>
                  <a:lnTo>
                    <a:pt x="1357" y="442"/>
                  </a:lnTo>
                  <a:lnTo>
                    <a:pt x="1357" y="458"/>
                  </a:lnTo>
                  <a:lnTo>
                    <a:pt x="1361" y="458"/>
                  </a:lnTo>
                  <a:lnTo>
                    <a:pt x="1367" y="458"/>
                  </a:lnTo>
                  <a:lnTo>
                    <a:pt x="1403" y="458"/>
                  </a:lnTo>
                  <a:lnTo>
                    <a:pt x="1437" y="458"/>
                  </a:lnTo>
                  <a:lnTo>
                    <a:pt x="1437" y="477"/>
                  </a:lnTo>
                  <a:lnTo>
                    <a:pt x="1448" y="477"/>
                  </a:lnTo>
                  <a:lnTo>
                    <a:pt x="1448" y="497"/>
                  </a:lnTo>
                  <a:lnTo>
                    <a:pt x="1464" y="497"/>
                  </a:lnTo>
                  <a:lnTo>
                    <a:pt x="1464" y="514"/>
                  </a:lnTo>
                  <a:lnTo>
                    <a:pt x="1467" y="514"/>
                  </a:lnTo>
                  <a:lnTo>
                    <a:pt x="1493" y="514"/>
                  </a:lnTo>
                  <a:lnTo>
                    <a:pt x="1493" y="534"/>
                  </a:lnTo>
                  <a:lnTo>
                    <a:pt x="1541" y="534"/>
                  </a:lnTo>
                  <a:lnTo>
                    <a:pt x="1585" y="534"/>
                  </a:lnTo>
                  <a:lnTo>
                    <a:pt x="1609" y="534"/>
                  </a:lnTo>
                  <a:lnTo>
                    <a:pt x="1613" y="534"/>
                  </a:lnTo>
                  <a:lnTo>
                    <a:pt x="1619" y="534"/>
                  </a:lnTo>
                  <a:lnTo>
                    <a:pt x="1621" y="534"/>
                  </a:lnTo>
                  <a:lnTo>
                    <a:pt x="1621" y="558"/>
                  </a:lnTo>
                  <a:lnTo>
                    <a:pt x="1629" y="558"/>
                  </a:lnTo>
                  <a:lnTo>
                    <a:pt x="1635" y="558"/>
                  </a:lnTo>
                  <a:lnTo>
                    <a:pt x="1637" y="558"/>
                  </a:lnTo>
                  <a:lnTo>
                    <a:pt x="1641" y="558"/>
                  </a:lnTo>
                  <a:lnTo>
                    <a:pt x="1680" y="558"/>
                  </a:lnTo>
                  <a:lnTo>
                    <a:pt x="1833" y="558"/>
                  </a:lnTo>
                  <a:lnTo>
                    <a:pt x="1880" y="558"/>
                  </a:lnTo>
                  <a:lnTo>
                    <a:pt x="1889" y="558"/>
                  </a:lnTo>
                  <a:lnTo>
                    <a:pt x="1893" y="558"/>
                  </a:lnTo>
                  <a:lnTo>
                    <a:pt x="1893" y="597"/>
                  </a:lnTo>
                  <a:lnTo>
                    <a:pt x="1896" y="597"/>
                  </a:lnTo>
                  <a:lnTo>
                    <a:pt x="1900" y="597"/>
                  </a:lnTo>
                  <a:lnTo>
                    <a:pt x="1901" y="597"/>
                  </a:lnTo>
                  <a:lnTo>
                    <a:pt x="1909" y="597"/>
                  </a:lnTo>
                  <a:lnTo>
                    <a:pt x="1928" y="597"/>
                  </a:lnTo>
                  <a:lnTo>
                    <a:pt x="1928" y="651"/>
                  </a:lnTo>
                  <a:lnTo>
                    <a:pt x="2153" y="651"/>
                  </a:lnTo>
                  <a:lnTo>
                    <a:pt x="2153" y="705"/>
                  </a:lnTo>
                  <a:lnTo>
                    <a:pt x="2169" y="705"/>
                  </a:lnTo>
                  <a:lnTo>
                    <a:pt x="2169" y="759"/>
                  </a:lnTo>
                  <a:lnTo>
                    <a:pt x="2196" y="759"/>
                  </a:lnTo>
                  <a:lnTo>
                    <a:pt x="2209" y="759"/>
                  </a:lnTo>
                  <a:lnTo>
                    <a:pt x="2296" y="759"/>
                  </a:lnTo>
                  <a:lnTo>
                    <a:pt x="2400" y="759"/>
                  </a:lnTo>
                  <a:lnTo>
                    <a:pt x="2417" y="759"/>
                  </a:lnTo>
                  <a:lnTo>
                    <a:pt x="2437" y="759"/>
                  </a:lnTo>
                  <a:lnTo>
                    <a:pt x="2444" y="759"/>
                  </a:lnTo>
                  <a:lnTo>
                    <a:pt x="2468" y="759"/>
                  </a:lnTo>
                  <a:lnTo>
                    <a:pt x="2476" y="759"/>
                  </a:lnTo>
                  <a:lnTo>
                    <a:pt x="2553" y="759"/>
                  </a:lnTo>
                  <a:lnTo>
                    <a:pt x="2705" y="759"/>
                  </a:lnTo>
                  <a:lnTo>
                    <a:pt x="2708" y="759"/>
                  </a:lnTo>
                  <a:lnTo>
                    <a:pt x="2728" y="759"/>
                  </a:lnTo>
                </a:path>
              </a:pathLst>
            </a:custGeom>
            <a:noFill/>
            <a:ln w="3175">
              <a:solidFill>
                <a:srgbClr val="1E325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1" name="Freeform 504"/>
            <p:cNvSpPr>
              <a:spLocks/>
            </p:cNvSpPr>
            <p:nvPr/>
          </p:nvSpPr>
          <p:spPr bwMode="auto">
            <a:xfrm>
              <a:off x="501245" y="1433128"/>
              <a:ext cx="2561793" cy="1570040"/>
            </a:xfrm>
            <a:custGeom>
              <a:avLst/>
              <a:gdLst>
                <a:gd name="T0" fmla="*/ 3 w 2692"/>
                <a:gd name="T1" fmla="*/ 0 h 1131"/>
                <a:gd name="T2" fmla="*/ 116 w 2692"/>
                <a:gd name="T3" fmla="*/ 21 h 1131"/>
                <a:gd name="T4" fmla="*/ 171 w 2692"/>
                <a:gd name="T5" fmla="*/ 42 h 1131"/>
                <a:gd name="T6" fmla="*/ 191 w 2692"/>
                <a:gd name="T7" fmla="*/ 42 h 1131"/>
                <a:gd name="T8" fmla="*/ 264 w 2692"/>
                <a:gd name="T9" fmla="*/ 65 h 1131"/>
                <a:gd name="T10" fmla="*/ 275 w 2692"/>
                <a:gd name="T11" fmla="*/ 107 h 1131"/>
                <a:gd name="T12" fmla="*/ 279 w 2692"/>
                <a:gd name="T13" fmla="*/ 148 h 1131"/>
                <a:gd name="T14" fmla="*/ 296 w 2692"/>
                <a:gd name="T15" fmla="*/ 172 h 1131"/>
                <a:gd name="T16" fmla="*/ 307 w 2692"/>
                <a:gd name="T17" fmla="*/ 193 h 1131"/>
                <a:gd name="T18" fmla="*/ 387 w 2692"/>
                <a:gd name="T19" fmla="*/ 215 h 1131"/>
                <a:gd name="T20" fmla="*/ 475 w 2692"/>
                <a:gd name="T21" fmla="*/ 237 h 1131"/>
                <a:gd name="T22" fmla="*/ 491 w 2692"/>
                <a:gd name="T23" fmla="*/ 258 h 1131"/>
                <a:gd name="T24" fmla="*/ 496 w 2692"/>
                <a:gd name="T25" fmla="*/ 281 h 1131"/>
                <a:gd name="T26" fmla="*/ 527 w 2692"/>
                <a:gd name="T27" fmla="*/ 303 h 1131"/>
                <a:gd name="T28" fmla="*/ 539 w 2692"/>
                <a:gd name="T29" fmla="*/ 325 h 1131"/>
                <a:gd name="T30" fmla="*/ 543 w 2692"/>
                <a:gd name="T31" fmla="*/ 346 h 1131"/>
                <a:gd name="T32" fmla="*/ 546 w 2692"/>
                <a:gd name="T33" fmla="*/ 369 h 1131"/>
                <a:gd name="T34" fmla="*/ 548 w 2692"/>
                <a:gd name="T35" fmla="*/ 414 h 1131"/>
                <a:gd name="T36" fmla="*/ 555 w 2692"/>
                <a:gd name="T37" fmla="*/ 436 h 1131"/>
                <a:gd name="T38" fmla="*/ 564 w 2692"/>
                <a:gd name="T39" fmla="*/ 460 h 1131"/>
                <a:gd name="T40" fmla="*/ 746 w 2692"/>
                <a:gd name="T41" fmla="*/ 460 h 1131"/>
                <a:gd name="T42" fmla="*/ 748 w 2692"/>
                <a:gd name="T43" fmla="*/ 483 h 1131"/>
                <a:gd name="T44" fmla="*/ 787 w 2692"/>
                <a:gd name="T45" fmla="*/ 506 h 1131"/>
                <a:gd name="T46" fmla="*/ 791 w 2692"/>
                <a:gd name="T47" fmla="*/ 529 h 1131"/>
                <a:gd name="T48" fmla="*/ 803 w 2692"/>
                <a:gd name="T49" fmla="*/ 552 h 1131"/>
                <a:gd name="T50" fmla="*/ 826 w 2692"/>
                <a:gd name="T51" fmla="*/ 576 h 1131"/>
                <a:gd name="T52" fmla="*/ 829 w 2692"/>
                <a:gd name="T53" fmla="*/ 599 h 1131"/>
                <a:gd name="T54" fmla="*/ 831 w 2692"/>
                <a:gd name="T55" fmla="*/ 621 h 1131"/>
                <a:gd name="T56" fmla="*/ 955 w 2692"/>
                <a:gd name="T57" fmla="*/ 645 h 1131"/>
                <a:gd name="T58" fmla="*/ 1019 w 2692"/>
                <a:gd name="T59" fmla="*/ 671 h 1131"/>
                <a:gd name="T60" fmla="*/ 1058 w 2692"/>
                <a:gd name="T61" fmla="*/ 693 h 1131"/>
                <a:gd name="T62" fmla="*/ 1067 w 2692"/>
                <a:gd name="T63" fmla="*/ 741 h 1131"/>
                <a:gd name="T64" fmla="*/ 1087 w 2692"/>
                <a:gd name="T65" fmla="*/ 741 h 1131"/>
                <a:gd name="T66" fmla="*/ 1091 w 2692"/>
                <a:gd name="T67" fmla="*/ 767 h 1131"/>
                <a:gd name="T68" fmla="*/ 1097 w 2692"/>
                <a:gd name="T69" fmla="*/ 792 h 1131"/>
                <a:gd name="T70" fmla="*/ 1125 w 2692"/>
                <a:gd name="T71" fmla="*/ 821 h 1131"/>
                <a:gd name="T72" fmla="*/ 1249 w 2692"/>
                <a:gd name="T73" fmla="*/ 821 h 1131"/>
                <a:gd name="T74" fmla="*/ 1335 w 2692"/>
                <a:gd name="T75" fmla="*/ 821 h 1131"/>
                <a:gd name="T76" fmla="*/ 1339 w 2692"/>
                <a:gd name="T77" fmla="*/ 857 h 1131"/>
                <a:gd name="T78" fmla="*/ 1357 w 2692"/>
                <a:gd name="T79" fmla="*/ 857 h 1131"/>
                <a:gd name="T80" fmla="*/ 1629 w 2692"/>
                <a:gd name="T81" fmla="*/ 857 h 1131"/>
                <a:gd name="T82" fmla="*/ 1637 w 2692"/>
                <a:gd name="T83" fmla="*/ 857 h 1131"/>
                <a:gd name="T84" fmla="*/ 1641 w 2692"/>
                <a:gd name="T85" fmla="*/ 911 h 1131"/>
                <a:gd name="T86" fmla="*/ 1677 w 2692"/>
                <a:gd name="T87" fmla="*/ 911 h 1131"/>
                <a:gd name="T88" fmla="*/ 1889 w 2692"/>
                <a:gd name="T89" fmla="*/ 911 h 1131"/>
                <a:gd name="T90" fmla="*/ 1901 w 2692"/>
                <a:gd name="T91" fmla="*/ 911 h 1131"/>
                <a:gd name="T92" fmla="*/ 1948 w 2692"/>
                <a:gd name="T93" fmla="*/ 1131 h 1131"/>
                <a:gd name="T94" fmla="*/ 2692 w 2692"/>
                <a:gd name="T95" fmla="*/ 1131 h 1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92" h="1131">
                  <a:moveTo>
                    <a:pt x="0" y="0"/>
                  </a:moveTo>
                  <a:lnTo>
                    <a:pt x="3" y="0"/>
                  </a:lnTo>
                  <a:lnTo>
                    <a:pt x="116" y="0"/>
                  </a:lnTo>
                  <a:lnTo>
                    <a:pt x="116" y="21"/>
                  </a:lnTo>
                  <a:lnTo>
                    <a:pt x="171" y="21"/>
                  </a:lnTo>
                  <a:lnTo>
                    <a:pt x="171" y="42"/>
                  </a:lnTo>
                  <a:lnTo>
                    <a:pt x="187" y="42"/>
                  </a:lnTo>
                  <a:lnTo>
                    <a:pt x="191" y="42"/>
                  </a:lnTo>
                  <a:lnTo>
                    <a:pt x="191" y="65"/>
                  </a:lnTo>
                  <a:lnTo>
                    <a:pt x="264" y="65"/>
                  </a:lnTo>
                  <a:lnTo>
                    <a:pt x="264" y="107"/>
                  </a:lnTo>
                  <a:lnTo>
                    <a:pt x="275" y="107"/>
                  </a:lnTo>
                  <a:lnTo>
                    <a:pt x="275" y="148"/>
                  </a:lnTo>
                  <a:lnTo>
                    <a:pt x="279" y="148"/>
                  </a:lnTo>
                  <a:lnTo>
                    <a:pt x="296" y="148"/>
                  </a:lnTo>
                  <a:lnTo>
                    <a:pt x="296" y="172"/>
                  </a:lnTo>
                  <a:lnTo>
                    <a:pt x="307" y="172"/>
                  </a:lnTo>
                  <a:lnTo>
                    <a:pt x="307" y="193"/>
                  </a:lnTo>
                  <a:lnTo>
                    <a:pt x="387" y="193"/>
                  </a:lnTo>
                  <a:lnTo>
                    <a:pt x="387" y="215"/>
                  </a:lnTo>
                  <a:lnTo>
                    <a:pt x="475" y="215"/>
                  </a:lnTo>
                  <a:lnTo>
                    <a:pt x="475" y="237"/>
                  </a:lnTo>
                  <a:lnTo>
                    <a:pt x="491" y="237"/>
                  </a:lnTo>
                  <a:lnTo>
                    <a:pt x="491" y="258"/>
                  </a:lnTo>
                  <a:lnTo>
                    <a:pt x="496" y="258"/>
                  </a:lnTo>
                  <a:lnTo>
                    <a:pt x="496" y="281"/>
                  </a:lnTo>
                  <a:lnTo>
                    <a:pt x="527" y="281"/>
                  </a:lnTo>
                  <a:lnTo>
                    <a:pt x="527" y="303"/>
                  </a:lnTo>
                  <a:lnTo>
                    <a:pt x="539" y="303"/>
                  </a:lnTo>
                  <a:lnTo>
                    <a:pt x="539" y="325"/>
                  </a:lnTo>
                  <a:lnTo>
                    <a:pt x="543" y="325"/>
                  </a:lnTo>
                  <a:lnTo>
                    <a:pt x="543" y="346"/>
                  </a:lnTo>
                  <a:lnTo>
                    <a:pt x="546" y="346"/>
                  </a:lnTo>
                  <a:lnTo>
                    <a:pt x="546" y="369"/>
                  </a:lnTo>
                  <a:lnTo>
                    <a:pt x="548" y="369"/>
                  </a:lnTo>
                  <a:lnTo>
                    <a:pt x="548" y="414"/>
                  </a:lnTo>
                  <a:lnTo>
                    <a:pt x="555" y="414"/>
                  </a:lnTo>
                  <a:lnTo>
                    <a:pt x="555" y="436"/>
                  </a:lnTo>
                  <a:lnTo>
                    <a:pt x="564" y="436"/>
                  </a:lnTo>
                  <a:lnTo>
                    <a:pt x="564" y="460"/>
                  </a:lnTo>
                  <a:lnTo>
                    <a:pt x="707" y="460"/>
                  </a:lnTo>
                  <a:lnTo>
                    <a:pt x="746" y="460"/>
                  </a:lnTo>
                  <a:lnTo>
                    <a:pt x="746" y="483"/>
                  </a:lnTo>
                  <a:lnTo>
                    <a:pt x="748" y="483"/>
                  </a:lnTo>
                  <a:lnTo>
                    <a:pt x="748" y="506"/>
                  </a:lnTo>
                  <a:lnTo>
                    <a:pt x="787" y="506"/>
                  </a:lnTo>
                  <a:lnTo>
                    <a:pt x="787" y="529"/>
                  </a:lnTo>
                  <a:lnTo>
                    <a:pt x="791" y="529"/>
                  </a:lnTo>
                  <a:lnTo>
                    <a:pt x="791" y="552"/>
                  </a:lnTo>
                  <a:lnTo>
                    <a:pt x="803" y="552"/>
                  </a:lnTo>
                  <a:lnTo>
                    <a:pt x="803" y="576"/>
                  </a:lnTo>
                  <a:lnTo>
                    <a:pt x="826" y="576"/>
                  </a:lnTo>
                  <a:lnTo>
                    <a:pt x="826" y="599"/>
                  </a:lnTo>
                  <a:lnTo>
                    <a:pt x="829" y="599"/>
                  </a:lnTo>
                  <a:lnTo>
                    <a:pt x="829" y="621"/>
                  </a:lnTo>
                  <a:lnTo>
                    <a:pt x="831" y="621"/>
                  </a:lnTo>
                  <a:lnTo>
                    <a:pt x="831" y="645"/>
                  </a:lnTo>
                  <a:lnTo>
                    <a:pt x="955" y="645"/>
                  </a:lnTo>
                  <a:lnTo>
                    <a:pt x="1019" y="645"/>
                  </a:lnTo>
                  <a:lnTo>
                    <a:pt x="1019" y="671"/>
                  </a:lnTo>
                  <a:lnTo>
                    <a:pt x="1058" y="671"/>
                  </a:lnTo>
                  <a:lnTo>
                    <a:pt x="1058" y="693"/>
                  </a:lnTo>
                  <a:lnTo>
                    <a:pt x="1067" y="693"/>
                  </a:lnTo>
                  <a:lnTo>
                    <a:pt x="1067" y="741"/>
                  </a:lnTo>
                  <a:lnTo>
                    <a:pt x="1077" y="741"/>
                  </a:lnTo>
                  <a:lnTo>
                    <a:pt x="1087" y="741"/>
                  </a:lnTo>
                  <a:lnTo>
                    <a:pt x="1087" y="767"/>
                  </a:lnTo>
                  <a:lnTo>
                    <a:pt x="1091" y="767"/>
                  </a:lnTo>
                  <a:lnTo>
                    <a:pt x="1091" y="792"/>
                  </a:lnTo>
                  <a:lnTo>
                    <a:pt x="1097" y="792"/>
                  </a:lnTo>
                  <a:lnTo>
                    <a:pt x="1125" y="792"/>
                  </a:lnTo>
                  <a:lnTo>
                    <a:pt x="1125" y="821"/>
                  </a:lnTo>
                  <a:lnTo>
                    <a:pt x="1131" y="821"/>
                  </a:lnTo>
                  <a:lnTo>
                    <a:pt x="1249" y="821"/>
                  </a:lnTo>
                  <a:lnTo>
                    <a:pt x="1331" y="821"/>
                  </a:lnTo>
                  <a:lnTo>
                    <a:pt x="1335" y="821"/>
                  </a:lnTo>
                  <a:lnTo>
                    <a:pt x="1339" y="821"/>
                  </a:lnTo>
                  <a:lnTo>
                    <a:pt x="1339" y="857"/>
                  </a:lnTo>
                  <a:lnTo>
                    <a:pt x="1355" y="857"/>
                  </a:lnTo>
                  <a:lnTo>
                    <a:pt x="1357" y="857"/>
                  </a:lnTo>
                  <a:lnTo>
                    <a:pt x="1361" y="857"/>
                  </a:lnTo>
                  <a:lnTo>
                    <a:pt x="1629" y="857"/>
                  </a:lnTo>
                  <a:lnTo>
                    <a:pt x="1635" y="857"/>
                  </a:lnTo>
                  <a:lnTo>
                    <a:pt x="1637" y="857"/>
                  </a:lnTo>
                  <a:lnTo>
                    <a:pt x="1641" y="857"/>
                  </a:lnTo>
                  <a:lnTo>
                    <a:pt x="1641" y="911"/>
                  </a:lnTo>
                  <a:lnTo>
                    <a:pt x="1673" y="911"/>
                  </a:lnTo>
                  <a:lnTo>
                    <a:pt x="1677" y="911"/>
                  </a:lnTo>
                  <a:lnTo>
                    <a:pt x="1725" y="911"/>
                  </a:lnTo>
                  <a:lnTo>
                    <a:pt x="1889" y="911"/>
                  </a:lnTo>
                  <a:lnTo>
                    <a:pt x="1900" y="911"/>
                  </a:lnTo>
                  <a:lnTo>
                    <a:pt x="1901" y="911"/>
                  </a:lnTo>
                  <a:lnTo>
                    <a:pt x="1901" y="1131"/>
                  </a:lnTo>
                  <a:lnTo>
                    <a:pt x="1948" y="1131"/>
                  </a:lnTo>
                  <a:lnTo>
                    <a:pt x="2444" y="1131"/>
                  </a:lnTo>
                  <a:lnTo>
                    <a:pt x="2692" y="1131"/>
                  </a:lnTo>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2" name="Line 505"/>
            <p:cNvSpPr>
              <a:spLocks noChangeShapeType="1"/>
            </p:cNvSpPr>
            <p:nvPr/>
          </p:nvSpPr>
          <p:spPr bwMode="auto">
            <a:xfrm>
              <a:off x="501245"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3" name="Line 506"/>
            <p:cNvSpPr>
              <a:spLocks noChangeShapeType="1"/>
            </p:cNvSpPr>
            <p:nvPr/>
          </p:nvSpPr>
          <p:spPr bwMode="auto">
            <a:xfrm flipV="1">
              <a:off x="492681"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4" name="Line 507"/>
            <p:cNvSpPr>
              <a:spLocks noChangeShapeType="1"/>
            </p:cNvSpPr>
            <p:nvPr/>
          </p:nvSpPr>
          <p:spPr bwMode="auto">
            <a:xfrm flipH="1" flipV="1">
              <a:off x="492681"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5" name="Line 508"/>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6" name="Line 509"/>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7" name="Line 510"/>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8" name="Line 511"/>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19" name="Line 512"/>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0" name="Line 513"/>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1" name="Line 514"/>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2" name="Line 515"/>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3" name="Line 516"/>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4" name="Line 517"/>
            <p:cNvSpPr>
              <a:spLocks noChangeShapeType="1"/>
            </p:cNvSpPr>
            <p:nvPr/>
          </p:nvSpPr>
          <p:spPr bwMode="auto">
            <a:xfrm>
              <a:off x="504100" y="1417855"/>
              <a:ext cx="0" cy="30540"/>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5" name="Line 518"/>
            <p:cNvSpPr>
              <a:spLocks noChangeShapeType="1"/>
            </p:cNvSpPr>
            <p:nvPr/>
          </p:nvSpPr>
          <p:spPr bwMode="auto">
            <a:xfrm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6" name="Line 519"/>
            <p:cNvSpPr>
              <a:spLocks noChangeShapeType="1"/>
            </p:cNvSpPr>
            <p:nvPr/>
          </p:nvSpPr>
          <p:spPr bwMode="auto">
            <a:xfrm flipH="1" flipV="1">
              <a:off x="496487" y="1424798"/>
              <a:ext cx="16178" cy="18047"/>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7" name="Line 520"/>
            <p:cNvSpPr>
              <a:spLocks noChangeShapeType="1"/>
            </p:cNvSpPr>
            <p:nvPr/>
          </p:nvSpPr>
          <p:spPr bwMode="auto">
            <a:xfrm>
              <a:off x="751526" y="1458115"/>
              <a:ext cx="0" cy="31928"/>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8" name="Line 521"/>
            <p:cNvSpPr>
              <a:spLocks noChangeShapeType="1"/>
            </p:cNvSpPr>
            <p:nvPr/>
          </p:nvSpPr>
          <p:spPr bwMode="auto">
            <a:xfrm flipV="1">
              <a:off x="742959" y="1466444"/>
              <a:ext cx="16178" cy="152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29" name="Line 522"/>
            <p:cNvSpPr>
              <a:spLocks noChangeShapeType="1"/>
            </p:cNvSpPr>
            <p:nvPr/>
          </p:nvSpPr>
          <p:spPr bwMode="auto">
            <a:xfrm flipH="1" flipV="1">
              <a:off x="742959" y="1466444"/>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0" name="Line 523"/>
            <p:cNvSpPr>
              <a:spLocks noChangeShapeType="1"/>
            </p:cNvSpPr>
            <p:nvPr/>
          </p:nvSpPr>
          <p:spPr bwMode="auto">
            <a:xfrm>
              <a:off x="782928" y="1501148"/>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1" name="Line 524"/>
            <p:cNvSpPr>
              <a:spLocks noChangeShapeType="1"/>
            </p:cNvSpPr>
            <p:nvPr/>
          </p:nvSpPr>
          <p:spPr bwMode="auto">
            <a:xfrm flipV="1">
              <a:off x="774364" y="1509478"/>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2" name="Line 525"/>
            <p:cNvSpPr>
              <a:spLocks noChangeShapeType="1"/>
            </p:cNvSpPr>
            <p:nvPr/>
          </p:nvSpPr>
          <p:spPr bwMode="auto">
            <a:xfrm flipH="1" flipV="1">
              <a:off x="774364" y="1509478"/>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3" name="Line 526"/>
            <p:cNvSpPr>
              <a:spLocks noChangeShapeType="1"/>
            </p:cNvSpPr>
            <p:nvPr/>
          </p:nvSpPr>
          <p:spPr bwMode="auto">
            <a:xfrm>
              <a:off x="892366" y="1501148"/>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4" name="Line 527"/>
            <p:cNvSpPr>
              <a:spLocks noChangeShapeType="1"/>
            </p:cNvSpPr>
            <p:nvPr/>
          </p:nvSpPr>
          <p:spPr bwMode="auto">
            <a:xfrm flipV="1">
              <a:off x="883801" y="1509478"/>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5" name="Line 528"/>
            <p:cNvSpPr>
              <a:spLocks noChangeShapeType="1"/>
            </p:cNvSpPr>
            <p:nvPr/>
          </p:nvSpPr>
          <p:spPr bwMode="auto">
            <a:xfrm flipH="1" flipV="1">
              <a:off x="883801" y="1509478"/>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6" name="Line 529"/>
            <p:cNvSpPr>
              <a:spLocks noChangeShapeType="1"/>
            </p:cNvSpPr>
            <p:nvPr/>
          </p:nvSpPr>
          <p:spPr bwMode="auto">
            <a:xfrm>
              <a:off x="973254" y="1501148"/>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7" name="Line 530"/>
            <p:cNvSpPr>
              <a:spLocks noChangeShapeType="1"/>
            </p:cNvSpPr>
            <p:nvPr/>
          </p:nvSpPr>
          <p:spPr bwMode="auto">
            <a:xfrm flipV="1">
              <a:off x="964690" y="1509478"/>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8" name="Line 531"/>
            <p:cNvSpPr>
              <a:spLocks noChangeShapeType="1"/>
            </p:cNvSpPr>
            <p:nvPr/>
          </p:nvSpPr>
          <p:spPr bwMode="auto">
            <a:xfrm flipH="1" flipV="1">
              <a:off x="964690" y="1509478"/>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39" name="Line 532"/>
            <p:cNvSpPr>
              <a:spLocks noChangeShapeType="1"/>
            </p:cNvSpPr>
            <p:nvPr/>
          </p:nvSpPr>
          <p:spPr bwMode="auto">
            <a:xfrm>
              <a:off x="998948" y="1513641"/>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0" name="Line 533"/>
            <p:cNvSpPr>
              <a:spLocks noChangeShapeType="1"/>
            </p:cNvSpPr>
            <p:nvPr/>
          </p:nvSpPr>
          <p:spPr bwMode="auto">
            <a:xfrm flipV="1">
              <a:off x="990384" y="1523359"/>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1" name="Line 534"/>
            <p:cNvSpPr>
              <a:spLocks noChangeShapeType="1"/>
            </p:cNvSpPr>
            <p:nvPr/>
          </p:nvSpPr>
          <p:spPr bwMode="auto">
            <a:xfrm flipH="1" flipV="1">
              <a:off x="990384" y="1523359"/>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2" name="Line 535"/>
            <p:cNvSpPr>
              <a:spLocks noChangeShapeType="1"/>
            </p:cNvSpPr>
            <p:nvPr/>
          </p:nvSpPr>
          <p:spPr bwMode="auto">
            <a:xfrm>
              <a:off x="1005610" y="1540017"/>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3" name="Line 536"/>
            <p:cNvSpPr>
              <a:spLocks noChangeShapeType="1"/>
            </p:cNvSpPr>
            <p:nvPr/>
          </p:nvSpPr>
          <p:spPr bwMode="auto">
            <a:xfrm flipV="1">
              <a:off x="996093" y="1548346"/>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4" name="Line 537"/>
            <p:cNvSpPr>
              <a:spLocks noChangeShapeType="1"/>
            </p:cNvSpPr>
            <p:nvPr/>
          </p:nvSpPr>
          <p:spPr bwMode="auto">
            <a:xfrm flipH="1" flipV="1">
              <a:off x="996093" y="1548346"/>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5" name="Line 538"/>
            <p:cNvSpPr>
              <a:spLocks noChangeShapeType="1"/>
            </p:cNvSpPr>
            <p:nvPr/>
          </p:nvSpPr>
          <p:spPr bwMode="auto">
            <a:xfrm>
              <a:off x="1014174" y="1540017"/>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6" name="Line 539"/>
            <p:cNvSpPr>
              <a:spLocks noChangeShapeType="1"/>
            </p:cNvSpPr>
            <p:nvPr/>
          </p:nvSpPr>
          <p:spPr bwMode="auto">
            <a:xfrm flipV="1">
              <a:off x="1005610" y="1548346"/>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7" name="Line 540"/>
            <p:cNvSpPr>
              <a:spLocks noChangeShapeType="1"/>
            </p:cNvSpPr>
            <p:nvPr/>
          </p:nvSpPr>
          <p:spPr bwMode="auto">
            <a:xfrm flipH="1" flipV="1">
              <a:off x="1005610" y="1548346"/>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8" name="Line 541"/>
            <p:cNvSpPr>
              <a:spLocks noChangeShapeType="1"/>
            </p:cNvSpPr>
            <p:nvPr/>
          </p:nvSpPr>
          <p:spPr bwMode="auto">
            <a:xfrm>
              <a:off x="1280631" y="172881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49" name="Line 542"/>
            <p:cNvSpPr>
              <a:spLocks noChangeShapeType="1"/>
            </p:cNvSpPr>
            <p:nvPr/>
          </p:nvSpPr>
          <p:spPr bwMode="auto">
            <a:xfrm flipV="1">
              <a:off x="1272067" y="1737140"/>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0" name="Line 543"/>
            <p:cNvSpPr>
              <a:spLocks noChangeShapeType="1"/>
            </p:cNvSpPr>
            <p:nvPr/>
          </p:nvSpPr>
          <p:spPr bwMode="auto">
            <a:xfrm flipH="1" flipV="1">
              <a:off x="1272067" y="1737140"/>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1" name="Line 544"/>
            <p:cNvSpPr>
              <a:spLocks noChangeShapeType="1"/>
            </p:cNvSpPr>
            <p:nvPr/>
          </p:nvSpPr>
          <p:spPr bwMode="auto">
            <a:xfrm>
              <a:off x="1284438" y="172881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2" name="Line 545"/>
            <p:cNvSpPr>
              <a:spLocks noChangeShapeType="1"/>
            </p:cNvSpPr>
            <p:nvPr/>
          </p:nvSpPr>
          <p:spPr bwMode="auto">
            <a:xfrm flipV="1">
              <a:off x="1274922" y="1737140"/>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3" name="Line 546"/>
            <p:cNvSpPr>
              <a:spLocks noChangeShapeType="1"/>
            </p:cNvSpPr>
            <p:nvPr/>
          </p:nvSpPr>
          <p:spPr bwMode="auto">
            <a:xfrm flipH="1" flipV="1">
              <a:off x="1274922" y="1737140"/>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4" name="Line 547"/>
            <p:cNvSpPr>
              <a:spLocks noChangeShapeType="1"/>
            </p:cNvSpPr>
            <p:nvPr/>
          </p:nvSpPr>
          <p:spPr bwMode="auto">
            <a:xfrm>
              <a:off x="1391021" y="1757963"/>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5" name="Line 548"/>
            <p:cNvSpPr>
              <a:spLocks noChangeShapeType="1"/>
            </p:cNvSpPr>
            <p:nvPr/>
          </p:nvSpPr>
          <p:spPr bwMode="auto">
            <a:xfrm flipV="1">
              <a:off x="1382456" y="1766293"/>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6" name="Line 549"/>
            <p:cNvSpPr>
              <a:spLocks noChangeShapeType="1"/>
            </p:cNvSpPr>
            <p:nvPr/>
          </p:nvSpPr>
          <p:spPr bwMode="auto">
            <a:xfrm flipH="1" flipV="1">
              <a:off x="1382456" y="1766293"/>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7" name="Line 550"/>
            <p:cNvSpPr>
              <a:spLocks noChangeShapeType="1"/>
            </p:cNvSpPr>
            <p:nvPr/>
          </p:nvSpPr>
          <p:spPr bwMode="auto">
            <a:xfrm>
              <a:off x="1512830" y="1787114"/>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8" name="Line 551"/>
            <p:cNvSpPr>
              <a:spLocks noChangeShapeType="1"/>
            </p:cNvSpPr>
            <p:nvPr/>
          </p:nvSpPr>
          <p:spPr bwMode="auto">
            <a:xfrm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59" name="Line 552"/>
            <p:cNvSpPr>
              <a:spLocks noChangeShapeType="1"/>
            </p:cNvSpPr>
            <p:nvPr/>
          </p:nvSpPr>
          <p:spPr bwMode="auto">
            <a:xfrm flipH="1"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0" name="Line 553"/>
            <p:cNvSpPr>
              <a:spLocks noChangeShapeType="1"/>
            </p:cNvSpPr>
            <p:nvPr/>
          </p:nvSpPr>
          <p:spPr bwMode="auto">
            <a:xfrm>
              <a:off x="1512830" y="1787114"/>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1" name="Line 554"/>
            <p:cNvSpPr>
              <a:spLocks noChangeShapeType="1"/>
            </p:cNvSpPr>
            <p:nvPr/>
          </p:nvSpPr>
          <p:spPr bwMode="auto">
            <a:xfrm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2" name="Line 555"/>
            <p:cNvSpPr>
              <a:spLocks noChangeShapeType="1"/>
            </p:cNvSpPr>
            <p:nvPr/>
          </p:nvSpPr>
          <p:spPr bwMode="auto">
            <a:xfrm flipH="1"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3" name="Line 556"/>
            <p:cNvSpPr>
              <a:spLocks noChangeShapeType="1"/>
            </p:cNvSpPr>
            <p:nvPr/>
          </p:nvSpPr>
          <p:spPr bwMode="auto">
            <a:xfrm>
              <a:off x="1512830" y="1787114"/>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4" name="Line 557"/>
            <p:cNvSpPr>
              <a:spLocks noChangeShapeType="1"/>
            </p:cNvSpPr>
            <p:nvPr/>
          </p:nvSpPr>
          <p:spPr bwMode="auto">
            <a:xfrm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5" name="Line 558"/>
            <p:cNvSpPr>
              <a:spLocks noChangeShapeType="1"/>
            </p:cNvSpPr>
            <p:nvPr/>
          </p:nvSpPr>
          <p:spPr bwMode="auto">
            <a:xfrm flipH="1"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6" name="Line 559"/>
            <p:cNvSpPr>
              <a:spLocks noChangeShapeType="1"/>
            </p:cNvSpPr>
            <p:nvPr/>
          </p:nvSpPr>
          <p:spPr bwMode="auto">
            <a:xfrm>
              <a:off x="1512830" y="1787114"/>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7" name="Line 560"/>
            <p:cNvSpPr>
              <a:spLocks noChangeShapeType="1"/>
            </p:cNvSpPr>
            <p:nvPr/>
          </p:nvSpPr>
          <p:spPr bwMode="auto">
            <a:xfrm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8" name="Line 561"/>
            <p:cNvSpPr>
              <a:spLocks noChangeShapeType="1"/>
            </p:cNvSpPr>
            <p:nvPr/>
          </p:nvSpPr>
          <p:spPr bwMode="auto">
            <a:xfrm flipH="1"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69" name="Line 562"/>
            <p:cNvSpPr>
              <a:spLocks noChangeShapeType="1"/>
            </p:cNvSpPr>
            <p:nvPr/>
          </p:nvSpPr>
          <p:spPr bwMode="auto">
            <a:xfrm>
              <a:off x="1512830" y="1787114"/>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0" name="Line 563"/>
            <p:cNvSpPr>
              <a:spLocks noChangeShapeType="1"/>
            </p:cNvSpPr>
            <p:nvPr/>
          </p:nvSpPr>
          <p:spPr bwMode="auto">
            <a:xfrm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1" name="Line 564"/>
            <p:cNvSpPr>
              <a:spLocks noChangeShapeType="1"/>
            </p:cNvSpPr>
            <p:nvPr/>
          </p:nvSpPr>
          <p:spPr bwMode="auto">
            <a:xfrm flipH="1" flipV="1">
              <a:off x="1505217" y="1795442"/>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2" name="Line 565"/>
            <p:cNvSpPr>
              <a:spLocks noChangeShapeType="1"/>
            </p:cNvSpPr>
            <p:nvPr/>
          </p:nvSpPr>
          <p:spPr bwMode="auto">
            <a:xfrm>
              <a:off x="1516636" y="1787114"/>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3" name="Line 566"/>
            <p:cNvSpPr>
              <a:spLocks noChangeShapeType="1"/>
            </p:cNvSpPr>
            <p:nvPr/>
          </p:nvSpPr>
          <p:spPr bwMode="auto">
            <a:xfrm flipV="1">
              <a:off x="1508071" y="1795442"/>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4" name="Line 567"/>
            <p:cNvSpPr>
              <a:spLocks noChangeShapeType="1"/>
            </p:cNvSpPr>
            <p:nvPr/>
          </p:nvSpPr>
          <p:spPr bwMode="auto">
            <a:xfrm flipH="1" flipV="1">
              <a:off x="1508071" y="1795442"/>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5" name="Line 568"/>
            <p:cNvSpPr>
              <a:spLocks noChangeShapeType="1"/>
            </p:cNvSpPr>
            <p:nvPr/>
          </p:nvSpPr>
          <p:spPr bwMode="auto">
            <a:xfrm>
              <a:off x="1529960" y="1835702"/>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6" name="Line 569"/>
            <p:cNvSpPr>
              <a:spLocks noChangeShapeType="1"/>
            </p:cNvSpPr>
            <p:nvPr/>
          </p:nvSpPr>
          <p:spPr bwMode="auto">
            <a:xfrm flipV="1">
              <a:off x="1521394" y="1842642"/>
              <a:ext cx="18081" cy="1804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7" name="Line 570"/>
            <p:cNvSpPr>
              <a:spLocks noChangeShapeType="1"/>
            </p:cNvSpPr>
            <p:nvPr/>
          </p:nvSpPr>
          <p:spPr bwMode="auto">
            <a:xfrm flipH="1" flipV="1">
              <a:off x="1521394" y="1842642"/>
              <a:ext cx="18081" cy="1804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8" name="Line 571"/>
            <p:cNvSpPr>
              <a:spLocks noChangeShapeType="1"/>
            </p:cNvSpPr>
            <p:nvPr/>
          </p:nvSpPr>
          <p:spPr bwMode="auto">
            <a:xfrm>
              <a:off x="1531862" y="185236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79" name="Line 572"/>
            <p:cNvSpPr>
              <a:spLocks noChangeShapeType="1"/>
            </p:cNvSpPr>
            <p:nvPr/>
          </p:nvSpPr>
          <p:spPr bwMode="auto">
            <a:xfrm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0" name="Line 573"/>
            <p:cNvSpPr>
              <a:spLocks noChangeShapeType="1"/>
            </p:cNvSpPr>
            <p:nvPr/>
          </p:nvSpPr>
          <p:spPr bwMode="auto">
            <a:xfrm flipH="1"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1" name="Line 574"/>
            <p:cNvSpPr>
              <a:spLocks noChangeShapeType="1"/>
            </p:cNvSpPr>
            <p:nvPr/>
          </p:nvSpPr>
          <p:spPr bwMode="auto">
            <a:xfrm>
              <a:off x="1531862" y="185236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2" name="Line 575"/>
            <p:cNvSpPr>
              <a:spLocks noChangeShapeType="1"/>
            </p:cNvSpPr>
            <p:nvPr/>
          </p:nvSpPr>
          <p:spPr bwMode="auto">
            <a:xfrm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3" name="Line 576"/>
            <p:cNvSpPr>
              <a:spLocks noChangeShapeType="1"/>
            </p:cNvSpPr>
            <p:nvPr/>
          </p:nvSpPr>
          <p:spPr bwMode="auto">
            <a:xfrm flipH="1"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4" name="Line 577"/>
            <p:cNvSpPr>
              <a:spLocks noChangeShapeType="1"/>
            </p:cNvSpPr>
            <p:nvPr/>
          </p:nvSpPr>
          <p:spPr bwMode="auto">
            <a:xfrm>
              <a:off x="1531862" y="185236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5" name="Line 578"/>
            <p:cNvSpPr>
              <a:spLocks noChangeShapeType="1"/>
            </p:cNvSpPr>
            <p:nvPr/>
          </p:nvSpPr>
          <p:spPr bwMode="auto">
            <a:xfrm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6" name="Line 579"/>
            <p:cNvSpPr>
              <a:spLocks noChangeShapeType="1"/>
            </p:cNvSpPr>
            <p:nvPr/>
          </p:nvSpPr>
          <p:spPr bwMode="auto">
            <a:xfrm flipH="1"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7" name="Line 580"/>
            <p:cNvSpPr>
              <a:spLocks noChangeShapeType="1"/>
            </p:cNvSpPr>
            <p:nvPr/>
          </p:nvSpPr>
          <p:spPr bwMode="auto">
            <a:xfrm>
              <a:off x="1531862" y="185236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8" name="Line 581"/>
            <p:cNvSpPr>
              <a:spLocks noChangeShapeType="1"/>
            </p:cNvSpPr>
            <p:nvPr/>
          </p:nvSpPr>
          <p:spPr bwMode="auto">
            <a:xfrm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89" name="Line 582"/>
            <p:cNvSpPr>
              <a:spLocks noChangeShapeType="1"/>
            </p:cNvSpPr>
            <p:nvPr/>
          </p:nvSpPr>
          <p:spPr bwMode="auto">
            <a:xfrm flipH="1" flipV="1">
              <a:off x="1524249" y="1860689"/>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0" name="Line 583"/>
            <p:cNvSpPr>
              <a:spLocks noChangeShapeType="1"/>
            </p:cNvSpPr>
            <p:nvPr/>
          </p:nvSpPr>
          <p:spPr bwMode="auto">
            <a:xfrm>
              <a:off x="1535669" y="186763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1" name="Line 584"/>
            <p:cNvSpPr>
              <a:spLocks noChangeShapeType="1"/>
            </p:cNvSpPr>
            <p:nvPr/>
          </p:nvSpPr>
          <p:spPr bwMode="auto">
            <a:xfrm flipV="1">
              <a:off x="1526153" y="1875958"/>
              <a:ext cx="18081"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2" name="Line 585"/>
            <p:cNvSpPr>
              <a:spLocks noChangeShapeType="1"/>
            </p:cNvSpPr>
            <p:nvPr/>
          </p:nvSpPr>
          <p:spPr bwMode="auto">
            <a:xfrm flipH="1" flipV="1">
              <a:off x="1526153" y="1875958"/>
              <a:ext cx="18081"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3" name="Line 586"/>
            <p:cNvSpPr>
              <a:spLocks noChangeShapeType="1"/>
            </p:cNvSpPr>
            <p:nvPr/>
          </p:nvSpPr>
          <p:spPr bwMode="auto">
            <a:xfrm>
              <a:off x="1535669" y="186763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4" name="Line 587"/>
            <p:cNvSpPr>
              <a:spLocks noChangeShapeType="1"/>
            </p:cNvSpPr>
            <p:nvPr/>
          </p:nvSpPr>
          <p:spPr bwMode="auto">
            <a:xfrm flipV="1">
              <a:off x="1526153" y="1875958"/>
              <a:ext cx="18081"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5" name="Line 588"/>
            <p:cNvSpPr>
              <a:spLocks noChangeShapeType="1"/>
            </p:cNvSpPr>
            <p:nvPr/>
          </p:nvSpPr>
          <p:spPr bwMode="auto">
            <a:xfrm flipH="1" flipV="1">
              <a:off x="1526153" y="1875958"/>
              <a:ext cx="18081"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6" name="Line 589"/>
            <p:cNvSpPr>
              <a:spLocks noChangeShapeType="1"/>
            </p:cNvSpPr>
            <p:nvPr/>
          </p:nvSpPr>
          <p:spPr bwMode="auto">
            <a:xfrm>
              <a:off x="1535669" y="1867630"/>
              <a:ext cx="0" cy="3192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7" name="Line 590"/>
            <p:cNvSpPr>
              <a:spLocks noChangeShapeType="1"/>
            </p:cNvSpPr>
            <p:nvPr/>
          </p:nvSpPr>
          <p:spPr bwMode="auto">
            <a:xfrm flipV="1">
              <a:off x="1526153" y="1875958"/>
              <a:ext cx="18081"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8" name="Line 591"/>
            <p:cNvSpPr>
              <a:spLocks noChangeShapeType="1"/>
            </p:cNvSpPr>
            <p:nvPr/>
          </p:nvSpPr>
          <p:spPr bwMode="auto">
            <a:xfrm flipH="1" flipV="1">
              <a:off x="1526153" y="1875958"/>
              <a:ext cx="18081"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399" name="Line 592"/>
            <p:cNvSpPr>
              <a:spLocks noChangeShapeType="1"/>
            </p:cNvSpPr>
            <p:nvPr/>
          </p:nvSpPr>
          <p:spPr bwMode="auto">
            <a:xfrm>
              <a:off x="1539475" y="1884288"/>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0" name="Line 593"/>
            <p:cNvSpPr>
              <a:spLocks noChangeShapeType="1"/>
            </p:cNvSpPr>
            <p:nvPr/>
          </p:nvSpPr>
          <p:spPr bwMode="auto">
            <a:xfrm flipV="1">
              <a:off x="1529960" y="1891228"/>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1" name="Line 594"/>
            <p:cNvSpPr>
              <a:spLocks noChangeShapeType="1"/>
            </p:cNvSpPr>
            <p:nvPr/>
          </p:nvSpPr>
          <p:spPr bwMode="auto">
            <a:xfrm flipH="1" flipV="1">
              <a:off x="1529960" y="1891228"/>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2" name="Line 595"/>
            <p:cNvSpPr>
              <a:spLocks noChangeShapeType="1"/>
            </p:cNvSpPr>
            <p:nvPr/>
          </p:nvSpPr>
          <p:spPr bwMode="auto">
            <a:xfrm>
              <a:off x="1539475" y="1884288"/>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3" name="Line 596"/>
            <p:cNvSpPr>
              <a:spLocks noChangeShapeType="1"/>
            </p:cNvSpPr>
            <p:nvPr/>
          </p:nvSpPr>
          <p:spPr bwMode="auto">
            <a:xfrm flipV="1">
              <a:off x="1529960" y="1891228"/>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4" name="Line 597"/>
            <p:cNvSpPr>
              <a:spLocks noChangeShapeType="1"/>
            </p:cNvSpPr>
            <p:nvPr/>
          </p:nvSpPr>
          <p:spPr bwMode="auto">
            <a:xfrm flipH="1" flipV="1">
              <a:off x="1529960" y="1891228"/>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5" name="Line 598"/>
            <p:cNvSpPr>
              <a:spLocks noChangeShapeType="1"/>
            </p:cNvSpPr>
            <p:nvPr/>
          </p:nvSpPr>
          <p:spPr bwMode="auto">
            <a:xfrm>
              <a:off x="1541379" y="1884288"/>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6" name="Line 599"/>
            <p:cNvSpPr>
              <a:spLocks noChangeShapeType="1"/>
            </p:cNvSpPr>
            <p:nvPr/>
          </p:nvSpPr>
          <p:spPr bwMode="auto">
            <a:xfrm flipV="1">
              <a:off x="1532814" y="18912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7" name="Line 600"/>
            <p:cNvSpPr>
              <a:spLocks noChangeShapeType="1"/>
            </p:cNvSpPr>
            <p:nvPr/>
          </p:nvSpPr>
          <p:spPr bwMode="auto">
            <a:xfrm flipH="1" flipV="1">
              <a:off x="1532814" y="18912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8" name="Line 601"/>
            <p:cNvSpPr>
              <a:spLocks noChangeShapeType="1"/>
            </p:cNvSpPr>
            <p:nvPr/>
          </p:nvSpPr>
          <p:spPr bwMode="auto">
            <a:xfrm>
              <a:off x="1541379" y="1884288"/>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09" name="Line 602"/>
            <p:cNvSpPr>
              <a:spLocks noChangeShapeType="1"/>
            </p:cNvSpPr>
            <p:nvPr/>
          </p:nvSpPr>
          <p:spPr bwMode="auto">
            <a:xfrm flipV="1">
              <a:off x="1532814" y="18912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0" name="Line 603"/>
            <p:cNvSpPr>
              <a:spLocks noChangeShapeType="1"/>
            </p:cNvSpPr>
            <p:nvPr/>
          </p:nvSpPr>
          <p:spPr bwMode="auto">
            <a:xfrm flipH="1" flipV="1">
              <a:off x="1532814" y="18912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1" name="Line 604"/>
            <p:cNvSpPr>
              <a:spLocks noChangeShapeType="1"/>
            </p:cNvSpPr>
            <p:nvPr/>
          </p:nvSpPr>
          <p:spPr bwMode="auto">
            <a:xfrm>
              <a:off x="1545186" y="1884288"/>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2" name="Line 605"/>
            <p:cNvSpPr>
              <a:spLocks noChangeShapeType="1"/>
            </p:cNvSpPr>
            <p:nvPr/>
          </p:nvSpPr>
          <p:spPr bwMode="auto">
            <a:xfrm flipV="1">
              <a:off x="1536620" y="18912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3" name="Line 606"/>
            <p:cNvSpPr>
              <a:spLocks noChangeShapeType="1"/>
            </p:cNvSpPr>
            <p:nvPr/>
          </p:nvSpPr>
          <p:spPr bwMode="auto">
            <a:xfrm flipH="1" flipV="1">
              <a:off x="1536620" y="18912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4" name="Line 608"/>
            <p:cNvSpPr>
              <a:spLocks noChangeShapeType="1"/>
            </p:cNvSpPr>
            <p:nvPr/>
          </p:nvSpPr>
          <p:spPr bwMode="auto">
            <a:xfrm>
              <a:off x="1545186" y="1884289"/>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5" name="Line 609"/>
            <p:cNvSpPr>
              <a:spLocks noChangeShapeType="1"/>
            </p:cNvSpPr>
            <p:nvPr/>
          </p:nvSpPr>
          <p:spPr bwMode="auto">
            <a:xfrm flipV="1">
              <a:off x="1536620"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6" name="Line 610"/>
            <p:cNvSpPr>
              <a:spLocks noChangeShapeType="1"/>
            </p:cNvSpPr>
            <p:nvPr/>
          </p:nvSpPr>
          <p:spPr bwMode="auto">
            <a:xfrm flipH="1" flipV="1">
              <a:off x="1536620"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7" name="Line 611"/>
            <p:cNvSpPr>
              <a:spLocks noChangeShapeType="1"/>
            </p:cNvSpPr>
            <p:nvPr/>
          </p:nvSpPr>
          <p:spPr bwMode="auto">
            <a:xfrm>
              <a:off x="1545186" y="1884289"/>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8" name="Line 612"/>
            <p:cNvSpPr>
              <a:spLocks noChangeShapeType="1"/>
            </p:cNvSpPr>
            <p:nvPr/>
          </p:nvSpPr>
          <p:spPr bwMode="auto">
            <a:xfrm flipV="1">
              <a:off x="1536620"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19" name="Line 613"/>
            <p:cNvSpPr>
              <a:spLocks noChangeShapeType="1"/>
            </p:cNvSpPr>
            <p:nvPr/>
          </p:nvSpPr>
          <p:spPr bwMode="auto">
            <a:xfrm flipH="1" flipV="1">
              <a:off x="1536620"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0" name="Line 614"/>
            <p:cNvSpPr>
              <a:spLocks noChangeShapeType="1"/>
            </p:cNvSpPr>
            <p:nvPr/>
          </p:nvSpPr>
          <p:spPr bwMode="auto">
            <a:xfrm>
              <a:off x="1545186" y="1884289"/>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1" name="Line 615"/>
            <p:cNvSpPr>
              <a:spLocks noChangeShapeType="1"/>
            </p:cNvSpPr>
            <p:nvPr/>
          </p:nvSpPr>
          <p:spPr bwMode="auto">
            <a:xfrm flipV="1">
              <a:off x="1536620"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2" name="Line 616"/>
            <p:cNvSpPr>
              <a:spLocks noChangeShapeType="1"/>
            </p:cNvSpPr>
            <p:nvPr/>
          </p:nvSpPr>
          <p:spPr bwMode="auto">
            <a:xfrm flipH="1" flipV="1">
              <a:off x="1536620"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3" name="Line 617"/>
            <p:cNvSpPr>
              <a:spLocks noChangeShapeType="1"/>
            </p:cNvSpPr>
            <p:nvPr/>
          </p:nvSpPr>
          <p:spPr bwMode="auto">
            <a:xfrm>
              <a:off x="1547088" y="1884289"/>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4" name="Line 618"/>
            <p:cNvSpPr>
              <a:spLocks noChangeShapeType="1"/>
            </p:cNvSpPr>
            <p:nvPr/>
          </p:nvSpPr>
          <p:spPr bwMode="auto">
            <a:xfrm flipV="1">
              <a:off x="1539475" y="1891229"/>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5" name="Line 619"/>
            <p:cNvSpPr>
              <a:spLocks noChangeShapeType="1"/>
            </p:cNvSpPr>
            <p:nvPr/>
          </p:nvSpPr>
          <p:spPr bwMode="auto">
            <a:xfrm flipH="1" flipV="1">
              <a:off x="1539475" y="1891229"/>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6" name="Line 620"/>
            <p:cNvSpPr>
              <a:spLocks noChangeShapeType="1"/>
            </p:cNvSpPr>
            <p:nvPr/>
          </p:nvSpPr>
          <p:spPr bwMode="auto">
            <a:xfrm>
              <a:off x="1547088" y="1884289"/>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7" name="Line 621"/>
            <p:cNvSpPr>
              <a:spLocks noChangeShapeType="1"/>
            </p:cNvSpPr>
            <p:nvPr/>
          </p:nvSpPr>
          <p:spPr bwMode="auto">
            <a:xfrm flipV="1">
              <a:off x="1539475" y="1891229"/>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8" name="Line 622"/>
            <p:cNvSpPr>
              <a:spLocks noChangeShapeType="1"/>
            </p:cNvSpPr>
            <p:nvPr/>
          </p:nvSpPr>
          <p:spPr bwMode="auto">
            <a:xfrm flipH="1" flipV="1">
              <a:off x="1539475" y="1891229"/>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29" name="Line 623"/>
            <p:cNvSpPr>
              <a:spLocks noChangeShapeType="1"/>
            </p:cNvSpPr>
            <p:nvPr/>
          </p:nvSpPr>
          <p:spPr bwMode="auto">
            <a:xfrm>
              <a:off x="1550895" y="1884289"/>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0" name="Line 624"/>
            <p:cNvSpPr>
              <a:spLocks noChangeShapeType="1"/>
            </p:cNvSpPr>
            <p:nvPr/>
          </p:nvSpPr>
          <p:spPr bwMode="auto">
            <a:xfrm flipV="1">
              <a:off x="1541379"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1" name="Line 625"/>
            <p:cNvSpPr>
              <a:spLocks noChangeShapeType="1"/>
            </p:cNvSpPr>
            <p:nvPr/>
          </p:nvSpPr>
          <p:spPr bwMode="auto">
            <a:xfrm flipH="1" flipV="1">
              <a:off x="1541379"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2" name="Line 626"/>
            <p:cNvSpPr>
              <a:spLocks noChangeShapeType="1"/>
            </p:cNvSpPr>
            <p:nvPr/>
          </p:nvSpPr>
          <p:spPr bwMode="auto">
            <a:xfrm>
              <a:off x="1550895" y="1884289"/>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3" name="Line 627"/>
            <p:cNvSpPr>
              <a:spLocks noChangeShapeType="1"/>
            </p:cNvSpPr>
            <p:nvPr/>
          </p:nvSpPr>
          <p:spPr bwMode="auto">
            <a:xfrm flipV="1">
              <a:off x="1541379"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4" name="Line 628"/>
            <p:cNvSpPr>
              <a:spLocks noChangeShapeType="1"/>
            </p:cNvSpPr>
            <p:nvPr/>
          </p:nvSpPr>
          <p:spPr bwMode="auto">
            <a:xfrm flipH="1" flipV="1">
              <a:off x="1541379" y="1891229"/>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5" name="Line 629"/>
            <p:cNvSpPr>
              <a:spLocks noChangeShapeType="1"/>
            </p:cNvSpPr>
            <p:nvPr/>
          </p:nvSpPr>
          <p:spPr bwMode="auto">
            <a:xfrm>
              <a:off x="1609896" y="1923157"/>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6" name="Line 630"/>
            <p:cNvSpPr>
              <a:spLocks noChangeShapeType="1"/>
            </p:cNvSpPr>
            <p:nvPr/>
          </p:nvSpPr>
          <p:spPr bwMode="auto">
            <a:xfrm flipV="1">
              <a:off x="1601331" y="1932876"/>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7" name="Line 631"/>
            <p:cNvSpPr>
              <a:spLocks noChangeShapeType="1"/>
            </p:cNvSpPr>
            <p:nvPr/>
          </p:nvSpPr>
          <p:spPr bwMode="auto">
            <a:xfrm flipH="1" flipV="1">
              <a:off x="1601331" y="1932876"/>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8" name="Line 632"/>
            <p:cNvSpPr>
              <a:spLocks noChangeShapeType="1"/>
            </p:cNvSpPr>
            <p:nvPr/>
          </p:nvSpPr>
          <p:spPr bwMode="auto">
            <a:xfrm>
              <a:off x="1630832" y="1923157"/>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39" name="Line 633"/>
            <p:cNvSpPr>
              <a:spLocks noChangeShapeType="1"/>
            </p:cNvSpPr>
            <p:nvPr/>
          </p:nvSpPr>
          <p:spPr bwMode="auto">
            <a:xfrm flipV="1">
              <a:off x="1621316" y="1932876"/>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0" name="Line 634"/>
            <p:cNvSpPr>
              <a:spLocks noChangeShapeType="1"/>
            </p:cNvSpPr>
            <p:nvPr/>
          </p:nvSpPr>
          <p:spPr bwMode="auto">
            <a:xfrm flipH="1" flipV="1">
              <a:off x="1621316" y="1932876"/>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1" name="Line 635"/>
            <p:cNvSpPr>
              <a:spLocks noChangeShapeType="1"/>
            </p:cNvSpPr>
            <p:nvPr/>
          </p:nvSpPr>
          <p:spPr bwMode="auto">
            <a:xfrm>
              <a:off x="1691736" y="1923157"/>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2" name="Line 636"/>
            <p:cNvSpPr>
              <a:spLocks noChangeShapeType="1"/>
            </p:cNvSpPr>
            <p:nvPr/>
          </p:nvSpPr>
          <p:spPr bwMode="auto">
            <a:xfrm flipV="1">
              <a:off x="1682221" y="1932876"/>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3" name="Line 637"/>
            <p:cNvSpPr>
              <a:spLocks noChangeShapeType="1"/>
            </p:cNvSpPr>
            <p:nvPr/>
          </p:nvSpPr>
          <p:spPr bwMode="auto">
            <a:xfrm flipH="1" flipV="1">
              <a:off x="1682221" y="1932876"/>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4" name="Line 638"/>
            <p:cNvSpPr>
              <a:spLocks noChangeShapeType="1"/>
            </p:cNvSpPr>
            <p:nvPr/>
          </p:nvSpPr>
          <p:spPr bwMode="auto">
            <a:xfrm>
              <a:off x="1743125" y="1923157"/>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5" name="Line 639"/>
            <p:cNvSpPr>
              <a:spLocks noChangeShapeType="1"/>
            </p:cNvSpPr>
            <p:nvPr/>
          </p:nvSpPr>
          <p:spPr bwMode="auto">
            <a:xfrm flipV="1">
              <a:off x="1735512" y="1932876"/>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6" name="Line 640"/>
            <p:cNvSpPr>
              <a:spLocks noChangeShapeType="1"/>
            </p:cNvSpPr>
            <p:nvPr/>
          </p:nvSpPr>
          <p:spPr bwMode="auto">
            <a:xfrm flipH="1" flipV="1">
              <a:off x="1735512" y="1932876"/>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7" name="Line 641"/>
            <p:cNvSpPr>
              <a:spLocks noChangeShapeType="1"/>
            </p:cNvSpPr>
            <p:nvPr/>
          </p:nvSpPr>
          <p:spPr bwMode="auto">
            <a:xfrm>
              <a:off x="1765964" y="1923157"/>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8" name="Line 642"/>
            <p:cNvSpPr>
              <a:spLocks noChangeShapeType="1"/>
            </p:cNvSpPr>
            <p:nvPr/>
          </p:nvSpPr>
          <p:spPr bwMode="auto">
            <a:xfrm flipV="1">
              <a:off x="1757398" y="1932876"/>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49" name="Line 643"/>
            <p:cNvSpPr>
              <a:spLocks noChangeShapeType="1"/>
            </p:cNvSpPr>
            <p:nvPr/>
          </p:nvSpPr>
          <p:spPr bwMode="auto">
            <a:xfrm flipH="1" flipV="1">
              <a:off x="1757398" y="1932876"/>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0" name="Line 644"/>
            <p:cNvSpPr>
              <a:spLocks noChangeShapeType="1"/>
            </p:cNvSpPr>
            <p:nvPr/>
          </p:nvSpPr>
          <p:spPr bwMode="auto">
            <a:xfrm>
              <a:off x="1775480" y="1964803"/>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1" name="Line 645"/>
            <p:cNvSpPr>
              <a:spLocks noChangeShapeType="1"/>
            </p:cNvSpPr>
            <p:nvPr/>
          </p:nvSpPr>
          <p:spPr bwMode="auto">
            <a:xfrm flipV="1">
              <a:off x="1765964" y="1971745"/>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2" name="Line 646"/>
            <p:cNvSpPr>
              <a:spLocks noChangeShapeType="1"/>
            </p:cNvSpPr>
            <p:nvPr/>
          </p:nvSpPr>
          <p:spPr bwMode="auto">
            <a:xfrm flipH="1" flipV="1">
              <a:off x="1765964" y="1971745"/>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3" name="Line 647"/>
            <p:cNvSpPr>
              <a:spLocks noChangeShapeType="1"/>
            </p:cNvSpPr>
            <p:nvPr/>
          </p:nvSpPr>
          <p:spPr bwMode="auto">
            <a:xfrm>
              <a:off x="1775480" y="1964803"/>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4" name="Line 648"/>
            <p:cNvSpPr>
              <a:spLocks noChangeShapeType="1"/>
            </p:cNvSpPr>
            <p:nvPr/>
          </p:nvSpPr>
          <p:spPr bwMode="auto">
            <a:xfrm flipV="1">
              <a:off x="1765964" y="1971745"/>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5" name="Line 649"/>
            <p:cNvSpPr>
              <a:spLocks noChangeShapeType="1"/>
            </p:cNvSpPr>
            <p:nvPr/>
          </p:nvSpPr>
          <p:spPr bwMode="auto">
            <a:xfrm flipH="1" flipV="1">
              <a:off x="1765964" y="1971745"/>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6" name="Line 650"/>
            <p:cNvSpPr>
              <a:spLocks noChangeShapeType="1"/>
            </p:cNvSpPr>
            <p:nvPr/>
          </p:nvSpPr>
          <p:spPr bwMode="auto">
            <a:xfrm>
              <a:off x="1777383" y="1985626"/>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7" name="Line 651"/>
            <p:cNvSpPr>
              <a:spLocks noChangeShapeType="1"/>
            </p:cNvSpPr>
            <p:nvPr/>
          </p:nvSpPr>
          <p:spPr bwMode="auto">
            <a:xfrm flipV="1">
              <a:off x="1768819" y="1993956"/>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8" name="Line 652"/>
            <p:cNvSpPr>
              <a:spLocks noChangeShapeType="1"/>
            </p:cNvSpPr>
            <p:nvPr/>
          </p:nvSpPr>
          <p:spPr bwMode="auto">
            <a:xfrm flipH="1" flipV="1">
              <a:off x="1768819" y="1993956"/>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59" name="Line 653"/>
            <p:cNvSpPr>
              <a:spLocks noChangeShapeType="1"/>
            </p:cNvSpPr>
            <p:nvPr/>
          </p:nvSpPr>
          <p:spPr bwMode="auto">
            <a:xfrm>
              <a:off x="1784045" y="2009226"/>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0" name="Line 654"/>
            <p:cNvSpPr>
              <a:spLocks noChangeShapeType="1"/>
            </p:cNvSpPr>
            <p:nvPr/>
          </p:nvSpPr>
          <p:spPr bwMode="auto">
            <a:xfrm flipV="1">
              <a:off x="1776432" y="201755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1" name="Line 655"/>
            <p:cNvSpPr>
              <a:spLocks noChangeShapeType="1"/>
            </p:cNvSpPr>
            <p:nvPr/>
          </p:nvSpPr>
          <p:spPr bwMode="auto">
            <a:xfrm flipH="1" flipV="1">
              <a:off x="1776432" y="201755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2" name="Line 656"/>
            <p:cNvSpPr>
              <a:spLocks noChangeShapeType="1"/>
            </p:cNvSpPr>
            <p:nvPr/>
          </p:nvSpPr>
          <p:spPr bwMode="auto">
            <a:xfrm>
              <a:off x="1786900" y="2009226"/>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3" name="Line 657"/>
            <p:cNvSpPr>
              <a:spLocks noChangeShapeType="1"/>
            </p:cNvSpPr>
            <p:nvPr/>
          </p:nvSpPr>
          <p:spPr bwMode="auto">
            <a:xfrm flipV="1">
              <a:off x="1777383" y="2017554"/>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4" name="Line 658"/>
            <p:cNvSpPr>
              <a:spLocks noChangeShapeType="1"/>
            </p:cNvSpPr>
            <p:nvPr/>
          </p:nvSpPr>
          <p:spPr bwMode="auto">
            <a:xfrm flipH="1" flipV="1">
              <a:off x="1777383" y="2017554"/>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5" name="Line 659"/>
            <p:cNvSpPr>
              <a:spLocks noChangeShapeType="1"/>
            </p:cNvSpPr>
            <p:nvPr/>
          </p:nvSpPr>
          <p:spPr bwMode="auto">
            <a:xfrm>
              <a:off x="1792609"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6" name="Line 660"/>
            <p:cNvSpPr>
              <a:spLocks noChangeShapeType="1"/>
            </p:cNvSpPr>
            <p:nvPr/>
          </p:nvSpPr>
          <p:spPr bwMode="auto">
            <a:xfrm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7" name="Line 661"/>
            <p:cNvSpPr>
              <a:spLocks noChangeShapeType="1"/>
            </p:cNvSpPr>
            <p:nvPr/>
          </p:nvSpPr>
          <p:spPr bwMode="auto">
            <a:xfrm flipH="1"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8" name="Line 662"/>
            <p:cNvSpPr>
              <a:spLocks noChangeShapeType="1"/>
            </p:cNvSpPr>
            <p:nvPr/>
          </p:nvSpPr>
          <p:spPr bwMode="auto">
            <a:xfrm>
              <a:off x="1792609"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69" name="Line 663"/>
            <p:cNvSpPr>
              <a:spLocks noChangeShapeType="1"/>
            </p:cNvSpPr>
            <p:nvPr/>
          </p:nvSpPr>
          <p:spPr bwMode="auto">
            <a:xfrm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0" name="Line 664"/>
            <p:cNvSpPr>
              <a:spLocks noChangeShapeType="1"/>
            </p:cNvSpPr>
            <p:nvPr/>
          </p:nvSpPr>
          <p:spPr bwMode="auto">
            <a:xfrm flipH="1"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1" name="Line 665"/>
            <p:cNvSpPr>
              <a:spLocks noChangeShapeType="1"/>
            </p:cNvSpPr>
            <p:nvPr/>
          </p:nvSpPr>
          <p:spPr bwMode="auto">
            <a:xfrm>
              <a:off x="1792609"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2" name="Line 666"/>
            <p:cNvSpPr>
              <a:spLocks noChangeShapeType="1"/>
            </p:cNvSpPr>
            <p:nvPr/>
          </p:nvSpPr>
          <p:spPr bwMode="auto">
            <a:xfrm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3" name="Line 667"/>
            <p:cNvSpPr>
              <a:spLocks noChangeShapeType="1"/>
            </p:cNvSpPr>
            <p:nvPr/>
          </p:nvSpPr>
          <p:spPr bwMode="auto">
            <a:xfrm flipH="1"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4" name="Line 668"/>
            <p:cNvSpPr>
              <a:spLocks noChangeShapeType="1"/>
            </p:cNvSpPr>
            <p:nvPr/>
          </p:nvSpPr>
          <p:spPr bwMode="auto">
            <a:xfrm>
              <a:off x="1792609"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5" name="Line 669"/>
            <p:cNvSpPr>
              <a:spLocks noChangeShapeType="1"/>
            </p:cNvSpPr>
            <p:nvPr/>
          </p:nvSpPr>
          <p:spPr bwMode="auto">
            <a:xfrm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6" name="Line 670"/>
            <p:cNvSpPr>
              <a:spLocks noChangeShapeType="1"/>
            </p:cNvSpPr>
            <p:nvPr/>
          </p:nvSpPr>
          <p:spPr bwMode="auto">
            <a:xfrm flipH="1" flipV="1">
              <a:off x="1784045"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7" name="Line 671"/>
            <p:cNvSpPr>
              <a:spLocks noChangeShapeType="1"/>
            </p:cNvSpPr>
            <p:nvPr/>
          </p:nvSpPr>
          <p:spPr bwMode="auto">
            <a:xfrm>
              <a:off x="1796417"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8" name="Line 672"/>
            <p:cNvSpPr>
              <a:spLocks noChangeShapeType="1"/>
            </p:cNvSpPr>
            <p:nvPr/>
          </p:nvSpPr>
          <p:spPr bwMode="auto">
            <a:xfrm flipV="1">
              <a:off x="1787851"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79" name="Line 673"/>
            <p:cNvSpPr>
              <a:spLocks noChangeShapeType="1"/>
            </p:cNvSpPr>
            <p:nvPr/>
          </p:nvSpPr>
          <p:spPr bwMode="auto">
            <a:xfrm flipH="1" flipV="1">
              <a:off x="1787851"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0" name="Line 674"/>
            <p:cNvSpPr>
              <a:spLocks noChangeShapeType="1"/>
            </p:cNvSpPr>
            <p:nvPr/>
          </p:nvSpPr>
          <p:spPr bwMode="auto">
            <a:xfrm>
              <a:off x="1802125"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1" name="Line 675"/>
            <p:cNvSpPr>
              <a:spLocks noChangeShapeType="1"/>
            </p:cNvSpPr>
            <p:nvPr/>
          </p:nvSpPr>
          <p:spPr bwMode="auto">
            <a:xfrm flipV="1">
              <a:off x="1792609"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2" name="Line 676"/>
            <p:cNvSpPr>
              <a:spLocks noChangeShapeType="1"/>
            </p:cNvSpPr>
            <p:nvPr/>
          </p:nvSpPr>
          <p:spPr bwMode="auto">
            <a:xfrm flipH="1" flipV="1">
              <a:off x="1792609"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3" name="Line 677"/>
            <p:cNvSpPr>
              <a:spLocks noChangeShapeType="1"/>
            </p:cNvSpPr>
            <p:nvPr/>
          </p:nvSpPr>
          <p:spPr bwMode="auto">
            <a:xfrm>
              <a:off x="1802125"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4" name="Line 678"/>
            <p:cNvSpPr>
              <a:spLocks noChangeShapeType="1"/>
            </p:cNvSpPr>
            <p:nvPr/>
          </p:nvSpPr>
          <p:spPr bwMode="auto">
            <a:xfrm flipV="1">
              <a:off x="1792609"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5" name="Line 679"/>
            <p:cNvSpPr>
              <a:spLocks noChangeShapeType="1"/>
            </p:cNvSpPr>
            <p:nvPr/>
          </p:nvSpPr>
          <p:spPr bwMode="auto">
            <a:xfrm flipH="1" flipV="1">
              <a:off x="1792609" y="2060589"/>
              <a:ext cx="18081"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6" name="Line 680"/>
            <p:cNvSpPr>
              <a:spLocks noChangeShapeType="1"/>
            </p:cNvSpPr>
            <p:nvPr/>
          </p:nvSpPr>
          <p:spPr bwMode="auto">
            <a:xfrm>
              <a:off x="1836384" y="2052259"/>
              <a:ext cx="0" cy="3192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7" name="Line 681"/>
            <p:cNvSpPr>
              <a:spLocks noChangeShapeType="1"/>
            </p:cNvSpPr>
            <p:nvPr/>
          </p:nvSpPr>
          <p:spPr bwMode="auto">
            <a:xfrm flipV="1">
              <a:off x="1826869" y="2060589"/>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8" name="Line 682"/>
            <p:cNvSpPr>
              <a:spLocks noChangeShapeType="1"/>
            </p:cNvSpPr>
            <p:nvPr/>
          </p:nvSpPr>
          <p:spPr bwMode="auto">
            <a:xfrm flipH="1" flipV="1">
              <a:off x="1826869" y="2060589"/>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89" name="Line 683"/>
            <p:cNvSpPr>
              <a:spLocks noChangeShapeType="1"/>
            </p:cNvSpPr>
            <p:nvPr/>
          </p:nvSpPr>
          <p:spPr bwMode="auto">
            <a:xfrm>
              <a:off x="1897289" y="2131385"/>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0" name="Line 684"/>
            <p:cNvSpPr>
              <a:spLocks noChangeShapeType="1"/>
            </p:cNvSpPr>
            <p:nvPr/>
          </p:nvSpPr>
          <p:spPr bwMode="auto">
            <a:xfrm flipV="1">
              <a:off x="1887773" y="21383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1" name="Line 685"/>
            <p:cNvSpPr>
              <a:spLocks noChangeShapeType="1"/>
            </p:cNvSpPr>
            <p:nvPr/>
          </p:nvSpPr>
          <p:spPr bwMode="auto">
            <a:xfrm flipH="1" flipV="1">
              <a:off x="1887773" y="2138328"/>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2" name="Line 686"/>
            <p:cNvSpPr>
              <a:spLocks noChangeShapeType="1"/>
            </p:cNvSpPr>
            <p:nvPr/>
          </p:nvSpPr>
          <p:spPr bwMode="auto">
            <a:xfrm>
              <a:off x="1967710"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3" name="Line 687"/>
            <p:cNvSpPr>
              <a:spLocks noChangeShapeType="1"/>
            </p:cNvSpPr>
            <p:nvPr/>
          </p:nvSpPr>
          <p:spPr bwMode="auto">
            <a:xfrm flipV="1">
              <a:off x="195914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4" name="Line 688"/>
            <p:cNvSpPr>
              <a:spLocks noChangeShapeType="1"/>
            </p:cNvSpPr>
            <p:nvPr/>
          </p:nvSpPr>
          <p:spPr bwMode="auto">
            <a:xfrm flipH="1" flipV="1">
              <a:off x="195914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5" name="Line 689"/>
            <p:cNvSpPr>
              <a:spLocks noChangeShapeType="1"/>
            </p:cNvSpPr>
            <p:nvPr/>
          </p:nvSpPr>
          <p:spPr bwMode="auto">
            <a:xfrm>
              <a:off x="2009582"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6" name="Line 690"/>
            <p:cNvSpPr>
              <a:spLocks noChangeShapeType="1"/>
            </p:cNvSpPr>
            <p:nvPr/>
          </p:nvSpPr>
          <p:spPr bwMode="auto">
            <a:xfrm flipV="1">
              <a:off x="2001969" y="2164702"/>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7" name="Line 691"/>
            <p:cNvSpPr>
              <a:spLocks noChangeShapeType="1"/>
            </p:cNvSpPr>
            <p:nvPr/>
          </p:nvSpPr>
          <p:spPr bwMode="auto">
            <a:xfrm flipH="1" flipV="1">
              <a:off x="2001969" y="2164702"/>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8" name="Line 692"/>
            <p:cNvSpPr>
              <a:spLocks noChangeShapeType="1"/>
            </p:cNvSpPr>
            <p:nvPr/>
          </p:nvSpPr>
          <p:spPr bwMode="auto">
            <a:xfrm>
              <a:off x="2032421"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499" name="Line 693"/>
            <p:cNvSpPr>
              <a:spLocks noChangeShapeType="1"/>
            </p:cNvSpPr>
            <p:nvPr/>
          </p:nvSpPr>
          <p:spPr bwMode="auto">
            <a:xfrm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0" name="Line 694"/>
            <p:cNvSpPr>
              <a:spLocks noChangeShapeType="1"/>
            </p:cNvSpPr>
            <p:nvPr/>
          </p:nvSpPr>
          <p:spPr bwMode="auto">
            <a:xfrm flipH="1"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1" name="Line 695"/>
            <p:cNvSpPr>
              <a:spLocks noChangeShapeType="1"/>
            </p:cNvSpPr>
            <p:nvPr/>
          </p:nvSpPr>
          <p:spPr bwMode="auto">
            <a:xfrm>
              <a:off x="2032421"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2" name="Line 696"/>
            <p:cNvSpPr>
              <a:spLocks noChangeShapeType="1"/>
            </p:cNvSpPr>
            <p:nvPr/>
          </p:nvSpPr>
          <p:spPr bwMode="auto">
            <a:xfrm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3" name="Line 697"/>
            <p:cNvSpPr>
              <a:spLocks noChangeShapeType="1"/>
            </p:cNvSpPr>
            <p:nvPr/>
          </p:nvSpPr>
          <p:spPr bwMode="auto">
            <a:xfrm flipH="1"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4" name="Line 698"/>
            <p:cNvSpPr>
              <a:spLocks noChangeShapeType="1"/>
            </p:cNvSpPr>
            <p:nvPr/>
          </p:nvSpPr>
          <p:spPr bwMode="auto">
            <a:xfrm>
              <a:off x="2032421"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5" name="Line 699"/>
            <p:cNvSpPr>
              <a:spLocks noChangeShapeType="1"/>
            </p:cNvSpPr>
            <p:nvPr/>
          </p:nvSpPr>
          <p:spPr bwMode="auto">
            <a:xfrm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6" name="Line 700"/>
            <p:cNvSpPr>
              <a:spLocks noChangeShapeType="1"/>
            </p:cNvSpPr>
            <p:nvPr/>
          </p:nvSpPr>
          <p:spPr bwMode="auto">
            <a:xfrm flipH="1"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7" name="Line 701"/>
            <p:cNvSpPr>
              <a:spLocks noChangeShapeType="1"/>
            </p:cNvSpPr>
            <p:nvPr/>
          </p:nvSpPr>
          <p:spPr bwMode="auto">
            <a:xfrm>
              <a:off x="2032421"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8" name="Line 702"/>
            <p:cNvSpPr>
              <a:spLocks noChangeShapeType="1"/>
            </p:cNvSpPr>
            <p:nvPr/>
          </p:nvSpPr>
          <p:spPr bwMode="auto">
            <a:xfrm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09" name="Line 703"/>
            <p:cNvSpPr>
              <a:spLocks noChangeShapeType="1"/>
            </p:cNvSpPr>
            <p:nvPr/>
          </p:nvSpPr>
          <p:spPr bwMode="auto">
            <a:xfrm flipH="1" flipV="1">
              <a:off x="2023855" y="2164702"/>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0" name="Line 704"/>
            <p:cNvSpPr>
              <a:spLocks noChangeShapeType="1"/>
            </p:cNvSpPr>
            <p:nvPr/>
          </p:nvSpPr>
          <p:spPr bwMode="auto">
            <a:xfrm>
              <a:off x="2036227"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1" name="Line 705"/>
            <p:cNvSpPr>
              <a:spLocks noChangeShapeType="1"/>
            </p:cNvSpPr>
            <p:nvPr/>
          </p:nvSpPr>
          <p:spPr bwMode="auto">
            <a:xfrm flipV="1">
              <a:off x="2027662" y="2164702"/>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2" name="Line 706"/>
            <p:cNvSpPr>
              <a:spLocks noChangeShapeType="1"/>
            </p:cNvSpPr>
            <p:nvPr/>
          </p:nvSpPr>
          <p:spPr bwMode="auto">
            <a:xfrm flipH="1" flipV="1">
              <a:off x="2027662" y="2164702"/>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3" name="Line 707"/>
            <p:cNvSpPr>
              <a:spLocks noChangeShapeType="1"/>
            </p:cNvSpPr>
            <p:nvPr/>
          </p:nvSpPr>
          <p:spPr bwMode="auto">
            <a:xfrm>
              <a:off x="2036227"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4" name="Line 708"/>
            <p:cNvSpPr>
              <a:spLocks noChangeShapeType="1"/>
            </p:cNvSpPr>
            <p:nvPr/>
          </p:nvSpPr>
          <p:spPr bwMode="auto">
            <a:xfrm flipV="1">
              <a:off x="2027662" y="2164702"/>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5" name="Line 709"/>
            <p:cNvSpPr>
              <a:spLocks noChangeShapeType="1"/>
            </p:cNvSpPr>
            <p:nvPr/>
          </p:nvSpPr>
          <p:spPr bwMode="auto">
            <a:xfrm flipH="1" flipV="1">
              <a:off x="2027662" y="2164702"/>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6" name="Line 710"/>
            <p:cNvSpPr>
              <a:spLocks noChangeShapeType="1"/>
            </p:cNvSpPr>
            <p:nvPr/>
          </p:nvSpPr>
          <p:spPr bwMode="auto">
            <a:xfrm>
              <a:off x="2036227"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7" name="Line 711"/>
            <p:cNvSpPr>
              <a:spLocks noChangeShapeType="1"/>
            </p:cNvSpPr>
            <p:nvPr/>
          </p:nvSpPr>
          <p:spPr bwMode="auto">
            <a:xfrm flipV="1">
              <a:off x="2027662" y="2164702"/>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8" name="Line 712"/>
            <p:cNvSpPr>
              <a:spLocks noChangeShapeType="1"/>
            </p:cNvSpPr>
            <p:nvPr/>
          </p:nvSpPr>
          <p:spPr bwMode="auto">
            <a:xfrm flipH="1" flipV="1">
              <a:off x="2027662" y="2164702"/>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19" name="Line 713"/>
            <p:cNvSpPr>
              <a:spLocks noChangeShapeType="1"/>
            </p:cNvSpPr>
            <p:nvPr/>
          </p:nvSpPr>
          <p:spPr bwMode="auto">
            <a:xfrm>
              <a:off x="2041937"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0" name="Line 714"/>
            <p:cNvSpPr>
              <a:spLocks noChangeShapeType="1"/>
            </p:cNvSpPr>
            <p:nvPr/>
          </p:nvSpPr>
          <p:spPr bwMode="auto">
            <a:xfrm flipV="1">
              <a:off x="2032421" y="2164702"/>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1" name="Line 715"/>
            <p:cNvSpPr>
              <a:spLocks noChangeShapeType="1"/>
            </p:cNvSpPr>
            <p:nvPr/>
          </p:nvSpPr>
          <p:spPr bwMode="auto">
            <a:xfrm flipH="1" flipV="1">
              <a:off x="2032421" y="2164702"/>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2" name="Line 716"/>
            <p:cNvSpPr>
              <a:spLocks noChangeShapeType="1"/>
            </p:cNvSpPr>
            <p:nvPr/>
          </p:nvSpPr>
          <p:spPr bwMode="auto">
            <a:xfrm>
              <a:off x="2041937" y="215637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3" name="Line 717"/>
            <p:cNvSpPr>
              <a:spLocks noChangeShapeType="1"/>
            </p:cNvSpPr>
            <p:nvPr/>
          </p:nvSpPr>
          <p:spPr bwMode="auto">
            <a:xfrm flipV="1">
              <a:off x="2032421" y="2164702"/>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4" name="Line 718"/>
            <p:cNvSpPr>
              <a:spLocks noChangeShapeType="1"/>
            </p:cNvSpPr>
            <p:nvPr/>
          </p:nvSpPr>
          <p:spPr bwMode="auto">
            <a:xfrm flipH="1" flipV="1">
              <a:off x="2032421" y="2164702"/>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5" name="Line 719"/>
            <p:cNvSpPr>
              <a:spLocks noChangeShapeType="1"/>
            </p:cNvSpPr>
            <p:nvPr/>
          </p:nvSpPr>
          <p:spPr bwMode="auto">
            <a:xfrm>
              <a:off x="205145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6" name="Line 720"/>
            <p:cNvSpPr>
              <a:spLocks noChangeShapeType="1"/>
            </p:cNvSpPr>
            <p:nvPr/>
          </p:nvSpPr>
          <p:spPr bwMode="auto">
            <a:xfrm flipV="1">
              <a:off x="2042888"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7" name="Line 721"/>
            <p:cNvSpPr>
              <a:spLocks noChangeShapeType="1"/>
            </p:cNvSpPr>
            <p:nvPr/>
          </p:nvSpPr>
          <p:spPr bwMode="auto">
            <a:xfrm flipH="1" flipV="1">
              <a:off x="2042888"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8" name="Line 722"/>
            <p:cNvSpPr>
              <a:spLocks noChangeShapeType="1"/>
            </p:cNvSpPr>
            <p:nvPr/>
          </p:nvSpPr>
          <p:spPr bwMode="auto">
            <a:xfrm>
              <a:off x="205145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29" name="Line 723"/>
            <p:cNvSpPr>
              <a:spLocks noChangeShapeType="1"/>
            </p:cNvSpPr>
            <p:nvPr/>
          </p:nvSpPr>
          <p:spPr bwMode="auto">
            <a:xfrm flipV="1">
              <a:off x="2042888"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0" name="Line 724"/>
            <p:cNvSpPr>
              <a:spLocks noChangeShapeType="1"/>
            </p:cNvSpPr>
            <p:nvPr/>
          </p:nvSpPr>
          <p:spPr bwMode="auto">
            <a:xfrm flipH="1" flipV="1">
              <a:off x="2042888"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1" name="Line 725"/>
            <p:cNvSpPr>
              <a:spLocks noChangeShapeType="1"/>
            </p:cNvSpPr>
            <p:nvPr/>
          </p:nvSpPr>
          <p:spPr bwMode="auto">
            <a:xfrm>
              <a:off x="205145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2" name="Line 726"/>
            <p:cNvSpPr>
              <a:spLocks noChangeShapeType="1"/>
            </p:cNvSpPr>
            <p:nvPr/>
          </p:nvSpPr>
          <p:spPr bwMode="auto">
            <a:xfrm flipV="1">
              <a:off x="2042888"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3" name="Line 727"/>
            <p:cNvSpPr>
              <a:spLocks noChangeShapeType="1"/>
            </p:cNvSpPr>
            <p:nvPr/>
          </p:nvSpPr>
          <p:spPr bwMode="auto">
            <a:xfrm flipH="1" flipV="1">
              <a:off x="2042888"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4" name="Line 728"/>
            <p:cNvSpPr>
              <a:spLocks noChangeShapeType="1"/>
            </p:cNvSpPr>
            <p:nvPr/>
          </p:nvSpPr>
          <p:spPr bwMode="auto">
            <a:xfrm>
              <a:off x="205716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5" name="Line 729"/>
            <p:cNvSpPr>
              <a:spLocks noChangeShapeType="1"/>
            </p:cNvSpPr>
            <p:nvPr/>
          </p:nvSpPr>
          <p:spPr bwMode="auto">
            <a:xfrm flipV="1">
              <a:off x="2047647"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6" name="Line 730"/>
            <p:cNvSpPr>
              <a:spLocks noChangeShapeType="1"/>
            </p:cNvSpPr>
            <p:nvPr/>
          </p:nvSpPr>
          <p:spPr bwMode="auto">
            <a:xfrm flipH="1" flipV="1">
              <a:off x="2047647"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7" name="Line 731"/>
            <p:cNvSpPr>
              <a:spLocks noChangeShapeType="1"/>
            </p:cNvSpPr>
            <p:nvPr/>
          </p:nvSpPr>
          <p:spPr bwMode="auto">
            <a:xfrm>
              <a:off x="205716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8" name="Line 732"/>
            <p:cNvSpPr>
              <a:spLocks noChangeShapeType="1"/>
            </p:cNvSpPr>
            <p:nvPr/>
          </p:nvSpPr>
          <p:spPr bwMode="auto">
            <a:xfrm flipV="1">
              <a:off x="2047647"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39" name="Line 733"/>
            <p:cNvSpPr>
              <a:spLocks noChangeShapeType="1"/>
            </p:cNvSpPr>
            <p:nvPr/>
          </p:nvSpPr>
          <p:spPr bwMode="auto">
            <a:xfrm flipH="1" flipV="1">
              <a:off x="2047647"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0" name="Line 734"/>
            <p:cNvSpPr>
              <a:spLocks noChangeShapeType="1"/>
            </p:cNvSpPr>
            <p:nvPr/>
          </p:nvSpPr>
          <p:spPr bwMode="auto">
            <a:xfrm>
              <a:off x="2059066"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1" name="Line 735"/>
            <p:cNvSpPr>
              <a:spLocks noChangeShapeType="1"/>
            </p:cNvSpPr>
            <p:nvPr/>
          </p:nvSpPr>
          <p:spPr bwMode="auto">
            <a:xfrm flipV="1">
              <a:off x="2051453"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2" name="Line 736"/>
            <p:cNvSpPr>
              <a:spLocks noChangeShapeType="1"/>
            </p:cNvSpPr>
            <p:nvPr/>
          </p:nvSpPr>
          <p:spPr bwMode="auto">
            <a:xfrm flipH="1" flipV="1">
              <a:off x="2051453"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3" name="Line 737"/>
            <p:cNvSpPr>
              <a:spLocks noChangeShapeType="1"/>
            </p:cNvSpPr>
            <p:nvPr/>
          </p:nvSpPr>
          <p:spPr bwMode="auto">
            <a:xfrm>
              <a:off x="206287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4" name="Line 738"/>
            <p:cNvSpPr>
              <a:spLocks noChangeShapeType="1"/>
            </p:cNvSpPr>
            <p:nvPr/>
          </p:nvSpPr>
          <p:spPr bwMode="auto">
            <a:xfrm flipV="1">
              <a:off x="2054309" y="2199407"/>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5" name="Line 739"/>
            <p:cNvSpPr>
              <a:spLocks noChangeShapeType="1"/>
            </p:cNvSpPr>
            <p:nvPr/>
          </p:nvSpPr>
          <p:spPr bwMode="auto">
            <a:xfrm flipH="1" flipV="1">
              <a:off x="2054309" y="2199407"/>
              <a:ext cx="18081"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6" name="Line 740"/>
            <p:cNvSpPr>
              <a:spLocks noChangeShapeType="1"/>
            </p:cNvSpPr>
            <p:nvPr/>
          </p:nvSpPr>
          <p:spPr bwMode="auto">
            <a:xfrm>
              <a:off x="2099987"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7" name="Line 741"/>
            <p:cNvSpPr>
              <a:spLocks noChangeShapeType="1"/>
            </p:cNvSpPr>
            <p:nvPr/>
          </p:nvSpPr>
          <p:spPr bwMode="auto">
            <a:xfrm flipV="1">
              <a:off x="2092374"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8" name="Line 742"/>
            <p:cNvSpPr>
              <a:spLocks noChangeShapeType="1"/>
            </p:cNvSpPr>
            <p:nvPr/>
          </p:nvSpPr>
          <p:spPr bwMode="auto">
            <a:xfrm flipH="1" flipV="1">
              <a:off x="2092374"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49" name="Line 743"/>
            <p:cNvSpPr>
              <a:spLocks noChangeShapeType="1"/>
            </p:cNvSpPr>
            <p:nvPr/>
          </p:nvSpPr>
          <p:spPr bwMode="auto">
            <a:xfrm>
              <a:off x="2245587"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0" name="Line 744"/>
            <p:cNvSpPr>
              <a:spLocks noChangeShapeType="1"/>
            </p:cNvSpPr>
            <p:nvPr/>
          </p:nvSpPr>
          <p:spPr bwMode="auto">
            <a:xfrm flipV="1">
              <a:off x="2237974"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1" name="Line 745"/>
            <p:cNvSpPr>
              <a:spLocks noChangeShapeType="1"/>
            </p:cNvSpPr>
            <p:nvPr/>
          </p:nvSpPr>
          <p:spPr bwMode="auto">
            <a:xfrm flipH="1" flipV="1">
              <a:off x="2237974"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2" name="Line 746"/>
            <p:cNvSpPr>
              <a:spLocks noChangeShapeType="1"/>
            </p:cNvSpPr>
            <p:nvPr/>
          </p:nvSpPr>
          <p:spPr bwMode="auto">
            <a:xfrm>
              <a:off x="229031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3" name="Line 747"/>
            <p:cNvSpPr>
              <a:spLocks noChangeShapeType="1"/>
            </p:cNvSpPr>
            <p:nvPr/>
          </p:nvSpPr>
          <p:spPr bwMode="auto">
            <a:xfrm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4" name="Line 748"/>
            <p:cNvSpPr>
              <a:spLocks noChangeShapeType="1"/>
            </p:cNvSpPr>
            <p:nvPr/>
          </p:nvSpPr>
          <p:spPr bwMode="auto">
            <a:xfrm flipH="1"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5" name="Line 749"/>
            <p:cNvSpPr>
              <a:spLocks noChangeShapeType="1"/>
            </p:cNvSpPr>
            <p:nvPr/>
          </p:nvSpPr>
          <p:spPr bwMode="auto">
            <a:xfrm>
              <a:off x="229031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6" name="Line 750"/>
            <p:cNvSpPr>
              <a:spLocks noChangeShapeType="1"/>
            </p:cNvSpPr>
            <p:nvPr/>
          </p:nvSpPr>
          <p:spPr bwMode="auto">
            <a:xfrm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7" name="Line 751"/>
            <p:cNvSpPr>
              <a:spLocks noChangeShapeType="1"/>
            </p:cNvSpPr>
            <p:nvPr/>
          </p:nvSpPr>
          <p:spPr bwMode="auto">
            <a:xfrm flipH="1"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8" name="Line 752"/>
            <p:cNvSpPr>
              <a:spLocks noChangeShapeType="1"/>
            </p:cNvSpPr>
            <p:nvPr/>
          </p:nvSpPr>
          <p:spPr bwMode="auto">
            <a:xfrm>
              <a:off x="229031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59" name="Line 753"/>
            <p:cNvSpPr>
              <a:spLocks noChangeShapeType="1"/>
            </p:cNvSpPr>
            <p:nvPr/>
          </p:nvSpPr>
          <p:spPr bwMode="auto">
            <a:xfrm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0" name="Line 754"/>
            <p:cNvSpPr>
              <a:spLocks noChangeShapeType="1"/>
            </p:cNvSpPr>
            <p:nvPr/>
          </p:nvSpPr>
          <p:spPr bwMode="auto">
            <a:xfrm flipH="1"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1" name="Line 755"/>
            <p:cNvSpPr>
              <a:spLocks noChangeShapeType="1"/>
            </p:cNvSpPr>
            <p:nvPr/>
          </p:nvSpPr>
          <p:spPr bwMode="auto">
            <a:xfrm>
              <a:off x="2290313"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2" name="Line 756"/>
            <p:cNvSpPr>
              <a:spLocks noChangeShapeType="1"/>
            </p:cNvSpPr>
            <p:nvPr/>
          </p:nvSpPr>
          <p:spPr bwMode="auto">
            <a:xfrm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3" name="Line 757"/>
            <p:cNvSpPr>
              <a:spLocks noChangeShapeType="1"/>
            </p:cNvSpPr>
            <p:nvPr/>
          </p:nvSpPr>
          <p:spPr bwMode="auto">
            <a:xfrm flipH="1" flipV="1">
              <a:off x="2282700" y="2199407"/>
              <a:ext cx="16178"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4" name="Line 758"/>
            <p:cNvSpPr>
              <a:spLocks noChangeShapeType="1"/>
            </p:cNvSpPr>
            <p:nvPr/>
          </p:nvSpPr>
          <p:spPr bwMode="auto">
            <a:xfrm>
              <a:off x="2298878" y="2192466"/>
              <a:ext cx="0" cy="3054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5" name="Line 759"/>
            <p:cNvSpPr>
              <a:spLocks noChangeShapeType="1"/>
            </p:cNvSpPr>
            <p:nvPr/>
          </p:nvSpPr>
          <p:spPr bwMode="auto">
            <a:xfrm flipV="1">
              <a:off x="2290313"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6" name="Line 760"/>
            <p:cNvSpPr>
              <a:spLocks noChangeShapeType="1"/>
            </p:cNvSpPr>
            <p:nvPr/>
          </p:nvSpPr>
          <p:spPr bwMode="auto">
            <a:xfrm flipH="1" flipV="1">
              <a:off x="2290313" y="2199407"/>
              <a:ext cx="17130" cy="1665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7" name="Line 761"/>
            <p:cNvSpPr>
              <a:spLocks noChangeShapeType="1"/>
            </p:cNvSpPr>
            <p:nvPr/>
          </p:nvSpPr>
          <p:spPr bwMode="auto">
            <a:xfrm>
              <a:off x="2305539" y="2245218"/>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8" name="Line 762"/>
            <p:cNvSpPr>
              <a:spLocks noChangeShapeType="1"/>
            </p:cNvSpPr>
            <p:nvPr/>
          </p:nvSpPr>
          <p:spPr bwMode="auto">
            <a:xfrm flipV="1">
              <a:off x="2297926"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69" name="Line 763"/>
            <p:cNvSpPr>
              <a:spLocks noChangeShapeType="1"/>
            </p:cNvSpPr>
            <p:nvPr/>
          </p:nvSpPr>
          <p:spPr bwMode="auto">
            <a:xfrm flipH="1" flipV="1">
              <a:off x="2297926"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0" name="Line 764"/>
            <p:cNvSpPr>
              <a:spLocks noChangeShapeType="1"/>
            </p:cNvSpPr>
            <p:nvPr/>
          </p:nvSpPr>
          <p:spPr bwMode="auto">
            <a:xfrm>
              <a:off x="2305539" y="2245218"/>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1" name="Line 765"/>
            <p:cNvSpPr>
              <a:spLocks noChangeShapeType="1"/>
            </p:cNvSpPr>
            <p:nvPr/>
          </p:nvSpPr>
          <p:spPr bwMode="auto">
            <a:xfrm flipV="1">
              <a:off x="2297926"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2" name="Line 766"/>
            <p:cNvSpPr>
              <a:spLocks noChangeShapeType="1"/>
            </p:cNvSpPr>
            <p:nvPr/>
          </p:nvSpPr>
          <p:spPr bwMode="auto">
            <a:xfrm flipH="1" flipV="1">
              <a:off x="2297926"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3" name="Line 767"/>
            <p:cNvSpPr>
              <a:spLocks noChangeShapeType="1"/>
            </p:cNvSpPr>
            <p:nvPr/>
          </p:nvSpPr>
          <p:spPr bwMode="auto">
            <a:xfrm>
              <a:off x="2309345" y="2245218"/>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4" name="Line 768"/>
            <p:cNvSpPr>
              <a:spLocks noChangeShapeType="1"/>
            </p:cNvSpPr>
            <p:nvPr/>
          </p:nvSpPr>
          <p:spPr bwMode="auto">
            <a:xfrm flipV="1">
              <a:off x="2300781" y="2252160"/>
              <a:ext cx="17130"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5" name="Line 769"/>
            <p:cNvSpPr>
              <a:spLocks noChangeShapeType="1"/>
            </p:cNvSpPr>
            <p:nvPr/>
          </p:nvSpPr>
          <p:spPr bwMode="auto">
            <a:xfrm flipH="1" flipV="1">
              <a:off x="2300781" y="2252160"/>
              <a:ext cx="17130"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6" name="Line 770"/>
            <p:cNvSpPr>
              <a:spLocks noChangeShapeType="1"/>
            </p:cNvSpPr>
            <p:nvPr/>
          </p:nvSpPr>
          <p:spPr bwMode="auto">
            <a:xfrm>
              <a:off x="2310297" y="2245218"/>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7" name="Line 771"/>
            <p:cNvSpPr>
              <a:spLocks noChangeShapeType="1"/>
            </p:cNvSpPr>
            <p:nvPr/>
          </p:nvSpPr>
          <p:spPr bwMode="auto">
            <a:xfrm flipV="1">
              <a:off x="2302684" y="2252160"/>
              <a:ext cx="17130"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8" name="Line 772"/>
            <p:cNvSpPr>
              <a:spLocks noChangeShapeType="1"/>
            </p:cNvSpPr>
            <p:nvPr/>
          </p:nvSpPr>
          <p:spPr bwMode="auto">
            <a:xfrm flipH="1" flipV="1">
              <a:off x="2302684" y="2252160"/>
              <a:ext cx="17130"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79" name="Line 773"/>
            <p:cNvSpPr>
              <a:spLocks noChangeShapeType="1"/>
            </p:cNvSpPr>
            <p:nvPr/>
          </p:nvSpPr>
          <p:spPr bwMode="auto">
            <a:xfrm>
              <a:off x="2317910" y="2245218"/>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0" name="Line 774"/>
            <p:cNvSpPr>
              <a:spLocks noChangeShapeType="1"/>
            </p:cNvSpPr>
            <p:nvPr/>
          </p:nvSpPr>
          <p:spPr bwMode="auto">
            <a:xfrm flipV="1">
              <a:off x="2309345"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1" name="Line 775"/>
            <p:cNvSpPr>
              <a:spLocks noChangeShapeType="1"/>
            </p:cNvSpPr>
            <p:nvPr/>
          </p:nvSpPr>
          <p:spPr bwMode="auto">
            <a:xfrm flipH="1" flipV="1">
              <a:off x="2309345"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2" name="Line 776"/>
            <p:cNvSpPr>
              <a:spLocks noChangeShapeType="1"/>
            </p:cNvSpPr>
            <p:nvPr/>
          </p:nvSpPr>
          <p:spPr bwMode="auto">
            <a:xfrm>
              <a:off x="2317910" y="2245218"/>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3" name="Line 777"/>
            <p:cNvSpPr>
              <a:spLocks noChangeShapeType="1"/>
            </p:cNvSpPr>
            <p:nvPr/>
          </p:nvSpPr>
          <p:spPr bwMode="auto">
            <a:xfrm flipV="1">
              <a:off x="2309345"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4" name="Line 778"/>
            <p:cNvSpPr>
              <a:spLocks noChangeShapeType="1"/>
            </p:cNvSpPr>
            <p:nvPr/>
          </p:nvSpPr>
          <p:spPr bwMode="auto">
            <a:xfrm flipH="1" flipV="1">
              <a:off x="2309345" y="2252160"/>
              <a:ext cx="16178" cy="18048"/>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5" name="Line 779"/>
            <p:cNvSpPr>
              <a:spLocks noChangeShapeType="1"/>
            </p:cNvSpPr>
            <p:nvPr/>
          </p:nvSpPr>
          <p:spPr bwMode="auto">
            <a:xfrm>
              <a:off x="2591027"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6" name="Line 780"/>
            <p:cNvSpPr>
              <a:spLocks noChangeShapeType="1"/>
            </p:cNvSpPr>
            <p:nvPr/>
          </p:nvSpPr>
          <p:spPr bwMode="auto">
            <a:xfrm flipV="1">
              <a:off x="2583415"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7" name="Line 781"/>
            <p:cNvSpPr>
              <a:spLocks noChangeShapeType="1"/>
            </p:cNvSpPr>
            <p:nvPr/>
          </p:nvSpPr>
          <p:spPr bwMode="auto">
            <a:xfrm flipH="1" flipV="1">
              <a:off x="2583415"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8" name="Line 782"/>
            <p:cNvSpPr>
              <a:spLocks noChangeShapeType="1"/>
            </p:cNvSpPr>
            <p:nvPr/>
          </p:nvSpPr>
          <p:spPr bwMode="auto">
            <a:xfrm>
              <a:off x="2603400"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89" name="Line 783"/>
            <p:cNvSpPr>
              <a:spLocks noChangeShapeType="1"/>
            </p:cNvSpPr>
            <p:nvPr/>
          </p:nvSpPr>
          <p:spPr bwMode="auto">
            <a:xfrm flipV="1">
              <a:off x="2594835"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0" name="Line 784"/>
            <p:cNvSpPr>
              <a:spLocks noChangeShapeType="1"/>
            </p:cNvSpPr>
            <p:nvPr/>
          </p:nvSpPr>
          <p:spPr bwMode="auto">
            <a:xfrm flipH="1" flipV="1">
              <a:off x="2594835"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1" name="Line 785"/>
            <p:cNvSpPr>
              <a:spLocks noChangeShapeType="1"/>
            </p:cNvSpPr>
            <p:nvPr/>
          </p:nvSpPr>
          <p:spPr bwMode="auto">
            <a:xfrm>
              <a:off x="2686192"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2" name="Line 786"/>
            <p:cNvSpPr>
              <a:spLocks noChangeShapeType="1"/>
            </p:cNvSpPr>
            <p:nvPr/>
          </p:nvSpPr>
          <p:spPr bwMode="auto">
            <a:xfrm flipV="1">
              <a:off x="2678579"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3" name="Line 787"/>
            <p:cNvSpPr>
              <a:spLocks noChangeShapeType="1"/>
            </p:cNvSpPr>
            <p:nvPr/>
          </p:nvSpPr>
          <p:spPr bwMode="auto">
            <a:xfrm flipH="1" flipV="1">
              <a:off x="2678579"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4" name="Line 788"/>
            <p:cNvSpPr>
              <a:spLocks noChangeShapeType="1"/>
            </p:cNvSpPr>
            <p:nvPr/>
          </p:nvSpPr>
          <p:spPr bwMode="auto">
            <a:xfrm>
              <a:off x="2785162"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5" name="Line 789"/>
            <p:cNvSpPr>
              <a:spLocks noChangeShapeType="1"/>
            </p:cNvSpPr>
            <p:nvPr/>
          </p:nvSpPr>
          <p:spPr bwMode="auto">
            <a:xfrm flipV="1">
              <a:off x="2776597"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6" name="Line 790"/>
            <p:cNvSpPr>
              <a:spLocks noChangeShapeType="1"/>
            </p:cNvSpPr>
            <p:nvPr/>
          </p:nvSpPr>
          <p:spPr bwMode="auto">
            <a:xfrm flipH="1" flipV="1">
              <a:off x="2776597"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7" name="Line 791"/>
            <p:cNvSpPr>
              <a:spLocks noChangeShapeType="1"/>
            </p:cNvSpPr>
            <p:nvPr/>
          </p:nvSpPr>
          <p:spPr bwMode="auto">
            <a:xfrm>
              <a:off x="2801340"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8" name="Line 792"/>
            <p:cNvSpPr>
              <a:spLocks noChangeShapeType="1"/>
            </p:cNvSpPr>
            <p:nvPr/>
          </p:nvSpPr>
          <p:spPr bwMode="auto">
            <a:xfrm flipV="1">
              <a:off x="2792775" y="2478434"/>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599" name="Line 793"/>
            <p:cNvSpPr>
              <a:spLocks noChangeShapeType="1"/>
            </p:cNvSpPr>
            <p:nvPr/>
          </p:nvSpPr>
          <p:spPr bwMode="auto">
            <a:xfrm flipH="1" flipV="1">
              <a:off x="2792775" y="2478434"/>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0" name="Line 794"/>
            <p:cNvSpPr>
              <a:spLocks noChangeShapeType="1"/>
            </p:cNvSpPr>
            <p:nvPr/>
          </p:nvSpPr>
          <p:spPr bwMode="auto">
            <a:xfrm>
              <a:off x="2820372"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1" name="Line 795"/>
            <p:cNvSpPr>
              <a:spLocks noChangeShapeType="1"/>
            </p:cNvSpPr>
            <p:nvPr/>
          </p:nvSpPr>
          <p:spPr bwMode="auto">
            <a:xfrm flipV="1">
              <a:off x="2811807" y="2478434"/>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2" name="Line 796"/>
            <p:cNvSpPr>
              <a:spLocks noChangeShapeType="1"/>
            </p:cNvSpPr>
            <p:nvPr/>
          </p:nvSpPr>
          <p:spPr bwMode="auto">
            <a:xfrm flipH="1" flipV="1">
              <a:off x="2811807" y="2478434"/>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3" name="Line 797"/>
            <p:cNvSpPr>
              <a:spLocks noChangeShapeType="1"/>
            </p:cNvSpPr>
            <p:nvPr/>
          </p:nvSpPr>
          <p:spPr bwMode="auto">
            <a:xfrm>
              <a:off x="2827033"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4" name="Line 798"/>
            <p:cNvSpPr>
              <a:spLocks noChangeShapeType="1"/>
            </p:cNvSpPr>
            <p:nvPr/>
          </p:nvSpPr>
          <p:spPr bwMode="auto">
            <a:xfrm flipV="1">
              <a:off x="2819420"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5" name="Line 799"/>
            <p:cNvSpPr>
              <a:spLocks noChangeShapeType="1"/>
            </p:cNvSpPr>
            <p:nvPr/>
          </p:nvSpPr>
          <p:spPr bwMode="auto">
            <a:xfrm flipH="1" flipV="1">
              <a:off x="2819420"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6" name="Line 800"/>
            <p:cNvSpPr>
              <a:spLocks noChangeShapeType="1"/>
            </p:cNvSpPr>
            <p:nvPr/>
          </p:nvSpPr>
          <p:spPr bwMode="auto">
            <a:xfrm>
              <a:off x="2849872"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7" name="Line 801"/>
            <p:cNvSpPr>
              <a:spLocks noChangeShapeType="1"/>
            </p:cNvSpPr>
            <p:nvPr/>
          </p:nvSpPr>
          <p:spPr bwMode="auto">
            <a:xfrm flipV="1">
              <a:off x="2840356" y="2478434"/>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8" name="Line 802"/>
            <p:cNvSpPr>
              <a:spLocks noChangeShapeType="1"/>
            </p:cNvSpPr>
            <p:nvPr/>
          </p:nvSpPr>
          <p:spPr bwMode="auto">
            <a:xfrm flipH="1" flipV="1">
              <a:off x="2840356" y="2478434"/>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09" name="Line 803"/>
            <p:cNvSpPr>
              <a:spLocks noChangeShapeType="1"/>
            </p:cNvSpPr>
            <p:nvPr/>
          </p:nvSpPr>
          <p:spPr bwMode="auto">
            <a:xfrm>
              <a:off x="2857485"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0" name="Line 804"/>
            <p:cNvSpPr>
              <a:spLocks noChangeShapeType="1"/>
            </p:cNvSpPr>
            <p:nvPr/>
          </p:nvSpPr>
          <p:spPr bwMode="auto">
            <a:xfrm flipV="1">
              <a:off x="2849872"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1" name="Line 805"/>
            <p:cNvSpPr>
              <a:spLocks noChangeShapeType="1"/>
            </p:cNvSpPr>
            <p:nvPr/>
          </p:nvSpPr>
          <p:spPr bwMode="auto">
            <a:xfrm flipH="1" flipV="1">
              <a:off x="2849872" y="2478434"/>
              <a:ext cx="16178"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2" name="Line 806"/>
            <p:cNvSpPr>
              <a:spLocks noChangeShapeType="1"/>
            </p:cNvSpPr>
            <p:nvPr/>
          </p:nvSpPr>
          <p:spPr bwMode="auto">
            <a:xfrm>
              <a:off x="2930761"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3" name="Line 807"/>
            <p:cNvSpPr>
              <a:spLocks noChangeShapeType="1"/>
            </p:cNvSpPr>
            <p:nvPr/>
          </p:nvSpPr>
          <p:spPr bwMode="auto">
            <a:xfrm flipV="1">
              <a:off x="2922197" y="2478434"/>
              <a:ext cx="17130" cy="1527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4" name="Line 809"/>
            <p:cNvSpPr>
              <a:spLocks noChangeShapeType="1"/>
            </p:cNvSpPr>
            <p:nvPr/>
          </p:nvSpPr>
          <p:spPr bwMode="auto">
            <a:xfrm flipH="1" flipV="1">
              <a:off x="2922197" y="2478434"/>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5" name="Line 810"/>
            <p:cNvSpPr>
              <a:spLocks noChangeShapeType="1"/>
            </p:cNvSpPr>
            <p:nvPr/>
          </p:nvSpPr>
          <p:spPr bwMode="auto">
            <a:xfrm>
              <a:off x="3075410"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6" name="Line 811"/>
            <p:cNvSpPr>
              <a:spLocks noChangeShapeType="1"/>
            </p:cNvSpPr>
            <p:nvPr/>
          </p:nvSpPr>
          <p:spPr bwMode="auto">
            <a:xfrm flipV="1">
              <a:off x="3066845" y="2478434"/>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7" name="Line 812"/>
            <p:cNvSpPr>
              <a:spLocks noChangeShapeType="1"/>
            </p:cNvSpPr>
            <p:nvPr/>
          </p:nvSpPr>
          <p:spPr bwMode="auto">
            <a:xfrm flipH="1" flipV="1">
              <a:off x="3066845" y="2478434"/>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8" name="Line 813"/>
            <p:cNvSpPr>
              <a:spLocks noChangeShapeType="1"/>
            </p:cNvSpPr>
            <p:nvPr/>
          </p:nvSpPr>
          <p:spPr bwMode="auto">
            <a:xfrm>
              <a:off x="3078265"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19" name="Line 814"/>
            <p:cNvSpPr>
              <a:spLocks noChangeShapeType="1"/>
            </p:cNvSpPr>
            <p:nvPr/>
          </p:nvSpPr>
          <p:spPr bwMode="auto">
            <a:xfrm flipV="1">
              <a:off x="3070652" y="2478434"/>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0" name="Line 815"/>
            <p:cNvSpPr>
              <a:spLocks noChangeShapeType="1"/>
            </p:cNvSpPr>
            <p:nvPr/>
          </p:nvSpPr>
          <p:spPr bwMode="auto">
            <a:xfrm flipH="1" flipV="1">
              <a:off x="3070652" y="2478434"/>
              <a:ext cx="16178"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1" name="Line 816"/>
            <p:cNvSpPr>
              <a:spLocks noChangeShapeType="1"/>
            </p:cNvSpPr>
            <p:nvPr/>
          </p:nvSpPr>
          <p:spPr bwMode="auto">
            <a:xfrm>
              <a:off x="3097297" y="2470104"/>
              <a:ext cx="0" cy="33317"/>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2" name="Line 817"/>
            <p:cNvSpPr>
              <a:spLocks noChangeShapeType="1"/>
            </p:cNvSpPr>
            <p:nvPr/>
          </p:nvSpPr>
          <p:spPr bwMode="auto">
            <a:xfrm flipV="1">
              <a:off x="3088732" y="2478434"/>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3" name="Line 818"/>
            <p:cNvSpPr>
              <a:spLocks noChangeShapeType="1"/>
            </p:cNvSpPr>
            <p:nvPr/>
          </p:nvSpPr>
          <p:spPr bwMode="auto">
            <a:xfrm flipH="1" flipV="1">
              <a:off x="3088732" y="2478434"/>
              <a:ext cx="17130" cy="152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4" name="Freeform 819"/>
            <p:cNvSpPr>
              <a:spLocks/>
            </p:cNvSpPr>
            <p:nvPr/>
          </p:nvSpPr>
          <p:spPr bwMode="auto">
            <a:xfrm>
              <a:off x="492681"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9 w 17"/>
                <a:gd name="T11" fmla="*/ 19 h 19"/>
                <a:gd name="T12" fmla="*/ 9 w 17"/>
                <a:gd name="T13" fmla="*/ 19 h 19"/>
                <a:gd name="T14" fmla="*/ 5 w 17"/>
                <a:gd name="T15" fmla="*/ 18 h 19"/>
                <a:gd name="T16" fmla="*/ 3 w 17"/>
                <a:gd name="T17" fmla="*/ 16 h 19"/>
                <a:gd name="T18" fmla="*/ 1 w 17"/>
                <a:gd name="T19" fmla="*/ 13 h 19"/>
                <a:gd name="T20" fmla="*/ 0 w 17"/>
                <a:gd name="T21" fmla="*/ 9 h 19"/>
                <a:gd name="T22" fmla="*/ 0 w 17"/>
                <a:gd name="T23" fmla="*/ 9 h 19"/>
                <a:gd name="T24" fmla="*/ 1 w 17"/>
                <a:gd name="T25" fmla="*/ 6 h 19"/>
                <a:gd name="T26" fmla="*/ 3 w 17"/>
                <a:gd name="T27" fmla="*/ 2 h 19"/>
                <a:gd name="T28" fmla="*/ 5 w 17"/>
                <a:gd name="T29" fmla="*/ 1 h 19"/>
                <a:gd name="T30" fmla="*/ 9 w 17"/>
                <a:gd name="T31" fmla="*/ 0 h 19"/>
                <a:gd name="T32" fmla="*/ 9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9" y="19"/>
                  </a:lnTo>
                  <a:lnTo>
                    <a:pt x="9" y="19"/>
                  </a:lnTo>
                  <a:lnTo>
                    <a:pt x="5" y="18"/>
                  </a:lnTo>
                  <a:lnTo>
                    <a:pt x="3" y="16"/>
                  </a:lnTo>
                  <a:lnTo>
                    <a:pt x="1" y="13"/>
                  </a:lnTo>
                  <a:lnTo>
                    <a:pt x="0" y="9"/>
                  </a:lnTo>
                  <a:lnTo>
                    <a:pt x="0" y="9"/>
                  </a:lnTo>
                  <a:lnTo>
                    <a:pt x="1" y="6"/>
                  </a:lnTo>
                  <a:lnTo>
                    <a:pt x="3" y="2"/>
                  </a:lnTo>
                  <a:lnTo>
                    <a:pt x="5" y="1"/>
                  </a:lnTo>
                  <a:lnTo>
                    <a:pt x="9" y="0"/>
                  </a:lnTo>
                  <a:lnTo>
                    <a:pt x="9" y="0"/>
                  </a:lnTo>
                  <a:lnTo>
                    <a:pt x="12" y="1"/>
                  </a:lnTo>
                  <a:lnTo>
                    <a:pt x="15" y="2"/>
                  </a:lnTo>
                  <a:lnTo>
                    <a:pt x="17"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5" name="Freeform 820"/>
            <p:cNvSpPr>
              <a:spLocks/>
            </p:cNvSpPr>
            <p:nvPr/>
          </p:nvSpPr>
          <p:spPr bwMode="auto">
            <a:xfrm>
              <a:off x="496487"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8 w 17"/>
                <a:gd name="T11" fmla="*/ 19 h 19"/>
                <a:gd name="T12" fmla="*/ 8 w 17"/>
                <a:gd name="T13" fmla="*/ 19 h 19"/>
                <a:gd name="T14" fmla="*/ 5 w 17"/>
                <a:gd name="T15" fmla="*/ 18 h 19"/>
                <a:gd name="T16" fmla="*/ 2 w 17"/>
                <a:gd name="T17" fmla="*/ 16 h 19"/>
                <a:gd name="T18" fmla="*/ 0 w 17"/>
                <a:gd name="T19" fmla="*/ 13 h 19"/>
                <a:gd name="T20" fmla="*/ 0 w 17"/>
                <a:gd name="T21" fmla="*/ 9 h 19"/>
                <a:gd name="T22" fmla="*/ 0 w 17"/>
                <a:gd name="T23" fmla="*/ 9 h 19"/>
                <a:gd name="T24" fmla="*/ 0 w 17"/>
                <a:gd name="T25" fmla="*/ 6 h 19"/>
                <a:gd name="T26" fmla="*/ 2 w 17"/>
                <a:gd name="T27" fmla="*/ 2 h 19"/>
                <a:gd name="T28" fmla="*/ 5 w 17"/>
                <a:gd name="T29" fmla="*/ 1 h 19"/>
                <a:gd name="T30" fmla="*/ 8 w 17"/>
                <a:gd name="T31" fmla="*/ 0 h 19"/>
                <a:gd name="T32" fmla="*/ 8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8" y="19"/>
                  </a:lnTo>
                  <a:lnTo>
                    <a:pt x="8" y="19"/>
                  </a:lnTo>
                  <a:lnTo>
                    <a:pt x="5" y="18"/>
                  </a:lnTo>
                  <a:lnTo>
                    <a:pt x="2" y="16"/>
                  </a:lnTo>
                  <a:lnTo>
                    <a:pt x="0" y="13"/>
                  </a:lnTo>
                  <a:lnTo>
                    <a:pt x="0" y="9"/>
                  </a:lnTo>
                  <a:lnTo>
                    <a:pt x="0" y="9"/>
                  </a:lnTo>
                  <a:lnTo>
                    <a:pt x="0" y="6"/>
                  </a:lnTo>
                  <a:lnTo>
                    <a:pt x="2" y="2"/>
                  </a:lnTo>
                  <a:lnTo>
                    <a:pt x="5" y="1"/>
                  </a:lnTo>
                  <a:lnTo>
                    <a:pt x="8" y="0"/>
                  </a:lnTo>
                  <a:lnTo>
                    <a:pt x="8" y="0"/>
                  </a:lnTo>
                  <a:lnTo>
                    <a:pt x="12" y="1"/>
                  </a:lnTo>
                  <a:lnTo>
                    <a:pt x="15" y="2"/>
                  </a:lnTo>
                  <a:lnTo>
                    <a:pt x="17" y="6"/>
                  </a:lnTo>
                  <a:lnTo>
                    <a:pt x="17" y="9"/>
                  </a:lnTo>
                  <a:lnTo>
                    <a:pt x="17" y="9"/>
                  </a:lnTo>
                  <a:close/>
                </a:path>
              </a:pathLst>
            </a:custGeom>
            <a:noFill/>
            <a:ln w="3175">
              <a:solidFill>
                <a:srgbClr val="0E8D89"/>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6" name="Freeform 821"/>
            <p:cNvSpPr>
              <a:spLocks/>
            </p:cNvSpPr>
            <p:nvPr/>
          </p:nvSpPr>
          <p:spPr bwMode="auto">
            <a:xfrm>
              <a:off x="496487" y="1420633"/>
              <a:ext cx="16178" cy="26375"/>
            </a:xfrm>
            <a:custGeom>
              <a:avLst/>
              <a:gdLst>
                <a:gd name="T0" fmla="*/ 17 w 17"/>
                <a:gd name="T1" fmla="*/ 9 h 19"/>
                <a:gd name="T2" fmla="*/ 17 w 17"/>
                <a:gd name="T3" fmla="*/ 9 h 19"/>
                <a:gd name="T4" fmla="*/ 17 w 17"/>
                <a:gd name="T5" fmla="*/ 13 h 19"/>
                <a:gd name="T6" fmla="*/ 15 w 17"/>
                <a:gd name="T7" fmla="*/ 16 h 19"/>
                <a:gd name="T8" fmla="*/ 12 w 17"/>
                <a:gd name="T9" fmla="*/ 18 h 19"/>
                <a:gd name="T10" fmla="*/ 8 w 17"/>
                <a:gd name="T11" fmla="*/ 19 h 19"/>
                <a:gd name="T12" fmla="*/ 8 w 17"/>
                <a:gd name="T13" fmla="*/ 19 h 19"/>
                <a:gd name="T14" fmla="*/ 5 w 17"/>
                <a:gd name="T15" fmla="*/ 18 h 19"/>
                <a:gd name="T16" fmla="*/ 2 w 17"/>
                <a:gd name="T17" fmla="*/ 16 h 19"/>
                <a:gd name="T18" fmla="*/ 0 w 17"/>
                <a:gd name="T19" fmla="*/ 13 h 19"/>
                <a:gd name="T20" fmla="*/ 0 w 17"/>
                <a:gd name="T21" fmla="*/ 9 h 19"/>
                <a:gd name="T22" fmla="*/ 0 w 17"/>
                <a:gd name="T23" fmla="*/ 9 h 19"/>
                <a:gd name="T24" fmla="*/ 0 w 17"/>
                <a:gd name="T25" fmla="*/ 6 h 19"/>
                <a:gd name="T26" fmla="*/ 2 w 17"/>
                <a:gd name="T27" fmla="*/ 2 h 19"/>
                <a:gd name="T28" fmla="*/ 5 w 17"/>
                <a:gd name="T29" fmla="*/ 1 h 19"/>
                <a:gd name="T30" fmla="*/ 8 w 17"/>
                <a:gd name="T31" fmla="*/ 0 h 19"/>
                <a:gd name="T32" fmla="*/ 8 w 17"/>
                <a:gd name="T33" fmla="*/ 0 h 19"/>
                <a:gd name="T34" fmla="*/ 12 w 17"/>
                <a:gd name="T35" fmla="*/ 1 h 19"/>
                <a:gd name="T36" fmla="*/ 15 w 17"/>
                <a:gd name="T37" fmla="*/ 2 h 19"/>
                <a:gd name="T38" fmla="*/ 17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5" y="16"/>
                  </a:lnTo>
                  <a:lnTo>
                    <a:pt x="12" y="18"/>
                  </a:lnTo>
                  <a:lnTo>
                    <a:pt x="8" y="19"/>
                  </a:lnTo>
                  <a:lnTo>
                    <a:pt x="8" y="19"/>
                  </a:lnTo>
                  <a:lnTo>
                    <a:pt x="5" y="18"/>
                  </a:lnTo>
                  <a:lnTo>
                    <a:pt x="2" y="16"/>
                  </a:lnTo>
                  <a:lnTo>
                    <a:pt x="0" y="13"/>
                  </a:lnTo>
                  <a:lnTo>
                    <a:pt x="0" y="9"/>
                  </a:lnTo>
                  <a:lnTo>
                    <a:pt x="0" y="9"/>
                  </a:lnTo>
                  <a:lnTo>
                    <a:pt x="0" y="6"/>
                  </a:lnTo>
                  <a:lnTo>
                    <a:pt x="2" y="2"/>
                  </a:lnTo>
                  <a:lnTo>
                    <a:pt x="5" y="1"/>
                  </a:lnTo>
                  <a:lnTo>
                    <a:pt x="8" y="0"/>
                  </a:lnTo>
                  <a:lnTo>
                    <a:pt x="8" y="0"/>
                  </a:lnTo>
                  <a:lnTo>
                    <a:pt x="12" y="1"/>
                  </a:lnTo>
                  <a:lnTo>
                    <a:pt x="15" y="2"/>
                  </a:lnTo>
                  <a:lnTo>
                    <a:pt x="17"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7" name="Freeform 822"/>
            <p:cNvSpPr>
              <a:spLocks/>
            </p:cNvSpPr>
            <p:nvPr/>
          </p:nvSpPr>
          <p:spPr bwMode="auto">
            <a:xfrm>
              <a:off x="671587" y="1480326"/>
              <a:ext cx="16178" cy="24987"/>
            </a:xfrm>
            <a:custGeom>
              <a:avLst/>
              <a:gdLst>
                <a:gd name="T0" fmla="*/ 17 w 17"/>
                <a:gd name="T1" fmla="*/ 8 h 18"/>
                <a:gd name="T2" fmla="*/ 17 w 17"/>
                <a:gd name="T3" fmla="*/ 8 h 18"/>
                <a:gd name="T4" fmla="*/ 17 w 17"/>
                <a:gd name="T5" fmla="*/ 12 h 18"/>
                <a:gd name="T6" fmla="*/ 14 w 17"/>
                <a:gd name="T7" fmla="*/ 16 h 18"/>
                <a:gd name="T8" fmla="*/ 12 w 17"/>
                <a:gd name="T9" fmla="*/ 18 h 18"/>
                <a:gd name="T10" fmla="*/ 8 w 17"/>
                <a:gd name="T11" fmla="*/ 18 h 18"/>
                <a:gd name="T12" fmla="*/ 8 w 17"/>
                <a:gd name="T13" fmla="*/ 18 h 18"/>
                <a:gd name="T14" fmla="*/ 5 w 17"/>
                <a:gd name="T15" fmla="*/ 18 h 18"/>
                <a:gd name="T16" fmla="*/ 2 w 17"/>
                <a:gd name="T17" fmla="*/ 16 h 18"/>
                <a:gd name="T18" fmla="*/ 0 w 17"/>
                <a:gd name="T19" fmla="*/ 12 h 18"/>
                <a:gd name="T20" fmla="*/ 0 w 17"/>
                <a:gd name="T21" fmla="*/ 8 h 18"/>
                <a:gd name="T22" fmla="*/ 0 w 17"/>
                <a:gd name="T23" fmla="*/ 8 h 18"/>
                <a:gd name="T24" fmla="*/ 0 w 17"/>
                <a:gd name="T25" fmla="*/ 5 h 18"/>
                <a:gd name="T26" fmla="*/ 2 w 17"/>
                <a:gd name="T27" fmla="*/ 2 h 18"/>
                <a:gd name="T28" fmla="*/ 5 w 17"/>
                <a:gd name="T29" fmla="*/ 0 h 18"/>
                <a:gd name="T30" fmla="*/ 8 w 17"/>
                <a:gd name="T31" fmla="*/ 0 h 18"/>
                <a:gd name="T32" fmla="*/ 8 w 17"/>
                <a:gd name="T33" fmla="*/ 0 h 18"/>
                <a:gd name="T34" fmla="*/ 12 w 17"/>
                <a:gd name="T35" fmla="*/ 0 h 18"/>
                <a:gd name="T36" fmla="*/ 14 w 17"/>
                <a:gd name="T37" fmla="*/ 2 h 18"/>
                <a:gd name="T38" fmla="*/ 17 w 17"/>
                <a:gd name="T39" fmla="*/ 5 h 18"/>
                <a:gd name="T40" fmla="*/ 17 w 17"/>
                <a:gd name="T41" fmla="*/ 8 h 18"/>
                <a:gd name="T42" fmla="*/ 17 w 17"/>
                <a:gd name="T4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8"/>
                  </a:moveTo>
                  <a:lnTo>
                    <a:pt x="17" y="8"/>
                  </a:lnTo>
                  <a:lnTo>
                    <a:pt x="17" y="12"/>
                  </a:lnTo>
                  <a:lnTo>
                    <a:pt x="14" y="16"/>
                  </a:lnTo>
                  <a:lnTo>
                    <a:pt x="12" y="18"/>
                  </a:lnTo>
                  <a:lnTo>
                    <a:pt x="8" y="18"/>
                  </a:lnTo>
                  <a:lnTo>
                    <a:pt x="8" y="18"/>
                  </a:lnTo>
                  <a:lnTo>
                    <a:pt x="5" y="18"/>
                  </a:lnTo>
                  <a:lnTo>
                    <a:pt x="2" y="16"/>
                  </a:lnTo>
                  <a:lnTo>
                    <a:pt x="0" y="12"/>
                  </a:lnTo>
                  <a:lnTo>
                    <a:pt x="0" y="8"/>
                  </a:lnTo>
                  <a:lnTo>
                    <a:pt x="0" y="8"/>
                  </a:lnTo>
                  <a:lnTo>
                    <a:pt x="0" y="5"/>
                  </a:lnTo>
                  <a:lnTo>
                    <a:pt x="2" y="2"/>
                  </a:lnTo>
                  <a:lnTo>
                    <a:pt x="5" y="0"/>
                  </a:lnTo>
                  <a:lnTo>
                    <a:pt x="8" y="0"/>
                  </a:lnTo>
                  <a:lnTo>
                    <a:pt x="8" y="0"/>
                  </a:lnTo>
                  <a:lnTo>
                    <a:pt x="12" y="0"/>
                  </a:lnTo>
                  <a:lnTo>
                    <a:pt x="14" y="2"/>
                  </a:lnTo>
                  <a:lnTo>
                    <a:pt x="17" y="5"/>
                  </a:lnTo>
                  <a:lnTo>
                    <a:pt x="17" y="8"/>
                  </a:lnTo>
                  <a:lnTo>
                    <a:pt x="17" y="8"/>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8" name="Freeform 823"/>
            <p:cNvSpPr>
              <a:spLocks/>
            </p:cNvSpPr>
            <p:nvPr/>
          </p:nvSpPr>
          <p:spPr bwMode="auto">
            <a:xfrm>
              <a:off x="758186" y="1627473"/>
              <a:ext cx="16178" cy="24987"/>
            </a:xfrm>
            <a:custGeom>
              <a:avLst/>
              <a:gdLst>
                <a:gd name="T0" fmla="*/ 17 w 17"/>
                <a:gd name="T1" fmla="*/ 8 h 18"/>
                <a:gd name="T2" fmla="*/ 17 w 17"/>
                <a:gd name="T3" fmla="*/ 8 h 18"/>
                <a:gd name="T4" fmla="*/ 16 w 17"/>
                <a:gd name="T5" fmla="*/ 12 h 18"/>
                <a:gd name="T6" fmla="*/ 15 w 17"/>
                <a:gd name="T7" fmla="*/ 16 h 18"/>
                <a:gd name="T8" fmla="*/ 12 w 17"/>
                <a:gd name="T9" fmla="*/ 18 h 18"/>
                <a:gd name="T10" fmla="*/ 9 w 17"/>
                <a:gd name="T11" fmla="*/ 18 h 18"/>
                <a:gd name="T12" fmla="*/ 9 w 17"/>
                <a:gd name="T13" fmla="*/ 18 h 18"/>
                <a:gd name="T14" fmla="*/ 5 w 17"/>
                <a:gd name="T15" fmla="*/ 18 h 18"/>
                <a:gd name="T16" fmla="*/ 2 w 17"/>
                <a:gd name="T17" fmla="*/ 16 h 18"/>
                <a:gd name="T18" fmla="*/ 0 w 17"/>
                <a:gd name="T19" fmla="*/ 12 h 18"/>
                <a:gd name="T20" fmla="*/ 0 w 17"/>
                <a:gd name="T21" fmla="*/ 8 h 18"/>
                <a:gd name="T22" fmla="*/ 0 w 17"/>
                <a:gd name="T23" fmla="*/ 8 h 18"/>
                <a:gd name="T24" fmla="*/ 0 w 17"/>
                <a:gd name="T25" fmla="*/ 5 h 18"/>
                <a:gd name="T26" fmla="*/ 2 w 17"/>
                <a:gd name="T27" fmla="*/ 2 h 18"/>
                <a:gd name="T28" fmla="*/ 5 w 17"/>
                <a:gd name="T29" fmla="*/ 0 h 18"/>
                <a:gd name="T30" fmla="*/ 9 w 17"/>
                <a:gd name="T31" fmla="*/ 0 h 18"/>
                <a:gd name="T32" fmla="*/ 9 w 17"/>
                <a:gd name="T33" fmla="*/ 0 h 18"/>
                <a:gd name="T34" fmla="*/ 12 w 17"/>
                <a:gd name="T35" fmla="*/ 0 h 18"/>
                <a:gd name="T36" fmla="*/ 15 w 17"/>
                <a:gd name="T37" fmla="*/ 2 h 18"/>
                <a:gd name="T38" fmla="*/ 16 w 17"/>
                <a:gd name="T39" fmla="*/ 5 h 18"/>
                <a:gd name="T40" fmla="*/ 17 w 17"/>
                <a:gd name="T41" fmla="*/ 8 h 18"/>
                <a:gd name="T42" fmla="*/ 17 w 17"/>
                <a:gd name="T43"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8"/>
                  </a:moveTo>
                  <a:lnTo>
                    <a:pt x="17" y="8"/>
                  </a:lnTo>
                  <a:lnTo>
                    <a:pt x="16" y="12"/>
                  </a:lnTo>
                  <a:lnTo>
                    <a:pt x="15" y="16"/>
                  </a:lnTo>
                  <a:lnTo>
                    <a:pt x="12" y="18"/>
                  </a:lnTo>
                  <a:lnTo>
                    <a:pt x="9" y="18"/>
                  </a:lnTo>
                  <a:lnTo>
                    <a:pt x="9" y="18"/>
                  </a:lnTo>
                  <a:lnTo>
                    <a:pt x="5" y="18"/>
                  </a:lnTo>
                  <a:lnTo>
                    <a:pt x="2" y="16"/>
                  </a:lnTo>
                  <a:lnTo>
                    <a:pt x="0" y="12"/>
                  </a:lnTo>
                  <a:lnTo>
                    <a:pt x="0" y="8"/>
                  </a:lnTo>
                  <a:lnTo>
                    <a:pt x="0" y="8"/>
                  </a:lnTo>
                  <a:lnTo>
                    <a:pt x="0" y="5"/>
                  </a:lnTo>
                  <a:lnTo>
                    <a:pt x="2" y="2"/>
                  </a:lnTo>
                  <a:lnTo>
                    <a:pt x="5" y="0"/>
                  </a:lnTo>
                  <a:lnTo>
                    <a:pt x="9" y="0"/>
                  </a:lnTo>
                  <a:lnTo>
                    <a:pt x="9" y="0"/>
                  </a:lnTo>
                  <a:lnTo>
                    <a:pt x="12" y="0"/>
                  </a:lnTo>
                  <a:lnTo>
                    <a:pt x="15" y="2"/>
                  </a:lnTo>
                  <a:lnTo>
                    <a:pt x="16" y="5"/>
                  </a:lnTo>
                  <a:lnTo>
                    <a:pt x="17" y="8"/>
                  </a:lnTo>
                  <a:lnTo>
                    <a:pt x="17" y="8"/>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29" name="Freeform 824"/>
            <p:cNvSpPr>
              <a:spLocks/>
            </p:cNvSpPr>
            <p:nvPr/>
          </p:nvSpPr>
          <p:spPr bwMode="auto">
            <a:xfrm>
              <a:off x="1008465" y="1899559"/>
              <a:ext cx="17130" cy="27764"/>
            </a:xfrm>
            <a:custGeom>
              <a:avLst/>
              <a:gdLst>
                <a:gd name="T0" fmla="*/ 18 w 18"/>
                <a:gd name="T1" fmla="*/ 10 h 20"/>
                <a:gd name="T2" fmla="*/ 18 w 18"/>
                <a:gd name="T3" fmla="*/ 10 h 20"/>
                <a:gd name="T4" fmla="*/ 17 w 18"/>
                <a:gd name="T5" fmla="*/ 14 h 20"/>
                <a:gd name="T6" fmla="*/ 16 w 18"/>
                <a:gd name="T7" fmla="*/ 16 h 20"/>
                <a:gd name="T8" fmla="*/ 13 w 18"/>
                <a:gd name="T9" fmla="*/ 19 h 20"/>
                <a:gd name="T10" fmla="*/ 10 w 18"/>
                <a:gd name="T11" fmla="*/ 20 h 20"/>
                <a:gd name="T12" fmla="*/ 10 w 18"/>
                <a:gd name="T13" fmla="*/ 20 h 20"/>
                <a:gd name="T14" fmla="*/ 6 w 18"/>
                <a:gd name="T15" fmla="*/ 19 h 20"/>
                <a:gd name="T16" fmla="*/ 3 w 18"/>
                <a:gd name="T17" fmla="*/ 16 h 20"/>
                <a:gd name="T18" fmla="*/ 1 w 18"/>
                <a:gd name="T19" fmla="*/ 14 h 20"/>
                <a:gd name="T20" fmla="*/ 0 w 18"/>
                <a:gd name="T21" fmla="*/ 10 h 20"/>
                <a:gd name="T22" fmla="*/ 0 w 18"/>
                <a:gd name="T23" fmla="*/ 10 h 20"/>
                <a:gd name="T24" fmla="*/ 1 w 18"/>
                <a:gd name="T25" fmla="*/ 6 h 20"/>
                <a:gd name="T26" fmla="*/ 3 w 18"/>
                <a:gd name="T27" fmla="*/ 3 h 20"/>
                <a:gd name="T28" fmla="*/ 6 w 18"/>
                <a:gd name="T29" fmla="*/ 1 h 20"/>
                <a:gd name="T30" fmla="*/ 10 w 18"/>
                <a:gd name="T31" fmla="*/ 0 h 20"/>
                <a:gd name="T32" fmla="*/ 10 w 18"/>
                <a:gd name="T33" fmla="*/ 0 h 20"/>
                <a:gd name="T34" fmla="*/ 13 w 18"/>
                <a:gd name="T35" fmla="*/ 1 h 20"/>
                <a:gd name="T36" fmla="*/ 16 w 18"/>
                <a:gd name="T37" fmla="*/ 3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6"/>
                  </a:lnTo>
                  <a:lnTo>
                    <a:pt x="13" y="19"/>
                  </a:lnTo>
                  <a:lnTo>
                    <a:pt x="10" y="20"/>
                  </a:lnTo>
                  <a:lnTo>
                    <a:pt x="10" y="20"/>
                  </a:lnTo>
                  <a:lnTo>
                    <a:pt x="6" y="19"/>
                  </a:lnTo>
                  <a:lnTo>
                    <a:pt x="3" y="16"/>
                  </a:lnTo>
                  <a:lnTo>
                    <a:pt x="1" y="14"/>
                  </a:lnTo>
                  <a:lnTo>
                    <a:pt x="0" y="10"/>
                  </a:lnTo>
                  <a:lnTo>
                    <a:pt x="0" y="10"/>
                  </a:lnTo>
                  <a:lnTo>
                    <a:pt x="1" y="6"/>
                  </a:lnTo>
                  <a:lnTo>
                    <a:pt x="3" y="3"/>
                  </a:lnTo>
                  <a:lnTo>
                    <a:pt x="6" y="1"/>
                  </a:lnTo>
                  <a:lnTo>
                    <a:pt x="10" y="0"/>
                  </a:lnTo>
                  <a:lnTo>
                    <a:pt x="10" y="0"/>
                  </a:lnTo>
                  <a:lnTo>
                    <a:pt x="13"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0" name="Freeform 825"/>
            <p:cNvSpPr>
              <a:spLocks/>
            </p:cNvSpPr>
            <p:nvPr/>
          </p:nvSpPr>
          <p:spPr bwMode="auto">
            <a:xfrm>
              <a:off x="1014174" y="1993955"/>
              <a:ext cx="16178" cy="24987"/>
            </a:xfrm>
            <a:custGeom>
              <a:avLst/>
              <a:gdLst>
                <a:gd name="T0" fmla="*/ 17 w 17"/>
                <a:gd name="T1" fmla="*/ 10 h 18"/>
                <a:gd name="T2" fmla="*/ 17 w 17"/>
                <a:gd name="T3" fmla="*/ 10 h 18"/>
                <a:gd name="T4" fmla="*/ 17 w 17"/>
                <a:gd name="T5" fmla="*/ 14 h 18"/>
                <a:gd name="T6" fmla="*/ 15 w 17"/>
                <a:gd name="T7" fmla="*/ 16 h 18"/>
                <a:gd name="T8" fmla="*/ 12 w 17"/>
                <a:gd name="T9" fmla="*/ 18 h 18"/>
                <a:gd name="T10" fmla="*/ 9 w 17"/>
                <a:gd name="T11" fmla="*/ 18 h 18"/>
                <a:gd name="T12" fmla="*/ 9 w 17"/>
                <a:gd name="T13" fmla="*/ 18 h 18"/>
                <a:gd name="T14" fmla="*/ 5 w 17"/>
                <a:gd name="T15" fmla="*/ 18 h 18"/>
                <a:gd name="T16" fmla="*/ 2 w 17"/>
                <a:gd name="T17" fmla="*/ 16 h 18"/>
                <a:gd name="T18" fmla="*/ 0 w 17"/>
                <a:gd name="T19" fmla="*/ 14 h 18"/>
                <a:gd name="T20" fmla="*/ 0 w 17"/>
                <a:gd name="T21" fmla="*/ 10 h 18"/>
                <a:gd name="T22" fmla="*/ 0 w 17"/>
                <a:gd name="T23" fmla="*/ 10 h 18"/>
                <a:gd name="T24" fmla="*/ 0 w 17"/>
                <a:gd name="T25" fmla="*/ 6 h 18"/>
                <a:gd name="T26" fmla="*/ 2 w 17"/>
                <a:gd name="T27" fmla="*/ 2 h 18"/>
                <a:gd name="T28" fmla="*/ 5 w 17"/>
                <a:gd name="T29" fmla="*/ 0 h 18"/>
                <a:gd name="T30" fmla="*/ 9 w 17"/>
                <a:gd name="T31" fmla="*/ 0 h 18"/>
                <a:gd name="T32" fmla="*/ 9 w 17"/>
                <a:gd name="T33" fmla="*/ 0 h 18"/>
                <a:gd name="T34" fmla="*/ 12 w 17"/>
                <a:gd name="T35" fmla="*/ 0 h 18"/>
                <a:gd name="T36" fmla="*/ 15 w 17"/>
                <a:gd name="T37" fmla="*/ 2 h 18"/>
                <a:gd name="T38" fmla="*/ 17 w 17"/>
                <a:gd name="T39" fmla="*/ 6 h 18"/>
                <a:gd name="T40" fmla="*/ 17 w 17"/>
                <a:gd name="T41" fmla="*/ 10 h 18"/>
                <a:gd name="T42" fmla="*/ 17 w 17"/>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8">
                  <a:moveTo>
                    <a:pt x="17" y="10"/>
                  </a:moveTo>
                  <a:lnTo>
                    <a:pt x="17" y="10"/>
                  </a:lnTo>
                  <a:lnTo>
                    <a:pt x="17" y="14"/>
                  </a:lnTo>
                  <a:lnTo>
                    <a:pt x="15" y="16"/>
                  </a:lnTo>
                  <a:lnTo>
                    <a:pt x="12" y="18"/>
                  </a:lnTo>
                  <a:lnTo>
                    <a:pt x="9" y="18"/>
                  </a:lnTo>
                  <a:lnTo>
                    <a:pt x="9" y="18"/>
                  </a:lnTo>
                  <a:lnTo>
                    <a:pt x="5" y="18"/>
                  </a:lnTo>
                  <a:lnTo>
                    <a:pt x="2" y="16"/>
                  </a:lnTo>
                  <a:lnTo>
                    <a:pt x="0" y="14"/>
                  </a:lnTo>
                  <a:lnTo>
                    <a:pt x="0" y="10"/>
                  </a:lnTo>
                  <a:lnTo>
                    <a:pt x="0" y="10"/>
                  </a:lnTo>
                  <a:lnTo>
                    <a:pt x="0" y="6"/>
                  </a:lnTo>
                  <a:lnTo>
                    <a:pt x="2" y="2"/>
                  </a:lnTo>
                  <a:lnTo>
                    <a:pt x="5" y="0"/>
                  </a:lnTo>
                  <a:lnTo>
                    <a:pt x="9" y="0"/>
                  </a:lnTo>
                  <a:lnTo>
                    <a:pt x="9" y="0"/>
                  </a:lnTo>
                  <a:lnTo>
                    <a:pt x="12" y="0"/>
                  </a:lnTo>
                  <a:lnTo>
                    <a:pt x="15" y="2"/>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1" name="Freeform 826"/>
            <p:cNvSpPr>
              <a:spLocks/>
            </p:cNvSpPr>
            <p:nvPr/>
          </p:nvSpPr>
          <p:spPr bwMode="auto">
            <a:xfrm>
              <a:off x="1165484" y="2057812"/>
              <a:ext cx="16178" cy="26375"/>
            </a:xfrm>
            <a:custGeom>
              <a:avLst/>
              <a:gdLst>
                <a:gd name="T0" fmla="*/ 17 w 17"/>
                <a:gd name="T1" fmla="*/ 10 h 19"/>
                <a:gd name="T2" fmla="*/ 17 w 17"/>
                <a:gd name="T3" fmla="*/ 10 h 19"/>
                <a:gd name="T4" fmla="*/ 16 w 17"/>
                <a:gd name="T5" fmla="*/ 13 h 19"/>
                <a:gd name="T6" fmla="*/ 15 w 17"/>
                <a:gd name="T7" fmla="*/ 17 h 19"/>
                <a:gd name="T8" fmla="*/ 12 w 17"/>
                <a:gd name="T9" fmla="*/ 18 h 19"/>
                <a:gd name="T10" fmla="*/ 9 w 17"/>
                <a:gd name="T11" fmla="*/ 19 h 19"/>
                <a:gd name="T12" fmla="*/ 9 w 17"/>
                <a:gd name="T13" fmla="*/ 19 h 19"/>
                <a:gd name="T14" fmla="*/ 5 w 17"/>
                <a:gd name="T15" fmla="*/ 18 h 19"/>
                <a:gd name="T16" fmla="*/ 3 w 17"/>
                <a:gd name="T17" fmla="*/ 17 h 19"/>
                <a:gd name="T18" fmla="*/ 0 w 17"/>
                <a:gd name="T19" fmla="*/ 13 h 19"/>
                <a:gd name="T20" fmla="*/ 0 w 17"/>
                <a:gd name="T21" fmla="*/ 10 h 19"/>
                <a:gd name="T22" fmla="*/ 0 w 17"/>
                <a:gd name="T23" fmla="*/ 10 h 19"/>
                <a:gd name="T24" fmla="*/ 0 w 17"/>
                <a:gd name="T25" fmla="*/ 6 h 19"/>
                <a:gd name="T26" fmla="*/ 3 w 17"/>
                <a:gd name="T27" fmla="*/ 3 h 19"/>
                <a:gd name="T28" fmla="*/ 5 w 17"/>
                <a:gd name="T29" fmla="*/ 1 h 19"/>
                <a:gd name="T30" fmla="*/ 9 w 17"/>
                <a:gd name="T31" fmla="*/ 0 h 19"/>
                <a:gd name="T32" fmla="*/ 9 w 17"/>
                <a:gd name="T33" fmla="*/ 0 h 19"/>
                <a:gd name="T34" fmla="*/ 12 w 17"/>
                <a:gd name="T35" fmla="*/ 1 h 19"/>
                <a:gd name="T36" fmla="*/ 15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3"/>
                  </a:lnTo>
                  <a:lnTo>
                    <a:pt x="15" y="17"/>
                  </a:lnTo>
                  <a:lnTo>
                    <a:pt x="12" y="18"/>
                  </a:lnTo>
                  <a:lnTo>
                    <a:pt x="9" y="19"/>
                  </a:lnTo>
                  <a:lnTo>
                    <a:pt x="9" y="19"/>
                  </a:lnTo>
                  <a:lnTo>
                    <a:pt x="5" y="18"/>
                  </a:lnTo>
                  <a:lnTo>
                    <a:pt x="3" y="17"/>
                  </a:lnTo>
                  <a:lnTo>
                    <a:pt x="0" y="13"/>
                  </a:lnTo>
                  <a:lnTo>
                    <a:pt x="0" y="10"/>
                  </a:lnTo>
                  <a:lnTo>
                    <a:pt x="0" y="10"/>
                  </a:lnTo>
                  <a:lnTo>
                    <a:pt x="0" y="6"/>
                  </a:lnTo>
                  <a:lnTo>
                    <a:pt x="3" y="3"/>
                  </a:lnTo>
                  <a:lnTo>
                    <a:pt x="5" y="1"/>
                  </a:lnTo>
                  <a:lnTo>
                    <a:pt x="9" y="0"/>
                  </a:lnTo>
                  <a:lnTo>
                    <a:pt x="9" y="0"/>
                  </a:lnTo>
                  <a:lnTo>
                    <a:pt x="12" y="1"/>
                  </a:lnTo>
                  <a:lnTo>
                    <a:pt x="15"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2" name="Freeform 827"/>
            <p:cNvSpPr>
              <a:spLocks/>
            </p:cNvSpPr>
            <p:nvPr/>
          </p:nvSpPr>
          <p:spPr bwMode="auto">
            <a:xfrm>
              <a:off x="1400537" y="2314628"/>
              <a:ext cx="17130" cy="27764"/>
            </a:xfrm>
            <a:custGeom>
              <a:avLst/>
              <a:gdLst>
                <a:gd name="T0" fmla="*/ 18 w 18"/>
                <a:gd name="T1" fmla="*/ 10 h 20"/>
                <a:gd name="T2" fmla="*/ 18 w 18"/>
                <a:gd name="T3" fmla="*/ 10 h 20"/>
                <a:gd name="T4" fmla="*/ 17 w 18"/>
                <a:gd name="T5" fmla="*/ 13 h 20"/>
                <a:gd name="T6" fmla="*/ 16 w 18"/>
                <a:gd name="T7" fmla="*/ 17 h 20"/>
                <a:gd name="T8" fmla="*/ 12 w 18"/>
                <a:gd name="T9" fmla="*/ 18 h 20"/>
                <a:gd name="T10" fmla="*/ 10 w 18"/>
                <a:gd name="T11" fmla="*/ 20 h 20"/>
                <a:gd name="T12" fmla="*/ 10 w 18"/>
                <a:gd name="T13" fmla="*/ 20 h 20"/>
                <a:gd name="T14" fmla="*/ 6 w 18"/>
                <a:gd name="T15" fmla="*/ 18 h 20"/>
                <a:gd name="T16" fmla="*/ 4 w 18"/>
                <a:gd name="T17" fmla="*/ 17 h 20"/>
                <a:gd name="T18" fmla="*/ 1 w 18"/>
                <a:gd name="T19" fmla="*/ 13 h 20"/>
                <a:gd name="T20" fmla="*/ 0 w 18"/>
                <a:gd name="T21" fmla="*/ 10 h 20"/>
                <a:gd name="T22" fmla="*/ 0 w 18"/>
                <a:gd name="T23" fmla="*/ 10 h 20"/>
                <a:gd name="T24" fmla="*/ 1 w 18"/>
                <a:gd name="T25" fmla="*/ 6 h 20"/>
                <a:gd name="T26" fmla="*/ 4 w 18"/>
                <a:gd name="T27" fmla="*/ 3 h 20"/>
                <a:gd name="T28" fmla="*/ 6 w 18"/>
                <a:gd name="T29" fmla="*/ 1 h 20"/>
                <a:gd name="T30" fmla="*/ 10 w 18"/>
                <a:gd name="T31" fmla="*/ 0 h 20"/>
                <a:gd name="T32" fmla="*/ 10 w 18"/>
                <a:gd name="T33" fmla="*/ 0 h 20"/>
                <a:gd name="T34" fmla="*/ 12 w 18"/>
                <a:gd name="T35" fmla="*/ 1 h 20"/>
                <a:gd name="T36" fmla="*/ 16 w 18"/>
                <a:gd name="T37" fmla="*/ 3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3"/>
                  </a:lnTo>
                  <a:lnTo>
                    <a:pt x="16" y="17"/>
                  </a:lnTo>
                  <a:lnTo>
                    <a:pt x="12" y="18"/>
                  </a:lnTo>
                  <a:lnTo>
                    <a:pt x="10" y="20"/>
                  </a:lnTo>
                  <a:lnTo>
                    <a:pt x="10" y="20"/>
                  </a:lnTo>
                  <a:lnTo>
                    <a:pt x="6" y="18"/>
                  </a:lnTo>
                  <a:lnTo>
                    <a:pt x="4" y="17"/>
                  </a:lnTo>
                  <a:lnTo>
                    <a:pt x="1" y="13"/>
                  </a:lnTo>
                  <a:lnTo>
                    <a:pt x="0" y="10"/>
                  </a:lnTo>
                  <a:lnTo>
                    <a:pt x="0" y="10"/>
                  </a:lnTo>
                  <a:lnTo>
                    <a:pt x="1" y="6"/>
                  </a:lnTo>
                  <a:lnTo>
                    <a:pt x="4"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3" name="Freeform 828"/>
            <p:cNvSpPr>
              <a:spLocks/>
            </p:cNvSpPr>
            <p:nvPr/>
          </p:nvSpPr>
          <p:spPr bwMode="auto">
            <a:xfrm>
              <a:off x="1517588" y="2449281"/>
              <a:ext cx="18081" cy="26375"/>
            </a:xfrm>
            <a:custGeom>
              <a:avLst/>
              <a:gdLst>
                <a:gd name="T0" fmla="*/ 19 w 19"/>
                <a:gd name="T1" fmla="*/ 9 h 19"/>
                <a:gd name="T2" fmla="*/ 19 w 19"/>
                <a:gd name="T3" fmla="*/ 9 h 19"/>
                <a:gd name="T4" fmla="*/ 18 w 19"/>
                <a:gd name="T5" fmla="*/ 13 h 19"/>
                <a:gd name="T6" fmla="*/ 16 w 19"/>
                <a:gd name="T7" fmla="*/ 16 h 19"/>
                <a:gd name="T8" fmla="*/ 13 w 19"/>
                <a:gd name="T9" fmla="*/ 19 h 19"/>
                <a:gd name="T10" fmla="*/ 9 w 19"/>
                <a:gd name="T11" fmla="*/ 19 h 19"/>
                <a:gd name="T12" fmla="*/ 9 w 19"/>
                <a:gd name="T13" fmla="*/ 19 h 19"/>
                <a:gd name="T14" fmla="*/ 7 w 19"/>
                <a:gd name="T15" fmla="*/ 19 h 19"/>
                <a:gd name="T16" fmla="*/ 3 w 19"/>
                <a:gd name="T17" fmla="*/ 16 h 19"/>
                <a:gd name="T18" fmla="*/ 2 w 19"/>
                <a:gd name="T19" fmla="*/ 13 h 19"/>
                <a:gd name="T20" fmla="*/ 0 w 19"/>
                <a:gd name="T21" fmla="*/ 9 h 19"/>
                <a:gd name="T22" fmla="*/ 0 w 19"/>
                <a:gd name="T23" fmla="*/ 9 h 19"/>
                <a:gd name="T24" fmla="*/ 2 w 19"/>
                <a:gd name="T25" fmla="*/ 5 h 19"/>
                <a:gd name="T26" fmla="*/ 3 w 19"/>
                <a:gd name="T27" fmla="*/ 3 h 19"/>
                <a:gd name="T28" fmla="*/ 7 w 19"/>
                <a:gd name="T29" fmla="*/ 0 h 19"/>
                <a:gd name="T30" fmla="*/ 9 w 19"/>
                <a:gd name="T31" fmla="*/ 0 h 19"/>
                <a:gd name="T32" fmla="*/ 9 w 19"/>
                <a:gd name="T33" fmla="*/ 0 h 19"/>
                <a:gd name="T34" fmla="*/ 13 w 19"/>
                <a:gd name="T35" fmla="*/ 0 h 19"/>
                <a:gd name="T36" fmla="*/ 16 w 19"/>
                <a:gd name="T37" fmla="*/ 3 h 19"/>
                <a:gd name="T38" fmla="*/ 18 w 19"/>
                <a:gd name="T39" fmla="*/ 5 h 19"/>
                <a:gd name="T40" fmla="*/ 19 w 19"/>
                <a:gd name="T41" fmla="*/ 9 h 19"/>
                <a:gd name="T42" fmla="*/ 19 w 19"/>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9"/>
                  </a:moveTo>
                  <a:lnTo>
                    <a:pt x="19" y="9"/>
                  </a:lnTo>
                  <a:lnTo>
                    <a:pt x="18" y="13"/>
                  </a:lnTo>
                  <a:lnTo>
                    <a:pt x="16" y="16"/>
                  </a:lnTo>
                  <a:lnTo>
                    <a:pt x="13" y="19"/>
                  </a:lnTo>
                  <a:lnTo>
                    <a:pt x="9" y="19"/>
                  </a:lnTo>
                  <a:lnTo>
                    <a:pt x="9" y="19"/>
                  </a:lnTo>
                  <a:lnTo>
                    <a:pt x="7" y="19"/>
                  </a:lnTo>
                  <a:lnTo>
                    <a:pt x="3" y="16"/>
                  </a:lnTo>
                  <a:lnTo>
                    <a:pt x="2" y="13"/>
                  </a:lnTo>
                  <a:lnTo>
                    <a:pt x="0" y="9"/>
                  </a:lnTo>
                  <a:lnTo>
                    <a:pt x="0" y="9"/>
                  </a:lnTo>
                  <a:lnTo>
                    <a:pt x="2" y="5"/>
                  </a:lnTo>
                  <a:lnTo>
                    <a:pt x="3" y="3"/>
                  </a:lnTo>
                  <a:lnTo>
                    <a:pt x="7" y="0"/>
                  </a:lnTo>
                  <a:lnTo>
                    <a:pt x="9" y="0"/>
                  </a:lnTo>
                  <a:lnTo>
                    <a:pt x="9" y="0"/>
                  </a:lnTo>
                  <a:lnTo>
                    <a:pt x="13" y="0"/>
                  </a:lnTo>
                  <a:lnTo>
                    <a:pt x="16" y="3"/>
                  </a:lnTo>
                  <a:lnTo>
                    <a:pt x="18" y="5"/>
                  </a:lnTo>
                  <a:lnTo>
                    <a:pt x="19" y="9"/>
                  </a:lnTo>
                  <a:lnTo>
                    <a:pt x="19"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4" name="Freeform 829"/>
            <p:cNvSpPr>
              <a:spLocks/>
            </p:cNvSpPr>
            <p:nvPr/>
          </p:nvSpPr>
          <p:spPr bwMode="auto">
            <a:xfrm>
              <a:off x="1526153" y="2483986"/>
              <a:ext cx="18081" cy="27764"/>
            </a:xfrm>
            <a:custGeom>
              <a:avLst/>
              <a:gdLst>
                <a:gd name="T0" fmla="*/ 19 w 19"/>
                <a:gd name="T1" fmla="*/ 10 h 20"/>
                <a:gd name="T2" fmla="*/ 19 w 19"/>
                <a:gd name="T3" fmla="*/ 10 h 20"/>
                <a:gd name="T4" fmla="*/ 17 w 19"/>
                <a:gd name="T5" fmla="*/ 14 h 20"/>
                <a:gd name="T6" fmla="*/ 16 w 19"/>
                <a:gd name="T7" fmla="*/ 16 h 20"/>
                <a:gd name="T8" fmla="*/ 12 w 19"/>
                <a:gd name="T9" fmla="*/ 18 h 20"/>
                <a:gd name="T10" fmla="*/ 10 w 19"/>
                <a:gd name="T11" fmla="*/ 20 h 20"/>
                <a:gd name="T12" fmla="*/ 10 w 19"/>
                <a:gd name="T13" fmla="*/ 20 h 20"/>
                <a:gd name="T14" fmla="*/ 6 w 19"/>
                <a:gd name="T15" fmla="*/ 18 h 20"/>
                <a:gd name="T16" fmla="*/ 4 w 19"/>
                <a:gd name="T17" fmla="*/ 16 h 20"/>
                <a:gd name="T18" fmla="*/ 1 w 19"/>
                <a:gd name="T19" fmla="*/ 14 h 20"/>
                <a:gd name="T20" fmla="*/ 0 w 19"/>
                <a:gd name="T21" fmla="*/ 10 h 20"/>
                <a:gd name="T22" fmla="*/ 0 w 19"/>
                <a:gd name="T23" fmla="*/ 10 h 20"/>
                <a:gd name="T24" fmla="*/ 1 w 19"/>
                <a:gd name="T25" fmla="*/ 6 h 20"/>
                <a:gd name="T26" fmla="*/ 4 w 19"/>
                <a:gd name="T27" fmla="*/ 2 h 20"/>
                <a:gd name="T28" fmla="*/ 6 w 19"/>
                <a:gd name="T29" fmla="*/ 1 h 20"/>
                <a:gd name="T30" fmla="*/ 10 w 19"/>
                <a:gd name="T31" fmla="*/ 0 h 20"/>
                <a:gd name="T32" fmla="*/ 10 w 19"/>
                <a:gd name="T33" fmla="*/ 0 h 20"/>
                <a:gd name="T34" fmla="*/ 12 w 19"/>
                <a:gd name="T35" fmla="*/ 1 h 20"/>
                <a:gd name="T36" fmla="*/ 16 w 19"/>
                <a:gd name="T37" fmla="*/ 2 h 20"/>
                <a:gd name="T38" fmla="*/ 17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6" y="16"/>
                  </a:lnTo>
                  <a:lnTo>
                    <a:pt x="12" y="18"/>
                  </a:lnTo>
                  <a:lnTo>
                    <a:pt x="10" y="20"/>
                  </a:lnTo>
                  <a:lnTo>
                    <a:pt x="10" y="20"/>
                  </a:lnTo>
                  <a:lnTo>
                    <a:pt x="6" y="18"/>
                  </a:lnTo>
                  <a:lnTo>
                    <a:pt x="4" y="16"/>
                  </a:lnTo>
                  <a:lnTo>
                    <a:pt x="1" y="14"/>
                  </a:lnTo>
                  <a:lnTo>
                    <a:pt x="0" y="10"/>
                  </a:lnTo>
                  <a:lnTo>
                    <a:pt x="0" y="10"/>
                  </a:lnTo>
                  <a:lnTo>
                    <a:pt x="1" y="6"/>
                  </a:lnTo>
                  <a:lnTo>
                    <a:pt x="4" y="2"/>
                  </a:lnTo>
                  <a:lnTo>
                    <a:pt x="6" y="1"/>
                  </a:lnTo>
                  <a:lnTo>
                    <a:pt x="10" y="0"/>
                  </a:lnTo>
                  <a:lnTo>
                    <a:pt x="10" y="0"/>
                  </a:lnTo>
                  <a:lnTo>
                    <a:pt x="12" y="1"/>
                  </a:lnTo>
                  <a:lnTo>
                    <a:pt x="16" y="2"/>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5" name="Freeform 830"/>
            <p:cNvSpPr>
              <a:spLocks/>
            </p:cNvSpPr>
            <p:nvPr/>
          </p:nvSpPr>
          <p:spPr bwMode="auto">
            <a:xfrm>
              <a:off x="1529960" y="2518691"/>
              <a:ext cx="17130" cy="26375"/>
            </a:xfrm>
            <a:custGeom>
              <a:avLst/>
              <a:gdLst>
                <a:gd name="T0" fmla="*/ 18 w 18"/>
                <a:gd name="T1" fmla="*/ 10 h 19"/>
                <a:gd name="T2" fmla="*/ 18 w 18"/>
                <a:gd name="T3" fmla="*/ 10 h 19"/>
                <a:gd name="T4" fmla="*/ 17 w 18"/>
                <a:gd name="T5" fmla="*/ 13 h 19"/>
                <a:gd name="T6" fmla="*/ 16 w 18"/>
                <a:gd name="T7" fmla="*/ 17 h 19"/>
                <a:gd name="T8" fmla="*/ 12 w 18"/>
                <a:gd name="T9" fmla="*/ 18 h 19"/>
                <a:gd name="T10" fmla="*/ 10 w 18"/>
                <a:gd name="T11" fmla="*/ 19 h 19"/>
                <a:gd name="T12" fmla="*/ 10 w 18"/>
                <a:gd name="T13" fmla="*/ 19 h 19"/>
                <a:gd name="T14" fmla="*/ 6 w 18"/>
                <a:gd name="T15" fmla="*/ 18 h 19"/>
                <a:gd name="T16" fmla="*/ 2 w 18"/>
                <a:gd name="T17" fmla="*/ 17 h 19"/>
                <a:gd name="T18" fmla="*/ 1 w 18"/>
                <a:gd name="T19" fmla="*/ 13 h 19"/>
                <a:gd name="T20" fmla="*/ 0 w 18"/>
                <a:gd name="T21" fmla="*/ 10 h 19"/>
                <a:gd name="T22" fmla="*/ 0 w 18"/>
                <a:gd name="T23" fmla="*/ 10 h 19"/>
                <a:gd name="T24" fmla="*/ 1 w 18"/>
                <a:gd name="T25" fmla="*/ 6 h 19"/>
                <a:gd name="T26" fmla="*/ 2 w 18"/>
                <a:gd name="T27" fmla="*/ 3 h 19"/>
                <a:gd name="T28" fmla="*/ 6 w 18"/>
                <a:gd name="T29" fmla="*/ 1 h 19"/>
                <a:gd name="T30" fmla="*/ 10 w 18"/>
                <a:gd name="T31" fmla="*/ 0 h 19"/>
                <a:gd name="T32" fmla="*/ 10 w 18"/>
                <a:gd name="T33" fmla="*/ 0 h 19"/>
                <a:gd name="T34" fmla="*/ 12 w 18"/>
                <a:gd name="T35" fmla="*/ 1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3"/>
                  </a:lnTo>
                  <a:lnTo>
                    <a:pt x="16" y="17"/>
                  </a:lnTo>
                  <a:lnTo>
                    <a:pt x="12" y="18"/>
                  </a:lnTo>
                  <a:lnTo>
                    <a:pt x="10" y="19"/>
                  </a:lnTo>
                  <a:lnTo>
                    <a:pt x="10" y="19"/>
                  </a:lnTo>
                  <a:lnTo>
                    <a:pt x="6" y="18"/>
                  </a:lnTo>
                  <a:lnTo>
                    <a:pt x="2" y="17"/>
                  </a:lnTo>
                  <a:lnTo>
                    <a:pt x="1" y="13"/>
                  </a:lnTo>
                  <a:lnTo>
                    <a:pt x="0" y="10"/>
                  </a:lnTo>
                  <a:lnTo>
                    <a:pt x="0" y="10"/>
                  </a:lnTo>
                  <a:lnTo>
                    <a:pt x="1" y="6"/>
                  </a:lnTo>
                  <a:lnTo>
                    <a:pt x="2"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6" name="Freeform 831"/>
            <p:cNvSpPr>
              <a:spLocks/>
            </p:cNvSpPr>
            <p:nvPr/>
          </p:nvSpPr>
          <p:spPr bwMode="auto">
            <a:xfrm>
              <a:off x="1529960" y="2518691"/>
              <a:ext cx="17130" cy="26375"/>
            </a:xfrm>
            <a:custGeom>
              <a:avLst/>
              <a:gdLst>
                <a:gd name="T0" fmla="*/ 18 w 18"/>
                <a:gd name="T1" fmla="*/ 10 h 19"/>
                <a:gd name="T2" fmla="*/ 18 w 18"/>
                <a:gd name="T3" fmla="*/ 10 h 19"/>
                <a:gd name="T4" fmla="*/ 17 w 18"/>
                <a:gd name="T5" fmla="*/ 13 h 19"/>
                <a:gd name="T6" fmla="*/ 16 w 18"/>
                <a:gd name="T7" fmla="*/ 17 h 19"/>
                <a:gd name="T8" fmla="*/ 12 w 18"/>
                <a:gd name="T9" fmla="*/ 18 h 19"/>
                <a:gd name="T10" fmla="*/ 10 w 18"/>
                <a:gd name="T11" fmla="*/ 19 h 19"/>
                <a:gd name="T12" fmla="*/ 10 w 18"/>
                <a:gd name="T13" fmla="*/ 19 h 19"/>
                <a:gd name="T14" fmla="*/ 6 w 18"/>
                <a:gd name="T15" fmla="*/ 18 h 19"/>
                <a:gd name="T16" fmla="*/ 2 w 18"/>
                <a:gd name="T17" fmla="*/ 17 h 19"/>
                <a:gd name="T18" fmla="*/ 1 w 18"/>
                <a:gd name="T19" fmla="*/ 13 h 19"/>
                <a:gd name="T20" fmla="*/ 0 w 18"/>
                <a:gd name="T21" fmla="*/ 10 h 19"/>
                <a:gd name="T22" fmla="*/ 0 w 18"/>
                <a:gd name="T23" fmla="*/ 10 h 19"/>
                <a:gd name="T24" fmla="*/ 1 w 18"/>
                <a:gd name="T25" fmla="*/ 6 h 19"/>
                <a:gd name="T26" fmla="*/ 2 w 18"/>
                <a:gd name="T27" fmla="*/ 3 h 19"/>
                <a:gd name="T28" fmla="*/ 6 w 18"/>
                <a:gd name="T29" fmla="*/ 1 h 19"/>
                <a:gd name="T30" fmla="*/ 10 w 18"/>
                <a:gd name="T31" fmla="*/ 0 h 19"/>
                <a:gd name="T32" fmla="*/ 10 w 18"/>
                <a:gd name="T33" fmla="*/ 0 h 19"/>
                <a:gd name="T34" fmla="*/ 12 w 18"/>
                <a:gd name="T35" fmla="*/ 1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3"/>
                  </a:lnTo>
                  <a:lnTo>
                    <a:pt x="16" y="17"/>
                  </a:lnTo>
                  <a:lnTo>
                    <a:pt x="12" y="18"/>
                  </a:lnTo>
                  <a:lnTo>
                    <a:pt x="10" y="19"/>
                  </a:lnTo>
                  <a:lnTo>
                    <a:pt x="10" y="19"/>
                  </a:lnTo>
                  <a:lnTo>
                    <a:pt x="6" y="18"/>
                  </a:lnTo>
                  <a:lnTo>
                    <a:pt x="2" y="17"/>
                  </a:lnTo>
                  <a:lnTo>
                    <a:pt x="1" y="13"/>
                  </a:lnTo>
                  <a:lnTo>
                    <a:pt x="0" y="10"/>
                  </a:lnTo>
                  <a:lnTo>
                    <a:pt x="0" y="10"/>
                  </a:lnTo>
                  <a:lnTo>
                    <a:pt x="1" y="6"/>
                  </a:lnTo>
                  <a:lnTo>
                    <a:pt x="2" y="3"/>
                  </a:lnTo>
                  <a:lnTo>
                    <a:pt x="6" y="1"/>
                  </a:lnTo>
                  <a:lnTo>
                    <a:pt x="10" y="0"/>
                  </a:lnTo>
                  <a:lnTo>
                    <a:pt x="10" y="0"/>
                  </a:lnTo>
                  <a:lnTo>
                    <a:pt x="12" y="1"/>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7" name="Freeform 832"/>
            <p:cNvSpPr>
              <a:spLocks/>
            </p:cNvSpPr>
            <p:nvPr/>
          </p:nvSpPr>
          <p:spPr bwMode="auto">
            <a:xfrm>
              <a:off x="1536622" y="2518691"/>
              <a:ext cx="18081" cy="26375"/>
            </a:xfrm>
            <a:custGeom>
              <a:avLst/>
              <a:gdLst>
                <a:gd name="T0" fmla="*/ 19 w 19"/>
                <a:gd name="T1" fmla="*/ 10 h 19"/>
                <a:gd name="T2" fmla="*/ 19 w 19"/>
                <a:gd name="T3" fmla="*/ 10 h 19"/>
                <a:gd name="T4" fmla="*/ 17 w 19"/>
                <a:gd name="T5" fmla="*/ 13 h 19"/>
                <a:gd name="T6" fmla="*/ 15 w 19"/>
                <a:gd name="T7" fmla="*/ 17 h 19"/>
                <a:gd name="T8" fmla="*/ 12 w 19"/>
                <a:gd name="T9" fmla="*/ 18 h 19"/>
                <a:gd name="T10" fmla="*/ 9 w 19"/>
                <a:gd name="T11" fmla="*/ 19 h 19"/>
                <a:gd name="T12" fmla="*/ 9 w 19"/>
                <a:gd name="T13" fmla="*/ 19 h 19"/>
                <a:gd name="T14" fmla="*/ 6 w 19"/>
                <a:gd name="T15" fmla="*/ 18 h 19"/>
                <a:gd name="T16" fmla="*/ 3 w 19"/>
                <a:gd name="T17" fmla="*/ 17 h 19"/>
                <a:gd name="T18" fmla="*/ 1 w 19"/>
                <a:gd name="T19" fmla="*/ 13 h 19"/>
                <a:gd name="T20" fmla="*/ 0 w 19"/>
                <a:gd name="T21" fmla="*/ 10 h 19"/>
                <a:gd name="T22" fmla="*/ 0 w 19"/>
                <a:gd name="T23" fmla="*/ 10 h 19"/>
                <a:gd name="T24" fmla="*/ 1 w 19"/>
                <a:gd name="T25" fmla="*/ 6 h 19"/>
                <a:gd name="T26" fmla="*/ 3 w 19"/>
                <a:gd name="T27" fmla="*/ 3 h 19"/>
                <a:gd name="T28" fmla="*/ 6 w 19"/>
                <a:gd name="T29" fmla="*/ 1 h 19"/>
                <a:gd name="T30" fmla="*/ 9 w 19"/>
                <a:gd name="T31" fmla="*/ 0 h 19"/>
                <a:gd name="T32" fmla="*/ 9 w 19"/>
                <a:gd name="T33" fmla="*/ 0 h 19"/>
                <a:gd name="T34" fmla="*/ 12 w 19"/>
                <a:gd name="T35" fmla="*/ 1 h 19"/>
                <a:gd name="T36" fmla="*/ 15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3"/>
                  </a:lnTo>
                  <a:lnTo>
                    <a:pt x="15" y="17"/>
                  </a:lnTo>
                  <a:lnTo>
                    <a:pt x="12" y="18"/>
                  </a:lnTo>
                  <a:lnTo>
                    <a:pt x="9" y="19"/>
                  </a:lnTo>
                  <a:lnTo>
                    <a:pt x="9" y="19"/>
                  </a:lnTo>
                  <a:lnTo>
                    <a:pt x="6" y="18"/>
                  </a:lnTo>
                  <a:lnTo>
                    <a:pt x="3" y="17"/>
                  </a:lnTo>
                  <a:lnTo>
                    <a:pt x="1" y="13"/>
                  </a:lnTo>
                  <a:lnTo>
                    <a:pt x="0" y="10"/>
                  </a:lnTo>
                  <a:lnTo>
                    <a:pt x="0" y="10"/>
                  </a:lnTo>
                  <a:lnTo>
                    <a:pt x="1" y="6"/>
                  </a:lnTo>
                  <a:lnTo>
                    <a:pt x="3" y="3"/>
                  </a:lnTo>
                  <a:lnTo>
                    <a:pt x="6" y="1"/>
                  </a:lnTo>
                  <a:lnTo>
                    <a:pt x="9" y="0"/>
                  </a:lnTo>
                  <a:lnTo>
                    <a:pt x="9" y="0"/>
                  </a:lnTo>
                  <a:lnTo>
                    <a:pt x="12" y="1"/>
                  </a:lnTo>
                  <a:lnTo>
                    <a:pt x="15"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8" name="Freeform 833"/>
            <p:cNvSpPr>
              <a:spLocks/>
            </p:cNvSpPr>
            <p:nvPr/>
          </p:nvSpPr>
          <p:spPr bwMode="auto">
            <a:xfrm>
              <a:off x="1569927" y="2558948"/>
              <a:ext cx="16178" cy="26375"/>
            </a:xfrm>
            <a:custGeom>
              <a:avLst/>
              <a:gdLst>
                <a:gd name="T0" fmla="*/ 17 w 17"/>
                <a:gd name="T1" fmla="*/ 10 h 19"/>
                <a:gd name="T2" fmla="*/ 17 w 17"/>
                <a:gd name="T3" fmla="*/ 10 h 19"/>
                <a:gd name="T4" fmla="*/ 16 w 17"/>
                <a:gd name="T5" fmla="*/ 14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4" y="16"/>
                  </a:lnTo>
                  <a:lnTo>
                    <a:pt x="12" y="19"/>
                  </a:lnTo>
                  <a:lnTo>
                    <a:pt x="8" y="19"/>
                  </a:lnTo>
                  <a:lnTo>
                    <a:pt x="8" y="19"/>
                  </a:lnTo>
                  <a:lnTo>
                    <a:pt x="5" y="19"/>
                  </a:lnTo>
                  <a:lnTo>
                    <a:pt x="2" y="16"/>
                  </a:lnTo>
                  <a:lnTo>
                    <a:pt x="0" y="14"/>
                  </a:lnTo>
                  <a:lnTo>
                    <a:pt x="0" y="10"/>
                  </a:lnTo>
                  <a:lnTo>
                    <a:pt x="0" y="10"/>
                  </a:lnTo>
                  <a:lnTo>
                    <a:pt x="0" y="6"/>
                  </a:lnTo>
                  <a:lnTo>
                    <a:pt x="2" y="3"/>
                  </a:lnTo>
                  <a:lnTo>
                    <a:pt x="5" y="0"/>
                  </a:lnTo>
                  <a:lnTo>
                    <a:pt x="8" y="0"/>
                  </a:lnTo>
                  <a:lnTo>
                    <a:pt x="8" y="0"/>
                  </a:lnTo>
                  <a:lnTo>
                    <a:pt x="12" y="0"/>
                  </a:lnTo>
                  <a:lnTo>
                    <a:pt x="14"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39" name="Freeform 834"/>
            <p:cNvSpPr>
              <a:spLocks/>
            </p:cNvSpPr>
            <p:nvPr/>
          </p:nvSpPr>
          <p:spPr bwMode="auto">
            <a:xfrm>
              <a:off x="1681269" y="2558948"/>
              <a:ext cx="16178" cy="26375"/>
            </a:xfrm>
            <a:custGeom>
              <a:avLst/>
              <a:gdLst>
                <a:gd name="T0" fmla="*/ 17 w 17"/>
                <a:gd name="T1" fmla="*/ 10 h 19"/>
                <a:gd name="T2" fmla="*/ 17 w 17"/>
                <a:gd name="T3" fmla="*/ 10 h 19"/>
                <a:gd name="T4" fmla="*/ 17 w 17"/>
                <a:gd name="T5" fmla="*/ 14 h 19"/>
                <a:gd name="T6" fmla="*/ 15 w 17"/>
                <a:gd name="T7" fmla="*/ 16 h 19"/>
                <a:gd name="T8" fmla="*/ 12 w 17"/>
                <a:gd name="T9" fmla="*/ 19 h 19"/>
                <a:gd name="T10" fmla="*/ 9 w 17"/>
                <a:gd name="T11" fmla="*/ 19 h 19"/>
                <a:gd name="T12" fmla="*/ 9 w 17"/>
                <a:gd name="T13" fmla="*/ 19 h 19"/>
                <a:gd name="T14" fmla="*/ 5 w 17"/>
                <a:gd name="T15" fmla="*/ 19 h 19"/>
                <a:gd name="T16" fmla="*/ 2 w 17"/>
                <a:gd name="T17" fmla="*/ 16 h 19"/>
                <a:gd name="T18" fmla="*/ 1 w 17"/>
                <a:gd name="T19" fmla="*/ 14 h 19"/>
                <a:gd name="T20" fmla="*/ 0 w 17"/>
                <a:gd name="T21" fmla="*/ 10 h 19"/>
                <a:gd name="T22" fmla="*/ 0 w 17"/>
                <a:gd name="T23" fmla="*/ 10 h 19"/>
                <a:gd name="T24" fmla="*/ 1 w 17"/>
                <a:gd name="T25" fmla="*/ 6 h 19"/>
                <a:gd name="T26" fmla="*/ 2 w 17"/>
                <a:gd name="T27" fmla="*/ 3 h 19"/>
                <a:gd name="T28" fmla="*/ 5 w 17"/>
                <a:gd name="T29" fmla="*/ 0 h 19"/>
                <a:gd name="T30" fmla="*/ 9 w 17"/>
                <a:gd name="T31" fmla="*/ 0 h 19"/>
                <a:gd name="T32" fmla="*/ 9 w 17"/>
                <a:gd name="T33" fmla="*/ 0 h 19"/>
                <a:gd name="T34" fmla="*/ 12 w 17"/>
                <a:gd name="T35" fmla="*/ 0 h 19"/>
                <a:gd name="T36" fmla="*/ 15 w 17"/>
                <a:gd name="T37" fmla="*/ 3 h 19"/>
                <a:gd name="T38" fmla="*/ 17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7" y="14"/>
                  </a:lnTo>
                  <a:lnTo>
                    <a:pt x="15" y="16"/>
                  </a:lnTo>
                  <a:lnTo>
                    <a:pt x="12" y="19"/>
                  </a:lnTo>
                  <a:lnTo>
                    <a:pt x="9" y="19"/>
                  </a:lnTo>
                  <a:lnTo>
                    <a:pt x="9" y="19"/>
                  </a:lnTo>
                  <a:lnTo>
                    <a:pt x="5" y="19"/>
                  </a:lnTo>
                  <a:lnTo>
                    <a:pt x="2" y="16"/>
                  </a:lnTo>
                  <a:lnTo>
                    <a:pt x="1" y="14"/>
                  </a:lnTo>
                  <a:lnTo>
                    <a:pt x="0" y="10"/>
                  </a:lnTo>
                  <a:lnTo>
                    <a:pt x="0" y="10"/>
                  </a:lnTo>
                  <a:lnTo>
                    <a:pt x="1" y="6"/>
                  </a:lnTo>
                  <a:lnTo>
                    <a:pt x="2" y="3"/>
                  </a:lnTo>
                  <a:lnTo>
                    <a:pt x="5" y="0"/>
                  </a:lnTo>
                  <a:lnTo>
                    <a:pt x="9" y="0"/>
                  </a:lnTo>
                  <a:lnTo>
                    <a:pt x="9" y="0"/>
                  </a:lnTo>
                  <a:lnTo>
                    <a:pt x="12" y="0"/>
                  </a:lnTo>
                  <a:lnTo>
                    <a:pt x="15" y="3"/>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0" name="Freeform 835"/>
            <p:cNvSpPr>
              <a:spLocks/>
            </p:cNvSpPr>
            <p:nvPr/>
          </p:nvSpPr>
          <p:spPr bwMode="auto">
            <a:xfrm>
              <a:off x="1760254" y="2558948"/>
              <a:ext cx="16178" cy="26375"/>
            </a:xfrm>
            <a:custGeom>
              <a:avLst/>
              <a:gdLst>
                <a:gd name="T0" fmla="*/ 17 w 17"/>
                <a:gd name="T1" fmla="*/ 10 h 19"/>
                <a:gd name="T2" fmla="*/ 17 w 17"/>
                <a:gd name="T3" fmla="*/ 10 h 19"/>
                <a:gd name="T4" fmla="*/ 16 w 17"/>
                <a:gd name="T5" fmla="*/ 14 h 19"/>
                <a:gd name="T6" fmla="*/ 14 w 17"/>
                <a:gd name="T7" fmla="*/ 16 h 19"/>
                <a:gd name="T8" fmla="*/ 12 w 17"/>
                <a:gd name="T9" fmla="*/ 19 h 19"/>
                <a:gd name="T10" fmla="*/ 8 w 17"/>
                <a:gd name="T11" fmla="*/ 19 h 19"/>
                <a:gd name="T12" fmla="*/ 8 w 17"/>
                <a:gd name="T13" fmla="*/ 19 h 19"/>
                <a:gd name="T14" fmla="*/ 4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4 w 17"/>
                <a:gd name="T29" fmla="*/ 0 h 19"/>
                <a:gd name="T30" fmla="*/ 8 w 17"/>
                <a:gd name="T31" fmla="*/ 0 h 19"/>
                <a:gd name="T32" fmla="*/ 8 w 17"/>
                <a:gd name="T33" fmla="*/ 0 h 19"/>
                <a:gd name="T34" fmla="*/ 12 w 17"/>
                <a:gd name="T35" fmla="*/ 0 h 19"/>
                <a:gd name="T36" fmla="*/ 14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4" y="16"/>
                  </a:lnTo>
                  <a:lnTo>
                    <a:pt x="12" y="19"/>
                  </a:lnTo>
                  <a:lnTo>
                    <a:pt x="8" y="19"/>
                  </a:lnTo>
                  <a:lnTo>
                    <a:pt x="8" y="19"/>
                  </a:lnTo>
                  <a:lnTo>
                    <a:pt x="4" y="19"/>
                  </a:lnTo>
                  <a:lnTo>
                    <a:pt x="2" y="16"/>
                  </a:lnTo>
                  <a:lnTo>
                    <a:pt x="0" y="14"/>
                  </a:lnTo>
                  <a:lnTo>
                    <a:pt x="0" y="10"/>
                  </a:lnTo>
                  <a:lnTo>
                    <a:pt x="0" y="10"/>
                  </a:lnTo>
                  <a:lnTo>
                    <a:pt x="0" y="6"/>
                  </a:lnTo>
                  <a:lnTo>
                    <a:pt x="2" y="3"/>
                  </a:lnTo>
                  <a:lnTo>
                    <a:pt x="4" y="0"/>
                  </a:lnTo>
                  <a:lnTo>
                    <a:pt x="8" y="0"/>
                  </a:lnTo>
                  <a:lnTo>
                    <a:pt x="8" y="0"/>
                  </a:lnTo>
                  <a:lnTo>
                    <a:pt x="12" y="0"/>
                  </a:lnTo>
                  <a:lnTo>
                    <a:pt x="14"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1" name="Freeform 836"/>
            <p:cNvSpPr>
              <a:spLocks/>
            </p:cNvSpPr>
            <p:nvPr/>
          </p:nvSpPr>
          <p:spPr bwMode="auto">
            <a:xfrm>
              <a:off x="1762157" y="2558948"/>
              <a:ext cx="18081" cy="26375"/>
            </a:xfrm>
            <a:custGeom>
              <a:avLst/>
              <a:gdLst>
                <a:gd name="T0" fmla="*/ 19 w 19"/>
                <a:gd name="T1" fmla="*/ 10 h 19"/>
                <a:gd name="T2" fmla="*/ 19 w 19"/>
                <a:gd name="T3" fmla="*/ 10 h 19"/>
                <a:gd name="T4" fmla="*/ 17 w 19"/>
                <a:gd name="T5" fmla="*/ 14 h 19"/>
                <a:gd name="T6" fmla="*/ 16 w 19"/>
                <a:gd name="T7" fmla="*/ 16 h 19"/>
                <a:gd name="T8" fmla="*/ 12 w 19"/>
                <a:gd name="T9" fmla="*/ 19 h 19"/>
                <a:gd name="T10" fmla="*/ 10 w 19"/>
                <a:gd name="T11" fmla="*/ 19 h 19"/>
                <a:gd name="T12" fmla="*/ 10 w 19"/>
                <a:gd name="T13" fmla="*/ 19 h 19"/>
                <a:gd name="T14" fmla="*/ 6 w 19"/>
                <a:gd name="T15" fmla="*/ 19 h 19"/>
                <a:gd name="T16" fmla="*/ 4 w 19"/>
                <a:gd name="T17" fmla="*/ 16 h 19"/>
                <a:gd name="T18" fmla="*/ 1 w 19"/>
                <a:gd name="T19" fmla="*/ 14 h 19"/>
                <a:gd name="T20" fmla="*/ 0 w 19"/>
                <a:gd name="T21" fmla="*/ 10 h 19"/>
                <a:gd name="T22" fmla="*/ 0 w 19"/>
                <a:gd name="T23" fmla="*/ 10 h 19"/>
                <a:gd name="T24" fmla="*/ 1 w 19"/>
                <a:gd name="T25" fmla="*/ 6 h 19"/>
                <a:gd name="T26" fmla="*/ 4 w 19"/>
                <a:gd name="T27" fmla="*/ 3 h 19"/>
                <a:gd name="T28" fmla="*/ 6 w 19"/>
                <a:gd name="T29" fmla="*/ 0 h 19"/>
                <a:gd name="T30" fmla="*/ 10 w 19"/>
                <a:gd name="T31" fmla="*/ 0 h 19"/>
                <a:gd name="T32" fmla="*/ 10 w 19"/>
                <a:gd name="T33" fmla="*/ 0 h 19"/>
                <a:gd name="T34" fmla="*/ 12 w 19"/>
                <a:gd name="T35" fmla="*/ 0 h 19"/>
                <a:gd name="T36" fmla="*/ 16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4"/>
                  </a:lnTo>
                  <a:lnTo>
                    <a:pt x="16" y="16"/>
                  </a:lnTo>
                  <a:lnTo>
                    <a:pt x="12" y="19"/>
                  </a:lnTo>
                  <a:lnTo>
                    <a:pt x="10" y="19"/>
                  </a:lnTo>
                  <a:lnTo>
                    <a:pt x="10" y="19"/>
                  </a:lnTo>
                  <a:lnTo>
                    <a:pt x="6" y="19"/>
                  </a:lnTo>
                  <a:lnTo>
                    <a:pt x="4" y="16"/>
                  </a:lnTo>
                  <a:lnTo>
                    <a:pt x="1" y="14"/>
                  </a:lnTo>
                  <a:lnTo>
                    <a:pt x="0" y="10"/>
                  </a:lnTo>
                  <a:lnTo>
                    <a:pt x="0" y="10"/>
                  </a:lnTo>
                  <a:lnTo>
                    <a:pt x="1" y="6"/>
                  </a:lnTo>
                  <a:lnTo>
                    <a:pt x="4" y="3"/>
                  </a:lnTo>
                  <a:lnTo>
                    <a:pt x="6" y="0"/>
                  </a:lnTo>
                  <a:lnTo>
                    <a:pt x="10" y="0"/>
                  </a:lnTo>
                  <a:lnTo>
                    <a:pt x="10" y="0"/>
                  </a:lnTo>
                  <a:lnTo>
                    <a:pt x="12" y="0"/>
                  </a:lnTo>
                  <a:lnTo>
                    <a:pt x="16"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2" name="Freeform 837"/>
            <p:cNvSpPr>
              <a:spLocks/>
            </p:cNvSpPr>
            <p:nvPr/>
          </p:nvSpPr>
          <p:spPr bwMode="auto">
            <a:xfrm>
              <a:off x="1781190"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10 w 18"/>
                <a:gd name="T11" fmla="*/ 20 h 20"/>
                <a:gd name="T12" fmla="*/ 10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10 w 18"/>
                <a:gd name="T31" fmla="*/ 0 h 20"/>
                <a:gd name="T32" fmla="*/ 10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10" y="20"/>
                  </a:lnTo>
                  <a:lnTo>
                    <a:pt x="10" y="20"/>
                  </a:lnTo>
                  <a:lnTo>
                    <a:pt x="6" y="19"/>
                  </a:lnTo>
                  <a:lnTo>
                    <a:pt x="2" y="17"/>
                  </a:lnTo>
                  <a:lnTo>
                    <a:pt x="1" y="14"/>
                  </a:lnTo>
                  <a:lnTo>
                    <a:pt x="0" y="10"/>
                  </a:lnTo>
                  <a:lnTo>
                    <a:pt x="0" y="10"/>
                  </a:lnTo>
                  <a:lnTo>
                    <a:pt x="1" y="6"/>
                  </a:lnTo>
                  <a:lnTo>
                    <a:pt x="2" y="4"/>
                  </a:lnTo>
                  <a:lnTo>
                    <a:pt x="6" y="1"/>
                  </a:lnTo>
                  <a:lnTo>
                    <a:pt x="10" y="0"/>
                  </a:lnTo>
                  <a:lnTo>
                    <a:pt x="10"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3" name="Freeform 838"/>
            <p:cNvSpPr>
              <a:spLocks/>
            </p:cNvSpPr>
            <p:nvPr/>
          </p:nvSpPr>
          <p:spPr bwMode="auto">
            <a:xfrm>
              <a:off x="1784046" y="2608923"/>
              <a:ext cx="18081" cy="27764"/>
            </a:xfrm>
            <a:custGeom>
              <a:avLst/>
              <a:gdLst>
                <a:gd name="T0" fmla="*/ 19 w 19"/>
                <a:gd name="T1" fmla="*/ 10 h 20"/>
                <a:gd name="T2" fmla="*/ 19 w 19"/>
                <a:gd name="T3" fmla="*/ 10 h 20"/>
                <a:gd name="T4" fmla="*/ 18 w 19"/>
                <a:gd name="T5" fmla="*/ 14 h 20"/>
                <a:gd name="T6" fmla="*/ 17 w 19"/>
                <a:gd name="T7" fmla="*/ 17 h 20"/>
                <a:gd name="T8" fmla="*/ 13 w 19"/>
                <a:gd name="T9" fmla="*/ 19 h 20"/>
                <a:gd name="T10" fmla="*/ 9 w 19"/>
                <a:gd name="T11" fmla="*/ 20 h 20"/>
                <a:gd name="T12" fmla="*/ 9 w 19"/>
                <a:gd name="T13" fmla="*/ 20 h 20"/>
                <a:gd name="T14" fmla="*/ 7 w 19"/>
                <a:gd name="T15" fmla="*/ 19 h 20"/>
                <a:gd name="T16" fmla="*/ 3 w 19"/>
                <a:gd name="T17" fmla="*/ 17 h 20"/>
                <a:gd name="T18" fmla="*/ 2 w 19"/>
                <a:gd name="T19" fmla="*/ 14 h 20"/>
                <a:gd name="T20" fmla="*/ 0 w 19"/>
                <a:gd name="T21" fmla="*/ 10 h 20"/>
                <a:gd name="T22" fmla="*/ 0 w 19"/>
                <a:gd name="T23" fmla="*/ 10 h 20"/>
                <a:gd name="T24" fmla="*/ 2 w 19"/>
                <a:gd name="T25" fmla="*/ 6 h 20"/>
                <a:gd name="T26" fmla="*/ 3 w 19"/>
                <a:gd name="T27" fmla="*/ 4 h 20"/>
                <a:gd name="T28" fmla="*/ 7 w 19"/>
                <a:gd name="T29" fmla="*/ 1 h 20"/>
                <a:gd name="T30" fmla="*/ 9 w 19"/>
                <a:gd name="T31" fmla="*/ 0 h 20"/>
                <a:gd name="T32" fmla="*/ 9 w 19"/>
                <a:gd name="T33" fmla="*/ 0 h 20"/>
                <a:gd name="T34" fmla="*/ 13 w 19"/>
                <a:gd name="T35" fmla="*/ 1 h 20"/>
                <a:gd name="T36" fmla="*/ 17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7" y="17"/>
                  </a:lnTo>
                  <a:lnTo>
                    <a:pt x="13" y="19"/>
                  </a:lnTo>
                  <a:lnTo>
                    <a:pt x="9" y="20"/>
                  </a:lnTo>
                  <a:lnTo>
                    <a:pt x="9" y="20"/>
                  </a:lnTo>
                  <a:lnTo>
                    <a:pt x="7" y="19"/>
                  </a:lnTo>
                  <a:lnTo>
                    <a:pt x="3" y="17"/>
                  </a:lnTo>
                  <a:lnTo>
                    <a:pt x="2" y="14"/>
                  </a:lnTo>
                  <a:lnTo>
                    <a:pt x="0" y="10"/>
                  </a:lnTo>
                  <a:lnTo>
                    <a:pt x="0" y="10"/>
                  </a:lnTo>
                  <a:lnTo>
                    <a:pt x="2" y="6"/>
                  </a:lnTo>
                  <a:lnTo>
                    <a:pt x="3" y="4"/>
                  </a:lnTo>
                  <a:lnTo>
                    <a:pt x="7" y="1"/>
                  </a:lnTo>
                  <a:lnTo>
                    <a:pt x="9" y="0"/>
                  </a:lnTo>
                  <a:lnTo>
                    <a:pt x="9" y="0"/>
                  </a:lnTo>
                  <a:lnTo>
                    <a:pt x="13" y="1"/>
                  </a:lnTo>
                  <a:lnTo>
                    <a:pt x="17"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4" name="Freeform 839"/>
            <p:cNvSpPr>
              <a:spLocks/>
            </p:cNvSpPr>
            <p:nvPr/>
          </p:nvSpPr>
          <p:spPr bwMode="auto">
            <a:xfrm>
              <a:off x="1787852" y="2608923"/>
              <a:ext cx="18081" cy="27764"/>
            </a:xfrm>
            <a:custGeom>
              <a:avLst/>
              <a:gdLst>
                <a:gd name="T0" fmla="*/ 19 w 19"/>
                <a:gd name="T1" fmla="*/ 10 h 20"/>
                <a:gd name="T2" fmla="*/ 19 w 19"/>
                <a:gd name="T3" fmla="*/ 10 h 20"/>
                <a:gd name="T4" fmla="*/ 17 w 19"/>
                <a:gd name="T5" fmla="*/ 14 h 20"/>
                <a:gd name="T6" fmla="*/ 15 w 19"/>
                <a:gd name="T7" fmla="*/ 17 h 20"/>
                <a:gd name="T8" fmla="*/ 13 w 19"/>
                <a:gd name="T9" fmla="*/ 19 h 20"/>
                <a:gd name="T10" fmla="*/ 9 w 19"/>
                <a:gd name="T11" fmla="*/ 20 h 20"/>
                <a:gd name="T12" fmla="*/ 9 w 19"/>
                <a:gd name="T13" fmla="*/ 20 h 20"/>
                <a:gd name="T14" fmla="*/ 6 w 19"/>
                <a:gd name="T15" fmla="*/ 19 h 20"/>
                <a:gd name="T16" fmla="*/ 3 w 19"/>
                <a:gd name="T17" fmla="*/ 17 h 20"/>
                <a:gd name="T18" fmla="*/ 1 w 19"/>
                <a:gd name="T19" fmla="*/ 14 h 20"/>
                <a:gd name="T20" fmla="*/ 0 w 19"/>
                <a:gd name="T21" fmla="*/ 10 h 20"/>
                <a:gd name="T22" fmla="*/ 0 w 19"/>
                <a:gd name="T23" fmla="*/ 10 h 20"/>
                <a:gd name="T24" fmla="*/ 1 w 19"/>
                <a:gd name="T25" fmla="*/ 6 h 20"/>
                <a:gd name="T26" fmla="*/ 3 w 19"/>
                <a:gd name="T27" fmla="*/ 4 h 20"/>
                <a:gd name="T28" fmla="*/ 6 w 19"/>
                <a:gd name="T29" fmla="*/ 1 h 20"/>
                <a:gd name="T30" fmla="*/ 9 w 19"/>
                <a:gd name="T31" fmla="*/ 0 h 20"/>
                <a:gd name="T32" fmla="*/ 9 w 19"/>
                <a:gd name="T33" fmla="*/ 0 h 20"/>
                <a:gd name="T34" fmla="*/ 13 w 19"/>
                <a:gd name="T35" fmla="*/ 1 h 20"/>
                <a:gd name="T36" fmla="*/ 15 w 19"/>
                <a:gd name="T37" fmla="*/ 4 h 20"/>
                <a:gd name="T38" fmla="*/ 17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5" y="17"/>
                  </a:lnTo>
                  <a:lnTo>
                    <a:pt x="13" y="19"/>
                  </a:lnTo>
                  <a:lnTo>
                    <a:pt x="9" y="20"/>
                  </a:lnTo>
                  <a:lnTo>
                    <a:pt x="9" y="20"/>
                  </a:lnTo>
                  <a:lnTo>
                    <a:pt x="6" y="19"/>
                  </a:lnTo>
                  <a:lnTo>
                    <a:pt x="3" y="17"/>
                  </a:lnTo>
                  <a:lnTo>
                    <a:pt x="1" y="14"/>
                  </a:lnTo>
                  <a:lnTo>
                    <a:pt x="0" y="10"/>
                  </a:lnTo>
                  <a:lnTo>
                    <a:pt x="0" y="10"/>
                  </a:lnTo>
                  <a:lnTo>
                    <a:pt x="1" y="6"/>
                  </a:lnTo>
                  <a:lnTo>
                    <a:pt x="3" y="4"/>
                  </a:lnTo>
                  <a:lnTo>
                    <a:pt x="6" y="1"/>
                  </a:lnTo>
                  <a:lnTo>
                    <a:pt x="9" y="0"/>
                  </a:lnTo>
                  <a:lnTo>
                    <a:pt x="9" y="0"/>
                  </a:lnTo>
                  <a:lnTo>
                    <a:pt x="13" y="1"/>
                  </a:lnTo>
                  <a:lnTo>
                    <a:pt x="15" y="4"/>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5" name="Freeform 840"/>
            <p:cNvSpPr>
              <a:spLocks/>
            </p:cNvSpPr>
            <p:nvPr/>
          </p:nvSpPr>
          <p:spPr bwMode="auto">
            <a:xfrm>
              <a:off x="2042890" y="2608923"/>
              <a:ext cx="16178" cy="27764"/>
            </a:xfrm>
            <a:custGeom>
              <a:avLst/>
              <a:gdLst>
                <a:gd name="T0" fmla="*/ 17 w 17"/>
                <a:gd name="T1" fmla="*/ 10 h 20"/>
                <a:gd name="T2" fmla="*/ 17 w 17"/>
                <a:gd name="T3" fmla="*/ 10 h 20"/>
                <a:gd name="T4" fmla="*/ 17 w 17"/>
                <a:gd name="T5" fmla="*/ 14 h 20"/>
                <a:gd name="T6" fmla="*/ 15 w 17"/>
                <a:gd name="T7" fmla="*/ 17 h 20"/>
                <a:gd name="T8" fmla="*/ 12 w 17"/>
                <a:gd name="T9" fmla="*/ 19 h 20"/>
                <a:gd name="T10" fmla="*/ 9 w 17"/>
                <a:gd name="T11" fmla="*/ 20 h 20"/>
                <a:gd name="T12" fmla="*/ 9 w 17"/>
                <a:gd name="T13" fmla="*/ 20 h 20"/>
                <a:gd name="T14" fmla="*/ 5 w 17"/>
                <a:gd name="T15" fmla="*/ 19 h 20"/>
                <a:gd name="T16" fmla="*/ 2 w 17"/>
                <a:gd name="T17" fmla="*/ 17 h 20"/>
                <a:gd name="T18" fmla="*/ 1 w 17"/>
                <a:gd name="T19" fmla="*/ 14 h 20"/>
                <a:gd name="T20" fmla="*/ 0 w 17"/>
                <a:gd name="T21" fmla="*/ 10 h 20"/>
                <a:gd name="T22" fmla="*/ 0 w 17"/>
                <a:gd name="T23" fmla="*/ 10 h 20"/>
                <a:gd name="T24" fmla="*/ 1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7"/>
                  </a:lnTo>
                  <a:lnTo>
                    <a:pt x="12" y="19"/>
                  </a:lnTo>
                  <a:lnTo>
                    <a:pt x="9" y="20"/>
                  </a:lnTo>
                  <a:lnTo>
                    <a:pt x="9" y="20"/>
                  </a:lnTo>
                  <a:lnTo>
                    <a:pt x="5" y="19"/>
                  </a:lnTo>
                  <a:lnTo>
                    <a:pt x="2" y="17"/>
                  </a:lnTo>
                  <a:lnTo>
                    <a:pt x="1" y="14"/>
                  </a:lnTo>
                  <a:lnTo>
                    <a:pt x="0" y="10"/>
                  </a:lnTo>
                  <a:lnTo>
                    <a:pt x="0" y="10"/>
                  </a:lnTo>
                  <a:lnTo>
                    <a:pt x="1" y="6"/>
                  </a:lnTo>
                  <a:lnTo>
                    <a:pt x="2" y="4"/>
                  </a:lnTo>
                  <a:lnTo>
                    <a:pt x="5" y="1"/>
                  </a:lnTo>
                  <a:lnTo>
                    <a:pt x="9" y="0"/>
                  </a:lnTo>
                  <a:lnTo>
                    <a:pt x="9" y="0"/>
                  </a:lnTo>
                  <a:lnTo>
                    <a:pt x="12" y="1"/>
                  </a:lnTo>
                  <a:lnTo>
                    <a:pt x="15"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6" name="Freeform 841"/>
            <p:cNvSpPr>
              <a:spLocks/>
            </p:cNvSpPr>
            <p:nvPr/>
          </p:nvSpPr>
          <p:spPr bwMode="auto">
            <a:xfrm>
              <a:off x="2047647"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10 w 18"/>
                <a:gd name="T11" fmla="*/ 20 h 20"/>
                <a:gd name="T12" fmla="*/ 10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10 w 18"/>
                <a:gd name="T31" fmla="*/ 0 h 20"/>
                <a:gd name="T32" fmla="*/ 10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10" y="20"/>
                  </a:lnTo>
                  <a:lnTo>
                    <a:pt x="10" y="20"/>
                  </a:lnTo>
                  <a:lnTo>
                    <a:pt x="6" y="19"/>
                  </a:lnTo>
                  <a:lnTo>
                    <a:pt x="2" y="17"/>
                  </a:lnTo>
                  <a:lnTo>
                    <a:pt x="1" y="14"/>
                  </a:lnTo>
                  <a:lnTo>
                    <a:pt x="0" y="10"/>
                  </a:lnTo>
                  <a:lnTo>
                    <a:pt x="0" y="10"/>
                  </a:lnTo>
                  <a:lnTo>
                    <a:pt x="1" y="6"/>
                  </a:lnTo>
                  <a:lnTo>
                    <a:pt x="2" y="4"/>
                  </a:lnTo>
                  <a:lnTo>
                    <a:pt x="6" y="1"/>
                  </a:lnTo>
                  <a:lnTo>
                    <a:pt x="10" y="0"/>
                  </a:lnTo>
                  <a:lnTo>
                    <a:pt x="10"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7" name="Freeform 842"/>
            <p:cNvSpPr>
              <a:spLocks/>
            </p:cNvSpPr>
            <p:nvPr/>
          </p:nvSpPr>
          <p:spPr bwMode="auto">
            <a:xfrm>
              <a:off x="2051453" y="2608923"/>
              <a:ext cx="17130" cy="27764"/>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8" name="Freeform 843"/>
            <p:cNvSpPr>
              <a:spLocks/>
            </p:cNvSpPr>
            <p:nvPr/>
          </p:nvSpPr>
          <p:spPr bwMode="auto">
            <a:xfrm>
              <a:off x="2084761" y="2683885"/>
              <a:ext cx="18081" cy="27764"/>
            </a:xfrm>
            <a:custGeom>
              <a:avLst/>
              <a:gdLst>
                <a:gd name="T0" fmla="*/ 19 w 19"/>
                <a:gd name="T1" fmla="*/ 10 h 20"/>
                <a:gd name="T2" fmla="*/ 19 w 19"/>
                <a:gd name="T3" fmla="*/ 10 h 20"/>
                <a:gd name="T4" fmla="*/ 18 w 19"/>
                <a:gd name="T5" fmla="*/ 14 h 20"/>
                <a:gd name="T6" fmla="*/ 15 w 19"/>
                <a:gd name="T7" fmla="*/ 18 h 20"/>
                <a:gd name="T8" fmla="*/ 13 w 19"/>
                <a:gd name="T9" fmla="*/ 19 h 20"/>
                <a:gd name="T10" fmla="*/ 9 w 19"/>
                <a:gd name="T11" fmla="*/ 20 h 20"/>
                <a:gd name="T12" fmla="*/ 9 w 19"/>
                <a:gd name="T13" fmla="*/ 20 h 20"/>
                <a:gd name="T14" fmla="*/ 7 w 19"/>
                <a:gd name="T15" fmla="*/ 19 h 20"/>
                <a:gd name="T16" fmla="*/ 3 w 19"/>
                <a:gd name="T17" fmla="*/ 18 h 20"/>
                <a:gd name="T18" fmla="*/ 2 w 19"/>
                <a:gd name="T19" fmla="*/ 14 h 20"/>
                <a:gd name="T20" fmla="*/ 0 w 19"/>
                <a:gd name="T21" fmla="*/ 10 h 20"/>
                <a:gd name="T22" fmla="*/ 0 w 19"/>
                <a:gd name="T23" fmla="*/ 10 h 20"/>
                <a:gd name="T24" fmla="*/ 2 w 19"/>
                <a:gd name="T25" fmla="*/ 7 h 20"/>
                <a:gd name="T26" fmla="*/ 3 w 19"/>
                <a:gd name="T27" fmla="*/ 4 h 20"/>
                <a:gd name="T28" fmla="*/ 7 w 19"/>
                <a:gd name="T29" fmla="*/ 2 h 20"/>
                <a:gd name="T30" fmla="*/ 9 w 19"/>
                <a:gd name="T31" fmla="*/ 0 h 20"/>
                <a:gd name="T32" fmla="*/ 9 w 19"/>
                <a:gd name="T33" fmla="*/ 0 h 20"/>
                <a:gd name="T34" fmla="*/ 13 w 19"/>
                <a:gd name="T35" fmla="*/ 2 h 20"/>
                <a:gd name="T36" fmla="*/ 15 w 19"/>
                <a:gd name="T37" fmla="*/ 4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8"/>
                  </a:lnTo>
                  <a:lnTo>
                    <a:pt x="13" y="19"/>
                  </a:lnTo>
                  <a:lnTo>
                    <a:pt x="9" y="20"/>
                  </a:lnTo>
                  <a:lnTo>
                    <a:pt x="9" y="20"/>
                  </a:lnTo>
                  <a:lnTo>
                    <a:pt x="7" y="19"/>
                  </a:lnTo>
                  <a:lnTo>
                    <a:pt x="3" y="18"/>
                  </a:lnTo>
                  <a:lnTo>
                    <a:pt x="2" y="14"/>
                  </a:lnTo>
                  <a:lnTo>
                    <a:pt x="0" y="10"/>
                  </a:lnTo>
                  <a:lnTo>
                    <a:pt x="0" y="10"/>
                  </a:lnTo>
                  <a:lnTo>
                    <a:pt x="2" y="7"/>
                  </a:lnTo>
                  <a:lnTo>
                    <a:pt x="3" y="4"/>
                  </a:lnTo>
                  <a:lnTo>
                    <a:pt x="7" y="2"/>
                  </a:lnTo>
                  <a:lnTo>
                    <a:pt x="9" y="0"/>
                  </a:lnTo>
                  <a:lnTo>
                    <a:pt x="9" y="0"/>
                  </a:lnTo>
                  <a:lnTo>
                    <a:pt x="13" y="2"/>
                  </a:lnTo>
                  <a:lnTo>
                    <a:pt x="15" y="4"/>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49" name="Freeform 844"/>
            <p:cNvSpPr>
              <a:spLocks/>
            </p:cNvSpPr>
            <p:nvPr/>
          </p:nvSpPr>
          <p:spPr bwMode="auto">
            <a:xfrm>
              <a:off x="2088568" y="2683885"/>
              <a:ext cx="16178" cy="27764"/>
            </a:xfrm>
            <a:custGeom>
              <a:avLst/>
              <a:gdLst>
                <a:gd name="T0" fmla="*/ 17 w 17"/>
                <a:gd name="T1" fmla="*/ 10 h 20"/>
                <a:gd name="T2" fmla="*/ 17 w 17"/>
                <a:gd name="T3" fmla="*/ 10 h 20"/>
                <a:gd name="T4" fmla="*/ 17 w 17"/>
                <a:gd name="T5" fmla="*/ 14 h 20"/>
                <a:gd name="T6" fmla="*/ 15 w 17"/>
                <a:gd name="T7" fmla="*/ 18 h 20"/>
                <a:gd name="T8" fmla="*/ 12 w 17"/>
                <a:gd name="T9" fmla="*/ 19 h 20"/>
                <a:gd name="T10" fmla="*/ 9 w 17"/>
                <a:gd name="T11" fmla="*/ 20 h 20"/>
                <a:gd name="T12" fmla="*/ 9 w 17"/>
                <a:gd name="T13" fmla="*/ 20 h 20"/>
                <a:gd name="T14" fmla="*/ 5 w 17"/>
                <a:gd name="T15" fmla="*/ 19 h 20"/>
                <a:gd name="T16" fmla="*/ 3 w 17"/>
                <a:gd name="T17" fmla="*/ 18 h 20"/>
                <a:gd name="T18" fmla="*/ 1 w 17"/>
                <a:gd name="T19" fmla="*/ 14 h 20"/>
                <a:gd name="T20" fmla="*/ 0 w 17"/>
                <a:gd name="T21" fmla="*/ 10 h 20"/>
                <a:gd name="T22" fmla="*/ 0 w 17"/>
                <a:gd name="T23" fmla="*/ 10 h 20"/>
                <a:gd name="T24" fmla="*/ 1 w 17"/>
                <a:gd name="T25" fmla="*/ 7 h 20"/>
                <a:gd name="T26" fmla="*/ 3 w 17"/>
                <a:gd name="T27" fmla="*/ 4 h 20"/>
                <a:gd name="T28" fmla="*/ 5 w 17"/>
                <a:gd name="T29" fmla="*/ 2 h 20"/>
                <a:gd name="T30" fmla="*/ 9 w 17"/>
                <a:gd name="T31" fmla="*/ 0 h 20"/>
                <a:gd name="T32" fmla="*/ 9 w 17"/>
                <a:gd name="T33" fmla="*/ 0 h 20"/>
                <a:gd name="T34" fmla="*/ 12 w 17"/>
                <a:gd name="T35" fmla="*/ 2 h 20"/>
                <a:gd name="T36" fmla="*/ 15 w 17"/>
                <a:gd name="T37" fmla="*/ 4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8"/>
                  </a:lnTo>
                  <a:lnTo>
                    <a:pt x="12" y="19"/>
                  </a:lnTo>
                  <a:lnTo>
                    <a:pt x="9" y="20"/>
                  </a:lnTo>
                  <a:lnTo>
                    <a:pt x="9" y="20"/>
                  </a:lnTo>
                  <a:lnTo>
                    <a:pt x="5" y="19"/>
                  </a:lnTo>
                  <a:lnTo>
                    <a:pt x="3" y="18"/>
                  </a:lnTo>
                  <a:lnTo>
                    <a:pt x="1" y="14"/>
                  </a:lnTo>
                  <a:lnTo>
                    <a:pt x="0" y="10"/>
                  </a:lnTo>
                  <a:lnTo>
                    <a:pt x="0" y="10"/>
                  </a:lnTo>
                  <a:lnTo>
                    <a:pt x="1" y="7"/>
                  </a:lnTo>
                  <a:lnTo>
                    <a:pt x="3" y="4"/>
                  </a:lnTo>
                  <a:lnTo>
                    <a:pt x="5" y="2"/>
                  </a:lnTo>
                  <a:lnTo>
                    <a:pt x="9" y="0"/>
                  </a:lnTo>
                  <a:lnTo>
                    <a:pt x="9" y="0"/>
                  </a:lnTo>
                  <a:lnTo>
                    <a:pt x="12" y="2"/>
                  </a:lnTo>
                  <a:lnTo>
                    <a:pt x="15" y="4"/>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50" name="Freeform 845"/>
            <p:cNvSpPr>
              <a:spLocks/>
            </p:cNvSpPr>
            <p:nvPr/>
          </p:nvSpPr>
          <p:spPr bwMode="auto">
            <a:xfrm>
              <a:off x="2134247" y="2683885"/>
              <a:ext cx="16178" cy="27764"/>
            </a:xfrm>
            <a:custGeom>
              <a:avLst/>
              <a:gdLst>
                <a:gd name="T0" fmla="*/ 17 w 17"/>
                <a:gd name="T1" fmla="*/ 10 h 20"/>
                <a:gd name="T2" fmla="*/ 17 w 17"/>
                <a:gd name="T3" fmla="*/ 10 h 20"/>
                <a:gd name="T4" fmla="*/ 17 w 17"/>
                <a:gd name="T5" fmla="*/ 14 h 20"/>
                <a:gd name="T6" fmla="*/ 15 w 17"/>
                <a:gd name="T7" fmla="*/ 18 h 20"/>
                <a:gd name="T8" fmla="*/ 13 w 17"/>
                <a:gd name="T9" fmla="*/ 19 h 20"/>
                <a:gd name="T10" fmla="*/ 9 w 17"/>
                <a:gd name="T11" fmla="*/ 20 h 20"/>
                <a:gd name="T12" fmla="*/ 9 w 17"/>
                <a:gd name="T13" fmla="*/ 20 h 20"/>
                <a:gd name="T14" fmla="*/ 5 w 17"/>
                <a:gd name="T15" fmla="*/ 19 h 20"/>
                <a:gd name="T16" fmla="*/ 3 w 17"/>
                <a:gd name="T17" fmla="*/ 18 h 20"/>
                <a:gd name="T18" fmla="*/ 1 w 17"/>
                <a:gd name="T19" fmla="*/ 14 h 20"/>
                <a:gd name="T20" fmla="*/ 0 w 17"/>
                <a:gd name="T21" fmla="*/ 10 h 20"/>
                <a:gd name="T22" fmla="*/ 0 w 17"/>
                <a:gd name="T23" fmla="*/ 10 h 20"/>
                <a:gd name="T24" fmla="*/ 1 w 17"/>
                <a:gd name="T25" fmla="*/ 7 h 20"/>
                <a:gd name="T26" fmla="*/ 3 w 17"/>
                <a:gd name="T27" fmla="*/ 4 h 20"/>
                <a:gd name="T28" fmla="*/ 5 w 17"/>
                <a:gd name="T29" fmla="*/ 2 h 20"/>
                <a:gd name="T30" fmla="*/ 9 w 17"/>
                <a:gd name="T31" fmla="*/ 0 h 20"/>
                <a:gd name="T32" fmla="*/ 9 w 17"/>
                <a:gd name="T33" fmla="*/ 0 h 20"/>
                <a:gd name="T34" fmla="*/ 13 w 17"/>
                <a:gd name="T35" fmla="*/ 2 h 20"/>
                <a:gd name="T36" fmla="*/ 15 w 17"/>
                <a:gd name="T37" fmla="*/ 4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8"/>
                  </a:lnTo>
                  <a:lnTo>
                    <a:pt x="13" y="19"/>
                  </a:lnTo>
                  <a:lnTo>
                    <a:pt x="9" y="20"/>
                  </a:lnTo>
                  <a:lnTo>
                    <a:pt x="9" y="20"/>
                  </a:lnTo>
                  <a:lnTo>
                    <a:pt x="5" y="19"/>
                  </a:lnTo>
                  <a:lnTo>
                    <a:pt x="3" y="18"/>
                  </a:lnTo>
                  <a:lnTo>
                    <a:pt x="1" y="14"/>
                  </a:lnTo>
                  <a:lnTo>
                    <a:pt x="0" y="10"/>
                  </a:lnTo>
                  <a:lnTo>
                    <a:pt x="0" y="10"/>
                  </a:lnTo>
                  <a:lnTo>
                    <a:pt x="1" y="7"/>
                  </a:lnTo>
                  <a:lnTo>
                    <a:pt x="3" y="4"/>
                  </a:lnTo>
                  <a:lnTo>
                    <a:pt x="5" y="2"/>
                  </a:lnTo>
                  <a:lnTo>
                    <a:pt x="9" y="0"/>
                  </a:lnTo>
                  <a:lnTo>
                    <a:pt x="9" y="0"/>
                  </a:lnTo>
                  <a:lnTo>
                    <a:pt x="13" y="2"/>
                  </a:lnTo>
                  <a:lnTo>
                    <a:pt x="15" y="4"/>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51" name="Freeform 846"/>
            <p:cNvSpPr>
              <a:spLocks/>
            </p:cNvSpPr>
            <p:nvPr/>
          </p:nvSpPr>
          <p:spPr bwMode="auto">
            <a:xfrm>
              <a:off x="2290313" y="2683885"/>
              <a:ext cx="17130" cy="27764"/>
            </a:xfrm>
            <a:custGeom>
              <a:avLst/>
              <a:gdLst>
                <a:gd name="T0" fmla="*/ 18 w 18"/>
                <a:gd name="T1" fmla="*/ 10 h 20"/>
                <a:gd name="T2" fmla="*/ 18 w 18"/>
                <a:gd name="T3" fmla="*/ 10 h 20"/>
                <a:gd name="T4" fmla="*/ 18 w 18"/>
                <a:gd name="T5" fmla="*/ 14 h 20"/>
                <a:gd name="T6" fmla="*/ 15 w 18"/>
                <a:gd name="T7" fmla="*/ 18 h 20"/>
                <a:gd name="T8" fmla="*/ 13 w 18"/>
                <a:gd name="T9" fmla="*/ 19 h 20"/>
                <a:gd name="T10" fmla="*/ 9 w 18"/>
                <a:gd name="T11" fmla="*/ 20 h 20"/>
                <a:gd name="T12" fmla="*/ 9 w 18"/>
                <a:gd name="T13" fmla="*/ 20 h 20"/>
                <a:gd name="T14" fmla="*/ 5 w 18"/>
                <a:gd name="T15" fmla="*/ 19 h 20"/>
                <a:gd name="T16" fmla="*/ 3 w 18"/>
                <a:gd name="T17" fmla="*/ 18 h 20"/>
                <a:gd name="T18" fmla="*/ 2 w 18"/>
                <a:gd name="T19" fmla="*/ 14 h 20"/>
                <a:gd name="T20" fmla="*/ 0 w 18"/>
                <a:gd name="T21" fmla="*/ 10 h 20"/>
                <a:gd name="T22" fmla="*/ 0 w 18"/>
                <a:gd name="T23" fmla="*/ 10 h 20"/>
                <a:gd name="T24" fmla="*/ 2 w 18"/>
                <a:gd name="T25" fmla="*/ 7 h 20"/>
                <a:gd name="T26" fmla="*/ 3 w 18"/>
                <a:gd name="T27" fmla="*/ 4 h 20"/>
                <a:gd name="T28" fmla="*/ 5 w 18"/>
                <a:gd name="T29" fmla="*/ 2 h 20"/>
                <a:gd name="T30" fmla="*/ 9 w 18"/>
                <a:gd name="T31" fmla="*/ 0 h 20"/>
                <a:gd name="T32" fmla="*/ 9 w 18"/>
                <a:gd name="T33" fmla="*/ 0 h 20"/>
                <a:gd name="T34" fmla="*/ 13 w 18"/>
                <a:gd name="T35" fmla="*/ 2 h 20"/>
                <a:gd name="T36" fmla="*/ 15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5" y="18"/>
                  </a:lnTo>
                  <a:lnTo>
                    <a:pt x="13" y="19"/>
                  </a:lnTo>
                  <a:lnTo>
                    <a:pt x="9" y="20"/>
                  </a:lnTo>
                  <a:lnTo>
                    <a:pt x="9" y="20"/>
                  </a:lnTo>
                  <a:lnTo>
                    <a:pt x="5" y="19"/>
                  </a:lnTo>
                  <a:lnTo>
                    <a:pt x="3" y="18"/>
                  </a:lnTo>
                  <a:lnTo>
                    <a:pt x="2" y="14"/>
                  </a:lnTo>
                  <a:lnTo>
                    <a:pt x="0" y="10"/>
                  </a:lnTo>
                  <a:lnTo>
                    <a:pt x="0" y="10"/>
                  </a:lnTo>
                  <a:lnTo>
                    <a:pt x="2" y="7"/>
                  </a:lnTo>
                  <a:lnTo>
                    <a:pt x="3" y="4"/>
                  </a:lnTo>
                  <a:lnTo>
                    <a:pt x="5" y="2"/>
                  </a:lnTo>
                  <a:lnTo>
                    <a:pt x="9" y="0"/>
                  </a:lnTo>
                  <a:lnTo>
                    <a:pt x="9" y="0"/>
                  </a:lnTo>
                  <a:lnTo>
                    <a:pt x="13" y="2"/>
                  </a:lnTo>
                  <a:lnTo>
                    <a:pt x="15" y="4"/>
                  </a:lnTo>
                  <a:lnTo>
                    <a:pt x="18"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52" name="Freeform 847"/>
            <p:cNvSpPr>
              <a:spLocks/>
            </p:cNvSpPr>
            <p:nvPr/>
          </p:nvSpPr>
          <p:spPr bwMode="auto">
            <a:xfrm>
              <a:off x="2300781" y="2683885"/>
              <a:ext cx="17130" cy="27764"/>
            </a:xfrm>
            <a:custGeom>
              <a:avLst/>
              <a:gdLst>
                <a:gd name="T0" fmla="*/ 18 w 18"/>
                <a:gd name="T1" fmla="*/ 10 h 20"/>
                <a:gd name="T2" fmla="*/ 18 w 18"/>
                <a:gd name="T3" fmla="*/ 10 h 20"/>
                <a:gd name="T4" fmla="*/ 18 w 18"/>
                <a:gd name="T5" fmla="*/ 14 h 20"/>
                <a:gd name="T6" fmla="*/ 15 w 18"/>
                <a:gd name="T7" fmla="*/ 18 h 20"/>
                <a:gd name="T8" fmla="*/ 13 w 18"/>
                <a:gd name="T9" fmla="*/ 19 h 20"/>
                <a:gd name="T10" fmla="*/ 9 w 18"/>
                <a:gd name="T11" fmla="*/ 20 h 20"/>
                <a:gd name="T12" fmla="*/ 9 w 18"/>
                <a:gd name="T13" fmla="*/ 20 h 20"/>
                <a:gd name="T14" fmla="*/ 5 w 18"/>
                <a:gd name="T15" fmla="*/ 19 h 20"/>
                <a:gd name="T16" fmla="*/ 3 w 18"/>
                <a:gd name="T17" fmla="*/ 18 h 20"/>
                <a:gd name="T18" fmla="*/ 0 w 18"/>
                <a:gd name="T19" fmla="*/ 14 h 20"/>
                <a:gd name="T20" fmla="*/ 0 w 18"/>
                <a:gd name="T21" fmla="*/ 10 h 20"/>
                <a:gd name="T22" fmla="*/ 0 w 18"/>
                <a:gd name="T23" fmla="*/ 10 h 20"/>
                <a:gd name="T24" fmla="*/ 0 w 18"/>
                <a:gd name="T25" fmla="*/ 7 h 20"/>
                <a:gd name="T26" fmla="*/ 3 w 18"/>
                <a:gd name="T27" fmla="*/ 4 h 20"/>
                <a:gd name="T28" fmla="*/ 5 w 18"/>
                <a:gd name="T29" fmla="*/ 2 h 20"/>
                <a:gd name="T30" fmla="*/ 9 w 18"/>
                <a:gd name="T31" fmla="*/ 0 h 20"/>
                <a:gd name="T32" fmla="*/ 9 w 18"/>
                <a:gd name="T33" fmla="*/ 0 h 20"/>
                <a:gd name="T34" fmla="*/ 13 w 18"/>
                <a:gd name="T35" fmla="*/ 2 h 20"/>
                <a:gd name="T36" fmla="*/ 15 w 18"/>
                <a:gd name="T37" fmla="*/ 4 h 20"/>
                <a:gd name="T38" fmla="*/ 18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8" y="14"/>
                  </a:lnTo>
                  <a:lnTo>
                    <a:pt x="15" y="18"/>
                  </a:lnTo>
                  <a:lnTo>
                    <a:pt x="13" y="19"/>
                  </a:lnTo>
                  <a:lnTo>
                    <a:pt x="9" y="20"/>
                  </a:lnTo>
                  <a:lnTo>
                    <a:pt x="9" y="20"/>
                  </a:lnTo>
                  <a:lnTo>
                    <a:pt x="5" y="19"/>
                  </a:lnTo>
                  <a:lnTo>
                    <a:pt x="3" y="18"/>
                  </a:lnTo>
                  <a:lnTo>
                    <a:pt x="0" y="14"/>
                  </a:lnTo>
                  <a:lnTo>
                    <a:pt x="0" y="10"/>
                  </a:lnTo>
                  <a:lnTo>
                    <a:pt x="0" y="10"/>
                  </a:lnTo>
                  <a:lnTo>
                    <a:pt x="0" y="7"/>
                  </a:lnTo>
                  <a:lnTo>
                    <a:pt x="3" y="4"/>
                  </a:lnTo>
                  <a:lnTo>
                    <a:pt x="5" y="2"/>
                  </a:lnTo>
                  <a:lnTo>
                    <a:pt x="9" y="0"/>
                  </a:lnTo>
                  <a:lnTo>
                    <a:pt x="9" y="0"/>
                  </a:lnTo>
                  <a:lnTo>
                    <a:pt x="13" y="2"/>
                  </a:lnTo>
                  <a:lnTo>
                    <a:pt x="15" y="4"/>
                  </a:lnTo>
                  <a:lnTo>
                    <a:pt x="18"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53" name="Freeform 848"/>
            <p:cNvSpPr>
              <a:spLocks/>
            </p:cNvSpPr>
            <p:nvPr/>
          </p:nvSpPr>
          <p:spPr bwMode="auto">
            <a:xfrm>
              <a:off x="2347412" y="2990675"/>
              <a:ext cx="16178" cy="26375"/>
            </a:xfrm>
            <a:custGeom>
              <a:avLst/>
              <a:gdLst>
                <a:gd name="T0" fmla="*/ 17 w 17"/>
                <a:gd name="T1" fmla="*/ 9 h 19"/>
                <a:gd name="T2" fmla="*/ 17 w 17"/>
                <a:gd name="T3" fmla="*/ 9 h 19"/>
                <a:gd name="T4" fmla="*/ 17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7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7"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54" name="Freeform 849"/>
            <p:cNvSpPr>
              <a:spLocks/>
            </p:cNvSpPr>
            <p:nvPr/>
          </p:nvSpPr>
          <p:spPr bwMode="auto">
            <a:xfrm>
              <a:off x="2819421" y="2990675"/>
              <a:ext cx="16178" cy="26375"/>
            </a:xfrm>
            <a:custGeom>
              <a:avLst/>
              <a:gdLst>
                <a:gd name="T0" fmla="*/ 17 w 17"/>
                <a:gd name="T1" fmla="*/ 9 h 19"/>
                <a:gd name="T2" fmla="*/ 17 w 17"/>
                <a:gd name="T3" fmla="*/ 9 h 19"/>
                <a:gd name="T4" fmla="*/ 17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7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7"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7"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55" name="Freeform 850"/>
            <p:cNvSpPr>
              <a:spLocks/>
            </p:cNvSpPr>
            <p:nvPr/>
          </p:nvSpPr>
          <p:spPr bwMode="auto">
            <a:xfrm>
              <a:off x="3055426" y="2990675"/>
              <a:ext cx="16178" cy="26375"/>
            </a:xfrm>
            <a:custGeom>
              <a:avLst/>
              <a:gdLst>
                <a:gd name="T0" fmla="*/ 17 w 17"/>
                <a:gd name="T1" fmla="*/ 9 h 19"/>
                <a:gd name="T2" fmla="*/ 17 w 17"/>
                <a:gd name="T3" fmla="*/ 9 h 19"/>
                <a:gd name="T4" fmla="*/ 16 w 17"/>
                <a:gd name="T5" fmla="*/ 13 h 19"/>
                <a:gd name="T6" fmla="*/ 14 w 17"/>
                <a:gd name="T7" fmla="*/ 16 h 19"/>
                <a:gd name="T8" fmla="*/ 12 w 17"/>
                <a:gd name="T9" fmla="*/ 19 h 19"/>
                <a:gd name="T10" fmla="*/ 8 w 17"/>
                <a:gd name="T11" fmla="*/ 19 h 19"/>
                <a:gd name="T12" fmla="*/ 8 w 17"/>
                <a:gd name="T13" fmla="*/ 19 h 19"/>
                <a:gd name="T14" fmla="*/ 5 w 17"/>
                <a:gd name="T15" fmla="*/ 19 h 19"/>
                <a:gd name="T16" fmla="*/ 2 w 17"/>
                <a:gd name="T17" fmla="*/ 16 h 19"/>
                <a:gd name="T18" fmla="*/ 0 w 17"/>
                <a:gd name="T19" fmla="*/ 13 h 19"/>
                <a:gd name="T20" fmla="*/ 0 w 17"/>
                <a:gd name="T21" fmla="*/ 9 h 19"/>
                <a:gd name="T22" fmla="*/ 0 w 17"/>
                <a:gd name="T23" fmla="*/ 9 h 19"/>
                <a:gd name="T24" fmla="*/ 0 w 17"/>
                <a:gd name="T25" fmla="*/ 5 h 19"/>
                <a:gd name="T26" fmla="*/ 2 w 17"/>
                <a:gd name="T27" fmla="*/ 3 h 19"/>
                <a:gd name="T28" fmla="*/ 5 w 17"/>
                <a:gd name="T29" fmla="*/ 0 h 19"/>
                <a:gd name="T30" fmla="*/ 8 w 17"/>
                <a:gd name="T31" fmla="*/ 0 h 19"/>
                <a:gd name="T32" fmla="*/ 8 w 17"/>
                <a:gd name="T33" fmla="*/ 0 h 19"/>
                <a:gd name="T34" fmla="*/ 12 w 17"/>
                <a:gd name="T35" fmla="*/ 0 h 19"/>
                <a:gd name="T36" fmla="*/ 14 w 17"/>
                <a:gd name="T37" fmla="*/ 3 h 19"/>
                <a:gd name="T38" fmla="*/ 16 w 17"/>
                <a:gd name="T39" fmla="*/ 5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6" y="13"/>
                  </a:lnTo>
                  <a:lnTo>
                    <a:pt x="14" y="16"/>
                  </a:lnTo>
                  <a:lnTo>
                    <a:pt x="12" y="19"/>
                  </a:lnTo>
                  <a:lnTo>
                    <a:pt x="8" y="19"/>
                  </a:lnTo>
                  <a:lnTo>
                    <a:pt x="8" y="19"/>
                  </a:lnTo>
                  <a:lnTo>
                    <a:pt x="5" y="19"/>
                  </a:lnTo>
                  <a:lnTo>
                    <a:pt x="2" y="16"/>
                  </a:lnTo>
                  <a:lnTo>
                    <a:pt x="0" y="13"/>
                  </a:lnTo>
                  <a:lnTo>
                    <a:pt x="0" y="9"/>
                  </a:lnTo>
                  <a:lnTo>
                    <a:pt x="0" y="9"/>
                  </a:lnTo>
                  <a:lnTo>
                    <a:pt x="0" y="5"/>
                  </a:lnTo>
                  <a:lnTo>
                    <a:pt x="2" y="3"/>
                  </a:lnTo>
                  <a:lnTo>
                    <a:pt x="5" y="0"/>
                  </a:lnTo>
                  <a:lnTo>
                    <a:pt x="8" y="0"/>
                  </a:lnTo>
                  <a:lnTo>
                    <a:pt x="8" y="0"/>
                  </a:lnTo>
                  <a:lnTo>
                    <a:pt x="12" y="0"/>
                  </a:lnTo>
                  <a:lnTo>
                    <a:pt x="14" y="3"/>
                  </a:lnTo>
                  <a:lnTo>
                    <a:pt x="16" y="5"/>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grpSp>
          <p:nvGrpSpPr>
            <p:cNvPr id="1656" name="Group 1655"/>
            <p:cNvGrpSpPr/>
            <p:nvPr/>
          </p:nvGrpSpPr>
          <p:grpSpPr>
            <a:xfrm>
              <a:off x="280344" y="1367839"/>
              <a:ext cx="158698" cy="2138006"/>
              <a:chOff x="2172037" y="1386948"/>
              <a:chExt cx="264736" cy="2444974"/>
            </a:xfrm>
          </p:grpSpPr>
          <p:sp>
            <p:nvSpPr>
              <p:cNvPr id="1678" name="Rectangle 16"/>
              <p:cNvSpPr>
                <a:spLocks noChangeArrowheads="1"/>
              </p:cNvSpPr>
              <p:nvPr/>
            </p:nvSpPr>
            <p:spPr bwMode="auto">
              <a:xfrm>
                <a:off x="2313100" y="3699935"/>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0</a:t>
                </a:r>
                <a:endParaRPr lang="en-US" altLang="en-US" sz="750" dirty="0">
                  <a:solidFill>
                    <a:srgbClr val="626362"/>
                  </a:solidFill>
                  <a:cs typeface="Arial" panose="020B0604020202020204" pitchFamily="34" charset="0"/>
                </a:endParaRPr>
              </a:p>
            </p:txBody>
          </p:sp>
          <p:sp>
            <p:nvSpPr>
              <p:cNvPr id="1679" name="Rectangle 18"/>
              <p:cNvSpPr>
                <a:spLocks noChangeArrowheads="1"/>
              </p:cNvSpPr>
              <p:nvPr/>
            </p:nvSpPr>
            <p:spPr bwMode="auto">
              <a:xfrm>
                <a:off x="2242569" y="3469747"/>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a:t>
                </a:r>
                <a:endParaRPr lang="en-US" altLang="en-US" sz="750" dirty="0">
                  <a:solidFill>
                    <a:srgbClr val="626362"/>
                  </a:solidFill>
                  <a:cs typeface="Arial" panose="020B0604020202020204" pitchFamily="34" charset="0"/>
                </a:endParaRPr>
              </a:p>
            </p:txBody>
          </p:sp>
          <p:sp>
            <p:nvSpPr>
              <p:cNvPr id="1680" name="Rectangle 20"/>
              <p:cNvSpPr>
                <a:spLocks noChangeArrowheads="1"/>
              </p:cNvSpPr>
              <p:nvPr/>
            </p:nvSpPr>
            <p:spPr bwMode="auto">
              <a:xfrm>
                <a:off x="2242569" y="3237973"/>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20</a:t>
                </a:r>
                <a:endParaRPr lang="en-US" altLang="en-US" sz="750" dirty="0">
                  <a:solidFill>
                    <a:srgbClr val="626362"/>
                  </a:solidFill>
                  <a:cs typeface="Arial" panose="020B0604020202020204" pitchFamily="34" charset="0"/>
                </a:endParaRPr>
              </a:p>
            </p:txBody>
          </p:sp>
          <p:sp>
            <p:nvSpPr>
              <p:cNvPr id="1681" name="Rectangle 22"/>
              <p:cNvSpPr>
                <a:spLocks noChangeArrowheads="1"/>
              </p:cNvSpPr>
              <p:nvPr/>
            </p:nvSpPr>
            <p:spPr bwMode="auto">
              <a:xfrm>
                <a:off x="2242569" y="3006198"/>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30</a:t>
                </a:r>
                <a:endParaRPr lang="en-US" altLang="en-US" sz="750" dirty="0">
                  <a:solidFill>
                    <a:srgbClr val="626362"/>
                  </a:solidFill>
                  <a:cs typeface="Arial" panose="020B0604020202020204" pitchFamily="34" charset="0"/>
                </a:endParaRPr>
              </a:p>
            </p:txBody>
          </p:sp>
          <p:sp>
            <p:nvSpPr>
              <p:cNvPr id="1682" name="Rectangle 24"/>
              <p:cNvSpPr>
                <a:spLocks noChangeArrowheads="1"/>
              </p:cNvSpPr>
              <p:nvPr/>
            </p:nvSpPr>
            <p:spPr bwMode="auto">
              <a:xfrm>
                <a:off x="2242569" y="2776011"/>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40</a:t>
                </a:r>
                <a:endParaRPr lang="en-US" altLang="en-US" sz="750" dirty="0">
                  <a:solidFill>
                    <a:srgbClr val="626362"/>
                  </a:solidFill>
                  <a:cs typeface="Arial" panose="020B0604020202020204" pitchFamily="34" charset="0"/>
                </a:endParaRPr>
              </a:p>
            </p:txBody>
          </p:sp>
          <p:sp>
            <p:nvSpPr>
              <p:cNvPr id="1683" name="Rectangle 26"/>
              <p:cNvSpPr>
                <a:spLocks noChangeArrowheads="1"/>
              </p:cNvSpPr>
              <p:nvPr/>
            </p:nvSpPr>
            <p:spPr bwMode="auto">
              <a:xfrm>
                <a:off x="2242569" y="2542648"/>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50</a:t>
                </a:r>
                <a:endParaRPr lang="en-US" altLang="en-US" sz="750" dirty="0">
                  <a:solidFill>
                    <a:srgbClr val="626362"/>
                  </a:solidFill>
                  <a:cs typeface="Arial" panose="020B0604020202020204" pitchFamily="34" charset="0"/>
                </a:endParaRPr>
              </a:p>
            </p:txBody>
          </p:sp>
          <p:sp>
            <p:nvSpPr>
              <p:cNvPr id="1684" name="Rectangle 28"/>
              <p:cNvSpPr>
                <a:spLocks noChangeArrowheads="1"/>
              </p:cNvSpPr>
              <p:nvPr/>
            </p:nvSpPr>
            <p:spPr bwMode="auto">
              <a:xfrm>
                <a:off x="2242569" y="2310873"/>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60</a:t>
                </a:r>
                <a:endParaRPr lang="en-US" altLang="en-US" sz="750" dirty="0">
                  <a:solidFill>
                    <a:srgbClr val="626362"/>
                  </a:solidFill>
                  <a:cs typeface="Arial" panose="020B0604020202020204" pitchFamily="34" charset="0"/>
                </a:endParaRPr>
              </a:p>
            </p:txBody>
          </p:sp>
          <p:sp>
            <p:nvSpPr>
              <p:cNvPr id="1685" name="Rectangle 30"/>
              <p:cNvSpPr>
                <a:spLocks noChangeArrowheads="1"/>
              </p:cNvSpPr>
              <p:nvPr/>
            </p:nvSpPr>
            <p:spPr bwMode="auto">
              <a:xfrm>
                <a:off x="2242569" y="2080685"/>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70</a:t>
                </a:r>
                <a:endParaRPr lang="en-US" altLang="en-US" sz="750" dirty="0">
                  <a:solidFill>
                    <a:srgbClr val="626362"/>
                  </a:solidFill>
                  <a:cs typeface="Arial" panose="020B0604020202020204" pitchFamily="34" charset="0"/>
                </a:endParaRPr>
              </a:p>
            </p:txBody>
          </p:sp>
          <p:sp>
            <p:nvSpPr>
              <p:cNvPr id="1686" name="Rectangle 32"/>
              <p:cNvSpPr>
                <a:spLocks noChangeArrowheads="1"/>
              </p:cNvSpPr>
              <p:nvPr/>
            </p:nvSpPr>
            <p:spPr bwMode="auto">
              <a:xfrm>
                <a:off x="2242569" y="1848910"/>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80</a:t>
                </a:r>
                <a:endParaRPr lang="en-US" altLang="en-US" sz="750" dirty="0">
                  <a:solidFill>
                    <a:srgbClr val="626362"/>
                  </a:solidFill>
                  <a:cs typeface="Arial" panose="020B0604020202020204" pitchFamily="34" charset="0"/>
                </a:endParaRPr>
              </a:p>
            </p:txBody>
          </p:sp>
          <p:sp>
            <p:nvSpPr>
              <p:cNvPr id="1687" name="Rectangle 34"/>
              <p:cNvSpPr>
                <a:spLocks noChangeArrowheads="1"/>
              </p:cNvSpPr>
              <p:nvPr/>
            </p:nvSpPr>
            <p:spPr bwMode="auto">
              <a:xfrm>
                <a:off x="2242569" y="1617135"/>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90</a:t>
                </a:r>
                <a:endParaRPr lang="en-US" altLang="en-US" sz="750" dirty="0">
                  <a:solidFill>
                    <a:srgbClr val="626362"/>
                  </a:solidFill>
                  <a:cs typeface="Arial" panose="020B0604020202020204" pitchFamily="34" charset="0"/>
                </a:endParaRPr>
              </a:p>
            </p:txBody>
          </p:sp>
          <p:sp>
            <p:nvSpPr>
              <p:cNvPr id="1688" name="Rectangle 37"/>
              <p:cNvSpPr>
                <a:spLocks noChangeArrowheads="1"/>
              </p:cNvSpPr>
              <p:nvPr/>
            </p:nvSpPr>
            <p:spPr bwMode="auto">
              <a:xfrm>
                <a:off x="2172037" y="1386948"/>
                <a:ext cx="264736"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100</a:t>
                </a:r>
                <a:endParaRPr lang="en-US" altLang="en-US" sz="750" dirty="0">
                  <a:solidFill>
                    <a:srgbClr val="626362"/>
                  </a:solidFill>
                  <a:cs typeface="Arial" panose="020B0604020202020204" pitchFamily="34" charset="0"/>
                </a:endParaRPr>
              </a:p>
            </p:txBody>
          </p:sp>
        </p:grpSp>
        <p:sp>
          <p:nvSpPr>
            <p:cNvPr id="1657" name="TextBox 1656"/>
            <p:cNvSpPr txBox="1"/>
            <p:nvPr/>
          </p:nvSpPr>
          <p:spPr>
            <a:xfrm>
              <a:off x="2380900" y="2095224"/>
              <a:ext cx="649538" cy="219291"/>
            </a:xfrm>
            <a:prstGeom prst="rect">
              <a:avLst/>
            </a:prstGeom>
            <a:noFill/>
          </p:spPr>
          <p:txBody>
            <a:bodyPr wrap="none" rtlCol="0">
              <a:spAutoFit/>
            </a:bodyPr>
            <a:lstStyle/>
            <a:p>
              <a:pPr algn="r" defTabSz="457189"/>
              <a:r>
                <a:rPr lang="en-US" sz="825" b="1" dirty="0">
                  <a:solidFill>
                    <a:srgbClr val="1E325F"/>
                  </a:solidFill>
                  <a:latin typeface="Arial" panose="020B0604020202020204" pitchFamily="34" charset="0"/>
                  <a:cs typeface="Arial" panose="020B0604020202020204" pitchFamily="34" charset="0"/>
                </a:rPr>
                <a:t>Niraparib</a:t>
              </a:r>
            </a:p>
          </p:txBody>
        </p:sp>
        <p:sp>
          <p:nvSpPr>
            <p:cNvPr id="1658" name="TextBox 1657"/>
            <p:cNvSpPr txBox="1"/>
            <p:nvPr/>
          </p:nvSpPr>
          <p:spPr>
            <a:xfrm>
              <a:off x="2366850" y="3016525"/>
              <a:ext cx="590226" cy="219291"/>
            </a:xfrm>
            <a:prstGeom prst="rect">
              <a:avLst/>
            </a:prstGeom>
            <a:noFill/>
          </p:spPr>
          <p:txBody>
            <a:bodyPr wrap="none" rtlCol="0">
              <a:spAutoFit/>
            </a:bodyPr>
            <a:lstStyle/>
            <a:p>
              <a:pPr algn="r" defTabSz="457189"/>
              <a:r>
                <a:rPr lang="en-US" sz="825" b="1" dirty="0">
                  <a:solidFill>
                    <a:srgbClr val="99293D"/>
                  </a:solidFill>
                  <a:latin typeface="Arial" panose="020B0604020202020204" pitchFamily="34" charset="0"/>
                  <a:cs typeface="Arial" panose="020B0604020202020204" pitchFamily="34" charset="0"/>
                </a:rPr>
                <a:t>Placebo</a:t>
              </a:r>
            </a:p>
          </p:txBody>
        </p:sp>
        <p:grpSp>
          <p:nvGrpSpPr>
            <p:cNvPr id="1659" name="Group 1658"/>
            <p:cNvGrpSpPr/>
            <p:nvPr/>
          </p:nvGrpSpPr>
          <p:grpSpPr>
            <a:xfrm>
              <a:off x="484317" y="3522812"/>
              <a:ext cx="2685055" cy="115416"/>
              <a:chOff x="2500767" y="3792854"/>
              <a:chExt cx="4479175" cy="131987"/>
            </a:xfrm>
          </p:grpSpPr>
          <p:sp>
            <p:nvSpPr>
              <p:cNvPr id="1663" name="Rectangle 16"/>
              <p:cNvSpPr>
                <a:spLocks noChangeArrowheads="1"/>
              </p:cNvSpPr>
              <p:nvPr/>
            </p:nvSpPr>
            <p:spPr bwMode="auto">
              <a:xfrm>
                <a:off x="2500767"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0</a:t>
                </a:r>
                <a:endParaRPr lang="en-US" altLang="en-US" sz="750" dirty="0">
                  <a:solidFill>
                    <a:srgbClr val="626362"/>
                  </a:solidFill>
                  <a:cs typeface="Arial" panose="020B0604020202020204" pitchFamily="34" charset="0"/>
                </a:endParaRPr>
              </a:p>
            </p:txBody>
          </p:sp>
          <p:sp>
            <p:nvSpPr>
              <p:cNvPr id="1664" name="Rectangle 16"/>
              <p:cNvSpPr>
                <a:spLocks noChangeArrowheads="1"/>
              </p:cNvSpPr>
              <p:nvPr/>
            </p:nvSpPr>
            <p:spPr bwMode="auto">
              <a:xfrm>
                <a:off x="2807225"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a:t>
                </a:r>
                <a:endParaRPr lang="en-US" altLang="en-US" sz="750" dirty="0">
                  <a:solidFill>
                    <a:srgbClr val="626362"/>
                  </a:solidFill>
                  <a:cs typeface="Arial" panose="020B0604020202020204" pitchFamily="34" charset="0"/>
                </a:endParaRPr>
              </a:p>
            </p:txBody>
          </p:sp>
          <p:sp>
            <p:nvSpPr>
              <p:cNvPr id="1665" name="Rectangle 16"/>
              <p:cNvSpPr>
                <a:spLocks noChangeArrowheads="1"/>
              </p:cNvSpPr>
              <p:nvPr/>
            </p:nvSpPr>
            <p:spPr bwMode="auto">
              <a:xfrm>
                <a:off x="3119493"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4</a:t>
                </a:r>
                <a:endParaRPr lang="en-US" altLang="en-US" sz="750" dirty="0">
                  <a:solidFill>
                    <a:srgbClr val="626362"/>
                  </a:solidFill>
                  <a:cs typeface="Arial" panose="020B0604020202020204" pitchFamily="34" charset="0"/>
                </a:endParaRPr>
              </a:p>
            </p:txBody>
          </p:sp>
          <p:sp>
            <p:nvSpPr>
              <p:cNvPr id="1666" name="Rectangle 16"/>
              <p:cNvSpPr>
                <a:spLocks noChangeArrowheads="1"/>
              </p:cNvSpPr>
              <p:nvPr/>
            </p:nvSpPr>
            <p:spPr bwMode="auto">
              <a:xfrm>
                <a:off x="3431110"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6</a:t>
                </a:r>
                <a:endParaRPr lang="en-US" altLang="en-US" sz="750" dirty="0">
                  <a:solidFill>
                    <a:srgbClr val="626362"/>
                  </a:solidFill>
                  <a:cs typeface="Arial" panose="020B0604020202020204" pitchFamily="34" charset="0"/>
                </a:endParaRPr>
              </a:p>
            </p:txBody>
          </p:sp>
          <p:sp>
            <p:nvSpPr>
              <p:cNvPr id="1667" name="Rectangle 16"/>
              <p:cNvSpPr>
                <a:spLocks noChangeArrowheads="1"/>
              </p:cNvSpPr>
              <p:nvPr/>
            </p:nvSpPr>
            <p:spPr bwMode="auto">
              <a:xfrm>
                <a:off x="3738182"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8</a:t>
                </a:r>
                <a:endParaRPr lang="en-US" altLang="en-US" sz="750" dirty="0">
                  <a:solidFill>
                    <a:srgbClr val="626362"/>
                  </a:solidFill>
                  <a:cs typeface="Arial" panose="020B0604020202020204" pitchFamily="34" charset="0"/>
                </a:endParaRPr>
              </a:p>
            </p:txBody>
          </p:sp>
          <p:sp>
            <p:nvSpPr>
              <p:cNvPr id="1668" name="Rectangle 16"/>
              <p:cNvSpPr>
                <a:spLocks noChangeArrowheads="1"/>
              </p:cNvSpPr>
              <p:nvPr/>
            </p:nvSpPr>
            <p:spPr bwMode="auto">
              <a:xfrm>
                <a:off x="4013216"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a:t>
                </a:r>
                <a:endParaRPr lang="en-US" altLang="en-US" sz="750" dirty="0">
                  <a:solidFill>
                    <a:srgbClr val="626362"/>
                  </a:solidFill>
                  <a:cs typeface="Arial" panose="020B0604020202020204" pitchFamily="34" charset="0"/>
                </a:endParaRPr>
              </a:p>
            </p:txBody>
          </p:sp>
          <p:sp>
            <p:nvSpPr>
              <p:cNvPr id="1669" name="Rectangle 16"/>
              <p:cNvSpPr>
                <a:spLocks noChangeArrowheads="1"/>
              </p:cNvSpPr>
              <p:nvPr/>
            </p:nvSpPr>
            <p:spPr bwMode="auto">
              <a:xfrm>
                <a:off x="4324273"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12</a:t>
                </a:r>
                <a:endParaRPr lang="en-US" altLang="en-US" sz="750" dirty="0">
                  <a:solidFill>
                    <a:srgbClr val="626362"/>
                  </a:solidFill>
                  <a:cs typeface="Arial" panose="020B0604020202020204" pitchFamily="34" charset="0"/>
                </a:endParaRPr>
              </a:p>
            </p:txBody>
          </p:sp>
          <p:sp>
            <p:nvSpPr>
              <p:cNvPr id="1670" name="Rectangle 16"/>
              <p:cNvSpPr>
                <a:spLocks noChangeArrowheads="1"/>
              </p:cNvSpPr>
              <p:nvPr/>
            </p:nvSpPr>
            <p:spPr bwMode="auto">
              <a:xfrm>
                <a:off x="4635178"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14</a:t>
                </a:r>
                <a:endParaRPr lang="en-US" altLang="en-US" sz="750" dirty="0">
                  <a:solidFill>
                    <a:srgbClr val="626362"/>
                  </a:solidFill>
                  <a:cs typeface="Arial" panose="020B0604020202020204" pitchFamily="34" charset="0"/>
                </a:endParaRPr>
              </a:p>
            </p:txBody>
          </p:sp>
          <p:sp>
            <p:nvSpPr>
              <p:cNvPr id="1671" name="Rectangle 16"/>
              <p:cNvSpPr>
                <a:spLocks noChangeArrowheads="1"/>
              </p:cNvSpPr>
              <p:nvPr/>
            </p:nvSpPr>
            <p:spPr bwMode="auto">
              <a:xfrm>
                <a:off x="4941226"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16</a:t>
                </a:r>
                <a:endParaRPr lang="en-US" altLang="en-US" sz="750" dirty="0">
                  <a:solidFill>
                    <a:srgbClr val="626362"/>
                  </a:solidFill>
                  <a:cs typeface="Arial" panose="020B0604020202020204" pitchFamily="34" charset="0"/>
                </a:endParaRPr>
              </a:p>
            </p:txBody>
          </p:sp>
          <p:sp>
            <p:nvSpPr>
              <p:cNvPr id="1672" name="Rectangle 16"/>
              <p:cNvSpPr>
                <a:spLocks noChangeArrowheads="1"/>
              </p:cNvSpPr>
              <p:nvPr/>
            </p:nvSpPr>
            <p:spPr bwMode="auto">
              <a:xfrm>
                <a:off x="5254305"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18</a:t>
                </a:r>
                <a:endParaRPr lang="en-US" altLang="en-US" sz="750" dirty="0">
                  <a:solidFill>
                    <a:srgbClr val="626362"/>
                  </a:solidFill>
                  <a:cs typeface="Arial" panose="020B0604020202020204" pitchFamily="34" charset="0"/>
                </a:endParaRPr>
              </a:p>
            </p:txBody>
          </p:sp>
          <p:sp>
            <p:nvSpPr>
              <p:cNvPr id="1673" name="Rectangle 16"/>
              <p:cNvSpPr>
                <a:spLocks noChangeArrowheads="1"/>
              </p:cNvSpPr>
              <p:nvPr/>
            </p:nvSpPr>
            <p:spPr bwMode="auto">
              <a:xfrm>
                <a:off x="5570558"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20</a:t>
                </a:r>
                <a:endParaRPr lang="en-US" altLang="en-US" sz="750" dirty="0">
                  <a:solidFill>
                    <a:srgbClr val="626362"/>
                  </a:solidFill>
                  <a:cs typeface="Arial" panose="020B0604020202020204" pitchFamily="34" charset="0"/>
                </a:endParaRPr>
              </a:p>
            </p:txBody>
          </p:sp>
          <p:sp>
            <p:nvSpPr>
              <p:cNvPr id="1674" name="Rectangle 16"/>
              <p:cNvSpPr>
                <a:spLocks noChangeArrowheads="1"/>
              </p:cNvSpPr>
              <p:nvPr/>
            </p:nvSpPr>
            <p:spPr bwMode="auto">
              <a:xfrm>
                <a:off x="5873428"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22</a:t>
                </a:r>
                <a:endParaRPr lang="en-US" altLang="en-US" sz="750" dirty="0">
                  <a:solidFill>
                    <a:srgbClr val="626362"/>
                  </a:solidFill>
                  <a:cs typeface="Arial" panose="020B0604020202020204" pitchFamily="34" charset="0"/>
                </a:endParaRPr>
              </a:p>
            </p:txBody>
          </p:sp>
          <p:sp>
            <p:nvSpPr>
              <p:cNvPr id="1675" name="Rectangle 16"/>
              <p:cNvSpPr>
                <a:spLocks noChangeArrowheads="1"/>
              </p:cNvSpPr>
              <p:nvPr/>
            </p:nvSpPr>
            <p:spPr bwMode="auto">
              <a:xfrm>
                <a:off x="6179815"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24</a:t>
                </a:r>
                <a:endParaRPr lang="en-US" altLang="en-US" sz="750" dirty="0">
                  <a:solidFill>
                    <a:srgbClr val="626362"/>
                  </a:solidFill>
                  <a:cs typeface="Arial" panose="020B0604020202020204" pitchFamily="34" charset="0"/>
                </a:endParaRPr>
              </a:p>
            </p:txBody>
          </p:sp>
          <p:sp>
            <p:nvSpPr>
              <p:cNvPr id="1676" name="Rectangle 16"/>
              <p:cNvSpPr>
                <a:spLocks noChangeArrowheads="1"/>
              </p:cNvSpPr>
              <p:nvPr/>
            </p:nvSpPr>
            <p:spPr bwMode="auto">
              <a:xfrm>
                <a:off x="6492337"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26</a:t>
                </a:r>
                <a:endParaRPr lang="en-US" altLang="en-US" sz="750" dirty="0">
                  <a:solidFill>
                    <a:srgbClr val="626362"/>
                  </a:solidFill>
                  <a:cs typeface="Arial" panose="020B0604020202020204" pitchFamily="34" charset="0"/>
                </a:endParaRPr>
              </a:p>
            </p:txBody>
          </p:sp>
          <p:sp>
            <p:nvSpPr>
              <p:cNvPr id="1677" name="Rectangle 16"/>
              <p:cNvSpPr>
                <a:spLocks noChangeArrowheads="1"/>
              </p:cNvSpPr>
              <p:nvPr/>
            </p:nvSpPr>
            <p:spPr bwMode="auto">
              <a:xfrm>
                <a:off x="6803451"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28</a:t>
                </a:r>
                <a:endParaRPr lang="en-US" altLang="en-US" sz="750" dirty="0">
                  <a:solidFill>
                    <a:srgbClr val="626362"/>
                  </a:solidFill>
                  <a:cs typeface="Arial" panose="020B0604020202020204" pitchFamily="34" charset="0"/>
                </a:endParaRPr>
              </a:p>
            </p:txBody>
          </p:sp>
        </p:grpSp>
        <p:cxnSp>
          <p:nvCxnSpPr>
            <p:cNvPr id="1661" name="Straight Connector 1660"/>
            <p:cNvCxnSpPr/>
            <p:nvPr/>
          </p:nvCxnSpPr>
          <p:spPr>
            <a:xfrm>
              <a:off x="498390" y="2449906"/>
              <a:ext cx="2627454"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1662" name="TextBox 1661"/>
          <p:cNvSpPr txBox="1"/>
          <p:nvPr/>
        </p:nvSpPr>
        <p:spPr>
          <a:xfrm>
            <a:off x="504101" y="1304633"/>
            <a:ext cx="2621744" cy="300082"/>
          </a:xfrm>
          <a:prstGeom prst="rect">
            <a:avLst/>
          </a:prstGeom>
          <a:noFill/>
        </p:spPr>
        <p:txBody>
          <a:bodyPr wrap="square" rtlCol="0">
            <a:spAutoFit/>
          </a:bodyPr>
          <a:lstStyle/>
          <a:p>
            <a:pPr algn="ctr" defTabSz="457189"/>
            <a:r>
              <a:rPr lang="en-US" sz="1350" b="1" dirty="0">
                <a:solidFill>
                  <a:srgbClr val="000000"/>
                </a:solidFill>
                <a:latin typeface="Arial" panose="020B0604020202020204" pitchFamily="34" charset="0"/>
                <a:cs typeface="Arial" panose="020B0604020202020204" pitchFamily="34" charset="0"/>
              </a:rPr>
              <a:t>HRD/</a:t>
            </a:r>
            <a:r>
              <a:rPr lang="en-US" sz="1350" b="1" i="1" dirty="0" err="1">
                <a:solidFill>
                  <a:srgbClr val="000000"/>
                </a:solidFill>
                <a:latin typeface="Arial" panose="020B0604020202020204" pitchFamily="34" charset="0"/>
                <a:cs typeface="Arial" panose="020B0604020202020204" pitchFamily="34" charset="0"/>
              </a:rPr>
              <a:t>BRCA</a:t>
            </a:r>
            <a:r>
              <a:rPr lang="en-US" sz="1350" b="1" dirty="0" err="1">
                <a:solidFill>
                  <a:srgbClr val="000000"/>
                </a:solidFill>
                <a:latin typeface="Arial" panose="020B0604020202020204" pitchFamily="34" charset="0"/>
                <a:cs typeface="Arial" panose="020B0604020202020204" pitchFamily="34" charset="0"/>
              </a:rPr>
              <a:t>mut</a:t>
            </a:r>
            <a:endParaRPr lang="en-US" sz="1350" b="1" dirty="0">
              <a:solidFill>
                <a:srgbClr val="000000"/>
              </a:solidFill>
              <a:latin typeface="Arial" panose="020B0604020202020204" pitchFamily="34" charset="0"/>
              <a:cs typeface="Arial" panose="020B0604020202020204" pitchFamily="34" charset="0"/>
            </a:endParaRPr>
          </a:p>
        </p:txBody>
      </p:sp>
      <p:grpSp>
        <p:nvGrpSpPr>
          <p:cNvPr id="2022" name="Group 2021"/>
          <p:cNvGrpSpPr/>
          <p:nvPr/>
        </p:nvGrpSpPr>
        <p:grpSpPr>
          <a:xfrm>
            <a:off x="264969" y="1226653"/>
            <a:ext cx="5941349" cy="208187"/>
            <a:chOff x="264968" y="1049113"/>
            <a:chExt cx="5941349" cy="91440"/>
          </a:xfrm>
        </p:grpSpPr>
        <p:cxnSp>
          <p:nvCxnSpPr>
            <p:cNvPr id="2023" name="Straight Connector 2022"/>
            <p:cNvCxnSpPr/>
            <p:nvPr/>
          </p:nvCxnSpPr>
          <p:spPr>
            <a:xfrm>
              <a:off x="264968" y="1054723"/>
              <a:ext cx="5941349"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24" name="Straight Connector 2023"/>
            <p:cNvCxnSpPr/>
            <p:nvPr/>
          </p:nvCxnSpPr>
          <p:spPr>
            <a:xfrm>
              <a:off x="274668" y="1049113"/>
              <a:ext cx="0" cy="9144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025" name="Straight Connector 2024"/>
            <p:cNvCxnSpPr/>
            <p:nvPr/>
          </p:nvCxnSpPr>
          <p:spPr>
            <a:xfrm>
              <a:off x="6194401" y="1049113"/>
              <a:ext cx="0" cy="9144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grpSp>
      <p:grpSp>
        <p:nvGrpSpPr>
          <p:cNvPr id="6" name="Group 5"/>
          <p:cNvGrpSpPr/>
          <p:nvPr/>
        </p:nvGrpSpPr>
        <p:grpSpPr>
          <a:xfrm>
            <a:off x="3112524" y="1304633"/>
            <a:ext cx="3000010" cy="2733713"/>
            <a:chOff x="3112523" y="1062540"/>
            <a:chExt cx="3000010" cy="2733712"/>
          </a:xfrm>
        </p:grpSpPr>
        <p:sp>
          <p:nvSpPr>
            <p:cNvPr id="1690" name="TextBox 1689"/>
            <p:cNvSpPr txBox="1"/>
            <p:nvPr/>
          </p:nvSpPr>
          <p:spPr>
            <a:xfrm>
              <a:off x="3442365" y="1062540"/>
              <a:ext cx="2635862" cy="300082"/>
            </a:xfrm>
            <a:prstGeom prst="rect">
              <a:avLst/>
            </a:prstGeom>
            <a:noFill/>
          </p:spPr>
          <p:txBody>
            <a:bodyPr wrap="square" rtlCol="0">
              <a:spAutoFit/>
            </a:bodyPr>
            <a:lstStyle/>
            <a:p>
              <a:pPr algn="ctr" defTabSz="457189"/>
              <a:r>
                <a:rPr lang="en-US" sz="1350" b="1" dirty="0">
                  <a:solidFill>
                    <a:srgbClr val="000000"/>
                  </a:solidFill>
                  <a:latin typeface="Arial" panose="020B0604020202020204" pitchFamily="34" charset="0"/>
                  <a:cs typeface="Arial" panose="020B0604020202020204" pitchFamily="34" charset="0"/>
                </a:rPr>
                <a:t>HRD</a:t>
              </a:r>
              <a:r>
                <a:rPr lang="en-US" sz="1350" b="1" i="1" dirty="0">
                  <a:solidFill>
                    <a:srgbClr val="000000"/>
                  </a:solidFill>
                  <a:latin typeface="Arial" panose="020B0604020202020204" pitchFamily="34" charset="0"/>
                  <a:cs typeface="Arial" panose="020B0604020202020204" pitchFamily="34" charset="0"/>
                </a:rPr>
                <a:t>/</a:t>
              </a:r>
              <a:r>
                <a:rPr lang="en-US" sz="1350" b="1" i="1" dirty="0" err="1">
                  <a:solidFill>
                    <a:srgbClr val="000000"/>
                  </a:solidFill>
                  <a:latin typeface="Arial" panose="020B0604020202020204" pitchFamily="34" charset="0"/>
                  <a:cs typeface="Arial" panose="020B0604020202020204" pitchFamily="34" charset="0"/>
                </a:rPr>
                <a:t>BRCA</a:t>
              </a:r>
              <a:r>
                <a:rPr lang="en-US" sz="1350" b="1" dirty="0" err="1">
                  <a:solidFill>
                    <a:srgbClr val="000000"/>
                  </a:solidFill>
                  <a:latin typeface="Arial" panose="020B0604020202020204" pitchFamily="34" charset="0"/>
                  <a:cs typeface="Arial" panose="020B0604020202020204" pitchFamily="34" charset="0"/>
                </a:rPr>
                <a:t>wt</a:t>
              </a:r>
              <a:endParaRPr lang="en-US" sz="1350" b="1" dirty="0">
                <a:solidFill>
                  <a:srgbClr val="000000"/>
                </a:solidFill>
                <a:latin typeface="Arial" panose="020B0604020202020204" pitchFamily="34" charset="0"/>
                <a:cs typeface="Arial" panose="020B0604020202020204" pitchFamily="34" charset="0"/>
              </a:endParaRPr>
            </a:p>
          </p:txBody>
        </p:sp>
        <p:grpSp>
          <p:nvGrpSpPr>
            <p:cNvPr id="5" name="Group 4"/>
            <p:cNvGrpSpPr/>
            <p:nvPr/>
          </p:nvGrpSpPr>
          <p:grpSpPr>
            <a:xfrm>
              <a:off x="3112523" y="1367839"/>
              <a:ext cx="3000010" cy="2428413"/>
              <a:chOff x="3112523" y="1367839"/>
              <a:chExt cx="3000010" cy="2428413"/>
            </a:xfrm>
          </p:grpSpPr>
          <p:grpSp>
            <p:nvGrpSpPr>
              <p:cNvPr id="16" name="Group 15"/>
              <p:cNvGrpSpPr/>
              <p:nvPr/>
            </p:nvGrpSpPr>
            <p:grpSpPr>
              <a:xfrm>
                <a:off x="3112523" y="1367839"/>
                <a:ext cx="3000010" cy="2270389"/>
                <a:chOff x="3112523" y="1367839"/>
                <a:chExt cx="3000010" cy="2270389"/>
              </a:xfrm>
            </p:grpSpPr>
            <p:sp>
              <p:nvSpPr>
                <p:cNvPr id="2021" name="TextBox 2020">
                  <a:extLst>
                    <a:ext uri="{FF2B5EF4-FFF2-40B4-BE49-F238E27FC236}">
                      <a16:creationId xmlns:a16="http://schemas.microsoft.com/office/drawing/2014/main" id="{6829945F-C531-4D12-A62C-5A4A74CAE0AF}"/>
                    </a:ext>
                  </a:extLst>
                </p:cNvPr>
                <p:cNvSpPr txBox="1"/>
                <p:nvPr/>
              </p:nvSpPr>
              <p:spPr>
                <a:xfrm>
                  <a:off x="3383868" y="1408689"/>
                  <a:ext cx="2628225" cy="138499"/>
                </a:xfrm>
                <a:prstGeom prst="rect">
                  <a:avLst/>
                </a:prstGeom>
                <a:noFill/>
              </p:spPr>
              <p:txBody>
                <a:bodyPr wrap="square" tIns="0" bIns="0" rtlCol="0">
                  <a:spAutoFit/>
                </a:bodyPr>
                <a:lstStyle/>
                <a:p>
                  <a:pPr algn="r" defTabSz="914250"/>
                  <a:r>
                    <a:rPr lang="en-US" sz="900" b="1" dirty="0">
                      <a:solidFill>
                        <a:srgbClr val="000000"/>
                      </a:solidFill>
                      <a:latin typeface="Arial" panose="020B0604020202020204" pitchFamily="34" charset="0"/>
                      <a:cs typeface="Arial" panose="020B0604020202020204" pitchFamily="34" charset="0"/>
                    </a:rPr>
                    <a:t>HR 0.50 (95% CI: 0.31, 0.83)</a:t>
                  </a:r>
                </a:p>
              </p:txBody>
            </p:sp>
            <p:sp>
              <p:nvSpPr>
                <p:cNvPr id="1121" name="Line 312"/>
                <p:cNvSpPr>
                  <a:spLocks noChangeShapeType="1"/>
                </p:cNvSpPr>
                <p:nvPr/>
              </p:nvSpPr>
              <p:spPr bwMode="auto">
                <a:xfrm>
                  <a:off x="3112523" y="3464047"/>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93" name="Line 428"/>
                <p:cNvSpPr>
                  <a:spLocks noChangeShapeType="1"/>
                </p:cNvSpPr>
                <p:nvPr/>
              </p:nvSpPr>
              <p:spPr bwMode="auto">
                <a:xfrm>
                  <a:off x="3112523" y="3464046"/>
                  <a:ext cx="0" cy="27764"/>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1" name="Line 851"/>
                <p:cNvSpPr>
                  <a:spLocks noChangeShapeType="1"/>
                </p:cNvSpPr>
                <p:nvPr/>
              </p:nvSpPr>
              <p:spPr bwMode="auto">
                <a:xfrm flipH="1">
                  <a:off x="3427090" y="3454597"/>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2" name="Line 852"/>
                <p:cNvSpPr>
                  <a:spLocks noChangeShapeType="1"/>
                </p:cNvSpPr>
                <p:nvPr/>
              </p:nvSpPr>
              <p:spPr bwMode="auto">
                <a:xfrm flipH="1">
                  <a:off x="3427090" y="3250274"/>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3" name="Line 853"/>
                <p:cNvSpPr>
                  <a:spLocks noChangeShapeType="1"/>
                </p:cNvSpPr>
                <p:nvPr/>
              </p:nvSpPr>
              <p:spPr bwMode="auto">
                <a:xfrm flipH="1">
                  <a:off x="3427090" y="3048730"/>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4" name="Line 854"/>
                <p:cNvSpPr>
                  <a:spLocks noChangeShapeType="1"/>
                </p:cNvSpPr>
                <p:nvPr/>
              </p:nvSpPr>
              <p:spPr bwMode="auto">
                <a:xfrm flipH="1">
                  <a:off x="3427090" y="2845796"/>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5" name="Line 855"/>
                <p:cNvSpPr>
                  <a:spLocks noChangeShapeType="1"/>
                </p:cNvSpPr>
                <p:nvPr/>
              </p:nvSpPr>
              <p:spPr bwMode="auto">
                <a:xfrm flipH="1">
                  <a:off x="3427090" y="2642863"/>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6" name="Line 856"/>
                <p:cNvSpPr>
                  <a:spLocks noChangeShapeType="1"/>
                </p:cNvSpPr>
                <p:nvPr/>
              </p:nvSpPr>
              <p:spPr bwMode="auto">
                <a:xfrm flipH="1">
                  <a:off x="3427090" y="2441319"/>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7" name="Line 857"/>
                <p:cNvSpPr>
                  <a:spLocks noChangeShapeType="1"/>
                </p:cNvSpPr>
                <p:nvPr/>
              </p:nvSpPr>
              <p:spPr bwMode="auto">
                <a:xfrm flipH="1">
                  <a:off x="3427090" y="223977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8" name="Line 858"/>
                <p:cNvSpPr>
                  <a:spLocks noChangeShapeType="1"/>
                </p:cNvSpPr>
                <p:nvPr/>
              </p:nvSpPr>
              <p:spPr bwMode="auto">
                <a:xfrm flipH="1">
                  <a:off x="3427090" y="2036842"/>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699" name="Line 859"/>
                <p:cNvSpPr>
                  <a:spLocks noChangeShapeType="1"/>
                </p:cNvSpPr>
                <p:nvPr/>
              </p:nvSpPr>
              <p:spPr bwMode="auto">
                <a:xfrm flipH="1">
                  <a:off x="3427090" y="1832518"/>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0" name="Line 860"/>
                <p:cNvSpPr>
                  <a:spLocks noChangeShapeType="1"/>
                </p:cNvSpPr>
                <p:nvPr/>
              </p:nvSpPr>
              <p:spPr bwMode="auto">
                <a:xfrm flipH="1">
                  <a:off x="3427090" y="162958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1" name="Line 861"/>
                <p:cNvSpPr>
                  <a:spLocks noChangeShapeType="1"/>
                </p:cNvSpPr>
                <p:nvPr/>
              </p:nvSpPr>
              <p:spPr bwMode="auto">
                <a:xfrm flipH="1">
                  <a:off x="3427090" y="1426651"/>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2" name="Line 884"/>
                <p:cNvSpPr>
                  <a:spLocks noChangeShapeType="1"/>
                </p:cNvSpPr>
                <p:nvPr/>
              </p:nvSpPr>
              <p:spPr bwMode="auto">
                <a:xfrm>
                  <a:off x="345286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3" name="Line 885"/>
                <p:cNvSpPr>
                  <a:spLocks noChangeShapeType="1"/>
                </p:cNvSpPr>
                <p:nvPr/>
              </p:nvSpPr>
              <p:spPr bwMode="auto">
                <a:xfrm flipV="1">
                  <a:off x="35464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4" name="Line 886"/>
                <p:cNvSpPr>
                  <a:spLocks noChangeShapeType="1"/>
                </p:cNvSpPr>
                <p:nvPr/>
              </p:nvSpPr>
              <p:spPr bwMode="auto">
                <a:xfrm>
                  <a:off x="363902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5" name="Line 887"/>
                <p:cNvSpPr>
                  <a:spLocks noChangeShapeType="1"/>
                </p:cNvSpPr>
                <p:nvPr/>
              </p:nvSpPr>
              <p:spPr bwMode="auto">
                <a:xfrm flipV="1">
                  <a:off x="37325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6" name="Line 888"/>
                <p:cNvSpPr>
                  <a:spLocks noChangeShapeType="1"/>
                </p:cNvSpPr>
                <p:nvPr/>
              </p:nvSpPr>
              <p:spPr bwMode="auto">
                <a:xfrm>
                  <a:off x="382519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7" name="Line 889"/>
                <p:cNvSpPr>
                  <a:spLocks noChangeShapeType="1"/>
                </p:cNvSpPr>
                <p:nvPr/>
              </p:nvSpPr>
              <p:spPr bwMode="auto">
                <a:xfrm flipV="1">
                  <a:off x="391970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8" name="Line 890"/>
                <p:cNvSpPr>
                  <a:spLocks noChangeShapeType="1"/>
                </p:cNvSpPr>
                <p:nvPr/>
              </p:nvSpPr>
              <p:spPr bwMode="auto">
                <a:xfrm>
                  <a:off x="401230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09" name="Line 891"/>
                <p:cNvSpPr>
                  <a:spLocks noChangeShapeType="1"/>
                </p:cNvSpPr>
                <p:nvPr/>
              </p:nvSpPr>
              <p:spPr bwMode="auto">
                <a:xfrm flipV="1">
                  <a:off x="410586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0" name="Line 892"/>
                <p:cNvSpPr>
                  <a:spLocks noChangeShapeType="1"/>
                </p:cNvSpPr>
                <p:nvPr/>
              </p:nvSpPr>
              <p:spPr bwMode="auto">
                <a:xfrm>
                  <a:off x="419846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1" name="Line 893"/>
                <p:cNvSpPr>
                  <a:spLocks noChangeShapeType="1"/>
                </p:cNvSpPr>
                <p:nvPr/>
              </p:nvSpPr>
              <p:spPr bwMode="auto">
                <a:xfrm flipV="1">
                  <a:off x="429202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2" name="Line 894"/>
                <p:cNvSpPr>
                  <a:spLocks noChangeShapeType="1"/>
                </p:cNvSpPr>
                <p:nvPr/>
              </p:nvSpPr>
              <p:spPr bwMode="auto">
                <a:xfrm>
                  <a:off x="438654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3" name="Line 895"/>
                <p:cNvSpPr>
                  <a:spLocks noChangeShapeType="1"/>
                </p:cNvSpPr>
                <p:nvPr/>
              </p:nvSpPr>
              <p:spPr bwMode="auto">
                <a:xfrm flipV="1">
                  <a:off x="447914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4" name="Line 896"/>
                <p:cNvSpPr>
                  <a:spLocks noChangeShapeType="1"/>
                </p:cNvSpPr>
                <p:nvPr/>
              </p:nvSpPr>
              <p:spPr bwMode="auto">
                <a:xfrm>
                  <a:off x="457270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5" name="Line 897"/>
                <p:cNvSpPr>
                  <a:spLocks noChangeShapeType="1"/>
                </p:cNvSpPr>
                <p:nvPr/>
              </p:nvSpPr>
              <p:spPr bwMode="auto">
                <a:xfrm flipV="1">
                  <a:off x="4665306"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6" name="Line 898"/>
                <p:cNvSpPr>
                  <a:spLocks noChangeShapeType="1"/>
                </p:cNvSpPr>
                <p:nvPr/>
              </p:nvSpPr>
              <p:spPr bwMode="auto">
                <a:xfrm>
                  <a:off x="475886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7" name="Line 899"/>
                <p:cNvSpPr>
                  <a:spLocks noChangeShapeType="1"/>
                </p:cNvSpPr>
                <p:nvPr/>
              </p:nvSpPr>
              <p:spPr bwMode="auto">
                <a:xfrm flipV="1">
                  <a:off x="485146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8" name="Line 900"/>
                <p:cNvSpPr>
                  <a:spLocks noChangeShapeType="1"/>
                </p:cNvSpPr>
                <p:nvPr/>
              </p:nvSpPr>
              <p:spPr bwMode="auto">
                <a:xfrm>
                  <a:off x="494502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19" name="Line 901"/>
                <p:cNvSpPr>
                  <a:spLocks noChangeShapeType="1"/>
                </p:cNvSpPr>
                <p:nvPr/>
              </p:nvSpPr>
              <p:spPr bwMode="auto">
                <a:xfrm flipV="1">
                  <a:off x="503858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0" name="Line 902"/>
                <p:cNvSpPr>
                  <a:spLocks noChangeShapeType="1"/>
                </p:cNvSpPr>
                <p:nvPr/>
              </p:nvSpPr>
              <p:spPr bwMode="auto">
                <a:xfrm>
                  <a:off x="513214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1" name="Line 903"/>
                <p:cNvSpPr>
                  <a:spLocks noChangeShapeType="1"/>
                </p:cNvSpPr>
                <p:nvPr/>
              </p:nvSpPr>
              <p:spPr bwMode="auto">
                <a:xfrm flipV="1">
                  <a:off x="522474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2" name="Line 904"/>
                <p:cNvSpPr>
                  <a:spLocks noChangeShapeType="1"/>
                </p:cNvSpPr>
                <p:nvPr/>
              </p:nvSpPr>
              <p:spPr bwMode="auto">
                <a:xfrm>
                  <a:off x="531830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3" name="Line 905"/>
                <p:cNvSpPr>
                  <a:spLocks noChangeShapeType="1"/>
                </p:cNvSpPr>
                <p:nvPr/>
              </p:nvSpPr>
              <p:spPr bwMode="auto">
                <a:xfrm flipV="1">
                  <a:off x="541090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4" name="Line 906"/>
                <p:cNvSpPr>
                  <a:spLocks noChangeShapeType="1"/>
                </p:cNvSpPr>
                <p:nvPr/>
              </p:nvSpPr>
              <p:spPr bwMode="auto">
                <a:xfrm>
                  <a:off x="5505422"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5" name="Line 907"/>
                <p:cNvSpPr>
                  <a:spLocks noChangeShapeType="1"/>
                </p:cNvSpPr>
                <p:nvPr/>
              </p:nvSpPr>
              <p:spPr bwMode="auto">
                <a:xfrm flipV="1">
                  <a:off x="55980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6" name="Line 908"/>
                <p:cNvSpPr>
                  <a:spLocks noChangeShapeType="1"/>
                </p:cNvSpPr>
                <p:nvPr/>
              </p:nvSpPr>
              <p:spPr bwMode="auto">
                <a:xfrm>
                  <a:off x="569158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7" name="Line 909"/>
                <p:cNvSpPr>
                  <a:spLocks noChangeShapeType="1"/>
                </p:cNvSpPr>
                <p:nvPr/>
              </p:nvSpPr>
              <p:spPr bwMode="auto">
                <a:xfrm flipV="1">
                  <a:off x="57841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8" name="Line 910"/>
                <p:cNvSpPr>
                  <a:spLocks noChangeShapeType="1"/>
                </p:cNvSpPr>
                <p:nvPr/>
              </p:nvSpPr>
              <p:spPr bwMode="auto">
                <a:xfrm>
                  <a:off x="587774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29" name="Line 911"/>
                <p:cNvSpPr>
                  <a:spLocks noChangeShapeType="1"/>
                </p:cNvSpPr>
                <p:nvPr/>
              </p:nvSpPr>
              <p:spPr bwMode="auto">
                <a:xfrm flipV="1">
                  <a:off x="5972259"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0" name="Line 912"/>
                <p:cNvSpPr>
                  <a:spLocks noChangeShapeType="1"/>
                </p:cNvSpPr>
                <p:nvPr/>
              </p:nvSpPr>
              <p:spPr bwMode="auto">
                <a:xfrm>
                  <a:off x="6064862"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1" name="Line 965"/>
                <p:cNvSpPr>
                  <a:spLocks noChangeShapeType="1"/>
                </p:cNvSpPr>
                <p:nvPr/>
              </p:nvSpPr>
              <p:spPr bwMode="auto">
                <a:xfrm flipH="1">
                  <a:off x="3427090" y="3454597"/>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2" name="Line 966"/>
                <p:cNvSpPr>
                  <a:spLocks noChangeShapeType="1"/>
                </p:cNvSpPr>
                <p:nvPr/>
              </p:nvSpPr>
              <p:spPr bwMode="auto">
                <a:xfrm flipH="1">
                  <a:off x="3427090" y="3250274"/>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3" name="Line 967"/>
                <p:cNvSpPr>
                  <a:spLocks noChangeShapeType="1"/>
                </p:cNvSpPr>
                <p:nvPr/>
              </p:nvSpPr>
              <p:spPr bwMode="auto">
                <a:xfrm flipH="1">
                  <a:off x="3427090" y="3048730"/>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4" name="Line 968"/>
                <p:cNvSpPr>
                  <a:spLocks noChangeShapeType="1"/>
                </p:cNvSpPr>
                <p:nvPr/>
              </p:nvSpPr>
              <p:spPr bwMode="auto">
                <a:xfrm flipH="1">
                  <a:off x="3427090" y="2845796"/>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5" name="Line 969"/>
                <p:cNvSpPr>
                  <a:spLocks noChangeShapeType="1"/>
                </p:cNvSpPr>
                <p:nvPr/>
              </p:nvSpPr>
              <p:spPr bwMode="auto">
                <a:xfrm flipH="1">
                  <a:off x="3427090" y="2642863"/>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6" name="Line 970"/>
                <p:cNvSpPr>
                  <a:spLocks noChangeShapeType="1"/>
                </p:cNvSpPr>
                <p:nvPr/>
              </p:nvSpPr>
              <p:spPr bwMode="auto">
                <a:xfrm flipH="1">
                  <a:off x="3427090" y="2441319"/>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7" name="Line 971"/>
                <p:cNvSpPr>
                  <a:spLocks noChangeShapeType="1"/>
                </p:cNvSpPr>
                <p:nvPr/>
              </p:nvSpPr>
              <p:spPr bwMode="auto">
                <a:xfrm flipH="1">
                  <a:off x="3427090" y="223977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8" name="Line 972"/>
                <p:cNvSpPr>
                  <a:spLocks noChangeShapeType="1"/>
                </p:cNvSpPr>
                <p:nvPr/>
              </p:nvSpPr>
              <p:spPr bwMode="auto">
                <a:xfrm flipH="1">
                  <a:off x="3427090" y="2036842"/>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39" name="Line 973"/>
                <p:cNvSpPr>
                  <a:spLocks noChangeShapeType="1"/>
                </p:cNvSpPr>
                <p:nvPr/>
              </p:nvSpPr>
              <p:spPr bwMode="auto">
                <a:xfrm flipH="1">
                  <a:off x="3427090" y="1832518"/>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0" name="Line 974"/>
                <p:cNvSpPr>
                  <a:spLocks noChangeShapeType="1"/>
                </p:cNvSpPr>
                <p:nvPr/>
              </p:nvSpPr>
              <p:spPr bwMode="auto">
                <a:xfrm flipH="1">
                  <a:off x="3427090" y="1629585"/>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1" name="Line 975"/>
                <p:cNvSpPr>
                  <a:spLocks noChangeShapeType="1"/>
                </p:cNvSpPr>
                <p:nvPr/>
              </p:nvSpPr>
              <p:spPr bwMode="auto">
                <a:xfrm flipH="1">
                  <a:off x="3427090" y="1426651"/>
                  <a:ext cx="12411"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2" name="Line 999"/>
                <p:cNvSpPr>
                  <a:spLocks noChangeShapeType="1"/>
                </p:cNvSpPr>
                <p:nvPr/>
              </p:nvSpPr>
              <p:spPr bwMode="auto">
                <a:xfrm>
                  <a:off x="345286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3" name="Line 1000"/>
                <p:cNvSpPr>
                  <a:spLocks noChangeShapeType="1"/>
                </p:cNvSpPr>
                <p:nvPr/>
              </p:nvSpPr>
              <p:spPr bwMode="auto">
                <a:xfrm flipV="1">
                  <a:off x="35464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4" name="Line 1001"/>
                <p:cNvSpPr>
                  <a:spLocks noChangeShapeType="1"/>
                </p:cNvSpPr>
                <p:nvPr/>
              </p:nvSpPr>
              <p:spPr bwMode="auto">
                <a:xfrm>
                  <a:off x="363902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5" name="Line 1002"/>
                <p:cNvSpPr>
                  <a:spLocks noChangeShapeType="1"/>
                </p:cNvSpPr>
                <p:nvPr/>
              </p:nvSpPr>
              <p:spPr bwMode="auto">
                <a:xfrm flipV="1">
                  <a:off x="37325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6" name="Line 1003"/>
                <p:cNvSpPr>
                  <a:spLocks noChangeShapeType="1"/>
                </p:cNvSpPr>
                <p:nvPr/>
              </p:nvSpPr>
              <p:spPr bwMode="auto">
                <a:xfrm>
                  <a:off x="382519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7" name="Line 1004"/>
                <p:cNvSpPr>
                  <a:spLocks noChangeShapeType="1"/>
                </p:cNvSpPr>
                <p:nvPr/>
              </p:nvSpPr>
              <p:spPr bwMode="auto">
                <a:xfrm flipV="1">
                  <a:off x="391970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8" name="Line 1005"/>
                <p:cNvSpPr>
                  <a:spLocks noChangeShapeType="1"/>
                </p:cNvSpPr>
                <p:nvPr/>
              </p:nvSpPr>
              <p:spPr bwMode="auto">
                <a:xfrm>
                  <a:off x="4012307"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49" name="Line 1006"/>
                <p:cNvSpPr>
                  <a:spLocks noChangeShapeType="1"/>
                </p:cNvSpPr>
                <p:nvPr/>
              </p:nvSpPr>
              <p:spPr bwMode="auto">
                <a:xfrm flipV="1">
                  <a:off x="410586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0" name="Line 1007"/>
                <p:cNvSpPr>
                  <a:spLocks noChangeShapeType="1"/>
                </p:cNvSpPr>
                <p:nvPr/>
              </p:nvSpPr>
              <p:spPr bwMode="auto">
                <a:xfrm>
                  <a:off x="4198469"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1" name="Line 1008"/>
                <p:cNvSpPr>
                  <a:spLocks noChangeShapeType="1"/>
                </p:cNvSpPr>
                <p:nvPr/>
              </p:nvSpPr>
              <p:spPr bwMode="auto">
                <a:xfrm flipV="1">
                  <a:off x="429202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2" name="Line 1010"/>
                <p:cNvSpPr>
                  <a:spLocks noChangeShapeType="1"/>
                </p:cNvSpPr>
                <p:nvPr/>
              </p:nvSpPr>
              <p:spPr bwMode="auto">
                <a:xfrm>
                  <a:off x="4386540"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3" name="Line 1011"/>
                <p:cNvSpPr>
                  <a:spLocks noChangeShapeType="1"/>
                </p:cNvSpPr>
                <p:nvPr/>
              </p:nvSpPr>
              <p:spPr bwMode="auto">
                <a:xfrm flipV="1">
                  <a:off x="4479143"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4" name="Line 1012"/>
                <p:cNvSpPr>
                  <a:spLocks noChangeShapeType="1"/>
                </p:cNvSpPr>
                <p:nvPr/>
              </p:nvSpPr>
              <p:spPr bwMode="auto">
                <a:xfrm>
                  <a:off x="457270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5" name="Line 1013"/>
                <p:cNvSpPr>
                  <a:spLocks noChangeShapeType="1"/>
                </p:cNvSpPr>
                <p:nvPr/>
              </p:nvSpPr>
              <p:spPr bwMode="auto">
                <a:xfrm flipV="1">
                  <a:off x="466530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6" name="Line 1014"/>
                <p:cNvSpPr>
                  <a:spLocks noChangeShapeType="1"/>
                </p:cNvSpPr>
                <p:nvPr/>
              </p:nvSpPr>
              <p:spPr bwMode="auto">
                <a:xfrm>
                  <a:off x="4758864"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7" name="Line 1015"/>
                <p:cNvSpPr>
                  <a:spLocks noChangeShapeType="1"/>
                </p:cNvSpPr>
                <p:nvPr/>
              </p:nvSpPr>
              <p:spPr bwMode="auto">
                <a:xfrm flipV="1">
                  <a:off x="485146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8" name="Line 1016"/>
                <p:cNvSpPr>
                  <a:spLocks noChangeShapeType="1"/>
                </p:cNvSpPr>
                <p:nvPr/>
              </p:nvSpPr>
              <p:spPr bwMode="auto">
                <a:xfrm>
                  <a:off x="4945026"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59" name="Line 1017"/>
                <p:cNvSpPr>
                  <a:spLocks noChangeShapeType="1"/>
                </p:cNvSpPr>
                <p:nvPr/>
              </p:nvSpPr>
              <p:spPr bwMode="auto">
                <a:xfrm flipV="1">
                  <a:off x="503858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0" name="Line 1018"/>
                <p:cNvSpPr>
                  <a:spLocks noChangeShapeType="1"/>
                </p:cNvSpPr>
                <p:nvPr/>
              </p:nvSpPr>
              <p:spPr bwMode="auto">
                <a:xfrm>
                  <a:off x="513214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1" name="Line 1019"/>
                <p:cNvSpPr>
                  <a:spLocks noChangeShapeType="1"/>
                </p:cNvSpPr>
                <p:nvPr/>
              </p:nvSpPr>
              <p:spPr bwMode="auto">
                <a:xfrm flipV="1">
                  <a:off x="522474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2" name="Line 1020"/>
                <p:cNvSpPr>
                  <a:spLocks noChangeShapeType="1"/>
                </p:cNvSpPr>
                <p:nvPr/>
              </p:nvSpPr>
              <p:spPr bwMode="auto">
                <a:xfrm>
                  <a:off x="531830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3" name="Line 1021"/>
                <p:cNvSpPr>
                  <a:spLocks noChangeShapeType="1"/>
                </p:cNvSpPr>
                <p:nvPr/>
              </p:nvSpPr>
              <p:spPr bwMode="auto">
                <a:xfrm flipV="1">
                  <a:off x="5410908"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4" name="Line 1022"/>
                <p:cNvSpPr>
                  <a:spLocks noChangeShapeType="1"/>
                </p:cNvSpPr>
                <p:nvPr/>
              </p:nvSpPr>
              <p:spPr bwMode="auto">
                <a:xfrm>
                  <a:off x="550542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5" name="Line 1023"/>
                <p:cNvSpPr>
                  <a:spLocks noChangeShapeType="1"/>
                </p:cNvSpPr>
                <p:nvPr/>
              </p:nvSpPr>
              <p:spPr bwMode="auto">
                <a:xfrm flipV="1">
                  <a:off x="5598025"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6" name="Line 1024"/>
                <p:cNvSpPr>
                  <a:spLocks noChangeShapeType="1"/>
                </p:cNvSpPr>
                <p:nvPr/>
              </p:nvSpPr>
              <p:spPr bwMode="auto">
                <a:xfrm>
                  <a:off x="5691583"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7" name="Line 1025"/>
                <p:cNvSpPr>
                  <a:spLocks noChangeShapeType="1"/>
                </p:cNvSpPr>
                <p:nvPr/>
              </p:nvSpPr>
              <p:spPr bwMode="auto">
                <a:xfrm flipV="1">
                  <a:off x="5784187"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8" name="Line 1026"/>
                <p:cNvSpPr>
                  <a:spLocks noChangeShapeType="1"/>
                </p:cNvSpPr>
                <p:nvPr/>
              </p:nvSpPr>
              <p:spPr bwMode="auto">
                <a:xfrm>
                  <a:off x="5877745"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69" name="Line 1027"/>
                <p:cNvSpPr>
                  <a:spLocks noChangeShapeType="1"/>
                </p:cNvSpPr>
                <p:nvPr/>
              </p:nvSpPr>
              <p:spPr bwMode="auto">
                <a:xfrm flipV="1">
                  <a:off x="5972259" y="3458767"/>
                  <a:ext cx="0" cy="1111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0" name="Line 1028"/>
                <p:cNvSpPr>
                  <a:spLocks noChangeShapeType="1"/>
                </p:cNvSpPr>
                <p:nvPr/>
              </p:nvSpPr>
              <p:spPr bwMode="auto">
                <a:xfrm>
                  <a:off x="6064861" y="3458767"/>
                  <a:ext cx="0" cy="26409"/>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1" name="Freeform 1083"/>
                <p:cNvSpPr>
                  <a:spLocks/>
                </p:cNvSpPr>
                <p:nvPr/>
              </p:nvSpPr>
              <p:spPr bwMode="auto">
                <a:xfrm>
                  <a:off x="3441410" y="1400242"/>
                  <a:ext cx="2636817" cy="2054354"/>
                </a:xfrm>
                <a:custGeom>
                  <a:avLst/>
                  <a:gdLst>
                    <a:gd name="T0" fmla="*/ 0 w 2762"/>
                    <a:gd name="T1" fmla="*/ 1478 h 1478"/>
                    <a:gd name="T2" fmla="*/ 0 w 2762"/>
                    <a:gd name="T3" fmla="*/ 0 h 1478"/>
                    <a:gd name="T4" fmla="*/ 2760 w 2762"/>
                    <a:gd name="T5" fmla="*/ 0 h 1478"/>
                    <a:gd name="T6" fmla="*/ 2760 w 2762"/>
                    <a:gd name="T7" fmla="*/ 1478 h 1478"/>
                    <a:gd name="T8" fmla="*/ 0 w 2762"/>
                    <a:gd name="T9" fmla="*/ 1478 h 1478"/>
                    <a:gd name="T10" fmla="*/ 0 w 2762"/>
                    <a:gd name="T11" fmla="*/ 0 h 1478"/>
                    <a:gd name="T12" fmla="*/ 2762 w 2762"/>
                    <a:gd name="T13" fmla="*/ 0 h 1478"/>
                    <a:gd name="T14" fmla="*/ 2762 w 2762"/>
                    <a:gd name="T15" fmla="*/ 1478 h 1478"/>
                    <a:gd name="T16" fmla="*/ 0 w 2762"/>
                    <a:gd name="T17" fmla="*/ 1478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2" h="1478">
                      <a:moveTo>
                        <a:pt x="0" y="1478"/>
                      </a:moveTo>
                      <a:lnTo>
                        <a:pt x="0" y="0"/>
                      </a:lnTo>
                      <a:lnTo>
                        <a:pt x="2760" y="0"/>
                      </a:lnTo>
                      <a:lnTo>
                        <a:pt x="2760" y="1478"/>
                      </a:lnTo>
                      <a:lnTo>
                        <a:pt x="0" y="1478"/>
                      </a:lnTo>
                      <a:lnTo>
                        <a:pt x="0" y="0"/>
                      </a:lnTo>
                      <a:lnTo>
                        <a:pt x="2762" y="0"/>
                      </a:lnTo>
                      <a:lnTo>
                        <a:pt x="2762" y="1478"/>
                      </a:lnTo>
                      <a:lnTo>
                        <a:pt x="0" y="1478"/>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2" name="Freeform 1099"/>
                <p:cNvSpPr>
                  <a:spLocks/>
                </p:cNvSpPr>
                <p:nvPr/>
              </p:nvSpPr>
              <p:spPr bwMode="auto">
                <a:xfrm>
                  <a:off x="3450957" y="1430821"/>
                  <a:ext cx="2316046" cy="1063316"/>
                </a:xfrm>
                <a:custGeom>
                  <a:avLst/>
                  <a:gdLst>
                    <a:gd name="T0" fmla="*/ 4 w 2426"/>
                    <a:gd name="T1" fmla="*/ 0 h 765"/>
                    <a:gd name="T2" fmla="*/ 116 w 2426"/>
                    <a:gd name="T3" fmla="*/ 15 h 765"/>
                    <a:gd name="T4" fmla="*/ 194 w 2426"/>
                    <a:gd name="T5" fmla="*/ 15 h 765"/>
                    <a:gd name="T6" fmla="*/ 195 w 2426"/>
                    <a:gd name="T7" fmla="*/ 49 h 765"/>
                    <a:gd name="T8" fmla="*/ 206 w 2426"/>
                    <a:gd name="T9" fmla="*/ 66 h 765"/>
                    <a:gd name="T10" fmla="*/ 218 w 2426"/>
                    <a:gd name="T11" fmla="*/ 84 h 765"/>
                    <a:gd name="T12" fmla="*/ 261 w 2426"/>
                    <a:gd name="T13" fmla="*/ 99 h 765"/>
                    <a:gd name="T14" fmla="*/ 263 w 2426"/>
                    <a:gd name="T15" fmla="*/ 116 h 765"/>
                    <a:gd name="T16" fmla="*/ 295 w 2426"/>
                    <a:gd name="T17" fmla="*/ 116 h 765"/>
                    <a:gd name="T18" fmla="*/ 505 w 2426"/>
                    <a:gd name="T19" fmla="*/ 116 h 765"/>
                    <a:gd name="T20" fmla="*/ 517 w 2426"/>
                    <a:gd name="T21" fmla="*/ 136 h 765"/>
                    <a:gd name="T22" fmla="*/ 521 w 2426"/>
                    <a:gd name="T23" fmla="*/ 153 h 765"/>
                    <a:gd name="T24" fmla="*/ 528 w 2426"/>
                    <a:gd name="T25" fmla="*/ 190 h 765"/>
                    <a:gd name="T26" fmla="*/ 537 w 2426"/>
                    <a:gd name="T27" fmla="*/ 207 h 765"/>
                    <a:gd name="T28" fmla="*/ 545 w 2426"/>
                    <a:gd name="T29" fmla="*/ 243 h 765"/>
                    <a:gd name="T30" fmla="*/ 553 w 2426"/>
                    <a:gd name="T31" fmla="*/ 263 h 765"/>
                    <a:gd name="T32" fmla="*/ 559 w 2426"/>
                    <a:gd name="T33" fmla="*/ 280 h 765"/>
                    <a:gd name="T34" fmla="*/ 577 w 2426"/>
                    <a:gd name="T35" fmla="*/ 299 h 765"/>
                    <a:gd name="T36" fmla="*/ 675 w 2426"/>
                    <a:gd name="T37" fmla="*/ 318 h 765"/>
                    <a:gd name="T38" fmla="*/ 719 w 2426"/>
                    <a:gd name="T39" fmla="*/ 336 h 765"/>
                    <a:gd name="T40" fmla="*/ 787 w 2426"/>
                    <a:gd name="T41" fmla="*/ 336 h 765"/>
                    <a:gd name="T42" fmla="*/ 812 w 2426"/>
                    <a:gd name="T43" fmla="*/ 354 h 765"/>
                    <a:gd name="T44" fmla="*/ 835 w 2426"/>
                    <a:gd name="T45" fmla="*/ 374 h 765"/>
                    <a:gd name="T46" fmla="*/ 1030 w 2426"/>
                    <a:gd name="T47" fmla="*/ 374 h 765"/>
                    <a:gd name="T48" fmla="*/ 1066 w 2426"/>
                    <a:gd name="T49" fmla="*/ 394 h 765"/>
                    <a:gd name="T50" fmla="*/ 1076 w 2426"/>
                    <a:gd name="T51" fmla="*/ 394 h 765"/>
                    <a:gd name="T52" fmla="*/ 1085 w 2426"/>
                    <a:gd name="T53" fmla="*/ 394 h 765"/>
                    <a:gd name="T54" fmla="*/ 1088 w 2426"/>
                    <a:gd name="T55" fmla="*/ 416 h 765"/>
                    <a:gd name="T56" fmla="*/ 1094 w 2426"/>
                    <a:gd name="T57" fmla="*/ 416 h 765"/>
                    <a:gd name="T58" fmla="*/ 1098 w 2426"/>
                    <a:gd name="T59" fmla="*/ 440 h 765"/>
                    <a:gd name="T60" fmla="*/ 1145 w 2426"/>
                    <a:gd name="T61" fmla="*/ 440 h 765"/>
                    <a:gd name="T62" fmla="*/ 1152 w 2426"/>
                    <a:gd name="T63" fmla="*/ 470 h 765"/>
                    <a:gd name="T64" fmla="*/ 1160 w 2426"/>
                    <a:gd name="T65" fmla="*/ 497 h 765"/>
                    <a:gd name="T66" fmla="*/ 1224 w 2426"/>
                    <a:gd name="T67" fmla="*/ 526 h 765"/>
                    <a:gd name="T68" fmla="*/ 1325 w 2426"/>
                    <a:gd name="T69" fmla="*/ 554 h 765"/>
                    <a:gd name="T70" fmla="*/ 1331 w 2426"/>
                    <a:gd name="T71" fmla="*/ 554 h 765"/>
                    <a:gd name="T72" fmla="*/ 1342 w 2426"/>
                    <a:gd name="T73" fmla="*/ 554 h 765"/>
                    <a:gd name="T74" fmla="*/ 1345 w 2426"/>
                    <a:gd name="T75" fmla="*/ 587 h 765"/>
                    <a:gd name="T76" fmla="*/ 1355 w 2426"/>
                    <a:gd name="T77" fmla="*/ 587 h 765"/>
                    <a:gd name="T78" fmla="*/ 1371 w 2426"/>
                    <a:gd name="T79" fmla="*/ 587 h 765"/>
                    <a:gd name="T80" fmla="*/ 1379 w 2426"/>
                    <a:gd name="T81" fmla="*/ 627 h 765"/>
                    <a:gd name="T82" fmla="*/ 1610 w 2426"/>
                    <a:gd name="T83" fmla="*/ 627 h 765"/>
                    <a:gd name="T84" fmla="*/ 1625 w 2426"/>
                    <a:gd name="T85" fmla="*/ 627 h 765"/>
                    <a:gd name="T86" fmla="*/ 1641 w 2426"/>
                    <a:gd name="T87" fmla="*/ 679 h 765"/>
                    <a:gd name="T88" fmla="*/ 1884 w 2426"/>
                    <a:gd name="T89" fmla="*/ 679 h 765"/>
                    <a:gd name="T90" fmla="*/ 1897 w 2426"/>
                    <a:gd name="T91" fmla="*/ 679 h 765"/>
                    <a:gd name="T92" fmla="*/ 1920 w 2426"/>
                    <a:gd name="T93" fmla="*/ 765 h 765"/>
                    <a:gd name="T94" fmla="*/ 2071 w 2426"/>
                    <a:gd name="T95" fmla="*/ 765 h 765"/>
                    <a:gd name="T96" fmla="*/ 2159 w 2426"/>
                    <a:gd name="T97" fmla="*/ 765 h 765"/>
                    <a:gd name="T98" fmla="*/ 2410 w 2426"/>
                    <a:gd name="T99" fmla="*/ 765 h 765"/>
                    <a:gd name="T100" fmla="*/ 2426 w 2426"/>
                    <a:gd name="T101"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765">
                      <a:moveTo>
                        <a:pt x="0" y="0"/>
                      </a:moveTo>
                      <a:lnTo>
                        <a:pt x="4" y="0"/>
                      </a:lnTo>
                      <a:lnTo>
                        <a:pt x="116" y="0"/>
                      </a:lnTo>
                      <a:lnTo>
                        <a:pt x="116" y="15"/>
                      </a:lnTo>
                      <a:lnTo>
                        <a:pt x="126" y="15"/>
                      </a:lnTo>
                      <a:lnTo>
                        <a:pt x="194" y="15"/>
                      </a:lnTo>
                      <a:lnTo>
                        <a:pt x="194" y="49"/>
                      </a:lnTo>
                      <a:lnTo>
                        <a:pt x="195" y="49"/>
                      </a:lnTo>
                      <a:lnTo>
                        <a:pt x="195" y="66"/>
                      </a:lnTo>
                      <a:lnTo>
                        <a:pt x="206" y="66"/>
                      </a:lnTo>
                      <a:lnTo>
                        <a:pt x="206" y="84"/>
                      </a:lnTo>
                      <a:lnTo>
                        <a:pt x="218" y="84"/>
                      </a:lnTo>
                      <a:lnTo>
                        <a:pt x="218" y="99"/>
                      </a:lnTo>
                      <a:lnTo>
                        <a:pt x="261" y="99"/>
                      </a:lnTo>
                      <a:lnTo>
                        <a:pt x="263" y="99"/>
                      </a:lnTo>
                      <a:lnTo>
                        <a:pt x="263" y="116"/>
                      </a:lnTo>
                      <a:lnTo>
                        <a:pt x="270" y="116"/>
                      </a:lnTo>
                      <a:lnTo>
                        <a:pt x="295" y="116"/>
                      </a:lnTo>
                      <a:lnTo>
                        <a:pt x="360" y="116"/>
                      </a:lnTo>
                      <a:lnTo>
                        <a:pt x="505" y="116"/>
                      </a:lnTo>
                      <a:lnTo>
                        <a:pt x="505" y="136"/>
                      </a:lnTo>
                      <a:lnTo>
                        <a:pt x="517" y="136"/>
                      </a:lnTo>
                      <a:lnTo>
                        <a:pt x="517" y="153"/>
                      </a:lnTo>
                      <a:lnTo>
                        <a:pt x="521" y="153"/>
                      </a:lnTo>
                      <a:lnTo>
                        <a:pt x="528" y="153"/>
                      </a:lnTo>
                      <a:lnTo>
                        <a:pt x="528" y="190"/>
                      </a:lnTo>
                      <a:lnTo>
                        <a:pt x="537" y="190"/>
                      </a:lnTo>
                      <a:lnTo>
                        <a:pt x="537" y="207"/>
                      </a:lnTo>
                      <a:lnTo>
                        <a:pt x="545" y="207"/>
                      </a:lnTo>
                      <a:lnTo>
                        <a:pt x="545" y="243"/>
                      </a:lnTo>
                      <a:lnTo>
                        <a:pt x="553" y="243"/>
                      </a:lnTo>
                      <a:lnTo>
                        <a:pt x="553" y="263"/>
                      </a:lnTo>
                      <a:lnTo>
                        <a:pt x="559" y="263"/>
                      </a:lnTo>
                      <a:lnTo>
                        <a:pt x="559" y="280"/>
                      </a:lnTo>
                      <a:lnTo>
                        <a:pt x="577" y="280"/>
                      </a:lnTo>
                      <a:lnTo>
                        <a:pt x="577" y="299"/>
                      </a:lnTo>
                      <a:lnTo>
                        <a:pt x="675" y="299"/>
                      </a:lnTo>
                      <a:lnTo>
                        <a:pt x="675" y="318"/>
                      </a:lnTo>
                      <a:lnTo>
                        <a:pt x="719" y="318"/>
                      </a:lnTo>
                      <a:lnTo>
                        <a:pt x="719" y="336"/>
                      </a:lnTo>
                      <a:lnTo>
                        <a:pt x="767" y="336"/>
                      </a:lnTo>
                      <a:lnTo>
                        <a:pt x="787" y="336"/>
                      </a:lnTo>
                      <a:lnTo>
                        <a:pt x="787" y="354"/>
                      </a:lnTo>
                      <a:lnTo>
                        <a:pt x="812" y="354"/>
                      </a:lnTo>
                      <a:lnTo>
                        <a:pt x="812" y="374"/>
                      </a:lnTo>
                      <a:lnTo>
                        <a:pt x="835" y="374"/>
                      </a:lnTo>
                      <a:lnTo>
                        <a:pt x="954" y="374"/>
                      </a:lnTo>
                      <a:lnTo>
                        <a:pt x="1030" y="374"/>
                      </a:lnTo>
                      <a:lnTo>
                        <a:pt x="1030" y="394"/>
                      </a:lnTo>
                      <a:lnTo>
                        <a:pt x="1066" y="394"/>
                      </a:lnTo>
                      <a:lnTo>
                        <a:pt x="1069" y="394"/>
                      </a:lnTo>
                      <a:lnTo>
                        <a:pt x="1076" y="394"/>
                      </a:lnTo>
                      <a:lnTo>
                        <a:pt x="1082" y="394"/>
                      </a:lnTo>
                      <a:lnTo>
                        <a:pt x="1085" y="394"/>
                      </a:lnTo>
                      <a:lnTo>
                        <a:pt x="1085" y="416"/>
                      </a:lnTo>
                      <a:lnTo>
                        <a:pt x="1088" y="416"/>
                      </a:lnTo>
                      <a:lnTo>
                        <a:pt x="1092" y="416"/>
                      </a:lnTo>
                      <a:lnTo>
                        <a:pt x="1094" y="416"/>
                      </a:lnTo>
                      <a:lnTo>
                        <a:pt x="1094" y="440"/>
                      </a:lnTo>
                      <a:lnTo>
                        <a:pt x="1098" y="440"/>
                      </a:lnTo>
                      <a:lnTo>
                        <a:pt x="1104" y="440"/>
                      </a:lnTo>
                      <a:lnTo>
                        <a:pt x="1145" y="440"/>
                      </a:lnTo>
                      <a:lnTo>
                        <a:pt x="1152" y="440"/>
                      </a:lnTo>
                      <a:lnTo>
                        <a:pt x="1152" y="470"/>
                      </a:lnTo>
                      <a:lnTo>
                        <a:pt x="1160" y="470"/>
                      </a:lnTo>
                      <a:lnTo>
                        <a:pt x="1160" y="497"/>
                      </a:lnTo>
                      <a:lnTo>
                        <a:pt x="1224" y="497"/>
                      </a:lnTo>
                      <a:lnTo>
                        <a:pt x="1224" y="526"/>
                      </a:lnTo>
                      <a:lnTo>
                        <a:pt x="1325" y="526"/>
                      </a:lnTo>
                      <a:lnTo>
                        <a:pt x="1325" y="554"/>
                      </a:lnTo>
                      <a:lnTo>
                        <a:pt x="1329" y="554"/>
                      </a:lnTo>
                      <a:lnTo>
                        <a:pt x="1331" y="554"/>
                      </a:lnTo>
                      <a:lnTo>
                        <a:pt x="1335" y="554"/>
                      </a:lnTo>
                      <a:lnTo>
                        <a:pt x="1342" y="554"/>
                      </a:lnTo>
                      <a:lnTo>
                        <a:pt x="1345" y="554"/>
                      </a:lnTo>
                      <a:lnTo>
                        <a:pt x="1345" y="587"/>
                      </a:lnTo>
                      <a:lnTo>
                        <a:pt x="1351" y="587"/>
                      </a:lnTo>
                      <a:lnTo>
                        <a:pt x="1355" y="587"/>
                      </a:lnTo>
                      <a:lnTo>
                        <a:pt x="1359" y="587"/>
                      </a:lnTo>
                      <a:lnTo>
                        <a:pt x="1371" y="587"/>
                      </a:lnTo>
                      <a:lnTo>
                        <a:pt x="1371" y="627"/>
                      </a:lnTo>
                      <a:lnTo>
                        <a:pt x="1379" y="627"/>
                      </a:lnTo>
                      <a:lnTo>
                        <a:pt x="1560" y="627"/>
                      </a:lnTo>
                      <a:lnTo>
                        <a:pt x="1610" y="627"/>
                      </a:lnTo>
                      <a:lnTo>
                        <a:pt x="1618" y="627"/>
                      </a:lnTo>
                      <a:lnTo>
                        <a:pt x="1625" y="627"/>
                      </a:lnTo>
                      <a:lnTo>
                        <a:pt x="1625" y="679"/>
                      </a:lnTo>
                      <a:lnTo>
                        <a:pt x="1641" y="679"/>
                      </a:lnTo>
                      <a:lnTo>
                        <a:pt x="1881" y="679"/>
                      </a:lnTo>
                      <a:lnTo>
                        <a:pt x="1884" y="679"/>
                      </a:lnTo>
                      <a:lnTo>
                        <a:pt x="1888" y="679"/>
                      </a:lnTo>
                      <a:lnTo>
                        <a:pt x="1897" y="679"/>
                      </a:lnTo>
                      <a:lnTo>
                        <a:pt x="1920" y="679"/>
                      </a:lnTo>
                      <a:lnTo>
                        <a:pt x="1920" y="765"/>
                      </a:lnTo>
                      <a:lnTo>
                        <a:pt x="1925" y="765"/>
                      </a:lnTo>
                      <a:lnTo>
                        <a:pt x="2071" y="765"/>
                      </a:lnTo>
                      <a:lnTo>
                        <a:pt x="2143" y="765"/>
                      </a:lnTo>
                      <a:lnTo>
                        <a:pt x="2159" y="765"/>
                      </a:lnTo>
                      <a:lnTo>
                        <a:pt x="2187" y="765"/>
                      </a:lnTo>
                      <a:lnTo>
                        <a:pt x="2410" y="765"/>
                      </a:lnTo>
                      <a:lnTo>
                        <a:pt x="2417" y="765"/>
                      </a:lnTo>
                      <a:lnTo>
                        <a:pt x="2426" y="765"/>
                      </a:lnTo>
                    </a:path>
                  </a:pathLst>
                </a:custGeom>
                <a:noFill/>
                <a:ln w="3175">
                  <a:solidFill>
                    <a:srgbClr val="1E325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3" name="Freeform 1100"/>
                <p:cNvSpPr>
                  <a:spLocks/>
                </p:cNvSpPr>
                <p:nvPr/>
              </p:nvSpPr>
              <p:spPr bwMode="auto">
                <a:xfrm>
                  <a:off x="3450957" y="1430821"/>
                  <a:ext cx="2315091" cy="1401076"/>
                </a:xfrm>
                <a:custGeom>
                  <a:avLst/>
                  <a:gdLst>
                    <a:gd name="T0" fmla="*/ 27 w 2425"/>
                    <a:gd name="T1" fmla="*/ 0 h 1008"/>
                    <a:gd name="T2" fmla="*/ 166 w 2425"/>
                    <a:gd name="T3" fmla="*/ 26 h 1008"/>
                    <a:gd name="T4" fmla="*/ 179 w 2425"/>
                    <a:gd name="T5" fmla="*/ 53 h 1008"/>
                    <a:gd name="T6" fmla="*/ 254 w 2425"/>
                    <a:gd name="T7" fmla="*/ 80 h 1008"/>
                    <a:gd name="T8" fmla="*/ 266 w 2425"/>
                    <a:gd name="T9" fmla="*/ 107 h 1008"/>
                    <a:gd name="T10" fmla="*/ 270 w 2425"/>
                    <a:gd name="T11" fmla="*/ 133 h 1008"/>
                    <a:gd name="T12" fmla="*/ 274 w 2425"/>
                    <a:gd name="T13" fmla="*/ 187 h 1008"/>
                    <a:gd name="T14" fmla="*/ 278 w 2425"/>
                    <a:gd name="T15" fmla="*/ 243 h 1008"/>
                    <a:gd name="T16" fmla="*/ 282 w 2425"/>
                    <a:gd name="T17" fmla="*/ 270 h 1008"/>
                    <a:gd name="T18" fmla="*/ 311 w 2425"/>
                    <a:gd name="T19" fmla="*/ 297 h 1008"/>
                    <a:gd name="T20" fmla="*/ 521 w 2425"/>
                    <a:gd name="T21" fmla="*/ 326 h 1008"/>
                    <a:gd name="T22" fmla="*/ 528 w 2425"/>
                    <a:gd name="T23" fmla="*/ 353 h 1008"/>
                    <a:gd name="T24" fmla="*/ 543 w 2425"/>
                    <a:gd name="T25" fmla="*/ 353 h 1008"/>
                    <a:gd name="T26" fmla="*/ 553 w 2425"/>
                    <a:gd name="T27" fmla="*/ 437 h 1008"/>
                    <a:gd name="T28" fmla="*/ 593 w 2425"/>
                    <a:gd name="T29" fmla="*/ 466 h 1008"/>
                    <a:gd name="T30" fmla="*/ 655 w 2425"/>
                    <a:gd name="T31" fmla="*/ 492 h 1008"/>
                    <a:gd name="T32" fmla="*/ 687 w 2425"/>
                    <a:gd name="T33" fmla="*/ 522 h 1008"/>
                    <a:gd name="T34" fmla="*/ 691 w 2425"/>
                    <a:gd name="T35" fmla="*/ 550 h 1008"/>
                    <a:gd name="T36" fmla="*/ 739 w 2425"/>
                    <a:gd name="T37" fmla="*/ 580 h 1008"/>
                    <a:gd name="T38" fmla="*/ 748 w 2425"/>
                    <a:gd name="T39" fmla="*/ 606 h 1008"/>
                    <a:gd name="T40" fmla="*/ 793 w 2425"/>
                    <a:gd name="T41" fmla="*/ 635 h 1008"/>
                    <a:gd name="T42" fmla="*/ 800 w 2425"/>
                    <a:gd name="T43" fmla="*/ 664 h 1008"/>
                    <a:gd name="T44" fmla="*/ 806 w 2425"/>
                    <a:gd name="T45" fmla="*/ 691 h 1008"/>
                    <a:gd name="T46" fmla="*/ 812 w 2425"/>
                    <a:gd name="T47" fmla="*/ 748 h 1008"/>
                    <a:gd name="T48" fmla="*/ 878 w 2425"/>
                    <a:gd name="T49" fmla="*/ 775 h 1008"/>
                    <a:gd name="T50" fmla="*/ 1022 w 2425"/>
                    <a:gd name="T51" fmla="*/ 775 h 1008"/>
                    <a:gd name="T52" fmla="*/ 1056 w 2425"/>
                    <a:gd name="T53" fmla="*/ 806 h 1008"/>
                    <a:gd name="T54" fmla="*/ 1072 w 2425"/>
                    <a:gd name="T55" fmla="*/ 806 h 1008"/>
                    <a:gd name="T56" fmla="*/ 1082 w 2425"/>
                    <a:gd name="T57" fmla="*/ 840 h 1008"/>
                    <a:gd name="T58" fmla="*/ 1088 w 2425"/>
                    <a:gd name="T59" fmla="*/ 875 h 1008"/>
                    <a:gd name="T60" fmla="*/ 1129 w 2425"/>
                    <a:gd name="T61" fmla="*/ 875 h 1008"/>
                    <a:gd name="T62" fmla="*/ 1177 w 2425"/>
                    <a:gd name="T63" fmla="*/ 919 h 1008"/>
                    <a:gd name="T64" fmla="*/ 1323 w 2425"/>
                    <a:gd name="T65" fmla="*/ 919 h 1008"/>
                    <a:gd name="T66" fmla="*/ 1331 w 2425"/>
                    <a:gd name="T67" fmla="*/ 919 h 1008"/>
                    <a:gd name="T68" fmla="*/ 1602 w 2425"/>
                    <a:gd name="T69" fmla="*/ 919 h 1008"/>
                    <a:gd name="T70" fmla="*/ 1637 w 2425"/>
                    <a:gd name="T71" fmla="*/ 1008 h 1008"/>
                    <a:gd name="T72" fmla="*/ 1876 w 2425"/>
                    <a:gd name="T73" fmla="*/ 1008 h 1008"/>
                    <a:gd name="T74" fmla="*/ 2421 w 2425"/>
                    <a:gd name="T75" fmla="*/ 1008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25" h="1008">
                      <a:moveTo>
                        <a:pt x="0" y="0"/>
                      </a:moveTo>
                      <a:lnTo>
                        <a:pt x="27" y="0"/>
                      </a:lnTo>
                      <a:lnTo>
                        <a:pt x="166" y="0"/>
                      </a:lnTo>
                      <a:lnTo>
                        <a:pt x="166" y="26"/>
                      </a:lnTo>
                      <a:lnTo>
                        <a:pt x="179" y="26"/>
                      </a:lnTo>
                      <a:lnTo>
                        <a:pt x="179" y="53"/>
                      </a:lnTo>
                      <a:lnTo>
                        <a:pt x="254" y="53"/>
                      </a:lnTo>
                      <a:lnTo>
                        <a:pt x="254" y="80"/>
                      </a:lnTo>
                      <a:lnTo>
                        <a:pt x="266" y="80"/>
                      </a:lnTo>
                      <a:lnTo>
                        <a:pt x="266" y="107"/>
                      </a:lnTo>
                      <a:lnTo>
                        <a:pt x="270" y="107"/>
                      </a:lnTo>
                      <a:lnTo>
                        <a:pt x="270" y="133"/>
                      </a:lnTo>
                      <a:lnTo>
                        <a:pt x="274" y="133"/>
                      </a:lnTo>
                      <a:lnTo>
                        <a:pt x="274" y="187"/>
                      </a:lnTo>
                      <a:lnTo>
                        <a:pt x="278" y="187"/>
                      </a:lnTo>
                      <a:lnTo>
                        <a:pt x="278" y="243"/>
                      </a:lnTo>
                      <a:lnTo>
                        <a:pt x="282" y="243"/>
                      </a:lnTo>
                      <a:lnTo>
                        <a:pt x="282" y="270"/>
                      </a:lnTo>
                      <a:lnTo>
                        <a:pt x="311" y="270"/>
                      </a:lnTo>
                      <a:lnTo>
                        <a:pt x="311" y="297"/>
                      </a:lnTo>
                      <a:lnTo>
                        <a:pt x="521" y="297"/>
                      </a:lnTo>
                      <a:lnTo>
                        <a:pt x="521" y="326"/>
                      </a:lnTo>
                      <a:lnTo>
                        <a:pt x="528" y="326"/>
                      </a:lnTo>
                      <a:lnTo>
                        <a:pt x="528" y="353"/>
                      </a:lnTo>
                      <a:lnTo>
                        <a:pt x="529" y="353"/>
                      </a:lnTo>
                      <a:lnTo>
                        <a:pt x="543" y="353"/>
                      </a:lnTo>
                      <a:lnTo>
                        <a:pt x="543" y="437"/>
                      </a:lnTo>
                      <a:lnTo>
                        <a:pt x="553" y="437"/>
                      </a:lnTo>
                      <a:lnTo>
                        <a:pt x="553" y="466"/>
                      </a:lnTo>
                      <a:lnTo>
                        <a:pt x="593" y="466"/>
                      </a:lnTo>
                      <a:lnTo>
                        <a:pt x="593" y="492"/>
                      </a:lnTo>
                      <a:lnTo>
                        <a:pt x="655" y="492"/>
                      </a:lnTo>
                      <a:lnTo>
                        <a:pt x="655" y="522"/>
                      </a:lnTo>
                      <a:lnTo>
                        <a:pt x="687" y="522"/>
                      </a:lnTo>
                      <a:lnTo>
                        <a:pt x="687" y="550"/>
                      </a:lnTo>
                      <a:lnTo>
                        <a:pt x="691" y="550"/>
                      </a:lnTo>
                      <a:lnTo>
                        <a:pt x="691" y="580"/>
                      </a:lnTo>
                      <a:lnTo>
                        <a:pt x="739" y="580"/>
                      </a:lnTo>
                      <a:lnTo>
                        <a:pt x="739" y="606"/>
                      </a:lnTo>
                      <a:lnTo>
                        <a:pt x="748" y="606"/>
                      </a:lnTo>
                      <a:lnTo>
                        <a:pt x="748" y="635"/>
                      </a:lnTo>
                      <a:lnTo>
                        <a:pt x="793" y="635"/>
                      </a:lnTo>
                      <a:lnTo>
                        <a:pt x="793" y="664"/>
                      </a:lnTo>
                      <a:lnTo>
                        <a:pt x="800" y="664"/>
                      </a:lnTo>
                      <a:lnTo>
                        <a:pt x="800" y="691"/>
                      </a:lnTo>
                      <a:lnTo>
                        <a:pt x="806" y="691"/>
                      </a:lnTo>
                      <a:lnTo>
                        <a:pt x="806" y="748"/>
                      </a:lnTo>
                      <a:lnTo>
                        <a:pt x="812" y="748"/>
                      </a:lnTo>
                      <a:lnTo>
                        <a:pt x="812" y="775"/>
                      </a:lnTo>
                      <a:lnTo>
                        <a:pt x="878" y="775"/>
                      </a:lnTo>
                      <a:lnTo>
                        <a:pt x="1011" y="775"/>
                      </a:lnTo>
                      <a:lnTo>
                        <a:pt x="1022" y="775"/>
                      </a:lnTo>
                      <a:lnTo>
                        <a:pt x="1022" y="806"/>
                      </a:lnTo>
                      <a:lnTo>
                        <a:pt x="1056" y="806"/>
                      </a:lnTo>
                      <a:lnTo>
                        <a:pt x="1059" y="806"/>
                      </a:lnTo>
                      <a:lnTo>
                        <a:pt x="1072" y="806"/>
                      </a:lnTo>
                      <a:lnTo>
                        <a:pt x="1072" y="840"/>
                      </a:lnTo>
                      <a:lnTo>
                        <a:pt x="1082" y="840"/>
                      </a:lnTo>
                      <a:lnTo>
                        <a:pt x="1082" y="875"/>
                      </a:lnTo>
                      <a:lnTo>
                        <a:pt x="1088" y="875"/>
                      </a:lnTo>
                      <a:lnTo>
                        <a:pt x="1104" y="875"/>
                      </a:lnTo>
                      <a:lnTo>
                        <a:pt x="1129" y="875"/>
                      </a:lnTo>
                      <a:lnTo>
                        <a:pt x="1177" y="875"/>
                      </a:lnTo>
                      <a:lnTo>
                        <a:pt x="1177" y="919"/>
                      </a:lnTo>
                      <a:lnTo>
                        <a:pt x="1303" y="919"/>
                      </a:lnTo>
                      <a:lnTo>
                        <a:pt x="1323" y="919"/>
                      </a:lnTo>
                      <a:lnTo>
                        <a:pt x="1329" y="919"/>
                      </a:lnTo>
                      <a:lnTo>
                        <a:pt x="1331" y="919"/>
                      </a:lnTo>
                      <a:lnTo>
                        <a:pt x="1335" y="919"/>
                      </a:lnTo>
                      <a:lnTo>
                        <a:pt x="1602" y="919"/>
                      </a:lnTo>
                      <a:lnTo>
                        <a:pt x="1637" y="919"/>
                      </a:lnTo>
                      <a:lnTo>
                        <a:pt x="1637" y="1008"/>
                      </a:lnTo>
                      <a:lnTo>
                        <a:pt x="1746" y="1008"/>
                      </a:lnTo>
                      <a:lnTo>
                        <a:pt x="1876" y="1008"/>
                      </a:lnTo>
                      <a:lnTo>
                        <a:pt x="2163" y="1008"/>
                      </a:lnTo>
                      <a:lnTo>
                        <a:pt x="2421" y="1008"/>
                      </a:lnTo>
                      <a:lnTo>
                        <a:pt x="2425" y="1008"/>
                      </a:lnTo>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4" name="Line 1101"/>
                <p:cNvSpPr>
                  <a:spLocks noChangeShapeType="1"/>
                </p:cNvSpPr>
                <p:nvPr/>
              </p:nvSpPr>
              <p:spPr bwMode="auto">
                <a:xfrm>
                  <a:off x="3450957"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5" name="Line 1102"/>
                <p:cNvSpPr>
                  <a:spLocks noChangeShapeType="1"/>
                </p:cNvSpPr>
                <p:nvPr/>
              </p:nvSpPr>
              <p:spPr bwMode="auto">
                <a:xfrm flipV="1">
                  <a:off x="3442365" y="1422480"/>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6" name="Line 1103"/>
                <p:cNvSpPr>
                  <a:spLocks noChangeShapeType="1"/>
                </p:cNvSpPr>
                <p:nvPr/>
              </p:nvSpPr>
              <p:spPr bwMode="auto">
                <a:xfrm flipH="1" flipV="1">
                  <a:off x="3442365" y="1422480"/>
                  <a:ext cx="17184"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7" name="Line 1104"/>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8" name="Line 1105"/>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79" name="Line 1106"/>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0" name="Line 1107"/>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1" name="Line 1108"/>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2" name="Line 1109"/>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3" name="Line 1110"/>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4" name="Line 1111"/>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5" name="Line 1112"/>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6" name="Line 1113"/>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7" name="Line 1114"/>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8" name="Line 1115"/>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89" name="Line 1116"/>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0" name="Line 1117"/>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1" name="Line 1118"/>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2" name="Line 1119"/>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3" name="Line 1120"/>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4" name="Line 1121"/>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5" name="Line 1122"/>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6" name="Line 1123"/>
                <p:cNvSpPr>
                  <a:spLocks noChangeShapeType="1"/>
                </p:cNvSpPr>
                <p:nvPr/>
              </p:nvSpPr>
              <p:spPr bwMode="auto">
                <a:xfrm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7" name="Line 1124"/>
                <p:cNvSpPr>
                  <a:spLocks noChangeShapeType="1"/>
                </p:cNvSpPr>
                <p:nvPr/>
              </p:nvSpPr>
              <p:spPr bwMode="auto">
                <a:xfrm flipH="1" flipV="1">
                  <a:off x="3446184" y="1422480"/>
                  <a:ext cx="16230"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8" name="Line 1125"/>
                <p:cNvSpPr>
                  <a:spLocks noChangeShapeType="1"/>
                </p:cNvSpPr>
                <p:nvPr/>
              </p:nvSpPr>
              <p:spPr bwMode="auto">
                <a:xfrm>
                  <a:off x="3454776" y="1412751"/>
                  <a:ext cx="0" cy="3335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799" name="Line 1126"/>
                <p:cNvSpPr>
                  <a:spLocks noChangeShapeType="1"/>
                </p:cNvSpPr>
                <p:nvPr/>
              </p:nvSpPr>
              <p:spPr bwMode="auto">
                <a:xfrm flipV="1">
                  <a:off x="3446184" y="1422480"/>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0" name="Line 1127"/>
                <p:cNvSpPr>
                  <a:spLocks noChangeShapeType="1"/>
                </p:cNvSpPr>
                <p:nvPr/>
              </p:nvSpPr>
              <p:spPr bwMode="auto">
                <a:xfrm flipH="1" flipV="1">
                  <a:off x="3446184" y="1422480"/>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1" name="Line 1128"/>
                <p:cNvSpPr>
                  <a:spLocks noChangeShapeType="1"/>
                </p:cNvSpPr>
                <p:nvPr/>
              </p:nvSpPr>
              <p:spPr bwMode="auto">
                <a:xfrm>
                  <a:off x="3571246" y="1436380"/>
                  <a:ext cx="0" cy="3057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2" name="Line 1129"/>
                <p:cNvSpPr>
                  <a:spLocks noChangeShapeType="1"/>
                </p:cNvSpPr>
                <p:nvPr/>
              </p:nvSpPr>
              <p:spPr bwMode="auto">
                <a:xfrm flipV="1">
                  <a:off x="3562654" y="1441941"/>
                  <a:ext cx="16230" cy="180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3" name="Line 1130"/>
                <p:cNvSpPr>
                  <a:spLocks noChangeShapeType="1"/>
                </p:cNvSpPr>
                <p:nvPr/>
              </p:nvSpPr>
              <p:spPr bwMode="auto">
                <a:xfrm flipH="1" flipV="1">
                  <a:off x="3562654" y="1441941"/>
                  <a:ext cx="16230" cy="180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4" name="Line 1131"/>
                <p:cNvSpPr>
                  <a:spLocks noChangeShapeType="1"/>
                </p:cNvSpPr>
                <p:nvPr/>
              </p:nvSpPr>
              <p:spPr bwMode="auto">
                <a:xfrm>
                  <a:off x="3700127" y="1551747"/>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5" name="Line 1132"/>
                <p:cNvSpPr>
                  <a:spLocks noChangeShapeType="1"/>
                </p:cNvSpPr>
                <p:nvPr/>
              </p:nvSpPr>
              <p:spPr bwMode="auto">
                <a:xfrm flipV="1">
                  <a:off x="3691535" y="1561477"/>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6" name="Line 1133"/>
                <p:cNvSpPr>
                  <a:spLocks noChangeShapeType="1"/>
                </p:cNvSpPr>
                <p:nvPr/>
              </p:nvSpPr>
              <p:spPr bwMode="auto">
                <a:xfrm flipH="1" flipV="1">
                  <a:off x="3691535" y="1561477"/>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7" name="Line 1134"/>
                <p:cNvSpPr>
                  <a:spLocks noChangeShapeType="1"/>
                </p:cNvSpPr>
                <p:nvPr/>
              </p:nvSpPr>
              <p:spPr bwMode="auto">
                <a:xfrm>
                  <a:off x="3708719" y="15767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8" name="Line 1135"/>
                <p:cNvSpPr>
                  <a:spLocks noChangeShapeType="1"/>
                </p:cNvSpPr>
                <p:nvPr/>
              </p:nvSpPr>
              <p:spPr bwMode="auto">
                <a:xfrm flipV="1">
                  <a:off x="3700127" y="1585105"/>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09" name="Line 1136"/>
                <p:cNvSpPr>
                  <a:spLocks noChangeShapeType="1"/>
                </p:cNvSpPr>
                <p:nvPr/>
              </p:nvSpPr>
              <p:spPr bwMode="auto">
                <a:xfrm flipH="1" flipV="1">
                  <a:off x="3700127" y="1585105"/>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0" name="Line 1137"/>
                <p:cNvSpPr>
                  <a:spLocks noChangeShapeType="1"/>
                </p:cNvSpPr>
                <p:nvPr/>
              </p:nvSpPr>
              <p:spPr bwMode="auto">
                <a:xfrm>
                  <a:off x="3732587" y="15767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1" name="Line 1138"/>
                <p:cNvSpPr>
                  <a:spLocks noChangeShapeType="1"/>
                </p:cNvSpPr>
                <p:nvPr/>
              </p:nvSpPr>
              <p:spPr bwMode="auto">
                <a:xfrm flipV="1">
                  <a:off x="3723995" y="158510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2" name="Line 1139"/>
                <p:cNvSpPr>
                  <a:spLocks noChangeShapeType="1"/>
                </p:cNvSpPr>
                <p:nvPr/>
              </p:nvSpPr>
              <p:spPr bwMode="auto">
                <a:xfrm flipH="1" flipV="1">
                  <a:off x="3723995" y="158510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3" name="Line 1140"/>
                <p:cNvSpPr>
                  <a:spLocks noChangeShapeType="1"/>
                </p:cNvSpPr>
                <p:nvPr/>
              </p:nvSpPr>
              <p:spPr bwMode="auto">
                <a:xfrm>
                  <a:off x="3794641" y="15767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4" name="Line 1141"/>
                <p:cNvSpPr>
                  <a:spLocks noChangeShapeType="1"/>
                </p:cNvSpPr>
                <p:nvPr/>
              </p:nvSpPr>
              <p:spPr bwMode="auto">
                <a:xfrm flipV="1">
                  <a:off x="3787003" y="158510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5" name="Line 1142"/>
                <p:cNvSpPr>
                  <a:spLocks noChangeShapeType="1"/>
                </p:cNvSpPr>
                <p:nvPr/>
              </p:nvSpPr>
              <p:spPr bwMode="auto">
                <a:xfrm flipH="1" flipV="1">
                  <a:off x="3787003" y="158510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6" name="Line 1143"/>
                <p:cNvSpPr>
                  <a:spLocks noChangeShapeType="1"/>
                </p:cNvSpPr>
                <p:nvPr/>
              </p:nvSpPr>
              <p:spPr bwMode="auto">
                <a:xfrm>
                  <a:off x="3948344" y="1628194"/>
                  <a:ext cx="0" cy="3057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7" name="Line 1144"/>
                <p:cNvSpPr>
                  <a:spLocks noChangeShapeType="1"/>
                </p:cNvSpPr>
                <p:nvPr/>
              </p:nvSpPr>
              <p:spPr bwMode="auto">
                <a:xfrm flipV="1">
                  <a:off x="3939751" y="1635144"/>
                  <a:ext cx="16230" cy="1668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8" name="Line 1145"/>
                <p:cNvSpPr>
                  <a:spLocks noChangeShapeType="1"/>
                </p:cNvSpPr>
                <p:nvPr/>
              </p:nvSpPr>
              <p:spPr bwMode="auto">
                <a:xfrm flipH="1" flipV="1">
                  <a:off x="3939751" y="1635144"/>
                  <a:ext cx="16230" cy="1668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19" name="Line 1146"/>
                <p:cNvSpPr>
                  <a:spLocks noChangeShapeType="1"/>
                </p:cNvSpPr>
                <p:nvPr/>
              </p:nvSpPr>
              <p:spPr bwMode="auto">
                <a:xfrm>
                  <a:off x="3963618" y="1701862"/>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0" name="Line 1147"/>
                <p:cNvSpPr>
                  <a:spLocks noChangeShapeType="1"/>
                </p:cNvSpPr>
                <p:nvPr/>
              </p:nvSpPr>
              <p:spPr bwMode="auto">
                <a:xfrm flipV="1">
                  <a:off x="3955026" y="171020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1" name="Line 1148"/>
                <p:cNvSpPr>
                  <a:spLocks noChangeShapeType="1"/>
                </p:cNvSpPr>
                <p:nvPr/>
              </p:nvSpPr>
              <p:spPr bwMode="auto">
                <a:xfrm flipH="1" flipV="1">
                  <a:off x="3955026" y="171020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2" name="Line 1149"/>
                <p:cNvSpPr>
                  <a:spLocks noChangeShapeType="1"/>
                </p:cNvSpPr>
                <p:nvPr/>
              </p:nvSpPr>
              <p:spPr bwMode="auto">
                <a:xfrm>
                  <a:off x="4001806" y="1829737"/>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3" name="Line 1150"/>
                <p:cNvSpPr>
                  <a:spLocks noChangeShapeType="1"/>
                </p:cNvSpPr>
                <p:nvPr/>
              </p:nvSpPr>
              <p:spPr bwMode="auto">
                <a:xfrm flipV="1">
                  <a:off x="3994168" y="1839467"/>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4" name="Line 1151"/>
                <p:cNvSpPr>
                  <a:spLocks noChangeShapeType="1"/>
                </p:cNvSpPr>
                <p:nvPr/>
              </p:nvSpPr>
              <p:spPr bwMode="auto">
                <a:xfrm flipH="1" flipV="1">
                  <a:off x="3994168" y="1839467"/>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5" name="Line 1152"/>
                <p:cNvSpPr>
                  <a:spLocks noChangeShapeType="1"/>
                </p:cNvSpPr>
                <p:nvPr/>
              </p:nvSpPr>
              <p:spPr bwMode="auto">
                <a:xfrm>
                  <a:off x="4183195" y="18811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6" name="Line 1153"/>
                <p:cNvSpPr>
                  <a:spLocks noChangeShapeType="1"/>
                </p:cNvSpPr>
                <p:nvPr/>
              </p:nvSpPr>
              <p:spPr bwMode="auto">
                <a:xfrm flipV="1">
                  <a:off x="4175557" y="1888116"/>
                  <a:ext cx="16230" cy="180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7" name="Line 1154"/>
                <p:cNvSpPr>
                  <a:spLocks noChangeShapeType="1"/>
                </p:cNvSpPr>
                <p:nvPr/>
              </p:nvSpPr>
              <p:spPr bwMode="auto">
                <a:xfrm flipH="1" flipV="1">
                  <a:off x="4175557" y="1888116"/>
                  <a:ext cx="16230" cy="180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8" name="Line 1155"/>
                <p:cNvSpPr>
                  <a:spLocks noChangeShapeType="1"/>
                </p:cNvSpPr>
                <p:nvPr/>
              </p:nvSpPr>
              <p:spPr bwMode="auto">
                <a:xfrm>
                  <a:off x="4248112" y="1935374"/>
                  <a:ext cx="0" cy="3057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29" name="Line 1156"/>
                <p:cNvSpPr>
                  <a:spLocks noChangeShapeType="1"/>
                </p:cNvSpPr>
                <p:nvPr/>
              </p:nvSpPr>
              <p:spPr bwMode="auto">
                <a:xfrm flipV="1">
                  <a:off x="4238565" y="1942324"/>
                  <a:ext cx="18139" cy="1668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0" name="Line 1157"/>
                <p:cNvSpPr>
                  <a:spLocks noChangeShapeType="1"/>
                </p:cNvSpPr>
                <p:nvPr/>
              </p:nvSpPr>
              <p:spPr bwMode="auto">
                <a:xfrm flipH="1" flipV="1">
                  <a:off x="4238565" y="1942324"/>
                  <a:ext cx="18139" cy="1668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1" name="Line 1158"/>
                <p:cNvSpPr>
                  <a:spLocks noChangeShapeType="1"/>
                </p:cNvSpPr>
                <p:nvPr/>
              </p:nvSpPr>
              <p:spPr bwMode="auto">
                <a:xfrm>
                  <a:off x="4361719" y="1935374"/>
                  <a:ext cx="0" cy="3057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2" name="Line 1159"/>
                <p:cNvSpPr>
                  <a:spLocks noChangeShapeType="1"/>
                </p:cNvSpPr>
                <p:nvPr/>
              </p:nvSpPr>
              <p:spPr bwMode="auto">
                <a:xfrm flipV="1">
                  <a:off x="4353127" y="1942324"/>
                  <a:ext cx="16230" cy="1668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3" name="Line 1160"/>
                <p:cNvSpPr>
                  <a:spLocks noChangeShapeType="1"/>
                </p:cNvSpPr>
                <p:nvPr/>
              </p:nvSpPr>
              <p:spPr bwMode="auto">
                <a:xfrm flipH="1" flipV="1">
                  <a:off x="4353127" y="1942324"/>
                  <a:ext cx="16230" cy="16680"/>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4" name="Line 1161"/>
                <p:cNvSpPr>
                  <a:spLocks noChangeShapeType="1"/>
                </p:cNvSpPr>
                <p:nvPr/>
              </p:nvSpPr>
              <p:spPr bwMode="auto">
                <a:xfrm>
                  <a:off x="4468642" y="1960393"/>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5" name="Line 1162"/>
                <p:cNvSpPr>
                  <a:spLocks noChangeShapeType="1"/>
                </p:cNvSpPr>
                <p:nvPr/>
              </p:nvSpPr>
              <p:spPr bwMode="auto">
                <a:xfrm flipV="1">
                  <a:off x="4459096" y="1968733"/>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6" name="Line 1163"/>
                <p:cNvSpPr>
                  <a:spLocks noChangeShapeType="1"/>
                </p:cNvSpPr>
                <p:nvPr/>
              </p:nvSpPr>
              <p:spPr bwMode="auto">
                <a:xfrm flipH="1" flipV="1">
                  <a:off x="4459096" y="1968733"/>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7" name="Line 1164"/>
                <p:cNvSpPr>
                  <a:spLocks noChangeShapeType="1"/>
                </p:cNvSpPr>
                <p:nvPr/>
              </p:nvSpPr>
              <p:spPr bwMode="auto">
                <a:xfrm>
                  <a:off x="4471507" y="1960393"/>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8" name="Line 1165"/>
                <p:cNvSpPr>
                  <a:spLocks noChangeShapeType="1"/>
                </p:cNvSpPr>
                <p:nvPr/>
              </p:nvSpPr>
              <p:spPr bwMode="auto">
                <a:xfrm flipV="1">
                  <a:off x="4462914"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39" name="Line 1166"/>
                <p:cNvSpPr>
                  <a:spLocks noChangeShapeType="1"/>
                </p:cNvSpPr>
                <p:nvPr/>
              </p:nvSpPr>
              <p:spPr bwMode="auto">
                <a:xfrm flipH="1" flipV="1">
                  <a:off x="4462914"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0" name="Line 1167"/>
                <p:cNvSpPr>
                  <a:spLocks noChangeShapeType="1"/>
                </p:cNvSpPr>
                <p:nvPr/>
              </p:nvSpPr>
              <p:spPr bwMode="auto">
                <a:xfrm>
                  <a:off x="4471507" y="1960393"/>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1" name="Line 1168"/>
                <p:cNvSpPr>
                  <a:spLocks noChangeShapeType="1"/>
                </p:cNvSpPr>
                <p:nvPr/>
              </p:nvSpPr>
              <p:spPr bwMode="auto">
                <a:xfrm flipV="1">
                  <a:off x="4462914"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2" name="Line 1169"/>
                <p:cNvSpPr>
                  <a:spLocks noChangeShapeType="1"/>
                </p:cNvSpPr>
                <p:nvPr/>
              </p:nvSpPr>
              <p:spPr bwMode="auto">
                <a:xfrm flipH="1" flipV="1">
                  <a:off x="4462914"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3" name="Line 1170"/>
                <p:cNvSpPr>
                  <a:spLocks noChangeShapeType="1"/>
                </p:cNvSpPr>
                <p:nvPr/>
              </p:nvSpPr>
              <p:spPr bwMode="auto">
                <a:xfrm>
                  <a:off x="4471507" y="1960393"/>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4" name="Line 1171"/>
                <p:cNvSpPr>
                  <a:spLocks noChangeShapeType="1"/>
                </p:cNvSpPr>
                <p:nvPr/>
              </p:nvSpPr>
              <p:spPr bwMode="auto">
                <a:xfrm flipV="1">
                  <a:off x="4462914"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5" name="Line 1172"/>
                <p:cNvSpPr>
                  <a:spLocks noChangeShapeType="1"/>
                </p:cNvSpPr>
                <p:nvPr/>
              </p:nvSpPr>
              <p:spPr bwMode="auto">
                <a:xfrm flipH="1" flipV="1">
                  <a:off x="4462914"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6" name="Line 1173"/>
                <p:cNvSpPr>
                  <a:spLocks noChangeShapeType="1"/>
                </p:cNvSpPr>
                <p:nvPr/>
              </p:nvSpPr>
              <p:spPr bwMode="auto">
                <a:xfrm>
                  <a:off x="4478189" y="1960393"/>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7" name="Line 1174"/>
                <p:cNvSpPr>
                  <a:spLocks noChangeShapeType="1"/>
                </p:cNvSpPr>
                <p:nvPr/>
              </p:nvSpPr>
              <p:spPr bwMode="auto">
                <a:xfrm flipV="1">
                  <a:off x="4469597"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8" name="Line 1175"/>
                <p:cNvSpPr>
                  <a:spLocks noChangeShapeType="1"/>
                </p:cNvSpPr>
                <p:nvPr/>
              </p:nvSpPr>
              <p:spPr bwMode="auto">
                <a:xfrm flipH="1" flipV="1">
                  <a:off x="4469597" y="196873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49" name="Line 1176"/>
                <p:cNvSpPr>
                  <a:spLocks noChangeShapeType="1"/>
                </p:cNvSpPr>
                <p:nvPr/>
              </p:nvSpPr>
              <p:spPr bwMode="auto">
                <a:xfrm>
                  <a:off x="4483917" y="1960393"/>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0" name="Line 1177"/>
                <p:cNvSpPr>
                  <a:spLocks noChangeShapeType="1"/>
                </p:cNvSpPr>
                <p:nvPr/>
              </p:nvSpPr>
              <p:spPr bwMode="auto">
                <a:xfrm flipV="1">
                  <a:off x="4474370" y="1968733"/>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1" name="Line 1178"/>
                <p:cNvSpPr>
                  <a:spLocks noChangeShapeType="1"/>
                </p:cNvSpPr>
                <p:nvPr/>
              </p:nvSpPr>
              <p:spPr bwMode="auto">
                <a:xfrm flipH="1" flipV="1">
                  <a:off x="4474370" y="1968733"/>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2" name="Line 1179"/>
                <p:cNvSpPr>
                  <a:spLocks noChangeShapeType="1"/>
                </p:cNvSpPr>
                <p:nvPr/>
              </p:nvSpPr>
              <p:spPr bwMode="auto">
                <a:xfrm>
                  <a:off x="4486781" y="1993752"/>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3" name="Line 1180"/>
                <p:cNvSpPr>
                  <a:spLocks noChangeShapeType="1"/>
                </p:cNvSpPr>
                <p:nvPr/>
              </p:nvSpPr>
              <p:spPr bwMode="auto">
                <a:xfrm flipV="1">
                  <a:off x="4478189"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4" name="Line 1181"/>
                <p:cNvSpPr>
                  <a:spLocks noChangeShapeType="1"/>
                </p:cNvSpPr>
                <p:nvPr/>
              </p:nvSpPr>
              <p:spPr bwMode="auto">
                <a:xfrm flipH="1" flipV="1">
                  <a:off x="4478189"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5" name="Line 1182"/>
                <p:cNvSpPr>
                  <a:spLocks noChangeShapeType="1"/>
                </p:cNvSpPr>
                <p:nvPr/>
              </p:nvSpPr>
              <p:spPr bwMode="auto">
                <a:xfrm>
                  <a:off x="4486781" y="1993752"/>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6" name="Line 1183"/>
                <p:cNvSpPr>
                  <a:spLocks noChangeShapeType="1"/>
                </p:cNvSpPr>
                <p:nvPr/>
              </p:nvSpPr>
              <p:spPr bwMode="auto">
                <a:xfrm flipV="1">
                  <a:off x="4478189"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7" name="Line 1184"/>
                <p:cNvSpPr>
                  <a:spLocks noChangeShapeType="1"/>
                </p:cNvSpPr>
                <p:nvPr/>
              </p:nvSpPr>
              <p:spPr bwMode="auto">
                <a:xfrm flipH="1" flipV="1">
                  <a:off x="4478189"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8" name="Line 1185"/>
                <p:cNvSpPr>
                  <a:spLocks noChangeShapeType="1"/>
                </p:cNvSpPr>
                <p:nvPr/>
              </p:nvSpPr>
              <p:spPr bwMode="auto">
                <a:xfrm>
                  <a:off x="4486781" y="1993752"/>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59" name="Line 1186"/>
                <p:cNvSpPr>
                  <a:spLocks noChangeShapeType="1"/>
                </p:cNvSpPr>
                <p:nvPr/>
              </p:nvSpPr>
              <p:spPr bwMode="auto">
                <a:xfrm flipV="1">
                  <a:off x="4478189"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0" name="Line 1187"/>
                <p:cNvSpPr>
                  <a:spLocks noChangeShapeType="1"/>
                </p:cNvSpPr>
                <p:nvPr/>
              </p:nvSpPr>
              <p:spPr bwMode="auto">
                <a:xfrm flipH="1" flipV="1">
                  <a:off x="4478189"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1" name="Line 1188"/>
                <p:cNvSpPr>
                  <a:spLocks noChangeShapeType="1"/>
                </p:cNvSpPr>
                <p:nvPr/>
              </p:nvSpPr>
              <p:spPr bwMode="auto">
                <a:xfrm>
                  <a:off x="4489644" y="1993752"/>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2" name="Line 1189"/>
                <p:cNvSpPr>
                  <a:spLocks noChangeShapeType="1"/>
                </p:cNvSpPr>
                <p:nvPr/>
              </p:nvSpPr>
              <p:spPr bwMode="auto">
                <a:xfrm flipV="1">
                  <a:off x="4482008"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3" name="Line 1190"/>
                <p:cNvSpPr>
                  <a:spLocks noChangeShapeType="1"/>
                </p:cNvSpPr>
                <p:nvPr/>
              </p:nvSpPr>
              <p:spPr bwMode="auto">
                <a:xfrm flipH="1" flipV="1">
                  <a:off x="4482008"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4" name="Line 1191"/>
                <p:cNvSpPr>
                  <a:spLocks noChangeShapeType="1"/>
                </p:cNvSpPr>
                <p:nvPr/>
              </p:nvSpPr>
              <p:spPr bwMode="auto">
                <a:xfrm>
                  <a:off x="4493463" y="1993752"/>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5" name="Line 1192"/>
                <p:cNvSpPr>
                  <a:spLocks noChangeShapeType="1"/>
                </p:cNvSpPr>
                <p:nvPr/>
              </p:nvSpPr>
              <p:spPr bwMode="auto">
                <a:xfrm flipV="1">
                  <a:off x="4484872"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6" name="Line 1193"/>
                <p:cNvSpPr>
                  <a:spLocks noChangeShapeType="1"/>
                </p:cNvSpPr>
                <p:nvPr/>
              </p:nvSpPr>
              <p:spPr bwMode="auto">
                <a:xfrm flipH="1" flipV="1">
                  <a:off x="4484872"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7" name="Line 1194"/>
                <p:cNvSpPr>
                  <a:spLocks noChangeShapeType="1"/>
                </p:cNvSpPr>
                <p:nvPr/>
              </p:nvSpPr>
              <p:spPr bwMode="auto">
                <a:xfrm>
                  <a:off x="4493463" y="1993752"/>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8" name="Line 1195"/>
                <p:cNvSpPr>
                  <a:spLocks noChangeShapeType="1"/>
                </p:cNvSpPr>
                <p:nvPr/>
              </p:nvSpPr>
              <p:spPr bwMode="auto">
                <a:xfrm flipV="1">
                  <a:off x="4484872"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69" name="Line 1196"/>
                <p:cNvSpPr>
                  <a:spLocks noChangeShapeType="1"/>
                </p:cNvSpPr>
                <p:nvPr/>
              </p:nvSpPr>
              <p:spPr bwMode="auto">
                <a:xfrm flipH="1" flipV="1">
                  <a:off x="4484872" y="2002093"/>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0" name="Line 1197"/>
                <p:cNvSpPr>
                  <a:spLocks noChangeShapeType="1"/>
                </p:cNvSpPr>
                <p:nvPr/>
              </p:nvSpPr>
              <p:spPr bwMode="auto">
                <a:xfrm>
                  <a:off x="4499192" y="2027112"/>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1" name="Line 1198"/>
                <p:cNvSpPr>
                  <a:spLocks noChangeShapeType="1"/>
                </p:cNvSpPr>
                <p:nvPr/>
              </p:nvSpPr>
              <p:spPr bwMode="auto">
                <a:xfrm flipV="1">
                  <a:off x="4489644" y="2036842"/>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2" name="Line 1199"/>
                <p:cNvSpPr>
                  <a:spLocks noChangeShapeType="1"/>
                </p:cNvSpPr>
                <p:nvPr/>
              </p:nvSpPr>
              <p:spPr bwMode="auto">
                <a:xfrm flipH="1" flipV="1">
                  <a:off x="4489644" y="2036842"/>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3" name="Line 1200"/>
                <p:cNvSpPr>
                  <a:spLocks noChangeShapeType="1"/>
                </p:cNvSpPr>
                <p:nvPr/>
              </p:nvSpPr>
              <p:spPr bwMode="auto">
                <a:xfrm>
                  <a:off x="4499192" y="2027112"/>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4" name="Line 1201"/>
                <p:cNvSpPr>
                  <a:spLocks noChangeShapeType="1"/>
                </p:cNvSpPr>
                <p:nvPr/>
              </p:nvSpPr>
              <p:spPr bwMode="auto">
                <a:xfrm flipV="1">
                  <a:off x="4489644" y="2036842"/>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5" name="Line 1202"/>
                <p:cNvSpPr>
                  <a:spLocks noChangeShapeType="1"/>
                </p:cNvSpPr>
                <p:nvPr/>
              </p:nvSpPr>
              <p:spPr bwMode="auto">
                <a:xfrm flipH="1" flipV="1">
                  <a:off x="4489644" y="2036842"/>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6" name="Line 1203"/>
                <p:cNvSpPr>
                  <a:spLocks noChangeShapeType="1"/>
                </p:cNvSpPr>
                <p:nvPr/>
              </p:nvSpPr>
              <p:spPr bwMode="auto">
                <a:xfrm>
                  <a:off x="4504920" y="2027112"/>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7" name="Line 1204"/>
                <p:cNvSpPr>
                  <a:spLocks noChangeShapeType="1"/>
                </p:cNvSpPr>
                <p:nvPr/>
              </p:nvSpPr>
              <p:spPr bwMode="auto">
                <a:xfrm flipV="1">
                  <a:off x="4497282" y="2036842"/>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8" name="Line 1205"/>
                <p:cNvSpPr>
                  <a:spLocks noChangeShapeType="1"/>
                </p:cNvSpPr>
                <p:nvPr/>
              </p:nvSpPr>
              <p:spPr bwMode="auto">
                <a:xfrm flipH="1" flipV="1">
                  <a:off x="4497282" y="2036842"/>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79" name="Line 1206"/>
                <p:cNvSpPr>
                  <a:spLocks noChangeShapeType="1"/>
                </p:cNvSpPr>
                <p:nvPr/>
              </p:nvSpPr>
              <p:spPr bwMode="auto">
                <a:xfrm>
                  <a:off x="4544062" y="2027112"/>
                  <a:ext cx="0" cy="3335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0" name="Line 1207"/>
                <p:cNvSpPr>
                  <a:spLocks noChangeShapeType="1"/>
                </p:cNvSpPr>
                <p:nvPr/>
              </p:nvSpPr>
              <p:spPr bwMode="auto">
                <a:xfrm flipV="1">
                  <a:off x="4535470" y="2036842"/>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1" name="Line 1208"/>
                <p:cNvSpPr>
                  <a:spLocks noChangeShapeType="1"/>
                </p:cNvSpPr>
                <p:nvPr/>
              </p:nvSpPr>
              <p:spPr bwMode="auto">
                <a:xfrm flipH="1" flipV="1">
                  <a:off x="4535470" y="2036842"/>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2" name="Line 1209"/>
                <p:cNvSpPr>
                  <a:spLocks noChangeShapeType="1"/>
                </p:cNvSpPr>
                <p:nvPr/>
              </p:nvSpPr>
              <p:spPr bwMode="auto">
                <a:xfrm>
                  <a:off x="4719723" y="21855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3" name="Line 1211"/>
                <p:cNvSpPr>
                  <a:spLocks noChangeShapeType="1"/>
                </p:cNvSpPr>
                <p:nvPr/>
              </p:nvSpPr>
              <p:spPr bwMode="auto">
                <a:xfrm flipV="1">
                  <a:off x="4710176" y="2193906"/>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4" name="Line 1212"/>
                <p:cNvSpPr>
                  <a:spLocks noChangeShapeType="1"/>
                </p:cNvSpPr>
                <p:nvPr/>
              </p:nvSpPr>
              <p:spPr bwMode="auto">
                <a:xfrm flipH="1" flipV="1">
                  <a:off x="4710176" y="2193906"/>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5" name="Line 1213"/>
                <p:cNvSpPr>
                  <a:spLocks noChangeShapeType="1"/>
                </p:cNvSpPr>
                <p:nvPr/>
              </p:nvSpPr>
              <p:spPr bwMode="auto">
                <a:xfrm>
                  <a:off x="4719723" y="21855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6" name="Line 1214"/>
                <p:cNvSpPr>
                  <a:spLocks noChangeShapeType="1"/>
                </p:cNvSpPr>
                <p:nvPr/>
              </p:nvSpPr>
              <p:spPr bwMode="auto">
                <a:xfrm flipV="1">
                  <a:off x="4710176" y="2193906"/>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7" name="Line 1215"/>
                <p:cNvSpPr>
                  <a:spLocks noChangeShapeType="1"/>
                </p:cNvSpPr>
                <p:nvPr/>
              </p:nvSpPr>
              <p:spPr bwMode="auto">
                <a:xfrm flipH="1" flipV="1">
                  <a:off x="4710176" y="2193906"/>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8" name="Line 1216"/>
                <p:cNvSpPr>
                  <a:spLocks noChangeShapeType="1"/>
                </p:cNvSpPr>
                <p:nvPr/>
              </p:nvSpPr>
              <p:spPr bwMode="auto">
                <a:xfrm>
                  <a:off x="4721632" y="21855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89" name="Line 1217"/>
                <p:cNvSpPr>
                  <a:spLocks noChangeShapeType="1"/>
                </p:cNvSpPr>
                <p:nvPr/>
              </p:nvSpPr>
              <p:spPr bwMode="auto">
                <a:xfrm flipV="1">
                  <a:off x="4713994" y="2193906"/>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0" name="Line 1218"/>
                <p:cNvSpPr>
                  <a:spLocks noChangeShapeType="1"/>
                </p:cNvSpPr>
                <p:nvPr/>
              </p:nvSpPr>
              <p:spPr bwMode="auto">
                <a:xfrm flipH="1" flipV="1">
                  <a:off x="4713994" y="2193906"/>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1" name="Line 1219"/>
                <p:cNvSpPr>
                  <a:spLocks noChangeShapeType="1"/>
                </p:cNvSpPr>
                <p:nvPr/>
              </p:nvSpPr>
              <p:spPr bwMode="auto">
                <a:xfrm>
                  <a:off x="4725450" y="21855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2" name="Line 1220"/>
                <p:cNvSpPr>
                  <a:spLocks noChangeShapeType="1"/>
                </p:cNvSpPr>
                <p:nvPr/>
              </p:nvSpPr>
              <p:spPr bwMode="auto">
                <a:xfrm flipV="1">
                  <a:off x="4716858" y="2193906"/>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3" name="Line 1221"/>
                <p:cNvSpPr>
                  <a:spLocks noChangeShapeType="1"/>
                </p:cNvSpPr>
                <p:nvPr/>
              </p:nvSpPr>
              <p:spPr bwMode="auto">
                <a:xfrm flipH="1" flipV="1">
                  <a:off x="4716858" y="2193906"/>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4" name="Line 1222"/>
                <p:cNvSpPr>
                  <a:spLocks noChangeShapeType="1"/>
                </p:cNvSpPr>
                <p:nvPr/>
              </p:nvSpPr>
              <p:spPr bwMode="auto">
                <a:xfrm>
                  <a:off x="4732134" y="2185566"/>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5" name="Line 1223"/>
                <p:cNvSpPr>
                  <a:spLocks noChangeShapeType="1"/>
                </p:cNvSpPr>
                <p:nvPr/>
              </p:nvSpPr>
              <p:spPr bwMode="auto">
                <a:xfrm flipV="1">
                  <a:off x="4724496" y="2193906"/>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6" name="Line 1224"/>
                <p:cNvSpPr>
                  <a:spLocks noChangeShapeType="1"/>
                </p:cNvSpPr>
                <p:nvPr/>
              </p:nvSpPr>
              <p:spPr bwMode="auto">
                <a:xfrm flipH="1" flipV="1">
                  <a:off x="4724496" y="2193906"/>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7" name="Line 1225"/>
                <p:cNvSpPr>
                  <a:spLocks noChangeShapeType="1"/>
                </p:cNvSpPr>
                <p:nvPr/>
              </p:nvSpPr>
              <p:spPr bwMode="auto">
                <a:xfrm>
                  <a:off x="4740726" y="2230045"/>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8" name="Line 1226"/>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899" name="Line 1227"/>
                <p:cNvSpPr>
                  <a:spLocks noChangeShapeType="1"/>
                </p:cNvSpPr>
                <p:nvPr/>
              </p:nvSpPr>
              <p:spPr bwMode="auto">
                <a:xfrm flipH="1" flipV="1">
                  <a:off x="4732134" y="2238385"/>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0" name="Line 1228"/>
                <p:cNvSpPr>
                  <a:spLocks noChangeShapeType="1"/>
                </p:cNvSpPr>
                <p:nvPr/>
              </p:nvSpPr>
              <p:spPr bwMode="auto">
                <a:xfrm>
                  <a:off x="4740726" y="2230045"/>
                  <a:ext cx="0" cy="3196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1" name="Line 1229"/>
                <p:cNvSpPr>
                  <a:spLocks noChangeShapeType="1"/>
                </p:cNvSpPr>
                <p:nvPr/>
              </p:nvSpPr>
              <p:spPr bwMode="auto">
                <a:xfrm flipV="1">
                  <a:off x="4732134" y="2238385"/>
                  <a:ext cx="18139" cy="15289"/>
                </a:xfrm>
                <a:prstGeom prst="line">
                  <a:avLst/>
                </a:prstGeom>
                <a:noFill/>
                <a:ln w="3175">
                  <a:solidFill>
                    <a:srgbClr val="0E8D8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2" name="Line 1230"/>
                <p:cNvSpPr>
                  <a:spLocks noChangeShapeType="1"/>
                </p:cNvSpPr>
                <p:nvPr/>
              </p:nvSpPr>
              <p:spPr bwMode="auto">
                <a:xfrm flipH="1" flipV="1">
                  <a:off x="4732134" y="2238385"/>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3" name="Line 1231"/>
                <p:cNvSpPr>
                  <a:spLocks noChangeShapeType="1"/>
                </p:cNvSpPr>
                <p:nvPr/>
              </p:nvSpPr>
              <p:spPr bwMode="auto">
                <a:xfrm>
                  <a:off x="4740726" y="2230045"/>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4" name="Line 1232"/>
                <p:cNvSpPr>
                  <a:spLocks noChangeShapeType="1"/>
                </p:cNvSpPr>
                <p:nvPr/>
              </p:nvSpPr>
              <p:spPr bwMode="auto">
                <a:xfrm flipV="1">
                  <a:off x="4732134" y="2238385"/>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5" name="Line 1233"/>
                <p:cNvSpPr>
                  <a:spLocks noChangeShapeType="1"/>
                </p:cNvSpPr>
                <p:nvPr/>
              </p:nvSpPr>
              <p:spPr bwMode="auto">
                <a:xfrm flipH="1" flipV="1">
                  <a:off x="4732134" y="2238385"/>
                  <a:ext cx="18139"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6" name="Line 1234"/>
                <p:cNvSpPr>
                  <a:spLocks noChangeShapeType="1"/>
                </p:cNvSpPr>
                <p:nvPr/>
              </p:nvSpPr>
              <p:spPr bwMode="auto">
                <a:xfrm>
                  <a:off x="4744544" y="2230045"/>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7" name="Line 1235"/>
                <p:cNvSpPr>
                  <a:spLocks noChangeShapeType="1"/>
                </p:cNvSpPr>
                <p:nvPr/>
              </p:nvSpPr>
              <p:spPr bwMode="auto">
                <a:xfrm flipV="1">
                  <a:off x="4735952" y="223838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8" name="Line 1236"/>
                <p:cNvSpPr>
                  <a:spLocks noChangeShapeType="1"/>
                </p:cNvSpPr>
                <p:nvPr/>
              </p:nvSpPr>
              <p:spPr bwMode="auto">
                <a:xfrm flipH="1" flipV="1">
                  <a:off x="4735952" y="223838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09" name="Line 1237"/>
                <p:cNvSpPr>
                  <a:spLocks noChangeShapeType="1"/>
                </p:cNvSpPr>
                <p:nvPr/>
              </p:nvSpPr>
              <p:spPr bwMode="auto">
                <a:xfrm>
                  <a:off x="4748362" y="2230045"/>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0" name="Line 1238"/>
                <p:cNvSpPr>
                  <a:spLocks noChangeShapeType="1"/>
                </p:cNvSpPr>
                <p:nvPr/>
              </p:nvSpPr>
              <p:spPr bwMode="auto">
                <a:xfrm flipV="1">
                  <a:off x="4739771" y="223838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1" name="Line 1239"/>
                <p:cNvSpPr>
                  <a:spLocks noChangeShapeType="1"/>
                </p:cNvSpPr>
                <p:nvPr/>
              </p:nvSpPr>
              <p:spPr bwMode="auto">
                <a:xfrm flipH="1" flipV="1">
                  <a:off x="4739771" y="2238385"/>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2" name="Line 1240"/>
                <p:cNvSpPr>
                  <a:spLocks noChangeShapeType="1"/>
                </p:cNvSpPr>
                <p:nvPr/>
              </p:nvSpPr>
              <p:spPr bwMode="auto">
                <a:xfrm>
                  <a:off x="4767457" y="2287034"/>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3" name="Line 1241"/>
                <p:cNvSpPr>
                  <a:spLocks noChangeShapeType="1"/>
                </p:cNvSpPr>
                <p:nvPr/>
              </p:nvSpPr>
              <p:spPr bwMode="auto">
                <a:xfrm flipV="1">
                  <a:off x="4759819" y="2295374"/>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4" name="Line 1242"/>
                <p:cNvSpPr>
                  <a:spLocks noChangeShapeType="1"/>
                </p:cNvSpPr>
                <p:nvPr/>
              </p:nvSpPr>
              <p:spPr bwMode="auto">
                <a:xfrm flipH="1" flipV="1">
                  <a:off x="4759819" y="2295374"/>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5" name="Line 1243"/>
                <p:cNvSpPr>
                  <a:spLocks noChangeShapeType="1"/>
                </p:cNvSpPr>
                <p:nvPr/>
              </p:nvSpPr>
              <p:spPr bwMode="auto">
                <a:xfrm>
                  <a:off x="4940253" y="2287034"/>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6" name="Line 1244"/>
                <p:cNvSpPr>
                  <a:spLocks noChangeShapeType="1"/>
                </p:cNvSpPr>
                <p:nvPr/>
              </p:nvSpPr>
              <p:spPr bwMode="auto">
                <a:xfrm flipV="1">
                  <a:off x="4931661" y="2295374"/>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7" name="Line 1245"/>
                <p:cNvSpPr>
                  <a:spLocks noChangeShapeType="1"/>
                </p:cNvSpPr>
                <p:nvPr/>
              </p:nvSpPr>
              <p:spPr bwMode="auto">
                <a:xfrm flipH="1" flipV="1">
                  <a:off x="4931661" y="2295374"/>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8" name="Line 1246"/>
                <p:cNvSpPr>
                  <a:spLocks noChangeShapeType="1"/>
                </p:cNvSpPr>
                <p:nvPr/>
              </p:nvSpPr>
              <p:spPr bwMode="auto">
                <a:xfrm>
                  <a:off x="4987987" y="2287034"/>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19" name="Line 1247"/>
                <p:cNvSpPr>
                  <a:spLocks noChangeShapeType="1"/>
                </p:cNvSpPr>
                <p:nvPr/>
              </p:nvSpPr>
              <p:spPr bwMode="auto">
                <a:xfrm flipV="1">
                  <a:off x="4980350" y="2295374"/>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0" name="Line 1248"/>
                <p:cNvSpPr>
                  <a:spLocks noChangeShapeType="1"/>
                </p:cNvSpPr>
                <p:nvPr/>
              </p:nvSpPr>
              <p:spPr bwMode="auto">
                <a:xfrm flipH="1" flipV="1">
                  <a:off x="4980350" y="2295374"/>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1" name="Line 1249"/>
                <p:cNvSpPr>
                  <a:spLocks noChangeShapeType="1"/>
                </p:cNvSpPr>
                <p:nvPr/>
              </p:nvSpPr>
              <p:spPr bwMode="auto">
                <a:xfrm>
                  <a:off x="4995624" y="2287034"/>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2" name="Line 1250"/>
                <p:cNvSpPr>
                  <a:spLocks noChangeShapeType="1"/>
                </p:cNvSpPr>
                <p:nvPr/>
              </p:nvSpPr>
              <p:spPr bwMode="auto">
                <a:xfrm flipV="1">
                  <a:off x="4987032" y="2295374"/>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3" name="Line 1251"/>
                <p:cNvSpPr>
                  <a:spLocks noChangeShapeType="1"/>
                </p:cNvSpPr>
                <p:nvPr/>
              </p:nvSpPr>
              <p:spPr bwMode="auto">
                <a:xfrm flipH="1" flipV="1">
                  <a:off x="4987032" y="2295374"/>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4" name="Line 1252"/>
                <p:cNvSpPr>
                  <a:spLocks noChangeShapeType="1"/>
                </p:cNvSpPr>
                <p:nvPr/>
              </p:nvSpPr>
              <p:spPr bwMode="auto">
                <a:xfrm>
                  <a:off x="5002307" y="2359311"/>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5" name="Line 1253"/>
                <p:cNvSpPr>
                  <a:spLocks noChangeShapeType="1"/>
                </p:cNvSpPr>
                <p:nvPr/>
              </p:nvSpPr>
              <p:spPr bwMode="auto">
                <a:xfrm flipV="1">
                  <a:off x="4993715" y="2367651"/>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6" name="Line 1254"/>
                <p:cNvSpPr>
                  <a:spLocks noChangeShapeType="1"/>
                </p:cNvSpPr>
                <p:nvPr/>
              </p:nvSpPr>
              <p:spPr bwMode="auto">
                <a:xfrm flipH="1" flipV="1">
                  <a:off x="4993715" y="2367651"/>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7" name="Line 1255"/>
                <p:cNvSpPr>
                  <a:spLocks noChangeShapeType="1"/>
                </p:cNvSpPr>
                <p:nvPr/>
              </p:nvSpPr>
              <p:spPr bwMode="auto">
                <a:xfrm>
                  <a:off x="5017581" y="2359311"/>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8" name="Line 1256"/>
                <p:cNvSpPr>
                  <a:spLocks noChangeShapeType="1"/>
                </p:cNvSpPr>
                <p:nvPr/>
              </p:nvSpPr>
              <p:spPr bwMode="auto">
                <a:xfrm flipV="1">
                  <a:off x="5008989" y="2367651"/>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29" name="Line 1257"/>
                <p:cNvSpPr>
                  <a:spLocks noChangeShapeType="1"/>
                </p:cNvSpPr>
                <p:nvPr/>
              </p:nvSpPr>
              <p:spPr bwMode="auto">
                <a:xfrm flipH="1" flipV="1">
                  <a:off x="5008989" y="2367651"/>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0" name="Line 1258"/>
                <p:cNvSpPr>
                  <a:spLocks noChangeShapeType="1"/>
                </p:cNvSpPr>
                <p:nvPr/>
              </p:nvSpPr>
              <p:spPr bwMode="auto">
                <a:xfrm>
                  <a:off x="5246704" y="2359311"/>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1" name="Line 1259"/>
                <p:cNvSpPr>
                  <a:spLocks noChangeShapeType="1"/>
                </p:cNvSpPr>
                <p:nvPr/>
              </p:nvSpPr>
              <p:spPr bwMode="auto">
                <a:xfrm flipV="1">
                  <a:off x="5238112" y="236765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2" name="Line 1260"/>
                <p:cNvSpPr>
                  <a:spLocks noChangeShapeType="1"/>
                </p:cNvSpPr>
                <p:nvPr/>
              </p:nvSpPr>
              <p:spPr bwMode="auto">
                <a:xfrm flipH="1" flipV="1">
                  <a:off x="5238112" y="236765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3" name="Line 1261"/>
                <p:cNvSpPr>
                  <a:spLocks noChangeShapeType="1"/>
                </p:cNvSpPr>
                <p:nvPr/>
              </p:nvSpPr>
              <p:spPr bwMode="auto">
                <a:xfrm>
                  <a:off x="5249569" y="2359311"/>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4" name="Line 1262"/>
                <p:cNvSpPr>
                  <a:spLocks noChangeShapeType="1"/>
                </p:cNvSpPr>
                <p:nvPr/>
              </p:nvSpPr>
              <p:spPr bwMode="auto">
                <a:xfrm flipV="1">
                  <a:off x="5241931" y="236765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5" name="Line 1263"/>
                <p:cNvSpPr>
                  <a:spLocks noChangeShapeType="1"/>
                </p:cNvSpPr>
                <p:nvPr/>
              </p:nvSpPr>
              <p:spPr bwMode="auto">
                <a:xfrm flipH="1" flipV="1">
                  <a:off x="5241931" y="236765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6" name="Line 1264"/>
                <p:cNvSpPr>
                  <a:spLocks noChangeShapeType="1"/>
                </p:cNvSpPr>
                <p:nvPr/>
              </p:nvSpPr>
              <p:spPr bwMode="auto">
                <a:xfrm>
                  <a:off x="5253387" y="2359311"/>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7" name="Line 1265"/>
                <p:cNvSpPr>
                  <a:spLocks noChangeShapeType="1"/>
                </p:cNvSpPr>
                <p:nvPr/>
              </p:nvSpPr>
              <p:spPr bwMode="auto">
                <a:xfrm flipV="1">
                  <a:off x="5244794" y="2367651"/>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8" name="Line 1266"/>
                <p:cNvSpPr>
                  <a:spLocks noChangeShapeType="1"/>
                </p:cNvSpPr>
                <p:nvPr/>
              </p:nvSpPr>
              <p:spPr bwMode="auto">
                <a:xfrm flipH="1" flipV="1">
                  <a:off x="5244794" y="2367651"/>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39" name="Line 1267"/>
                <p:cNvSpPr>
                  <a:spLocks noChangeShapeType="1"/>
                </p:cNvSpPr>
                <p:nvPr/>
              </p:nvSpPr>
              <p:spPr bwMode="auto">
                <a:xfrm>
                  <a:off x="5261978" y="2359311"/>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0" name="Line 1268"/>
                <p:cNvSpPr>
                  <a:spLocks noChangeShapeType="1"/>
                </p:cNvSpPr>
                <p:nvPr/>
              </p:nvSpPr>
              <p:spPr bwMode="auto">
                <a:xfrm flipV="1">
                  <a:off x="5253387" y="236765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1" name="Line 1269"/>
                <p:cNvSpPr>
                  <a:spLocks noChangeShapeType="1"/>
                </p:cNvSpPr>
                <p:nvPr/>
              </p:nvSpPr>
              <p:spPr bwMode="auto">
                <a:xfrm flipH="1" flipV="1">
                  <a:off x="5253387" y="2367651"/>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2" name="Line 1270"/>
                <p:cNvSpPr>
                  <a:spLocks noChangeShapeType="1"/>
                </p:cNvSpPr>
                <p:nvPr/>
              </p:nvSpPr>
              <p:spPr bwMode="auto">
                <a:xfrm>
                  <a:off x="5288709"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3" name="Line 1271"/>
                <p:cNvSpPr>
                  <a:spLocks noChangeShapeType="1"/>
                </p:cNvSpPr>
                <p:nvPr/>
              </p:nvSpPr>
              <p:spPr bwMode="auto">
                <a:xfrm flipV="1">
                  <a:off x="5280118" y="2487188"/>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4" name="Line 1272"/>
                <p:cNvSpPr>
                  <a:spLocks noChangeShapeType="1"/>
                </p:cNvSpPr>
                <p:nvPr/>
              </p:nvSpPr>
              <p:spPr bwMode="auto">
                <a:xfrm flipH="1" flipV="1">
                  <a:off x="5280118" y="2487188"/>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5" name="Line 1273"/>
                <p:cNvSpPr>
                  <a:spLocks noChangeShapeType="1"/>
                </p:cNvSpPr>
                <p:nvPr/>
              </p:nvSpPr>
              <p:spPr bwMode="auto">
                <a:xfrm>
                  <a:off x="5428093"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6" name="Line 1274"/>
                <p:cNvSpPr>
                  <a:spLocks noChangeShapeType="1"/>
                </p:cNvSpPr>
                <p:nvPr/>
              </p:nvSpPr>
              <p:spPr bwMode="auto">
                <a:xfrm flipV="1">
                  <a:off x="5419501"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7" name="Line 1275"/>
                <p:cNvSpPr>
                  <a:spLocks noChangeShapeType="1"/>
                </p:cNvSpPr>
                <p:nvPr/>
              </p:nvSpPr>
              <p:spPr bwMode="auto">
                <a:xfrm flipH="1" flipV="1">
                  <a:off x="5419501"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8" name="Line 1276"/>
                <p:cNvSpPr>
                  <a:spLocks noChangeShapeType="1"/>
                </p:cNvSpPr>
                <p:nvPr/>
              </p:nvSpPr>
              <p:spPr bwMode="auto">
                <a:xfrm>
                  <a:off x="5496829"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49" name="Line 1277"/>
                <p:cNvSpPr>
                  <a:spLocks noChangeShapeType="1"/>
                </p:cNvSpPr>
                <p:nvPr/>
              </p:nvSpPr>
              <p:spPr bwMode="auto">
                <a:xfrm flipV="1">
                  <a:off x="5489192"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0" name="Line 1278"/>
                <p:cNvSpPr>
                  <a:spLocks noChangeShapeType="1"/>
                </p:cNvSpPr>
                <p:nvPr/>
              </p:nvSpPr>
              <p:spPr bwMode="auto">
                <a:xfrm flipH="1" flipV="1">
                  <a:off x="5489192"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1" name="Line 1279"/>
                <p:cNvSpPr>
                  <a:spLocks noChangeShapeType="1"/>
                </p:cNvSpPr>
                <p:nvPr/>
              </p:nvSpPr>
              <p:spPr bwMode="auto">
                <a:xfrm>
                  <a:off x="5512104"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2" name="Line 1280"/>
                <p:cNvSpPr>
                  <a:spLocks noChangeShapeType="1"/>
                </p:cNvSpPr>
                <p:nvPr/>
              </p:nvSpPr>
              <p:spPr bwMode="auto">
                <a:xfrm flipV="1">
                  <a:off x="5504467"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3" name="Line 1281"/>
                <p:cNvSpPr>
                  <a:spLocks noChangeShapeType="1"/>
                </p:cNvSpPr>
                <p:nvPr/>
              </p:nvSpPr>
              <p:spPr bwMode="auto">
                <a:xfrm flipH="1" flipV="1">
                  <a:off x="5504467"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4" name="Line 1282"/>
                <p:cNvSpPr>
                  <a:spLocks noChangeShapeType="1"/>
                </p:cNvSpPr>
                <p:nvPr/>
              </p:nvSpPr>
              <p:spPr bwMode="auto">
                <a:xfrm>
                  <a:off x="5538835"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5" name="Line 1283"/>
                <p:cNvSpPr>
                  <a:spLocks noChangeShapeType="1"/>
                </p:cNvSpPr>
                <p:nvPr/>
              </p:nvSpPr>
              <p:spPr bwMode="auto">
                <a:xfrm flipV="1">
                  <a:off x="5530243"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6" name="Line 1284"/>
                <p:cNvSpPr>
                  <a:spLocks noChangeShapeType="1"/>
                </p:cNvSpPr>
                <p:nvPr/>
              </p:nvSpPr>
              <p:spPr bwMode="auto">
                <a:xfrm flipH="1" flipV="1">
                  <a:off x="5530243"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7" name="Line 1285"/>
                <p:cNvSpPr>
                  <a:spLocks noChangeShapeType="1"/>
                </p:cNvSpPr>
                <p:nvPr/>
              </p:nvSpPr>
              <p:spPr bwMode="auto">
                <a:xfrm>
                  <a:off x="5751728"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8" name="Line 1286"/>
                <p:cNvSpPr>
                  <a:spLocks noChangeShapeType="1"/>
                </p:cNvSpPr>
                <p:nvPr/>
              </p:nvSpPr>
              <p:spPr bwMode="auto">
                <a:xfrm flipV="1">
                  <a:off x="5743136" y="2487188"/>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59" name="Line 1287"/>
                <p:cNvSpPr>
                  <a:spLocks noChangeShapeType="1"/>
                </p:cNvSpPr>
                <p:nvPr/>
              </p:nvSpPr>
              <p:spPr bwMode="auto">
                <a:xfrm flipH="1" flipV="1">
                  <a:off x="5743136" y="2487188"/>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0" name="Line 1288"/>
                <p:cNvSpPr>
                  <a:spLocks noChangeShapeType="1"/>
                </p:cNvSpPr>
                <p:nvPr/>
              </p:nvSpPr>
              <p:spPr bwMode="auto">
                <a:xfrm>
                  <a:off x="5758410"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1" name="Line 1289"/>
                <p:cNvSpPr>
                  <a:spLocks noChangeShapeType="1"/>
                </p:cNvSpPr>
                <p:nvPr/>
              </p:nvSpPr>
              <p:spPr bwMode="auto">
                <a:xfrm flipV="1">
                  <a:off x="5750774"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2" name="Line 1290"/>
                <p:cNvSpPr>
                  <a:spLocks noChangeShapeType="1"/>
                </p:cNvSpPr>
                <p:nvPr/>
              </p:nvSpPr>
              <p:spPr bwMode="auto">
                <a:xfrm flipH="1" flipV="1">
                  <a:off x="5750774" y="2487188"/>
                  <a:ext cx="16230"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3" name="Line 1291"/>
                <p:cNvSpPr>
                  <a:spLocks noChangeShapeType="1"/>
                </p:cNvSpPr>
                <p:nvPr/>
              </p:nvSpPr>
              <p:spPr bwMode="auto">
                <a:xfrm>
                  <a:off x="5767003" y="2478848"/>
                  <a:ext cx="0" cy="3196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4" name="Line 1292"/>
                <p:cNvSpPr>
                  <a:spLocks noChangeShapeType="1"/>
                </p:cNvSpPr>
                <p:nvPr/>
              </p:nvSpPr>
              <p:spPr bwMode="auto">
                <a:xfrm flipV="1">
                  <a:off x="5758410" y="2487188"/>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5" name="Line 1293"/>
                <p:cNvSpPr>
                  <a:spLocks noChangeShapeType="1"/>
                </p:cNvSpPr>
                <p:nvPr/>
              </p:nvSpPr>
              <p:spPr bwMode="auto">
                <a:xfrm flipH="1" flipV="1">
                  <a:off x="5758410" y="2487188"/>
                  <a:ext cx="17184" cy="15289"/>
                </a:xfrm>
                <a:prstGeom prst="line">
                  <a:avLst/>
                </a:prstGeom>
                <a:noFill/>
                <a:ln w="3175">
                  <a:solidFill>
                    <a:srgbClr val="1E325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6" name="Freeform 1294"/>
                <p:cNvSpPr>
                  <a:spLocks/>
                </p:cNvSpPr>
                <p:nvPr/>
              </p:nvSpPr>
              <p:spPr bwMode="auto">
                <a:xfrm>
                  <a:off x="3442365" y="1416921"/>
                  <a:ext cx="17184" cy="25019"/>
                </a:xfrm>
                <a:custGeom>
                  <a:avLst/>
                  <a:gdLst>
                    <a:gd name="T0" fmla="*/ 18 w 18"/>
                    <a:gd name="T1" fmla="*/ 10 h 18"/>
                    <a:gd name="T2" fmla="*/ 18 w 18"/>
                    <a:gd name="T3" fmla="*/ 10 h 18"/>
                    <a:gd name="T4" fmla="*/ 18 w 18"/>
                    <a:gd name="T5" fmla="*/ 14 h 18"/>
                    <a:gd name="T6" fmla="*/ 15 w 18"/>
                    <a:gd name="T7" fmla="*/ 16 h 18"/>
                    <a:gd name="T8" fmla="*/ 13 w 18"/>
                    <a:gd name="T9" fmla="*/ 18 h 18"/>
                    <a:gd name="T10" fmla="*/ 9 w 18"/>
                    <a:gd name="T11" fmla="*/ 18 h 18"/>
                    <a:gd name="T12" fmla="*/ 9 w 18"/>
                    <a:gd name="T13" fmla="*/ 18 h 18"/>
                    <a:gd name="T14" fmla="*/ 5 w 18"/>
                    <a:gd name="T15" fmla="*/ 18 h 18"/>
                    <a:gd name="T16" fmla="*/ 3 w 18"/>
                    <a:gd name="T17" fmla="*/ 16 h 18"/>
                    <a:gd name="T18" fmla="*/ 0 w 18"/>
                    <a:gd name="T19" fmla="*/ 14 h 18"/>
                    <a:gd name="T20" fmla="*/ 0 w 18"/>
                    <a:gd name="T21" fmla="*/ 10 h 18"/>
                    <a:gd name="T22" fmla="*/ 0 w 18"/>
                    <a:gd name="T23" fmla="*/ 10 h 18"/>
                    <a:gd name="T24" fmla="*/ 0 w 18"/>
                    <a:gd name="T25" fmla="*/ 6 h 18"/>
                    <a:gd name="T26" fmla="*/ 3 w 18"/>
                    <a:gd name="T27" fmla="*/ 2 h 18"/>
                    <a:gd name="T28" fmla="*/ 5 w 18"/>
                    <a:gd name="T29" fmla="*/ 0 h 18"/>
                    <a:gd name="T30" fmla="*/ 9 w 18"/>
                    <a:gd name="T31" fmla="*/ 0 h 18"/>
                    <a:gd name="T32" fmla="*/ 9 w 18"/>
                    <a:gd name="T33" fmla="*/ 0 h 18"/>
                    <a:gd name="T34" fmla="*/ 13 w 18"/>
                    <a:gd name="T35" fmla="*/ 0 h 18"/>
                    <a:gd name="T36" fmla="*/ 15 w 18"/>
                    <a:gd name="T37" fmla="*/ 2 h 18"/>
                    <a:gd name="T38" fmla="*/ 18 w 18"/>
                    <a:gd name="T39" fmla="*/ 6 h 18"/>
                    <a:gd name="T40" fmla="*/ 18 w 18"/>
                    <a:gd name="T41" fmla="*/ 10 h 18"/>
                    <a:gd name="T42" fmla="*/ 18 w 18"/>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8">
                      <a:moveTo>
                        <a:pt x="18" y="10"/>
                      </a:moveTo>
                      <a:lnTo>
                        <a:pt x="18" y="10"/>
                      </a:lnTo>
                      <a:lnTo>
                        <a:pt x="18" y="14"/>
                      </a:lnTo>
                      <a:lnTo>
                        <a:pt x="15" y="16"/>
                      </a:lnTo>
                      <a:lnTo>
                        <a:pt x="13" y="18"/>
                      </a:lnTo>
                      <a:lnTo>
                        <a:pt x="9" y="18"/>
                      </a:lnTo>
                      <a:lnTo>
                        <a:pt x="9" y="18"/>
                      </a:lnTo>
                      <a:lnTo>
                        <a:pt x="5" y="18"/>
                      </a:lnTo>
                      <a:lnTo>
                        <a:pt x="3" y="16"/>
                      </a:lnTo>
                      <a:lnTo>
                        <a:pt x="0" y="14"/>
                      </a:lnTo>
                      <a:lnTo>
                        <a:pt x="0" y="10"/>
                      </a:lnTo>
                      <a:lnTo>
                        <a:pt x="0" y="10"/>
                      </a:lnTo>
                      <a:lnTo>
                        <a:pt x="0" y="6"/>
                      </a:lnTo>
                      <a:lnTo>
                        <a:pt x="3" y="2"/>
                      </a:lnTo>
                      <a:lnTo>
                        <a:pt x="5" y="0"/>
                      </a:lnTo>
                      <a:lnTo>
                        <a:pt x="9" y="0"/>
                      </a:lnTo>
                      <a:lnTo>
                        <a:pt x="9" y="0"/>
                      </a:lnTo>
                      <a:lnTo>
                        <a:pt x="13" y="0"/>
                      </a:lnTo>
                      <a:lnTo>
                        <a:pt x="15" y="2"/>
                      </a:lnTo>
                      <a:lnTo>
                        <a:pt x="18"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7" name="Freeform 1295"/>
                <p:cNvSpPr>
                  <a:spLocks/>
                </p:cNvSpPr>
                <p:nvPr/>
              </p:nvSpPr>
              <p:spPr bwMode="auto">
                <a:xfrm>
                  <a:off x="3467187" y="1416921"/>
                  <a:ext cx="18139" cy="25019"/>
                </a:xfrm>
                <a:custGeom>
                  <a:avLst/>
                  <a:gdLst>
                    <a:gd name="T0" fmla="*/ 19 w 19"/>
                    <a:gd name="T1" fmla="*/ 10 h 18"/>
                    <a:gd name="T2" fmla="*/ 19 w 19"/>
                    <a:gd name="T3" fmla="*/ 10 h 18"/>
                    <a:gd name="T4" fmla="*/ 17 w 19"/>
                    <a:gd name="T5" fmla="*/ 14 h 18"/>
                    <a:gd name="T6" fmla="*/ 16 w 19"/>
                    <a:gd name="T7" fmla="*/ 16 h 18"/>
                    <a:gd name="T8" fmla="*/ 12 w 19"/>
                    <a:gd name="T9" fmla="*/ 18 h 18"/>
                    <a:gd name="T10" fmla="*/ 10 w 19"/>
                    <a:gd name="T11" fmla="*/ 18 h 18"/>
                    <a:gd name="T12" fmla="*/ 10 w 19"/>
                    <a:gd name="T13" fmla="*/ 18 h 18"/>
                    <a:gd name="T14" fmla="*/ 6 w 19"/>
                    <a:gd name="T15" fmla="*/ 18 h 18"/>
                    <a:gd name="T16" fmla="*/ 4 w 19"/>
                    <a:gd name="T17" fmla="*/ 16 h 18"/>
                    <a:gd name="T18" fmla="*/ 1 w 19"/>
                    <a:gd name="T19" fmla="*/ 14 h 18"/>
                    <a:gd name="T20" fmla="*/ 0 w 19"/>
                    <a:gd name="T21" fmla="*/ 10 h 18"/>
                    <a:gd name="T22" fmla="*/ 0 w 19"/>
                    <a:gd name="T23" fmla="*/ 10 h 18"/>
                    <a:gd name="T24" fmla="*/ 1 w 19"/>
                    <a:gd name="T25" fmla="*/ 6 h 18"/>
                    <a:gd name="T26" fmla="*/ 4 w 19"/>
                    <a:gd name="T27" fmla="*/ 2 h 18"/>
                    <a:gd name="T28" fmla="*/ 6 w 19"/>
                    <a:gd name="T29" fmla="*/ 0 h 18"/>
                    <a:gd name="T30" fmla="*/ 10 w 19"/>
                    <a:gd name="T31" fmla="*/ 0 h 18"/>
                    <a:gd name="T32" fmla="*/ 10 w 19"/>
                    <a:gd name="T33" fmla="*/ 0 h 18"/>
                    <a:gd name="T34" fmla="*/ 12 w 19"/>
                    <a:gd name="T35" fmla="*/ 0 h 18"/>
                    <a:gd name="T36" fmla="*/ 16 w 19"/>
                    <a:gd name="T37" fmla="*/ 2 h 18"/>
                    <a:gd name="T38" fmla="*/ 17 w 19"/>
                    <a:gd name="T39" fmla="*/ 6 h 18"/>
                    <a:gd name="T40" fmla="*/ 19 w 19"/>
                    <a:gd name="T41" fmla="*/ 10 h 18"/>
                    <a:gd name="T42" fmla="*/ 19 w 19"/>
                    <a:gd name="T43"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8">
                      <a:moveTo>
                        <a:pt x="19" y="10"/>
                      </a:moveTo>
                      <a:lnTo>
                        <a:pt x="19" y="10"/>
                      </a:lnTo>
                      <a:lnTo>
                        <a:pt x="17" y="14"/>
                      </a:lnTo>
                      <a:lnTo>
                        <a:pt x="16" y="16"/>
                      </a:lnTo>
                      <a:lnTo>
                        <a:pt x="12" y="18"/>
                      </a:lnTo>
                      <a:lnTo>
                        <a:pt x="10" y="18"/>
                      </a:lnTo>
                      <a:lnTo>
                        <a:pt x="10" y="18"/>
                      </a:lnTo>
                      <a:lnTo>
                        <a:pt x="6" y="18"/>
                      </a:lnTo>
                      <a:lnTo>
                        <a:pt x="4" y="16"/>
                      </a:lnTo>
                      <a:lnTo>
                        <a:pt x="1" y="14"/>
                      </a:lnTo>
                      <a:lnTo>
                        <a:pt x="0" y="10"/>
                      </a:lnTo>
                      <a:lnTo>
                        <a:pt x="0" y="10"/>
                      </a:lnTo>
                      <a:lnTo>
                        <a:pt x="1" y="6"/>
                      </a:lnTo>
                      <a:lnTo>
                        <a:pt x="4" y="2"/>
                      </a:lnTo>
                      <a:lnTo>
                        <a:pt x="6" y="0"/>
                      </a:lnTo>
                      <a:lnTo>
                        <a:pt x="10" y="0"/>
                      </a:lnTo>
                      <a:lnTo>
                        <a:pt x="10" y="0"/>
                      </a:lnTo>
                      <a:lnTo>
                        <a:pt x="12" y="0"/>
                      </a:lnTo>
                      <a:lnTo>
                        <a:pt x="16" y="2"/>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8" name="Freeform 1296"/>
                <p:cNvSpPr>
                  <a:spLocks/>
                </p:cNvSpPr>
                <p:nvPr/>
              </p:nvSpPr>
              <p:spPr bwMode="auto">
                <a:xfrm>
                  <a:off x="3703946" y="1678233"/>
                  <a:ext cx="16230" cy="26409"/>
                </a:xfrm>
                <a:custGeom>
                  <a:avLst/>
                  <a:gdLst>
                    <a:gd name="T0" fmla="*/ 17 w 17"/>
                    <a:gd name="T1" fmla="*/ 9 h 19"/>
                    <a:gd name="T2" fmla="*/ 17 w 17"/>
                    <a:gd name="T3" fmla="*/ 9 h 19"/>
                    <a:gd name="T4" fmla="*/ 16 w 17"/>
                    <a:gd name="T5" fmla="*/ 13 h 19"/>
                    <a:gd name="T6" fmla="*/ 15 w 17"/>
                    <a:gd name="T7" fmla="*/ 17 h 19"/>
                    <a:gd name="T8" fmla="*/ 13 w 17"/>
                    <a:gd name="T9" fmla="*/ 18 h 19"/>
                    <a:gd name="T10" fmla="*/ 9 w 17"/>
                    <a:gd name="T11" fmla="*/ 19 h 19"/>
                    <a:gd name="T12" fmla="*/ 9 w 17"/>
                    <a:gd name="T13" fmla="*/ 19 h 19"/>
                    <a:gd name="T14" fmla="*/ 5 w 17"/>
                    <a:gd name="T15" fmla="*/ 18 h 19"/>
                    <a:gd name="T16" fmla="*/ 3 w 17"/>
                    <a:gd name="T17" fmla="*/ 17 h 19"/>
                    <a:gd name="T18" fmla="*/ 0 w 17"/>
                    <a:gd name="T19" fmla="*/ 13 h 19"/>
                    <a:gd name="T20" fmla="*/ 0 w 17"/>
                    <a:gd name="T21" fmla="*/ 9 h 19"/>
                    <a:gd name="T22" fmla="*/ 0 w 17"/>
                    <a:gd name="T23" fmla="*/ 9 h 19"/>
                    <a:gd name="T24" fmla="*/ 0 w 17"/>
                    <a:gd name="T25" fmla="*/ 6 h 19"/>
                    <a:gd name="T26" fmla="*/ 3 w 17"/>
                    <a:gd name="T27" fmla="*/ 3 h 19"/>
                    <a:gd name="T28" fmla="*/ 5 w 17"/>
                    <a:gd name="T29" fmla="*/ 1 h 19"/>
                    <a:gd name="T30" fmla="*/ 9 w 17"/>
                    <a:gd name="T31" fmla="*/ 0 h 19"/>
                    <a:gd name="T32" fmla="*/ 9 w 17"/>
                    <a:gd name="T33" fmla="*/ 0 h 19"/>
                    <a:gd name="T34" fmla="*/ 13 w 17"/>
                    <a:gd name="T35" fmla="*/ 1 h 19"/>
                    <a:gd name="T36" fmla="*/ 15 w 17"/>
                    <a:gd name="T37" fmla="*/ 3 h 19"/>
                    <a:gd name="T38" fmla="*/ 16 w 17"/>
                    <a:gd name="T39" fmla="*/ 6 h 19"/>
                    <a:gd name="T40" fmla="*/ 17 w 17"/>
                    <a:gd name="T41" fmla="*/ 9 h 19"/>
                    <a:gd name="T42" fmla="*/ 17 w 17"/>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9"/>
                      </a:moveTo>
                      <a:lnTo>
                        <a:pt x="17" y="9"/>
                      </a:lnTo>
                      <a:lnTo>
                        <a:pt x="16" y="13"/>
                      </a:lnTo>
                      <a:lnTo>
                        <a:pt x="15" y="17"/>
                      </a:lnTo>
                      <a:lnTo>
                        <a:pt x="13" y="18"/>
                      </a:lnTo>
                      <a:lnTo>
                        <a:pt x="9" y="19"/>
                      </a:lnTo>
                      <a:lnTo>
                        <a:pt x="9" y="19"/>
                      </a:lnTo>
                      <a:lnTo>
                        <a:pt x="5" y="18"/>
                      </a:lnTo>
                      <a:lnTo>
                        <a:pt x="3" y="17"/>
                      </a:lnTo>
                      <a:lnTo>
                        <a:pt x="0" y="13"/>
                      </a:lnTo>
                      <a:lnTo>
                        <a:pt x="0" y="9"/>
                      </a:lnTo>
                      <a:lnTo>
                        <a:pt x="0" y="9"/>
                      </a:lnTo>
                      <a:lnTo>
                        <a:pt x="0" y="6"/>
                      </a:lnTo>
                      <a:lnTo>
                        <a:pt x="3" y="3"/>
                      </a:lnTo>
                      <a:lnTo>
                        <a:pt x="5" y="1"/>
                      </a:lnTo>
                      <a:lnTo>
                        <a:pt x="9" y="0"/>
                      </a:lnTo>
                      <a:lnTo>
                        <a:pt x="9" y="0"/>
                      </a:lnTo>
                      <a:lnTo>
                        <a:pt x="13" y="1"/>
                      </a:lnTo>
                      <a:lnTo>
                        <a:pt x="15" y="3"/>
                      </a:lnTo>
                      <a:lnTo>
                        <a:pt x="16" y="6"/>
                      </a:lnTo>
                      <a:lnTo>
                        <a:pt x="17" y="9"/>
                      </a:lnTo>
                      <a:lnTo>
                        <a:pt x="17" y="9"/>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69" name="Freeform 1297"/>
                <p:cNvSpPr>
                  <a:spLocks/>
                </p:cNvSpPr>
                <p:nvPr/>
              </p:nvSpPr>
              <p:spPr bwMode="auto">
                <a:xfrm>
                  <a:off x="3948344" y="1907576"/>
                  <a:ext cx="16230" cy="27800"/>
                </a:xfrm>
                <a:custGeom>
                  <a:avLst/>
                  <a:gdLst>
                    <a:gd name="T0" fmla="*/ 17 w 17"/>
                    <a:gd name="T1" fmla="*/ 10 h 20"/>
                    <a:gd name="T2" fmla="*/ 17 w 17"/>
                    <a:gd name="T3" fmla="*/ 10 h 20"/>
                    <a:gd name="T4" fmla="*/ 17 w 17"/>
                    <a:gd name="T5" fmla="*/ 14 h 20"/>
                    <a:gd name="T6" fmla="*/ 14 w 17"/>
                    <a:gd name="T7" fmla="*/ 16 h 20"/>
                    <a:gd name="T8" fmla="*/ 12 w 17"/>
                    <a:gd name="T9" fmla="*/ 18 h 20"/>
                    <a:gd name="T10" fmla="*/ 8 w 17"/>
                    <a:gd name="T11" fmla="*/ 20 h 20"/>
                    <a:gd name="T12" fmla="*/ 8 w 17"/>
                    <a:gd name="T13" fmla="*/ 20 h 20"/>
                    <a:gd name="T14" fmla="*/ 5 w 17"/>
                    <a:gd name="T15" fmla="*/ 18 h 20"/>
                    <a:gd name="T16" fmla="*/ 2 w 17"/>
                    <a:gd name="T17" fmla="*/ 16 h 20"/>
                    <a:gd name="T18" fmla="*/ 0 w 17"/>
                    <a:gd name="T19" fmla="*/ 14 h 20"/>
                    <a:gd name="T20" fmla="*/ 0 w 17"/>
                    <a:gd name="T21" fmla="*/ 10 h 20"/>
                    <a:gd name="T22" fmla="*/ 0 w 17"/>
                    <a:gd name="T23" fmla="*/ 10 h 20"/>
                    <a:gd name="T24" fmla="*/ 0 w 17"/>
                    <a:gd name="T25" fmla="*/ 6 h 20"/>
                    <a:gd name="T26" fmla="*/ 2 w 17"/>
                    <a:gd name="T27" fmla="*/ 2 h 20"/>
                    <a:gd name="T28" fmla="*/ 5 w 17"/>
                    <a:gd name="T29" fmla="*/ 1 h 20"/>
                    <a:gd name="T30" fmla="*/ 8 w 17"/>
                    <a:gd name="T31" fmla="*/ 0 h 20"/>
                    <a:gd name="T32" fmla="*/ 8 w 17"/>
                    <a:gd name="T33" fmla="*/ 0 h 20"/>
                    <a:gd name="T34" fmla="*/ 12 w 17"/>
                    <a:gd name="T35" fmla="*/ 1 h 20"/>
                    <a:gd name="T36" fmla="*/ 14 w 17"/>
                    <a:gd name="T37" fmla="*/ 2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4" y="16"/>
                      </a:lnTo>
                      <a:lnTo>
                        <a:pt x="12" y="18"/>
                      </a:lnTo>
                      <a:lnTo>
                        <a:pt x="8" y="20"/>
                      </a:lnTo>
                      <a:lnTo>
                        <a:pt x="8" y="20"/>
                      </a:lnTo>
                      <a:lnTo>
                        <a:pt x="5" y="18"/>
                      </a:lnTo>
                      <a:lnTo>
                        <a:pt x="2" y="16"/>
                      </a:lnTo>
                      <a:lnTo>
                        <a:pt x="0" y="14"/>
                      </a:lnTo>
                      <a:lnTo>
                        <a:pt x="0" y="10"/>
                      </a:lnTo>
                      <a:lnTo>
                        <a:pt x="0" y="10"/>
                      </a:lnTo>
                      <a:lnTo>
                        <a:pt x="0" y="6"/>
                      </a:lnTo>
                      <a:lnTo>
                        <a:pt x="2" y="2"/>
                      </a:lnTo>
                      <a:lnTo>
                        <a:pt x="5" y="1"/>
                      </a:lnTo>
                      <a:lnTo>
                        <a:pt x="8" y="0"/>
                      </a:lnTo>
                      <a:lnTo>
                        <a:pt x="8" y="0"/>
                      </a:lnTo>
                      <a:lnTo>
                        <a:pt x="12" y="1"/>
                      </a:lnTo>
                      <a:lnTo>
                        <a:pt x="14" y="2"/>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0" name="Freeform 1298"/>
                <p:cNvSpPr>
                  <a:spLocks/>
                </p:cNvSpPr>
                <p:nvPr/>
              </p:nvSpPr>
              <p:spPr bwMode="auto">
                <a:xfrm>
                  <a:off x="4281526" y="2494137"/>
                  <a:ext cx="17184" cy="27800"/>
                </a:xfrm>
                <a:custGeom>
                  <a:avLst/>
                  <a:gdLst>
                    <a:gd name="T0" fmla="*/ 18 w 18"/>
                    <a:gd name="T1" fmla="*/ 10 h 20"/>
                    <a:gd name="T2" fmla="*/ 18 w 18"/>
                    <a:gd name="T3" fmla="*/ 10 h 20"/>
                    <a:gd name="T4" fmla="*/ 17 w 18"/>
                    <a:gd name="T5" fmla="*/ 14 h 20"/>
                    <a:gd name="T6" fmla="*/ 16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6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6"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1" name="Freeform 1299"/>
                <p:cNvSpPr>
                  <a:spLocks/>
                </p:cNvSpPr>
                <p:nvPr/>
              </p:nvSpPr>
              <p:spPr bwMode="auto">
                <a:xfrm>
                  <a:off x="4407544" y="2494137"/>
                  <a:ext cx="16230" cy="27800"/>
                </a:xfrm>
                <a:custGeom>
                  <a:avLst/>
                  <a:gdLst>
                    <a:gd name="T0" fmla="*/ 17 w 17"/>
                    <a:gd name="T1" fmla="*/ 10 h 20"/>
                    <a:gd name="T2" fmla="*/ 17 w 17"/>
                    <a:gd name="T3" fmla="*/ 10 h 20"/>
                    <a:gd name="T4" fmla="*/ 17 w 17"/>
                    <a:gd name="T5" fmla="*/ 14 h 20"/>
                    <a:gd name="T6" fmla="*/ 15 w 17"/>
                    <a:gd name="T7" fmla="*/ 17 h 20"/>
                    <a:gd name="T8" fmla="*/ 12 w 17"/>
                    <a:gd name="T9" fmla="*/ 19 h 20"/>
                    <a:gd name="T10" fmla="*/ 9 w 17"/>
                    <a:gd name="T11" fmla="*/ 20 h 20"/>
                    <a:gd name="T12" fmla="*/ 9 w 17"/>
                    <a:gd name="T13" fmla="*/ 20 h 20"/>
                    <a:gd name="T14" fmla="*/ 5 w 17"/>
                    <a:gd name="T15" fmla="*/ 19 h 20"/>
                    <a:gd name="T16" fmla="*/ 2 w 17"/>
                    <a:gd name="T17" fmla="*/ 17 h 20"/>
                    <a:gd name="T18" fmla="*/ 0 w 17"/>
                    <a:gd name="T19" fmla="*/ 14 h 20"/>
                    <a:gd name="T20" fmla="*/ 0 w 17"/>
                    <a:gd name="T21" fmla="*/ 10 h 20"/>
                    <a:gd name="T22" fmla="*/ 0 w 17"/>
                    <a:gd name="T23" fmla="*/ 10 h 20"/>
                    <a:gd name="T24" fmla="*/ 0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7"/>
                      </a:lnTo>
                      <a:lnTo>
                        <a:pt x="12" y="19"/>
                      </a:lnTo>
                      <a:lnTo>
                        <a:pt x="9" y="20"/>
                      </a:lnTo>
                      <a:lnTo>
                        <a:pt x="9" y="20"/>
                      </a:lnTo>
                      <a:lnTo>
                        <a:pt x="5" y="19"/>
                      </a:lnTo>
                      <a:lnTo>
                        <a:pt x="2" y="17"/>
                      </a:lnTo>
                      <a:lnTo>
                        <a:pt x="0" y="14"/>
                      </a:lnTo>
                      <a:lnTo>
                        <a:pt x="0" y="10"/>
                      </a:lnTo>
                      <a:lnTo>
                        <a:pt x="0" y="10"/>
                      </a:lnTo>
                      <a:lnTo>
                        <a:pt x="0" y="6"/>
                      </a:lnTo>
                      <a:lnTo>
                        <a:pt x="2" y="4"/>
                      </a:lnTo>
                      <a:lnTo>
                        <a:pt x="5" y="1"/>
                      </a:lnTo>
                      <a:lnTo>
                        <a:pt x="9" y="0"/>
                      </a:lnTo>
                      <a:lnTo>
                        <a:pt x="9" y="0"/>
                      </a:lnTo>
                      <a:lnTo>
                        <a:pt x="12" y="1"/>
                      </a:lnTo>
                      <a:lnTo>
                        <a:pt x="15"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2" name="Freeform 1300"/>
                <p:cNvSpPr>
                  <a:spLocks/>
                </p:cNvSpPr>
                <p:nvPr/>
              </p:nvSpPr>
              <p:spPr bwMode="auto">
                <a:xfrm>
                  <a:off x="4451458" y="2537226"/>
                  <a:ext cx="17184" cy="27800"/>
                </a:xfrm>
                <a:custGeom>
                  <a:avLst/>
                  <a:gdLst>
                    <a:gd name="T0" fmla="*/ 18 w 18"/>
                    <a:gd name="T1" fmla="*/ 10 h 20"/>
                    <a:gd name="T2" fmla="*/ 18 w 18"/>
                    <a:gd name="T3" fmla="*/ 10 h 20"/>
                    <a:gd name="T4" fmla="*/ 17 w 18"/>
                    <a:gd name="T5" fmla="*/ 13 h 20"/>
                    <a:gd name="T6" fmla="*/ 14 w 18"/>
                    <a:gd name="T7" fmla="*/ 17 h 20"/>
                    <a:gd name="T8" fmla="*/ 12 w 18"/>
                    <a:gd name="T9" fmla="*/ 18 h 20"/>
                    <a:gd name="T10" fmla="*/ 8 w 18"/>
                    <a:gd name="T11" fmla="*/ 20 h 20"/>
                    <a:gd name="T12" fmla="*/ 8 w 18"/>
                    <a:gd name="T13" fmla="*/ 20 h 20"/>
                    <a:gd name="T14" fmla="*/ 6 w 18"/>
                    <a:gd name="T15" fmla="*/ 18 h 20"/>
                    <a:gd name="T16" fmla="*/ 2 w 18"/>
                    <a:gd name="T17" fmla="*/ 17 h 20"/>
                    <a:gd name="T18" fmla="*/ 1 w 18"/>
                    <a:gd name="T19" fmla="*/ 13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4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3"/>
                      </a:lnTo>
                      <a:lnTo>
                        <a:pt x="14" y="17"/>
                      </a:lnTo>
                      <a:lnTo>
                        <a:pt x="12" y="18"/>
                      </a:lnTo>
                      <a:lnTo>
                        <a:pt x="8" y="20"/>
                      </a:lnTo>
                      <a:lnTo>
                        <a:pt x="8" y="20"/>
                      </a:lnTo>
                      <a:lnTo>
                        <a:pt x="6" y="18"/>
                      </a:lnTo>
                      <a:lnTo>
                        <a:pt x="2" y="17"/>
                      </a:lnTo>
                      <a:lnTo>
                        <a:pt x="1" y="13"/>
                      </a:lnTo>
                      <a:lnTo>
                        <a:pt x="0" y="10"/>
                      </a:lnTo>
                      <a:lnTo>
                        <a:pt x="0" y="10"/>
                      </a:lnTo>
                      <a:lnTo>
                        <a:pt x="1" y="6"/>
                      </a:lnTo>
                      <a:lnTo>
                        <a:pt x="2" y="4"/>
                      </a:lnTo>
                      <a:lnTo>
                        <a:pt x="6" y="1"/>
                      </a:lnTo>
                      <a:lnTo>
                        <a:pt x="8" y="0"/>
                      </a:lnTo>
                      <a:lnTo>
                        <a:pt x="8" y="0"/>
                      </a:lnTo>
                      <a:lnTo>
                        <a:pt x="12" y="1"/>
                      </a:lnTo>
                      <a:lnTo>
                        <a:pt x="14"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3" name="Freeform 1301"/>
                <p:cNvSpPr>
                  <a:spLocks/>
                </p:cNvSpPr>
                <p:nvPr/>
              </p:nvSpPr>
              <p:spPr bwMode="auto">
                <a:xfrm>
                  <a:off x="4453368" y="2537226"/>
                  <a:ext cx="16230" cy="27800"/>
                </a:xfrm>
                <a:custGeom>
                  <a:avLst/>
                  <a:gdLst>
                    <a:gd name="T0" fmla="*/ 17 w 17"/>
                    <a:gd name="T1" fmla="*/ 10 h 20"/>
                    <a:gd name="T2" fmla="*/ 17 w 17"/>
                    <a:gd name="T3" fmla="*/ 10 h 20"/>
                    <a:gd name="T4" fmla="*/ 16 w 17"/>
                    <a:gd name="T5" fmla="*/ 13 h 20"/>
                    <a:gd name="T6" fmla="*/ 15 w 17"/>
                    <a:gd name="T7" fmla="*/ 17 h 20"/>
                    <a:gd name="T8" fmla="*/ 12 w 17"/>
                    <a:gd name="T9" fmla="*/ 18 h 20"/>
                    <a:gd name="T10" fmla="*/ 9 w 17"/>
                    <a:gd name="T11" fmla="*/ 20 h 20"/>
                    <a:gd name="T12" fmla="*/ 9 w 17"/>
                    <a:gd name="T13" fmla="*/ 20 h 20"/>
                    <a:gd name="T14" fmla="*/ 5 w 17"/>
                    <a:gd name="T15" fmla="*/ 18 h 20"/>
                    <a:gd name="T16" fmla="*/ 2 w 17"/>
                    <a:gd name="T17" fmla="*/ 17 h 20"/>
                    <a:gd name="T18" fmla="*/ 0 w 17"/>
                    <a:gd name="T19" fmla="*/ 13 h 20"/>
                    <a:gd name="T20" fmla="*/ 0 w 17"/>
                    <a:gd name="T21" fmla="*/ 10 h 20"/>
                    <a:gd name="T22" fmla="*/ 0 w 17"/>
                    <a:gd name="T23" fmla="*/ 10 h 20"/>
                    <a:gd name="T24" fmla="*/ 0 w 17"/>
                    <a:gd name="T25" fmla="*/ 6 h 20"/>
                    <a:gd name="T26" fmla="*/ 2 w 17"/>
                    <a:gd name="T27" fmla="*/ 4 h 20"/>
                    <a:gd name="T28" fmla="*/ 5 w 17"/>
                    <a:gd name="T29" fmla="*/ 1 h 20"/>
                    <a:gd name="T30" fmla="*/ 9 w 17"/>
                    <a:gd name="T31" fmla="*/ 0 h 20"/>
                    <a:gd name="T32" fmla="*/ 9 w 17"/>
                    <a:gd name="T33" fmla="*/ 0 h 20"/>
                    <a:gd name="T34" fmla="*/ 12 w 17"/>
                    <a:gd name="T35" fmla="*/ 1 h 20"/>
                    <a:gd name="T36" fmla="*/ 15 w 17"/>
                    <a:gd name="T37" fmla="*/ 4 h 20"/>
                    <a:gd name="T38" fmla="*/ 16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6" y="13"/>
                      </a:lnTo>
                      <a:lnTo>
                        <a:pt x="15" y="17"/>
                      </a:lnTo>
                      <a:lnTo>
                        <a:pt x="12" y="18"/>
                      </a:lnTo>
                      <a:lnTo>
                        <a:pt x="9" y="20"/>
                      </a:lnTo>
                      <a:lnTo>
                        <a:pt x="9" y="20"/>
                      </a:lnTo>
                      <a:lnTo>
                        <a:pt x="5" y="18"/>
                      </a:lnTo>
                      <a:lnTo>
                        <a:pt x="2" y="17"/>
                      </a:lnTo>
                      <a:lnTo>
                        <a:pt x="0" y="13"/>
                      </a:lnTo>
                      <a:lnTo>
                        <a:pt x="0" y="10"/>
                      </a:lnTo>
                      <a:lnTo>
                        <a:pt x="0" y="10"/>
                      </a:lnTo>
                      <a:lnTo>
                        <a:pt x="0" y="6"/>
                      </a:lnTo>
                      <a:lnTo>
                        <a:pt x="2" y="4"/>
                      </a:lnTo>
                      <a:lnTo>
                        <a:pt x="5" y="1"/>
                      </a:lnTo>
                      <a:lnTo>
                        <a:pt x="9" y="0"/>
                      </a:lnTo>
                      <a:lnTo>
                        <a:pt x="9" y="0"/>
                      </a:lnTo>
                      <a:lnTo>
                        <a:pt x="12" y="1"/>
                      </a:lnTo>
                      <a:lnTo>
                        <a:pt x="15" y="4"/>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4" name="Freeform 1302"/>
                <p:cNvSpPr>
                  <a:spLocks/>
                </p:cNvSpPr>
                <p:nvPr/>
              </p:nvSpPr>
              <p:spPr bwMode="auto">
                <a:xfrm>
                  <a:off x="4474371" y="2633133"/>
                  <a:ext cx="18139" cy="27800"/>
                </a:xfrm>
                <a:custGeom>
                  <a:avLst/>
                  <a:gdLst>
                    <a:gd name="T0" fmla="*/ 19 w 19"/>
                    <a:gd name="T1" fmla="*/ 10 h 20"/>
                    <a:gd name="T2" fmla="*/ 19 w 19"/>
                    <a:gd name="T3" fmla="*/ 10 h 20"/>
                    <a:gd name="T4" fmla="*/ 18 w 19"/>
                    <a:gd name="T5" fmla="*/ 14 h 20"/>
                    <a:gd name="T6" fmla="*/ 16 w 19"/>
                    <a:gd name="T7" fmla="*/ 17 h 20"/>
                    <a:gd name="T8" fmla="*/ 13 w 19"/>
                    <a:gd name="T9" fmla="*/ 19 h 20"/>
                    <a:gd name="T10" fmla="*/ 10 w 19"/>
                    <a:gd name="T11" fmla="*/ 20 h 20"/>
                    <a:gd name="T12" fmla="*/ 10 w 19"/>
                    <a:gd name="T13" fmla="*/ 20 h 20"/>
                    <a:gd name="T14" fmla="*/ 6 w 19"/>
                    <a:gd name="T15" fmla="*/ 19 h 20"/>
                    <a:gd name="T16" fmla="*/ 3 w 19"/>
                    <a:gd name="T17" fmla="*/ 17 h 20"/>
                    <a:gd name="T18" fmla="*/ 1 w 19"/>
                    <a:gd name="T19" fmla="*/ 14 h 20"/>
                    <a:gd name="T20" fmla="*/ 0 w 19"/>
                    <a:gd name="T21" fmla="*/ 10 h 20"/>
                    <a:gd name="T22" fmla="*/ 0 w 19"/>
                    <a:gd name="T23" fmla="*/ 10 h 20"/>
                    <a:gd name="T24" fmla="*/ 1 w 19"/>
                    <a:gd name="T25" fmla="*/ 6 h 20"/>
                    <a:gd name="T26" fmla="*/ 3 w 19"/>
                    <a:gd name="T27" fmla="*/ 4 h 20"/>
                    <a:gd name="T28" fmla="*/ 6 w 19"/>
                    <a:gd name="T29" fmla="*/ 1 h 20"/>
                    <a:gd name="T30" fmla="*/ 10 w 19"/>
                    <a:gd name="T31" fmla="*/ 0 h 20"/>
                    <a:gd name="T32" fmla="*/ 10 w 19"/>
                    <a:gd name="T33" fmla="*/ 0 h 20"/>
                    <a:gd name="T34" fmla="*/ 13 w 19"/>
                    <a:gd name="T35" fmla="*/ 1 h 20"/>
                    <a:gd name="T36" fmla="*/ 16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6" y="17"/>
                      </a:lnTo>
                      <a:lnTo>
                        <a:pt x="13" y="19"/>
                      </a:lnTo>
                      <a:lnTo>
                        <a:pt x="10" y="20"/>
                      </a:lnTo>
                      <a:lnTo>
                        <a:pt x="10" y="20"/>
                      </a:lnTo>
                      <a:lnTo>
                        <a:pt x="6" y="19"/>
                      </a:lnTo>
                      <a:lnTo>
                        <a:pt x="3" y="17"/>
                      </a:lnTo>
                      <a:lnTo>
                        <a:pt x="1" y="14"/>
                      </a:lnTo>
                      <a:lnTo>
                        <a:pt x="0" y="10"/>
                      </a:lnTo>
                      <a:lnTo>
                        <a:pt x="0" y="10"/>
                      </a:lnTo>
                      <a:lnTo>
                        <a:pt x="1" y="6"/>
                      </a:lnTo>
                      <a:lnTo>
                        <a:pt x="3" y="4"/>
                      </a:lnTo>
                      <a:lnTo>
                        <a:pt x="6" y="1"/>
                      </a:lnTo>
                      <a:lnTo>
                        <a:pt x="10" y="0"/>
                      </a:lnTo>
                      <a:lnTo>
                        <a:pt x="10" y="0"/>
                      </a:lnTo>
                      <a:lnTo>
                        <a:pt x="13" y="1"/>
                      </a:lnTo>
                      <a:lnTo>
                        <a:pt x="16"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5" name="Freeform 1303"/>
                <p:cNvSpPr>
                  <a:spLocks/>
                </p:cNvSpPr>
                <p:nvPr/>
              </p:nvSpPr>
              <p:spPr bwMode="auto">
                <a:xfrm>
                  <a:off x="4482008" y="2633133"/>
                  <a:ext cx="17184" cy="27800"/>
                </a:xfrm>
                <a:custGeom>
                  <a:avLst/>
                  <a:gdLst>
                    <a:gd name="T0" fmla="*/ 18 w 18"/>
                    <a:gd name="T1" fmla="*/ 10 h 20"/>
                    <a:gd name="T2" fmla="*/ 18 w 18"/>
                    <a:gd name="T3" fmla="*/ 10 h 20"/>
                    <a:gd name="T4" fmla="*/ 17 w 18"/>
                    <a:gd name="T5" fmla="*/ 14 h 20"/>
                    <a:gd name="T6" fmla="*/ 14 w 18"/>
                    <a:gd name="T7" fmla="*/ 17 h 20"/>
                    <a:gd name="T8" fmla="*/ 12 w 18"/>
                    <a:gd name="T9" fmla="*/ 19 h 20"/>
                    <a:gd name="T10" fmla="*/ 8 w 18"/>
                    <a:gd name="T11" fmla="*/ 20 h 20"/>
                    <a:gd name="T12" fmla="*/ 8 w 18"/>
                    <a:gd name="T13" fmla="*/ 20 h 20"/>
                    <a:gd name="T14" fmla="*/ 6 w 18"/>
                    <a:gd name="T15" fmla="*/ 19 h 20"/>
                    <a:gd name="T16" fmla="*/ 2 w 18"/>
                    <a:gd name="T17" fmla="*/ 17 h 20"/>
                    <a:gd name="T18" fmla="*/ 1 w 18"/>
                    <a:gd name="T19" fmla="*/ 14 h 20"/>
                    <a:gd name="T20" fmla="*/ 0 w 18"/>
                    <a:gd name="T21" fmla="*/ 10 h 20"/>
                    <a:gd name="T22" fmla="*/ 0 w 18"/>
                    <a:gd name="T23" fmla="*/ 10 h 20"/>
                    <a:gd name="T24" fmla="*/ 1 w 18"/>
                    <a:gd name="T25" fmla="*/ 6 h 20"/>
                    <a:gd name="T26" fmla="*/ 2 w 18"/>
                    <a:gd name="T27" fmla="*/ 4 h 20"/>
                    <a:gd name="T28" fmla="*/ 6 w 18"/>
                    <a:gd name="T29" fmla="*/ 1 h 20"/>
                    <a:gd name="T30" fmla="*/ 8 w 18"/>
                    <a:gd name="T31" fmla="*/ 0 h 20"/>
                    <a:gd name="T32" fmla="*/ 8 w 18"/>
                    <a:gd name="T33" fmla="*/ 0 h 20"/>
                    <a:gd name="T34" fmla="*/ 12 w 18"/>
                    <a:gd name="T35" fmla="*/ 1 h 20"/>
                    <a:gd name="T36" fmla="*/ 14 w 18"/>
                    <a:gd name="T37" fmla="*/ 4 h 20"/>
                    <a:gd name="T38" fmla="*/ 17 w 18"/>
                    <a:gd name="T39" fmla="*/ 6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4" y="17"/>
                      </a:lnTo>
                      <a:lnTo>
                        <a:pt x="12" y="19"/>
                      </a:lnTo>
                      <a:lnTo>
                        <a:pt x="8" y="20"/>
                      </a:lnTo>
                      <a:lnTo>
                        <a:pt x="8" y="20"/>
                      </a:lnTo>
                      <a:lnTo>
                        <a:pt x="6" y="19"/>
                      </a:lnTo>
                      <a:lnTo>
                        <a:pt x="2" y="17"/>
                      </a:lnTo>
                      <a:lnTo>
                        <a:pt x="1" y="14"/>
                      </a:lnTo>
                      <a:lnTo>
                        <a:pt x="0" y="10"/>
                      </a:lnTo>
                      <a:lnTo>
                        <a:pt x="0" y="10"/>
                      </a:lnTo>
                      <a:lnTo>
                        <a:pt x="1" y="6"/>
                      </a:lnTo>
                      <a:lnTo>
                        <a:pt x="2" y="4"/>
                      </a:lnTo>
                      <a:lnTo>
                        <a:pt x="6" y="1"/>
                      </a:lnTo>
                      <a:lnTo>
                        <a:pt x="8" y="0"/>
                      </a:lnTo>
                      <a:lnTo>
                        <a:pt x="8" y="0"/>
                      </a:lnTo>
                      <a:lnTo>
                        <a:pt x="12" y="1"/>
                      </a:lnTo>
                      <a:lnTo>
                        <a:pt x="14" y="4"/>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6" name="Freeform 1304"/>
                <p:cNvSpPr>
                  <a:spLocks/>
                </p:cNvSpPr>
                <p:nvPr/>
              </p:nvSpPr>
              <p:spPr bwMode="auto">
                <a:xfrm>
                  <a:off x="4497283" y="2633133"/>
                  <a:ext cx="16230" cy="27800"/>
                </a:xfrm>
                <a:custGeom>
                  <a:avLst/>
                  <a:gdLst>
                    <a:gd name="T0" fmla="*/ 17 w 17"/>
                    <a:gd name="T1" fmla="*/ 10 h 20"/>
                    <a:gd name="T2" fmla="*/ 17 w 17"/>
                    <a:gd name="T3" fmla="*/ 10 h 20"/>
                    <a:gd name="T4" fmla="*/ 17 w 17"/>
                    <a:gd name="T5" fmla="*/ 14 h 20"/>
                    <a:gd name="T6" fmla="*/ 14 w 17"/>
                    <a:gd name="T7" fmla="*/ 17 h 20"/>
                    <a:gd name="T8" fmla="*/ 12 w 17"/>
                    <a:gd name="T9" fmla="*/ 19 h 20"/>
                    <a:gd name="T10" fmla="*/ 8 w 17"/>
                    <a:gd name="T11" fmla="*/ 20 h 20"/>
                    <a:gd name="T12" fmla="*/ 8 w 17"/>
                    <a:gd name="T13" fmla="*/ 20 h 20"/>
                    <a:gd name="T14" fmla="*/ 5 w 17"/>
                    <a:gd name="T15" fmla="*/ 19 h 20"/>
                    <a:gd name="T16" fmla="*/ 2 w 17"/>
                    <a:gd name="T17" fmla="*/ 17 h 20"/>
                    <a:gd name="T18" fmla="*/ 1 w 17"/>
                    <a:gd name="T19" fmla="*/ 14 h 20"/>
                    <a:gd name="T20" fmla="*/ 0 w 17"/>
                    <a:gd name="T21" fmla="*/ 10 h 20"/>
                    <a:gd name="T22" fmla="*/ 0 w 17"/>
                    <a:gd name="T23" fmla="*/ 10 h 20"/>
                    <a:gd name="T24" fmla="*/ 1 w 17"/>
                    <a:gd name="T25" fmla="*/ 6 h 20"/>
                    <a:gd name="T26" fmla="*/ 2 w 17"/>
                    <a:gd name="T27" fmla="*/ 4 h 20"/>
                    <a:gd name="T28" fmla="*/ 5 w 17"/>
                    <a:gd name="T29" fmla="*/ 1 h 20"/>
                    <a:gd name="T30" fmla="*/ 8 w 17"/>
                    <a:gd name="T31" fmla="*/ 0 h 20"/>
                    <a:gd name="T32" fmla="*/ 8 w 17"/>
                    <a:gd name="T33" fmla="*/ 0 h 20"/>
                    <a:gd name="T34" fmla="*/ 12 w 17"/>
                    <a:gd name="T35" fmla="*/ 1 h 20"/>
                    <a:gd name="T36" fmla="*/ 14 w 17"/>
                    <a:gd name="T37" fmla="*/ 4 h 20"/>
                    <a:gd name="T38" fmla="*/ 17 w 17"/>
                    <a:gd name="T39" fmla="*/ 6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4" y="17"/>
                      </a:lnTo>
                      <a:lnTo>
                        <a:pt x="12" y="19"/>
                      </a:lnTo>
                      <a:lnTo>
                        <a:pt x="8" y="20"/>
                      </a:lnTo>
                      <a:lnTo>
                        <a:pt x="8" y="20"/>
                      </a:lnTo>
                      <a:lnTo>
                        <a:pt x="5" y="19"/>
                      </a:lnTo>
                      <a:lnTo>
                        <a:pt x="2" y="17"/>
                      </a:lnTo>
                      <a:lnTo>
                        <a:pt x="1" y="14"/>
                      </a:lnTo>
                      <a:lnTo>
                        <a:pt x="0" y="10"/>
                      </a:lnTo>
                      <a:lnTo>
                        <a:pt x="0" y="10"/>
                      </a:lnTo>
                      <a:lnTo>
                        <a:pt x="1" y="6"/>
                      </a:lnTo>
                      <a:lnTo>
                        <a:pt x="2" y="4"/>
                      </a:lnTo>
                      <a:lnTo>
                        <a:pt x="5" y="1"/>
                      </a:lnTo>
                      <a:lnTo>
                        <a:pt x="8" y="0"/>
                      </a:lnTo>
                      <a:lnTo>
                        <a:pt x="8" y="0"/>
                      </a:lnTo>
                      <a:lnTo>
                        <a:pt x="12" y="1"/>
                      </a:lnTo>
                      <a:lnTo>
                        <a:pt x="14" y="4"/>
                      </a:lnTo>
                      <a:lnTo>
                        <a:pt x="17"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7" name="Freeform 1305"/>
                <p:cNvSpPr>
                  <a:spLocks/>
                </p:cNvSpPr>
                <p:nvPr/>
              </p:nvSpPr>
              <p:spPr bwMode="auto">
                <a:xfrm>
                  <a:off x="4520195" y="2633133"/>
                  <a:ext cx="18139" cy="27800"/>
                </a:xfrm>
                <a:custGeom>
                  <a:avLst/>
                  <a:gdLst>
                    <a:gd name="T0" fmla="*/ 19 w 19"/>
                    <a:gd name="T1" fmla="*/ 10 h 20"/>
                    <a:gd name="T2" fmla="*/ 19 w 19"/>
                    <a:gd name="T3" fmla="*/ 10 h 20"/>
                    <a:gd name="T4" fmla="*/ 18 w 19"/>
                    <a:gd name="T5" fmla="*/ 14 h 20"/>
                    <a:gd name="T6" fmla="*/ 15 w 19"/>
                    <a:gd name="T7" fmla="*/ 17 h 20"/>
                    <a:gd name="T8" fmla="*/ 13 w 19"/>
                    <a:gd name="T9" fmla="*/ 19 h 20"/>
                    <a:gd name="T10" fmla="*/ 9 w 19"/>
                    <a:gd name="T11" fmla="*/ 20 h 20"/>
                    <a:gd name="T12" fmla="*/ 9 w 19"/>
                    <a:gd name="T13" fmla="*/ 20 h 20"/>
                    <a:gd name="T14" fmla="*/ 7 w 19"/>
                    <a:gd name="T15" fmla="*/ 19 h 20"/>
                    <a:gd name="T16" fmla="*/ 3 w 19"/>
                    <a:gd name="T17" fmla="*/ 17 h 20"/>
                    <a:gd name="T18" fmla="*/ 2 w 19"/>
                    <a:gd name="T19" fmla="*/ 14 h 20"/>
                    <a:gd name="T20" fmla="*/ 0 w 19"/>
                    <a:gd name="T21" fmla="*/ 10 h 20"/>
                    <a:gd name="T22" fmla="*/ 0 w 19"/>
                    <a:gd name="T23" fmla="*/ 10 h 20"/>
                    <a:gd name="T24" fmla="*/ 2 w 19"/>
                    <a:gd name="T25" fmla="*/ 6 h 20"/>
                    <a:gd name="T26" fmla="*/ 3 w 19"/>
                    <a:gd name="T27" fmla="*/ 4 h 20"/>
                    <a:gd name="T28" fmla="*/ 7 w 19"/>
                    <a:gd name="T29" fmla="*/ 1 h 20"/>
                    <a:gd name="T30" fmla="*/ 9 w 19"/>
                    <a:gd name="T31" fmla="*/ 0 h 20"/>
                    <a:gd name="T32" fmla="*/ 9 w 19"/>
                    <a:gd name="T33" fmla="*/ 0 h 20"/>
                    <a:gd name="T34" fmla="*/ 13 w 19"/>
                    <a:gd name="T35" fmla="*/ 1 h 20"/>
                    <a:gd name="T36" fmla="*/ 15 w 19"/>
                    <a:gd name="T37" fmla="*/ 4 h 20"/>
                    <a:gd name="T38" fmla="*/ 18 w 19"/>
                    <a:gd name="T39" fmla="*/ 6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7"/>
                      </a:lnTo>
                      <a:lnTo>
                        <a:pt x="13" y="19"/>
                      </a:lnTo>
                      <a:lnTo>
                        <a:pt x="9" y="20"/>
                      </a:lnTo>
                      <a:lnTo>
                        <a:pt x="9" y="20"/>
                      </a:lnTo>
                      <a:lnTo>
                        <a:pt x="7" y="19"/>
                      </a:lnTo>
                      <a:lnTo>
                        <a:pt x="3" y="17"/>
                      </a:lnTo>
                      <a:lnTo>
                        <a:pt x="2" y="14"/>
                      </a:lnTo>
                      <a:lnTo>
                        <a:pt x="0" y="10"/>
                      </a:lnTo>
                      <a:lnTo>
                        <a:pt x="0" y="10"/>
                      </a:lnTo>
                      <a:lnTo>
                        <a:pt x="2" y="6"/>
                      </a:lnTo>
                      <a:lnTo>
                        <a:pt x="3" y="4"/>
                      </a:lnTo>
                      <a:lnTo>
                        <a:pt x="7" y="1"/>
                      </a:lnTo>
                      <a:lnTo>
                        <a:pt x="9" y="0"/>
                      </a:lnTo>
                      <a:lnTo>
                        <a:pt x="9" y="0"/>
                      </a:lnTo>
                      <a:lnTo>
                        <a:pt x="13" y="1"/>
                      </a:lnTo>
                      <a:lnTo>
                        <a:pt x="15" y="4"/>
                      </a:lnTo>
                      <a:lnTo>
                        <a:pt x="18"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8" name="Freeform 1306"/>
                <p:cNvSpPr>
                  <a:spLocks/>
                </p:cNvSpPr>
                <p:nvPr/>
              </p:nvSpPr>
              <p:spPr bwMode="auto">
                <a:xfrm>
                  <a:off x="4686310" y="2694291"/>
                  <a:ext cx="18139" cy="27800"/>
                </a:xfrm>
                <a:custGeom>
                  <a:avLst/>
                  <a:gdLst>
                    <a:gd name="T0" fmla="*/ 19 w 19"/>
                    <a:gd name="T1" fmla="*/ 10 h 20"/>
                    <a:gd name="T2" fmla="*/ 19 w 19"/>
                    <a:gd name="T3" fmla="*/ 10 h 20"/>
                    <a:gd name="T4" fmla="*/ 18 w 19"/>
                    <a:gd name="T5" fmla="*/ 14 h 20"/>
                    <a:gd name="T6" fmla="*/ 16 w 19"/>
                    <a:gd name="T7" fmla="*/ 16 h 20"/>
                    <a:gd name="T8" fmla="*/ 13 w 19"/>
                    <a:gd name="T9" fmla="*/ 19 h 20"/>
                    <a:gd name="T10" fmla="*/ 9 w 19"/>
                    <a:gd name="T11" fmla="*/ 20 h 20"/>
                    <a:gd name="T12" fmla="*/ 9 w 19"/>
                    <a:gd name="T13" fmla="*/ 20 h 20"/>
                    <a:gd name="T14" fmla="*/ 7 w 19"/>
                    <a:gd name="T15" fmla="*/ 19 h 20"/>
                    <a:gd name="T16" fmla="*/ 3 w 19"/>
                    <a:gd name="T17" fmla="*/ 16 h 20"/>
                    <a:gd name="T18" fmla="*/ 2 w 19"/>
                    <a:gd name="T19" fmla="*/ 14 h 20"/>
                    <a:gd name="T20" fmla="*/ 0 w 19"/>
                    <a:gd name="T21" fmla="*/ 10 h 20"/>
                    <a:gd name="T22" fmla="*/ 0 w 19"/>
                    <a:gd name="T23" fmla="*/ 10 h 20"/>
                    <a:gd name="T24" fmla="*/ 2 w 19"/>
                    <a:gd name="T25" fmla="*/ 7 h 20"/>
                    <a:gd name="T26" fmla="*/ 3 w 19"/>
                    <a:gd name="T27" fmla="*/ 3 h 20"/>
                    <a:gd name="T28" fmla="*/ 7 w 19"/>
                    <a:gd name="T29" fmla="*/ 2 h 20"/>
                    <a:gd name="T30" fmla="*/ 9 w 19"/>
                    <a:gd name="T31" fmla="*/ 0 h 20"/>
                    <a:gd name="T32" fmla="*/ 9 w 19"/>
                    <a:gd name="T33" fmla="*/ 0 h 20"/>
                    <a:gd name="T34" fmla="*/ 13 w 19"/>
                    <a:gd name="T35" fmla="*/ 2 h 20"/>
                    <a:gd name="T36" fmla="*/ 16 w 19"/>
                    <a:gd name="T37" fmla="*/ 3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6" y="16"/>
                      </a:lnTo>
                      <a:lnTo>
                        <a:pt x="13" y="19"/>
                      </a:lnTo>
                      <a:lnTo>
                        <a:pt x="9" y="20"/>
                      </a:lnTo>
                      <a:lnTo>
                        <a:pt x="9" y="20"/>
                      </a:lnTo>
                      <a:lnTo>
                        <a:pt x="7" y="19"/>
                      </a:lnTo>
                      <a:lnTo>
                        <a:pt x="3" y="16"/>
                      </a:lnTo>
                      <a:lnTo>
                        <a:pt x="2" y="14"/>
                      </a:lnTo>
                      <a:lnTo>
                        <a:pt x="0" y="10"/>
                      </a:lnTo>
                      <a:lnTo>
                        <a:pt x="0" y="10"/>
                      </a:lnTo>
                      <a:lnTo>
                        <a:pt x="2" y="7"/>
                      </a:lnTo>
                      <a:lnTo>
                        <a:pt x="3" y="3"/>
                      </a:lnTo>
                      <a:lnTo>
                        <a:pt x="7" y="2"/>
                      </a:lnTo>
                      <a:lnTo>
                        <a:pt x="9" y="0"/>
                      </a:lnTo>
                      <a:lnTo>
                        <a:pt x="9" y="0"/>
                      </a:lnTo>
                      <a:lnTo>
                        <a:pt x="13" y="2"/>
                      </a:lnTo>
                      <a:lnTo>
                        <a:pt x="16" y="3"/>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79" name="Freeform 1307"/>
                <p:cNvSpPr>
                  <a:spLocks/>
                </p:cNvSpPr>
                <p:nvPr/>
              </p:nvSpPr>
              <p:spPr bwMode="auto">
                <a:xfrm>
                  <a:off x="4705403" y="2694291"/>
                  <a:ext cx="16230" cy="27800"/>
                </a:xfrm>
                <a:custGeom>
                  <a:avLst/>
                  <a:gdLst>
                    <a:gd name="T0" fmla="*/ 17 w 17"/>
                    <a:gd name="T1" fmla="*/ 10 h 20"/>
                    <a:gd name="T2" fmla="*/ 17 w 17"/>
                    <a:gd name="T3" fmla="*/ 10 h 20"/>
                    <a:gd name="T4" fmla="*/ 17 w 17"/>
                    <a:gd name="T5" fmla="*/ 14 h 20"/>
                    <a:gd name="T6" fmla="*/ 15 w 17"/>
                    <a:gd name="T7" fmla="*/ 16 h 20"/>
                    <a:gd name="T8" fmla="*/ 12 w 17"/>
                    <a:gd name="T9" fmla="*/ 19 h 20"/>
                    <a:gd name="T10" fmla="*/ 9 w 17"/>
                    <a:gd name="T11" fmla="*/ 20 h 20"/>
                    <a:gd name="T12" fmla="*/ 9 w 17"/>
                    <a:gd name="T13" fmla="*/ 20 h 20"/>
                    <a:gd name="T14" fmla="*/ 5 w 17"/>
                    <a:gd name="T15" fmla="*/ 19 h 20"/>
                    <a:gd name="T16" fmla="*/ 3 w 17"/>
                    <a:gd name="T17" fmla="*/ 16 h 20"/>
                    <a:gd name="T18" fmla="*/ 1 w 17"/>
                    <a:gd name="T19" fmla="*/ 14 h 20"/>
                    <a:gd name="T20" fmla="*/ 0 w 17"/>
                    <a:gd name="T21" fmla="*/ 10 h 20"/>
                    <a:gd name="T22" fmla="*/ 0 w 17"/>
                    <a:gd name="T23" fmla="*/ 10 h 20"/>
                    <a:gd name="T24" fmla="*/ 1 w 17"/>
                    <a:gd name="T25" fmla="*/ 7 h 20"/>
                    <a:gd name="T26" fmla="*/ 3 w 17"/>
                    <a:gd name="T27" fmla="*/ 3 h 20"/>
                    <a:gd name="T28" fmla="*/ 5 w 17"/>
                    <a:gd name="T29" fmla="*/ 2 h 20"/>
                    <a:gd name="T30" fmla="*/ 9 w 17"/>
                    <a:gd name="T31" fmla="*/ 0 h 20"/>
                    <a:gd name="T32" fmla="*/ 9 w 17"/>
                    <a:gd name="T33" fmla="*/ 0 h 20"/>
                    <a:gd name="T34" fmla="*/ 12 w 17"/>
                    <a:gd name="T35" fmla="*/ 2 h 20"/>
                    <a:gd name="T36" fmla="*/ 15 w 17"/>
                    <a:gd name="T37" fmla="*/ 3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6"/>
                      </a:lnTo>
                      <a:lnTo>
                        <a:pt x="12" y="19"/>
                      </a:lnTo>
                      <a:lnTo>
                        <a:pt x="9" y="20"/>
                      </a:lnTo>
                      <a:lnTo>
                        <a:pt x="9" y="20"/>
                      </a:lnTo>
                      <a:lnTo>
                        <a:pt x="5" y="19"/>
                      </a:lnTo>
                      <a:lnTo>
                        <a:pt x="3" y="16"/>
                      </a:lnTo>
                      <a:lnTo>
                        <a:pt x="1" y="14"/>
                      </a:lnTo>
                      <a:lnTo>
                        <a:pt x="0" y="10"/>
                      </a:lnTo>
                      <a:lnTo>
                        <a:pt x="0" y="10"/>
                      </a:lnTo>
                      <a:lnTo>
                        <a:pt x="1" y="7"/>
                      </a:lnTo>
                      <a:lnTo>
                        <a:pt x="3" y="3"/>
                      </a:lnTo>
                      <a:lnTo>
                        <a:pt x="5" y="2"/>
                      </a:lnTo>
                      <a:lnTo>
                        <a:pt x="9" y="0"/>
                      </a:lnTo>
                      <a:lnTo>
                        <a:pt x="9" y="0"/>
                      </a:lnTo>
                      <a:lnTo>
                        <a:pt x="12" y="2"/>
                      </a:lnTo>
                      <a:lnTo>
                        <a:pt x="15" y="3"/>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0" name="Freeform 1308"/>
                <p:cNvSpPr>
                  <a:spLocks/>
                </p:cNvSpPr>
                <p:nvPr/>
              </p:nvSpPr>
              <p:spPr bwMode="auto">
                <a:xfrm>
                  <a:off x="4710176" y="2694291"/>
                  <a:ext cx="18139" cy="27800"/>
                </a:xfrm>
                <a:custGeom>
                  <a:avLst/>
                  <a:gdLst>
                    <a:gd name="T0" fmla="*/ 19 w 19"/>
                    <a:gd name="T1" fmla="*/ 10 h 20"/>
                    <a:gd name="T2" fmla="*/ 19 w 19"/>
                    <a:gd name="T3" fmla="*/ 10 h 20"/>
                    <a:gd name="T4" fmla="*/ 17 w 19"/>
                    <a:gd name="T5" fmla="*/ 14 h 20"/>
                    <a:gd name="T6" fmla="*/ 16 w 19"/>
                    <a:gd name="T7" fmla="*/ 16 h 20"/>
                    <a:gd name="T8" fmla="*/ 12 w 19"/>
                    <a:gd name="T9" fmla="*/ 19 h 20"/>
                    <a:gd name="T10" fmla="*/ 10 w 19"/>
                    <a:gd name="T11" fmla="*/ 20 h 20"/>
                    <a:gd name="T12" fmla="*/ 10 w 19"/>
                    <a:gd name="T13" fmla="*/ 20 h 20"/>
                    <a:gd name="T14" fmla="*/ 6 w 19"/>
                    <a:gd name="T15" fmla="*/ 19 h 20"/>
                    <a:gd name="T16" fmla="*/ 4 w 19"/>
                    <a:gd name="T17" fmla="*/ 16 h 20"/>
                    <a:gd name="T18" fmla="*/ 1 w 19"/>
                    <a:gd name="T19" fmla="*/ 14 h 20"/>
                    <a:gd name="T20" fmla="*/ 0 w 19"/>
                    <a:gd name="T21" fmla="*/ 10 h 20"/>
                    <a:gd name="T22" fmla="*/ 0 w 19"/>
                    <a:gd name="T23" fmla="*/ 10 h 20"/>
                    <a:gd name="T24" fmla="*/ 1 w 19"/>
                    <a:gd name="T25" fmla="*/ 7 h 20"/>
                    <a:gd name="T26" fmla="*/ 4 w 19"/>
                    <a:gd name="T27" fmla="*/ 3 h 20"/>
                    <a:gd name="T28" fmla="*/ 6 w 19"/>
                    <a:gd name="T29" fmla="*/ 2 h 20"/>
                    <a:gd name="T30" fmla="*/ 10 w 19"/>
                    <a:gd name="T31" fmla="*/ 0 h 20"/>
                    <a:gd name="T32" fmla="*/ 10 w 19"/>
                    <a:gd name="T33" fmla="*/ 0 h 20"/>
                    <a:gd name="T34" fmla="*/ 12 w 19"/>
                    <a:gd name="T35" fmla="*/ 2 h 20"/>
                    <a:gd name="T36" fmla="*/ 16 w 19"/>
                    <a:gd name="T37" fmla="*/ 3 h 20"/>
                    <a:gd name="T38" fmla="*/ 17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7" y="14"/>
                      </a:lnTo>
                      <a:lnTo>
                        <a:pt x="16" y="16"/>
                      </a:lnTo>
                      <a:lnTo>
                        <a:pt x="12" y="19"/>
                      </a:lnTo>
                      <a:lnTo>
                        <a:pt x="10" y="20"/>
                      </a:lnTo>
                      <a:lnTo>
                        <a:pt x="10" y="20"/>
                      </a:lnTo>
                      <a:lnTo>
                        <a:pt x="6" y="19"/>
                      </a:lnTo>
                      <a:lnTo>
                        <a:pt x="4" y="16"/>
                      </a:lnTo>
                      <a:lnTo>
                        <a:pt x="1" y="14"/>
                      </a:lnTo>
                      <a:lnTo>
                        <a:pt x="0" y="10"/>
                      </a:lnTo>
                      <a:lnTo>
                        <a:pt x="0" y="10"/>
                      </a:lnTo>
                      <a:lnTo>
                        <a:pt x="1" y="7"/>
                      </a:lnTo>
                      <a:lnTo>
                        <a:pt x="4" y="3"/>
                      </a:lnTo>
                      <a:lnTo>
                        <a:pt x="6" y="2"/>
                      </a:lnTo>
                      <a:lnTo>
                        <a:pt x="10" y="0"/>
                      </a:lnTo>
                      <a:lnTo>
                        <a:pt x="10" y="0"/>
                      </a:lnTo>
                      <a:lnTo>
                        <a:pt x="12" y="2"/>
                      </a:lnTo>
                      <a:lnTo>
                        <a:pt x="16" y="3"/>
                      </a:lnTo>
                      <a:lnTo>
                        <a:pt x="17"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1" name="Freeform 1309"/>
                <p:cNvSpPr>
                  <a:spLocks/>
                </p:cNvSpPr>
                <p:nvPr/>
              </p:nvSpPr>
              <p:spPr bwMode="auto">
                <a:xfrm>
                  <a:off x="4713994" y="2694291"/>
                  <a:ext cx="17184" cy="27800"/>
                </a:xfrm>
                <a:custGeom>
                  <a:avLst/>
                  <a:gdLst>
                    <a:gd name="T0" fmla="*/ 18 w 18"/>
                    <a:gd name="T1" fmla="*/ 10 h 20"/>
                    <a:gd name="T2" fmla="*/ 18 w 18"/>
                    <a:gd name="T3" fmla="*/ 10 h 20"/>
                    <a:gd name="T4" fmla="*/ 17 w 18"/>
                    <a:gd name="T5" fmla="*/ 14 h 20"/>
                    <a:gd name="T6" fmla="*/ 16 w 18"/>
                    <a:gd name="T7" fmla="*/ 16 h 20"/>
                    <a:gd name="T8" fmla="*/ 12 w 18"/>
                    <a:gd name="T9" fmla="*/ 19 h 20"/>
                    <a:gd name="T10" fmla="*/ 8 w 18"/>
                    <a:gd name="T11" fmla="*/ 20 h 20"/>
                    <a:gd name="T12" fmla="*/ 8 w 18"/>
                    <a:gd name="T13" fmla="*/ 20 h 20"/>
                    <a:gd name="T14" fmla="*/ 6 w 18"/>
                    <a:gd name="T15" fmla="*/ 19 h 20"/>
                    <a:gd name="T16" fmla="*/ 2 w 18"/>
                    <a:gd name="T17" fmla="*/ 16 h 20"/>
                    <a:gd name="T18" fmla="*/ 1 w 18"/>
                    <a:gd name="T19" fmla="*/ 14 h 20"/>
                    <a:gd name="T20" fmla="*/ 0 w 18"/>
                    <a:gd name="T21" fmla="*/ 10 h 20"/>
                    <a:gd name="T22" fmla="*/ 0 w 18"/>
                    <a:gd name="T23" fmla="*/ 10 h 20"/>
                    <a:gd name="T24" fmla="*/ 1 w 18"/>
                    <a:gd name="T25" fmla="*/ 7 h 20"/>
                    <a:gd name="T26" fmla="*/ 2 w 18"/>
                    <a:gd name="T27" fmla="*/ 3 h 20"/>
                    <a:gd name="T28" fmla="*/ 6 w 18"/>
                    <a:gd name="T29" fmla="*/ 2 h 20"/>
                    <a:gd name="T30" fmla="*/ 8 w 18"/>
                    <a:gd name="T31" fmla="*/ 0 h 20"/>
                    <a:gd name="T32" fmla="*/ 8 w 18"/>
                    <a:gd name="T33" fmla="*/ 0 h 20"/>
                    <a:gd name="T34" fmla="*/ 12 w 18"/>
                    <a:gd name="T35" fmla="*/ 2 h 20"/>
                    <a:gd name="T36" fmla="*/ 16 w 18"/>
                    <a:gd name="T37" fmla="*/ 3 h 20"/>
                    <a:gd name="T38" fmla="*/ 17 w 18"/>
                    <a:gd name="T39" fmla="*/ 7 h 20"/>
                    <a:gd name="T40" fmla="*/ 18 w 18"/>
                    <a:gd name="T41" fmla="*/ 10 h 20"/>
                    <a:gd name="T42" fmla="*/ 18 w 18"/>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0">
                      <a:moveTo>
                        <a:pt x="18" y="10"/>
                      </a:moveTo>
                      <a:lnTo>
                        <a:pt x="18" y="10"/>
                      </a:lnTo>
                      <a:lnTo>
                        <a:pt x="17" y="14"/>
                      </a:lnTo>
                      <a:lnTo>
                        <a:pt x="16" y="16"/>
                      </a:lnTo>
                      <a:lnTo>
                        <a:pt x="12" y="19"/>
                      </a:lnTo>
                      <a:lnTo>
                        <a:pt x="8" y="20"/>
                      </a:lnTo>
                      <a:lnTo>
                        <a:pt x="8" y="20"/>
                      </a:lnTo>
                      <a:lnTo>
                        <a:pt x="6" y="19"/>
                      </a:lnTo>
                      <a:lnTo>
                        <a:pt x="2" y="16"/>
                      </a:lnTo>
                      <a:lnTo>
                        <a:pt x="1" y="14"/>
                      </a:lnTo>
                      <a:lnTo>
                        <a:pt x="0" y="10"/>
                      </a:lnTo>
                      <a:lnTo>
                        <a:pt x="0" y="10"/>
                      </a:lnTo>
                      <a:lnTo>
                        <a:pt x="1" y="7"/>
                      </a:lnTo>
                      <a:lnTo>
                        <a:pt x="2" y="3"/>
                      </a:lnTo>
                      <a:lnTo>
                        <a:pt x="6" y="2"/>
                      </a:lnTo>
                      <a:lnTo>
                        <a:pt x="8" y="0"/>
                      </a:lnTo>
                      <a:lnTo>
                        <a:pt x="8" y="0"/>
                      </a:lnTo>
                      <a:lnTo>
                        <a:pt x="12" y="2"/>
                      </a:lnTo>
                      <a:lnTo>
                        <a:pt x="16" y="3"/>
                      </a:lnTo>
                      <a:lnTo>
                        <a:pt x="17" y="7"/>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2" name="Freeform 1310"/>
                <p:cNvSpPr>
                  <a:spLocks/>
                </p:cNvSpPr>
                <p:nvPr/>
              </p:nvSpPr>
              <p:spPr bwMode="auto">
                <a:xfrm>
                  <a:off x="4716858" y="2694291"/>
                  <a:ext cx="18139" cy="27800"/>
                </a:xfrm>
                <a:custGeom>
                  <a:avLst/>
                  <a:gdLst>
                    <a:gd name="T0" fmla="*/ 19 w 19"/>
                    <a:gd name="T1" fmla="*/ 10 h 20"/>
                    <a:gd name="T2" fmla="*/ 19 w 19"/>
                    <a:gd name="T3" fmla="*/ 10 h 20"/>
                    <a:gd name="T4" fmla="*/ 18 w 19"/>
                    <a:gd name="T5" fmla="*/ 14 h 20"/>
                    <a:gd name="T6" fmla="*/ 15 w 19"/>
                    <a:gd name="T7" fmla="*/ 16 h 20"/>
                    <a:gd name="T8" fmla="*/ 13 w 19"/>
                    <a:gd name="T9" fmla="*/ 19 h 20"/>
                    <a:gd name="T10" fmla="*/ 9 w 19"/>
                    <a:gd name="T11" fmla="*/ 20 h 20"/>
                    <a:gd name="T12" fmla="*/ 9 w 19"/>
                    <a:gd name="T13" fmla="*/ 20 h 20"/>
                    <a:gd name="T14" fmla="*/ 7 w 19"/>
                    <a:gd name="T15" fmla="*/ 19 h 20"/>
                    <a:gd name="T16" fmla="*/ 3 w 19"/>
                    <a:gd name="T17" fmla="*/ 16 h 20"/>
                    <a:gd name="T18" fmla="*/ 2 w 19"/>
                    <a:gd name="T19" fmla="*/ 14 h 20"/>
                    <a:gd name="T20" fmla="*/ 0 w 19"/>
                    <a:gd name="T21" fmla="*/ 10 h 20"/>
                    <a:gd name="T22" fmla="*/ 0 w 19"/>
                    <a:gd name="T23" fmla="*/ 10 h 20"/>
                    <a:gd name="T24" fmla="*/ 2 w 19"/>
                    <a:gd name="T25" fmla="*/ 7 h 20"/>
                    <a:gd name="T26" fmla="*/ 3 w 19"/>
                    <a:gd name="T27" fmla="*/ 3 h 20"/>
                    <a:gd name="T28" fmla="*/ 7 w 19"/>
                    <a:gd name="T29" fmla="*/ 2 h 20"/>
                    <a:gd name="T30" fmla="*/ 9 w 19"/>
                    <a:gd name="T31" fmla="*/ 0 h 20"/>
                    <a:gd name="T32" fmla="*/ 9 w 19"/>
                    <a:gd name="T33" fmla="*/ 0 h 20"/>
                    <a:gd name="T34" fmla="*/ 13 w 19"/>
                    <a:gd name="T35" fmla="*/ 2 h 20"/>
                    <a:gd name="T36" fmla="*/ 15 w 19"/>
                    <a:gd name="T37" fmla="*/ 3 h 20"/>
                    <a:gd name="T38" fmla="*/ 18 w 19"/>
                    <a:gd name="T39" fmla="*/ 7 h 20"/>
                    <a:gd name="T40" fmla="*/ 19 w 19"/>
                    <a:gd name="T41" fmla="*/ 10 h 20"/>
                    <a:gd name="T42" fmla="*/ 19 w 19"/>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20">
                      <a:moveTo>
                        <a:pt x="19" y="10"/>
                      </a:moveTo>
                      <a:lnTo>
                        <a:pt x="19" y="10"/>
                      </a:lnTo>
                      <a:lnTo>
                        <a:pt x="18" y="14"/>
                      </a:lnTo>
                      <a:lnTo>
                        <a:pt x="15" y="16"/>
                      </a:lnTo>
                      <a:lnTo>
                        <a:pt x="13" y="19"/>
                      </a:lnTo>
                      <a:lnTo>
                        <a:pt x="9" y="20"/>
                      </a:lnTo>
                      <a:lnTo>
                        <a:pt x="9" y="20"/>
                      </a:lnTo>
                      <a:lnTo>
                        <a:pt x="7" y="19"/>
                      </a:lnTo>
                      <a:lnTo>
                        <a:pt x="3" y="16"/>
                      </a:lnTo>
                      <a:lnTo>
                        <a:pt x="2" y="14"/>
                      </a:lnTo>
                      <a:lnTo>
                        <a:pt x="0" y="10"/>
                      </a:lnTo>
                      <a:lnTo>
                        <a:pt x="0" y="10"/>
                      </a:lnTo>
                      <a:lnTo>
                        <a:pt x="2" y="7"/>
                      </a:lnTo>
                      <a:lnTo>
                        <a:pt x="3" y="3"/>
                      </a:lnTo>
                      <a:lnTo>
                        <a:pt x="7" y="2"/>
                      </a:lnTo>
                      <a:lnTo>
                        <a:pt x="9" y="0"/>
                      </a:lnTo>
                      <a:lnTo>
                        <a:pt x="9" y="0"/>
                      </a:lnTo>
                      <a:lnTo>
                        <a:pt x="13" y="2"/>
                      </a:lnTo>
                      <a:lnTo>
                        <a:pt x="15" y="3"/>
                      </a:lnTo>
                      <a:lnTo>
                        <a:pt x="18" y="7"/>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3" name="Freeform 1311"/>
                <p:cNvSpPr>
                  <a:spLocks/>
                </p:cNvSpPr>
                <p:nvPr/>
              </p:nvSpPr>
              <p:spPr bwMode="auto">
                <a:xfrm>
                  <a:off x="4971757" y="2694291"/>
                  <a:ext cx="16230" cy="27800"/>
                </a:xfrm>
                <a:custGeom>
                  <a:avLst/>
                  <a:gdLst>
                    <a:gd name="T0" fmla="*/ 17 w 17"/>
                    <a:gd name="T1" fmla="*/ 10 h 20"/>
                    <a:gd name="T2" fmla="*/ 17 w 17"/>
                    <a:gd name="T3" fmla="*/ 10 h 20"/>
                    <a:gd name="T4" fmla="*/ 17 w 17"/>
                    <a:gd name="T5" fmla="*/ 14 h 20"/>
                    <a:gd name="T6" fmla="*/ 15 w 17"/>
                    <a:gd name="T7" fmla="*/ 16 h 20"/>
                    <a:gd name="T8" fmla="*/ 12 w 17"/>
                    <a:gd name="T9" fmla="*/ 19 h 20"/>
                    <a:gd name="T10" fmla="*/ 9 w 17"/>
                    <a:gd name="T11" fmla="*/ 20 h 20"/>
                    <a:gd name="T12" fmla="*/ 9 w 17"/>
                    <a:gd name="T13" fmla="*/ 20 h 20"/>
                    <a:gd name="T14" fmla="*/ 5 w 17"/>
                    <a:gd name="T15" fmla="*/ 19 h 20"/>
                    <a:gd name="T16" fmla="*/ 2 w 17"/>
                    <a:gd name="T17" fmla="*/ 16 h 20"/>
                    <a:gd name="T18" fmla="*/ 1 w 17"/>
                    <a:gd name="T19" fmla="*/ 14 h 20"/>
                    <a:gd name="T20" fmla="*/ 0 w 17"/>
                    <a:gd name="T21" fmla="*/ 10 h 20"/>
                    <a:gd name="T22" fmla="*/ 0 w 17"/>
                    <a:gd name="T23" fmla="*/ 10 h 20"/>
                    <a:gd name="T24" fmla="*/ 1 w 17"/>
                    <a:gd name="T25" fmla="*/ 7 h 20"/>
                    <a:gd name="T26" fmla="*/ 2 w 17"/>
                    <a:gd name="T27" fmla="*/ 3 h 20"/>
                    <a:gd name="T28" fmla="*/ 5 w 17"/>
                    <a:gd name="T29" fmla="*/ 2 h 20"/>
                    <a:gd name="T30" fmla="*/ 9 w 17"/>
                    <a:gd name="T31" fmla="*/ 0 h 20"/>
                    <a:gd name="T32" fmla="*/ 9 w 17"/>
                    <a:gd name="T33" fmla="*/ 0 h 20"/>
                    <a:gd name="T34" fmla="*/ 12 w 17"/>
                    <a:gd name="T35" fmla="*/ 2 h 20"/>
                    <a:gd name="T36" fmla="*/ 15 w 17"/>
                    <a:gd name="T37" fmla="*/ 3 h 20"/>
                    <a:gd name="T38" fmla="*/ 17 w 17"/>
                    <a:gd name="T39" fmla="*/ 7 h 20"/>
                    <a:gd name="T40" fmla="*/ 17 w 17"/>
                    <a:gd name="T41" fmla="*/ 10 h 20"/>
                    <a:gd name="T42" fmla="*/ 17 w 17"/>
                    <a:gd name="T43"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0">
                      <a:moveTo>
                        <a:pt x="17" y="10"/>
                      </a:moveTo>
                      <a:lnTo>
                        <a:pt x="17" y="10"/>
                      </a:lnTo>
                      <a:lnTo>
                        <a:pt x="17" y="14"/>
                      </a:lnTo>
                      <a:lnTo>
                        <a:pt x="15" y="16"/>
                      </a:lnTo>
                      <a:lnTo>
                        <a:pt x="12" y="19"/>
                      </a:lnTo>
                      <a:lnTo>
                        <a:pt x="9" y="20"/>
                      </a:lnTo>
                      <a:lnTo>
                        <a:pt x="9" y="20"/>
                      </a:lnTo>
                      <a:lnTo>
                        <a:pt x="5" y="19"/>
                      </a:lnTo>
                      <a:lnTo>
                        <a:pt x="2" y="16"/>
                      </a:lnTo>
                      <a:lnTo>
                        <a:pt x="1" y="14"/>
                      </a:lnTo>
                      <a:lnTo>
                        <a:pt x="0" y="10"/>
                      </a:lnTo>
                      <a:lnTo>
                        <a:pt x="0" y="10"/>
                      </a:lnTo>
                      <a:lnTo>
                        <a:pt x="1" y="7"/>
                      </a:lnTo>
                      <a:lnTo>
                        <a:pt x="2" y="3"/>
                      </a:lnTo>
                      <a:lnTo>
                        <a:pt x="5" y="2"/>
                      </a:lnTo>
                      <a:lnTo>
                        <a:pt x="9" y="0"/>
                      </a:lnTo>
                      <a:lnTo>
                        <a:pt x="9" y="0"/>
                      </a:lnTo>
                      <a:lnTo>
                        <a:pt x="12" y="2"/>
                      </a:lnTo>
                      <a:lnTo>
                        <a:pt x="15" y="3"/>
                      </a:lnTo>
                      <a:lnTo>
                        <a:pt x="17" y="7"/>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4" name="Freeform 1312"/>
                <p:cNvSpPr>
                  <a:spLocks/>
                </p:cNvSpPr>
                <p:nvPr/>
              </p:nvSpPr>
              <p:spPr bwMode="auto">
                <a:xfrm>
                  <a:off x="5109231" y="2817997"/>
                  <a:ext cx="17184" cy="26409"/>
                </a:xfrm>
                <a:custGeom>
                  <a:avLst/>
                  <a:gdLst>
                    <a:gd name="T0" fmla="*/ 18 w 18"/>
                    <a:gd name="T1" fmla="*/ 10 h 19"/>
                    <a:gd name="T2" fmla="*/ 18 w 18"/>
                    <a:gd name="T3" fmla="*/ 10 h 19"/>
                    <a:gd name="T4" fmla="*/ 16 w 18"/>
                    <a:gd name="T5" fmla="*/ 14 h 19"/>
                    <a:gd name="T6" fmla="*/ 15 w 18"/>
                    <a:gd name="T7" fmla="*/ 16 h 19"/>
                    <a:gd name="T8" fmla="*/ 13 w 18"/>
                    <a:gd name="T9" fmla="*/ 19 h 19"/>
                    <a:gd name="T10" fmla="*/ 9 w 18"/>
                    <a:gd name="T11" fmla="*/ 19 h 19"/>
                    <a:gd name="T12" fmla="*/ 9 w 18"/>
                    <a:gd name="T13" fmla="*/ 19 h 19"/>
                    <a:gd name="T14" fmla="*/ 5 w 18"/>
                    <a:gd name="T15" fmla="*/ 19 h 19"/>
                    <a:gd name="T16" fmla="*/ 3 w 18"/>
                    <a:gd name="T17" fmla="*/ 16 h 19"/>
                    <a:gd name="T18" fmla="*/ 0 w 18"/>
                    <a:gd name="T19" fmla="*/ 14 h 19"/>
                    <a:gd name="T20" fmla="*/ 0 w 18"/>
                    <a:gd name="T21" fmla="*/ 10 h 19"/>
                    <a:gd name="T22" fmla="*/ 0 w 18"/>
                    <a:gd name="T23" fmla="*/ 10 h 19"/>
                    <a:gd name="T24" fmla="*/ 0 w 18"/>
                    <a:gd name="T25" fmla="*/ 6 h 19"/>
                    <a:gd name="T26" fmla="*/ 3 w 18"/>
                    <a:gd name="T27" fmla="*/ 3 h 19"/>
                    <a:gd name="T28" fmla="*/ 5 w 18"/>
                    <a:gd name="T29" fmla="*/ 0 h 19"/>
                    <a:gd name="T30" fmla="*/ 9 w 18"/>
                    <a:gd name="T31" fmla="*/ 0 h 19"/>
                    <a:gd name="T32" fmla="*/ 9 w 18"/>
                    <a:gd name="T33" fmla="*/ 0 h 19"/>
                    <a:gd name="T34" fmla="*/ 13 w 18"/>
                    <a:gd name="T35" fmla="*/ 0 h 19"/>
                    <a:gd name="T36" fmla="*/ 15 w 18"/>
                    <a:gd name="T37" fmla="*/ 3 h 19"/>
                    <a:gd name="T38" fmla="*/ 16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6" y="14"/>
                      </a:lnTo>
                      <a:lnTo>
                        <a:pt x="15" y="16"/>
                      </a:lnTo>
                      <a:lnTo>
                        <a:pt x="13" y="19"/>
                      </a:lnTo>
                      <a:lnTo>
                        <a:pt x="9" y="19"/>
                      </a:lnTo>
                      <a:lnTo>
                        <a:pt x="9" y="19"/>
                      </a:lnTo>
                      <a:lnTo>
                        <a:pt x="5" y="19"/>
                      </a:lnTo>
                      <a:lnTo>
                        <a:pt x="3" y="16"/>
                      </a:lnTo>
                      <a:lnTo>
                        <a:pt x="0" y="14"/>
                      </a:lnTo>
                      <a:lnTo>
                        <a:pt x="0" y="10"/>
                      </a:lnTo>
                      <a:lnTo>
                        <a:pt x="0" y="10"/>
                      </a:lnTo>
                      <a:lnTo>
                        <a:pt x="0" y="6"/>
                      </a:lnTo>
                      <a:lnTo>
                        <a:pt x="3" y="3"/>
                      </a:lnTo>
                      <a:lnTo>
                        <a:pt x="5" y="0"/>
                      </a:lnTo>
                      <a:lnTo>
                        <a:pt x="9" y="0"/>
                      </a:lnTo>
                      <a:lnTo>
                        <a:pt x="9" y="0"/>
                      </a:lnTo>
                      <a:lnTo>
                        <a:pt x="13" y="0"/>
                      </a:lnTo>
                      <a:lnTo>
                        <a:pt x="15" y="3"/>
                      </a:lnTo>
                      <a:lnTo>
                        <a:pt x="16"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5" name="Freeform 1313"/>
                <p:cNvSpPr>
                  <a:spLocks/>
                </p:cNvSpPr>
                <p:nvPr/>
              </p:nvSpPr>
              <p:spPr bwMode="auto">
                <a:xfrm>
                  <a:off x="5233339" y="2817997"/>
                  <a:ext cx="16230" cy="26409"/>
                </a:xfrm>
                <a:custGeom>
                  <a:avLst/>
                  <a:gdLst>
                    <a:gd name="T0" fmla="*/ 17 w 17"/>
                    <a:gd name="T1" fmla="*/ 10 h 19"/>
                    <a:gd name="T2" fmla="*/ 17 w 17"/>
                    <a:gd name="T3" fmla="*/ 10 h 19"/>
                    <a:gd name="T4" fmla="*/ 16 w 17"/>
                    <a:gd name="T5" fmla="*/ 14 h 19"/>
                    <a:gd name="T6" fmla="*/ 15 w 17"/>
                    <a:gd name="T7" fmla="*/ 16 h 19"/>
                    <a:gd name="T8" fmla="*/ 12 w 17"/>
                    <a:gd name="T9" fmla="*/ 19 h 19"/>
                    <a:gd name="T10" fmla="*/ 9 w 17"/>
                    <a:gd name="T11" fmla="*/ 19 h 19"/>
                    <a:gd name="T12" fmla="*/ 9 w 17"/>
                    <a:gd name="T13" fmla="*/ 19 h 19"/>
                    <a:gd name="T14" fmla="*/ 5 w 17"/>
                    <a:gd name="T15" fmla="*/ 19 h 19"/>
                    <a:gd name="T16" fmla="*/ 2 w 17"/>
                    <a:gd name="T17" fmla="*/ 16 h 19"/>
                    <a:gd name="T18" fmla="*/ 0 w 17"/>
                    <a:gd name="T19" fmla="*/ 14 h 19"/>
                    <a:gd name="T20" fmla="*/ 0 w 17"/>
                    <a:gd name="T21" fmla="*/ 10 h 19"/>
                    <a:gd name="T22" fmla="*/ 0 w 17"/>
                    <a:gd name="T23" fmla="*/ 10 h 19"/>
                    <a:gd name="T24" fmla="*/ 0 w 17"/>
                    <a:gd name="T25" fmla="*/ 6 h 19"/>
                    <a:gd name="T26" fmla="*/ 2 w 17"/>
                    <a:gd name="T27" fmla="*/ 3 h 19"/>
                    <a:gd name="T28" fmla="*/ 5 w 17"/>
                    <a:gd name="T29" fmla="*/ 0 h 19"/>
                    <a:gd name="T30" fmla="*/ 9 w 17"/>
                    <a:gd name="T31" fmla="*/ 0 h 19"/>
                    <a:gd name="T32" fmla="*/ 9 w 17"/>
                    <a:gd name="T33" fmla="*/ 0 h 19"/>
                    <a:gd name="T34" fmla="*/ 12 w 17"/>
                    <a:gd name="T35" fmla="*/ 0 h 19"/>
                    <a:gd name="T36" fmla="*/ 15 w 17"/>
                    <a:gd name="T37" fmla="*/ 3 h 19"/>
                    <a:gd name="T38" fmla="*/ 16 w 17"/>
                    <a:gd name="T39" fmla="*/ 6 h 19"/>
                    <a:gd name="T40" fmla="*/ 17 w 17"/>
                    <a:gd name="T41" fmla="*/ 10 h 19"/>
                    <a:gd name="T42" fmla="*/ 17 w 17"/>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7" y="10"/>
                      </a:moveTo>
                      <a:lnTo>
                        <a:pt x="17" y="10"/>
                      </a:lnTo>
                      <a:lnTo>
                        <a:pt x="16" y="14"/>
                      </a:lnTo>
                      <a:lnTo>
                        <a:pt x="15" y="16"/>
                      </a:lnTo>
                      <a:lnTo>
                        <a:pt x="12" y="19"/>
                      </a:lnTo>
                      <a:lnTo>
                        <a:pt x="9" y="19"/>
                      </a:lnTo>
                      <a:lnTo>
                        <a:pt x="9" y="19"/>
                      </a:lnTo>
                      <a:lnTo>
                        <a:pt x="5" y="19"/>
                      </a:lnTo>
                      <a:lnTo>
                        <a:pt x="2" y="16"/>
                      </a:lnTo>
                      <a:lnTo>
                        <a:pt x="0" y="14"/>
                      </a:lnTo>
                      <a:lnTo>
                        <a:pt x="0" y="10"/>
                      </a:lnTo>
                      <a:lnTo>
                        <a:pt x="0" y="10"/>
                      </a:lnTo>
                      <a:lnTo>
                        <a:pt x="0" y="6"/>
                      </a:lnTo>
                      <a:lnTo>
                        <a:pt x="2" y="3"/>
                      </a:lnTo>
                      <a:lnTo>
                        <a:pt x="5" y="0"/>
                      </a:lnTo>
                      <a:lnTo>
                        <a:pt x="9" y="0"/>
                      </a:lnTo>
                      <a:lnTo>
                        <a:pt x="9" y="0"/>
                      </a:lnTo>
                      <a:lnTo>
                        <a:pt x="12" y="0"/>
                      </a:lnTo>
                      <a:lnTo>
                        <a:pt x="15" y="3"/>
                      </a:lnTo>
                      <a:lnTo>
                        <a:pt x="16" y="6"/>
                      </a:lnTo>
                      <a:lnTo>
                        <a:pt x="17" y="10"/>
                      </a:lnTo>
                      <a:lnTo>
                        <a:pt x="17"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6" name="Freeform 1314"/>
                <p:cNvSpPr>
                  <a:spLocks/>
                </p:cNvSpPr>
                <p:nvPr/>
              </p:nvSpPr>
              <p:spPr bwMode="auto">
                <a:xfrm>
                  <a:off x="5507331" y="2817997"/>
                  <a:ext cx="17184" cy="26409"/>
                </a:xfrm>
                <a:custGeom>
                  <a:avLst/>
                  <a:gdLst>
                    <a:gd name="T0" fmla="*/ 18 w 18"/>
                    <a:gd name="T1" fmla="*/ 10 h 19"/>
                    <a:gd name="T2" fmla="*/ 18 w 18"/>
                    <a:gd name="T3" fmla="*/ 10 h 19"/>
                    <a:gd name="T4" fmla="*/ 18 w 18"/>
                    <a:gd name="T5" fmla="*/ 14 h 19"/>
                    <a:gd name="T6" fmla="*/ 15 w 18"/>
                    <a:gd name="T7" fmla="*/ 16 h 19"/>
                    <a:gd name="T8" fmla="*/ 13 w 18"/>
                    <a:gd name="T9" fmla="*/ 19 h 19"/>
                    <a:gd name="T10" fmla="*/ 9 w 18"/>
                    <a:gd name="T11" fmla="*/ 19 h 19"/>
                    <a:gd name="T12" fmla="*/ 9 w 18"/>
                    <a:gd name="T13" fmla="*/ 19 h 19"/>
                    <a:gd name="T14" fmla="*/ 5 w 18"/>
                    <a:gd name="T15" fmla="*/ 19 h 19"/>
                    <a:gd name="T16" fmla="*/ 3 w 18"/>
                    <a:gd name="T17" fmla="*/ 16 h 19"/>
                    <a:gd name="T18" fmla="*/ 0 w 18"/>
                    <a:gd name="T19" fmla="*/ 14 h 19"/>
                    <a:gd name="T20" fmla="*/ 0 w 18"/>
                    <a:gd name="T21" fmla="*/ 10 h 19"/>
                    <a:gd name="T22" fmla="*/ 0 w 18"/>
                    <a:gd name="T23" fmla="*/ 10 h 19"/>
                    <a:gd name="T24" fmla="*/ 0 w 18"/>
                    <a:gd name="T25" fmla="*/ 6 h 19"/>
                    <a:gd name="T26" fmla="*/ 3 w 18"/>
                    <a:gd name="T27" fmla="*/ 3 h 19"/>
                    <a:gd name="T28" fmla="*/ 5 w 18"/>
                    <a:gd name="T29" fmla="*/ 0 h 19"/>
                    <a:gd name="T30" fmla="*/ 9 w 18"/>
                    <a:gd name="T31" fmla="*/ 0 h 19"/>
                    <a:gd name="T32" fmla="*/ 9 w 18"/>
                    <a:gd name="T33" fmla="*/ 0 h 19"/>
                    <a:gd name="T34" fmla="*/ 13 w 18"/>
                    <a:gd name="T35" fmla="*/ 0 h 19"/>
                    <a:gd name="T36" fmla="*/ 15 w 18"/>
                    <a:gd name="T37" fmla="*/ 3 h 19"/>
                    <a:gd name="T38" fmla="*/ 18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8" y="14"/>
                      </a:lnTo>
                      <a:lnTo>
                        <a:pt x="15" y="16"/>
                      </a:lnTo>
                      <a:lnTo>
                        <a:pt x="13" y="19"/>
                      </a:lnTo>
                      <a:lnTo>
                        <a:pt x="9" y="19"/>
                      </a:lnTo>
                      <a:lnTo>
                        <a:pt x="9" y="19"/>
                      </a:lnTo>
                      <a:lnTo>
                        <a:pt x="5" y="19"/>
                      </a:lnTo>
                      <a:lnTo>
                        <a:pt x="3" y="16"/>
                      </a:lnTo>
                      <a:lnTo>
                        <a:pt x="0" y="14"/>
                      </a:lnTo>
                      <a:lnTo>
                        <a:pt x="0" y="10"/>
                      </a:lnTo>
                      <a:lnTo>
                        <a:pt x="0" y="10"/>
                      </a:lnTo>
                      <a:lnTo>
                        <a:pt x="0" y="6"/>
                      </a:lnTo>
                      <a:lnTo>
                        <a:pt x="3" y="3"/>
                      </a:lnTo>
                      <a:lnTo>
                        <a:pt x="5" y="0"/>
                      </a:lnTo>
                      <a:lnTo>
                        <a:pt x="9" y="0"/>
                      </a:lnTo>
                      <a:lnTo>
                        <a:pt x="9" y="0"/>
                      </a:lnTo>
                      <a:lnTo>
                        <a:pt x="13" y="0"/>
                      </a:lnTo>
                      <a:lnTo>
                        <a:pt x="15" y="3"/>
                      </a:lnTo>
                      <a:lnTo>
                        <a:pt x="18"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7" name="Freeform 1315"/>
                <p:cNvSpPr>
                  <a:spLocks/>
                </p:cNvSpPr>
                <p:nvPr/>
              </p:nvSpPr>
              <p:spPr bwMode="auto">
                <a:xfrm>
                  <a:off x="5752682" y="2817997"/>
                  <a:ext cx="18139" cy="26409"/>
                </a:xfrm>
                <a:custGeom>
                  <a:avLst/>
                  <a:gdLst>
                    <a:gd name="T0" fmla="*/ 19 w 19"/>
                    <a:gd name="T1" fmla="*/ 10 h 19"/>
                    <a:gd name="T2" fmla="*/ 19 w 19"/>
                    <a:gd name="T3" fmla="*/ 10 h 19"/>
                    <a:gd name="T4" fmla="*/ 17 w 19"/>
                    <a:gd name="T5" fmla="*/ 14 h 19"/>
                    <a:gd name="T6" fmla="*/ 16 w 19"/>
                    <a:gd name="T7" fmla="*/ 16 h 19"/>
                    <a:gd name="T8" fmla="*/ 12 w 19"/>
                    <a:gd name="T9" fmla="*/ 19 h 19"/>
                    <a:gd name="T10" fmla="*/ 10 w 19"/>
                    <a:gd name="T11" fmla="*/ 19 h 19"/>
                    <a:gd name="T12" fmla="*/ 10 w 19"/>
                    <a:gd name="T13" fmla="*/ 19 h 19"/>
                    <a:gd name="T14" fmla="*/ 6 w 19"/>
                    <a:gd name="T15" fmla="*/ 19 h 19"/>
                    <a:gd name="T16" fmla="*/ 4 w 19"/>
                    <a:gd name="T17" fmla="*/ 16 h 19"/>
                    <a:gd name="T18" fmla="*/ 1 w 19"/>
                    <a:gd name="T19" fmla="*/ 14 h 19"/>
                    <a:gd name="T20" fmla="*/ 0 w 19"/>
                    <a:gd name="T21" fmla="*/ 10 h 19"/>
                    <a:gd name="T22" fmla="*/ 0 w 19"/>
                    <a:gd name="T23" fmla="*/ 10 h 19"/>
                    <a:gd name="T24" fmla="*/ 1 w 19"/>
                    <a:gd name="T25" fmla="*/ 6 h 19"/>
                    <a:gd name="T26" fmla="*/ 4 w 19"/>
                    <a:gd name="T27" fmla="*/ 3 h 19"/>
                    <a:gd name="T28" fmla="*/ 6 w 19"/>
                    <a:gd name="T29" fmla="*/ 0 h 19"/>
                    <a:gd name="T30" fmla="*/ 10 w 19"/>
                    <a:gd name="T31" fmla="*/ 0 h 19"/>
                    <a:gd name="T32" fmla="*/ 10 w 19"/>
                    <a:gd name="T33" fmla="*/ 0 h 19"/>
                    <a:gd name="T34" fmla="*/ 12 w 19"/>
                    <a:gd name="T35" fmla="*/ 0 h 19"/>
                    <a:gd name="T36" fmla="*/ 16 w 19"/>
                    <a:gd name="T37" fmla="*/ 3 h 19"/>
                    <a:gd name="T38" fmla="*/ 17 w 19"/>
                    <a:gd name="T39" fmla="*/ 6 h 19"/>
                    <a:gd name="T40" fmla="*/ 19 w 19"/>
                    <a:gd name="T41" fmla="*/ 10 h 19"/>
                    <a:gd name="T42" fmla="*/ 19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19" y="10"/>
                      </a:moveTo>
                      <a:lnTo>
                        <a:pt x="19" y="10"/>
                      </a:lnTo>
                      <a:lnTo>
                        <a:pt x="17" y="14"/>
                      </a:lnTo>
                      <a:lnTo>
                        <a:pt x="16" y="16"/>
                      </a:lnTo>
                      <a:lnTo>
                        <a:pt x="12" y="19"/>
                      </a:lnTo>
                      <a:lnTo>
                        <a:pt x="10" y="19"/>
                      </a:lnTo>
                      <a:lnTo>
                        <a:pt x="10" y="19"/>
                      </a:lnTo>
                      <a:lnTo>
                        <a:pt x="6" y="19"/>
                      </a:lnTo>
                      <a:lnTo>
                        <a:pt x="4" y="16"/>
                      </a:lnTo>
                      <a:lnTo>
                        <a:pt x="1" y="14"/>
                      </a:lnTo>
                      <a:lnTo>
                        <a:pt x="0" y="10"/>
                      </a:lnTo>
                      <a:lnTo>
                        <a:pt x="0" y="10"/>
                      </a:lnTo>
                      <a:lnTo>
                        <a:pt x="1" y="6"/>
                      </a:lnTo>
                      <a:lnTo>
                        <a:pt x="4" y="3"/>
                      </a:lnTo>
                      <a:lnTo>
                        <a:pt x="6" y="0"/>
                      </a:lnTo>
                      <a:lnTo>
                        <a:pt x="10" y="0"/>
                      </a:lnTo>
                      <a:lnTo>
                        <a:pt x="10" y="0"/>
                      </a:lnTo>
                      <a:lnTo>
                        <a:pt x="12" y="0"/>
                      </a:lnTo>
                      <a:lnTo>
                        <a:pt x="16" y="3"/>
                      </a:lnTo>
                      <a:lnTo>
                        <a:pt x="17" y="6"/>
                      </a:lnTo>
                      <a:lnTo>
                        <a:pt x="19" y="10"/>
                      </a:lnTo>
                      <a:lnTo>
                        <a:pt x="19"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88" name="Freeform 1316"/>
                <p:cNvSpPr>
                  <a:spLocks/>
                </p:cNvSpPr>
                <p:nvPr/>
              </p:nvSpPr>
              <p:spPr bwMode="auto">
                <a:xfrm>
                  <a:off x="5756501" y="2817997"/>
                  <a:ext cx="17184" cy="26409"/>
                </a:xfrm>
                <a:custGeom>
                  <a:avLst/>
                  <a:gdLst>
                    <a:gd name="T0" fmla="*/ 18 w 18"/>
                    <a:gd name="T1" fmla="*/ 10 h 19"/>
                    <a:gd name="T2" fmla="*/ 18 w 18"/>
                    <a:gd name="T3" fmla="*/ 10 h 19"/>
                    <a:gd name="T4" fmla="*/ 17 w 18"/>
                    <a:gd name="T5" fmla="*/ 14 h 19"/>
                    <a:gd name="T6" fmla="*/ 16 w 18"/>
                    <a:gd name="T7" fmla="*/ 16 h 19"/>
                    <a:gd name="T8" fmla="*/ 12 w 18"/>
                    <a:gd name="T9" fmla="*/ 19 h 19"/>
                    <a:gd name="T10" fmla="*/ 10 w 18"/>
                    <a:gd name="T11" fmla="*/ 19 h 19"/>
                    <a:gd name="T12" fmla="*/ 10 w 18"/>
                    <a:gd name="T13" fmla="*/ 19 h 19"/>
                    <a:gd name="T14" fmla="*/ 6 w 18"/>
                    <a:gd name="T15" fmla="*/ 19 h 19"/>
                    <a:gd name="T16" fmla="*/ 2 w 18"/>
                    <a:gd name="T17" fmla="*/ 16 h 19"/>
                    <a:gd name="T18" fmla="*/ 1 w 18"/>
                    <a:gd name="T19" fmla="*/ 14 h 19"/>
                    <a:gd name="T20" fmla="*/ 0 w 18"/>
                    <a:gd name="T21" fmla="*/ 10 h 19"/>
                    <a:gd name="T22" fmla="*/ 0 w 18"/>
                    <a:gd name="T23" fmla="*/ 10 h 19"/>
                    <a:gd name="T24" fmla="*/ 1 w 18"/>
                    <a:gd name="T25" fmla="*/ 6 h 19"/>
                    <a:gd name="T26" fmla="*/ 2 w 18"/>
                    <a:gd name="T27" fmla="*/ 3 h 19"/>
                    <a:gd name="T28" fmla="*/ 6 w 18"/>
                    <a:gd name="T29" fmla="*/ 0 h 19"/>
                    <a:gd name="T30" fmla="*/ 10 w 18"/>
                    <a:gd name="T31" fmla="*/ 0 h 19"/>
                    <a:gd name="T32" fmla="*/ 10 w 18"/>
                    <a:gd name="T33" fmla="*/ 0 h 19"/>
                    <a:gd name="T34" fmla="*/ 12 w 18"/>
                    <a:gd name="T35" fmla="*/ 0 h 19"/>
                    <a:gd name="T36" fmla="*/ 16 w 18"/>
                    <a:gd name="T37" fmla="*/ 3 h 19"/>
                    <a:gd name="T38" fmla="*/ 17 w 18"/>
                    <a:gd name="T39" fmla="*/ 6 h 19"/>
                    <a:gd name="T40" fmla="*/ 18 w 18"/>
                    <a:gd name="T41" fmla="*/ 10 h 19"/>
                    <a:gd name="T42" fmla="*/ 18 w 18"/>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9">
                      <a:moveTo>
                        <a:pt x="18" y="10"/>
                      </a:moveTo>
                      <a:lnTo>
                        <a:pt x="18" y="10"/>
                      </a:lnTo>
                      <a:lnTo>
                        <a:pt x="17" y="14"/>
                      </a:lnTo>
                      <a:lnTo>
                        <a:pt x="16" y="16"/>
                      </a:lnTo>
                      <a:lnTo>
                        <a:pt x="12" y="19"/>
                      </a:lnTo>
                      <a:lnTo>
                        <a:pt x="10" y="19"/>
                      </a:lnTo>
                      <a:lnTo>
                        <a:pt x="10" y="19"/>
                      </a:lnTo>
                      <a:lnTo>
                        <a:pt x="6" y="19"/>
                      </a:lnTo>
                      <a:lnTo>
                        <a:pt x="2" y="16"/>
                      </a:lnTo>
                      <a:lnTo>
                        <a:pt x="1" y="14"/>
                      </a:lnTo>
                      <a:lnTo>
                        <a:pt x="0" y="10"/>
                      </a:lnTo>
                      <a:lnTo>
                        <a:pt x="0" y="10"/>
                      </a:lnTo>
                      <a:lnTo>
                        <a:pt x="1" y="6"/>
                      </a:lnTo>
                      <a:lnTo>
                        <a:pt x="2" y="3"/>
                      </a:lnTo>
                      <a:lnTo>
                        <a:pt x="6" y="0"/>
                      </a:lnTo>
                      <a:lnTo>
                        <a:pt x="10" y="0"/>
                      </a:lnTo>
                      <a:lnTo>
                        <a:pt x="10" y="0"/>
                      </a:lnTo>
                      <a:lnTo>
                        <a:pt x="12" y="0"/>
                      </a:lnTo>
                      <a:lnTo>
                        <a:pt x="16" y="3"/>
                      </a:lnTo>
                      <a:lnTo>
                        <a:pt x="17" y="6"/>
                      </a:lnTo>
                      <a:lnTo>
                        <a:pt x="18" y="10"/>
                      </a:lnTo>
                      <a:lnTo>
                        <a:pt x="18" y="10"/>
                      </a:lnTo>
                      <a:close/>
                    </a:path>
                  </a:pathLst>
                </a:custGeom>
                <a:noFill/>
                <a:ln w="3175">
                  <a:solidFill>
                    <a:srgbClr val="9A2A3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990" name="TextBox 1989"/>
                <p:cNvSpPr txBox="1"/>
                <p:nvPr/>
              </p:nvSpPr>
              <p:spPr>
                <a:xfrm>
                  <a:off x="4842107" y="2148951"/>
                  <a:ext cx="898401" cy="219291"/>
                </a:xfrm>
                <a:prstGeom prst="rect">
                  <a:avLst/>
                </a:prstGeom>
                <a:noFill/>
              </p:spPr>
              <p:txBody>
                <a:bodyPr wrap="square" rtlCol="0">
                  <a:spAutoFit/>
                </a:bodyPr>
                <a:lstStyle/>
                <a:p>
                  <a:pPr algn="r" defTabSz="457189"/>
                  <a:r>
                    <a:rPr lang="en-US" sz="825" b="1" dirty="0">
                      <a:solidFill>
                        <a:srgbClr val="1E325F"/>
                      </a:solidFill>
                      <a:latin typeface="Arial" panose="020B0604020202020204" pitchFamily="34" charset="0"/>
                      <a:cs typeface="Arial" panose="020B0604020202020204" pitchFamily="34" charset="0"/>
                    </a:rPr>
                    <a:t>Niraparib</a:t>
                  </a:r>
                </a:p>
              </p:txBody>
            </p:sp>
            <p:sp>
              <p:nvSpPr>
                <p:cNvPr id="1991" name="TextBox 1990"/>
                <p:cNvSpPr txBox="1"/>
                <p:nvPr/>
              </p:nvSpPr>
              <p:spPr>
                <a:xfrm>
                  <a:off x="5034200" y="2844144"/>
                  <a:ext cx="720730" cy="219291"/>
                </a:xfrm>
                <a:prstGeom prst="rect">
                  <a:avLst/>
                </a:prstGeom>
                <a:noFill/>
              </p:spPr>
              <p:txBody>
                <a:bodyPr wrap="square" rtlCol="0">
                  <a:spAutoFit/>
                </a:bodyPr>
                <a:lstStyle/>
                <a:p>
                  <a:pPr algn="r" defTabSz="457189"/>
                  <a:r>
                    <a:rPr lang="en-US" sz="825" b="1" dirty="0">
                      <a:solidFill>
                        <a:srgbClr val="99293D"/>
                      </a:solidFill>
                      <a:latin typeface="Arial" panose="020B0604020202020204" pitchFamily="34" charset="0"/>
                      <a:cs typeface="Arial" panose="020B0604020202020204" pitchFamily="34" charset="0"/>
                    </a:rPr>
                    <a:t>Placebo</a:t>
                  </a:r>
                </a:p>
              </p:txBody>
            </p:sp>
            <p:cxnSp>
              <p:nvCxnSpPr>
                <p:cNvPr id="1993" name="Straight Connector 1992"/>
                <p:cNvCxnSpPr/>
                <p:nvPr/>
              </p:nvCxnSpPr>
              <p:spPr>
                <a:xfrm>
                  <a:off x="3442365" y="2442900"/>
                  <a:ext cx="2635862"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nvGrpSpPr>
                <p:cNvPr id="2027" name="Group 2026"/>
                <p:cNvGrpSpPr/>
                <p:nvPr/>
              </p:nvGrpSpPr>
              <p:grpSpPr>
                <a:xfrm>
                  <a:off x="3427479" y="3522812"/>
                  <a:ext cx="2685054" cy="115416"/>
                  <a:chOff x="2500767" y="3792854"/>
                  <a:chExt cx="4479173" cy="131987"/>
                </a:xfrm>
              </p:grpSpPr>
              <p:sp>
                <p:nvSpPr>
                  <p:cNvPr id="2028" name="Rectangle 16"/>
                  <p:cNvSpPr>
                    <a:spLocks noChangeArrowheads="1"/>
                  </p:cNvSpPr>
                  <p:nvPr/>
                </p:nvSpPr>
                <p:spPr bwMode="auto">
                  <a:xfrm>
                    <a:off x="2500767"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0</a:t>
                    </a:r>
                    <a:endParaRPr lang="en-US" altLang="en-US" sz="750" dirty="0">
                      <a:solidFill>
                        <a:srgbClr val="626362"/>
                      </a:solidFill>
                      <a:cs typeface="Arial" panose="020B0604020202020204" pitchFamily="34" charset="0"/>
                    </a:endParaRPr>
                  </a:p>
                </p:txBody>
              </p:sp>
              <p:sp>
                <p:nvSpPr>
                  <p:cNvPr id="2029" name="Rectangle 16"/>
                  <p:cNvSpPr>
                    <a:spLocks noChangeArrowheads="1"/>
                  </p:cNvSpPr>
                  <p:nvPr/>
                </p:nvSpPr>
                <p:spPr bwMode="auto">
                  <a:xfrm>
                    <a:off x="2807225"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a:t>
                    </a:r>
                    <a:endParaRPr lang="en-US" altLang="en-US" sz="750" dirty="0">
                      <a:solidFill>
                        <a:srgbClr val="626362"/>
                      </a:solidFill>
                      <a:cs typeface="Arial" panose="020B0604020202020204" pitchFamily="34" charset="0"/>
                    </a:endParaRPr>
                  </a:p>
                </p:txBody>
              </p:sp>
              <p:sp>
                <p:nvSpPr>
                  <p:cNvPr id="2030" name="Rectangle 16"/>
                  <p:cNvSpPr>
                    <a:spLocks noChangeArrowheads="1"/>
                  </p:cNvSpPr>
                  <p:nvPr/>
                </p:nvSpPr>
                <p:spPr bwMode="auto">
                  <a:xfrm>
                    <a:off x="3119493"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4</a:t>
                    </a:r>
                    <a:endParaRPr lang="en-US" altLang="en-US" sz="750" dirty="0">
                      <a:solidFill>
                        <a:srgbClr val="626362"/>
                      </a:solidFill>
                      <a:cs typeface="Arial" panose="020B0604020202020204" pitchFamily="34" charset="0"/>
                    </a:endParaRPr>
                  </a:p>
                </p:txBody>
              </p:sp>
              <p:sp>
                <p:nvSpPr>
                  <p:cNvPr id="2031" name="Rectangle 16"/>
                  <p:cNvSpPr>
                    <a:spLocks noChangeArrowheads="1"/>
                  </p:cNvSpPr>
                  <p:nvPr/>
                </p:nvSpPr>
                <p:spPr bwMode="auto">
                  <a:xfrm>
                    <a:off x="3431112"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6</a:t>
                    </a:r>
                    <a:endParaRPr lang="en-US" altLang="en-US" sz="750" dirty="0">
                      <a:solidFill>
                        <a:srgbClr val="626362"/>
                      </a:solidFill>
                      <a:cs typeface="Arial" panose="020B0604020202020204" pitchFamily="34" charset="0"/>
                    </a:endParaRPr>
                  </a:p>
                </p:txBody>
              </p:sp>
              <p:sp>
                <p:nvSpPr>
                  <p:cNvPr id="2032" name="Rectangle 16"/>
                  <p:cNvSpPr>
                    <a:spLocks noChangeArrowheads="1"/>
                  </p:cNvSpPr>
                  <p:nvPr/>
                </p:nvSpPr>
                <p:spPr bwMode="auto">
                  <a:xfrm>
                    <a:off x="3738182"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8</a:t>
                    </a:r>
                    <a:endParaRPr lang="en-US" altLang="en-US" sz="750" dirty="0">
                      <a:solidFill>
                        <a:srgbClr val="626362"/>
                      </a:solidFill>
                      <a:cs typeface="Arial" panose="020B0604020202020204" pitchFamily="34" charset="0"/>
                    </a:endParaRPr>
                  </a:p>
                </p:txBody>
              </p:sp>
              <p:sp>
                <p:nvSpPr>
                  <p:cNvPr id="2033" name="Rectangle 16"/>
                  <p:cNvSpPr>
                    <a:spLocks noChangeArrowheads="1"/>
                  </p:cNvSpPr>
                  <p:nvPr/>
                </p:nvSpPr>
                <p:spPr bwMode="auto">
                  <a:xfrm>
                    <a:off x="4013216"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a:t>
                    </a:r>
                    <a:endParaRPr lang="en-US" altLang="en-US" sz="750" dirty="0">
                      <a:solidFill>
                        <a:srgbClr val="626362"/>
                      </a:solidFill>
                      <a:cs typeface="Arial" panose="020B0604020202020204" pitchFamily="34" charset="0"/>
                    </a:endParaRPr>
                  </a:p>
                </p:txBody>
              </p:sp>
              <p:sp>
                <p:nvSpPr>
                  <p:cNvPr id="2034" name="Rectangle 16"/>
                  <p:cNvSpPr>
                    <a:spLocks noChangeArrowheads="1"/>
                  </p:cNvSpPr>
                  <p:nvPr/>
                </p:nvSpPr>
                <p:spPr bwMode="auto">
                  <a:xfrm>
                    <a:off x="4324276"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12</a:t>
                    </a:r>
                    <a:endParaRPr lang="en-US" altLang="en-US" sz="750" dirty="0">
                      <a:solidFill>
                        <a:srgbClr val="626362"/>
                      </a:solidFill>
                      <a:cs typeface="Arial" panose="020B0604020202020204" pitchFamily="34" charset="0"/>
                    </a:endParaRPr>
                  </a:p>
                </p:txBody>
              </p:sp>
              <p:sp>
                <p:nvSpPr>
                  <p:cNvPr id="2035" name="Rectangle 16"/>
                  <p:cNvSpPr>
                    <a:spLocks noChangeArrowheads="1"/>
                  </p:cNvSpPr>
                  <p:nvPr/>
                </p:nvSpPr>
                <p:spPr bwMode="auto">
                  <a:xfrm>
                    <a:off x="4635179"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14</a:t>
                    </a:r>
                    <a:endParaRPr lang="en-US" altLang="en-US" sz="750" dirty="0">
                      <a:solidFill>
                        <a:srgbClr val="626362"/>
                      </a:solidFill>
                      <a:cs typeface="Arial" panose="020B0604020202020204" pitchFamily="34" charset="0"/>
                    </a:endParaRPr>
                  </a:p>
                </p:txBody>
              </p:sp>
              <p:sp>
                <p:nvSpPr>
                  <p:cNvPr id="2036" name="Rectangle 16"/>
                  <p:cNvSpPr>
                    <a:spLocks noChangeArrowheads="1"/>
                  </p:cNvSpPr>
                  <p:nvPr/>
                </p:nvSpPr>
                <p:spPr bwMode="auto">
                  <a:xfrm>
                    <a:off x="4941226"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16</a:t>
                    </a:r>
                    <a:endParaRPr lang="en-US" altLang="en-US" sz="750" dirty="0">
                      <a:solidFill>
                        <a:srgbClr val="626362"/>
                      </a:solidFill>
                      <a:cs typeface="Arial" panose="020B0604020202020204" pitchFamily="34" charset="0"/>
                    </a:endParaRPr>
                  </a:p>
                </p:txBody>
              </p:sp>
              <p:sp>
                <p:nvSpPr>
                  <p:cNvPr id="2037" name="Rectangle 16"/>
                  <p:cNvSpPr>
                    <a:spLocks noChangeArrowheads="1"/>
                  </p:cNvSpPr>
                  <p:nvPr/>
                </p:nvSpPr>
                <p:spPr bwMode="auto">
                  <a:xfrm>
                    <a:off x="5254303"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18</a:t>
                    </a:r>
                    <a:endParaRPr lang="en-US" altLang="en-US" sz="750" dirty="0">
                      <a:solidFill>
                        <a:srgbClr val="626362"/>
                      </a:solidFill>
                      <a:cs typeface="Arial" panose="020B0604020202020204" pitchFamily="34" charset="0"/>
                    </a:endParaRPr>
                  </a:p>
                </p:txBody>
              </p:sp>
              <p:sp>
                <p:nvSpPr>
                  <p:cNvPr id="2038" name="Rectangle 16"/>
                  <p:cNvSpPr>
                    <a:spLocks noChangeArrowheads="1"/>
                  </p:cNvSpPr>
                  <p:nvPr/>
                </p:nvSpPr>
                <p:spPr bwMode="auto">
                  <a:xfrm>
                    <a:off x="5570557"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20</a:t>
                    </a:r>
                    <a:endParaRPr lang="en-US" altLang="en-US" sz="750" dirty="0">
                      <a:solidFill>
                        <a:srgbClr val="626362"/>
                      </a:solidFill>
                      <a:cs typeface="Arial" panose="020B0604020202020204" pitchFamily="34" charset="0"/>
                    </a:endParaRPr>
                  </a:p>
                </p:txBody>
              </p:sp>
              <p:sp>
                <p:nvSpPr>
                  <p:cNvPr id="2039" name="Rectangle 16"/>
                  <p:cNvSpPr>
                    <a:spLocks noChangeArrowheads="1"/>
                  </p:cNvSpPr>
                  <p:nvPr/>
                </p:nvSpPr>
                <p:spPr bwMode="auto">
                  <a:xfrm>
                    <a:off x="5873428"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22</a:t>
                    </a:r>
                    <a:endParaRPr lang="en-US" altLang="en-US" sz="750" dirty="0">
                      <a:solidFill>
                        <a:srgbClr val="626362"/>
                      </a:solidFill>
                      <a:cs typeface="Arial" panose="020B0604020202020204" pitchFamily="34" charset="0"/>
                    </a:endParaRPr>
                  </a:p>
                </p:txBody>
              </p:sp>
              <p:sp>
                <p:nvSpPr>
                  <p:cNvPr id="2040" name="Rectangle 16"/>
                  <p:cNvSpPr>
                    <a:spLocks noChangeArrowheads="1"/>
                  </p:cNvSpPr>
                  <p:nvPr/>
                </p:nvSpPr>
                <p:spPr bwMode="auto">
                  <a:xfrm>
                    <a:off x="6179815"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24</a:t>
                    </a:r>
                    <a:endParaRPr lang="en-US" altLang="en-US" sz="750" dirty="0">
                      <a:solidFill>
                        <a:srgbClr val="626362"/>
                      </a:solidFill>
                      <a:cs typeface="Arial" panose="020B0604020202020204" pitchFamily="34" charset="0"/>
                    </a:endParaRPr>
                  </a:p>
                </p:txBody>
              </p:sp>
              <p:sp>
                <p:nvSpPr>
                  <p:cNvPr id="2041" name="Rectangle 16"/>
                  <p:cNvSpPr>
                    <a:spLocks noChangeArrowheads="1"/>
                  </p:cNvSpPr>
                  <p:nvPr/>
                </p:nvSpPr>
                <p:spPr bwMode="auto">
                  <a:xfrm>
                    <a:off x="6492335"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26</a:t>
                    </a:r>
                    <a:endParaRPr lang="en-US" altLang="en-US" sz="750" dirty="0">
                      <a:solidFill>
                        <a:srgbClr val="626362"/>
                      </a:solidFill>
                      <a:cs typeface="Arial" panose="020B0604020202020204" pitchFamily="34" charset="0"/>
                    </a:endParaRPr>
                  </a:p>
                </p:txBody>
              </p:sp>
              <p:sp>
                <p:nvSpPr>
                  <p:cNvPr id="2042" name="Rectangle 16"/>
                  <p:cNvSpPr>
                    <a:spLocks noChangeArrowheads="1"/>
                  </p:cNvSpPr>
                  <p:nvPr/>
                </p:nvSpPr>
                <p:spPr bwMode="auto">
                  <a:xfrm>
                    <a:off x="6803449"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28</a:t>
                    </a:r>
                    <a:endParaRPr lang="en-US" altLang="en-US" sz="750" dirty="0">
                      <a:solidFill>
                        <a:srgbClr val="626362"/>
                      </a:solidFill>
                      <a:cs typeface="Arial" panose="020B0604020202020204" pitchFamily="34" charset="0"/>
                    </a:endParaRPr>
                  </a:p>
                </p:txBody>
              </p:sp>
            </p:grpSp>
            <p:grpSp>
              <p:nvGrpSpPr>
                <p:cNvPr id="2059" name="Group 2058"/>
                <p:cNvGrpSpPr/>
                <p:nvPr/>
              </p:nvGrpSpPr>
              <p:grpSpPr>
                <a:xfrm>
                  <a:off x="3224701" y="1367839"/>
                  <a:ext cx="158698" cy="2138006"/>
                  <a:chOff x="2172037" y="1386948"/>
                  <a:chExt cx="264736" cy="2444974"/>
                </a:xfrm>
              </p:grpSpPr>
              <p:sp>
                <p:nvSpPr>
                  <p:cNvPr id="2060" name="Rectangle 16"/>
                  <p:cNvSpPr>
                    <a:spLocks noChangeArrowheads="1"/>
                  </p:cNvSpPr>
                  <p:nvPr/>
                </p:nvSpPr>
                <p:spPr bwMode="auto">
                  <a:xfrm>
                    <a:off x="2313100" y="3699935"/>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0</a:t>
                    </a:r>
                    <a:endParaRPr lang="en-US" altLang="en-US" sz="750" dirty="0">
                      <a:solidFill>
                        <a:srgbClr val="626362"/>
                      </a:solidFill>
                      <a:cs typeface="Arial" panose="020B0604020202020204" pitchFamily="34" charset="0"/>
                    </a:endParaRPr>
                  </a:p>
                </p:txBody>
              </p:sp>
              <p:sp>
                <p:nvSpPr>
                  <p:cNvPr id="2061" name="Rectangle 18"/>
                  <p:cNvSpPr>
                    <a:spLocks noChangeArrowheads="1"/>
                  </p:cNvSpPr>
                  <p:nvPr/>
                </p:nvSpPr>
                <p:spPr bwMode="auto">
                  <a:xfrm>
                    <a:off x="2242569" y="3469747"/>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a:t>
                    </a:r>
                    <a:endParaRPr lang="en-US" altLang="en-US" sz="750" dirty="0">
                      <a:solidFill>
                        <a:srgbClr val="626362"/>
                      </a:solidFill>
                      <a:cs typeface="Arial" panose="020B0604020202020204" pitchFamily="34" charset="0"/>
                    </a:endParaRPr>
                  </a:p>
                </p:txBody>
              </p:sp>
              <p:sp>
                <p:nvSpPr>
                  <p:cNvPr id="2062" name="Rectangle 20"/>
                  <p:cNvSpPr>
                    <a:spLocks noChangeArrowheads="1"/>
                  </p:cNvSpPr>
                  <p:nvPr/>
                </p:nvSpPr>
                <p:spPr bwMode="auto">
                  <a:xfrm>
                    <a:off x="2242569" y="3237973"/>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20</a:t>
                    </a:r>
                    <a:endParaRPr lang="en-US" altLang="en-US" sz="750" dirty="0">
                      <a:solidFill>
                        <a:srgbClr val="626362"/>
                      </a:solidFill>
                      <a:cs typeface="Arial" panose="020B0604020202020204" pitchFamily="34" charset="0"/>
                    </a:endParaRPr>
                  </a:p>
                </p:txBody>
              </p:sp>
              <p:sp>
                <p:nvSpPr>
                  <p:cNvPr id="2063" name="Rectangle 22"/>
                  <p:cNvSpPr>
                    <a:spLocks noChangeArrowheads="1"/>
                  </p:cNvSpPr>
                  <p:nvPr/>
                </p:nvSpPr>
                <p:spPr bwMode="auto">
                  <a:xfrm>
                    <a:off x="2242569" y="3006198"/>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30</a:t>
                    </a:r>
                    <a:endParaRPr lang="en-US" altLang="en-US" sz="750" dirty="0">
                      <a:solidFill>
                        <a:srgbClr val="626362"/>
                      </a:solidFill>
                      <a:cs typeface="Arial" panose="020B0604020202020204" pitchFamily="34" charset="0"/>
                    </a:endParaRPr>
                  </a:p>
                </p:txBody>
              </p:sp>
              <p:sp>
                <p:nvSpPr>
                  <p:cNvPr id="2064" name="Rectangle 24"/>
                  <p:cNvSpPr>
                    <a:spLocks noChangeArrowheads="1"/>
                  </p:cNvSpPr>
                  <p:nvPr/>
                </p:nvSpPr>
                <p:spPr bwMode="auto">
                  <a:xfrm>
                    <a:off x="2242569" y="2776011"/>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40</a:t>
                    </a:r>
                    <a:endParaRPr lang="en-US" altLang="en-US" sz="750" dirty="0">
                      <a:solidFill>
                        <a:srgbClr val="626362"/>
                      </a:solidFill>
                      <a:cs typeface="Arial" panose="020B0604020202020204" pitchFamily="34" charset="0"/>
                    </a:endParaRPr>
                  </a:p>
                </p:txBody>
              </p:sp>
              <p:sp>
                <p:nvSpPr>
                  <p:cNvPr id="2065" name="Rectangle 26"/>
                  <p:cNvSpPr>
                    <a:spLocks noChangeArrowheads="1"/>
                  </p:cNvSpPr>
                  <p:nvPr/>
                </p:nvSpPr>
                <p:spPr bwMode="auto">
                  <a:xfrm>
                    <a:off x="2242569" y="2542648"/>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50</a:t>
                    </a:r>
                    <a:endParaRPr lang="en-US" altLang="en-US" sz="750" dirty="0">
                      <a:solidFill>
                        <a:srgbClr val="626362"/>
                      </a:solidFill>
                      <a:cs typeface="Arial" panose="020B0604020202020204" pitchFamily="34" charset="0"/>
                    </a:endParaRPr>
                  </a:p>
                </p:txBody>
              </p:sp>
              <p:sp>
                <p:nvSpPr>
                  <p:cNvPr id="2066" name="Rectangle 28"/>
                  <p:cNvSpPr>
                    <a:spLocks noChangeArrowheads="1"/>
                  </p:cNvSpPr>
                  <p:nvPr/>
                </p:nvSpPr>
                <p:spPr bwMode="auto">
                  <a:xfrm>
                    <a:off x="2242569" y="2310873"/>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60</a:t>
                    </a:r>
                    <a:endParaRPr lang="en-US" altLang="en-US" sz="750" dirty="0">
                      <a:solidFill>
                        <a:srgbClr val="626362"/>
                      </a:solidFill>
                      <a:cs typeface="Arial" panose="020B0604020202020204" pitchFamily="34" charset="0"/>
                    </a:endParaRPr>
                  </a:p>
                </p:txBody>
              </p:sp>
              <p:sp>
                <p:nvSpPr>
                  <p:cNvPr id="2067" name="Rectangle 30"/>
                  <p:cNvSpPr>
                    <a:spLocks noChangeArrowheads="1"/>
                  </p:cNvSpPr>
                  <p:nvPr/>
                </p:nvSpPr>
                <p:spPr bwMode="auto">
                  <a:xfrm>
                    <a:off x="2242569" y="2080685"/>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70</a:t>
                    </a:r>
                    <a:endParaRPr lang="en-US" altLang="en-US" sz="750" dirty="0">
                      <a:solidFill>
                        <a:srgbClr val="626362"/>
                      </a:solidFill>
                      <a:cs typeface="Arial" panose="020B0604020202020204" pitchFamily="34" charset="0"/>
                    </a:endParaRPr>
                  </a:p>
                </p:txBody>
              </p:sp>
              <p:sp>
                <p:nvSpPr>
                  <p:cNvPr id="2068" name="Rectangle 32"/>
                  <p:cNvSpPr>
                    <a:spLocks noChangeArrowheads="1"/>
                  </p:cNvSpPr>
                  <p:nvPr/>
                </p:nvSpPr>
                <p:spPr bwMode="auto">
                  <a:xfrm>
                    <a:off x="2242569" y="1848910"/>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80</a:t>
                    </a:r>
                    <a:endParaRPr lang="en-US" altLang="en-US" sz="750" dirty="0">
                      <a:solidFill>
                        <a:srgbClr val="626362"/>
                      </a:solidFill>
                      <a:cs typeface="Arial" panose="020B0604020202020204" pitchFamily="34" charset="0"/>
                    </a:endParaRPr>
                  </a:p>
                </p:txBody>
              </p:sp>
              <p:sp>
                <p:nvSpPr>
                  <p:cNvPr id="2069" name="Rectangle 34"/>
                  <p:cNvSpPr>
                    <a:spLocks noChangeArrowheads="1"/>
                  </p:cNvSpPr>
                  <p:nvPr/>
                </p:nvSpPr>
                <p:spPr bwMode="auto">
                  <a:xfrm>
                    <a:off x="2242569" y="1617135"/>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90</a:t>
                    </a:r>
                    <a:endParaRPr lang="en-US" altLang="en-US" sz="750" dirty="0">
                      <a:solidFill>
                        <a:srgbClr val="626362"/>
                      </a:solidFill>
                      <a:cs typeface="Arial" panose="020B0604020202020204" pitchFamily="34" charset="0"/>
                    </a:endParaRPr>
                  </a:p>
                </p:txBody>
              </p:sp>
              <p:sp>
                <p:nvSpPr>
                  <p:cNvPr id="2070" name="Rectangle 37"/>
                  <p:cNvSpPr>
                    <a:spLocks noChangeArrowheads="1"/>
                  </p:cNvSpPr>
                  <p:nvPr/>
                </p:nvSpPr>
                <p:spPr bwMode="auto">
                  <a:xfrm>
                    <a:off x="2172037" y="1386948"/>
                    <a:ext cx="264736"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100</a:t>
                    </a:r>
                    <a:endParaRPr lang="en-US" altLang="en-US" sz="750" dirty="0">
                      <a:solidFill>
                        <a:srgbClr val="626362"/>
                      </a:solidFill>
                      <a:cs typeface="Arial" panose="020B0604020202020204" pitchFamily="34" charset="0"/>
                    </a:endParaRPr>
                  </a:p>
                </p:txBody>
              </p:sp>
            </p:grpSp>
          </p:grpSp>
          <p:sp>
            <p:nvSpPr>
              <p:cNvPr id="2085" name="Rectangle 182"/>
              <p:cNvSpPr>
                <a:spLocks noChangeArrowheads="1"/>
              </p:cNvSpPr>
              <p:nvPr/>
            </p:nvSpPr>
            <p:spPr bwMode="auto">
              <a:xfrm>
                <a:off x="4049364" y="3680836"/>
                <a:ext cx="134492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b="1" dirty="0">
                    <a:solidFill>
                      <a:srgbClr val="000000"/>
                    </a:solidFill>
                    <a:cs typeface="Arial" panose="020B0604020202020204" pitchFamily="34" charset="0"/>
                  </a:rPr>
                  <a:t>Months Since Randomization</a:t>
                </a:r>
                <a:endParaRPr lang="en-US" altLang="en-US" sz="750" dirty="0">
                  <a:solidFill>
                    <a:srgbClr val="626362"/>
                  </a:solidFill>
                  <a:cs typeface="Arial" panose="020B0604020202020204" pitchFamily="34" charset="0"/>
                </a:endParaRPr>
              </a:p>
            </p:txBody>
          </p:sp>
        </p:grpSp>
      </p:grpSp>
      <p:grpSp>
        <p:nvGrpSpPr>
          <p:cNvPr id="10" name="Group 9"/>
          <p:cNvGrpSpPr/>
          <p:nvPr/>
        </p:nvGrpSpPr>
        <p:grpSpPr>
          <a:xfrm>
            <a:off x="6214983" y="1313780"/>
            <a:ext cx="2897881" cy="2724566"/>
            <a:chOff x="6214982" y="1071686"/>
            <a:chExt cx="2897881" cy="2724566"/>
          </a:xfrm>
        </p:grpSpPr>
        <p:sp>
          <p:nvSpPr>
            <p:cNvPr id="9" name="TextBox 8"/>
            <p:cNvSpPr txBox="1"/>
            <p:nvPr/>
          </p:nvSpPr>
          <p:spPr>
            <a:xfrm>
              <a:off x="6432119" y="1071686"/>
              <a:ext cx="2641104" cy="300082"/>
            </a:xfrm>
            <a:prstGeom prst="rect">
              <a:avLst/>
            </a:prstGeom>
            <a:noFill/>
          </p:spPr>
          <p:txBody>
            <a:bodyPr wrap="square" rtlCol="0">
              <a:spAutoFit/>
            </a:bodyPr>
            <a:lstStyle/>
            <a:p>
              <a:pPr algn="ctr" defTabSz="457189"/>
              <a:r>
                <a:rPr lang="en-US" sz="1350" b="1" dirty="0">
                  <a:solidFill>
                    <a:srgbClr val="000000"/>
                  </a:solidFill>
                  <a:latin typeface="Arial" panose="020B0604020202020204" pitchFamily="34" charset="0"/>
                  <a:cs typeface="Arial" panose="020B0604020202020204" pitchFamily="34" charset="0"/>
                </a:rPr>
                <a:t>HRP</a:t>
              </a:r>
            </a:p>
          </p:txBody>
        </p:sp>
        <p:grpSp>
          <p:nvGrpSpPr>
            <p:cNvPr id="8" name="Group 7"/>
            <p:cNvGrpSpPr/>
            <p:nvPr/>
          </p:nvGrpSpPr>
          <p:grpSpPr>
            <a:xfrm>
              <a:off x="6214982" y="1367839"/>
              <a:ext cx="2897881" cy="2270389"/>
              <a:chOff x="6214982" y="1367839"/>
              <a:chExt cx="2897881" cy="2270389"/>
            </a:xfrm>
          </p:grpSpPr>
          <p:sp>
            <p:nvSpPr>
              <p:cNvPr id="1179" name="Line 6"/>
              <p:cNvSpPr>
                <a:spLocks noChangeShapeType="1"/>
              </p:cNvSpPr>
              <p:nvPr/>
            </p:nvSpPr>
            <p:spPr bwMode="auto">
              <a:xfrm flipH="1">
                <a:off x="6419854" y="345842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0" name="Line 7"/>
              <p:cNvSpPr>
                <a:spLocks noChangeShapeType="1"/>
              </p:cNvSpPr>
              <p:nvPr/>
            </p:nvSpPr>
            <p:spPr bwMode="auto">
              <a:xfrm flipH="1">
                <a:off x="6419854" y="325706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1" name="Line 8"/>
              <p:cNvSpPr>
                <a:spLocks noChangeShapeType="1"/>
              </p:cNvSpPr>
              <p:nvPr/>
            </p:nvSpPr>
            <p:spPr bwMode="auto">
              <a:xfrm flipH="1">
                <a:off x="6419854" y="3055705"/>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2" name="Line 9"/>
              <p:cNvSpPr>
                <a:spLocks noChangeShapeType="1"/>
              </p:cNvSpPr>
              <p:nvPr/>
            </p:nvSpPr>
            <p:spPr bwMode="auto">
              <a:xfrm flipH="1">
                <a:off x="6419854" y="285434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3" name="Line 10"/>
              <p:cNvSpPr>
                <a:spLocks noChangeShapeType="1"/>
              </p:cNvSpPr>
              <p:nvPr/>
            </p:nvSpPr>
            <p:spPr bwMode="auto">
              <a:xfrm flipH="1">
                <a:off x="6419854" y="2651719"/>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4" name="Line 11"/>
              <p:cNvSpPr>
                <a:spLocks noChangeShapeType="1"/>
              </p:cNvSpPr>
              <p:nvPr/>
            </p:nvSpPr>
            <p:spPr bwMode="auto">
              <a:xfrm flipH="1">
                <a:off x="6419854" y="245035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5" name="Line 12"/>
              <p:cNvSpPr>
                <a:spLocks noChangeShapeType="1"/>
              </p:cNvSpPr>
              <p:nvPr/>
            </p:nvSpPr>
            <p:spPr bwMode="auto">
              <a:xfrm flipH="1">
                <a:off x="6419854" y="224899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186" name="Line 13"/>
              <p:cNvSpPr>
                <a:spLocks noChangeShapeType="1"/>
              </p:cNvSpPr>
              <p:nvPr/>
            </p:nvSpPr>
            <p:spPr bwMode="auto">
              <a:xfrm flipH="1">
                <a:off x="6419854" y="204763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6" name="Line 14"/>
              <p:cNvSpPr>
                <a:spLocks noChangeShapeType="1"/>
              </p:cNvSpPr>
              <p:nvPr/>
            </p:nvSpPr>
            <p:spPr bwMode="auto">
              <a:xfrm flipH="1">
                <a:off x="6419854" y="1843743"/>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7" name="Line 15"/>
              <p:cNvSpPr>
                <a:spLocks noChangeShapeType="1"/>
              </p:cNvSpPr>
              <p:nvPr/>
            </p:nvSpPr>
            <p:spPr bwMode="auto">
              <a:xfrm flipH="1">
                <a:off x="6419854" y="164238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8" name="Line 16"/>
              <p:cNvSpPr>
                <a:spLocks noChangeShapeType="1"/>
              </p:cNvSpPr>
              <p:nvPr/>
            </p:nvSpPr>
            <p:spPr bwMode="auto">
              <a:xfrm flipH="1">
                <a:off x="6419854" y="144102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19" name="Line 38"/>
              <p:cNvSpPr>
                <a:spLocks noChangeShapeType="1"/>
              </p:cNvSpPr>
              <p:nvPr/>
            </p:nvSpPr>
            <p:spPr bwMode="auto">
              <a:xfrm>
                <a:off x="644525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0" name="Line 39"/>
              <p:cNvSpPr>
                <a:spLocks noChangeShapeType="1"/>
              </p:cNvSpPr>
              <p:nvPr/>
            </p:nvSpPr>
            <p:spPr bwMode="auto">
              <a:xfrm flipV="1">
                <a:off x="653986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1" name="Line 40"/>
              <p:cNvSpPr>
                <a:spLocks noChangeShapeType="1"/>
              </p:cNvSpPr>
              <p:nvPr/>
            </p:nvSpPr>
            <p:spPr bwMode="auto">
              <a:xfrm>
                <a:off x="663272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2" name="Line 41"/>
              <p:cNvSpPr>
                <a:spLocks noChangeShapeType="1"/>
              </p:cNvSpPr>
              <p:nvPr/>
            </p:nvSpPr>
            <p:spPr bwMode="auto">
              <a:xfrm flipV="1">
                <a:off x="672645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3" name="Line 42"/>
              <p:cNvSpPr>
                <a:spLocks noChangeShapeType="1"/>
              </p:cNvSpPr>
              <p:nvPr/>
            </p:nvSpPr>
            <p:spPr bwMode="auto">
              <a:xfrm>
                <a:off x="681843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4" name="Line 43"/>
              <p:cNvSpPr>
                <a:spLocks noChangeShapeType="1"/>
              </p:cNvSpPr>
              <p:nvPr/>
            </p:nvSpPr>
            <p:spPr bwMode="auto">
              <a:xfrm flipV="1">
                <a:off x="6913036"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5" name="Line 44"/>
              <p:cNvSpPr>
                <a:spLocks noChangeShapeType="1"/>
              </p:cNvSpPr>
              <p:nvPr/>
            </p:nvSpPr>
            <p:spPr bwMode="auto">
              <a:xfrm>
                <a:off x="7005891"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6" name="Line 45"/>
              <p:cNvSpPr>
                <a:spLocks noChangeShapeType="1"/>
              </p:cNvSpPr>
              <p:nvPr/>
            </p:nvSpPr>
            <p:spPr bwMode="auto">
              <a:xfrm flipV="1">
                <a:off x="709962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7" name="Line 46"/>
              <p:cNvSpPr>
                <a:spLocks noChangeShapeType="1"/>
              </p:cNvSpPr>
              <p:nvPr/>
            </p:nvSpPr>
            <p:spPr bwMode="auto">
              <a:xfrm>
                <a:off x="719160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8" name="Line 47"/>
              <p:cNvSpPr>
                <a:spLocks noChangeShapeType="1"/>
              </p:cNvSpPr>
              <p:nvPr/>
            </p:nvSpPr>
            <p:spPr bwMode="auto">
              <a:xfrm flipV="1">
                <a:off x="7286207"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29" name="Line 48"/>
              <p:cNvSpPr>
                <a:spLocks noChangeShapeType="1"/>
              </p:cNvSpPr>
              <p:nvPr/>
            </p:nvSpPr>
            <p:spPr bwMode="auto">
              <a:xfrm>
                <a:off x="7380814"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0" name="Line 49"/>
              <p:cNvSpPr>
                <a:spLocks noChangeShapeType="1"/>
              </p:cNvSpPr>
              <p:nvPr/>
            </p:nvSpPr>
            <p:spPr bwMode="auto">
              <a:xfrm flipV="1">
                <a:off x="747279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1" name="Line 50"/>
              <p:cNvSpPr>
                <a:spLocks noChangeShapeType="1"/>
              </p:cNvSpPr>
              <p:nvPr/>
            </p:nvSpPr>
            <p:spPr bwMode="auto">
              <a:xfrm>
                <a:off x="756564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2" name="Line 51"/>
              <p:cNvSpPr>
                <a:spLocks noChangeShapeType="1"/>
              </p:cNvSpPr>
              <p:nvPr/>
            </p:nvSpPr>
            <p:spPr bwMode="auto">
              <a:xfrm flipV="1">
                <a:off x="7659378"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3" name="Line 52"/>
              <p:cNvSpPr>
                <a:spLocks noChangeShapeType="1"/>
              </p:cNvSpPr>
              <p:nvPr/>
            </p:nvSpPr>
            <p:spPr bwMode="auto">
              <a:xfrm>
                <a:off x="775223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4" name="Line 53"/>
              <p:cNvSpPr>
                <a:spLocks noChangeShapeType="1"/>
              </p:cNvSpPr>
              <p:nvPr/>
            </p:nvSpPr>
            <p:spPr bwMode="auto">
              <a:xfrm flipV="1">
                <a:off x="784596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5" name="Line 54"/>
              <p:cNvSpPr>
                <a:spLocks noChangeShapeType="1"/>
              </p:cNvSpPr>
              <p:nvPr/>
            </p:nvSpPr>
            <p:spPr bwMode="auto">
              <a:xfrm>
                <a:off x="7938818"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6" name="Line 55"/>
              <p:cNvSpPr>
                <a:spLocks noChangeShapeType="1"/>
              </p:cNvSpPr>
              <p:nvPr/>
            </p:nvSpPr>
            <p:spPr bwMode="auto">
              <a:xfrm flipV="1">
                <a:off x="803342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7" name="Line 56"/>
              <p:cNvSpPr>
                <a:spLocks noChangeShapeType="1"/>
              </p:cNvSpPr>
              <p:nvPr/>
            </p:nvSpPr>
            <p:spPr bwMode="auto">
              <a:xfrm>
                <a:off x="8127155"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8" name="Line 57"/>
              <p:cNvSpPr>
                <a:spLocks noChangeShapeType="1"/>
              </p:cNvSpPr>
              <p:nvPr/>
            </p:nvSpPr>
            <p:spPr bwMode="auto">
              <a:xfrm flipV="1">
                <a:off x="8219134"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39" name="Line 58"/>
              <p:cNvSpPr>
                <a:spLocks noChangeShapeType="1"/>
              </p:cNvSpPr>
              <p:nvPr/>
            </p:nvSpPr>
            <p:spPr bwMode="auto">
              <a:xfrm>
                <a:off x="831198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0" name="Line 59"/>
              <p:cNvSpPr>
                <a:spLocks noChangeShapeType="1"/>
              </p:cNvSpPr>
              <p:nvPr/>
            </p:nvSpPr>
            <p:spPr bwMode="auto">
              <a:xfrm flipV="1">
                <a:off x="840572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1" name="Line 60"/>
              <p:cNvSpPr>
                <a:spLocks noChangeShapeType="1"/>
              </p:cNvSpPr>
              <p:nvPr/>
            </p:nvSpPr>
            <p:spPr bwMode="auto">
              <a:xfrm>
                <a:off x="850032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2" name="Line 61"/>
              <p:cNvSpPr>
                <a:spLocks noChangeShapeType="1"/>
              </p:cNvSpPr>
              <p:nvPr/>
            </p:nvSpPr>
            <p:spPr bwMode="auto">
              <a:xfrm flipV="1">
                <a:off x="859230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3" name="Line 62"/>
              <p:cNvSpPr>
                <a:spLocks noChangeShapeType="1"/>
              </p:cNvSpPr>
              <p:nvPr/>
            </p:nvSpPr>
            <p:spPr bwMode="auto">
              <a:xfrm>
                <a:off x="8686912"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4" name="Line 63"/>
              <p:cNvSpPr>
                <a:spLocks noChangeShapeType="1"/>
              </p:cNvSpPr>
              <p:nvPr/>
            </p:nvSpPr>
            <p:spPr bwMode="auto">
              <a:xfrm flipV="1">
                <a:off x="877889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5" name="Line 64"/>
              <p:cNvSpPr>
                <a:spLocks noChangeShapeType="1"/>
              </p:cNvSpPr>
              <p:nvPr/>
            </p:nvSpPr>
            <p:spPr bwMode="auto">
              <a:xfrm>
                <a:off x="8871746"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6" name="Line 65"/>
              <p:cNvSpPr>
                <a:spLocks noChangeShapeType="1"/>
              </p:cNvSpPr>
              <p:nvPr/>
            </p:nvSpPr>
            <p:spPr bwMode="auto">
              <a:xfrm flipV="1">
                <a:off x="8966352"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7" name="Line 66"/>
              <p:cNvSpPr>
                <a:spLocks noChangeShapeType="1"/>
              </p:cNvSpPr>
              <p:nvPr/>
            </p:nvSpPr>
            <p:spPr bwMode="auto">
              <a:xfrm>
                <a:off x="906008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8" name="Line 67"/>
              <p:cNvSpPr>
                <a:spLocks noChangeShapeType="1"/>
              </p:cNvSpPr>
              <p:nvPr/>
            </p:nvSpPr>
            <p:spPr bwMode="auto">
              <a:xfrm flipH="1">
                <a:off x="6419854" y="345842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49" name="Line 68"/>
              <p:cNvSpPr>
                <a:spLocks noChangeShapeType="1"/>
              </p:cNvSpPr>
              <p:nvPr/>
            </p:nvSpPr>
            <p:spPr bwMode="auto">
              <a:xfrm flipH="1">
                <a:off x="6419854" y="325706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0" name="Line 69"/>
              <p:cNvSpPr>
                <a:spLocks noChangeShapeType="1"/>
              </p:cNvSpPr>
              <p:nvPr/>
            </p:nvSpPr>
            <p:spPr bwMode="auto">
              <a:xfrm flipH="1">
                <a:off x="6419854" y="3055705"/>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1" name="Line 70"/>
              <p:cNvSpPr>
                <a:spLocks noChangeShapeType="1"/>
              </p:cNvSpPr>
              <p:nvPr/>
            </p:nvSpPr>
            <p:spPr bwMode="auto">
              <a:xfrm flipH="1">
                <a:off x="6419854" y="285434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2" name="Line 71"/>
              <p:cNvSpPr>
                <a:spLocks noChangeShapeType="1"/>
              </p:cNvSpPr>
              <p:nvPr/>
            </p:nvSpPr>
            <p:spPr bwMode="auto">
              <a:xfrm flipH="1">
                <a:off x="6419854" y="2651719"/>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3" name="Line 72"/>
              <p:cNvSpPr>
                <a:spLocks noChangeShapeType="1"/>
              </p:cNvSpPr>
              <p:nvPr/>
            </p:nvSpPr>
            <p:spPr bwMode="auto">
              <a:xfrm flipH="1">
                <a:off x="6419854" y="2450358"/>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4" name="Line 73"/>
              <p:cNvSpPr>
                <a:spLocks noChangeShapeType="1"/>
              </p:cNvSpPr>
              <p:nvPr/>
            </p:nvSpPr>
            <p:spPr bwMode="auto">
              <a:xfrm flipH="1">
                <a:off x="6419854" y="2248997"/>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5" name="Line 74"/>
              <p:cNvSpPr>
                <a:spLocks noChangeShapeType="1"/>
              </p:cNvSpPr>
              <p:nvPr/>
            </p:nvSpPr>
            <p:spPr bwMode="auto">
              <a:xfrm flipH="1">
                <a:off x="6419854" y="2047636"/>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6" name="Line 75"/>
              <p:cNvSpPr>
                <a:spLocks noChangeShapeType="1"/>
              </p:cNvSpPr>
              <p:nvPr/>
            </p:nvSpPr>
            <p:spPr bwMode="auto">
              <a:xfrm flipH="1">
                <a:off x="6419854" y="1843743"/>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7" name="Line 76"/>
              <p:cNvSpPr>
                <a:spLocks noChangeShapeType="1"/>
              </p:cNvSpPr>
              <p:nvPr/>
            </p:nvSpPr>
            <p:spPr bwMode="auto">
              <a:xfrm flipH="1">
                <a:off x="6419854" y="164238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8" name="Line 77"/>
              <p:cNvSpPr>
                <a:spLocks noChangeShapeType="1"/>
              </p:cNvSpPr>
              <p:nvPr/>
            </p:nvSpPr>
            <p:spPr bwMode="auto">
              <a:xfrm flipH="1">
                <a:off x="6419854" y="1441022"/>
                <a:ext cx="12264" cy="0"/>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59" name="Line 95"/>
              <p:cNvSpPr>
                <a:spLocks noChangeShapeType="1"/>
              </p:cNvSpPr>
              <p:nvPr/>
            </p:nvSpPr>
            <p:spPr bwMode="auto">
              <a:xfrm>
                <a:off x="644525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0" name="Line 96"/>
              <p:cNvSpPr>
                <a:spLocks noChangeShapeType="1"/>
              </p:cNvSpPr>
              <p:nvPr/>
            </p:nvSpPr>
            <p:spPr bwMode="auto">
              <a:xfrm flipV="1">
                <a:off x="653986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1" name="Line 97"/>
              <p:cNvSpPr>
                <a:spLocks noChangeShapeType="1"/>
              </p:cNvSpPr>
              <p:nvPr/>
            </p:nvSpPr>
            <p:spPr bwMode="auto">
              <a:xfrm>
                <a:off x="663272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2" name="Line 98"/>
              <p:cNvSpPr>
                <a:spLocks noChangeShapeType="1"/>
              </p:cNvSpPr>
              <p:nvPr/>
            </p:nvSpPr>
            <p:spPr bwMode="auto">
              <a:xfrm flipV="1">
                <a:off x="672645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3" name="Line 99"/>
              <p:cNvSpPr>
                <a:spLocks noChangeShapeType="1"/>
              </p:cNvSpPr>
              <p:nvPr/>
            </p:nvSpPr>
            <p:spPr bwMode="auto">
              <a:xfrm>
                <a:off x="681843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4" name="Line 100"/>
              <p:cNvSpPr>
                <a:spLocks noChangeShapeType="1"/>
              </p:cNvSpPr>
              <p:nvPr/>
            </p:nvSpPr>
            <p:spPr bwMode="auto">
              <a:xfrm flipV="1">
                <a:off x="6913036"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5" name="Line 101"/>
              <p:cNvSpPr>
                <a:spLocks noChangeShapeType="1"/>
              </p:cNvSpPr>
              <p:nvPr/>
            </p:nvSpPr>
            <p:spPr bwMode="auto">
              <a:xfrm>
                <a:off x="7005891"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6" name="Line 102"/>
              <p:cNvSpPr>
                <a:spLocks noChangeShapeType="1"/>
              </p:cNvSpPr>
              <p:nvPr/>
            </p:nvSpPr>
            <p:spPr bwMode="auto">
              <a:xfrm flipV="1">
                <a:off x="709962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7" name="Line 103"/>
              <p:cNvSpPr>
                <a:spLocks noChangeShapeType="1"/>
              </p:cNvSpPr>
              <p:nvPr/>
            </p:nvSpPr>
            <p:spPr bwMode="auto">
              <a:xfrm>
                <a:off x="7191600"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8" name="Line 104"/>
              <p:cNvSpPr>
                <a:spLocks noChangeShapeType="1"/>
              </p:cNvSpPr>
              <p:nvPr/>
            </p:nvSpPr>
            <p:spPr bwMode="auto">
              <a:xfrm flipV="1">
                <a:off x="7286207"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69" name="Line 105"/>
              <p:cNvSpPr>
                <a:spLocks noChangeShapeType="1"/>
              </p:cNvSpPr>
              <p:nvPr/>
            </p:nvSpPr>
            <p:spPr bwMode="auto">
              <a:xfrm>
                <a:off x="7380814"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0" name="Line 106"/>
              <p:cNvSpPr>
                <a:spLocks noChangeShapeType="1"/>
              </p:cNvSpPr>
              <p:nvPr/>
            </p:nvSpPr>
            <p:spPr bwMode="auto">
              <a:xfrm flipV="1">
                <a:off x="747279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1" name="Line 107"/>
              <p:cNvSpPr>
                <a:spLocks noChangeShapeType="1"/>
              </p:cNvSpPr>
              <p:nvPr/>
            </p:nvSpPr>
            <p:spPr bwMode="auto">
              <a:xfrm>
                <a:off x="756564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2" name="Line 108"/>
              <p:cNvSpPr>
                <a:spLocks noChangeShapeType="1"/>
              </p:cNvSpPr>
              <p:nvPr/>
            </p:nvSpPr>
            <p:spPr bwMode="auto">
              <a:xfrm flipV="1">
                <a:off x="7659378"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3" name="Line 109"/>
              <p:cNvSpPr>
                <a:spLocks noChangeShapeType="1"/>
              </p:cNvSpPr>
              <p:nvPr/>
            </p:nvSpPr>
            <p:spPr bwMode="auto">
              <a:xfrm>
                <a:off x="775223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4" name="Line 110"/>
              <p:cNvSpPr>
                <a:spLocks noChangeShapeType="1"/>
              </p:cNvSpPr>
              <p:nvPr/>
            </p:nvSpPr>
            <p:spPr bwMode="auto">
              <a:xfrm flipV="1">
                <a:off x="7845963"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5" name="Line 111"/>
              <p:cNvSpPr>
                <a:spLocks noChangeShapeType="1"/>
              </p:cNvSpPr>
              <p:nvPr/>
            </p:nvSpPr>
            <p:spPr bwMode="auto">
              <a:xfrm>
                <a:off x="7938818"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6" name="Line 112"/>
              <p:cNvSpPr>
                <a:spLocks noChangeShapeType="1"/>
              </p:cNvSpPr>
              <p:nvPr/>
            </p:nvSpPr>
            <p:spPr bwMode="auto">
              <a:xfrm flipV="1">
                <a:off x="803342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7" name="Line 113"/>
              <p:cNvSpPr>
                <a:spLocks noChangeShapeType="1"/>
              </p:cNvSpPr>
              <p:nvPr/>
            </p:nvSpPr>
            <p:spPr bwMode="auto">
              <a:xfrm>
                <a:off x="8127155"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8" name="Line 114"/>
              <p:cNvSpPr>
                <a:spLocks noChangeShapeType="1"/>
              </p:cNvSpPr>
              <p:nvPr/>
            </p:nvSpPr>
            <p:spPr bwMode="auto">
              <a:xfrm flipV="1">
                <a:off x="8219134"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79" name="Line 115"/>
              <p:cNvSpPr>
                <a:spLocks noChangeShapeType="1"/>
              </p:cNvSpPr>
              <p:nvPr/>
            </p:nvSpPr>
            <p:spPr bwMode="auto">
              <a:xfrm>
                <a:off x="8311989"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0" name="Line 116"/>
              <p:cNvSpPr>
                <a:spLocks noChangeShapeType="1"/>
              </p:cNvSpPr>
              <p:nvPr/>
            </p:nvSpPr>
            <p:spPr bwMode="auto">
              <a:xfrm flipV="1">
                <a:off x="8405720"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1" name="Line 117"/>
              <p:cNvSpPr>
                <a:spLocks noChangeShapeType="1"/>
              </p:cNvSpPr>
              <p:nvPr/>
            </p:nvSpPr>
            <p:spPr bwMode="auto">
              <a:xfrm>
                <a:off x="8500327"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2" name="Line 118"/>
              <p:cNvSpPr>
                <a:spLocks noChangeShapeType="1"/>
              </p:cNvSpPr>
              <p:nvPr/>
            </p:nvSpPr>
            <p:spPr bwMode="auto">
              <a:xfrm flipV="1">
                <a:off x="8592305"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3" name="Line 119"/>
              <p:cNvSpPr>
                <a:spLocks noChangeShapeType="1"/>
              </p:cNvSpPr>
              <p:nvPr/>
            </p:nvSpPr>
            <p:spPr bwMode="auto">
              <a:xfrm>
                <a:off x="8686912"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4" name="Line 120"/>
              <p:cNvSpPr>
                <a:spLocks noChangeShapeType="1"/>
              </p:cNvSpPr>
              <p:nvPr/>
            </p:nvSpPr>
            <p:spPr bwMode="auto">
              <a:xfrm flipV="1">
                <a:off x="8778891"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5" name="Line 121"/>
              <p:cNvSpPr>
                <a:spLocks noChangeShapeType="1"/>
              </p:cNvSpPr>
              <p:nvPr/>
            </p:nvSpPr>
            <p:spPr bwMode="auto">
              <a:xfrm>
                <a:off x="8871746"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6" name="Line 122"/>
              <p:cNvSpPr>
                <a:spLocks noChangeShapeType="1"/>
              </p:cNvSpPr>
              <p:nvPr/>
            </p:nvSpPr>
            <p:spPr bwMode="auto">
              <a:xfrm flipV="1">
                <a:off x="8966352" y="3464759"/>
                <a:ext cx="0" cy="11398"/>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7" name="Line 123"/>
              <p:cNvSpPr>
                <a:spLocks noChangeShapeType="1"/>
              </p:cNvSpPr>
              <p:nvPr/>
            </p:nvSpPr>
            <p:spPr bwMode="auto">
              <a:xfrm>
                <a:off x="9060083" y="3464759"/>
                <a:ext cx="0" cy="26596"/>
              </a:xfrm>
              <a:prstGeom prst="line">
                <a:avLst/>
              </a:prstGeom>
              <a:noFill/>
              <a:ln w="317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8" name="Freeform 136"/>
              <p:cNvSpPr>
                <a:spLocks/>
              </p:cNvSpPr>
              <p:nvPr/>
            </p:nvSpPr>
            <p:spPr bwMode="auto">
              <a:xfrm>
                <a:off x="6434746" y="1414426"/>
                <a:ext cx="2638477" cy="2046534"/>
              </a:xfrm>
              <a:custGeom>
                <a:avLst/>
                <a:gdLst>
                  <a:gd name="T0" fmla="*/ 0 w 3012"/>
                  <a:gd name="T1" fmla="*/ 1616 h 1616"/>
                  <a:gd name="T2" fmla="*/ 0 w 3012"/>
                  <a:gd name="T3" fmla="*/ 0 h 1616"/>
                  <a:gd name="T4" fmla="*/ 3010 w 3012"/>
                  <a:gd name="T5" fmla="*/ 0 h 1616"/>
                  <a:gd name="T6" fmla="*/ 3010 w 3012"/>
                  <a:gd name="T7" fmla="*/ 1616 h 1616"/>
                  <a:gd name="T8" fmla="*/ 0 w 3012"/>
                  <a:gd name="T9" fmla="*/ 1616 h 1616"/>
                  <a:gd name="T10" fmla="*/ 0 w 3012"/>
                  <a:gd name="T11" fmla="*/ 0 h 1616"/>
                  <a:gd name="T12" fmla="*/ 3012 w 3012"/>
                  <a:gd name="T13" fmla="*/ 0 h 1616"/>
                  <a:gd name="T14" fmla="*/ 3012 w 3012"/>
                  <a:gd name="T15" fmla="*/ 1616 h 1616"/>
                  <a:gd name="T16" fmla="*/ 0 w 3012"/>
                  <a:gd name="T17" fmla="*/ 1616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2" h="1616">
                    <a:moveTo>
                      <a:pt x="0" y="1616"/>
                    </a:moveTo>
                    <a:lnTo>
                      <a:pt x="0" y="0"/>
                    </a:lnTo>
                    <a:lnTo>
                      <a:pt x="3010" y="0"/>
                    </a:lnTo>
                    <a:lnTo>
                      <a:pt x="3010" y="1616"/>
                    </a:lnTo>
                    <a:lnTo>
                      <a:pt x="0" y="1616"/>
                    </a:lnTo>
                    <a:lnTo>
                      <a:pt x="0" y="0"/>
                    </a:lnTo>
                    <a:lnTo>
                      <a:pt x="3012" y="0"/>
                    </a:lnTo>
                    <a:lnTo>
                      <a:pt x="3012" y="1616"/>
                    </a:lnTo>
                    <a:lnTo>
                      <a:pt x="0" y="1616"/>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89" name="Freeform 264"/>
              <p:cNvSpPr>
                <a:spLocks/>
              </p:cNvSpPr>
              <p:nvPr/>
            </p:nvSpPr>
            <p:spPr bwMode="auto">
              <a:xfrm>
                <a:off x="6443506" y="1435956"/>
                <a:ext cx="2051564" cy="1584291"/>
              </a:xfrm>
              <a:custGeom>
                <a:avLst/>
                <a:gdLst>
                  <a:gd name="T0" fmla="*/ 141 w 2342"/>
                  <a:gd name="T1" fmla="*/ 0 h 1251"/>
                  <a:gd name="T2" fmla="*/ 210 w 2342"/>
                  <a:gd name="T3" fmla="*/ 0 h 1251"/>
                  <a:gd name="T4" fmla="*/ 228 w 2342"/>
                  <a:gd name="T5" fmla="*/ 66 h 1251"/>
                  <a:gd name="T6" fmla="*/ 257 w 2342"/>
                  <a:gd name="T7" fmla="*/ 79 h 1251"/>
                  <a:gd name="T8" fmla="*/ 273 w 2342"/>
                  <a:gd name="T9" fmla="*/ 97 h 1251"/>
                  <a:gd name="T10" fmla="*/ 281 w 2342"/>
                  <a:gd name="T11" fmla="*/ 141 h 1251"/>
                  <a:gd name="T12" fmla="*/ 288 w 2342"/>
                  <a:gd name="T13" fmla="*/ 172 h 1251"/>
                  <a:gd name="T14" fmla="*/ 294 w 2342"/>
                  <a:gd name="T15" fmla="*/ 223 h 1251"/>
                  <a:gd name="T16" fmla="*/ 302 w 2342"/>
                  <a:gd name="T17" fmla="*/ 304 h 1251"/>
                  <a:gd name="T18" fmla="*/ 309 w 2342"/>
                  <a:gd name="T19" fmla="*/ 337 h 1251"/>
                  <a:gd name="T20" fmla="*/ 315 w 2342"/>
                  <a:gd name="T21" fmla="*/ 351 h 1251"/>
                  <a:gd name="T22" fmla="*/ 323 w 2342"/>
                  <a:gd name="T23" fmla="*/ 369 h 1251"/>
                  <a:gd name="T24" fmla="*/ 330 w 2342"/>
                  <a:gd name="T25" fmla="*/ 388 h 1251"/>
                  <a:gd name="T26" fmla="*/ 336 w 2342"/>
                  <a:gd name="T27" fmla="*/ 408 h 1251"/>
                  <a:gd name="T28" fmla="*/ 425 w 2342"/>
                  <a:gd name="T29" fmla="*/ 426 h 1251"/>
                  <a:gd name="T30" fmla="*/ 446 w 2342"/>
                  <a:gd name="T31" fmla="*/ 441 h 1251"/>
                  <a:gd name="T32" fmla="*/ 485 w 2342"/>
                  <a:gd name="T33" fmla="*/ 454 h 1251"/>
                  <a:gd name="T34" fmla="*/ 512 w 2342"/>
                  <a:gd name="T35" fmla="*/ 474 h 1251"/>
                  <a:gd name="T36" fmla="*/ 561 w 2342"/>
                  <a:gd name="T37" fmla="*/ 486 h 1251"/>
                  <a:gd name="T38" fmla="*/ 569 w 2342"/>
                  <a:gd name="T39" fmla="*/ 505 h 1251"/>
                  <a:gd name="T40" fmla="*/ 579 w 2342"/>
                  <a:gd name="T41" fmla="*/ 538 h 1251"/>
                  <a:gd name="T42" fmla="*/ 585 w 2342"/>
                  <a:gd name="T43" fmla="*/ 567 h 1251"/>
                  <a:gd name="T44" fmla="*/ 593 w 2342"/>
                  <a:gd name="T45" fmla="*/ 592 h 1251"/>
                  <a:gd name="T46" fmla="*/ 600 w 2342"/>
                  <a:gd name="T47" fmla="*/ 640 h 1251"/>
                  <a:gd name="T48" fmla="*/ 611 w 2342"/>
                  <a:gd name="T49" fmla="*/ 669 h 1251"/>
                  <a:gd name="T50" fmla="*/ 617 w 2342"/>
                  <a:gd name="T51" fmla="*/ 690 h 1251"/>
                  <a:gd name="T52" fmla="*/ 684 w 2342"/>
                  <a:gd name="T53" fmla="*/ 714 h 1251"/>
                  <a:gd name="T54" fmla="*/ 771 w 2342"/>
                  <a:gd name="T55" fmla="*/ 738 h 1251"/>
                  <a:gd name="T56" fmla="*/ 782 w 2342"/>
                  <a:gd name="T57" fmla="*/ 756 h 1251"/>
                  <a:gd name="T58" fmla="*/ 806 w 2342"/>
                  <a:gd name="T59" fmla="*/ 772 h 1251"/>
                  <a:gd name="T60" fmla="*/ 816 w 2342"/>
                  <a:gd name="T61" fmla="*/ 786 h 1251"/>
                  <a:gd name="T62" fmla="*/ 855 w 2342"/>
                  <a:gd name="T63" fmla="*/ 799 h 1251"/>
                  <a:gd name="T64" fmla="*/ 873 w 2342"/>
                  <a:gd name="T65" fmla="*/ 822 h 1251"/>
                  <a:gd name="T66" fmla="*/ 879 w 2342"/>
                  <a:gd name="T67" fmla="*/ 847 h 1251"/>
                  <a:gd name="T68" fmla="*/ 887 w 2342"/>
                  <a:gd name="T69" fmla="*/ 877 h 1251"/>
                  <a:gd name="T70" fmla="*/ 897 w 2342"/>
                  <a:gd name="T71" fmla="*/ 913 h 1251"/>
                  <a:gd name="T72" fmla="*/ 1007 w 2342"/>
                  <a:gd name="T73" fmla="*/ 927 h 1251"/>
                  <a:gd name="T74" fmla="*/ 1017 w 2342"/>
                  <a:gd name="T75" fmla="*/ 942 h 1251"/>
                  <a:gd name="T76" fmla="*/ 1059 w 2342"/>
                  <a:gd name="T77" fmla="*/ 958 h 1251"/>
                  <a:gd name="T78" fmla="*/ 1149 w 2342"/>
                  <a:gd name="T79" fmla="*/ 975 h 1251"/>
                  <a:gd name="T80" fmla="*/ 1167 w 2342"/>
                  <a:gd name="T81" fmla="*/ 990 h 1251"/>
                  <a:gd name="T82" fmla="*/ 1178 w 2342"/>
                  <a:gd name="T83" fmla="*/ 1014 h 1251"/>
                  <a:gd name="T84" fmla="*/ 1188 w 2342"/>
                  <a:gd name="T85" fmla="*/ 1039 h 1251"/>
                  <a:gd name="T86" fmla="*/ 1206 w 2342"/>
                  <a:gd name="T87" fmla="*/ 1057 h 1251"/>
                  <a:gd name="T88" fmla="*/ 1458 w 2342"/>
                  <a:gd name="T89" fmla="*/ 1075 h 1251"/>
                  <a:gd name="T90" fmla="*/ 1476 w 2342"/>
                  <a:gd name="T91" fmla="*/ 1095 h 1251"/>
                  <a:gd name="T92" fmla="*/ 1514 w 2342"/>
                  <a:gd name="T93" fmla="*/ 1117 h 1251"/>
                  <a:gd name="T94" fmla="*/ 1752 w 2342"/>
                  <a:gd name="T95" fmla="*/ 1141 h 1251"/>
                  <a:gd name="T96" fmla="*/ 2064 w 2342"/>
                  <a:gd name="T97" fmla="*/ 1194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2" h="1251">
                    <a:moveTo>
                      <a:pt x="0" y="0"/>
                    </a:moveTo>
                    <a:lnTo>
                      <a:pt x="131" y="0"/>
                    </a:lnTo>
                    <a:lnTo>
                      <a:pt x="134" y="0"/>
                    </a:lnTo>
                    <a:lnTo>
                      <a:pt x="141" y="0"/>
                    </a:lnTo>
                    <a:lnTo>
                      <a:pt x="168" y="0"/>
                    </a:lnTo>
                    <a:lnTo>
                      <a:pt x="179" y="0"/>
                    </a:lnTo>
                    <a:lnTo>
                      <a:pt x="186" y="0"/>
                    </a:lnTo>
                    <a:lnTo>
                      <a:pt x="210" y="0"/>
                    </a:lnTo>
                    <a:lnTo>
                      <a:pt x="218" y="0"/>
                    </a:lnTo>
                    <a:lnTo>
                      <a:pt x="225" y="0"/>
                    </a:lnTo>
                    <a:lnTo>
                      <a:pt x="225" y="66"/>
                    </a:lnTo>
                    <a:lnTo>
                      <a:pt x="228" y="66"/>
                    </a:lnTo>
                    <a:lnTo>
                      <a:pt x="228" y="72"/>
                    </a:lnTo>
                    <a:lnTo>
                      <a:pt x="231" y="72"/>
                    </a:lnTo>
                    <a:lnTo>
                      <a:pt x="231" y="79"/>
                    </a:lnTo>
                    <a:lnTo>
                      <a:pt x="257" y="79"/>
                    </a:lnTo>
                    <a:lnTo>
                      <a:pt x="257" y="85"/>
                    </a:lnTo>
                    <a:lnTo>
                      <a:pt x="263" y="85"/>
                    </a:lnTo>
                    <a:lnTo>
                      <a:pt x="263" y="97"/>
                    </a:lnTo>
                    <a:lnTo>
                      <a:pt x="273" y="97"/>
                    </a:lnTo>
                    <a:lnTo>
                      <a:pt x="273" y="121"/>
                    </a:lnTo>
                    <a:lnTo>
                      <a:pt x="278" y="121"/>
                    </a:lnTo>
                    <a:lnTo>
                      <a:pt x="278" y="141"/>
                    </a:lnTo>
                    <a:lnTo>
                      <a:pt x="281" y="141"/>
                    </a:lnTo>
                    <a:lnTo>
                      <a:pt x="281" y="166"/>
                    </a:lnTo>
                    <a:lnTo>
                      <a:pt x="284" y="166"/>
                    </a:lnTo>
                    <a:lnTo>
                      <a:pt x="284" y="172"/>
                    </a:lnTo>
                    <a:lnTo>
                      <a:pt x="288" y="172"/>
                    </a:lnTo>
                    <a:lnTo>
                      <a:pt x="288" y="186"/>
                    </a:lnTo>
                    <a:lnTo>
                      <a:pt x="291" y="186"/>
                    </a:lnTo>
                    <a:lnTo>
                      <a:pt x="291" y="223"/>
                    </a:lnTo>
                    <a:lnTo>
                      <a:pt x="294" y="223"/>
                    </a:lnTo>
                    <a:lnTo>
                      <a:pt x="294" y="247"/>
                    </a:lnTo>
                    <a:lnTo>
                      <a:pt x="299" y="247"/>
                    </a:lnTo>
                    <a:lnTo>
                      <a:pt x="299" y="304"/>
                    </a:lnTo>
                    <a:lnTo>
                      <a:pt x="302" y="304"/>
                    </a:lnTo>
                    <a:lnTo>
                      <a:pt x="302" y="324"/>
                    </a:lnTo>
                    <a:lnTo>
                      <a:pt x="305" y="324"/>
                    </a:lnTo>
                    <a:lnTo>
                      <a:pt x="305" y="337"/>
                    </a:lnTo>
                    <a:lnTo>
                      <a:pt x="309" y="337"/>
                    </a:lnTo>
                    <a:lnTo>
                      <a:pt x="309" y="343"/>
                    </a:lnTo>
                    <a:lnTo>
                      <a:pt x="312" y="343"/>
                    </a:lnTo>
                    <a:lnTo>
                      <a:pt x="312" y="351"/>
                    </a:lnTo>
                    <a:lnTo>
                      <a:pt x="315" y="351"/>
                    </a:lnTo>
                    <a:lnTo>
                      <a:pt x="315" y="357"/>
                    </a:lnTo>
                    <a:lnTo>
                      <a:pt x="320" y="357"/>
                    </a:lnTo>
                    <a:lnTo>
                      <a:pt x="320" y="369"/>
                    </a:lnTo>
                    <a:lnTo>
                      <a:pt x="323" y="369"/>
                    </a:lnTo>
                    <a:lnTo>
                      <a:pt x="323" y="382"/>
                    </a:lnTo>
                    <a:lnTo>
                      <a:pt x="326" y="382"/>
                    </a:lnTo>
                    <a:lnTo>
                      <a:pt x="326" y="388"/>
                    </a:lnTo>
                    <a:lnTo>
                      <a:pt x="330" y="388"/>
                    </a:lnTo>
                    <a:lnTo>
                      <a:pt x="330" y="394"/>
                    </a:lnTo>
                    <a:lnTo>
                      <a:pt x="333" y="394"/>
                    </a:lnTo>
                    <a:lnTo>
                      <a:pt x="333" y="408"/>
                    </a:lnTo>
                    <a:lnTo>
                      <a:pt x="336" y="408"/>
                    </a:lnTo>
                    <a:lnTo>
                      <a:pt x="336" y="420"/>
                    </a:lnTo>
                    <a:lnTo>
                      <a:pt x="389" y="420"/>
                    </a:lnTo>
                    <a:lnTo>
                      <a:pt x="389" y="426"/>
                    </a:lnTo>
                    <a:lnTo>
                      <a:pt x="425" y="426"/>
                    </a:lnTo>
                    <a:lnTo>
                      <a:pt x="425" y="433"/>
                    </a:lnTo>
                    <a:lnTo>
                      <a:pt x="428" y="433"/>
                    </a:lnTo>
                    <a:lnTo>
                      <a:pt x="428" y="441"/>
                    </a:lnTo>
                    <a:lnTo>
                      <a:pt x="446" y="441"/>
                    </a:lnTo>
                    <a:lnTo>
                      <a:pt x="446" y="447"/>
                    </a:lnTo>
                    <a:lnTo>
                      <a:pt x="470" y="447"/>
                    </a:lnTo>
                    <a:lnTo>
                      <a:pt x="470" y="454"/>
                    </a:lnTo>
                    <a:lnTo>
                      <a:pt x="485" y="454"/>
                    </a:lnTo>
                    <a:lnTo>
                      <a:pt x="485" y="468"/>
                    </a:lnTo>
                    <a:lnTo>
                      <a:pt x="488" y="468"/>
                    </a:lnTo>
                    <a:lnTo>
                      <a:pt x="488" y="474"/>
                    </a:lnTo>
                    <a:lnTo>
                      <a:pt x="512" y="474"/>
                    </a:lnTo>
                    <a:lnTo>
                      <a:pt x="512" y="480"/>
                    </a:lnTo>
                    <a:lnTo>
                      <a:pt x="530" y="480"/>
                    </a:lnTo>
                    <a:lnTo>
                      <a:pt x="530" y="486"/>
                    </a:lnTo>
                    <a:lnTo>
                      <a:pt x="561" y="486"/>
                    </a:lnTo>
                    <a:lnTo>
                      <a:pt x="561" y="492"/>
                    </a:lnTo>
                    <a:lnTo>
                      <a:pt x="564" y="492"/>
                    </a:lnTo>
                    <a:lnTo>
                      <a:pt x="564" y="505"/>
                    </a:lnTo>
                    <a:lnTo>
                      <a:pt x="569" y="505"/>
                    </a:lnTo>
                    <a:lnTo>
                      <a:pt x="569" y="519"/>
                    </a:lnTo>
                    <a:lnTo>
                      <a:pt x="572" y="519"/>
                    </a:lnTo>
                    <a:lnTo>
                      <a:pt x="572" y="538"/>
                    </a:lnTo>
                    <a:lnTo>
                      <a:pt x="579" y="538"/>
                    </a:lnTo>
                    <a:lnTo>
                      <a:pt x="579" y="559"/>
                    </a:lnTo>
                    <a:lnTo>
                      <a:pt x="582" y="559"/>
                    </a:lnTo>
                    <a:lnTo>
                      <a:pt x="582" y="567"/>
                    </a:lnTo>
                    <a:lnTo>
                      <a:pt x="585" y="567"/>
                    </a:lnTo>
                    <a:lnTo>
                      <a:pt x="585" y="579"/>
                    </a:lnTo>
                    <a:lnTo>
                      <a:pt x="590" y="579"/>
                    </a:lnTo>
                    <a:lnTo>
                      <a:pt x="590" y="592"/>
                    </a:lnTo>
                    <a:lnTo>
                      <a:pt x="593" y="592"/>
                    </a:lnTo>
                    <a:lnTo>
                      <a:pt x="593" y="613"/>
                    </a:lnTo>
                    <a:lnTo>
                      <a:pt x="596" y="613"/>
                    </a:lnTo>
                    <a:lnTo>
                      <a:pt x="596" y="640"/>
                    </a:lnTo>
                    <a:lnTo>
                      <a:pt x="600" y="640"/>
                    </a:lnTo>
                    <a:lnTo>
                      <a:pt x="600" y="663"/>
                    </a:lnTo>
                    <a:lnTo>
                      <a:pt x="603" y="663"/>
                    </a:lnTo>
                    <a:lnTo>
                      <a:pt x="603" y="669"/>
                    </a:lnTo>
                    <a:lnTo>
                      <a:pt x="611" y="669"/>
                    </a:lnTo>
                    <a:lnTo>
                      <a:pt x="611" y="676"/>
                    </a:lnTo>
                    <a:lnTo>
                      <a:pt x="614" y="676"/>
                    </a:lnTo>
                    <a:lnTo>
                      <a:pt x="614" y="690"/>
                    </a:lnTo>
                    <a:lnTo>
                      <a:pt x="617" y="690"/>
                    </a:lnTo>
                    <a:lnTo>
                      <a:pt x="617" y="706"/>
                    </a:lnTo>
                    <a:lnTo>
                      <a:pt x="635" y="706"/>
                    </a:lnTo>
                    <a:lnTo>
                      <a:pt x="635" y="714"/>
                    </a:lnTo>
                    <a:lnTo>
                      <a:pt x="684" y="714"/>
                    </a:lnTo>
                    <a:lnTo>
                      <a:pt x="684" y="721"/>
                    </a:lnTo>
                    <a:lnTo>
                      <a:pt x="743" y="721"/>
                    </a:lnTo>
                    <a:lnTo>
                      <a:pt x="743" y="738"/>
                    </a:lnTo>
                    <a:lnTo>
                      <a:pt x="771" y="738"/>
                    </a:lnTo>
                    <a:lnTo>
                      <a:pt x="771" y="747"/>
                    </a:lnTo>
                    <a:lnTo>
                      <a:pt x="779" y="747"/>
                    </a:lnTo>
                    <a:lnTo>
                      <a:pt x="779" y="756"/>
                    </a:lnTo>
                    <a:lnTo>
                      <a:pt x="782" y="756"/>
                    </a:lnTo>
                    <a:lnTo>
                      <a:pt x="782" y="763"/>
                    </a:lnTo>
                    <a:lnTo>
                      <a:pt x="785" y="763"/>
                    </a:lnTo>
                    <a:lnTo>
                      <a:pt x="785" y="772"/>
                    </a:lnTo>
                    <a:lnTo>
                      <a:pt x="806" y="772"/>
                    </a:lnTo>
                    <a:lnTo>
                      <a:pt x="806" y="780"/>
                    </a:lnTo>
                    <a:lnTo>
                      <a:pt x="813" y="780"/>
                    </a:lnTo>
                    <a:lnTo>
                      <a:pt x="813" y="786"/>
                    </a:lnTo>
                    <a:lnTo>
                      <a:pt x="816" y="786"/>
                    </a:lnTo>
                    <a:lnTo>
                      <a:pt x="816" y="792"/>
                    </a:lnTo>
                    <a:lnTo>
                      <a:pt x="834" y="792"/>
                    </a:lnTo>
                    <a:lnTo>
                      <a:pt x="834" y="799"/>
                    </a:lnTo>
                    <a:lnTo>
                      <a:pt x="855" y="799"/>
                    </a:lnTo>
                    <a:lnTo>
                      <a:pt x="855" y="808"/>
                    </a:lnTo>
                    <a:lnTo>
                      <a:pt x="863" y="808"/>
                    </a:lnTo>
                    <a:lnTo>
                      <a:pt x="863" y="822"/>
                    </a:lnTo>
                    <a:lnTo>
                      <a:pt x="873" y="822"/>
                    </a:lnTo>
                    <a:lnTo>
                      <a:pt x="873" y="838"/>
                    </a:lnTo>
                    <a:lnTo>
                      <a:pt x="876" y="838"/>
                    </a:lnTo>
                    <a:lnTo>
                      <a:pt x="876" y="847"/>
                    </a:lnTo>
                    <a:lnTo>
                      <a:pt x="879" y="847"/>
                    </a:lnTo>
                    <a:lnTo>
                      <a:pt x="879" y="861"/>
                    </a:lnTo>
                    <a:lnTo>
                      <a:pt x="884" y="861"/>
                    </a:lnTo>
                    <a:lnTo>
                      <a:pt x="884" y="877"/>
                    </a:lnTo>
                    <a:lnTo>
                      <a:pt x="887" y="877"/>
                    </a:lnTo>
                    <a:lnTo>
                      <a:pt x="887" y="892"/>
                    </a:lnTo>
                    <a:lnTo>
                      <a:pt x="890" y="892"/>
                    </a:lnTo>
                    <a:lnTo>
                      <a:pt x="890" y="913"/>
                    </a:lnTo>
                    <a:lnTo>
                      <a:pt x="897" y="913"/>
                    </a:lnTo>
                    <a:lnTo>
                      <a:pt x="897" y="921"/>
                    </a:lnTo>
                    <a:lnTo>
                      <a:pt x="933" y="921"/>
                    </a:lnTo>
                    <a:lnTo>
                      <a:pt x="933" y="927"/>
                    </a:lnTo>
                    <a:lnTo>
                      <a:pt x="1007" y="927"/>
                    </a:lnTo>
                    <a:lnTo>
                      <a:pt x="1007" y="934"/>
                    </a:lnTo>
                    <a:lnTo>
                      <a:pt x="1013" y="934"/>
                    </a:lnTo>
                    <a:lnTo>
                      <a:pt x="1013" y="942"/>
                    </a:lnTo>
                    <a:lnTo>
                      <a:pt x="1017" y="942"/>
                    </a:lnTo>
                    <a:lnTo>
                      <a:pt x="1017" y="951"/>
                    </a:lnTo>
                    <a:lnTo>
                      <a:pt x="1038" y="951"/>
                    </a:lnTo>
                    <a:lnTo>
                      <a:pt x="1038" y="958"/>
                    </a:lnTo>
                    <a:lnTo>
                      <a:pt x="1059" y="958"/>
                    </a:lnTo>
                    <a:lnTo>
                      <a:pt x="1059" y="967"/>
                    </a:lnTo>
                    <a:lnTo>
                      <a:pt x="1118" y="967"/>
                    </a:lnTo>
                    <a:lnTo>
                      <a:pt x="1118" y="975"/>
                    </a:lnTo>
                    <a:lnTo>
                      <a:pt x="1149" y="975"/>
                    </a:lnTo>
                    <a:lnTo>
                      <a:pt x="1149" y="984"/>
                    </a:lnTo>
                    <a:lnTo>
                      <a:pt x="1164" y="984"/>
                    </a:lnTo>
                    <a:lnTo>
                      <a:pt x="1164" y="990"/>
                    </a:lnTo>
                    <a:lnTo>
                      <a:pt x="1167" y="990"/>
                    </a:lnTo>
                    <a:lnTo>
                      <a:pt x="1167" y="1006"/>
                    </a:lnTo>
                    <a:lnTo>
                      <a:pt x="1175" y="1006"/>
                    </a:lnTo>
                    <a:lnTo>
                      <a:pt x="1175" y="1014"/>
                    </a:lnTo>
                    <a:lnTo>
                      <a:pt x="1178" y="1014"/>
                    </a:lnTo>
                    <a:lnTo>
                      <a:pt x="1178" y="1021"/>
                    </a:lnTo>
                    <a:lnTo>
                      <a:pt x="1181" y="1021"/>
                    </a:lnTo>
                    <a:lnTo>
                      <a:pt x="1181" y="1039"/>
                    </a:lnTo>
                    <a:lnTo>
                      <a:pt x="1188" y="1039"/>
                    </a:lnTo>
                    <a:lnTo>
                      <a:pt x="1188" y="1047"/>
                    </a:lnTo>
                    <a:lnTo>
                      <a:pt x="1196" y="1047"/>
                    </a:lnTo>
                    <a:lnTo>
                      <a:pt x="1196" y="1057"/>
                    </a:lnTo>
                    <a:lnTo>
                      <a:pt x="1206" y="1057"/>
                    </a:lnTo>
                    <a:lnTo>
                      <a:pt x="1206" y="1066"/>
                    </a:lnTo>
                    <a:lnTo>
                      <a:pt x="1217" y="1066"/>
                    </a:lnTo>
                    <a:lnTo>
                      <a:pt x="1217" y="1075"/>
                    </a:lnTo>
                    <a:lnTo>
                      <a:pt x="1458" y="1075"/>
                    </a:lnTo>
                    <a:lnTo>
                      <a:pt x="1458" y="1084"/>
                    </a:lnTo>
                    <a:lnTo>
                      <a:pt x="1472" y="1084"/>
                    </a:lnTo>
                    <a:lnTo>
                      <a:pt x="1472" y="1095"/>
                    </a:lnTo>
                    <a:lnTo>
                      <a:pt x="1476" y="1095"/>
                    </a:lnTo>
                    <a:lnTo>
                      <a:pt x="1476" y="1105"/>
                    </a:lnTo>
                    <a:lnTo>
                      <a:pt x="1479" y="1105"/>
                    </a:lnTo>
                    <a:lnTo>
                      <a:pt x="1479" y="1117"/>
                    </a:lnTo>
                    <a:lnTo>
                      <a:pt x="1514" y="1117"/>
                    </a:lnTo>
                    <a:lnTo>
                      <a:pt x="1514" y="1129"/>
                    </a:lnTo>
                    <a:lnTo>
                      <a:pt x="1524" y="1129"/>
                    </a:lnTo>
                    <a:lnTo>
                      <a:pt x="1524" y="1141"/>
                    </a:lnTo>
                    <a:lnTo>
                      <a:pt x="1752" y="1141"/>
                    </a:lnTo>
                    <a:lnTo>
                      <a:pt x="1752" y="1152"/>
                    </a:lnTo>
                    <a:lnTo>
                      <a:pt x="1770" y="1152"/>
                    </a:lnTo>
                    <a:lnTo>
                      <a:pt x="1770" y="1194"/>
                    </a:lnTo>
                    <a:lnTo>
                      <a:pt x="2064" y="1194"/>
                    </a:lnTo>
                    <a:lnTo>
                      <a:pt x="2064" y="1222"/>
                    </a:lnTo>
                    <a:lnTo>
                      <a:pt x="2342" y="1222"/>
                    </a:lnTo>
                    <a:lnTo>
                      <a:pt x="2342" y="1251"/>
                    </a:lnTo>
                  </a:path>
                </a:pathLst>
              </a:custGeom>
              <a:noFill/>
              <a:ln w="3175">
                <a:solidFill>
                  <a:srgbClr val="1E325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90" name="Freeform 265"/>
              <p:cNvSpPr>
                <a:spLocks/>
              </p:cNvSpPr>
              <p:nvPr/>
            </p:nvSpPr>
            <p:spPr bwMode="auto">
              <a:xfrm>
                <a:off x="6443506" y="1435956"/>
                <a:ext cx="2051564" cy="1804648"/>
              </a:xfrm>
              <a:custGeom>
                <a:avLst/>
                <a:gdLst>
                  <a:gd name="T0" fmla="*/ 141 w 2342"/>
                  <a:gd name="T1" fmla="*/ 0 h 1425"/>
                  <a:gd name="T2" fmla="*/ 210 w 2342"/>
                  <a:gd name="T3" fmla="*/ 0 h 1425"/>
                  <a:gd name="T4" fmla="*/ 228 w 2342"/>
                  <a:gd name="T5" fmla="*/ 96 h 1425"/>
                  <a:gd name="T6" fmla="*/ 257 w 2342"/>
                  <a:gd name="T7" fmla="*/ 114 h 1425"/>
                  <a:gd name="T8" fmla="*/ 273 w 2342"/>
                  <a:gd name="T9" fmla="*/ 139 h 1425"/>
                  <a:gd name="T10" fmla="*/ 281 w 2342"/>
                  <a:gd name="T11" fmla="*/ 199 h 1425"/>
                  <a:gd name="T12" fmla="*/ 288 w 2342"/>
                  <a:gd name="T13" fmla="*/ 243 h 1425"/>
                  <a:gd name="T14" fmla="*/ 294 w 2342"/>
                  <a:gd name="T15" fmla="*/ 310 h 1425"/>
                  <a:gd name="T16" fmla="*/ 302 w 2342"/>
                  <a:gd name="T17" fmla="*/ 418 h 1425"/>
                  <a:gd name="T18" fmla="*/ 309 w 2342"/>
                  <a:gd name="T19" fmla="*/ 459 h 1425"/>
                  <a:gd name="T20" fmla="*/ 315 w 2342"/>
                  <a:gd name="T21" fmla="*/ 475 h 1425"/>
                  <a:gd name="T22" fmla="*/ 323 w 2342"/>
                  <a:gd name="T23" fmla="*/ 501 h 1425"/>
                  <a:gd name="T24" fmla="*/ 330 w 2342"/>
                  <a:gd name="T25" fmla="*/ 526 h 1425"/>
                  <a:gd name="T26" fmla="*/ 336 w 2342"/>
                  <a:gd name="T27" fmla="*/ 550 h 1425"/>
                  <a:gd name="T28" fmla="*/ 425 w 2342"/>
                  <a:gd name="T29" fmla="*/ 574 h 1425"/>
                  <a:gd name="T30" fmla="*/ 446 w 2342"/>
                  <a:gd name="T31" fmla="*/ 591 h 1425"/>
                  <a:gd name="T32" fmla="*/ 485 w 2342"/>
                  <a:gd name="T33" fmla="*/ 607 h 1425"/>
                  <a:gd name="T34" fmla="*/ 512 w 2342"/>
                  <a:gd name="T35" fmla="*/ 631 h 1425"/>
                  <a:gd name="T36" fmla="*/ 561 w 2342"/>
                  <a:gd name="T37" fmla="*/ 648 h 1425"/>
                  <a:gd name="T38" fmla="*/ 569 w 2342"/>
                  <a:gd name="T39" fmla="*/ 672 h 1425"/>
                  <a:gd name="T40" fmla="*/ 579 w 2342"/>
                  <a:gd name="T41" fmla="*/ 714 h 1425"/>
                  <a:gd name="T42" fmla="*/ 585 w 2342"/>
                  <a:gd name="T43" fmla="*/ 745 h 1425"/>
                  <a:gd name="T44" fmla="*/ 593 w 2342"/>
                  <a:gd name="T45" fmla="*/ 778 h 1425"/>
                  <a:gd name="T46" fmla="*/ 600 w 2342"/>
                  <a:gd name="T47" fmla="*/ 837 h 1425"/>
                  <a:gd name="T48" fmla="*/ 611 w 2342"/>
                  <a:gd name="T49" fmla="*/ 865 h 1425"/>
                  <a:gd name="T50" fmla="*/ 617 w 2342"/>
                  <a:gd name="T51" fmla="*/ 891 h 1425"/>
                  <a:gd name="T52" fmla="*/ 684 w 2342"/>
                  <a:gd name="T53" fmla="*/ 916 h 1425"/>
                  <a:gd name="T54" fmla="*/ 771 w 2342"/>
                  <a:gd name="T55" fmla="*/ 940 h 1425"/>
                  <a:gd name="T56" fmla="*/ 782 w 2342"/>
                  <a:gd name="T57" fmla="*/ 954 h 1425"/>
                  <a:gd name="T58" fmla="*/ 806 w 2342"/>
                  <a:gd name="T59" fmla="*/ 973 h 1425"/>
                  <a:gd name="T60" fmla="*/ 816 w 2342"/>
                  <a:gd name="T61" fmla="*/ 990 h 1425"/>
                  <a:gd name="T62" fmla="*/ 855 w 2342"/>
                  <a:gd name="T63" fmla="*/ 1005 h 1425"/>
                  <a:gd name="T64" fmla="*/ 873 w 2342"/>
                  <a:gd name="T65" fmla="*/ 1027 h 1425"/>
                  <a:gd name="T66" fmla="*/ 879 w 2342"/>
                  <a:gd name="T67" fmla="*/ 1053 h 1425"/>
                  <a:gd name="T68" fmla="*/ 887 w 2342"/>
                  <a:gd name="T69" fmla="*/ 1083 h 1425"/>
                  <a:gd name="T70" fmla="*/ 897 w 2342"/>
                  <a:gd name="T71" fmla="*/ 1120 h 1425"/>
                  <a:gd name="T72" fmla="*/ 1007 w 2342"/>
                  <a:gd name="T73" fmla="*/ 1135 h 1425"/>
                  <a:gd name="T74" fmla="*/ 1017 w 2342"/>
                  <a:gd name="T75" fmla="*/ 1150 h 1425"/>
                  <a:gd name="T76" fmla="*/ 1059 w 2342"/>
                  <a:gd name="T77" fmla="*/ 1167 h 1425"/>
                  <a:gd name="T78" fmla="*/ 1149 w 2342"/>
                  <a:gd name="T79" fmla="*/ 1185 h 1425"/>
                  <a:gd name="T80" fmla="*/ 1167 w 2342"/>
                  <a:gd name="T81" fmla="*/ 1200 h 1425"/>
                  <a:gd name="T82" fmla="*/ 1178 w 2342"/>
                  <a:gd name="T83" fmla="*/ 1224 h 1425"/>
                  <a:gd name="T84" fmla="*/ 1188 w 2342"/>
                  <a:gd name="T85" fmla="*/ 1248 h 1425"/>
                  <a:gd name="T86" fmla="*/ 1206 w 2342"/>
                  <a:gd name="T87" fmla="*/ 1263 h 1425"/>
                  <a:gd name="T88" fmla="*/ 1458 w 2342"/>
                  <a:gd name="T89" fmla="*/ 1279 h 1425"/>
                  <a:gd name="T90" fmla="*/ 1476 w 2342"/>
                  <a:gd name="T91" fmla="*/ 1297 h 1425"/>
                  <a:gd name="T92" fmla="*/ 1514 w 2342"/>
                  <a:gd name="T93" fmla="*/ 1318 h 1425"/>
                  <a:gd name="T94" fmla="*/ 1752 w 2342"/>
                  <a:gd name="T95" fmla="*/ 1338 h 1425"/>
                  <a:gd name="T96" fmla="*/ 2064 w 2342"/>
                  <a:gd name="T97" fmla="*/ 1383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42" h="1425">
                    <a:moveTo>
                      <a:pt x="0" y="0"/>
                    </a:moveTo>
                    <a:lnTo>
                      <a:pt x="131" y="0"/>
                    </a:lnTo>
                    <a:lnTo>
                      <a:pt x="134" y="0"/>
                    </a:lnTo>
                    <a:lnTo>
                      <a:pt x="141" y="0"/>
                    </a:lnTo>
                    <a:lnTo>
                      <a:pt x="168" y="0"/>
                    </a:lnTo>
                    <a:lnTo>
                      <a:pt x="179" y="0"/>
                    </a:lnTo>
                    <a:lnTo>
                      <a:pt x="186" y="0"/>
                    </a:lnTo>
                    <a:lnTo>
                      <a:pt x="210" y="0"/>
                    </a:lnTo>
                    <a:lnTo>
                      <a:pt x="218" y="0"/>
                    </a:lnTo>
                    <a:lnTo>
                      <a:pt x="225" y="0"/>
                    </a:lnTo>
                    <a:lnTo>
                      <a:pt x="225" y="96"/>
                    </a:lnTo>
                    <a:lnTo>
                      <a:pt x="228" y="96"/>
                    </a:lnTo>
                    <a:lnTo>
                      <a:pt x="228" y="105"/>
                    </a:lnTo>
                    <a:lnTo>
                      <a:pt x="231" y="105"/>
                    </a:lnTo>
                    <a:lnTo>
                      <a:pt x="231" y="114"/>
                    </a:lnTo>
                    <a:lnTo>
                      <a:pt x="257" y="114"/>
                    </a:lnTo>
                    <a:lnTo>
                      <a:pt x="257" y="121"/>
                    </a:lnTo>
                    <a:lnTo>
                      <a:pt x="263" y="121"/>
                    </a:lnTo>
                    <a:lnTo>
                      <a:pt x="263" y="139"/>
                    </a:lnTo>
                    <a:lnTo>
                      <a:pt x="273" y="139"/>
                    </a:lnTo>
                    <a:lnTo>
                      <a:pt x="273" y="174"/>
                    </a:lnTo>
                    <a:lnTo>
                      <a:pt x="278" y="174"/>
                    </a:lnTo>
                    <a:lnTo>
                      <a:pt x="278" y="199"/>
                    </a:lnTo>
                    <a:lnTo>
                      <a:pt x="281" y="199"/>
                    </a:lnTo>
                    <a:lnTo>
                      <a:pt x="281" y="234"/>
                    </a:lnTo>
                    <a:lnTo>
                      <a:pt x="284" y="234"/>
                    </a:lnTo>
                    <a:lnTo>
                      <a:pt x="284" y="243"/>
                    </a:lnTo>
                    <a:lnTo>
                      <a:pt x="288" y="243"/>
                    </a:lnTo>
                    <a:lnTo>
                      <a:pt x="288" y="259"/>
                    </a:lnTo>
                    <a:lnTo>
                      <a:pt x="291" y="259"/>
                    </a:lnTo>
                    <a:lnTo>
                      <a:pt x="291" y="310"/>
                    </a:lnTo>
                    <a:lnTo>
                      <a:pt x="294" y="310"/>
                    </a:lnTo>
                    <a:lnTo>
                      <a:pt x="294" y="345"/>
                    </a:lnTo>
                    <a:lnTo>
                      <a:pt x="299" y="345"/>
                    </a:lnTo>
                    <a:lnTo>
                      <a:pt x="299" y="418"/>
                    </a:lnTo>
                    <a:lnTo>
                      <a:pt x="302" y="418"/>
                    </a:lnTo>
                    <a:lnTo>
                      <a:pt x="302" y="444"/>
                    </a:lnTo>
                    <a:lnTo>
                      <a:pt x="305" y="444"/>
                    </a:lnTo>
                    <a:lnTo>
                      <a:pt x="305" y="459"/>
                    </a:lnTo>
                    <a:lnTo>
                      <a:pt x="309" y="459"/>
                    </a:lnTo>
                    <a:lnTo>
                      <a:pt x="309" y="468"/>
                    </a:lnTo>
                    <a:lnTo>
                      <a:pt x="312" y="468"/>
                    </a:lnTo>
                    <a:lnTo>
                      <a:pt x="312" y="475"/>
                    </a:lnTo>
                    <a:lnTo>
                      <a:pt x="315" y="475"/>
                    </a:lnTo>
                    <a:lnTo>
                      <a:pt x="315" y="484"/>
                    </a:lnTo>
                    <a:lnTo>
                      <a:pt x="320" y="484"/>
                    </a:lnTo>
                    <a:lnTo>
                      <a:pt x="320" y="501"/>
                    </a:lnTo>
                    <a:lnTo>
                      <a:pt x="323" y="501"/>
                    </a:lnTo>
                    <a:lnTo>
                      <a:pt x="323" y="519"/>
                    </a:lnTo>
                    <a:lnTo>
                      <a:pt x="326" y="519"/>
                    </a:lnTo>
                    <a:lnTo>
                      <a:pt x="326" y="526"/>
                    </a:lnTo>
                    <a:lnTo>
                      <a:pt x="330" y="526"/>
                    </a:lnTo>
                    <a:lnTo>
                      <a:pt x="330" y="534"/>
                    </a:lnTo>
                    <a:lnTo>
                      <a:pt x="333" y="534"/>
                    </a:lnTo>
                    <a:lnTo>
                      <a:pt x="333" y="550"/>
                    </a:lnTo>
                    <a:lnTo>
                      <a:pt x="336" y="550"/>
                    </a:lnTo>
                    <a:lnTo>
                      <a:pt x="336" y="565"/>
                    </a:lnTo>
                    <a:lnTo>
                      <a:pt x="389" y="565"/>
                    </a:lnTo>
                    <a:lnTo>
                      <a:pt x="389" y="574"/>
                    </a:lnTo>
                    <a:lnTo>
                      <a:pt x="425" y="574"/>
                    </a:lnTo>
                    <a:lnTo>
                      <a:pt x="425" y="582"/>
                    </a:lnTo>
                    <a:lnTo>
                      <a:pt x="428" y="582"/>
                    </a:lnTo>
                    <a:lnTo>
                      <a:pt x="428" y="591"/>
                    </a:lnTo>
                    <a:lnTo>
                      <a:pt x="446" y="591"/>
                    </a:lnTo>
                    <a:lnTo>
                      <a:pt x="446" y="598"/>
                    </a:lnTo>
                    <a:lnTo>
                      <a:pt x="470" y="598"/>
                    </a:lnTo>
                    <a:lnTo>
                      <a:pt x="470" y="607"/>
                    </a:lnTo>
                    <a:lnTo>
                      <a:pt x="485" y="607"/>
                    </a:lnTo>
                    <a:lnTo>
                      <a:pt x="485" y="624"/>
                    </a:lnTo>
                    <a:lnTo>
                      <a:pt x="488" y="624"/>
                    </a:lnTo>
                    <a:lnTo>
                      <a:pt x="488" y="631"/>
                    </a:lnTo>
                    <a:lnTo>
                      <a:pt x="512" y="631"/>
                    </a:lnTo>
                    <a:lnTo>
                      <a:pt x="512" y="639"/>
                    </a:lnTo>
                    <a:lnTo>
                      <a:pt x="530" y="639"/>
                    </a:lnTo>
                    <a:lnTo>
                      <a:pt x="530" y="648"/>
                    </a:lnTo>
                    <a:lnTo>
                      <a:pt x="561" y="648"/>
                    </a:lnTo>
                    <a:lnTo>
                      <a:pt x="561" y="655"/>
                    </a:lnTo>
                    <a:lnTo>
                      <a:pt x="564" y="655"/>
                    </a:lnTo>
                    <a:lnTo>
                      <a:pt x="564" y="672"/>
                    </a:lnTo>
                    <a:lnTo>
                      <a:pt x="569" y="672"/>
                    </a:lnTo>
                    <a:lnTo>
                      <a:pt x="569" y="688"/>
                    </a:lnTo>
                    <a:lnTo>
                      <a:pt x="572" y="688"/>
                    </a:lnTo>
                    <a:lnTo>
                      <a:pt x="572" y="714"/>
                    </a:lnTo>
                    <a:lnTo>
                      <a:pt x="579" y="714"/>
                    </a:lnTo>
                    <a:lnTo>
                      <a:pt x="579" y="738"/>
                    </a:lnTo>
                    <a:lnTo>
                      <a:pt x="582" y="738"/>
                    </a:lnTo>
                    <a:lnTo>
                      <a:pt x="582" y="745"/>
                    </a:lnTo>
                    <a:lnTo>
                      <a:pt x="585" y="745"/>
                    </a:lnTo>
                    <a:lnTo>
                      <a:pt x="585" y="760"/>
                    </a:lnTo>
                    <a:lnTo>
                      <a:pt x="590" y="760"/>
                    </a:lnTo>
                    <a:lnTo>
                      <a:pt x="590" y="778"/>
                    </a:lnTo>
                    <a:lnTo>
                      <a:pt x="593" y="778"/>
                    </a:lnTo>
                    <a:lnTo>
                      <a:pt x="593" y="804"/>
                    </a:lnTo>
                    <a:lnTo>
                      <a:pt x="596" y="804"/>
                    </a:lnTo>
                    <a:lnTo>
                      <a:pt x="596" y="837"/>
                    </a:lnTo>
                    <a:lnTo>
                      <a:pt x="600" y="837"/>
                    </a:lnTo>
                    <a:lnTo>
                      <a:pt x="600" y="859"/>
                    </a:lnTo>
                    <a:lnTo>
                      <a:pt x="603" y="859"/>
                    </a:lnTo>
                    <a:lnTo>
                      <a:pt x="603" y="865"/>
                    </a:lnTo>
                    <a:lnTo>
                      <a:pt x="611" y="865"/>
                    </a:lnTo>
                    <a:lnTo>
                      <a:pt x="611" y="873"/>
                    </a:lnTo>
                    <a:lnTo>
                      <a:pt x="614" y="873"/>
                    </a:lnTo>
                    <a:lnTo>
                      <a:pt x="614" y="891"/>
                    </a:lnTo>
                    <a:lnTo>
                      <a:pt x="617" y="891"/>
                    </a:lnTo>
                    <a:lnTo>
                      <a:pt x="617" y="906"/>
                    </a:lnTo>
                    <a:lnTo>
                      <a:pt x="635" y="906"/>
                    </a:lnTo>
                    <a:lnTo>
                      <a:pt x="635" y="916"/>
                    </a:lnTo>
                    <a:lnTo>
                      <a:pt x="684" y="916"/>
                    </a:lnTo>
                    <a:lnTo>
                      <a:pt x="684" y="925"/>
                    </a:lnTo>
                    <a:lnTo>
                      <a:pt x="743" y="925"/>
                    </a:lnTo>
                    <a:lnTo>
                      <a:pt x="743" y="940"/>
                    </a:lnTo>
                    <a:lnTo>
                      <a:pt x="771" y="940"/>
                    </a:lnTo>
                    <a:lnTo>
                      <a:pt x="771" y="948"/>
                    </a:lnTo>
                    <a:lnTo>
                      <a:pt x="779" y="948"/>
                    </a:lnTo>
                    <a:lnTo>
                      <a:pt x="779" y="954"/>
                    </a:lnTo>
                    <a:lnTo>
                      <a:pt x="782" y="954"/>
                    </a:lnTo>
                    <a:lnTo>
                      <a:pt x="782" y="963"/>
                    </a:lnTo>
                    <a:lnTo>
                      <a:pt x="785" y="963"/>
                    </a:lnTo>
                    <a:lnTo>
                      <a:pt x="785" y="973"/>
                    </a:lnTo>
                    <a:lnTo>
                      <a:pt x="806" y="973"/>
                    </a:lnTo>
                    <a:lnTo>
                      <a:pt x="806" y="982"/>
                    </a:lnTo>
                    <a:lnTo>
                      <a:pt x="813" y="982"/>
                    </a:lnTo>
                    <a:lnTo>
                      <a:pt x="813" y="990"/>
                    </a:lnTo>
                    <a:lnTo>
                      <a:pt x="816" y="990"/>
                    </a:lnTo>
                    <a:lnTo>
                      <a:pt x="816" y="997"/>
                    </a:lnTo>
                    <a:lnTo>
                      <a:pt x="834" y="997"/>
                    </a:lnTo>
                    <a:lnTo>
                      <a:pt x="834" y="1005"/>
                    </a:lnTo>
                    <a:lnTo>
                      <a:pt x="855" y="1005"/>
                    </a:lnTo>
                    <a:lnTo>
                      <a:pt x="855" y="1011"/>
                    </a:lnTo>
                    <a:lnTo>
                      <a:pt x="863" y="1011"/>
                    </a:lnTo>
                    <a:lnTo>
                      <a:pt x="863" y="1027"/>
                    </a:lnTo>
                    <a:lnTo>
                      <a:pt x="873" y="1027"/>
                    </a:lnTo>
                    <a:lnTo>
                      <a:pt x="873" y="1044"/>
                    </a:lnTo>
                    <a:lnTo>
                      <a:pt x="876" y="1044"/>
                    </a:lnTo>
                    <a:lnTo>
                      <a:pt x="876" y="1053"/>
                    </a:lnTo>
                    <a:lnTo>
                      <a:pt x="879" y="1053"/>
                    </a:lnTo>
                    <a:lnTo>
                      <a:pt x="879" y="1066"/>
                    </a:lnTo>
                    <a:lnTo>
                      <a:pt x="884" y="1066"/>
                    </a:lnTo>
                    <a:lnTo>
                      <a:pt x="884" y="1083"/>
                    </a:lnTo>
                    <a:lnTo>
                      <a:pt x="887" y="1083"/>
                    </a:lnTo>
                    <a:lnTo>
                      <a:pt x="887" y="1098"/>
                    </a:lnTo>
                    <a:lnTo>
                      <a:pt x="890" y="1098"/>
                    </a:lnTo>
                    <a:lnTo>
                      <a:pt x="890" y="1120"/>
                    </a:lnTo>
                    <a:lnTo>
                      <a:pt x="897" y="1120"/>
                    </a:lnTo>
                    <a:lnTo>
                      <a:pt x="897" y="1128"/>
                    </a:lnTo>
                    <a:lnTo>
                      <a:pt x="933" y="1128"/>
                    </a:lnTo>
                    <a:lnTo>
                      <a:pt x="933" y="1135"/>
                    </a:lnTo>
                    <a:lnTo>
                      <a:pt x="1007" y="1135"/>
                    </a:lnTo>
                    <a:lnTo>
                      <a:pt x="1007" y="1141"/>
                    </a:lnTo>
                    <a:lnTo>
                      <a:pt x="1013" y="1141"/>
                    </a:lnTo>
                    <a:lnTo>
                      <a:pt x="1013" y="1150"/>
                    </a:lnTo>
                    <a:lnTo>
                      <a:pt x="1017" y="1150"/>
                    </a:lnTo>
                    <a:lnTo>
                      <a:pt x="1017" y="1158"/>
                    </a:lnTo>
                    <a:lnTo>
                      <a:pt x="1038" y="1158"/>
                    </a:lnTo>
                    <a:lnTo>
                      <a:pt x="1038" y="1167"/>
                    </a:lnTo>
                    <a:lnTo>
                      <a:pt x="1059" y="1167"/>
                    </a:lnTo>
                    <a:lnTo>
                      <a:pt x="1059" y="1176"/>
                    </a:lnTo>
                    <a:lnTo>
                      <a:pt x="1118" y="1176"/>
                    </a:lnTo>
                    <a:lnTo>
                      <a:pt x="1118" y="1185"/>
                    </a:lnTo>
                    <a:lnTo>
                      <a:pt x="1149" y="1185"/>
                    </a:lnTo>
                    <a:lnTo>
                      <a:pt x="1149" y="1192"/>
                    </a:lnTo>
                    <a:lnTo>
                      <a:pt x="1164" y="1192"/>
                    </a:lnTo>
                    <a:lnTo>
                      <a:pt x="1164" y="1200"/>
                    </a:lnTo>
                    <a:lnTo>
                      <a:pt x="1167" y="1200"/>
                    </a:lnTo>
                    <a:lnTo>
                      <a:pt x="1167" y="1215"/>
                    </a:lnTo>
                    <a:lnTo>
                      <a:pt x="1175" y="1215"/>
                    </a:lnTo>
                    <a:lnTo>
                      <a:pt x="1175" y="1224"/>
                    </a:lnTo>
                    <a:lnTo>
                      <a:pt x="1178" y="1224"/>
                    </a:lnTo>
                    <a:lnTo>
                      <a:pt x="1178" y="1231"/>
                    </a:lnTo>
                    <a:lnTo>
                      <a:pt x="1181" y="1231"/>
                    </a:lnTo>
                    <a:lnTo>
                      <a:pt x="1181" y="1248"/>
                    </a:lnTo>
                    <a:lnTo>
                      <a:pt x="1188" y="1248"/>
                    </a:lnTo>
                    <a:lnTo>
                      <a:pt x="1188" y="1255"/>
                    </a:lnTo>
                    <a:lnTo>
                      <a:pt x="1196" y="1255"/>
                    </a:lnTo>
                    <a:lnTo>
                      <a:pt x="1196" y="1263"/>
                    </a:lnTo>
                    <a:lnTo>
                      <a:pt x="1206" y="1263"/>
                    </a:lnTo>
                    <a:lnTo>
                      <a:pt x="1206" y="1270"/>
                    </a:lnTo>
                    <a:lnTo>
                      <a:pt x="1217" y="1270"/>
                    </a:lnTo>
                    <a:lnTo>
                      <a:pt x="1217" y="1279"/>
                    </a:lnTo>
                    <a:lnTo>
                      <a:pt x="1458" y="1279"/>
                    </a:lnTo>
                    <a:lnTo>
                      <a:pt x="1458" y="1288"/>
                    </a:lnTo>
                    <a:lnTo>
                      <a:pt x="1472" y="1288"/>
                    </a:lnTo>
                    <a:lnTo>
                      <a:pt x="1472" y="1297"/>
                    </a:lnTo>
                    <a:lnTo>
                      <a:pt x="1476" y="1297"/>
                    </a:lnTo>
                    <a:lnTo>
                      <a:pt x="1476" y="1308"/>
                    </a:lnTo>
                    <a:lnTo>
                      <a:pt x="1479" y="1308"/>
                    </a:lnTo>
                    <a:lnTo>
                      <a:pt x="1479" y="1318"/>
                    </a:lnTo>
                    <a:lnTo>
                      <a:pt x="1514" y="1318"/>
                    </a:lnTo>
                    <a:lnTo>
                      <a:pt x="1514" y="1329"/>
                    </a:lnTo>
                    <a:lnTo>
                      <a:pt x="1524" y="1329"/>
                    </a:lnTo>
                    <a:lnTo>
                      <a:pt x="1524" y="1338"/>
                    </a:lnTo>
                    <a:lnTo>
                      <a:pt x="1752" y="1338"/>
                    </a:lnTo>
                    <a:lnTo>
                      <a:pt x="1752" y="1348"/>
                    </a:lnTo>
                    <a:lnTo>
                      <a:pt x="1770" y="1348"/>
                    </a:lnTo>
                    <a:lnTo>
                      <a:pt x="1770" y="1383"/>
                    </a:lnTo>
                    <a:lnTo>
                      <a:pt x="2064" y="1383"/>
                    </a:lnTo>
                    <a:lnTo>
                      <a:pt x="2064" y="1405"/>
                    </a:lnTo>
                    <a:lnTo>
                      <a:pt x="2342" y="1405"/>
                    </a:lnTo>
                    <a:lnTo>
                      <a:pt x="2342" y="1425"/>
                    </a:lnTo>
                  </a:path>
                </a:pathLst>
              </a:custGeom>
              <a:noFill/>
              <a:ln w="7938">
                <a:solidFill>
                  <a:srgbClr val="99293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50"/>
                <a:endParaRPr lang="en-GB" dirty="0">
                  <a:solidFill>
                    <a:srgbClr val="626362"/>
                  </a:solidFill>
                  <a:latin typeface="Arial" panose="020B0604020202020204" pitchFamily="34" charset="0"/>
                  <a:cs typeface="Arial" panose="020B0604020202020204" pitchFamily="34" charset="0"/>
                </a:endParaRPr>
              </a:p>
            </p:txBody>
          </p:sp>
          <p:sp>
            <p:nvSpPr>
              <p:cNvPr id="1291" name="TextBox 1290"/>
              <p:cNvSpPr txBox="1"/>
              <p:nvPr/>
            </p:nvSpPr>
            <p:spPr>
              <a:xfrm>
                <a:off x="8231521" y="2770438"/>
                <a:ext cx="800916" cy="173124"/>
              </a:xfrm>
              <a:prstGeom prst="rect">
                <a:avLst/>
              </a:prstGeom>
              <a:noFill/>
            </p:spPr>
            <p:txBody>
              <a:bodyPr wrap="square" bIns="0" rtlCol="0">
                <a:spAutoFit/>
              </a:bodyPr>
              <a:lstStyle/>
              <a:p>
                <a:pPr defTabSz="457189"/>
                <a:r>
                  <a:rPr lang="en-US" sz="825" b="1" dirty="0">
                    <a:solidFill>
                      <a:srgbClr val="1E325F"/>
                    </a:solidFill>
                    <a:latin typeface="Arial" panose="020B0604020202020204" pitchFamily="34" charset="0"/>
                    <a:cs typeface="Arial" panose="020B0604020202020204" pitchFamily="34" charset="0"/>
                  </a:rPr>
                  <a:t>Niraparib</a:t>
                </a:r>
              </a:p>
            </p:txBody>
          </p:sp>
          <p:sp>
            <p:nvSpPr>
              <p:cNvPr id="1292" name="TextBox 1291"/>
              <p:cNvSpPr txBox="1"/>
              <p:nvPr/>
            </p:nvSpPr>
            <p:spPr>
              <a:xfrm>
                <a:off x="8191847" y="3210890"/>
                <a:ext cx="800915" cy="173124"/>
              </a:xfrm>
              <a:prstGeom prst="rect">
                <a:avLst/>
              </a:prstGeom>
              <a:noFill/>
            </p:spPr>
            <p:txBody>
              <a:bodyPr wrap="square" bIns="0" rtlCol="0">
                <a:spAutoFit/>
              </a:bodyPr>
              <a:lstStyle/>
              <a:p>
                <a:pPr defTabSz="457189"/>
                <a:r>
                  <a:rPr lang="en-US" sz="825" b="1" dirty="0">
                    <a:solidFill>
                      <a:srgbClr val="99293D"/>
                    </a:solidFill>
                    <a:latin typeface="Arial" panose="020B0604020202020204" pitchFamily="34" charset="0"/>
                    <a:cs typeface="Arial" panose="020B0604020202020204" pitchFamily="34" charset="0"/>
                  </a:rPr>
                  <a:t>Placebo</a:t>
                </a:r>
              </a:p>
            </p:txBody>
          </p:sp>
          <p:cxnSp>
            <p:nvCxnSpPr>
              <p:cNvPr id="1163" name="Straight Connector 1162"/>
              <p:cNvCxnSpPr/>
              <p:nvPr/>
            </p:nvCxnSpPr>
            <p:spPr>
              <a:xfrm>
                <a:off x="6434746" y="2452141"/>
                <a:ext cx="2627455" cy="0"/>
              </a:xfrm>
              <a:prstGeom prst="line">
                <a:avLst/>
              </a:prstGeom>
              <a:ln w="63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077" name="TextBox 1076">
                <a:extLst>
                  <a:ext uri="{FF2B5EF4-FFF2-40B4-BE49-F238E27FC236}">
                    <a16:creationId xmlns:a16="http://schemas.microsoft.com/office/drawing/2014/main" id="{CCBFF791-F6BE-4301-9562-8B1099C9072C}"/>
                  </a:ext>
                </a:extLst>
              </p:cNvPr>
              <p:cNvSpPr txBox="1"/>
              <p:nvPr/>
            </p:nvSpPr>
            <p:spPr>
              <a:xfrm>
                <a:off x="6462209" y="1421811"/>
                <a:ext cx="2616942" cy="138499"/>
              </a:xfrm>
              <a:prstGeom prst="rect">
                <a:avLst/>
              </a:prstGeom>
              <a:noFill/>
            </p:spPr>
            <p:txBody>
              <a:bodyPr wrap="square" tIns="0" bIns="0" rtlCol="0">
                <a:spAutoFit/>
              </a:bodyPr>
              <a:lstStyle/>
              <a:p>
                <a:pPr algn="r" defTabSz="914250"/>
                <a:r>
                  <a:rPr lang="en-US" sz="900" b="1" dirty="0">
                    <a:solidFill>
                      <a:srgbClr val="000000"/>
                    </a:solidFill>
                    <a:latin typeface="Arial" panose="020B0604020202020204" pitchFamily="34" charset="0"/>
                    <a:cs typeface="Arial" panose="020B0604020202020204" pitchFamily="34" charset="0"/>
                  </a:rPr>
                  <a:t>HR 0.68 (95% CI: 0.49, 0.94) </a:t>
                </a:r>
              </a:p>
            </p:txBody>
          </p:sp>
          <p:grpSp>
            <p:nvGrpSpPr>
              <p:cNvPr id="2043" name="Group 2042"/>
              <p:cNvGrpSpPr/>
              <p:nvPr/>
            </p:nvGrpSpPr>
            <p:grpSpPr>
              <a:xfrm>
                <a:off x="6427808" y="3522812"/>
                <a:ext cx="2685055" cy="115416"/>
                <a:chOff x="2500767" y="3792854"/>
                <a:chExt cx="4479175" cy="131987"/>
              </a:xfrm>
            </p:grpSpPr>
            <p:sp>
              <p:nvSpPr>
                <p:cNvPr id="2044" name="Rectangle 16"/>
                <p:cNvSpPr>
                  <a:spLocks noChangeArrowheads="1"/>
                </p:cNvSpPr>
                <p:nvPr/>
              </p:nvSpPr>
              <p:spPr bwMode="auto">
                <a:xfrm>
                  <a:off x="2500767"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0</a:t>
                  </a:r>
                  <a:endParaRPr lang="en-US" altLang="en-US" sz="750" dirty="0">
                    <a:solidFill>
                      <a:srgbClr val="626362"/>
                    </a:solidFill>
                    <a:cs typeface="Arial" panose="020B0604020202020204" pitchFamily="34" charset="0"/>
                  </a:endParaRPr>
                </a:p>
              </p:txBody>
            </p:sp>
            <p:sp>
              <p:nvSpPr>
                <p:cNvPr id="2045" name="Rectangle 16"/>
                <p:cNvSpPr>
                  <a:spLocks noChangeArrowheads="1"/>
                </p:cNvSpPr>
                <p:nvPr/>
              </p:nvSpPr>
              <p:spPr bwMode="auto">
                <a:xfrm>
                  <a:off x="2807225"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a:t>
                  </a:r>
                  <a:endParaRPr lang="en-US" altLang="en-US" sz="750" dirty="0">
                    <a:solidFill>
                      <a:srgbClr val="626362"/>
                    </a:solidFill>
                    <a:cs typeface="Arial" panose="020B0604020202020204" pitchFamily="34" charset="0"/>
                  </a:endParaRPr>
                </a:p>
              </p:txBody>
            </p:sp>
            <p:sp>
              <p:nvSpPr>
                <p:cNvPr id="2046" name="Rectangle 16"/>
                <p:cNvSpPr>
                  <a:spLocks noChangeArrowheads="1"/>
                </p:cNvSpPr>
                <p:nvPr/>
              </p:nvSpPr>
              <p:spPr bwMode="auto">
                <a:xfrm>
                  <a:off x="3119493"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4</a:t>
                  </a:r>
                  <a:endParaRPr lang="en-US" altLang="en-US" sz="750" dirty="0">
                    <a:solidFill>
                      <a:srgbClr val="626362"/>
                    </a:solidFill>
                    <a:cs typeface="Arial" panose="020B0604020202020204" pitchFamily="34" charset="0"/>
                  </a:endParaRPr>
                </a:p>
              </p:txBody>
            </p:sp>
            <p:sp>
              <p:nvSpPr>
                <p:cNvPr id="2047" name="Rectangle 16"/>
                <p:cNvSpPr>
                  <a:spLocks noChangeArrowheads="1"/>
                </p:cNvSpPr>
                <p:nvPr/>
              </p:nvSpPr>
              <p:spPr bwMode="auto">
                <a:xfrm>
                  <a:off x="3431112"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6</a:t>
                  </a:r>
                  <a:endParaRPr lang="en-US" altLang="en-US" sz="750" dirty="0">
                    <a:solidFill>
                      <a:srgbClr val="626362"/>
                    </a:solidFill>
                    <a:cs typeface="Arial" panose="020B0604020202020204" pitchFamily="34" charset="0"/>
                  </a:endParaRPr>
                </a:p>
              </p:txBody>
            </p:sp>
            <p:sp>
              <p:nvSpPr>
                <p:cNvPr id="2048" name="Rectangle 16"/>
                <p:cNvSpPr>
                  <a:spLocks noChangeArrowheads="1"/>
                </p:cNvSpPr>
                <p:nvPr/>
              </p:nvSpPr>
              <p:spPr bwMode="auto">
                <a:xfrm>
                  <a:off x="3738182" y="3792854"/>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8</a:t>
                  </a:r>
                  <a:endParaRPr lang="en-US" altLang="en-US" sz="750" dirty="0">
                    <a:solidFill>
                      <a:srgbClr val="626362"/>
                    </a:solidFill>
                    <a:cs typeface="Arial" panose="020B0604020202020204" pitchFamily="34" charset="0"/>
                  </a:endParaRPr>
                </a:p>
              </p:txBody>
            </p:sp>
            <p:sp>
              <p:nvSpPr>
                <p:cNvPr id="2049" name="Rectangle 16"/>
                <p:cNvSpPr>
                  <a:spLocks noChangeArrowheads="1"/>
                </p:cNvSpPr>
                <p:nvPr/>
              </p:nvSpPr>
              <p:spPr bwMode="auto">
                <a:xfrm>
                  <a:off x="4013217"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a:t>
                  </a:r>
                  <a:endParaRPr lang="en-US" altLang="en-US" sz="750" dirty="0">
                    <a:solidFill>
                      <a:srgbClr val="626362"/>
                    </a:solidFill>
                    <a:cs typeface="Arial" panose="020B0604020202020204" pitchFamily="34" charset="0"/>
                  </a:endParaRPr>
                </a:p>
              </p:txBody>
            </p:sp>
            <p:sp>
              <p:nvSpPr>
                <p:cNvPr id="2050" name="Rectangle 16"/>
                <p:cNvSpPr>
                  <a:spLocks noChangeArrowheads="1"/>
                </p:cNvSpPr>
                <p:nvPr/>
              </p:nvSpPr>
              <p:spPr bwMode="auto">
                <a:xfrm>
                  <a:off x="4324274"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12</a:t>
                  </a:r>
                  <a:endParaRPr lang="en-US" altLang="en-US" sz="750" dirty="0">
                    <a:solidFill>
                      <a:srgbClr val="626362"/>
                    </a:solidFill>
                    <a:cs typeface="Arial" panose="020B0604020202020204" pitchFamily="34" charset="0"/>
                  </a:endParaRPr>
                </a:p>
              </p:txBody>
            </p:sp>
            <p:sp>
              <p:nvSpPr>
                <p:cNvPr id="2051" name="Rectangle 16"/>
                <p:cNvSpPr>
                  <a:spLocks noChangeArrowheads="1"/>
                </p:cNvSpPr>
                <p:nvPr/>
              </p:nvSpPr>
              <p:spPr bwMode="auto">
                <a:xfrm>
                  <a:off x="4635179"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14</a:t>
                  </a:r>
                  <a:endParaRPr lang="en-US" altLang="en-US" sz="750" dirty="0">
                    <a:solidFill>
                      <a:srgbClr val="626362"/>
                    </a:solidFill>
                    <a:cs typeface="Arial" panose="020B0604020202020204" pitchFamily="34" charset="0"/>
                  </a:endParaRPr>
                </a:p>
              </p:txBody>
            </p:sp>
            <p:sp>
              <p:nvSpPr>
                <p:cNvPr id="2052" name="Rectangle 16"/>
                <p:cNvSpPr>
                  <a:spLocks noChangeArrowheads="1"/>
                </p:cNvSpPr>
                <p:nvPr/>
              </p:nvSpPr>
              <p:spPr bwMode="auto">
                <a:xfrm>
                  <a:off x="4941227"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16</a:t>
                  </a:r>
                  <a:endParaRPr lang="en-US" altLang="en-US" sz="750" dirty="0">
                    <a:solidFill>
                      <a:srgbClr val="626362"/>
                    </a:solidFill>
                    <a:cs typeface="Arial" panose="020B0604020202020204" pitchFamily="34" charset="0"/>
                  </a:endParaRPr>
                </a:p>
              </p:txBody>
            </p:sp>
            <p:sp>
              <p:nvSpPr>
                <p:cNvPr id="2053" name="Rectangle 16"/>
                <p:cNvSpPr>
                  <a:spLocks noChangeArrowheads="1"/>
                </p:cNvSpPr>
                <p:nvPr/>
              </p:nvSpPr>
              <p:spPr bwMode="auto">
                <a:xfrm>
                  <a:off x="5254304"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18</a:t>
                  </a:r>
                  <a:endParaRPr lang="en-US" altLang="en-US" sz="750" dirty="0">
                    <a:solidFill>
                      <a:srgbClr val="626362"/>
                    </a:solidFill>
                    <a:cs typeface="Arial" panose="020B0604020202020204" pitchFamily="34" charset="0"/>
                  </a:endParaRPr>
                </a:p>
              </p:txBody>
            </p:sp>
            <p:sp>
              <p:nvSpPr>
                <p:cNvPr id="2054" name="Rectangle 16"/>
                <p:cNvSpPr>
                  <a:spLocks noChangeArrowheads="1"/>
                </p:cNvSpPr>
                <p:nvPr/>
              </p:nvSpPr>
              <p:spPr bwMode="auto">
                <a:xfrm>
                  <a:off x="5570559"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20</a:t>
                  </a:r>
                  <a:endParaRPr lang="en-US" altLang="en-US" sz="750" dirty="0">
                    <a:solidFill>
                      <a:srgbClr val="626362"/>
                    </a:solidFill>
                    <a:cs typeface="Arial" panose="020B0604020202020204" pitchFamily="34" charset="0"/>
                  </a:endParaRPr>
                </a:p>
              </p:txBody>
            </p:sp>
            <p:sp>
              <p:nvSpPr>
                <p:cNvPr id="2055" name="Rectangle 16"/>
                <p:cNvSpPr>
                  <a:spLocks noChangeArrowheads="1"/>
                </p:cNvSpPr>
                <p:nvPr/>
              </p:nvSpPr>
              <p:spPr bwMode="auto">
                <a:xfrm>
                  <a:off x="5873426"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22</a:t>
                  </a:r>
                  <a:endParaRPr lang="en-US" altLang="en-US" sz="750" dirty="0">
                    <a:solidFill>
                      <a:srgbClr val="626362"/>
                    </a:solidFill>
                    <a:cs typeface="Arial" panose="020B0604020202020204" pitchFamily="34" charset="0"/>
                  </a:endParaRPr>
                </a:p>
              </p:txBody>
            </p:sp>
            <p:sp>
              <p:nvSpPr>
                <p:cNvPr id="2056" name="Rectangle 16"/>
                <p:cNvSpPr>
                  <a:spLocks noChangeArrowheads="1"/>
                </p:cNvSpPr>
                <p:nvPr/>
              </p:nvSpPr>
              <p:spPr bwMode="auto">
                <a:xfrm>
                  <a:off x="6179816"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24</a:t>
                  </a:r>
                  <a:endParaRPr lang="en-US" altLang="en-US" sz="750" dirty="0">
                    <a:solidFill>
                      <a:srgbClr val="626362"/>
                    </a:solidFill>
                    <a:cs typeface="Arial" panose="020B0604020202020204" pitchFamily="34" charset="0"/>
                  </a:endParaRPr>
                </a:p>
              </p:txBody>
            </p:sp>
            <p:sp>
              <p:nvSpPr>
                <p:cNvPr id="2057" name="Rectangle 16"/>
                <p:cNvSpPr>
                  <a:spLocks noChangeArrowheads="1"/>
                </p:cNvSpPr>
                <p:nvPr/>
              </p:nvSpPr>
              <p:spPr bwMode="auto">
                <a:xfrm>
                  <a:off x="6492337"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26</a:t>
                  </a:r>
                  <a:endParaRPr lang="en-US" altLang="en-US" sz="750" dirty="0">
                    <a:solidFill>
                      <a:srgbClr val="626362"/>
                    </a:solidFill>
                    <a:cs typeface="Arial" panose="020B0604020202020204" pitchFamily="34" charset="0"/>
                  </a:endParaRPr>
                </a:p>
              </p:txBody>
            </p:sp>
            <p:sp>
              <p:nvSpPr>
                <p:cNvPr id="2058" name="Rectangle 16"/>
                <p:cNvSpPr>
                  <a:spLocks noChangeArrowheads="1"/>
                </p:cNvSpPr>
                <p:nvPr/>
              </p:nvSpPr>
              <p:spPr bwMode="auto">
                <a:xfrm>
                  <a:off x="6803451" y="3792854"/>
                  <a:ext cx="176491"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28</a:t>
                  </a:r>
                  <a:endParaRPr lang="en-US" altLang="en-US" sz="750" dirty="0">
                    <a:solidFill>
                      <a:srgbClr val="626362"/>
                    </a:solidFill>
                    <a:cs typeface="Arial" panose="020B0604020202020204" pitchFamily="34" charset="0"/>
                  </a:endParaRPr>
                </a:p>
              </p:txBody>
            </p:sp>
          </p:grpSp>
          <p:grpSp>
            <p:nvGrpSpPr>
              <p:cNvPr id="2071" name="Group 2070"/>
              <p:cNvGrpSpPr/>
              <p:nvPr/>
            </p:nvGrpSpPr>
            <p:grpSpPr>
              <a:xfrm>
                <a:off x="6214982" y="1367839"/>
                <a:ext cx="158698" cy="2138006"/>
                <a:chOff x="2172037" y="1386948"/>
                <a:chExt cx="264736" cy="2444974"/>
              </a:xfrm>
            </p:grpSpPr>
            <p:sp>
              <p:nvSpPr>
                <p:cNvPr id="2072" name="Rectangle 16"/>
                <p:cNvSpPr>
                  <a:spLocks noChangeArrowheads="1"/>
                </p:cNvSpPr>
                <p:nvPr/>
              </p:nvSpPr>
              <p:spPr bwMode="auto">
                <a:xfrm>
                  <a:off x="2313100" y="3699935"/>
                  <a:ext cx="88247"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0</a:t>
                  </a:r>
                  <a:endParaRPr lang="en-US" altLang="en-US" sz="750" dirty="0">
                    <a:solidFill>
                      <a:srgbClr val="626362"/>
                    </a:solidFill>
                    <a:cs typeface="Arial" panose="020B0604020202020204" pitchFamily="34" charset="0"/>
                  </a:endParaRPr>
                </a:p>
              </p:txBody>
            </p:sp>
            <p:sp>
              <p:nvSpPr>
                <p:cNvPr id="2073" name="Rectangle 18"/>
                <p:cNvSpPr>
                  <a:spLocks noChangeArrowheads="1"/>
                </p:cNvSpPr>
                <p:nvPr/>
              </p:nvSpPr>
              <p:spPr bwMode="auto">
                <a:xfrm>
                  <a:off x="2242569" y="3469747"/>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a:t>
                  </a:r>
                  <a:endParaRPr lang="en-US" altLang="en-US" sz="750" dirty="0">
                    <a:solidFill>
                      <a:srgbClr val="626362"/>
                    </a:solidFill>
                    <a:cs typeface="Arial" panose="020B0604020202020204" pitchFamily="34" charset="0"/>
                  </a:endParaRPr>
                </a:p>
              </p:txBody>
            </p:sp>
            <p:sp>
              <p:nvSpPr>
                <p:cNvPr id="2074" name="Rectangle 20"/>
                <p:cNvSpPr>
                  <a:spLocks noChangeArrowheads="1"/>
                </p:cNvSpPr>
                <p:nvPr/>
              </p:nvSpPr>
              <p:spPr bwMode="auto">
                <a:xfrm>
                  <a:off x="2242569" y="3237973"/>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20</a:t>
                  </a:r>
                  <a:endParaRPr lang="en-US" altLang="en-US" sz="750" dirty="0">
                    <a:solidFill>
                      <a:srgbClr val="626362"/>
                    </a:solidFill>
                    <a:cs typeface="Arial" panose="020B0604020202020204" pitchFamily="34" charset="0"/>
                  </a:endParaRPr>
                </a:p>
              </p:txBody>
            </p:sp>
            <p:sp>
              <p:nvSpPr>
                <p:cNvPr id="2075" name="Rectangle 22"/>
                <p:cNvSpPr>
                  <a:spLocks noChangeArrowheads="1"/>
                </p:cNvSpPr>
                <p:nvPr/>
              </p:nvSpPr>
              <p:spPr bwMode="auto">
                <a:xfrm>
                  <a:off x="2242569" y="3006198"/>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30</a:t>
                  </a:r>
                  <a:endParaRPr lang="en-US" altLang="en-US" sz="750" dirty="0">
                    <a:solidFill>
                      <a:srgbClr val="626362"/>
                    </a:solidFill>
                    <a:cs typeface="Arial" panose="020B0604020202020204" pitchFamily="34" charset="0"/>
                  </a:endParaRPr>
                </a:p>
              </p:txBody>
            </p:sp>
            <p:sp>
              <p:nvSpPr>
                <p:cNvPr id="2076" name="Rectangle 24"/>
                <p:cNvSpPr>
                  <a:spLocks noChangeArrowheads="1"/>
                </p:cNvSpPr>
                <p:nvPr/>
              </p:nvSpPr>
              <p:spPr bwMode="auto">
                <a:xfrm>
                  <a:off x="2242569" y="2776011"/>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40</a:t>
                  </a:r>
                  <a:endParaRPr lang="en-US" altLang="en-US" sz="750" dirty="0">
                    <a:solidFill>
                      <a:srgbClr val="626362"/>
                    </a:solidFill>
                    <a:cs typeface="Arial" panose="020B0604020202020204" pitchFamily="34" charset="0"/>
                  </a:endParaRPr>
                </a:p>
              </p:txBody>
            </p:sp>
            <p:sp>
              <p:nvSpPr>
                <p:cNvPr id="2077" name="Rectangle 26"/>
                <p:cNvSpPr>
                  <a:spLocks noChangeArrowheads="1"/>
                </p:cNvSpPr>
                <p:nvPr/>
              </p:nvSpPr>
              <p:spPr bwMode="auto">
                <a:xfrm>
                  <a:off x="2242569" y="2542648"/>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50</a:t>
                  </a:r>
                  <a:endParaRPr lang="en-US" altLang="en-US" sz="750" dirty="0">
                    <a:solidFill>
                      <a:srgbClr val="626362"/>
                    </a:solidFill>
                    <a:cs typeface="Arial" panose="020B0604020202020204" pitchFamily="34" charset="0"/>
                  </a:endParaRPr>
                </a:p>
              </p:txBody>
            </p:sp>
            <p:sp>
              <p:nvSpPr>
                <p:cNvPr id="2078" name="Rectangle 28"/>
                <p:cNvSpPr>
                  <a:spLocks noChangeArrowheads="1"/>
                </p:cNvSpPr>
                <p:nvPr/>
              </p:nvSpPr>
              <p:spPr bwMode="auto">
                <a:xfrm>
                  <a:off x="2242569" y="2310873"/>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60</a:t>
                  </a:r>
                  <a:endParaRPr lang="en-US" altLang="en-US" sz="750" dirty="0">
                    <a:solidFill>
                      <a:srgbClr val="626362"/>
                    </a:solidFill>
                    <a:cs typeface="Arial" panose="020B0604020202020204" pitchFamily="34" charset="0"/>
                  </a:endParaRPr>
                </a:p>
              </p:txBody>
            </p:sp>
            <p:sp>
              <p:nvSpPr>
                <p:cNvPr id="2079" name="Rectangle 30"/>
                <p:cNvSpPr>
                  <a:spLocks noChangeArrowheads="1"/>
                </p:cNvSpPr>
                <p:nvPr/>
              </p:nvSpPr>
              <p:spPr bwMode="auto">
                <a:xfrm>
                  <a:off x="2242569" y="2080685"/>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70</a:t>
                  </a:r>
                  <a:endParaRPr lang="en-US" altLang="en-US" sz="750" dirty="0">
                    <a:solidFill>
                      <a:srgbClr val="626362"/>
                    </a:solidFill>
                    <a:cs typeface="Arial" panose="020B0604020202020204" pitchFamily="34" charset="0"/>
                  </a:endParaRPr>
                </a:p>
              </p:txBody>
            </p:sp>
            <p:sp>
              <p:nvSpPr>
                <p:cNvPr id="2080" name="Rectangle 32"/>
                <p:cNvSpPr>
                  <a:spLocks noChangeArrowheads="1"/>
                </p:cNvSpPr>
                <p:nvPr/>
              </p:nvSpPr>
              <p:spPr bwMode="auto">
                <a:xfrm>
                  <a:off x="2242569" y="1848910"/>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80</a:t>
                  </a:r>
                  <a:endParaRPr lang="en-US" altLang="en-US" sz="750" dirty="0">
                    <a:solidFill>
                      <a:srgbClr val="626362"/>
                    </a:solidFill>
                    <a:cs typeface="Arial" panose="020B0604020202020204" pitchFamily="34" charset="0"/>
                  </a:endParaRPr>
                </a:p>
              </p:txBody>
            </p:sp>
            <p:sp>
              <p:nvSpPr>
                <p:cNvPr id="2081" name="Rectangle 34"/>
                <p:cNvSpPr>
                  <a:spLocks noChangeArrowheads="1"/>
                </p:cNvSpPr>
                <p:nvPr/>
              </p:nvSpPr>
              <p:spPr bwMode="auto">
                <a:xfrm>
                  <a:off x="2242569" y="1617135"/>
                  <a:ext cx="176490"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90</a:t>
                  </a:r>
                  <a:endParaRPr lang="en-US" altLang="en-US" sz="750" dirty="0">
                    <a:solidFill>
                      <a:srgbClr val="626362"/>
                    </a:solidFill>
                    <a:cs typeface="Arial" panose="020B0604020202020204" pitchFamily="34" charset="0"/>
                  </a:endParaRPr>
                </a:p>
              </p:txBody>
            </p:sp>
            <p:sp>
              <p:nvSpPr>
                <p:cNvPr id="2082" name="Rectangle 37"/>
                <p:cNvSpPr>
                  <a:spLocks noChangeArrowheads="1"/>
                </p:cNvSpPr>
                <p:nvPr/>
              </p:nvSpPr>
              <p:spPr bwMode="auto">
                <a:xfrm>
                  <a:off x="2172037" y="1386948"/>
                  <a:ext cx="264736" cy="1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dirty="0">
                      <a:solidFill>
                        <a:srgbClr val="000000"/>
                      </a:solidFill>
                      <a:cs typeface="Arial" panose="020B0604020202020204" pitchFamily="34" charset="0"/>
                    </a:rPr>
                    <a:t>100</a:t>
                  </a:r>
                  <a:endParaRPr lang="en-US" altLang="en-US" sz="750" dirty="0">
                    <a:solidFill>
                      <a:srgbClr val="626362"/>
                    </a:solidFill>
                    <a:cs typeface="Arial" panose="020B0604020202020204" pitchFamily="34" charset="0"/>
                  </a:endParaRPr>
                </a:p>
              </p:txBody>
            </p:sp>
          </p:grpSp>
        </p:grpSp>
        <p:sp>
          <p:nvSpPr>
            <p:cNvPr id="2086" name="Rectangle 182"/>
            <p:cNvSpPr>
              <a:spLocks noChangeArrowheads="1"/>
            </p:cNvSpPr>
            <p:nvPr/>
          </p:nvSpPr>
          <p:spPr bwMode="auto">
            <a:xfrm>
              <a:off x="7041301" y="3680836"/>
              <a:ext cx="1344920" cy="11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378" eaLnBrk="0" fontAlgn="base" hangingPunct="0">
                <a:spcBef>
                  <a:spcPct val="0"/>
                </a:spcBef>
                <a:spcAft>
                  <a:spcPct val="0"/>
                </a:spcAft>
              </a:pPr>
              <a:r>
                <a:rPr lang="en-US" altLang="en-US" sz="750" b="1" dirty="0">
                  <a:solidFill>
                    <a:srgbClr val="000000"/>
                  </a:solidFill>
                  <a:cs typeface="Arial" panose="020B0604020202020204" pitchFamily="34" charset="0"/>
                </a:rPr>
                <a:t>Months Since Randomization</a:t>
              </a:r>
              <a:endParaRPr lang="en-US" altLang="en-US" sz="750" dirty="0">
                <a:solidFill>
                  <a:srgbClr val="626362"/>
                </a:solidFill>
                <a:cs typeface="Arial" panose="020B0604020202020204" pitchFamily="34" charset="0"/>
              </a:endParaRPr>
            </a:p>
          </p:txBody>
        </p:sp>
      </p:grpSp>
      <p:sp>
        <p:nvSpPr>
          <p:cNvPr id="930" name="Textfeld 3"/>
          <p:cNvSpPr txBox="1"/>
          <p:nvPr/>
        </p:nvSpPr>
        <p:spPr>
          <a:xfrm>
            <a:off x="483873" y="4794271"/>
            <a:ext cx="6776214" cy="230832"/>
          </a:xfrm>
          <a:prstGeom prst="rect">
            <a:avLst/>
          </a:prstGeom>
          <a:noFill/>
        </p:spPr>
        <p:txBody>
          <a:bodyPr wrap="none" rtlCol="0">
            <a:spAutoFit/>
          </a:bodyPr>
          <a:lstStyle/>
          <a:p>
            <a:pPr defTabSz="457178"/>
            <a:r>
              <a:rPr lang="de-DE" sz="900" b="1" dirty="0">
                <a:solidFill>
                  <a:srgbClr val="000000"/>
                </a:solidFill>
                <a:latin typeface="Arial" panose="020B0604020202020204" pitchFamily="34" charset="0"/>
                <a:cs typeface="Arial" panose="020B0604020202020204" pitchFamily="34" charset="0"/>
              </a:rPr>
              <a:t>González-Martín A, et al. ESMO 2019. Abstract LBA1. González-Martín A, et al. </a:t>
            </a:r>
            <a:r>
              <a:rPr lang="de-DE" sz="900" b="1" i="1" dirty="0">
                <a:solidFill>
                  <a:srgbClr val="000000"/>
                </a:solidFill>
                <a:latin typeface="Arial" panose="020B0604020202020204" pitchFamily="34" charset="0"/>
                <a:cs typeface="Arial" panose="020B0604020202020204" pitchFamily="34" charset="0"/>
              </a:rPr>
              <a:t>N Engl J Med. </a:t>
            </a:r>
            <a:r>
              <a:rPr lang="de-DE" sz="900" b="1" dirty="0">
                <a:solidFill>
                  <a:srgbClr val="000000"/>
                </a:solidFill>
                <a:latin typeface="Arial" panose="020B0604020202020204" pitchFamily="34" charset="0"/>
                <a:cs typeface="Arial" panose="020B0604020202020204" pitchFamily="34" charset="0"/>
              </a:rPr>
              <a:t>2019. [Epub ahead of print].</a:t>
            </a:r>
          </a:p>
        </p:txBody>
      </p:sp>
    </p:spTree>
    <p:extLst>
      <p:ext uri="{BB962C8B-B14F-4D97-AF65-F5344CB8AC3E}">
        <p14:creationId xmlns:p14="http://schemas.microsoft.com/office/powerpoint/2010/main" val="184277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547437" y="1026896"/>
            <a:ext cx="8049126" cy="3089710"/>
          </a:xfrm>
          <a:prstGeom prst="rect">
            <a:avLst/>
          </a:prstGeom>
          <a:noFill/>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656"/>
                </a:solidFill>
                <a:effectLst/>
                <a:uLnTx/>
                <a:uFillTx/>
                <a:latin typeface="Arial" panose="020B0604020202020204"/>
                <a:ea typeface="+mn-ea"/>
                <a:cs typeface="+mn-cs"/>
              </a:rPr>
              <a:t>Cervical and Endometrial Cancers</a:t>
            </a:r>
          </a:p>
        </p:txBody>
      </p:sp>
    </p:spTree>
    <p:extLst>
      <p:ext uri="{BB962C8B-B14F-4D97-AF65-F5344CB8AC3E}">
        <p14:creationId xmlns:p14="http://schemas.microsoft.com/office/powerpoint/2010/main" val="1068010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AA5-6E94-0648-95FF-49E0EC961B60}"/>
              </a:ext>
            </a:extLst>
          </p:cNvPr>
          <p:cNvSpPr>
            <a:spLocks noGrp="1"/>
          </p:cNvSpPr>
          <p:nvPr>
            <p:ph type="title"/>
          </p:nvPr>
        </p:nvSpPr>
        <p:spPr/>
        <p:txBody>
          <a:bodyPr>
            <a:normAutofit/>
          </a:bodyPr>
          <a:lstStyle/>
          <a:p>
            <a:r>
              <a:rPr lang="en-US" dirty="0"/>
              <a:t>Pembrolizumab is approved as second-line treatment of metastatic cervical cancer…</a:t>
            </a:r>
          </a:p>
        </p:txBody>
      </p:sp>
      <p:sp>
        <p:nvSpPr>
          <p:cNvPr id="3" name="Content Placeholder 2">
            <a:extLst>
              <a:ext uri="{FF2B5EF4-FFF2-40B4-BE49-F238E27FC236}">
                <a16:creationId xmlns:a16="http://schemas.microsoft.com/office/drawing/2014/main" id="{55846D22-4557-B549-A083-E7E467F51D45}"/>
              </a:ext>
            </a:extLst>
          </p:cNvPr>
          <p:cNvSpPr>
            <a:spLocks noGrp="1"/>
          </p:cNvSpPr>
          <p:nvPr>
            <p:ph idx="1"/>
          </p:nvPr>
        </p:nvSpPr>
        <p:spPr/>
        <p:txBody>
          <a:bodyPr/>
          <a:lstStyle/>
          <a:p>
            <a:r>
              <a:rPr lang="en-US" dirty="0"/>
              <a:t>a. In all patients</a:t>
            </a:r>
          </a:p>
          <a:p>
            <a:r>
              <a:rPr lang="en-US" dirty="0"/>
              <a:t>b. In patients with elevated PD-L1 levels</a:t>
            </a:r>
          </a:p>
          <a:p>
            <a:r>
              <a:rPr lang="en-US" dirty="0"/>
              <a:t>c. In combination with chemotherapy</a:t>
            </a:r>
          </a:p>
          <a:p>
            <a:r>
              <a:rPr lang="en-US" dirty="0"/>
              <a:t>d. All of the above</a:t>
            </a:r>
          </a:p>
          <a:p>
            <a:r>
              <a:rPr lang="en-US" dirty="0"/>
              <a:t>e. I don’t know </a:t>
            </a:r>
          </a:p>
        </p:txBody>
      </p:sp>
    </p:spTree>
    <p:extLst>
      <p:ext uri="{BB962C8B-B14F-4D97-AF65-F5344CB8AC3E}">
        <p14:creationId xmlns:p14="http://schemas.microsoft.com/office/powerpoint/2010/main" val="7784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AA5-6E94-0648-95FF-49E0EC961B60}"/>
              </a:ext>
            </a:extLst>
          </p:cNvPr>
          <p:cNvSpPr>
            <a:spLocks noGrp="1"/>
          </p:cNvSpPr>
          <p:nvPr>
            <p:ph type="title"/>
          </p:nvPr>
        </p:nvSpPr>
        <p:spPr/>
        <p:txBody>
          <a:bodyPr>
            <a:normAutofit/>
          </a:bodyPr>
          <a:lstStyle/>
          <a:p>
            <a:r>
              <a:rPr lang="en-US" dirty="0"/>
              <a:t>Which of the following therapies is approved as second-line treatment for metastatic endometrial cancer after first-line chemotherapy?</a:t>
            </a:r>
          </a:p>
        </p:txBody>
      </p:sp>
      <p:sp>
        <p:nvSpPr>
          <p:cNvPr id="3" name="Content Placeholder 2">
            <a:extLst>
              <a:ext uri="{FF2B5EF4-FFF2-40B4-BE49-F238E27FC236}">
                <a16:creationId xmlns:a16="http://schemas.microsoft.com/office/drawing/2014/main" id="{55846D22-4557-B549-A083-E7E467F51D45}"/>
              </a:ext>
            </a:extLst>
          </p:cNvPr>
          <p:cNvSpPr>
            <a:spLocks noGrp="1"/>
          </p:cNvSpPr>
          <p:nvPr>
            <p:ph idx="1"/>
          </p:nvPr>
        </p:nvSpPr>
        <p:spPr/>
        <p:txBody>
          <a:bodyPr/>
          <a:lstStyle/>
          <a:p>
            <a:r>
              <a:rPr lang="en-US" dirty="0"/>
              <a:t>a. Pembrolizumab monotherapy for patients with MSI-high tumors</a:t>
            </a:r>
          </a:p>
          <a:p>
            <a:r>
              <a:rPr lang="en-US" dirty="0"/>
              <a:t>b. Pembrolizumab/</a:t>
            </a:r>
            <a:r>
              <a:rPr lang="en-US" dirty="0" err="1"/>
              <a:t>lenvatinib</a:t>
            </a:r>
            <a:r>
              <a:rPr lang="en-US" dirty="0"/>
              <a:t> for patients with MSS tumors</a:t>
            </a:r>
          </a:p>
          <a:p>
            <a:r>
              <a:rPr lang="en-US" dirty="0"/>
              <a:t>c. Pembrolizumab for all patients</a:t>
            </a:r>
          </a:p>
          <a:p>
            <a:r>
              <a:rPr lang="en-US" dirty="0"/>
              <a:t>d. All of the above </a:t>
            </a:r>
          </a:p>
          <a:p>
            <a:r>
              <a:rPr lang="en-US" dirty="0"/>
              <a:t>e. Only a and b</a:t>
            </a:r>
          </a:p>
          <a:p>
            <a:r>
              <a:rPr lang="en-US" dirty="0"/>
              <a:t>f. Only b and c</a:t>
            </a:r>
          </a:p>
          <a:p>
            <a:r>
              <a:rPr lang="en-US" dirty="0"/>
              <a:t>g. Only a and c</a:t>
            </a:r>
          </a:p>
          <a:p>
            <a:r>
              <a:rPr lang="en-US" dirty="0"/>
              <a:t>h. I don’t know </a:t>
            </a:r>
          </a:p>
        </p:txBody>
      </p:sp>
    </p:spTree>
    <p:extLst>
      <p:ext uri="{BB962C8B-B14F-4D97-AF65-F5344CB8AC3E}">
        <p14:creationId xmlns:p14="http://schemas.microsoft.com/office/powerpoint/2010/main" val="2960020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le 11"/>
          <p:cNvSpPr>
            <a:spLocks noGrp="1"/>
          </p:cNvSpPr>
          <p:nvPr>
            <p:ph type="ctrTitle"/>
          </p:nvPr>
        </p:nvSpPr>
        <p:spPr>
          <a:xfrm>
            <a:off x="750896" y="682005"/>
            <a:ext cx="7863332" cy="1635071"/>
          </a:xfrm>
        </p:spPr>
        <p:txBody>
          <a:bodyPr>
            <a:normAutofit/>
          </a:bodyPr>
          <a:lstStyle/>
          <a:p>
            <a:r>
              <a:rPr lang="en-US" sz="3000" b="1" dirty="0">
                <a:solidFill>
                  <a:schemeClr val="tx1"/>
                </a:solidFill>
              </a:rPr>
              <a:t>Paradigm Changes in the Treatment of Gynecologic Cancers</a:t>
            </a:r>
          </a:p>
        </p:txBody>
      </p:sp>
      <p:sp>
        <p:nvSpPr>
          <p:cNvPr id="2" name="Subtitle 1">
            <a:extLst>
              <a:ext uri="{FF2B5EF4-FFF2-40B4-BE49-F238E27FC236}">
                <a16:creationId xmlns:a16="http://schemas.microsoft.com/office/drawing/2014/main" id="{7A27B772-3745-F346-9D1D-FB6DEFEC791E}"/>
              </a:ext>
            </a:extLst>
          </p:cNvPr>
          <p:cNvSpPr>
            <a:spLocks noGrp="1"/>
          </p:cNvSpPr>
          <p:nvPr>
            <p:ph type="subTitle" idx="1"/>
          </p:nvPr>
        </p:nvSpPr>
        <p:spPr>
          <a:xfrm>
            <a:off x="750896" y="2480361"/>
            <a:ext cx="7863332" cy="1220781"/>
          </a:xfrm>
        </p:spPr>
        <p:txBody>
          <a:bodyPr>
            <a:noAutofit/>
          </a:bodyPr>
          <a:lstStyle/>
          <a:p>
            <a:pPr>
              <a:buNone/>
            </a:pPr>
            <a:r>
              <a:rPr lang="en-US" sz="1600" dirty="0"/>
              <a:t>Kathleen Moore, MD</a:t>
            </a:r>
          </a:p>
          <a:p>
            <a:pPr>
              <a:buNone/>
            </a:pPr>
            <a:r>
              <a:rPr lang="en-US" sz="1600" b="0" dirty="0"/>
              <a:t>Virginia </a:t>
            </a:r>
            <a:r>
              <a:rPr lang="en-US" sz="1600" b="0" dirty="0" err="1"/>
              <a:t>Kerley</a:t>
            </a:r>
            <a:r>
              <a:rPr lang="en-US" sz="1600" b="0" dirty="0"/>
              <a:t> Cade Chair in Developmental Therapeutics</a:t>
            </a:r>
          </a:p>
          <a:p>
            <a:pPr>
              <a:buNone/>
            </a:pPr>
            <a:r>
              <a:rPr lang="en-US" sz="1600" b="0" dirty="0"/>
              <a:t>Associate Director, Clinical Research</a:t>
            </a:r>
          </a:p>
          <a:p>
            <a:pPr>
              <a:buNone/>
            </a:pPr>
            <a:r>
              <a:rPr lang="en-US" sz="1600" b="0" dirty="0"/>
              <a:t>Director, Early Phase Drug Development</a:t>
            </a:r>
          </a:p>
          <a:p>
            <a:pPr>
              <a:buNone/>
            </a:pPr>
            <a:r>
              <a:rPr lang="en-US" sz="1600" b="0" dirty="0"/>
              <a:t>Stephenson Cancer Center, Oklahoma City</a:t>
            </a:r>
          </a:p>
        </p:txBody>
      </p:sp>
    </p:spTree>
    <p:extLst>
      <p:ext uri="{BB962C8B-B14F-4D97-AF65-F5344CB8AC3E}">
        <p14:creationId xmlns:p14="http://schemas.microsoft.com/office/powerpoint/2010/main" val="263985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395A70-3218-D34B-8DCF-A6288024E874}"/>
              </a:ext>
            </a:extLst>
          </p:cNvPr>
          <p:cNvSpPr>
            <a:spLocks noGrp="1"/>
          </p:cNvSpPr>
          <p:nvPr>
            <p:ph type="title"/>
          </p:nvPr>
        </p:nvSpPr>
        <p:spPr>
          <a:xfrm>
            <a:off x="315506" y="259998"/>
            <a:ext cx="8564880" cy="994172"/>
          </a:xfrm>
        </p:spPr>
        <p:txBody>
          <a:bodyPr>
            <a:normAutofit fontScale="90000"/>
          </a:bodyPr>
          <a:lstStyle/>
          <a:p>
            <a:r>
              <a:rPr lang="en-US" dirty="0"/>
              <a:t>FDA Accelerated Approval of Pembrolizumab with </a:t>
            </a:r>
            <a:r>
              <a:rPr lang="en-US" dirty="0" err="1"/>
              <a:t>Lenvatinib</a:t>
            </a:r>
            <a:r>
              <a:rPr lang="en-US" dirty="0"/>
              <a:t> for Advanced Endometrial Carcinoma</a:t>
            </a:r>
            <a:br>
              <a:rPr lang="en-US" dirty="0"/>
            </a:br>
            <a:r>
              <a:rPr lang="en-US" sz="1650" dirty="0"/>
              <a:t>Press Release – September 17, 2019</a:t>
            </a:r>
          </a:p>
        </p:txBody>
      </p:sp>
      <p:sp>
        <p:nvSpPr>
          <p:cNvPr id="4" name="Content Placeholder 3">
            <a:extLst>
              <a:ext uri="{FF2B5EF4-FFF2-40B4-BE49-F238E27FC236}">
                <a16:creationId xmlns:a16="http://schemas.microsoft.com/office/drawing/2014/main" id="{2CBD7148-0BC1-5542-A172-1F31E462C648}"/>
              </a:ext>
            </a:extLst>
          </p:cNvPr>
          <p:cNvSpPr>
            <a:spLocks noGrp="1"/>
          </p:cNvSpPr>
          <p:nvPr>
            <p:ph idx="1"/>
          </p:nvPr>
        </p:nvSpPr>
        <p:spPr>
          <a:xfrm>
            <a:off x="457200" y="1489165"/>
            <a:ext cx="8229600" cy="3143557"/>
          </a:xfrm>
        </p:spPr>
        <p:txBody>
          <a:bodyPr/>
          <a:lstStyle/>
          <a:p>
            <a:pPr marL="0" indent="0">
              <a:spcBef>
                <a:spcPts val="900"/>
              </a:spcBef>
              <a:buNone/>
            </a:pPr>
            <a:r>
              <a:rPr lang="en-US" b="0" dirty="0"/>
              <a:t>“</a:t>
            </a:r>
            <a:r>
              <a:rPr lang="en-US" sz="1650" b="0" dirty="0"/>
              <a:t>The Food and Drug Administration granted accelerated approval to the combination of pembrolizumab plus </a:t>
            </a:r>
            <a:r>
              <a:rPr lang="en-US" sz="1650" b="0" dirty="0" err="1"/>
              <a:t>lenvatinib</a:t>
            </a:r>
            <a:r>
              <a:rPr lang="en-US" sz="1650" b="0" dirty="0"/>
              <a:t> for the treatment of patients with advanced endometrial carcinoma that is not microsatellite instability high (MSI-H) or mismatch repair deficient (</a:t>
            </a:r>
            <a:r>
              <a:rPr lang="en-US" sz="1650" b="0" dirty="0" err="1"/>
              <a:t>dMMR</a:t>
            </a:r>
            <a:r>
              <a:rPr lang="en-US" sz="1650" b="0" dirty="0"/>
              <a:t>) and who have disease progression following prior systemic therapy but are not candidates for curative surgery or radiation.</a:t>
            </a:r>
          </a:p>
          <a:p>
            <a:pPr marL="0" indent="0">
              <a:spcBef>
                <a:spcPts val="900"/>
              </a:spcBef>
              <a:buNone/>
            </a:pPr>
            <a:r>
              <a:rPr lang="en-US" sz="1650" b="0" dirty="0"/>
              <a:t>Efficacy was investigated in Study 111/KEYNOTE-146 (NCT02501096), a single-arm, multicenter, open-label, multi-cohort trial that enrolled 108 patients with metastatic endometrial carcinoma that had progressed following at least one prior systemic therapy in any setting.”</a:t>
            </a:r>
          </a:p>
        </p:txBody>
      </p:sp>
      <p:sp>
        <p:nvSpPr>
          <p:cNvPr id="2" name="TextBox 1">
            <a:extLst>
              <a:ext uri="{FF2B5EF4-FFF2-40B4-BE49-F238E27FC236}">
                <a16:creationId xmlns:a16="http://schemas.microsoft.com/office/drawing/2014/main" id="{8C8340D4-0528-C44C-B422-042BD2BC34D0}"/>
              </a:ext>
            </a:extLst>
          </p:cNvPr>
          <p:cNvSpPr txBox="1"/>
          <p:nvPr/>
        </p:nvSpPr>
        <p:spPr>
          <a:xfrm>
            <a:off x="114300" y="4580068"/>
            <a:ext cx="8686800" cy="461665"/>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https://</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rPr>
              <a:t>www.fda.gov</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/drugs/resources-information-approved-drugs/simultaneous-review-decisions-pembrolizumab-plus-lenvatinib-australia-canada-and-us</a:t>
            </a:r>
          </a:p>
        </p:txBody>
      </p:sp>
    </p:spTree>
    <p:extLst>
      <p:ext uri="{BB962C8B-B14F-4D97-AF65-F5344CB8AC3E}">
        <p14:creationId xmlns:p14="http://schemas.microsoft.com/office/powerpoint/2010/main" val="1848181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2575BCEC-915A-0A4B-A70C-DDD774A43ABB}"/>
              </a:ext>
            </a:extLst>
          </p:cNvPr>
          <p:cNvPicPr>
            <a:picLocks noChangeAspect="1"/>
          </p:cNvPicPr>
          <p:nvPr/>
        </p:nvPicPr>
        <p:blipFill>
          <a:blip r:embed="rId2"/>
          <a:stretch>
            <a:fillRect/>
          </a:stretch>
        </p:blipFill>
        <p:spPr>
          <a:xfrm>
            <a:off x="1600200" y="857250"/>
            <a:ext cx="6354393" cy="3803104"/>
          </a:xfrm>
          <a:prstGeom prst="rect">
            <a:avLst/>
          </a:prstGeom>
        </p:spPr>
      </p:pic>
      <p:sp>
        <p:nvSpPr>
          <p:cNvPr id="6" name="TextBox 5">
            <a:extLst>
              <a:ext uri="{FF2B5EF4-FFF2-40B4-BE49-F238E27FC236}">
                <a16:creationId xmlns:a16="http://schemas.microsoft.com/office/drawing/2014/main" id="{9B9B81E3-7ABA-6C47-B565-96EB4CFF3C68}"/>
              </a:ext>
            </a:extLst>
          </p:cNvPr>
          <p:cNvSpPr txBox="1"/>
          <p:nvPr/>
        </p:nvSpPr>
        <p:spPr>
          <a:xfrm>
            <a:off x="105099" y="4721603"/>
            <a:ext cx="7705311" cy="276999"/>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rPr>
              <a:t>Makker</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V et al. </a:t>
            </a: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rPr>
              <a:t>Lancet Oncol </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2019;20(5):711-8.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rPr>
              <a:t>Makker</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V et al. </a:t>
            </a: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rPr>
              <a:t>Proc ESMO </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2019; Abstract 994O.</a:t>
            </a:r>
          </a:p>
        </p:txBody>
      </p:sp>
      <p:sp>
        <p:nvSpPr>
          <p:cNvPr id="3" name="Title 2">
            <a:extLst>
              <a:ext uri="{FF2B5EF4-FFF2-40B4-BE49-F238E27FC236}">
                <a16:creationId xmlns:a16="http://schemas.microsoft.com/office/drawing/2014/main" id="{95E8E8C9-FC4E-8B46-A59F-F8FCF8263796}"/>
              </a:ext>
            </a:extLst>
          </p:cNvPr>
          <p:cNvSpPr>
            <a:spLocks noGrp="1"/>
          </p:cNvSpPr>
          <p:nvPr>
            <p:ph type="title"/>
          </p:nvPr>
        </p:nvSpPr>
        <p:spPr>
          <a:xfrm>
            <a:off x="391886" y="150753"/>
            <a:ext cx="8303707" cy="850733"/>
          </a:xfrm>
        </p:spPr>
        <p:txBody>
          <a:bodyPr>
            <a:normAutofit/>
          </a:bodyPr>
          <a:lstStyle/>
          <a:p>
            <a:r>
              <a:rPr lang="en-US" sz="2400" dirty="0"/>
              <a:t>Phase II Trial of </a:t>
            </a:r>
            <a:r>
              <a:rPr lang="en-US" sz="2400" dirty="0" err="1"/>
              <a:t>Lenvatinib</a:t>
            </a:r>
            <a:r>
              <a:rPr lang="en-US" sz="2400" dirty="0"/>
              <a:t>/Pembrolizumab: </a:t>
            </a:r>
            <a:br>
              <a:rPr lang="en-US" sz="2400" dirty="0"/>
            </a:br>
            <a:r>
              <a:rPr lang="en-US" sz="2400" dirty="0"/>
              <a:t>Response and Survival</a:t>
            </a:r>
          </a:p>
        </p:txBody>
      </p:sp>
      <p:sp>
        <p:nvSpPr>
          <p:cNvPr id="4" name="TextBox 3">
            <a:extLst>
              <a:ext uri="{FF2B5EF4-FFF2-40B4-BE49-F238E27FC236}">
                <a16:creationId xmlns:a16="http://schemas.microsoft.com/office/drawing/2014/main" id="{83689469-1C66-A546-84B9-891D3EFCE84A}"/>
              </a:ext>
            </a:extLst>
          </p:cNvPr>
          <p:cNvSpPr txBox="1"/>
          <p:nvPr/>
        </p:nvSpPr>
        <p:spPr>
          <a:xfrm rot="16200000">
            <a:off x="435939" y="2576030"/>
            <a:ext cx="2074607" cy="276999"/>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Change from baseline (%)</a:t>
            </a:r>
          </a:p>
        </p:txBody>
      </p:sp>
      <p:graphicFrame>
        <p:nvGraphicFramePr>
          <p:cNvPr id="5" name="Table 4">
            <a:extLst>
              <a:ext uri="{FF2B5EF4-FFF2-40B4-BE49-F238E27FC236}">
                <a16:creationId xmlns:a16="http://schemas.microsoft.com/office/drawing/2014/main" id="{10F8E99B-68C1-CC42-99DC-A521A674BE90}"/>
              </a:ext>
            </a:extLst>
          </p:cNvPr>
          <p:cNvGraphicFramePr>
            <a:graphicFrameLocks noGrp="1"/>
          </p:cNvGraphicFramePr>
          <p:nvPr>
            <p:extLst>
              <p:ext uri="{D42A27DB-BD31-4B8C-83A1-F6EECF244321}">
                <p14:modId xmlns:p14="http://schemas.microsoft.com/office/powerpoint/2010/main" val="2481857118"/>
              </p:ext>
            </p:extLst>
          </p:nvPr>
        </p:nvGraphicFramePr>
        <p:xfrm>
          <a:off x="2114550" y="3114159"/>
          <a:ext cx="3174997" cy="1280160"/>
        </p:xfrm>
        <a:graphic>
          <a:graphicData uri="http://schemas.openxmlformats.org/drawingml/2006/table">
            <a:tbl>
              <a:tblPr firstRow="1" bandRow="1">
                <a:tableStyleId>{21E4AEA4-8DFA-4A89-87EB-49C32662AFE0}</a:tableStyleId>
              </a:tblPr>
              <a:tblGrid>
                <a:gridCol w="774697">
                  <a:extLst>
                    <a:ext uri="{9D8B030D-6E8A-4147-A177-3AD203B41FA5}">
                      <a16:colId xmlns:a16="http://schemas.microsoft.com/office/drawing/2014/main" val="1097961839"/>
                    </a:ext>
                  </a:extLst>
                </a:gridCol>
                <a:gridCol w="742950">
                  <a:extLst>
                    <a:ext uri="{9D8B030D-6E8A-4147-A177-3AD203B41FA5}">
                      <a16:colId xmlns:a16="http://schemas.microsoft.com/office/drawing/2014/main" val="2048208490"/>
                    </a:ext>
                  </a:extLst>
                </a:gridCol>
                <a:gridCol w="857250">
                  <a:extLst>
                    <a:ext uri="{9D8B030D-6E8A-4147-A177-3AD203B41FA5}">
                      <a16:colId xmlns:a16="http://schemas.microsoft.com/office/drawing/2014/main" val="3050882543"/>
                    </a:ext>
                  </a:extLst>
                </a:gridCol>
                <a:gridCol w="800100">
                  <a:extLst>
                    <a:ext uri="{9D8B030D-6E8A-4147-A177-3AD203B41FA5}">
                      <a16:colId xmlns:a16="http://schemas.microsoft.com/office/drawing/2014/main" val="251677434"/>
                    </a:ext>
                  </a:extLst>
                </a:gridCol>
              </a:tblGrid>
              <a:tr h="548640">
                <a:tc>
                  <a:txBody>
                    <a:bodyPr/>
                    <a:lstStyle/>
                    <a:p>
                      <a:r>
                        <a:rPr lang="en-US" sz="1100" dirty="0">
                          <a:solidFill>
                            <a:srgbClr val="000000"/>
                          </a:solidFill>
                        </a:rPr>
                        <a:t>Endpoint </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00"/>
                          </a:solidFill>
                        </a:rPr>
                        <a:t>Total</a:t>
                      </a:r>
                    </a:p>
                    <a:p>
                      <a:pPr algn="ctr"/>
                      <a:r>
                        <a:rPr lang="en-US" sz="1100" dirty="0">
                          <a:solidFill>
                            <a:srgbClr val="000000"/>
                          </a:solidFill>
                        </a:rPr>
                        <a:t>(N = 108)</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00"/>
                          </a:solidFill>
                        </a:rPr>
                        <a:t>Not MSI-H or </a:t>
                      </a:r>
                      <a:r>
                        <a:rPr lang="en-US" sz="1100" dirty="0" err="1">
                          <a:solidFill>
                            <a:srgbClr val="000000"/>
                          </a:solidFill>
                        </a:rPr>
                        <a:t>dMMR</a:t>
                      </a:r>
                      <a:r>
                        <a:rPr lang="en-US" sz="1100" dirty="0">
                          <a:solidFill>
                            <a:srgbClr val="000000"/>
                          </a:solidFill>
                        </a:rPr>
                        <a:t> </a:t>
                      </a:r>
                    </a:p>
                    <a:p>
                      <a:pPr algn="ctr"/>
                      <a:r>
                        <a:rPr lang="en-US" sz="1100" dirty="0">
                          <a:solidFill>
                            <a:srgbClr val="000000"/>
                          </a:solidFill>
                        </a:rPr>
                        <a:t>(n = 94)</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dirty="0">
                          <a:solidFill>
                            <a:srgbClr val="000000"/>
                          </a:solidFill>
                        </a:rPr>
                        <a:t>MSI-H </a:t>
                      </a:r>
                      <a:br>
                        <a:rPr lang="en-US" sz="1100" dirty="0">
                          <a:solidFill>
                            <a:srgbClr val="000000"/>
                          </a:solidFill>
                        </a:rPr>
                      </a:br>
                      <a:r>
                        <a:rPr lang="en-US" sz="1100" dirty="0">
                          <a:solidFill>
                            <a:srgbClr val="000000"/>
                          </a:solidFill>
                        </a:rPr>
                        <a:t>or </a:t>
                      </a:r>
                      <a:r>
                        <a:rPr lang="en-US" sz="1100" dirty="0" err="1">
                          <a:solidFill>
                            <a:srgbClr val="000000"/>
                          </a:solidFill>
                        </a:rPr>
                        <a:t>dMMR</a:t>
                      </a:r>
                      <a:endParaRPr lang="en-US" sz="1100" dirty="0">
                        <a:solidFill>
                          <a:srgbClr val="000000"/>
                        </a:solidFill>
                      </a:endParaRPr>
                    </a:p>
                    <a:p>
                      <a:pPr algn="ctr"/>
                      <a:r>
                        <a:rPr lang="en-US" sz="1100" dirty="0">
                          <a:solidFill>
                            <a:srgbClr val="000000"/>
                          </a:solidFill>
                        </a:rPr>
                        <a:t>(n = 11)</a:t>
                      </a:r>
                    </a:p>
                  </a:txBody>
                  <a:tcPr marL="68580" marR="68580" marT="34290" marB="3429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95225281"/>
                  </a:ext>
                </a:extLst>
              </a:tr>
              <a:tr h="228600">
                <a:tc>
                  <a:txBody>
                    <a:bodyPr/>
                    <a:lstStyle/>
                    <a:p>
                      <a:r>
                        <a:rPr lang="en-US" sz="1100" dirty="0">
                          <a:solidFill>
                            <a:srgbClr val="000000"/>
                          </a:solidFill>
                        </a:rPr>
                        <a:t>ORR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39%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37%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64%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67355521"/>
                  </a:ext>
                </a:extLst>
              </a:tr>
              <a:tr h="228600">
                <a:tc>
                  <a:txBody>
                    <a:bodyPr/>
                    <a:lstStyle/>
                    <a:p>
                      <a:r>
                        <a:rPr lang="en-US" sz="1100" dirty="0" err="1">
                          <a:solidFill>
                            <a:srgbClr val="000000"/>
                          </a:solidFill>
                        </a:rPr>
                        <a:t>mPFS</a:t>
                      </a:r>
                      <a:endParaRPr lang="en-US" sz="1100" dirty="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7.4 </a:t>
                      </a:r>
                      <a:r>
                        <a:rPr lang="en-US" sz="1100" dirty="0" err="1">
                          <a:solidFill>
                            <a:srgbClr val="000000"/>
                          </a:solidFill>
                        </a:rPr>
                        <a:t>mo</a:t>
                      </a:r>
                      <a:endParaRPr lang="en-US" sz="1100" dirty="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7.4 </a:t>
                      </a:r>
                      <a:r>
                        <a:rPr lang="en-US" sz="1100" dirty="0" err="1">
                          <a:solidFill>
                            <a:srgbClr val="000000"/>
                          </a:solidFill>
                        </a:rPr>
                        <a:t>mo</a:t>
                      </a:r>
                      <a:endParaRPr lang="en-US" sz="1100" dirty="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18.9 </a:t>
                      </a:r>
                      <a:r>
                        <a:rPr lang="en-US" sz="1100" dirty="0" err="1">
                          <a:solidFill>
                            <a:srgbClr val="000000"/>
                          </a:solidFill>
                        </a:rPr>
                        <a:t>mo</a:t>
                      </a:r>
                      <a:endParaRPr lang="en-US" sz="1100" dirty="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40712855"/>
                  </a:ext>
                </a:extLst>
              </a:tr>
              <a:tr h="228600">
                <a:tc>
                  <a:txBody>
                    <a:bodyPr/>
                    <a:lstStyle/>
                    <a:p>
                      <a:r>
                        <a:rPr lang="en-US" sz="1100" dirty="0" err="1">
                          <a:solidFill>
                            <a:srgbClr val="000000"/>
                          </a:solidFill>
                        </a:rPr>
                        <a:t>mOS</a:t>
                      </a:r>
                      <a:endParaRPr lang="en-US" sz="1100" dirty="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16.7 </a:t>
                      </a:r>
                      <a:r>
                        <a:rPr lang="en-US" sz="1100" dirty="0" err="1">
                          <a:solidFill>
                            <a:srgbClr val="000000"/>
                          </a:solidFill>
                        </a:rPr>
                        <a:t>mo</a:t>
                      </a:r>
                      <a:endParaRPr lang="en-US" sz="1100" dirty="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16.4 </a:t>
                      </a:r>
                      <a:r>
                        <a:rPr lang="en-US" sz="1100" dirty="0" err="1">
                          <a:solidFill>
                            <a:srgbClr val="000000"/>
                          </a:solidFill>
                        </a:rPr>
                        <a:t>mo</a:t>
                      </a:r>
                      <a:endParaRPr lang="en-US" sz="1100" dirty="0">
                        <a:solidFill>
                          <a:srgbClr val="000000"/>
                        </a:solidFill>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100" dirty="0">
                          <a:solidFill>
                            <a:srgbClr val="000000"/>
                          </a:solidFill>
                        </a:rPr>
                        <a:t>NR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45127860"/>
                  </a:ext>
                </a:extLst>
              </a:tr>
            </a:tbl>
          </a:graphicData>
        </a:graphic>
      </p:graphicFrame>
      <p:sp>
        <p:nvSpPr>
          <p:cNvPr id="7" name="TextBox 6">
            <a:extLst>
              <a:ext uri="{FF2B5EF4-FFF2-40B4-BE49-F238E27FC236}">
                <a16:creationId xmlns:a16="http://schemas.microsoft.com/office/drawing/2014/main" id="{7D44EA00-79E9-2E40-9444-C498E11F15DF}"/>
              </a:ext>
            </a:extLst>
          </p:cNvPr>
          <p:cNvSpPr txBox="1"/>
          <p:nvPr/>
        </p:nvSpPr>
        <p:spPr>
          <a:xfrm>
            <a:off x="3816872" y="1699708"/>
            <a:ext cx="2776722" cy="300082"/>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rPr>
              <a:t>N = 53 patients in interim analysis</a:t>
            </a:r>
          </a:p>
        </p:txBody>
      </p:sp>
    </p:spTree>
    <p:extLst>
      <p:ext uri="{BB962C8B-B14F-4D97-AF65-F5344CB8AC3E}">
        <p14:creationId xmlns:p14="http://schemas.microsoft.com/office/powerpoint/2010/main" val="487472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Day in the Life: Ovarian (Cervical/Endometrial Cancer)</a:t>
            </a:r>
          </a:p>
        </p:txBody>
      </p:sp>
      <p:sp>
        <p:nvSpPr>
          <p:cNvPr id="3" name="Content Placeholder 2"/>
          <p:cNvSpPr>
            <a:spLocks noGrp="1"/>
          </p:cNvSpPr>
          <p:nvPr>
            <p:ph idx="1"/>
          </p:nvPr>
        </p:nvSpPr>
        <p:spPr>
          <a:xfrm>
            <a:off x="628650" y="802037"/>
            <a:ext cx="7886700" cy="4144970"/>
          </a:xfrm>
        </p:spPr>
        <p:txBody>
          <a:bodyPr>
            <a:noAutofit/>
          </a:bodyPr>
          <a:lstStyle/>
          <a:p>
            <a:pPr>
              <a:spcBef>
                <a:spcPts val="600"/>
              </a:spcBef>
              <a:spcAft>
                <a:spcPts val="450"/>
              </a:spcAft>
            </a:pPr>
            <a:r>
              <a:rPr lang="en-US" sz="1800" dirty="0"/>
              <a:t>47 F, paclitaxel/carboplatin, under the </a:t>
            </a:r>
            <a:r>
              <a:rPr lang="en-US" sz="1800" dirty="0" err="1"/>
              <a:t>CoolCap</a:t>
            </a:r>
            <a:r>
              <a:rPr lang="en-US" sz="1800" dirty="0"/>
              <a:t> for 7 hours each treatment! Quite a trooper!</a:t>
            </a:r>
          </a:p>
          <a:p>
            <a:pPr>
              <a:spcBef>
                <a:spcPts val="600"/>
              </a:spcBef>
              <a:spcAft>
                <a:spcPts val="450"/>
              </a:spcAft>
            </a:pPr>
            <a:r>
              <a:rPr lang="en-US" sz="1800" dirty="0"/>
              <a:t>70 F, rucaparib, asks repeated questions</a:t>
            </a:r>
          </a:p>
          <a:p>
            <a:pPr>
              <a:spcBef>
                <a:spcPts val="600"/>
              </a:spcBef>
              <a:spcAft>
                <a:spcPts val="450"/>
              </a:spcAft>
            </a:pPr>
            <a:r>
              <a:rPr lang="en-US" sz="1800" dirty="0"/>
              <a:t>72 F, niraparib, big hugger and open to listening</a:t>
            </a:r>
          </a:p>
          <a:p>
            <a:pPr>
              <a:spcBef>
                <a:spcPts val="600"/>
              </a:spcBef>
              <a:spcAft>
                <a:spcPts val="450"/>
              </a:spcAft>
            </a:pPr>
            <a:r>
              <a:rPr lang="en-US" sz="1800" dirty="0"/>
              <a:t>65 F, EC, carboplatin/paclitaxel, grateful</a:t>
            </a:r>
          </a:p>
          <a:p>
            <a:pPr>
              <a:spcBef>
                <a:spcPts val="600"/>
              </a:spcBef>
              <a:spcAft>
                <a:spcPts val="450"/>
              </a:spcAft>
            </a:pPr>
            <a:r>
              <a:rPr lang="en-US" sz="1800" dirty="0"/>
              <a:t>79 F, EC, carboplatin/paclitaxel, always bakes sweets for the staff</a:t>
            </a:r>
          </a:p>
          <a:p>
            <a:pPr>
              <a:spcBef>
                <a:spcPts val="600"/>
              </a:spcBef>
              <a:spcAft>
                <a:spcPts val="450"/>
              </a:spcAft>
            </a:pPr>
            <a:r>
              <a:rPr lang="en-US" sz="1800" dirty="0"/>
              <a:t>74 F, EC, lung and bone </a:t>
            </a:r>
            <a:r>
              <a:rPr lang="en-US" sz="1800" dirty="0" err="1"/>
              <a:t>mets</a:t>
            </a:r>
            <a:r>
              <a:rPr lang="en-US" sz="1800" dirty="0"/>
              <a:t>, bevacizumab, informative</a:t>
            </a:r>
          </a:p>
          <a:p>
            <a:pPr>
              <a:spcBef>
                <a:spcPts val="600"/>
              </a:spcBef>
              <a:spcAft>
                <a:spcPts val="450"/>
              </a:spcAft>
            </a:pPr>
            <a:r>
              <a:rPr lang="en-US" sz="1800" dirty="0"/>
              <a:t>27 F, cervical cancer, cisplatin, fierce</a:t>
            </a:r>
          </a:p>
          <a:p>
            <a:pPr>
              <a:spcBef>
                <a:spcPts val="600"/>
              </a:spcBef>
              <a:spcAft>
                <a:spcPts val="450"/>
              </a:spcAft>
            </a:pPr>
            <a:r>
              <a:rPr lang="en-US" sz="1800" dirty="0"/>
              <a:t>63 F, cervical cancer and HCC, cisplatin, liver, lung and bone </a:t>
            </a:r>
            <a:r>
              <a:rPr lang="en-US" sz="1800" dirty="0" err="1"/>
              <a:t>mets</a:t>
            </a:r>
            <a:endParaRPr lang="en-US" sz="1800" dirty="0"/>
          </a:p>
        </p:txBody>
      </p:sp>
    </p:spTree>
    <p:extLst>
      <p:ext uri="{BB962C8B-B14F-4D97-AF65-F5344CB8AC3E}">
        <p14:creationId xmlns:p14="http://schemas.microsoft.com/office/powerpoint/2010/main" val="4046951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fence&#10;&#10;Description automatically generated">
            <a:extLst>
              <a:ext uri="{FF2B5EF4-FFF2-40B4-BE49-F238E27FC236}">
                <a16:creationId xmlns:a16="http://schemas.microsoft.com/office/drawing/2014/main" id="{A7BC38B8-58BA-5C4E-A9AA-BAB72D8A2E8B}"/>
              </a:ext>
            </a:extLst>
          </p:cNvPr>
          <p:cNvPicPr>
            <a:picLocks noChangeAspect="1"/>
          </p:cNvPicPr>
          <p:nvPr/>
        </p:nvPicPr>
        <p:blipFill>
          <a:blip r:embed="rId2"/>
          <a:stretch>
            <a:fillRect/>
          </a:stretch>
        </p:blipFill>
        <p:spPr>
          <a:xfrm>
            <a:off x="5029894" y="1181640"/>
            <a:ext cx="4030778" cy="2998899"/>
          </a:xfrm>
          <a:prstGeom prst="rect">
            <a:avLst/>
          </a:prstGeom>
        </p:spPr>
      </p:pic>
      <p:pic>
        <p:nvPicPr>
          <p:cNvPr id="13" name="Picture 12" descr="A picture containing room, fence, table&#10;&#10;Description automatically generated">
            <a:extLst>
              <a:ext uri="{FF2B5EF4-FFF2-40B4-BE49-F238E27FC236}">
                <a16:creationId xmlns:a16="http://schemas.microsoft.com/office/drawing/2014/main" id="{335C8873-597E-7A4B-887E-CDF0B8F2A7AD}"/>
              </a:ext>
            </a:extLst>
          </p:cNvPr>
          <p:cNvPicPr>
            <a:picLocks noChangeAspect="1"/>
          </p:cNvPicPr>
          <p:nvPr/>
        </p:nvPicPr>
        <p:blipFill>
          <a:blip r:embed="rId3"/>
          <a:stretch>
            <a:fillRect/>
          </a:stretch>
        </p:blipFill>
        <p:spPr>
          <a:xfrm>
            <a:off x="322719" y="1189804"/>
            <a:ext cx="4389392" cy="2973813"/>
          </a:xfrm>
          <a:prstGeom prst="rect">
            <a:avLst/>
          </a:prstGeom>
        </p:spPr>
      </p:pic>
      <p:sp>
        <p:nvSpPr>
          <p:cNvPr id="7" name="TextBox 6">
            <a:extLst>
              <a:ext uri="{FF2B5EF4-FFF2-40B4-BE49-F238E27FC236}">
                <a16:creationId xmlns:a16="http://schemas.microsoft.com/office/drawing/2014/main" id="{2B2E8F58-CE28-0E40-8EB9-3029336525D7}"/>
              </a:ext>
            </a:extLst>
          </p:cNvPr>
          <p:cNvSpPr txBox="1"/>
          <p:nvPr/>
        </p:nvSpPr>
        <p:spPr>
          <a:xfrm>
            <a:off x="71988" y="4737054"/>
            <a:ext cx="7705311" cy="276999"/>
          </a:xfrm>
          <a:prstGeom prst="rect">
            <a:avLst/>
          </a:prstGeom>
          <a:noFill/>
        </p:spPr>
        <p:txBody>
          <a:bodyPr wrap="square" rtlCol="0">
            <a:spAutoFit/>
          </a:bodyPr>
          <a:lstStyle/>
          <a:p>
            <a:pPr defTabSz="685800" eaLnBrk="0" fontAlgn="base" hangingPunct="0">
              <a:spcBef>
                <a:spcPct val="0"/>
              </a:spcBef>
              <a:spcAft>
                <a:spcPct val="0"/>
              </a:spcAft>
            </a:pPr>
            <a:r>
              <a:rPr lang="en-US" sz="1200" dirty="0" err="1">
                <a:solidFill>
                  <a:srgbClr val="000000"/>
                </a:solidFill>
                <a:latin typeface="Arial" charset="0"/>
                <a:ea typeface="ＭＳ Ｐゴシック" charset="0"/>
              </a:rPr>
              <a:t>Antill</a:t>
            </a:r>
            <a:r>
              <a:rPr lang="en-US" sz="1200" dirty="0">
                <a:solidFill>
                  <a:srgbClr val="000000"/>
                </a:solidFill>
                <a:latin typeface="Arial" charset="0"/>
                <a:ea typeface="ＭＳ Ｐゴシック" charset="0"/>
              </a:rPr>
              <a:t> YC et al. </a:t>
            </a:r>
            <a:r>
              <a:rPr lang="en-US" sz="1200" i="1" dirty="0">
                <a:solidFill>
                  <a:srgbClr val="000000"/>
                </a:solidFill>
                <a:latin typeface="Arial" charset="0"/>
                <a:ea typeface="ＭＳ Ｐゴシック" charset="0"/>
              </a:rPr>
              <a:t>Proc ASCO </a:t>
            </a:r>
            <a:r>
              <a:rPr lang="en-US" sz="1200" dirty="0">
                <a:solidFill>
                  <a:srgbClr val="000000"/>
                </a:solidFill>
                <a:latin typeface="Arial" charset="0"/>
                <a:ea typeface="ＭＳ Ｐゴシック" charset="0"/>
              </a:rPr>
              <a:t>2019;Abstract 5501.</a:t>
            </a:r>
          </a:p>
        </p:txBody>
      </p:sp>
      <p:sp>
        <p:nvSpPr>
          <p:cNvPr id="9" name="Title 8">
            <a:extLst>
              <a:ext uri="{FF2B5EF4-FFF2-40B4-BE49-F238E27FC236}">
                <a16:creationId xmlns:a16="http://schemas.microsoft.com/office/drawing/2014/main" id="{3BBE55F4-2406-5D46-9FF1-DE4B2D639CF1}"/>
              </a:ext>
            </a:extLst>
          </p:cNvPr>
          <p:cNvSpPr>
            <a:spLocks noGrp="1"/>
          </p:cNvSpPr>
          <p:nvPr>
            <p:ph type="title"/>
          </p:nvPr>
        </p:nvSpPr>
        <p:spPr>
          <a:xfrm>
            <a:off x="465992" y="150753"/>
            <a:ext cx="8229601" cy="803057"/>
          </a:xfrm>
        </p:spPr>
        <p:txBody>
          <a:bodyPr>
            <a:normAutofit fontScale="90000"/>
          </a:bodyPr>
          <a:lstStyle/>
          <a:p>
            <a:r>
              <a:rPr lang="en-US" sz="2400" dirty="0"/>
              <a:t>PHAEDRA: Tumor Response with </a:t>
            </a:r>
            <a:r>
              <a:rPr lang="en-US" sz="2400" dirty="0" err="1"/>
              <a:t>Durvalumab</a:t>
            </a:r>
            <a:r>
              <a:rPr lang="en-US" sz="2400" dirty="0"/>
              <a:t> in Advanced Endometrial Cancer According to Mismatch Repair Status</a:t>
            </a:r>
          </a:p>
        </p:txBody>
      </p:sp>
      <p:sp>
        <p:nvSpPr>
          <p:cNvPr id="2" name="TextBox 1">
            <a:extLst>
              <a:ext uri="{FF2B5EF4-FFF2-40B4-BE49-F238E27FC236}">
                <a16:creationId xmlns:a16="http://schemas.microsoft.com/office/drawing/2014/main" id="{65C84B77-CCEB-8F47-9E59-546B6B4A2BA7}"/>
              </a:ext>
            </a:extLst>
          </p:cNvPr>
          <p:cNvSpPr txBox="1"/>
          <p:nvPr/>
        </p:nvSpPr>
        <p:spPr>
          <a:xfrm>
            <a:off x="1214328" y="873271"/>
            <a:ext cx="2971800" cy="338554"/>
          </a:xfrm>
          <a:prstGeom prst="rect">
            <a:avLst/>
          </a:prstGeom>
          <a:noFill/>
        </p:spPr>
        <p:txBody>
          <a:bodyPr wrap="square" rtlCol="0">
            <a:spAutoFit/>
          </a:bodyPr>
          <a:lstStyle/>
          <a:p>
            <a:pPr algn="ctr" defTabSz="685800" eaLnBrk="0" fontAlgn="base" hangingPunct="0">
              <a:spcBef>
                <a:spcPct val="0"/>
              </a:spcBef>
              <a:spcAft>
                <a:spcPct val="0"/>
              </a:spcAft>
            </a:pPr>
            <a:r>
              <a:rPr lang="en-US" sz="1600" b="1" dirty="0" err="1">
                <a:solidFill>
                  <a:srgbClr val="000000"/>
                </a:solidFill>
                <a:latin typeface="Arial" charset="0"/>
                <a:ea typeface="ＭＳ Ｐゴシック" charset="0"/>
              </a:rPr>
              <a:t>dMMR</a:t>
            </a:r>
            <a:endParaRPr lang="en-US" sz="1600" b="1" dirty="0">
              <a:solidFill>
                <a:srgbClr val="000000"/>
              </a:solidFill>
              <a:latin typeface="Arial" charset="0"/>
              <a:ea typeface="ＭＳ Ｐゴシック" charset="0"/>
            </a:endParaRPr>
          </a:p>
        </p:txBody>
      </p:sp>
      <p:sp>
        <p:nvSpPr>
          <p:cNvPr id="8" name="TextBox 7">
            <a:extLst>
              <a:ext uri="{FF2B5EF4-FFF2-40B4-BE49-F238E27FC236}">
                <a16:creationId xmlns:a16="http://schemas.microsoft.com/office/drawing/2014/main" id="{21F8927D-3BEA-1F49-9BDA-FFCAACBD4F7B}"/>
              </a:ext>
            </a:extLst>
          </p:cNvPr>
          <p:cNvSpPr txBox="1"/>
          <p:nvPr/>
        </p:nvSpPr>
        <p:spPr>
          <a:xfrm>
            <a:off x="5763075" y="873271"/>
            <a:ext cx="2488348" cy="338554"/>
          </a:xfrm>
          <a:prstGeom prst="rect">
            <a:avLst/>
          </a:prstGeom>
          <a:noFill/>
        </p:spPr>
        <p:txBody>
          <a:bodyPr wrap="square" rtlCol="0">
            <a:spAutoFit/>
          </a:bodyPr>
          <a:lstStyle/>
          <a:p>
            <a:pPr algn="ctr" defTabSz="685800" eaLnBrk="0" fontAlgn="base" hangingPunct="0">
              <a:spcBef>
                <a:spcPct val="0"/>
              </a:spcBef>
              <a:spcAft>
                <a:spcPct val="0"/>
              </a:spcAft>
            </a:pPr>
            <a:r>
              <a:rPr lang="en-US" sz="1600" b="1" dirty="0" err="1">
                <a:solidFill>
                  <a:srgbClr val="000000"/>
                </a:solidFill>
                <a:latin typeface="Arial" charset="0"/>
                <a:ea typeface="ＭＳ Ｐゴシック" charset="0"/>
              </a:rPr>
              <a:t>pMMR</a:t>
            </a:r>
            <a:endParaRPr lang="en-US" sz="1600" b="1" dirty="0">
              <a:solidFill>
                <a:srgbClr val="000000"/>
              </a:solidFill>
              <a:latin typeface="Arial" charset="0"/>
              <a:ea typeface="ＭＳ Ｐゴシック" charset="0"/>
            </a:endParaRPr>
          </a:p>
        </p:txBody>
      </p:sp>
      <p:sp>
        <p:nvSpPr>
          <p:cNvPr id="3" name="TextBox 2">
            <a:extLst>
              <a:ext uri="{FF2B5EF4-FFF2-40B4-BE49-F238E27FC236}">
                <a16:creationId xmlns:a16="http://schemas.microsoft.com/office/drawing/2014/main" id="{E44E2845-20CA-2044-85DC-7ED9507B7BBD}"/>
              </a:ext>
            </a:extLst>
          </p:cNvPr>
          <p:cNvSpPr txBox="1"/>
          <p:nvPr/>
        </p:nvSpPr>
        <p:spPr>
          <a:xfrm>
            <a:off x="3166207" y="1253866"/>
            <a:ext cx="1374131" cy="392415"/>
          </a:xfrm>
          <a:prstGeom prst="rect">
            <a:avLst/>
          </a:prstGeom>
          <a:noFill/>
        </p:spPr>
        <p:txBody>
          <a:bodyPr wrap="square" rtlCol="0">
            <a:spAutoFit/>
          </a:bodyPr>
          <a:lstStyle/>
          <a:p>
            <a:pPr algn="r" defTabSz="685800" eaLnBrk="0" fontAlgn="base" hangingPunct="0">
              <a:spcBef>
                <a:spcPct val="0"/>
              </a:spcBef>
              <a:spcAft>
                <a:spcPct val="0"/>
              </a:spcAft>
            </a:pPr>
            <a:r>
              <a:rPr lang="en-US" sz="975" b="1" dirty="0">
                <a:solidFill>
                  <a:srgbClr val="000000"/>
                </a:solidFill>
                <a:latin typeface="Arial" charset="0"/>
                <a:ea typeface="ＭＳ Ｐゴシック" charset="0"/>
              </a:rPr>
              <a:t>Lines of previous chemotherapy</a:t>
            </a:r>
          </a:p>
        </p:txBody>
      </p:sp>
      <p:sp>
        <p:nvSpPr>
          <p:cNvPr id="10" name="TextBox 9">
            <a:extLst>
              <a:ext uri="{FF2B5EF4-FFF2-40B4-BE49-F238E27FC236}">
                <a16:creationId xmlns:a16="http://schemas.microsoft.com/office/drawing/2014/main" id="{5B0D5467-FC00-DC43-8290-799F2C311A86}"/>
              </a:ext>
            </a:extLst>
          </p:cNvPr>
          <p:cNvSpPr txBox="1"/>
          <p:nvPr/>
        </p:nvSpPr>
        <p:spPr>
          <a:xfrm rot="16200000">
            <a:off x="-632648" y="2472522"/>
            <a:ext cx="1837362" cy="253916"/>
          </a:xfrm>
          <a:prstGeom prst="rect">
            <a:avLst/>
          </a:prstGeom>
          <a:noFill/>
        </p:spPr>
        <p:txBody>
          <a:bodyPr wrap="none" rtlCol="0">
            <a:spAutoFit/>
          </a:bodyPr>
          <a:lstStyle/>
          <a:p>
            <a:pPr algn="ctr" defTabSz="685800" eaLnBrk="0" fontAlgn="base" hangingPunct="0">
              <a:spcBef>
                <a:spcPct val="0"/>
              </a:spcBef>
              <a:spcAft>
                <a:spcPct val="0"/>
              </a:spcAft>
            </a:pPr>
            <a:r>
              <a:rPr lang="en-US" sz="1050" b="1" dirty="0">
                <a:solidFill>
                  <a:srgbClr val="000000"/>
                </a:solidFill>
                <a:latin typeface="Arial" charset="0"/>
                <a:ea typeface="ＭＳ Ｐゴシック" charset="0"/>
              </a:rPr>
              <a:t>Change from baseline (%)</a:t>
            </a:r>
          </a:p>
        </p:txBody>
      </p:sp>
      <p:sp>
        <p:nvSpPr>
          <p:cNvPr id="12" name="TextBox 11">
            <a:extLst>
              <a:ext uri="{FF2B5EF4-FFF2-40B4-BE49-F238E27FC236}">
                <a16:creationId xmlns:a16="http://schemas.microsoft.com/office/drawing/2014/main" id="{4DBB6805-FA6D-8149-9C51-2D37A5868DA5}"/>
              </a:ext>
            </a:extLst>
          </p:cNvPr>
          <p:cNvSpPr txBox="1"/>
          <p:nvPr/>
        </p:nvSpPr>
        <p:spPr>
          <a:xfrm rot="16200000">
            <a:off x="3927487" y="2448744"/>
            <a:ext cx="2145139" cy="253916"/>
          </a:xfrm>
          <a:prstGeom prst="rect">
            <a:avLst/>
          </a:prstGeom>
          <a:noFill/>
        </p:spPr>
        <p:txBody>
          <a:bodyPr wrap="none" rtlCol="0">
            <a:spAutoFit/>
          </a:bodyPr>
          <a:lstStyle/>
          <a:p>
            <a:pPr algn="ctr" defTabSz="685800" eaLnBrk="0" fontAlgn="base" hangingPunct="0">
              <a:spcBef>
                <a:spcPct val="0"/>
              </a:spcBef>
              <a:spcAft>
                <a:spcPct val="0"/>
              </a:spcAft>
            </a:pPr>
            <a:r>
              <a:rPr lang="en-US" sz="1050" b="1" dirty="0">
                <a:solidFill>
                  <a:srgbClr val="000000"/>
                </a:solidFill>
                <a:latin typeface="Arial" charset="0"/>
                <a:ea typeface="ＭＳ Ｐゴシック" charset="0"/>
              </a:rPr>
              <a:t>Best change from baseline (%)</a:t>
            </a:r>
          </a:p>
        </p:txBody>
      </p:sp>
      <p:sp>
        <p:nvSpPr>
          <p:cNvPr id="4" name="Rectangle 3">
            <a:extLst>
              <a:ext uri="{FF2B5EF4-FFF2-40B4-BE49-F238E27FC236}">
                <a16:creationId xmlns:a16="http://schemas.microsoft.com/office/drawing/2014/main" id="{26FFEBA4-BE05-1F49-84A5-DC02783B93BE}"/>
              </a:ext>
            </a:extLst>
          </p:cNvPr>
          <p:cNvSpPr/>
          <p:nvPr/>
        </p:nvSpPr>
        <p:spPr bwMode="auto">
          <a:xfrm>
            <a:off x="4119074" y="1673590"/>
            <a:ext cx="114300" cy="114300"/>
          </a:xfrm>
          <a:prstGeom prst="rect">
            <a:avLst/>
          </a:prstGeom>
          <a:solidFill>
            <a:srgbClr val="F6821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 name="Rectangle 13">
            <a:extLst>
              <a:ext uri="{FF2B5EF4-FFF2-40B4-BE49-F238E27FC236}">
                <a16:creationId xmlns:a16="http://schemas.microsoft.com/office/drawing/2014/main" id="{500503FC-040C-A948-91B1-01FF3F6BC1EE}"/>
              </a:ext>
            </a:extLst>
          </p:cNvPr>
          <p:cNvSpPr/>
          <p:nvPr/>
        </p:nvSpPr>
        <p:spPr bwMode="auto">
          <a:xfrm>
            <a:off x="4119074" y="1867228"/>
            <a:ext cx="114300" cy="114300"/>
          </a:xfrm>
          <a:prstGeom prst="rect">
            <a:avLst/>
          </a:prstGeom>
          <a:solidFill>
            <a:srgbClr val="92D05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5" name="TextBox 14">
            <a:extLst>
              <a:ext uri="{FF2B5EF4-FFF2-40B4-BE49-F238E27FC236}">
                <a16:creationId xmlns:a16="http://schemas.microsoft.com/office/drawing/2014/main" id="{E80057D6-0894-0F43-AEFE-411B4566EAEA}"/>
              </a:ext>
            </a:extLst>
          </p:cNvPr>
          <p:cNvSpPr txBox="1"/>
          <p:nvPr/>
        </p:nvSpPr>
        <p:spPr>
          <a:xfrm>
            <a:off x="4233374" y="1619068"/>
            <a:ext cx="269626" cy="276999"/>
          </a:xfrm>
          <a:prstGeom prst="rect">
            <a:avLst/>
          </a:prstGeom>
          <a:noFill/>
        </p:spPr>
        <p:txBody>
          <a:bodyPr wrap="none" rtlCol="0">
            <a:spAutoFit/>
          </a:bodyPr>
          <a:lstStyle/>
          <a:p>
            <a:pPr defTabSz="685800" eaLnBrk="0" fontAlgn="base" hangingPunct="0">
              <a:spcBef>
                <a:spcPct val="0"/>
              </a:spcBef>
              <a:spcAft>
                <a:spcPct val="0"/>
              </a:spcAft>
            </a:pPr>
            <a:r>
              <a:rPr lang="en-US" sz="1200" dirty="0">
                <a:solidFill>
                  <a:srgbClr val="000000"/>
                </a:solidFill>
                <a:latin typeface="Arial" charset="0"/>
                <a:ea typeface="ＭＳ Ｐゴシック" charset="0"/>
              </a:rPr>
              <a:t>0</a:t>
            </a:r>
          </a:p>
        </p:txBody>
      </p:sp>
      <p:sp>
        <p:nvSpPr>
          <p:cNvPr id="16" name="TextBox 15">
            <a:extLst>
              <a:ext uri="{FF2B5EF4-FFF2-40B4-BE49-F238E27FC236}">
                <a16:creationId xmlns:a16="http://schemas.microsoft.com/office/drawing/2014/main" id="{777C03D4-F5BF-9E46-B810-0936D9360CDA}"/>
              </a:ext>
            </a:extLst>
          </p:cNvPr>
          <p:cNvSpPr txBox="1"/>
          <p:nvPr/>
        </p:nvSpPr>
        <p:spPr>
          <a:xfrm>
            <a:off x="4233374" y="1812705"/>
            <a:ext cx="269626" cy="276999"/>
          </a:xfrm>
          <a:prstGeom prst="rect">
            <a:avLst/>
          </a:prstGeom>
          <a:noFill/>
        </p:spPr>
        <p:txBody>
          <a:bodyPr wrap="none" rtlCol="0">
            <a:spAutoFit/>
          </a:bodyPr>
          <a:lstStyle/>
          <a:p>
            <a:pPr defTabSz="685800" eaLnBrk="0" fontAlgn="base" hangingPunct="0">
              <a:spcBef>
                <a:spcPct val="0"/>
              </a:spcBef>
              <a:spcAft>
                <a:spcPct val="0"/>
              </a:spcAft>
            </a:pPr>
            <a:r>
              <a:rPr lang="en-US" sz="1200" dirty="0">
                <a:solidFill>
                  <a:srgbClr val="000000"/>
                </a:solidFill>
                <a:latin typeface="Arial" charset="0"/>
                <a:ea typeface="ＭＳ Ｐゴシック" charset="0"/>
              </a:rPr>
              <a:t>1</a:t>
            </a:r>
          </a:p>
        </p:txBody>
      </p:sp>
      <p:graphicFrame>
        <p:nvGraphicFramePr>
          <p:cNvPr id="17" name="Content Placeholder 3">
            <a:extLst>
              <a:ext uri="{FF2B5EF4-FFF2-40B4-BE49-F238E27FC236}">
                <a16:creationId xmlns:a16="http://schemas.microsoft.com/office/drawing/2014/main" id="{A0D3C8A4-3421-3447-B049-EA1A00B16342}"/>
              </a:ext>
            </a:extLst>
          </p:cNvPr>
          <p:cNvGraphicFramePr>
            <a:graphicFrameLocks/>
          </p:cNvGraphicFramePr>
          <p:nvPr>
            <p:extLst>
              <p:ext uri="{D42A27DB-BD31-4B8C-83A1-F6EECF244321}">
                <p14:modId xmlns:p14="http://schemas.microsoft.com/office/powerpoint/2010/main" val="3756187433"/>
              </p:ext>
            </p:extLst>
          </p:nvPr>
        </p:nvGraphicFramePr>
        <p:xfrm>
          <a:off x="699112" y="3180969"/>
          <a:ext cx="2044088" cy="858912"/>
        </p:xfrm>
        <a:graphic>
          <a:graphicData uri="http://schemas.openxmlformats.org/drawingml/2006/table">
            <a:tbl>
              <a:tblPr firstRow="1" bandRow="1">
                <a:tableStyleId>{21E4AEA4-8DFA-4A89-87EB-49C32662AFE0}</a:tableStyleId>
              </a:tblPr>
              <a:tblGrid>
                <a:gridCol w="958238">
                  <a:extLst>
                    <a:ext uri="{9D8B030D-6E8A-4147-A177-3AD203B41FA5}">
                      <a16:colId xmlns:a16="http://schemas.microsoft.com/office/drawing/2014/main" val="3367240362"/>
                    </a:ext>
                  </a:extLst>
                </a:gridCol>
                <a:gridCol w="359628">
                  <a:extLst>
                    <a:ext uri="{9D8B030D-6E8A-4147-A177-3AD203B41FA5}">
                      <a16:colId xmlns:a16="http://schemas.microsoft.com/office/drawing/2014/main" val="1634337903"/>
                    </a:ext>
                  </a:extLst>
                </a:gridCol>
                <a:gridCol w="726222">
                  <a:extLst>
                    <a:ext uri="{9D8B030D-6E8A-4147-A177-3AD203B41FA5}">
                      <a16:colId xmlns:a16="http://schemas.microsoft.com/office/drawing/2014/main" val="4278213129"/>
                    </a:ext>
                  </a:extLst>
                </a:gridCol>
              </a:tblGrid>
              <a:tr h="251460">
                <a:tc>
                  <a:txBody>
                    <a:bodyPr/>
                    <a:lstStyle/>
                    <a:p>
                      <a:r>
                        <a:rPr lang="en-US" sz="800" dirty="0">
                          <a:solidFill>
                            <a:srgbClr val="000000"/>
                          </a:solidFill>
                          <a:latin typeface="Arial" panose="020B0604020202020204" pitchFamily="34" charset="0"/>
                          <a:cs typeface="Arial" panose="020B0604020202020204" pitchFamily="34" charset="0"/>
                        </a:rPr>
                        <a:t>Lines of previous chemotherapy</a:t>
                      </a:r>
                    </a:p>
                  </a:txBody>
                  <a:tcPr marL="34290" marR="3429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00" b="1" dirty="0">
                          <a:solidFill>
                            <a:srgbClr val="000000"/>
                          </a:solidFill>
                          <a:latin typeface="Arial" panose="020B0604020202020204" pitchFamily="34" charset="0"/>
                          <a:cs typeface="Arial" panose="020B0604020202020204" pitchFamily="34" charset="0"/>
                        </a:rPr>
                        <a:t>N</a:t>
                      </a:r>
                    </a:p>
                  </a:txBody>
                  <a:tcPr marL="34290" marR="3429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00" b="1" dirty="0">
                          <a:solidFill>
                            <a:srgbClr val="000000"/>
                          </a:solidFill>
                          <a:latin typeface="Arial" panose="020B0604020202020204" pitchFamily="34" charset="0"/>
                          <a:cs typeface="Arial" panose="020B0604020202020204" pitchFamily="34" charset="0"/>
                        </a:rPr>
                        <a:t>OTRR</a:t>
                      </a:r>
                    </a:p>
                  </a:txBody>
                  <a:tcPr marL="34290" marR="3429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23383469"/>
                  </a:ext>
                </a:extLst>
              </a:tr>
              <a:tr h="151863">
                <a:tc>
                  <a:txBody>
                    <a:bodyPr/>
                    <a:lstStyle/>
                    <a:p>
                      <a:r>
                        <a:rPr lang="en-US" sz="800" dirty="0">
                          <a:solidFill>
                            <a:srgbClr val="000000"/>
                          </a:solidFill>
                          <a:latin typeface="Arial" panose="020B0604020202020204" pitchFamily="34" charset="0"/>
                          <a:cs typeface="Arial" panose="020B0604020202020204" pitchFamily="34" charset="0"/>
                        </a:rPr>
                        <a:t>0</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21</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11 (52%)</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08445210"/>
                  </a:ext>
                </a:extLst>
              </a:tr>
              <a:tr h="151863">
                <a:tc>
                  <a:txBody>
                    <a:bodyPr/>
                    <a:lstStyle/>
                    <a:p>
                      <a:r>
                        <a:rPr lang="en-US" sz="800" dirty="0">
                          <a:solidFill>
                            <a:srgbClr val="000000"/>
                          </a:solidFill>
                          <a:latin typeface="Arial" panose="020B0604020202020204" pitchFamily="34" charset="0"/>
                          <a:cs typeface="Arial" panose="020B0604020202020204" pitchFamily="34" charset="0"/>
                        </a:rPr>
                        <a:t>1</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13</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4 (31%)</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51863">
                <a:tc>
                  <a:txBody>
                    <a:bodyPr/>
                    <a:lstStyle/>
                    <a:p>
                      <a:r>
                        <a:rPr lang="en-US" sz="800" dirty="0">
                          <a:solidFill>
                            <a:srgbClr val="000000"/>
                          </a:solidFill>
                          <a:latin typeface="Arial" panose="020B0604020202020204" pitchFamily="34" charset="0"/>
                          <a:cs typeface="Arial" panose="020B0604020202020204" pitchFamily="34" charset="0"/>
                        </a:rPr>
                        <a:t>2</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1</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0 (0%)</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8239140"/>
                  </a:ext>
                </a:extLst>
              </a:tr>
              <a:tr h="151863">
                <a:tc>
                  <a:txBody>
                    <a:bodyPr/>
                    <a:lstStyle/>
                    <a:p>
                      <a:r>
                        <a:rPr lang="en-US" sz="800" b="1" dirty="0">
                          <a:solidFill>
                            <a:srgbClr val="000000"/>
                          </a:solidFill>
                          <a:latin typeface="Arial" panose="020B0604020202020204" pitchFamily="34" charset="0"/>
                          <a:cs typeface="Arial" panose="020B0604020202020204" pitchFamily="34" charset="0"/>
                        </a:rPr>
                        <a:t>Total</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b="1" dirty="0">
                          <a:solidFill>
                            <a:srgbClr val="000000"/>
                          </a:solidFill>
                          <a:latin typeface="Arial" panose="020B0604020202020204" pitchFamily="34" charset="0"/>
                          <a:cs typeface="Arial" panose="020B0604020202020204" pitchFamily="34" charset="0"/>
                        </a:rPr>
                        <a:t>35</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b="1" dirty="0">
                          <a:solidFill>
                            <a:srgbClr val="000000"/>
                          </a:solidFill>
                          <a:latin typeface="Arial" panose="020B0604020202020204" pitchFamily="34" charset="0"/>
                          <a:cs typeface="Arial" panose="020B0604020202020204" pitchFamily="34" charset="0"/>
                        </a:rPr>
                        <a:t>15 (43%)</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76624010"/>
                  </a:ext>
                </a:extLst>
              </a:tr>
            </a:tbl>
          </a:graphicData>
        </a:graphic>
      </p:graphicFrame>
      <p:graphicFrame>
        <p:nvGraphicFramePr>
          <p:cNvPr id="18" name="Content Placeholder 3">
            <a:extLst>
              <a:ext uri="{FF2B5EF4-FFF2-40B4-BE49-F238E27FC236}">
                <a16:creationId xmlns:a16="http://schemas.microsoft.com/office/drawing/2014/main" id="{88D4385B-CCBC-FF44-9B4B-D6F75CEF0B1C}"/>
              </a:ext>
            </a:extLst>
          </p:cNvPr>
          <p:cNvGraphicFramePr>
            <a:graphicFrameLocks/>
          </p:cNvGraphicFramePr>
          <p:nvPr>
            <p:extLst>
              <p:ext uri="{D42A27DB-BD31-4B8C-83A1-F6EECF244321}">
                <p14:modId xmlns:p14="http://schemas.microsoft.com/office/powerpoint/2010/main" val="2582227936"/>
              </p:ext>
            </p:extLst>
          </p:nvPr>
        </p:nvGraphicFramePr>
        <p:xfrm>
          <a:off x="5437303" y="3180969"/>
          <a:ext cx="1557170" cy="844180"/>
        </p:xfrm>
        <a:graphic>
          <a:graphicData uri="http://schemas.openxmlformats.org/drawingml/2006/table">
            <a:tbl>
              <a:tblPr firstRow="1" bandRow="1">
                <a:tableStyleId>{21E4AEA4-8DFA-4A89-87EB-49C32662AFE0}</a:tableStyleId>
              </a:tblPr>
              <a:tblGrid>
                <a:gridCol w="585620">
                  <a:extLst>
                    <a:ext uri="{9D8B030D-6E8A-4147-A177-3AD203B41FA5}">
                      <a16:colId xmlns:a16="http://schemas.microsoft.com/office/drawing/2014/main" val="3367240362"/>
                    </a:ext>
                  </a:extLst>
                </a:gridCol>
                <a:gridCol w="971550">
                  <a:extLst>
                    <a:ext uri="{9D8B030D-6E8A-4147-A177-3AD203B41FA5}">
                      <a16:colId xmlns:a16="http://schemas.microsoft.com/office/drawing/2014/main" val="1634337903"/>
                    </a:ext>
                  </a:extLst>
                </a:gridCol>
              </a:tblGrid>
              <a:tr h="236728">
                <a:tc>
                  <a:txBody>
                    <a:bodyPr/>
                    <a:lstStyle/>
                    <a:p>
                      <a:endParaRPr lang="en-US" sz="800" dirty="0">
                        <a:solidFill>
                          <a:srgbClr val="000000"/>
                        </a:solidFill>
                        <a:latin typeface="Arial" panose="020B0604020202020204" pitchFamily="34" charset="0"/>
                        <a:cs typeface="Arial" panose="020B0604020202020204" pitchFamily="34" charset="0"/>
                      </a:endParaRPr>
                    </a:p>
                  </a:txBody>
                  <a:tcPr marL="34290" marR="3429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800" b="1" dirty="0" err="1">
                          <a:solidFill>
                            <a:srgbClr val="000000"/>
                          </a:solidFill>
                          <a:latin typeface="Arial" panose="020B0604020202020204" pitchFamily="34" charset="0"/>
                          <a:cs typeface="Arial" panose="020B0604020202020204" pitchFamily="34" charset="0"/>
                        </a:rPr>
                        <a:t>pMMR</a:t>
                      </a:r>
                      <a:r>
                        <a:rPr lang="en-US" sz="800" b="1" dirty="0">
                          <a:solidFill>
                            <a:srgbClr val="000000"/>
                          </a:solidFill>
                          <a:latin typeface="Arial" panose="020B0604020202020204" pitchFamily="34" charset="0"/>
                          <a:cs typeface="Arial" panose="020B0604020202020204" pitchFamily="34" charset="0"/>
                        </a:rPr>
                        <a:t> (n = 35)</a:t>
                      </a:r>
                    </a:p>
                  </a:txBody>
                  <a:tcPr marL="34290" marR="3429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23383469"/>
                  </a:ext>
                </a:extLst>
              </a:tr>
              <a:tr h="151863">
                <a:tc>
                  <a:txBody>
                    <a:bodyPr/>
                    <a:lstStyle/>
                    <a:p>
                      <a:r>
                        <a:rPr lang="en-US" sz="800" dirty="0">
                          <a:solidFill>
                            <a:srgbClr val="000000"/>
                          </a:solidFill>
                          <a:latin typeface="Arial" panose="020B0604020202020204" pitchFamily="34" charset="0"/>
                          <a:cs typeface="Arial" panose="020B0604020202020204" pitchFamily="34" charset="0"/>
                        </a:rPr>
                        <a:t>OTRR</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1 (3%)</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08445210"/>
                  </a:ext>
                </a:extLst>
              </a:tr>
              <a:tr h="151863">
                <a:tc>
                  <a:txBody>
                    <a:bodyPr/>
                    <a:lstStyle/>
                    <a:p>
                      <a:r>
                        <a:rPr lang="en-US" sz="800" dirty="0">
                          <a:solidFill>
                            <a:srgbClr val="000000"/>
                          </a:solidFill>
                          <a:latin typeface="Arial" panose="020B0604020202020204" pitchFamily="34" charset="0"/>
                          <a:cs typeface="Arial" panose="020B0604020202020204" pitchFamily="34" charset="0"/>
                        </a:rPr>
                        <a:t>   CR</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0 (0%)</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151863">
                <a:tc>
                  <a:txBody>
                    <a:bodyPr/>
                    <a:lstStyle/>
                    <a:p>
                      <a:r>
                        <a:rPr lang="en-US" sz="800" dirty="0">
                          <a:solidFill>
                            <a:srgbClr val="000000"/>
                          </a:solidFill>
                          <a:latin typeface="Arial" panose="020B0604020202020204" pitchFamily="34" charset="0"/>
                          <a:cs typeface="Arial" panose="020B0604020202020204" pitchFamily="34" charset="0"/>
                        </a:rPr>
                        <a:t>   PR</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dirty="0">
                          <a:solidFill>
                            <a:srgbClr val="000000"/>
                          </a:solidFill>
                          <a:latin typeface="Arial" panose="020B0604020202020204" pitchFamily="34" charset="0"/>
                          <a:cs typeface="Arial" panose="020B0604020202020204" pitchFamily="34" charset="0"/>
                        </a:rPr>
                        <a:t>1 (3%)</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8239140"/>
                  </a:ext>
                </a:extLst>
              </a:tr>
              <a:tr h="151863">
                <a:tc>
                  <a:txBody>
                    <a:bodyPr/>
                    <a:lstStyle/>
                    <a:p>
                      <a:r>
                        <a:rPr lang="en-US" sz="800" b="1" dirty="0">
                          <a:solidFill>
                            <a:srgbClr val="000000"/>
                          </a:solidFill>
                          <a:latin typeface="Arial" panose="020B0604020202020204" pitchFamily="34" charset="0"/>
                          <a:cs typeface="Arial" panose="020B0604020202020204" pitchFamily="34" charset="0"/>
                        </a:rPr>
                        <a:t>   SD</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800" b="1" dirty="0">
                          <a:solidFill>
                            <a:srgbClr val="000000"/>
                          </a:solidFill>
                          <a:latin typeface="Arial" panose="020B0604020202020204" pitchFamily="34" charset="0"/>
                          <a:cs typeface="Arial" panose="020B0604020202020204" pitchFamily="34" charset="0"/>
                        </a:rPr>
                        <a:t>9 (26%)</a:t>
                      </a:r>
                    </a:p>
                  </a:txBody>
                  <a:tcPr marL="34290" marR="3429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76624010"/>
                  </a:ext>
                </a:extLst>
              </a:tr>
            </a:tbl>
          </a:graphicData>
        </a:graphic>
      </p:graphicFrame>
      <p:sp>
        <p:nvSpPr>
          <p:cNvPr id="19" name="TextBox 18">
            <a:extLst>
              <a:ext uri="{FF2B5EF4-FFF2-40B4-BE49-F238E27FC236}">
                <a16:creationId xmlns:a16="http://schemas.microsoft.com/office/drawing/2014/main" id="{6DCBF2F5-4534-924D-8160-92AAE9EECAEE}"/>
              </a:ext>
            </a:extLst>
          </p:cNvPr>
          <p:cNvSpPr txBox="1"/>
          <p:nvPr/>
        </p:nvSpPr>
        <p:spPr>
          <a:xfrm>
            <a:off x="7493626" y="1212380"/>
            <a:ext cx="1327655" cy="392415"/>
          </a:xfrm>
          <a:prstGeom prst="rect">
            <a:avLst/>
          </a:prstGeom>
          <a:noFill/>
        </p:spPr>
        <p:txBody>
          <a:bodyPr wrap="square" rtlCol="0">
            <a:spAutoFit/>
          </a:bodyPr>
          <a:lstStyle/>
          <a:p>
            <a:pPr algn="r" defTabSz="685800" eaLnBrk="0" fontAlgn="base" hangingPunct="0">
              <a:spcBef>
                <a:spcPct val="0"/>
              </a:spcBef>
              <a:spcAft>
                <a:spcPct val="0"/>
              </a:spcAft>
            </a:pPr>
            <a:r>
              <a:rPr lang="en-US" sz="975" b="1" dirty="0">
                <a:solidFill>
                  <a:srgbClr val="000000"/>
                </a:solidFill>
                <a:latin typeface="Arial" charset="0"/>
                <a:ea typeface="ＭＳ Ｐゴシック" charset="0"/>
              </a:rPr>
              <a:t>Lines of previous chemotherapy</a:t>
            </a:r>
          </a:p>
        </p:txBody>
      </p:sp>
      <p:sp>
        <p:nvSpPr>
          <p:cNvPr id="20" name="Rectangle 19">
            <a:extLst>
              <a:ext uri="{FF2B5EF4-FFF2-40B4-BE49-F238E27FC236}">
                <a16:creationId xmlns:a16="http://schemas.microsoft.com/office/drawing/2014/main" id="{8D623FC9-E99D-364F-95C6-A2471C0BE607}"/>
              </a:ext>
            </a:extLst>
          </p:cNvPr>
          <p:cNvSpPr/>
          <p:nvPr/>
        </p:nvSpPr>
        <p:spPr bwMode="auto">
          <a:xfrm>
            <a:off x="8458200" y="1669727"/>
            <a:ext cx="114300" cy="114300"/>
          </a:xfrm>
          <a:prstGeom prst="rect">
            <a:avLst/>
          </a:prstGeom>
          <a:solidFill>
            <a:srgbClr val="F6821F"/>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1" name="Rectangle 20">
            <a:extLst>
              <a:ext uri="{FF2B5EF4-FFF2-40B4-BE49-F238E27FC236}">
                <a16:creationId xmlns:a16="http://schemas.microsoft.com/office/drawing/2014/main" id="{78E8A450-E05C-B148-B9CE-80317F4B1489}"/>
              </a:ext>
            </a:extLst>
          </p:cNvPr>
          <p:cNvSpPr/>
          <p:nvPr/>
        </p:nvSpPr>
        <p:spPr bwMode="auto">
          <a:xfrm>
            <a:off x="8458200" y="1863365"/>
            <a:ext cx="114300" cy="114300"/>
          </a:xfrm>
          <a:prstGeom prst="rect">
            <a:avLst/>
          </a:prstGeom>
          <a:solidFill>
            <a:srgbClr val="92D05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2" name="TextBox 21">
            <a:extLst>
              <a:ext uri="{FF2B5EF4-FFF2-40B4-BE49-F238E27FC236}">
                <a16:creationId xmlns:a16="http://schemas.microsoft.com/office/drawing/2014/main" id="{C7C98D51-A84D-AF45-8C0A-081819F4EFD9}"/>
              </a:ext>
            </a:extLst>
          </p:cNvPr>
          <p:cNvSpPr txBox="1"/>
          <p:nvPr/>
        </p:nvSpPr>
        <p:spPr>
          <a:xfrm>
            <a:off x="8572500" y="1615204"/>
            <a:ext cx="269626" cy="276999"/>
          </a:xfrm>
          <a:prstGeom prst="rect">
            <a:avLst/>
          </a:prstGeom>
          <a:noFill/>
        </p:spPr>
        <p:txBody>
          <a:bodyPr wrap="none" rtlCol="0">
            <a:spAutoFit/>
          </a:bodyPr>
          <a:lstStyle/>
          <a:p>
            <a:pPr defTabSz="685800" eaLnBrk="0" fontAlgn="base" hangingPunct="0">
              <a:spcBef>
                <a:spcPct val="0"/>
              </a:spcBef>
              <a:spcAft>
                <a:spcPct val="0"/>
              </a:spcAft>
            </a:pPr>
            <a:r>
              <a:rPr lang="en-US" sz="1200" dirty="0">
                <a:solidFill>
                  <a:srgbClr val="000000"/>
                </a:solidFill>
                <a:latin typeface="Arial" charset="0"/>
                <a:ea typeface="ＭＳ Ｐゴシック" charset="0"/>
              </a:rPr>
              <a:t>0</a:t>
            </a:r>
          </a:p>
        </p:txBody>
      </p:sp>
      <p:sp>
        <p:nvSpPr>
          <p:cNvPr id="23" name="TextBox 22">
            <a:extLst>
              <a:ext uri="{FF2B5EF4-FFF2-40B4-BE49-F238E27FC236}">
                <a16:creationId xmlns:a16="http://schemas.microsoft.com/office/drawing/2014/main" id="{E4B400FE-5725-964A-BBC5-6E01FC459FA3}"/>
              </a:ext>
            </a:extLst>
          </p:cNvPr>
          <p:cNvSpPr txBox="1"/>
          <p:nvPr/>
        </p:nvSpPr>
        <p:spPr>
          <a:xfrm>
            <a:off x="8572500" y="1808842"/>
            <a:ext cx="269626" cy="276999"/>
          </a:xfrm>
          <a:prstGeom prst="rect">
            <a:avLst/>
          </a:prstGeom>
          <a:noFill/>
        </p:spPr>
        <p:txBody>
          <a:bodyPr wrap="none" rtlCol="0">
            <a:spAutoFit/>
          </a:bodyPr>
          <a:lstStyle/>
          <a:p>
            <a:pPr defTabSz="685800" eaLnBrk="0" fontAlgn="base" hangingPunct="0">
              <a:spcBef>
                <a:spcPct val="0"/>
              </a:spcBef>
              <a:spcAft>
                <a:spcPct val="0"/>
              </a:spcAft>
            </a:pPr>
            <a:r>
              <a:rPr lang="en-US" sz="1200" dirty="0">
                <a:solidFill>
                  <a:srgbClr val="000000"/>
                </a:solidFill>
                <a:latin typeface="Arial" charset="0"/>
                <a:ea typeface="ＭＳ Ｐゴシック" charset="0"/>
              </a:rPr>
              <a:t>1</a:t>
            </a:r>
          </a:p>
        </p:txBody>
      </p:sp>
      <p:sp>
        <p:nvSpPr>
          <p:cNvPr id="24" name="Rectangle 23">
            <a:extLst>
              <a:ext uri="{FF2B5EF4-FFF2-40B4-BE49-F238E27FC236}">
                <a16:creationId xmlns:a16="http://schemas.microsoft.com/office/drawing/2014/main" id="{E1F3F6AC-4CDB-3C46-8609-1D99A8D86940}"/>
              </a:ext>
            </a:extLst>
          </p:cNvPr>
          <p:cNvSpPr/>
          <p:nvPr/>
        </p:nvSpPr>
        <p:spPr bwMode="auto">
          <a:xfrm>
            <a:off x="8458200" y="2073138"/>
            <a:ext cx="114300" cy="114300"/>
          </a:xfrm>
          <a:prstGeom prst="rect">
            <a:avLst/>
          </a:prstGeom>
          <a:solidFill>
            <a:srgbClr val="9CDCF9"/>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5" name="Rectangle 24">
            <a:extLst>
              <a:ext uri="{FF2B5EF4-FFF2-40B4-BE49-F238E27FC236}">
                <a16:creationId xmlns:a16="http://schemas.microsoft.com/office/drawing/2014/main" id="{40EF971E-7CE5-E843-B937-25A938C5CF7C}"/>
              </a:ext>
            </a:extLst>
          </p:cNvPr>
          <p:cNvSpPr/>
          <p:nvPr/>
        </p:nvSpPr>
        <p:spPr bwMode="auto">
          <a:xfrm>
            <a:off x="8458200" y="2266776"/>
            <a:ext cx="114300" cy="114300"/>
          </a:xfrm>
          <a:prstGeom prst="rect">
            <a:avLst/>
          </a:prstGeom>
          <a:solidFill>
            <a:srgbClr val="BCBDC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26" name="TextBox 25">
            <a:extLst>
              <a:ext uri="{FF2B5EF4-FFF2-40B4-BE49-F238E27FC236}">
                <a16:creationId xmlns:a16="http://schemas.microsoft.com/office/drawing/2014/main" id="{78BF6143-B090-314B-8350-88FD60E31093}"/>
              </a:ext>
            </a:extLst>
          </p:cNvPr>
          <p:cNvSpPr txBox="1"/>
          <p:nvPr/>
        </p:nvSpPr>
        <p:spPr>
          <a:xfrm>
            <a:off x="8572500" y="2018616"/>
            <a:ext cx="269626" cy="276999"/>
          </a:xfrm>
          <a:prstGeom prst="rect">
            <a:avLst/>
          </a:prstGeom>
          <a:noFill/>
        </p:spPr>
        <p:txBody>
          <a:bodyPr wrap="none" rtlCol="0">
            <a:spAutoFit/>
          </a:bodyPr>
          <a:lstStyle/>
          <a:p>
            <a:pPr defTabSz="685800" eaLnBrk="0" fontAlgn="base" hangingPunct="0">
              <a:spcBef>
                <a:spcPct val="0"/>
              </a:spcBef>
              <a:spcAft>
                <a:spcPct val="0"/>
              </a:spcAft>
            </a:pPr>
            <a:r>
              <a:rPr lang="en-US" sz="1200" dirty="0">
                <a:solidFill>
                  <a:srgbClr val="000000"/>
                </a:solidFill>
                <a:latin typeface="Arial" charset="0"/>
                <a:ea typeface="ＭＳ Ｐゴシック" charset="0"/>
              </a:rPr>
              <a:t>2</a:t>
            </a:r>
          </a:p>
        </p:txBody>
      </p:sp>
      <p:sp>
        <p:nvSpPr>
          <p:cNvPr id="27" name="TextBox 26">
            <a:extLst>
              <a:ext uri="{FF2B5EF4-FFF2-40B4-BE49-F238E27FC236}">
                <a16:creationId xmlns:a16="http://schemas.microsoft.com/office/drawing/2014/main" id="{E7969920-CBEB-2B41-8845-1B02A007320D}"/>
              </a:ext>
            </a:extLst>
          </p:cNvPr>
          <p:cNvSpPr txBox="1"/>
          <p:nvPr/>
        </p:nvSpPr>
        <p:spPr>
          <a:xfrm>
            <a:off x="8572500" y="2212253"/>
            <a:ext cx="269626" cy="276999"/>
          </a:xfrm>
          <a:prstGeom prst="rect">
            <a:avLst/>
          </a:prstGeom>
          <a:noFill/>
        </p:spPr>
        <p:txBody>
          <a:bodyPr wrap="none" rtlCol="0">
            <a:spAutoFit/>
          </a:bodyPr>
          <a:lstStyle/>
          <a:p>
            <a:pPr defTabSz="685800" eaLnBrk="0" fontAlgn="base" hangingPunct="0">
              <a:spcBef>
                <a:spcPct val="0"/>
              </a:spcBef>
              <a:spcAft>
                <a:spcPct val="0"/>
              </a:spcAft>
            </a:pPr>
            <a:r>
              <a:rPr lang="en-US" sz="1200" dirty="0">
                <a:solidFill>
                  <a:srgbClr val="000000"/>
                </a:solidFill>
                <a:latin typeface="Arial" charset="0"/>
                <a:ea typeface="ＭＳ Ｐゴシック" charset="0"/>
              </a:rPr>
              <a:t>3</a:t>
            </a:r>
          </a:p>
        </p:txBody>
      </p:sp>
      <p:sp>
        <p:nvSpPr>
          <p:cNvPr id="28" name="TextBox 27">
            <a:extLst>
              <a:ext uri="{FF2B5EF4-FFF2-40B4-BE49-F238E27FC236}">
                <a16:creationId xmlns:a16="http://schemas.microsoft.com/office/drawing/2014/main" id="{1C9EAA25-56DD-8049-A693-B7727F187A19}"/>
              </a:ext>
            </a:extLst>
          </p:cNvPr>
          <p:cNvSpPr txBox="1"/>
          <p:nvPr/>
        </p:nvSpPr>
        <p:spPr>
          <a:xfrm>
            <a:off x="574647" y="4251820"/>
            <a:ext cx="4006145" cy="276999"/>
          </a:xfrm>
          <a:prstGeom prst="rect">
            <a:avLst/>
          </a:prstGeom>
          <a:noFill/>
        </p:spPr>
        <p:txBody>
          <a:bodyPr wrap="square" rtlCol="0">
            <a:spAutoFit/>
          </a:bodyPr>
          <a:lstStyle/>
          <a:p>
            <a:pPr defTabSz="341710" fontAlgn="base">
              <a:spcBef>
                <a:spcPct val="0"/>
              </a:spcBef>
              <a:spcAft>
                <a:spcPct val="0"/>
              </a:spcAft>
              <a:defRPr/>
            </a:pPr>
            <a:r>
              <a:rPr lang="en-US" sz="1200" dirty="0">
                <a:solidFill>
                  <a:srgbClr val="000000"/>
                </a:solidFill>
                <a:latin typeface="Arial" panose="020B0604020202020204" pitchFamily="34" charset="0"/>
                <a:ea typeface="MS PGothic" charset="0"/>
                <a:cs typeface="Arial" panose="020B0604020202020204" pitchFamily="34" charset="0"/>
              </a:rPr>
              <a:t>OTRR = objective tumor response rate</a:t>
            </a:r>
          </a:p>
        </p:txBody>
      </p:sp>
    </p:spTree>
    <p:extLst>
      <p:ext uri="{BB962C8B-B14F-4D97-AF65-F5344CB8AC3E}">
        <p14:creationId xmlns:p14="http://schemas.microsoft.com/office/powerpoint/2010/main" val="3895722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E1D840-6160-1D45-BD10-655887989D29}"/>
              </a:ext>
            </a:extLst>
          </p:cNvPr>
          <p:cNvSpPr>
            <a:spLocks noGrp="1"/>
          </p:cNvSpPr>
          <p:nvPr>
            <p:ph type="title"/>
          </p:nvPr>
        </p:nvSpPr>
        <p:spPr>
          <a:xfrm>
            <a:off x="926563" y="253822"/>
            <a:ext cx="6957958" cy="994172"/>
          </a:xfrm>
        </p:spPr>
        <p:txBody>
          <a:bodyPr/>
          <a:lstStyle/>
          <a:p>
            <a:r>
              <a:rPr lang="en-US" sz="2100" dirty="0"/>
              <a:t>Phase III Trial of Standard Chemotherapy with or without Pembrolizumab for Stage III or IV or Recurrent Endometrial Cancer</a:t>
            </a:r>
            <a:endParaRPr lang="en-US" dirty="0"/>
          </a:p>
        </p:txBody>
      </p:sp>
      <p:sp>
        <p:nvSpPr>
          <p:cNvPr id="3" name="TextBox 2">
            <a:extLst>
              <a:ext uri="{FF2B5EF4-FFF2-40B4-BE49-F238E27FC236}">
                <a16:creationId xmlns:a16="http://schemas.microsoft.com/office/drawing/2014/main" id="{864480BA-F118-E247-979F-9A91DC99CAE9}"/>
              </a:ext>
            </a:extLst>
          </p:cNvPr>
          <p:cNvSpPr txBox="1"/>
          <p:nvPr/>
        </p:nvSpPr>
        <p:spPr>
          <a:xfrm>
            <a:off x="47300" y="4712458"/>
            <a:ext cx="4524700" cy="276999"/>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rPr>
              <a:t>www.clinicaltrials.gov</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(NCT03914612). Accessed October 2019.</a:t>
            </a:r>
          </a:p>
        </p:txBody>
      </p:sp>
      <p:cxnSp>
        <p:nvCxnSpPr>
          <p:cNvPr id="15" name="Straight Connector 10">
            <a:extLst>
              <a:ext uri="{FF2B5EF4-FFF2-40B4-BE49-F238E27FC236}">
                <a16:creationId xmlns:a16="http://schemas.microsoft.com/office/drawing/2014/main" id="{C9DB23D3-D727-AC40-BB6E-016465CA7CC8}"/>
              </a:ext>
            </a:extLst>
          </p:cNvPr>
          <p:cNvCxnSpPr>
            <a:cxnSpLocks noChangeShapeType="1"/>
          </p:cNvCxnSpPr>
          <p:nvPr/>
        </p:nvCxnSpPr>
        <p:spPr bwMode="auto">
          <a:xfrm>
            <a:off x="3693564" y="2874104"/>
            <a:ext cx="458948"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86DBC0FF-F219-E24E-83EF-D6F1B03E30B0}"/>
              </a:ext>
            </a:extLst>
          </p:cNvPr>
          <p:cNvCxnSpPr/>
          <p:nvPr/>
        </p:nvCxnSpPr>
        <p:spPr bwMode="auto">
          <a:xfrm rot="5400000" flipH="1" flipV="1">
            <a:off x="3900049" y="2825390"/>
            <a:ext cx="930935" cy="893"/>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2396CF-3CC4-E84B-9EFA-7370F0400253}"/>
              </a:ext>
            </a:extLst>
          </p:cNvPr>
          <p:cNvCxnSpPr>
            <a:cxnSpLocks/>
          </p:cNvCxnSpPr>
          <p:nvPr/>
        </p:nvCxnSpPr>
        <p:spPr bwMode="auto">
          <a:xfrm>
            <a:off x="4365070" y="3291971"/>
            <a:ext cx="397455"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74D09A-CA98-ED4B-9CBB-5635890BC8CE}"/>
              </a:ext>
            </a:extLst>
          </p:cNvPr>
          <p:cNvCxnSpPr/>
          <p:nvPr/>
        </p:nvCxnSpPr>
        <p:spPr bwMode="auto">
          <a:xfrm>
            <a:off x="4365072" y="2360369"/>
            <a:ext cx="397453"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66720FD-D9D3-9640-B167-D96C56E37459}"/>
              </a:ext>
            </a:extLst>
          </p:cNvPr>
          <p:cNvGrpSpPr>
            <a:grpSpLocks/>
          </p:cNvGrpSpPr>
          <p:nvPr/>
        </p:nvGrpSpPr>
        <p:grpSpPr bwMode="auto">
          <a:xfrm>
            <a:off x="4109649" y="2581615"/>
            <a:ext cx="514350" cy="514350"/>
            <a:chOff x="1872" y="1584"/>
            <a:chExt cx="576" cy="576"/>
          </a:xfrm>
        </p:grpSpPr>
        <p:sp>
          <p:nvSpPr>
            <p:cNvPr id="20" name="Oval 19">
              <a:extLst>
                <a:ext uri="{FF2B5EF4-FFF2-40B4-BE49-F238E27FC236}">
                  <a16:creationId xmlns:a16="http://schemas.microsoft.com/office/drawing/2014/main" id="{6B983603-74FC-884B-B1B7-C75296CF58FD}"/>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256283" rtl="0" eaLnBrk="0" fontAlgn="base" latinLnBrk="0" hangingPunct="0">
                <a:lnSpc>
                  <a:spcPct val="100000"/>
                </a:lnSpc>
                <a:spcBef>
                  <a:spcPct val="0"/>
                </a:spcBef>
                <a:spcAft>
                  <a:spcPct val="0"/>
                </a:spcAft>
                <a:buClrTx/>
                <a:buSzTx/>
                <a:buFontTx/>
                <a:buNone/>
                <a:tabLst/>
                <a:defRPr/>
              </a:pPr>
              <a:endParaRPr kumimoji="0" lang="en-US" sz="2025" b="0" i="0" u="none" strike="noStrike" kern="1200" cap="none" spc="0" normalizeH="0" baseline="0" noProof="0" dirty="0">
                <a:ln>
                  <a:noFill/>
                </a:ln>
                <a:solidFill>
                  <a:srgbClr val="ED7D31"/>
                </a:solidFill>
                <a:effectLst/>
                <a:uLnTx/>
                <a:uFillTx/>
                <a:latin typeface="Arial" panose="020B0604020202020204" pitchFamily="34" charset="0"/>
                <a:ea typeface="MS PGothic" charset="0"/>
                <a:cs typeface="Arial" panose="020B0604020202020204" pitchFamily="34" charset="0"/>
              </a:endParaRPr>
            </a:p>
          </p:txBody>
        </p:sp>
        <p:sp>
          <p:nvSpPr>
            <p:cNvPr id="21" name="Rectangle 20">
              <a:extLst>
                <a:ext uri="{FF2B5EF4-FFF2-40B4-BE49-F238E27FC236}">
                  <a16:creationId xmlns:a16="http://schemas.microsoft.com/office/drawing/2014/main" id="{3A95F299-C1C6-3448-9629-9B06853946BB}"/>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256283"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R</a:t>
              </a:r>
            </a:p>
          </p:txBody>
        </p:sp>
      </p:grpSp>
      <p:graphicFrame>
        <p:nvGraphicFramePr>
          <p:cNvPr id="22" name="Group 31">
            <a:extLst>
              <a:ext uri="{FF2B5EF4-FFF2-40B4-BE49-F238E27FC236}">
                <a16:creationId xmlns:a16="http://schemas.microsoft.com/office/drawing/2014/main" id="{AAF297A7-1B68-6F47-9084-3FC430F864FC}"/>
              </a:ext>
            </a:extLst>
          </p:cNvPr>
          <p:cNvGraphicFramePr>
            <a:graphicFrameLocks noGrp="1"/>
          </p:cNvGraphicFramePr>
          <p:nvPr>
            <p:extLst>
              <p:ext uri="{D42A27DB-BD31-4B8C-83A1-F6EECF244321}">
                <p14:modId xmlns:p14="http://schemas.microsoft.com/office/powerpoint/2010/main" val="2614438215"/>
              </p:ext>
            </p:extLst>
          </p:nvPr>
        </p:nvGraphicFramePr>
        <p:xfrm>
          <a:off x="1093987" y="1589941"/>
          <a:ext cx="2757626" cy="2279195"/>
        </p:xfrm>
        <a:graphic>
          <a:graphicData uri="http://schemas.openxmlformats.org/drawingml/2006/table">
            <a:tbl>
              <a:tblPr/>
              <a:tblGrid>
                <a:gridCol w="2757626">
                  <a:extLst>
                    <a:ext uri="{9D8B030D-6E8A-4147-A177-3AD203B41FA5}">
                      <a16:colId xmlns:a16="http://schemas.microsoft.com/office/drawing/2014/main" val="20000"/>
                    </a:ext>
                  </a:extLst>
                </a:gridCol>
              </a:tblGrid>
              <a:tr h="245772">
                <a:tc>
                  <a:txBody>
                    <a:bodyPr/>
                    <a:lstStyle/>
                    <a:p>
                      <a:pPr marL="0" marR="0" lvl="0" indent="0" algn="l" defTabSz="914400" rtl="0" eaLnBrk="1" fontAlgn="base" latinLnBrk="0" hangingPunct="1">
                        <a:lnSpc>
                          <a:spcPct val="100000"/>
                        </a:lnSpc>
                        <a:spcBef>
                          <a:spcPts val="800"/>
                        </a:spcBef>
                        <a:spcAft>
                          <a:spcPct val="0"/>
                        </a:spcAft>
                        <a:buClrTx/>
                        <a:buSzTx/>
                        <a:buFontTx/>
                        <a:buNone/>
                        <a:tabLst/>
                        <a:defRPr/>
                      </a:pPr>
                      <a:r>
                        <a:rPr kumimoji="0" lang="en-US" sz="1300" b="1" i="0" u="none" strike="noStrike" cap="none" normalizeH="0" baseline="0" dirty="0">
                          <a:ln>
                            <a:noFill/>
                          </a:ln>
                          <a:solidFill>
                            <a:srgbClr val="000000"/>
                          </a:solidFill>
                          <a:effectLst/>
                          <a:latin typeface="Arial" panose="020B0604020202020204" pitchFamily="34" charset="0"/>
                          <a:ea typeface="MS PGothic" charset="0"/>
                          <a:cs typeface="Arial" panose="020B0604020202020204" pitchFamily="34" charset="0"/>
                        </a:rPr>
                        <a:t>N = 810</a:t>
                      </a:r>
                    </a:p>
                  </a:txBody>
                  <a:tcPr marL="51435" marR="51435" marT="25731" marB="2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029613">
                <a:tc>
                  <a:txBody>
                    <a:bodyPr/>
                    <a:lstStyle/>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lang="en-US" sz="1400" b="0" dirty="0">
                          <a:solidFill>
                            <a:srgbClr val="000000"/>
                          </a:solidFill>
                          <a:latin typeface="Arial" panose="020B0604020202020204" pitchFamily="34" charset="0"/>
                          <a:cs typeface="Arial" panose="020B0604020202020204" pitchFamily="34" charset="0"/>
                        </a:rPr>
                        <a:t>Measurable Stage III, IVA, IVB or recurrent endometrial cancer</a:t>
                      </a:r>
                    </a:p>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lang="en-US" sz="1400" b="0" dirty="0">
                          <a:solidFill>
                            <a:srgbClr val="000000"/>
                          </a:solidFill>
                          <a:latin typeface="Arial" panose="020B0604020202020204" pitchFamily="34" charset="0"/>
                          <a:cs typeface="Arial" panose="020B0604020202020204" pitchFamily="34" charset="0"/>
                        </a:rPr>
                        <a:t>Performance status 0, 1 or 2</a:t>
                      </a:r>
                    </a:p>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lang="en-US" sz="1400" b="0" dirty="0">
                          <a:solidFill>
                            <a:srgbClr val="000000"/>
                          </a:solidFill>
                          <a:latin typeface="Arial" panose="020B0604020202020204" pitchFamily="34" charset="0"/>
                          <a:cs typeface="Arial" panose="020B0604020202020204" pitchFamily="34" charset="0"/>
                        </a:rPr>
                        <a:t>No prior chemotherapy OR prior adjuvant chemotherapy </a:t>
                      </a:r>
                    </a:p>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kumimoji="0" lang="en-US" sz="1400" b="0" i="0" u="none" strike="noStrike" cap="none" normalizeH="0" baseline="0" dirty="0">
                          <a:ln>
                            <a:noFill/>
                          </a:ln>
                          <a:solidFill>
                            <a:srgbClr val="000000"/>
                          </a:solidFill>
                          <a:effectLst/>
                          <a:latin typeface="Arial" panose="020B0604020202020204" pitchFamily="34" charset="0"/>
                          <a:ea typeface="MS PGothic" charset="0"/>
                          <a:cs typeface="Arial" panose="020B0604020202020204" pitchFamily="34" charset="0"/>
                        </a:rPr>
                        <a:t>Sex F, age ≥18</a:t>
                      </a:r>
                    </a:p>
                  </a:txBody>
                  <a:tcPr marL="51435" marR="51435" marT="25731" marB="2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23" name="Rectangle 18">
            <a:extLst>
              <a:ext uri="{FF2B5EF4-FFF2-40B4-BE49-F238E27FC236}">
                <a16:creationId xmlns:a16="http://schemas.microsoft.com/office/drawing/2014/main" id="{EA8124AC-B7E3-9942-A329-F88F3A16AAEE}"/>
              </a:ext>
            </a:extLst>
          </p:cNvPr>
          <p:cNvSpPr>
            <a:spLocks noChangeArrowheads="1"/>
          </p:cNvSpPr>
          <p:nvPr/>
        </p:nvSpPr>
        <p:spPr bwMode="auto">
          <a:xfrm>
            <a:off x="4815770" y="2038565"/>
            <a:ext cx="3047979" cy="732717"/>
          </a:xfrm>
          <a:prstGeom prst="rect">
            <a:avLst/>
          </a:prstGeom>
          <a:solidFill>
            <a:srgbClr val="F995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341710" rtl="0" eaLnBrk="0" fontAlgn="base" latinLnBrk="0" hangingPunct="0">
              <a:lnSpc>
                <a:spcPct val="100000"/>
              </a:lnSpc>
              <a:spcBef>
                <a:spcPts val="338"/>
              </a:spcBef>
              <a:spcAft>
                <a:spcPts val="338"/>
              </a:spcAft>
              <a:buClrTx/>
              <a:buSzTx/>
              <a:buFontTx/>
              <a:buNone/>
              <a:tabLst/>
              <a:defRPr/>
            </a:pPr>
            <a:r>
              <a:rPr kumimoji="0" lang="en-US" sz="1600" b="1" i="0" u="none" strike="noStrike" kern="1200" cap="none" spc="0" normalizeH="0" baseline="0" noProof="0" dirty="0">
                <a:ln>
                  <a:noFill/>
                </a:ln>
                <a:solidFill>
                  <a:srgbClr val="203864"/>
                </a:solidFill>
                <a:effectLst/>
                <a:uLnTx/>
                <a:uFillTx/>
                <a:latin typeface="Arial" charset="0"/>
                <a:ea typeface="ＭＳ Ｐゴシック" charset="0"/>
              </a:rPr>
              <a:t>Carboplatin + paclitaxel + placebo</a:t>
            </a:r>
            <a:endParaRPr kumimoji="0" lang="en-US" sz="1600" b="1" i="0" u="none" strike="noStrike" kern="1200" cap="none" spc="0" normalizeH="0" baseline="0" noProof="0" dirty="0">
              <a:ln>
                <a:noFill/>
              </a:ln>
              <a:solidFill>
                <a:srgbClr val="203864"/>
              </a:solidFill>
              <a:effectLst/>
              <a:uLnTx/>
              <a:uFillTx/>
              <a:latin typeface="Arial" panose="020B0604020202020204" pitchFamily="34" charset="0"/>
              <a:ea typeface="MS PGothic" charset="0"/>
              <a:cs typeface="Arial" panose="020B0604020202020204" pitchFamily="34" charset="0"/>
            </a:endParaRPr>
          </a:p>
        </p:txBody>
      </p:sp>
      <p:sp>
        <p:nvSpPr>
          <p:cNvPr id="24" name="Rectangle 18">
            <a:extLst>
              <a:ext uri="{FF2B5EF4-FFF2-40B4-BE49-F238E27FC236}">
                <a16:creationId xmlns:a16="http://schemas.microsoft.com/office/drawing/2014/main" id="{4BD13054-8484-034B-A3C0-28CBBBB6DF2F}"/>
              </a:ext>
            </a:extLst>
          </p:cNvPr>
          <p:cNvSpPr>
            <a:spLocks noChangeArrowheads="1"/>
          </p:cNvSpPr>
          <p:nvPr/>
        </p:nvSpPr>
        <p:spPr bwMode="auto">
          <a:xfrm>
            <a:off x="4800677" y="3002155"/>
            <a:ext cx="3047979" cy="742865"/>
          </a:xfrm>
          <a:prstGeom prst="rect">
            <a:avLst/>
          </a:prstGeom>
          <a:solidFill>
            <a:srgbClr val="99CD14"/>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34171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03864"/>
                </a:solidFill>
                <a:effectLst/>
                <a:uLnTx/>
                <a:uFillTx/>
                <a:latin typeface="Arial" charset="0"/>
                <a:ea typeface="ＭＳ Ｐゴシック" charset="0"/>
              </a:rPr>
              <a:t>Carboplatin + paclitaxel + pembrolizumab</a:t>
            </a:r>
            <a:endParaRPr kumimoji="0" lang="en-US" sz="1600" b="1" i="0" u="none" strike="noStrike" kern="1200" cap="none" spc="0" normalizeH="0" baseline="0" noProof="0" dirty="0">
              <a:ln>
                <a:noFill/>
              </a:ln>
              <a:solidFill>
                <a:srgbClr val="203864"/>
              </a:solidFill>
              <a:effectLst/>
              <a:uLnTx/>
              <a:uFillTx/>
              <a:latin typeface="Arial" panose="020B0604020202020204" pitchFamily="34" charset="0"/>
              <a:ea typeface="MS PGothic" charset="0"/>
              <a:cs typeface="Arial" panose="020B0604020202020204" pitchFamily="34" charset="0"/>
            </a:endParaRPr>
          </a:p>
        </p:txBody>
      </p:sp>
      <p:sp>
        <p:nvSpPr>
          <p:cNvPr id="4" name="TextBox 3">
            <a:extLst>
              <a:ext uri="{FF2B5EF4-FFF2-40B4-BE49-F238E27FC236}">
                <a16:creationId xmlns:a16="http://schemas.microsoft.com/office/drawing/2014/main" id="{25D7BD9C-29B5-044A-B370-164CDE410C7E}"/>
              </a:ext>
            </a:extLst>
          </p:cNvPr>
          <p:cNvSpPr txBox="1"/>
          <p:nvPr/>
        </p:nvSpPr>
        <p:spPr>
          <a:xfrm>
            <a:off x="1093987" y="4077787"/>
            <a:ext cx="4775666" cy="369332"/>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Primary endpoint: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Progression-free survival</a:t>
            </a:r>
          </a:p>
        </p:txBody>
      </p:sp>
    </p:spTree>
    <p:extLst>
      <p:ext uri="{BB962C8B-B14F-4D97-AF65-F5344CB8AC3E}">
        <p14:creationId xmlns:p14="http://schemas.microsoft.com/office/powerpoint/2010/main" val="2579396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4480BA-F118-E247-979F-9A91DC99CAE9}"/>
              </a:ext>
            </a:extLst>
          </p:cNvPr>
          <p:cNvSpPr txBox="1"/>
          <p:nvPr/>
        </p:nvSpPr>
        <p:spPr>
          <a:xfrm>
            <a:off x="119004" y="4695982"/>
            <a:ext cx="4567982" cy="276999"/>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rPr>
              <a:t>www.clinicaltrials.gov</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(NCT03603184). Accessed October 2019. </a:t>
            </a:r>
          </a:p>
        </p:txBody>
      </p:sp>
      <p:cxnSp>
        <p:nvCxnSpPr>
          <p:cNvPr id="7" name="Straight Connector 10">
            <a:extLst>
              <a:ext uri="{FF2B5EF4-FFF2-40B4-BE49-F238E27FC236}">
                <a16:creationId xmlns:a16="http://schemas.microsoft.com/office/drawing/2014/main" id="{E52D20BC-1172-5F4C-A50D-F985078A5A4B}"/>
              </a:ext>
            </a:extLst>
          </p:cNvPr>
          <p:cNvCxnSpPr>
            <a:cxnSpLocks noChangeShapeType="1"/>
          </p:cNvCxnSpPr>
          <p:nvPr/>
        </p:nvCxnSpPr>
        <p:spPr bwMode="auto">
          <a:xfrm>
            <a:off x="3579873" y="2718374"/>
            <a:ext cx="458948"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8" name="Straight Arrow Connector 7">
            <a:extLst>
              <a:ext uri="{FF2B5EF4-FFF2-40B4-BE49-F238E27FC236}">
                <a16:creationId xmlns:a16="http://schemas.microsoft.com/office/drawing/2014/main" id="{DCE1B121-C133-5D4E-B08D-CB42541F4F8F}"/>
              </a:ext>
            </a:extLst>
          </p:cNvPr>
          <p:cNvCxnSpPr/>
          <p:nvPr/>
        </p:nvCxnSpPr>
        <p:spPr bwMode="auto">
          <a:xfrm rot="5400000" flipH="1" flipV="1">
            <a:off x="3786358" y="2669659"/>
            <a:ext cx="930935" cy="893"/>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32753AD-D27C-7349-A0EE-3C435696D935}"/>
              </a:ext>
            </a:extLst>
          </p:cNvPr>
          <p:cNvCxnSpPr>
            <a:cxnSpLocks/>
          </p:cNvCxnSpPr>
          <p:nvPr/>
        </p:nvCxnSpPr>
        <p:spPr bwMode="auto">
          <a:xfrm>
            <a:off x="4251379" y="3136241"/>
            <a:ext cx="397455"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3B8C3EFE-0804-E640-A188-73C09840AD36}"/>
              </a:ext>
            </a:extLst>
          </p:cNvPr>
          <p:cNvCxnSpPr/>
          <p:nvPr/>
        </p:nvCxnSpPr>
        <p:spPr bwMode="auto">
          <a:xfrm>
            <a:off x="4251382" y="2204638"/>
            <a:ext cx="397453"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379E064-1468-9645-B14A-EB9257E0F223}"/>
              </a:ext>
            </a:extLst>
          </p:cNvPr>
          <p:cNvGrpSpPr>
            <a:grpSpLocks/>
          </p:cNvGrpSpPr>
          <p:nvPr/>
        </p:nvGrpSpPr>
        <p:grpSpPr bwMode="auto">
          <a:xfrm>
            <a:off x="3995958" y="2425884"/>
            <a:ext cx="514350" cy="514350"/>
            <a:chOff x="1872" y="1584"/>
            <a:chExt cx="576" cy="576"/>
          </a:xfrm>
        </p:grpSpPr>
        <p:sp>
          <p:nvSpPr>
            <p:cNvPr id="12" name="Oval 11">
              <a:extLst>
                <a:ext uri="{FF2B5EF4-FFF2-40B4-BE49-F238E27FC236}">
                  <a16:creationId xmlns:a16="http://schemas.microsoft.com/office/drawing/2014/main" id="{79C02E21-0BFE-7B4E-8751-AEDC2152A349}"/>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256283" rtl="0" eaLnBrk="0" fontAlgn="base" latinLnBrk="0" hangingPunct="0">
                <a:lnSpc>
                  <a:spcPct val="100000"/>
                </a:lnSpc>
                <a:spcBef>
                  <a:spcPct val="0"/>
                </a:spcBef>
                <a:spcAft>
                  <a:spcPct val="0"/>
                </a:spcAft>
                <a:buClrTx/>
                <a:buSzTx/>
                <a:buFontTx/>
                <a:buNone/>
                <a:tabLst/>
                <a:defRPr/>
              </a:pPr>
              <a:endParaRPr kumimoji="0" lang="en-US" sz="2025" b="0" i="0" u="none" strike="noStrike" kern="1200" cap="none" spc="0" normalizeH="0" baseline="0" noProof="0" dirty="0">
                <a:ln>
                  <a:noFill/>
                </a:ln>
                <a:solidFill>
                  <a:srgbClr val="ED7D31"/>
                </a:solidFill>
                <a:effectLst/>
                <a:uLnTx/>
                <a:uFillTx/>
                <a:latin typeface="Arial" panose="020B0604020202020204" pitchFamily="34" charset="0"/>
                <a:ea typeface="MS PGothic" charset="0"/>
                <a:cs typeface="Arial" panose="020B0604020202020204" pitchFamily="34" charset="0"/>
              </a:endParaRPr>
            </a:p>
          </p:txBody>
        </p:sp>
        <p:sp>
          <p:nvSpPr>
            <p:cNvPr id="13" name="Rectangle 12">
              <a:extLst>
                <a:ext uri="{FF2B5EF4-FFF2-40B4-BE49-F238E27FC236}">
                  <a16:creationId xmlns:a16="http://schemas.microsoft.com/office/drawing/2014/main" id="{0BDBB1F5-F2AA-724A-A0BA-03A199BE1283}"/>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256283" rtl="0" eaLnBrk="0" fontAlgn="base" latinLnBrk="0" hangingPunct="0">
                <a:lnSpc>
                  <a:spcPct val="100000"/>
                </a:lnSpc>
                <a:spcBef>
                  <a:spcPct val="0"/>
                </a:spcBef>
                <a:spcAft>
                  <a:spcPct val="0"/>
                </a:spcAft>
                <a:buClrTx/>
                <a:buSzTx/>
                <a:buFontTx/>
                <a:buNone/>
                <a:tabLst/>
                <a:defRPr/>
              </a:pPr>
              <a:r>
                <a:rPr kumimoji="0" lang="en-US" sz="2250" b="1" i="0" u="none" strike="noStrike" kern="1200" cap="none" spc="0" normalizeH="0" baseline="0" noProof="0" dirty="0">
                  <a:ln>
                    <a:noFill/>
                  </a:ln>
                  <a:solidFill>
                    <a:prstClr val="white"/>
                  </a:solidFill>
                  <a:effectLst/>
                  <a:uLnTx/>
                  <a:uFillTx/>
                  <a:latin typeface="Arial" panose="020B0604020202020204" pitchFamily="34" charset="0"/>
                  <a:ea typeface="MS PGothic" charset="0"/>
                  <a:cs typeface="Arial" panose="020B0604020202020204" pitchFamily="34" charset="0"/>
                </a:rPr>
                <a:t>R</a:t>
              </a:r>
            </a:p>
          </p:txBody>
        </p:sp>
      </p:grpSp>
      <p:graphicFrame>
        <p:nvGraphicFramePr>
          <p:cNvPr id="14" name="Group 31">
            <a:extLst>
              <a:ext uri="{FF2B5EF4-FFF2-40B4-BE49-F238E27FC236}">
                <a16:creationId xmlns:a16="http://schemas.microsoft.com/office/drawing/2014/main" id="{722EA323-E9DC-C144-AC5A-6A10848EFBE8}"/>
              </a:ext>
            </a:extLst>
          </p:cNvPr>
          <p:cNvGraphicFramePr>
            <a:graphicFrameLocks noGrp="1"/>
          </p:cNvGraphicFramePr>
          <p:nvPr>
            <p:extLst>
              <p:ext uri="{D42A27DB-BD31-4B8C-83A1-F6EECF244321}">
                <p14:modId xmlns:p14="http://schemas.microsoft.com/office/powerpoint/2010/main" val="1673126380"/>
              </p:ext>
            </p:extLst>
          </p:nvPr>
        </p:nvGraphicFramePr>
        <p:xfrm>
          <a:off x="1072207" y="1558202"/>
          <a:ext cx="2570053" cy="2663244"/>
        </p:xfrm>
        <a:graphic>
          <a:graphicData uri="http://schemas.openxmlformats.org/drawingml/2006/table">
            <a:tbl>
              <a:tblPr/>
              <a:tblGrid>
                <a:gridCol w="2570053">
                  <a:extLst>
                    <a:ext uri="{9D8B030D-6E8A-4147-A177-3AD203B41FA5}">
                      <a16:colId xmlns:a16="http://schemas.microsoft.com/office/drawing/2014/main" val="20000"/>
                    </a:ext>
                  </a:extLst>
                </a:gridCol>
              </a:tblGrid>
              <a:tr h="245772">
                <a:tc>
                  <a:txBody>
                    <a:bodyPr/>
                    <a:lstStyle/>
                    <a:p>
                      <a:pPr marL="0" marR="0" lvl="0" indent="0" algn="l" defTabSz="914400" rtl="0" eaLnBrk="1" fontAlgn="base" latinLnBrk="0" hangingPunct="1">
                        <a:lnSpc>
                          <a:spcPct val="100000"/>
                        </a:lnSpc>
                        <a:spcBef>
                          <a:spcPts val="800"/>
                        </a:spcBef>
                        <a:spcAft>
                          <a:spcPct val="0"/>
                        </a:spcAft>
                        <a:buClrTx/>
                        <a:buSzTx/>
                        <a:buFontTx/>
                        <a:buNone/>
                        <a:tabLst/>
                        <a:defRPr/>
                      </a:pPr>
                      <a:r>
                        <a:rPr kumimoji="0" lang="en-US" sz="1300" b="1" i="0" u="none" strike="noStrike" cap="none" normalizeH="0" baseline="0" dirty="0">
                          <a:ln>
                            <a:noFill/>
                          </a:ln>
                          <a:solidFill>
                            <a:srgbClr val="000000"/>
                          </a:solidFill>
                          <a:effectLst/>
                          <a:latin typeface="Arial" panose="020B0604020202020204" pitchFamily="34" charset="0"/>
                          <a:ea typeface="MS PGothic" charset="0"/>
                          <a:cs typeface="Arial" panose="020B0604020202020204" pitchFamily="34" charset="0"/>
                        </a:rPr>
                        <a:t>N = 550</a:t>
                      </a:r>
                    </a:p>
                  </a:txBody>
                  <a:tcPr marL="51435" marR="51435" marT="25731" marB="2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074572">
                <a:tc>
                  <a:txBody>
                    <a:bodyPr/>
                    <a:lstStyle/>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lang="en-US" sz="1400" b="0" dirty="0">
                          <a:solidFill>
                            <a:srgbClr val="000000"/>
                          </a:solidFill>
                          <a:latin typeface="Arial" panose="020B0604020202020204" pitchFamily="34" charset="0"/>
                          <a:cs typeface="Arial" panose="020B0604020202020204" pitchFamily="34" charset="0"/>
                        </a:rPr>
                        <a:t>Newly diagnosed endometrial cancer with residual disease after surgery OR inoperable Stage III/IV disease OR</a:t>
                      </a:r>
                    </a:p>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lang="en-US" sz="1400" b="0" dirty="0">
                          <a:solidFill>
                            <a:srgbClr val="000000"/>
                          </a:solidFill>
                          <a:latin typeface="Arial" panose="020B0604020202020204" pitchFamily="34" charset="0"/>
                          <a:cs typeface="Arial" panose="020B0604020202020204" pitchFamily="34" charset="0"/>
                        </a:rPr>
                        <a:t>Recurrent endometrial cancer not yet treated for recurrent disease</a:t>
                      </a:r>
                    </a:p>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lang="en-US" sz="1400" b="0" dirty="0">
                          <a:solidFill>
                            <a:srgbClr val="000000"/>
                          </a:solidFill>
                          <a:latin typeface="Arial" panose="020B0604020202020204" pitchFamily="34" charset="0"/>
                          <a:cs typeface="Arial" panose="020B0604020202020204" pitchFamily="34" charset="0"/>
                        </a:rPr>
                        <a:t>Performance status 0-2</a:t>
                      </a:r>
                    </a:p>
                    <a:p>
                      <a:pPr marL="177800" marR="0" lvl="0" indent="-177800" algn="l" defTabSz="914400" rtl="0" eaLnBrk="1" fontAlgn="base" latinLnBrk="0" hangingPunct="1">
                        <a:lnSpc>
                          <a:spcPct val="100000"/>
                        </a:lnSpc>
                        <a:spcBef>
                          <a:spcPts val="600"/>
                        </a:spcBef>
                        <a:spcAft>
                          <a:spcPts val="0"/>
                        </a:spcAft>
                        <a:buClrTx/>
                        <a:buSzTx/>
                        <a:buFont typeface="Arial"/>
                        <a:buChar char="•"/>
                        <a:tabLst/>
                        <a:defRPr/>
                      </a:pPr>
                      <a:r>
                        <a:rPr kumimoji="0" lang="en-US" sz="1400" b="0" i="0" u="none" strike="noStrike" cap="none" normalizeH="0" baseline="0" dirty="0">
                          <a:ln>
                            <a:noFill/>
                          </a:ln>
                          <a:solidFill>
                            <a:srgbClr val="000000"/>
                          </a:solidFill>
                          <a:effectLst/>
                          <a:latin typeface="Arial" panose="020B0604020202020204" pitchFamily="34" charset="0"/>
                          <a:ea typeface="MS PGothic" charset="0"/>
                          <a:cs typeface="Arial" panose="020B0604020202020204" pitchFamily="34" charset="0"/>
                        </a:rPr>
                        <a:t>Sex F, age ≥18</a:t>
                      </a:r>
                    </a:p>
                  </a:txBody>
                  <a:tcPr marL="51435" marR="51435" marT="25731" marB="2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15" name="Rectangle 18">
            <a:extLst>
              <a:ext uri="{FF2B5EF4-FFF2-40B4-BE49-F238E27FC236}">
                <a16:creationId xmlns:a16="http://schemas.microsoft.com/office/drawing/2014/main" id="{FEE0F553-47BE-F748-BDEF-1F3E34B188C4}"/>
              </a:ext>
            </a:extLst>
          </p:cNvPr>
          <p:cNvSpPr>
            <a:spLocks noChangeArrowheads="1"/>
          </p:cNvSpPr>
          <p:nvPr/>
        </p:nvSpPr>
        <p:spPr bwMode="auto">
          <a:xfrm>
            <a:off x="4702080" y="1882834"/>
            <a:ext cx="3047979" cy="732717"/>
          </a:xfrm>
          <a:prstGeom prst="rect">
            <a:avLst/>
          </a:prstGeom>
          <a:solidFill>
            <a:srgbClr val="F995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341710" rtl="0" eaLnBrk="0" fontAlgn="base" latinLnBrk="0" hangingPunct="0">
              <a:lnSpc>
                <a:spcPct val="100000"/>
              </a:lnSpc>
              <a:spcBef>
                <a:spcPts val="338"/>
              </a:spcBef>
              <a:spcAft>
                <a:spcPts val="338"/>
              </a:spcAft>
              <a:buClrTx/>
              <a:buSzTx/>
              <a:buFontTx/>
              <a:buNone/>
              <a:tabLst/>
              <a:defRPr/>
            </a:pPr>
            <a:r>
              <a:rPr kumimoji="0" lang="en-US" sz="1600" b="1" i="0" u="none" strike="noStrike" kern="1200" cap="none" spc="0" normalizeH="0" baseline="0" noProof="0" dirty="0">
                <a:ln>
                  <a:noFill/>
                </a:ln>
                <a:solidFill>
                  <a:srgbClr val="203864"/>
                </a:solidFill>
                <a:effectLst/>
                <a:uLnTx/>
                <a:uFillTx/>
                <a:latin typeface="Arial" charset="0"/>
                <a:ea typeface="ＭＳ Ｐゴシック" charset="0"/>
              </a:rPr>
              <a:t>Atezolizumab + carboplatin + paclitaxel</a:t>
            </a:r>
            <a:endParaRPr kumimoji="0" lang="en-US" sz="1600" b="1" i="0" u="none" strike="noStrike" kern="1200" cap="none" spc="0" normalizeH="0" baseline="0" noProof="0" dirty="0">
              <a:ln>
                <a:noFill/>
              </a:ln>
              <a:solidFill>
                <a:srgbClr val="203864"/>
              </a:solidFill>
              <a:effectLst/>
              <a:uLnTx/>
              <a:uFillTx/>
              <a:latin typeface="Arial" panose="020B0604020202020204" pitchFamily="34" charset="0"/>
              <a:ea typeface="MS PGothic" charset="0"/>
              <a:cs typeface="Arial" panose="020B0604020202020204" pitchFamily="34" charset="0"/>
            </a:endParaRPr>
          </a:p>
        </p:txBody>
      </p:sp>
      <p:sp>
        <p:nvSpPr>
          <p:cNvPr id="16" name="Rectangle 18">
            <a:extLst>
              <a:ext uri="{FF2B5EF4-FFF2-40B4-BE49-F238E27FC236}">
                <a16:creationId xmlns:a16="http://schemas.microsoft.com/office/drawing/2014/main" id="{CD9F7111-5186-0442-8E13-82AEAE82594E}"/>
              </a:ext>
            </a:extLst>
          </p:cNvPr>
          <p:cNvSpPr>
            <a:spLocks noChangeArrowheads="1"/>
          </p:cNvSpPr>
          <p:nvPr/>
        </p:nvSpPr>
        <p:spPr bwMode="auto">
          <a:xfrm>
            <a:off x="4686986" y="2846425"/>
            <a:ext cx="3047979" cy="742865"/>
          </a:xfrm>
          <a:prstGeom prst="rect">
            <a:avLst/>
          </a:prstGeom>
          <a:solidFill>
            <a:srgbClr val="99CD14"/>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34171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203864"/>
                </a:solidFill>
                <a:effectLst/>
                <a:uLnTx/>
                <a:uFillTx/>
                <a:latin typeface="Arial" charset="0"/>
                <a:ea typeface="ＭＳ Ｐゴシック" charset="0"/>
              </a:rPr>
              <a:t>Carboplatin + paclitaxel + placebo</a:t>
            </a:r>
            <a:endParaRPr kumimoji="0" lang="en-US" sz="1600" b="1" i="0" u="none" strike="noStrike" kern="1200" cap="none" spc="0" normalizeH="0" baseline="0" noProof="0" dirty="0">
              <a:ln>
                <a:noFill/>
              </a:ln>
              <a:solidFill>
                <a:srgbClr val="203864"/>
              </a:solidFill>
              <a:effectLst/>
              <a:uLnTx/>
              <a:uFillTx/>
              <a:latin typeface="Arial" panose="020B0604020202020204" pitchFamily="34" charset="0"/>
              <a:ea typeface="MS PGothic" charset="0"/>
              <a:cs typeface="Arial" panose="020B0604020202020204" pitchFamily="34" charset="0"/>
            </a:endParaRPr>
          </a:p>
        </p:txBody>
      </p:sp>
      <p:sp>
        <p:nvSpPr>
          <p:cNvPr id="17" name="TextBox 16">
            <a:extLst>
              <a:ext uri="{FF2B5EF4-FFF2-40B4-BE49-F238E27FC236}">
                <a16:creationId xmlns:a16="http://schemas.microsoft.com/office/drawing/2014/main" id="{3AA4798F-012A-8A48-9CB7-A360C13305EB}"/>
              </a:ext>
            </a:extLst>
          </p:cNvPr>
          <p:cNvSpPr txBox="1"/>
          <p:nvPr/>
        </p:nvSpPr>
        <p:spPr>
          <a:xfrm>
            <a:off x="4648834" y="3759792"/>
            <a:ext cx="2712602" cy="830997"/>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Primary endpoints</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Overall survival</a:t>
            </a:r>
          </a:p>
          <a:p>
            <a:pPr marL="257175" marR="0" lvl="0" indent="-257175" algn="l" defTabSz="6858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Progression-free survival</a:t>
            </a:r>
          </a:p>
        </p:txBody>
      </p:sp>
      <p:sp>
        <p:nvSpPr>
          <p:cNvPr id="4" name="Title 3">
            <a:extLst>
              <a:ext uri="{FF2B5EF4-FFF2-40B4-BE49-F238E27FC236}">
                <a16:creationId xmlns:a16="http://schemas.microsoft.com/office/drawing/2014/main" id="{CC6A499F-ADEA-3E43-B8F2-B503F930EE3B}"/>
              </a:ext>
            </a:extLst>
          </p:cNvPr>
          <p:cNvSpPr>
            <a:spLocks noGrp="1"/>
          </p:cNvSpPr>
          <p:nvPr>
            <p:ph type="title"/>
          </p:nvPr>
        </p:nvSpPr>
        <p:spPr>
          <a:xfrm>
            <a:off x="465992" y="351398"/>
            <a:ext cx="8229601" cy="994172"/>
          </a:xfrm>
        </p:spPr>
        <p:txBody>
          <a:bodyPr>
            <a:normAutofit fontScale="90000"/>
          </a:bodyPr>
          <a:lstStyle/>
          <a:p>
            <a:r>
              <a:rPr lang="en-US" dirty="0" err="1"/>
              <a:t>AtTEnd</a:t>
            </a:r>
            <a:r>
              <a:rPr lang="en-US" dirty="0"/>
              <a:t>: A Phase III Trial of Chemotherapy </a:t>
            </a:r>
            <a:br>
              <a:rPr lang="en-US" dirty="0"/>
            </a:br>
            <a:r>
              <a:rPr lang="en-US" dirty="0"/>
              <a:t>with or without </a:t>
            </a:r>
            <a:r>
              <a:rPr lang="en-US" dirty="0" err="1"/>
              <a:t>Atezolizumab</a:t>
            </a:r>
            <a:r>
              <a:rPr lang="en-US" dirty="0"/>
              <a:t> for Advanced </a:t>
            </a:r>
            <a:br>
              <a:rPr lang="en-US" dirty="0"/>
            </a:br>
            <a:r>
              <a:rPr lang="en-US" dirty="0"/>
              <a:t>or Recurrent Endometrial Cancer</a:t>
            </a:r>
          </a:p>
        </p:txBody>
      </p:sp>
    </p:spTree>
    <p:extLst>
      <p:ext uri="{BB962C8B-B14F-4D97-AF65-F5344CB8AC3E}">
        <p14:creationId xmlns:p14="http://schemas.microsoft.com/office/powerpoint/2010/main" val="4274292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96CC-82FD-E141-9ACD-E0C710A38E45}"/>
              </a:ext>
            </a:extLst>
          </p:cNvPr>
          <p:cNvSpPr>
            <a:spLocks noGrp="1"/>
          </p:cNvSpPr>
          <p:nvPr>
            <p:ph type="title"/>
          </p:nvPr>
        </p:nvSpPr>
        <p:spPr>
          <a:xfrm>
            <a:off x="465992" y="379631"/>
            <a:ext cx="8229601" cy="994172"/>
          </a:xfrm>
        </p:spPr>
        <p:txBody>
          <a:bodyPr>
            <a:noAutofit/>
          </a:bodyPr>
          <a:lstStyle/>
          <a:p>
            <a:r>
              <a:rPr lang="en-US" sz="2400" dirty="0"/>
              <a:t>GARNET: A Phase I/II Trial of </a:t>
            </a:r>
            <a:r>
              <a:rPr lang="en-US" sz="2400" dirty="0" err="1"/>
              <a:t>Dostarlimab</a:t>
            </a:r>
            <a:r>
              <a:rPr lang="en-US" sz="2400" dirty="0"/>
              <a:t> </a:t>
            </a:r>
            <a:br>
              <a:rPr lang="en-US" sz="2400" dirty="0"/>
            </a:br>
            <a:r>
              <a:rPr lang="en-US" sz="2400" dirty="0"/>
              <a:t>(TSR-042) for Patients with Recurrent or </a:t>
            </a:r>
            <a:br>
              <a:rPr lang="en-US" sz="2400" dirty="0"/>
            </a:br>
            <a:r>
              <a:rPr lang="en-US" sz="2400" dirty="0"/>
              <a:t>Advanced MSI-H and MSS Endometrial Cancer </a:t>
            </a:r>
          </a:p>
        </p:txBody>
      </p:sp>
      <p:sp>
        <p:nvSpPr>
          <p:cNvPr id="3" name="TextBox 2">
            <a:extLst>
              <a:ext uri="{FF2B5EF4-FFF2-40B4-BE49-F238E27FC236}">
                <a16:creationId xmlns:a16="http://schemas.microsoft.com/office/drawing/2014/main" id="{E0B5267D-1142-9741-9552-B7C905C0267B}"/>
              </a:ext>
            </a:extLst>
          </p:cNvPr>
          <p:cNvSpPr txBox="1"/>
          <p:nvPr/>
        </p:nvSpPr>
        <p:spPr>
          <a:xfrm>
            <a:off x="154033" y="4708117"/>
            <a:ext cx="3168560" cy="276999"/>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rPr>
              <a:t>Oaknin</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A et al. </a:t>
            </a: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rPr>
              <a:t>Proc SGO </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2019;Abstract 33.</a:t>
            </a:r>
          </a:p>
        </p:txBody>
      </p:sp>
      <p:graphicFrame>
        <p:nvGraphicFramePr>
          <p:cNvPr id="10" name="Content Placeholder 3">
            <a:extLst>
              <a:ext uri="{FF2B5EF4-FFF2-40B4-BE49-F238E27FC236}">
                <a16:creationId xmlns:a16="http://schemas.microsoft.com/office/drawing/2014/main" id="{78673C41-C210-BD4D-89AC-A8DCC3AB342A}"/>
              </a:ext>
            </a:extLst>
          </p:cNvPr>
          <p:cNvGraphicFramePr>
            <a:graphicFrameLocks/>
          </p:cNvGraphicFramePr>
          <p:nvPr>
            <p:extLst>
              <p:ext uri="{D42A27DB-BD31-4B8C-83A1-F6EECF244321}">
                <p14:modId xmlns:p14="http://schemas.microsoft.com/office/powerpoint/2010/main" val="457647442"/>
              </p:ext>
            </p:extLst>
          </p:nvPr>
        </p:nvGraphicFramePr>
        <p:xfrm>
          <a:off x="976548" y="1613808"/>
          <a:ext cx="6857999" cy="1807038"/>
        </p:xfrm>
        <a:graphic>
          <a:graphicData uri="http://schemas.openxmlformats.org/drawingml/2006/table">
            <a:tbl>
              <a:tblPr firstRow="1" bandRow="1">
                <a:tableStyleId>{21E4AEA4-8DFA-4A89-87EB-49C32662AFE0}</a:tableStyleId>
              </a:tblPr>
              <a:tblGrid>
                <a:gridCol w="2667631">
                  <a:extLst>
                    <a:ext uri="{9D8B030D-6E8A-4147-A177-3AD203B41FA5}">
                      <a16:colId xmlns:a16="http://schemas.microsoft.com/office/drawing/2014/main" val="3367240362"/>
                    </a:ext>
                  </a:extLst>
                </a:gridCol>
                <a:gridCol w="1447068">
                  <a:extLst>
                    <a:ext uri="{9D8B030D-6E8A-4147-A177-3AD203B41FA5}">
                      <a16:colId xmlns:a16="http://schemas.microsoft.com/office/drawing/2014/main" val="1634337903"/>
                    </a:ext>
                  </a:extLst>
                </a:gridCol>
                <a:gridCol w="1447068">
                  <a:extLst>
                    <a:ext uri="{9D8B030D-6E8A-4147-A177-3AD203B41FA5}">
                      <a16:colId xmlns:a16="http://schemas.microsoft.com/office/drawing/2014/main" val="4278213129"/>
                    </a:ext>
                  </a:extLst>
                </a:gridCol>
                <a:gridCol w="1296232">
                  <a:extLst>
                    <a:ext uri="{9D8B030D-6E8A-4147-A177-3AD203B41FA5}">
                      <a16:colId xmlns:a16="http://schemas.microsoft.com/office/drawing/2014/main" val="3893006043"/>
                    </a:ext>
                  </a:extLst>
                </a:gridCol>
              </a:tblGrid>
              <a:tr h="668655">
                <a:tc>
                  <a:txBody>
                    <a:bodyPr/>
                    <a:lstStyle/>
                    <a:p>
                      <a:endParaRPr lang="en-US" sz="1400" dirty="0">
                        <a:solidFill>
                          <a:srgbClr val="000000"/>
                        </a:solidFill>
                        <a:latin typeface="Arial" panose="020B0604020202020204" pitchFamily="34" charset="0"/>
                        <a:cs typeface="Arial" panose="020B0604020202020204" pitchFamily="34" charset="0"/>
                      </a:endParaRPr>
                    </a:p>
                  </a:txBody>
                  <a:tcPr marL="51456" marR="51456" marT="25718" marB="2571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1" dirty="0">
                          <a:solidFill>
                            <a:srgbClr val="000000"/>
                          </a:solidFill>
                          <a:latin typeface="Arial" panose="020B0604020202020204" pitchFamily="34" charset="0"/>
                          <a:cs typeface="Arial" panose="020B0604020202020204" pitchFamily="34" charset="0"/>
                        </a:rPr>
                        <a:t>All evaluable patients</a:t>
                      </a:r>
                    </a:p>
                    <a:p>
                      <a:pPr algn="ctr"/>
                      <a:r>
                        <a:rPr lang="en-US" sz="1400" b="1" dirty="0">
                          <a:solidFill>
                            <a:srgbClr val="000000"/>
                          </a:solidFill>
                          <a:latin typeface="Arial" panose="020B0604020202020204" pitchFamily="34" charset="0"/>
                          <a:cs typeface="Arial" panose="020B0604020202020204" pitchFamily="34" charset="0"/>
                        </a:rPr>
                        <a:t>(N = 94)</a:t>
                      </a:r>
                    </a:p>
                  </a:txBody>
                  <a:tcPr marL="51456" marR="51456" marT="25718" marB="2571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1" dirty="0">
                          <a:solidFill>
                            <a:srgbClr val="000000"/>
                          </a:solidFill>
                          <a:latin typeface="Arial" panose="020B0604020202020204" pitchFamily="34" charset="0"/>
                          <a:cs typeface="Arial" panose="020B0604020202020204" pitchFamily="34" charset="0"/>
                        </a:rPr>
                        <a:t>MSI-H</a:t>
                      </a:r>
                    </a:p>
                  </a:txBody>
                  <a:tcPr marL="51456" marR="51456" marT="25718" marB="2571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1" dirty="0">
                          <a:solidFill>
                            <a:srgbClr val="000000"/>
                          </a:solidFill>
                          <a:latin typeface="Arial" panose="020B0604020202020204" pitchFamily="34" charset="0"/>
                          <a:cs typeface="Arial" panose="020B0604020202020204" pitchFamily="34" charset="0"/>
                        </a:rPr>
                        <a:t>MSS</a:t>
                      </a:r>
                    </a:p>
                  </a:txBody>
                  <a:tcPr marL="51456" marR="51456" marT="25718" marB="2571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23383469"/>
                  </a:ext>
                </a:extLst>
              </a:tr>
              <a:tr h="310111">
                <a:tc>
                  <a:txBody>
                    <a:bodyPr/>
                    <a:lstStyle/>
                    <a:p>
                      <a:r>
                        <a:rPr lang="en-US" sz="1400" dirty="0">
                          <a:solidFill>
                            <a:srgbClr val="000000"/>
                          </a:solidFill>
                          <a:latin typeface="Arial" panose="020B0604020202020204" pitchFamily="34" charset="0"/>
                          <a:cs typeface="Arial" panose="020B0604020202020204" pitchFamily="34" charset="0"/>
                        </a:rPr>
                        <a:t>ORR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27.7%</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50.0%</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19.1%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08445210"/>
                  </a:ext>
                </a:extLst>
              </a:tr>
              <a:tr h="310111">
                <a:tc>
                  <a:txBody>
                    <a:bodyPr/>
                    <a:lstStyle/>
                    <a:p>
                      <a:r>
                        <a:rPr lang="en-US" sz="1400" dirty="0">
                          <a:solidFill>
                            <a:srgbClr val="000000"/>
                          </a:solidFill>
                          <a:latin typeface="Arial" panose="020B0604020202020204" pitchFamily="34" charset="0"/>
                          <a:cs typeface="Arial" panose="020B0604020202020204" pitchFamily="34" charset="0"/>
                        </a:rPr>
                        <a:t>Disease control rate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48.9%</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NR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NR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10111">
                <a:tc>
                  <a:txBody>
                    <a:bodyPr/>
                    <a:lstStyle/>
                    <a:p>
                      <a:r>
                        <a:rPr lang="en-US" sz="1400" dirty="0">
                          <a:solidFill>
                            <a:srgbClr val="000000"/>
                          </a:solidFill>
                          <a:latin typeface="Arial" panose="020B0604020202020204" pitchFamily="34" charset="0"/>
                          <a:cs typeface="Arial" panose="020B0604020202020204" pitchFamily="34" charset="0"/>
                        </a:rPr>
                        <a:t>Patients with ongoing responses </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88.4%</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NR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dirty="0">
                          <a:solidFill>
                            <a:srgbClr val="000000"/>
                          </a:solidFill>
                          <a:latin typeface="Arial" panose="020B0604020202020204" pitchFamily="34" charset="0"/>
                          <a:cs typeface="Arial" panose="020B0604020202020204" pitchFamily="34" charset="0"/>
                        </a:rPr>
                        <a:t>NR</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8239140"/>
                  </a:ext>
                </a:extLst>
              </a:tr>
            </a:tbl>
          </a:graphicData>
        </a:graphic>
      </p:graphicFrame>
      <p:sp>
        <p:nvSpPr>
          <p:cNvPr id="12" name="TextBox 11">
            <a:extLst>
              <a:ext uri="{FF2B5EF4-FFF2-40B4-BE49-F238E27FC236}">
                <a16:creationId xmlns:a16="http://schemas.microsoft.com/office/drawing/2014/main" id="{70A359E4-45AC-364F-AA4B-9D9D9B3D9585}"/>
              </a:ext>
            </a:extLst>
          </p:cNvPr>
          <p:cNvSpPr txBox="1"/>
          <p:nvPr/>
        </p:nvSpPr>
        <p:spPr>
          <a:xfrm>
            <a:off x="967839" y="3471787"/>
            <a:ext cx="1409360" cy="276999"/>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NR = not reported</a:t>
            </a:r>
          </a:p>
        </p:txBody>
      </p:sp>
      <p:sp>
        <p:nvSpPr>
          <p:cNvPr id="13" name="Rectangle 12">
            <a:extLst>
              <a:ext uri="{FF2B5EF4-FFF2-40B4-BE49-F238E27FC236}">
                <a16:creationId xmlns:a16="http://schemas.microsoft.com/office/drawing/2014/main" id="{81F4D6BA-A268-6D42-9083-A3C97F5796CA}"/>
              </a:ext>
            </a:extLst>
          </p:cNvPr>
          <p:cNvSpPr/>
          <p:nvPr/>
        </p:nvSpPr>
        <p:spPr>
          <a:xfrm>
            <a:off x="967839" y="3841491"/>
            <a:ext cx="6593774" cy="661720"/>
          </a:xfrm>
          <a:prstGeom prst="rect">
            <a:avLst/>
          </a:prstGeom>
        </p:spPr>
        <p:txBody>
          <a:bodyPr wrap="square">
            <a:spAutoFit/>
          </a:bodyPr>
          <a:lstStyle/>
          <a:p>
            <a:pPr marL="214313" marR="0" lvl="0" indent="-214313"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rPr>
              <a:t>Grade ≥3 TRAEs: 13 patients (11.8%) </a:t>
            </a:r>
          </a:p>
          <a:p>
            <a:pPr marL="214313" marR="0" lvl="0" indent="-214313" algn="l" defTabSz="685800" rtl="0" eaLnBrk="0" fontAlgn="base" latinLnBrk="0" hangingPunct="0">
              <a:lnSpc>
                <a:spcPct val="100000"/>
              </a:lnSpc>
              <a:spcBef>
                <a:spcPts val="1200"/>
              </a:spcBef>
              <a:spcAft>
                <a:spcPct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000000"/>
                </a:solidFill>
                <a:effectLst/>
                <a:uLnTx/>
                <a:uFillTx/>
                <a:latin typeface="Arial" charset="0"/>
                <a:ea typeface="ＭＳ Ｐゴシック" charset="0"/>
              </a:rPr>
              <a:t>Most common Grade ≥3 TRAE: increased aspartate aminotransferase (2.7%) </a:t>
            </a:r>
          </a:p>
        </p:txBody>
      </p:sp>
    </p:spTree>
    <p:extLst>
      <p:ext uri="{BB962C8B-B14F-4D97-AF65-F5344CB8AC3E}">
        <p14:creationId xmlns:p14="http://schemas.microsoft.com/office/powerpoint/2010/main" val="3875986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RUBY: A Phase III Trial Design </a:t>
            </a:r>
          </a:p>
        </p:txBody>
      </p:sp>
      <p:sp>
        <p:nvSpPr>
          <p:cNvPr id="4" name="TextBox 3">
            <a:extLst>
              <a:ext uri="{FF2B5EF4-FFF2-40B4-BE49-F238E27FC236}">
                <a16:creationId xmlns:a16="http://schemas.microsoft.com/office/drawing/2014/main" id="{65079D5C-EA1B-8A41-A1FC-E5516B15D171}"/>
              </a:ext>
            </a:extLst>
          </p:cNvPr>
          <p:cNvSpPr txBox="1"/>
          <p:nvPr/>
        </p:nvSpPr>
        <p:spPr>
          <a:xfrm>
            <a:off x="702061" y="4181789"/>
            <a:ext cx="5486400" cy="346249"/>
          </a:xfrm>
          <a:prstGeom prst="rect">
            <a:avLst/>
          </a:prstGeom>
          <a:noFill/>
        </p:spPr>
        <p:txBody>
          <a:bodyPr wrap="square" rtlCol="0">
            <a:spAutoFit/>
          </a:bodyPr>
          <a:lstStyle/>
          <a:p>
            <a:pPr marL="0" marR="0" lvl="0" indent="0" algn="l" defTabSz="34171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Primary endpoint: </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Progression-free survival</a:t>
            </a:r>
          </a:p>
        </p:txBody>
      </p:sp>
      <p:cxnSp>
        <p:nvCxnSpPr>
          <p:cNvPr id="5" name="Straight Connector 10">
            <a:extLst>
              <a:ext uri="{FF2B5EF4-FFF2-40B4-BE49-F238E27FC236}">
                <a16:creationId xmlns:a16="http://schemas.microsoft.com/office/drawing/2014/main" id="{D664AC85-E260-E84E-A0FB-67770497B0C8}"/>
              </a:ext>
            </a:extLst>
          </p:cNvPr>
          <p:cNvCxnSpPr>
            <a:cxnSpLocks noChangeShapeType="1"/>
          </p:cNvCxnSpPr>
          <p:nvPr/>
        </p:nvCxnSpPr>
        <p:spPr bwMode="auto">
          <a:xfrm>
            <a:off x="4577543" y="2649008"/>
            <a:ext cx="342900" cy="0"/>
          </a:xfrm>
          <a:prstGeom prst="line">
            <a:avLst/>
          </a:prstGeom>
          <a:noFill/>
          <a:ln w="19050" cmpd="sng">
            <a:solidFill>
              <a:schemeClr val="tx1"/>
            </a:solidFill>
            <a:round/>
            <a:headEnd/>
            <a:tailEnd/>
          </a:ln>
          <a:extLst>
            <a:ext uri="{909E8E84-426E-40DD-AFC4-6F175D3DCCD1}">
              <a14:hiddenFill xmlns:a14="http://schemas.microsoft.com/office/drawing/2010/main">
                <a:noFill/>
              </a14:hiddenFill>
            </a:ext>
          </a:extLst>
        </p:spPr>
      </p:cxnSp>
      <p:cxnSp>
        <p:nvCxnSpPr>
          <p:cNvPr id="6" name="Straight Arrow Connector 5">
            <a:extLst>
              <a:ext uri="{FF2B5EF4-FFF2-40B4-BE49-F238E27FC236}">
                <a16:creationId xmlns:a16="http://schemas.microsoft.com/office/drawing/2014/main" id="{74FFDE9D-3504-004D-8DBE-4B8728B5ECA8}"/>
              </a:ext>
            </a:extLst>
          </p:cNvPr>
          <p:cNvCxnSpPr>
            <a:cxnSpLocks/>
          </p:cNvCxnSpPr>
          <p:nvPr/>
        </p:nvCxnSpPr>
        <p:spPr bwMode="auto">
          <a:xfrm flipH="1" flipV="1">
            <a:off x="5059044" y="1714501"/>
            <a:ext cx="2" cy="1714499"/>
          </a:xfrm>
          <a:prstGeom prst="straightConnector1">
            <a:avLst/>
          </a:prstGeom>
          <a:ln w="1905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14E6211-8A76-B540-8C6B-099DCF7C3C57}"/>
              </a:ext>
            </a:extLst>
          </p:cNvPr>
          <p:cNvCxnSpPr/>
          <p:nvPr/>
        </p:nvCxnSpPr>
        <p:spPr bwMode="auto">
          <a:xfrm>
            <a:off x="5059046" y="3429000"/>
            <a:ext cx="397455"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FD777C6-6BD2-FE40-9796-7D909E2ED077}"/>
              </a:ext>
            </a:extLst>
          </p:cNvPr>
          <p:cNvCxnSpPr/>
          <p:nvPr/>
        </p:nvCxnSpPr>
        <p:spPr bwMode="auto">
          <a:xfrm>
            <a:off x="5059048" y="1714500"/>
            <a:ext cx="397453" cy="0"/>
          </a:xfrm>
          <a:prstGeom prst="straightConnector1">
            <a:avLst/>
          </a:prstGeom>
          <a:ln w="1905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2" name="Group 31">
            <a:extLst>
              <a:ext uri="{FF2B5EF4-FFF2-40B4-BE49-F238E27FC236}">
                <a16:creationId xmlns:a16="http://schemas.microsoft.com/office/drawing/2014/main" id="{99465E9B-DB23-7647-8B54-6A217BC50072}"/>
              </a:ext>
            </a:extLst>
          </p:cNvPr>
          <p:cNvGraphicFramePr>
            <a:graphicFrameLocks noGrp="1"/>
          </p:cNvGraphicFramePr>
          <p:nvPr>
            <p:extLst>
              <p:ext uri="{D42A27DB-BD31-4B8C-83A1-F6EECF244321}">
                <p14:modId xmlns:p14="http://schemas.microsoft.com/office/powerpoint/2010/main" val="4064198501"/>
              </p:ext>
            </p:extLst>
          </p:nvPr>
        </p:nvGraphicFramePr>
        <p:xfrm>
          <a:off x="702061" y="1253885"/>
          <a:ext cx="3869939" cy="2908962"/>
        </p:xfrm>
        <a:graphic>
          <a:graphicData uri="http://schemas.openxmlformats.org/drawingml/2006/table">
            <a:tbl>
              <a:tblPr/>
              <a:tblGrid>
                <a:gridCol w="3869939">
                  <a:extLst>
                    <a:ext uri="{9D8B030D-6E8A-4147-A177-3AD203B41FA5}">
                      <a16:colId xmlns:a16="http://schemas.microsoft.com/office/drawing/2014/main" val="20000"/>
                    </a:ext>
                  </a:extLst>
                </a:gridCol>
              </a:tblGrid>
              <a:tr h="342900">
                <a:tc>
                  <a:txBody>
                    <a:bodyPr/>
                    <a:lstStyle/>
                    <a:p>
                      <a:pPr marL="0" marR="0" lvl="0" indent="0" algn="l" defTabSz="914400" rtl="0" eaLnBrk="1" fontAlgn="base" latinLnBrk="0" hangingPunct="1">
                        <a:lnSpc>
                          <a:spcPct val="100000"/>
                        </a:lnSpc>
                        <a:spcBef>
                          <a:spcPts val="1200"/>
                        </a:spcBef>
                        <a:spcAft>
                          <a:spcPct val="0"/>
                        </a:spcAft>
                        <a:buClrTx/>
                        <a:buSzTx/>
                        <a:buFontTx/>
                        <a:buNone/>
                        <a:tabLst/>
                      </a:pPr>
                      <a:r>
                        <a:rPr kumimoji="0" lang="en-US" sz="1500" b="1"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Eligibility (N = 470)</a:t>
                      </a:r>
                    </a:p>
                  </a:txBody>
                  <a:tcPr marL="51435" marR="51435" marT="25731" marB="2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0"/>
                  </a:ext>
                </a:extLst>
              </a:tr>
              <a:tr h="2343150">
                <a:tc>
                  <a:txBody>
                    <a:bodyPr/>
                    <a:lstStyle/>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15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Recurrent or advanced endometrial cancer</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15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Primary Stage III or IV disease or first recurrent endometrial cancer with a low potential for cure by radiation and/or surgery</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15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ECOG PS 0-1</a:t>
                      </a:r>
                    </a:p>
                    <a:p>
                      <a:pPr marL="177800" marR="0" lvl="0" indent="-177800" algn="l" defTabSz="914400" rtl="0" eaLnBrk="1" fontAlgn="base" latinLnBrk="0" hangingPunct="1">
                        <a:lnSpc>
                          <a:spcPct val="100000"/>
                        </a:lnSpc>
                        <a:spcBef>
                          <a:spcPts val="600"/>
                        </a:spcBef>
                        <a:spcAft>
                          <a:spcPts val="600"/>
                        </a:spcAft>
                        <a:buClrTx/>
                        <a:buSzTx/>
                        <a:buFont typeface="Arial"/>
                        <a:buChar char="•"/>
                        <a:tabLst/>
                        <a:defRPr/>
                      </a:pPr>
                      <a:r>
                        <a:rPr kumimoji="0" lang="en-US" sz="1500" b="0" i="0" u="none" strike="noStrike" cap="none" normalizeH="0" baseline="0" dirty="0">
                          <a:ln>
                            <a:noFill/>
                          </a:ln>
                          <a:solidFill>
                            <a:srgbClr val="000000"/>
                          </a:solidFill>
                          <a:effectLst/>
                          <a:latin typeface="Arial" panose="020B0604020202020204" pitchFamily="34" charset="0"/>
                          <a:ea typeface="Calibri" charset="0"/>
                          <a:cs typeface="Arial" panose="020B0604020202020204" pitchFamily="34" charset="0"/>
                        </a:rPr>
                        <a:t>No (neo)adjuvant systemic chemotherapy for primary Stage III/IV disease</a:t>
                      </a:r>
                    </a:p>
                  </a:txBody>
                  <a:tcPr marL="51435" marR="51435" marT="25731" marB="2573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13" name="Rectangle 18">
            <a:extLst>
              <a:ext uri="{FF2B5EF4-FFF2-40B4-BE49-F238E27FC236}">
                <a16:creationId xmlns:a16="http://schemas.microsoft.com/office/drawing/2014/main" id="{1A2D0A81-D96E-924F-B859-F6281AC8A7E3}"/>
              </a:ext>
            </a:extLst>
          </p:cNvPr>
          <p:cNvSpPr>
            <a:spLocks noChangeArrowheads="1"/>
          </p:cNvSpPr>
          <p:nvPr/>
        </p:nvSpPr>
        <p:spPr bwMode="auto">
          <a:xfrm>
            <a:off x="5500108" y="1257301"/>
            <a:ext cx="2958089" cy="1094498"/>
          </a:xfrm>
          <a:prstGeom prst="rect">
            <a:avLst/>
          </a:prstGeom>
          <a:solidFill>
            <a:srgbClr val="F9961E"/>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341710" rtl="0" eaLnBrk="1" fontAlgn="base" latinLnBrk="0" hangingPunct="1">
              <a:lnSpc>
                <a:spcPct val="100000"/>
              </a:lnSpc>
              <a:spcBef>
                <a:spcPct val="0"/>
              </a:spcBef>
              <a:spcAft>
                <a:spcPct val="0"/>
              </a:spcAft>
              <a:buClrTx/>
              <a:buSzTx/>
              <a:buFontTx/>
              <a:buNone/>
              <a:tabLst/>
              <a:defRPr/>
            </a:pPr>
            <a:r>
              <a:rPr kumimoji="0" lang="en-US" sz="1650" b="1" i="0" u="none" strike="noStrike" kern="1200" cap="none" spc="0" normalizeH="0" baseline="0" noProof="0" dirty="0" err="1">
                <a:ln>
                  <a:noFill/>
                </a:ln>
                <a:solidFill>
                  <a:srgbClr val="000090"/>
                </a:solidFill>
                <a:effectLst/>
                <a:uLnTx/>
                <a:uFillTx/>
                <a:latin typeface="Arial" panose="020B0604020202020204" pitchFamily="34" charset="0"/>
                <a:ea typeface="Arial" charset="0"/>
                <a:cs typeface="Arial" panose="020B0604020202020204" pitchFamily="34" charset="0"/>
              </a:rPr>
              <a:t>Dostarlimab</a:t>
            </a:r>
            <a:r>
              <a:rPr kumimoji="0" lang="en-US" sz="1650" b="1" i="0" u="none" strike="noStrike" kern="1200" cap="none" spc="0" normalizeH="0" baseline="0" noProof="0" dirty="0">
                <a:ln>
                  <a:noFill/>
                </a:ln>
                <a:solidFill>
                  <a:srgbClr val="000090"/>
                </a:solidFill>
                <a:effectLst/>
                <a:uLnTx/>
                <a:uFillTx/>
                <a:latin typeface="Arial" panose="020B0604020202020204" pitchFamily="34" charset="0"/>
                <a:ea typeface="Arial" charset="0"/>
                <a:cs typeface="Arial" panose="020B0604020202020204" pitchFamily="34" charset="0"/>
              </a:rPr>
              <a:t> (TSR-042)</a:t>
            </a:r>
            <a:br>
              <a:rPr kumimoji="0" lang="en-US" sz="1650" b="1" i="0" u="none" strike="noStrike" kern="1200" cap="none" spc="0" normalizeH="0" baseline="0" noProof="0" dirty="0">
                <a:ln>
                  <a:noFill/>
                </a:ln>
                <a:solidFill>
                  <a:srgbClr val="000090"/>
                </a:solidFill>
                <a:effectLst/>
                <a:uLnTx/>
                <a:uFillTx/>
                <a:latin typeface="Arial" panose="020B0604020202020204" pitchFamily="34" charset="0"/>
                <a:ea typeface="Arial" charset="0"/>
                <a:cs typeface="Arial" panose="020B0604020202020204" pitchFamily="34" charset="0"/>
              </a:rPr>
            </a:br>
            <a:r>
              <a:rPr kumimoji="0" lang="en-US" sz="1650" b="1" i="0" u="none" strike="noStrike" kern="1200" cap="none" spc="0" normalizeH="0" baseline="0" noProof="0" dirty="0">
                <a:ln>
                  <a:noFill/>
                </a:ln>
                <a:solidFill>
                  <a:srgbClr val="000090"/>
                </a:solidFill>
                <a:effectLst/>
                <a:uLnTx/>
                <a:uFillTx/>
                <a:latin typeface="Arial" panose="020B0604020202020204" pitchFamily="34" charset="0"/>
                <a:ea typeface="Arial" charset="0"/>
                <a:cs typeface="Arial" panose="020B0604020202020204" pitchFamily="34" charset="0"/>
              </a:rPr>
              <a:t> + carboplatin/paclitaxel</a:t>
            </a:r>
          </a:p>
        </p:txBody>
      </p:sp>
      <p:sp>
        <p:nvSpPr>
          <p:cNvPr id="14" name="Rectangle 18">
            <a:extLst>
              <a:ext uri="{FF2B5EF4-FFF2-40B4-BE49-F238E27FC236}">
                <a16:creationId xmlns:a16="http://schemas.microsoft.com/office/drawing/2014/main" id="{D945D54E-1836-5441-8178-A87BA45652DB}"/>
              </a:ext>
            </a:extLst>
          </p:cNvPr>
          <p:cNvSpPr>
            <a:spLocks noChangeArrowheads="1"/>
          </p:cNvSpPr>
          <p:nvPr/>
        </p:nvSpPr>
        <p:spPr bwMode="auto">
          <a:xfrm>
            <a:off x="5504593" y="2711484"/>
            <a:ext cx="2953603" cy="1174717"/>
          </a:xfrm>
          <a:prstGeom prst="rect">
            <a:avLst/>
          </a:prstGeom>
          <a:solidFill>
            <a:srgbClr val="99CD13"/>
          </a:solidFill>
          <a:ln w="12700" cmpd="sng">
            <a:solidFill>
              <a:srgbClr val="FFFFFF"/>
            </a:solidFill>
            <a:round/>
            <a:headEnd/>
            <a:tailEnd/>
          </a:ln>
          <a:effectLst>
            <a:outerShdw blurRad="50800" dist="38100" dir="2700000" algn="tl" rotWithShape="0">
              <a:prstClr val="black">
                <a:alpha val="40000"/>
              </a:prstClr>
            </a:outerShdw>
          </a:effectLst>
        </p:spPr>
        <p:txBody>
          <a:bodyPr anchor="ctr"/>
          <a:lstStyle/>
          <a:p>
            <a:pPr marL="0" marR="0" lvl="0" indent="0" algn="ctr" defTabSz="341710" rtl="0" eaLnBrk="1" fontAlgn="base" latinLnBrk="0" hangingPunct="1">
              <a:lnSpc>
                <a:spcPct val="100000"/>
              </a:lnSpc>
              <a:spcBef>
                <a:spcPct val="0"/>
              </a:spcBef>
              <a:spcAft>
                <a:spcPct val="0"/>
              </a:spcAft>
              <a:buClrTx/>
              <a:buSzTx/>
              <a:buFontTx/>
              <a:buNone/>
              <a:tabLst/>
              <a:defRPr/>
            </a:pPr>
            <a:r>
              <a:rPr kumimoji="0" lang="en-US" sz="1650" b="1" i="0" u="none" strike="noStrike" kern="1200" cap="none" spc="0" normalizeH="0" baseline="0" noProof="0" dirty="0">
                <a:ln>
                  <a:noFill/>
                </a:ln>
                <a:solidFill>
                  <a:srgbClr val="000090"/>
                </a:solidFill>
                <a:effectLst/>
                <a:uLnTx/>
                <a:uFillTx/>
                <a:latin typeface="Arial" panose="020B0604020202020204" pitchFamily="34" charset="0"/>
                <a:ea typeface="Arial" charset="0"/>
                <a:cs typeface="Arial" panose="020B0604020202020204" pitchFamily="34" charset="0"/>
              </a:rPr>
              <a:t>Placebo</a:t>
            </a:r>
            <a:br>
              <a:rPr kumimoji="0" lang="en-US" sz="1650" b="1" i="0" u="none" strike="noStrike" kern="1200" cap="none" spc="0" normalizeH="0" baseline="0" noProof="0" dirty="0">
                <a:ln>
                  <a:noFill/>
                </a:ln>
                <a:solidFill>
                  <a:srgbClr val="000090"/>
                </a:solidFill>
                <a:effectLst/>
                <a:uLnTx/>
                <a:uFillTx/>
                <a:latin typeface="Arial" panose="020B0604020202020204" pitchFamily="34" charset="0"/>
                <a:ea typeface="Arial" charset="0"/>
                <a:cs typeface="Arial" panose="020B0604020202020204" pitchFamily="34" charset="0"/>
              </a:rPr>
            </a:br>
            <a:r>
              <a:rPr kumimoji="0" lang="en-US" sz="1650" b="1" i="0" u="none" strike="noStrike" kern="1200" cap="none" spc="0" normalizeH="0" baseline="0" noProof="0" dirty="0">
                <a:ln>
                  <a:noFill/>
                </a:ln>
                <a:solidFill>
                  <a:srgbClr val="000090"/>
                </a:solidFill>
                <a:effectLst/>
                <a:uLnTx/>
                <a:uFillTx/>
                <a:latin typeface="Arial" panose="020B0604020202020204" pitchFamily="34" charset="0"/>
                <a:ea typeface="Arial" charset="0"/>
                <a:cs typeface="Arial" panose="020B0604020202020204" pitchFamily="34" charset="0"/>
              </a:rPr>
              <a:t> + carboplatin/paclitaxel</a:t>
            </a:r>
          </a:p>
        </p:txBody>
      </p:sp>
      <p:sp>
        <p:nvSpPr>
          <p:cNvPr id="18" name="TextBox 17">
            <a:extLst>
              <a:ext uri="{FF2B5EF4-FFF2-40B4-BE49-F238E27FC236}">
                <a16:creationId xmlns:a16="http://schemas.microsoft.com/office/drawing/2014/main" id="{8BDBAFCD-3212-2E45-8E59-92373180CF6D}"/>
              </a:ext>
            </a:extLst>
          </p:cNvPr>
          <p:cNvSpPr txBox="1"/>
          <p:nvPr/>
        </p:nvSpPr>
        <p:spPr>
          <a:xfrm>
            <a:off x="113909" y="4714636"/>
            <a:ext cx="4806534" cy="276999"/>
          </a:xfrm>
          <a:prstGeom prst="rect">
            <a:avLst/>
          </a:prstGeom>
          <a:noFill/>
        </p:spPr>
        <p:txBody>
          <a:bodyPr wrap="square" rtlCol="0" anchor="b">
            <a:spAutoFit/>
          </a:bodyPr>
          <a:lstStyle/>
          <a:p>
            <a:pPr marL="0" marR="0" lvl="0" indent="0" algn="l" defTabSz="34171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www.clinicaltrials.gov;NCT03981796;Accessed September 2019.</a:t>
            </a:r>
          </a:p>
        </p:txBody>
      </p:sp>
      <p:grpSp>
        <p:nvGrpSpPr>
          <p:cNvPr id="21" name="Group 20">
            <a:extLst>
              <a:ext uri="{FF2B5EF4-FFF2-40B4-BE49-F238E27FC236}">
                <a16:creationId xmlns:a16="http://schemas.microsoft.com/office/drawing/2014/main" id="{5ADE3385-DB7B-6D41-94D4-6E09AEC48567}"/>
              </a:ext>
            </a:extLst>
          </p:cNvPr>
          <p:cNvGrpSpPr>
            <a:grpSpLocks/>
          </p:cNvGrpSpPr>
          <p:nvPr/>
        </p:nvGrpSpPr>
        <p:grpSpPr bwMode="auto">
          <a:xfrm>
            <a:off x="4696248" y="2198846"/>
            <a:ext cx="685800" cy="685800"/>
            <a:chOff x="1872" y="1584"/>
            <a:chExt cx="576" cy="576"/>
          </a:xfrm>
        </p:grpSpPr>
        <p:sp>
          <p:nvSpPr>
            <p:cNvPr id="22" name="Oval 21">
              <a:extLst>
                <a:ext uri="{FF2B5EF4-FFF2-40B4-BE49-F238E27FC236}">
                  <a16:creationId xmlns:a16="http://schemas.microsoft.com/office/drawing/2014/main" id="{613995D5-5772-654E-AB29-5D5C9DBC59FE}"/>
                </a:ext>
              </a:extLst>
            </p:cNvPr>
            <p:cNvSpPr>
              <a:spLocks noChangeArrowheads="1"/>
            </p:cNvSpPr>
            <p:nvPr/>
          </p:nvSpPr>
          <p:spPr bwMode="auto">
            <a:xfrm>
              <a:off x="1872" y="1584"/>
              <a:ext cx="576" cy="576"/>
            </a:xfrm>
            <a:prstGeom prst="ellipse">
              <a:avLst/>
            </a:prstGeom>
            <a:solidFill>
              <a:srgbClr val="FE701B"/>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wrap="none"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l" defTabSz="341710" rtl="0" eaLnBrk="0" fontAlgn="base" latinLnBrk="0" hangingPunct="0">
                <a:lnSpc>
                  <a:spcPct val="100000"/>
                </a:lnSpc>
                <a:spcBef>
                  <a:spcPct val="0"/>
                </a:spcBef>
                <a:spcAft>
                  <a:spcPct val="0"/>
                </a:spcAft>
                <a:buClrTx/>
                <a:buSzTx/>
                <a:buFontTx/>
                <a:buNone/>
                <a:tabLst/>
                <a:defRPr/>
              </a:pPr>
              <a:endParaRPr kumimoji="0" lang="en-US" sz="2700" b="1" i="0" u="none" strike="noStrike" kern="1200" cap="none" spc="0" normalizeH="0" baseline="0" noProof="0">
                <a:ln>
                  <a:noFill/>
                </a:ln>
                <a:solidFill>
                  <a:srgbClr val="333399"/>
                </a:solidFill>
                <a:effectLst/>
                <a:uLnTx/>
                <a:uFillTx/>
                <a:latin typeface="Arial" charset="0"/>
                <a:ea typeface="Arial" charset="0"/>
                <a:cs typeface="Arial" charset="0"/>
              </a:endParaRPr>
            </a:p>
          </p:txBody>
        </p:sp>
        <p:sp>
          <p:nvSpPr>
            <p:cNvPr id="23" name="Rectangle 22">
              <a:extLst>
                <a:ext uri="{FF2B5EF4-FFF2-40B4-BE49-F238E27FC236}">
                  <a16:creationId xmlns:a16="http://schemas.microsoft.com/office/drawing/2014/main" id="{2D087DEC-A516-0D4A-AADE-67AED91BF7E4}"/>
                </a:ext>
              </a:extLst>
            </p:cNvPr>
            <p:cNvSpPr>
              <a:spLocks noChangeArrowheads="1"/>
            </p:cNvSpPr>
            <p:nvPr/>
          </p:nvSpPr>
          <p:spPr bwMode="auto">
            <a:xfrm>
              <a:off x="1920" y="1632"/>
              <a:ext cx="48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63500" dir="2700000" algn="ctr" rotWithShape="0">
                      <a:schemeClr val="tx1">
                        <a:alpha val="39998"/>
                      </a:schemeClr>
                    </a:outerShdw>
                  </a:effectLst>
                </a14:hiddenEffects>
              </a:ext>
            </a:extLst>
          </p:spPr>
          <p:txBody>
            <a:bodyPr lIns="0" tIns="0" rIns="0" anchor="ctr"/>
            <a:ls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a:lstStyle>
            <a:p>
              <a:pPr marL="0" marR="0" lvl="0" indent="0" algn="ctr" defTabSz="341710" rtl="0" eaLnBrk="0" fontAlgn="base" latinLnBrk="0" hangingPunct="0">
                <a:lnSpc>
                  <a:spcPct val="100000"/>
                </a:lnSpc>
                <a:spcBef>
                  <a:spcPct val="0"/>
                </a:spcBef>
                <a:spcAft>
                  <a:spcPct val="0"/>
                </a:spcAft>
                <a:buClrTx/>
                <a:buSzTx/>
                <a:buFontTx/>
                <a:buNone/>
                <a:tabLst/>
                <a:defRPr/>
              </a:pPr>
              <a:r>
                <a:rPr kumimoji="0" lang="en-US" sz="2700" b="1" i="0" u="none" strike="noStrike" kern="1200" cap="none" spc="0" normalizeH="0" baseline="0" noProof="0" dirty="0">
                  <a:ln>
                    <a:noFill/>
                  </a:ln>
                  <a:solidFill>
                    <a:srgbClr val="FFFFFF"/>
                  </a:solidFill>
                  <a:effectLst/>
                  <a:uLnTx/>
                  <a:uFillTx/>
                  <a:latin typeface="Arial" charset="0"/>
                  <a:ea typeface="Arial" charset="0"/>
                  <a:cs typeface="Arial" charset="0"/>
                </a:rPr>
                <a:t>R</a:t>
              </a:r>
            </a:p>
          </p:txBody>
        </p:sp>
      </p:grpSp>
    </p:spTree>
    <p:custDataLst>
      <p:tags r:id="rId1"/>
    </p:custDataLst>
    <p:extLst>
      <p:ext uri="{BB962C8B-B14F-4D97-AF65-F5344CB8AC3E}">
        <p14:creationId xmlns:p14="http://schemas.microsoft.com/office/powerpoint/2010/main" val="3760216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0247-7C39-A040-BBDE-448AA242F969}"/>
              </a:ext>
            </a:extLst>
          </p:cNvPr>
          <p:cNvSpPr>
            <a:spLocks noGrp="1"/>
          </p:cNvSpPr>
          <p:nvPr>
            <p:ph type="title"/>
          </p:nvPr>
        </p:nvSpPr>
        <p:spPr>
          <a:xfrm>
            <a:off x="457199" y="394593"/>
            <a:ext cx="8229601" cy="994172"/>
          </a:xfrm>
        </p:spPr>
        <p:txBody>
          <a:bodyPr>
            <a:normAutofit fontScale="90000"/>
          </a:bodyPr>
          <a:lstStyle/>
          <a:p>
            <a:pPr>
              <a:lnSpc>
                <a:spcPts val="2680"/>
              </a:lnSpc>
            </a:pPr>
            <a:r>
              <a:rPr lang="en-US" sz="2700" dirty="0"/>
              <a:t>FDA Approves Pembrolizumab for Advanced </a:t>
            </a:r>
            <a:br>
              <a:rPr lang="en-US" sz="2700" dirty="0"/>
            </a:br>
            <a:r>
              <a:rPr lang="en-US" sz="2700" dirty="0"/>
              <a:t>Cervical Cancer with Disease Progression </a:t>
            </a:r>
            <a:br>
              <a:rPr lang="en-US" sz="2700" dirty="0"/>
            </a:br>
            <a:r>
              <a:rPr lang="en-US" sz="2700" dirty="0"/>
              <a:t>During or After Chemotherapy</a:t>
            </a:r>
            <a:br>
              <a:rPr lang="en-US" sz="2700" dirty="0"/>
            </a:br>
            <a:r>
              <a:rPr lang="en-US" sz="1650" dirty="0"/>
              <a:t>Press Release – June 12, 2018</a:t>
            </a:r>
          </a:p>
        </p:txBody>
      </p:sp>
      <p:sp>
        <p:nvSpPr>
          <p:cNvPr id="3" name="Content Placeholder 2">
            <a:extLst>
              <a:ext uri="{FF2B5EF4-FFF2-40B4-BE49-F238E27FC236}">
                <a16:creationId xmlns:a16="http://schemas.microsoft.com/office/drawing/2014/main" id="{0155D968-E31A-F34D-8AAE-71A53C098DE8}"/>
              </a:ext>
            </a:extLst>
          </p:cNvPr>
          <p:cNvSpPr>
            <a:spLocks noGrp="1"/>
          </p:cNvSpPr>
          <p:nvPr>
            <p:ph idx="1"/>
          </p:nvPr>
        </p:nvSpPr>
        <p:spPr>
          <a:xfrm>
            <a:off x="457200" y="1637211"/>
            <a:ext cx="8229600" cy="2936827"/>
          </a:xfrm>
        </p:spPr>
        <p:txBody>
          <a:bodyPr>
            <a:normAutofit/>
          </a:bodyPr>
          <a:lstStyle/>
          <a:p>
            <a:pPr marL="0" indent="0">
              <a:spcAft>
                <a:spcPts val="450"/>
              </a:spcAft>
              <a:buNone/>
            </a:pPr>
            <a:r>
              <a:rPr lang="en-US" sz="1500" b="0" dirty="0"/>
              <a:t>“The Food and Drug Administration approved pembrolizumab for patients with recurrent or metastatic cervical cancer with disease progression on or after chemotherapy whose tumors express PD-L1 (CPS ≥1) as determined by an FDA-approved test.</a:t>
            </a:r>
          </a:p>
          <a:p>
            <a:pPr marL="0" indent="0">
              <a:spcAft>
                <a:spcPts val="450"/>
              </a:spcAft>
              <a:buNone/>
            </a:pPr>
            <a:r>
              <a:rPr lang="en-US" sz="1500" b="0" dirty="0"/>
              <a:t>Pembrolizumab was investigated in 98 patients with recurrent or metastatic cervical cancer enrolled in a single cohort of KEYNOTE 158 (NCT02628067), a multicenter, non-randomized, open-label, multi-cohort trial. </a:t>
            </a:r>
          </a:p>
          <a:p>
            <a:pPr marL="0" indent="0">
              <a:spcAft>
                <a:spcPts val="450"/>
              </a:spcAft>
              <a:buNone/>
            </a:pPr>
            <a:r>
              <a:rPr lang="en-US" sz="1500" b="0" dirty="0"/>
              <a:t>Patients were treated with pembrolizumab intravenously at a dose of 200 mg every 3 weeks until unacceptable toxicity or documented disease progression. </a:t>
            </a:r>
          </a:p>
          <a:p>
            <a:pPr marL="0" indent="0">
              <a:spcAft>
                <a:spcPts val="450"/>
              </a:spcAft>
              <a:buNone/>
            </a:pPr>
            <a:r>
              <a:rPr lang="en-US" sz="1500" b="0" dirty="0"/>
              <a:t>Among the 98 patients, approval was based on 77 (79%) patients who had tumors that expressed PD-L1 with a CPS ≥1 and who had received at least 1 line of chemotherapy for metastatic disease.”</a:t>
            </a:r>
          </a:p>
        </p:txBody>
      </p:sp>
      <p:sp>
        <p:nvSpPr>
          <p:cNvPr id="4" name="TextBox 3">
            <a:extLst>
              <a:ext uri="{FF2B5EF4-FFF2-40B4-BE49-F238E27FC236}">
                <a16:creationId xmlns:a16="http://schemas.microsoft.com/office/drawing/2014/main" id="{32B396FE-E22C-BC40-AEE4-51C55BA7C3E8}"/>
              </a:ext>
            </a:extLst>
          </p:cNvPr>
          <p:cNvSpPr txBox="1"/>
          <p:nvPr/>
        </p:nvSpPr>
        <p:spPr>
          <a:xfrm>
            <a:off x="180130" y="4574038"/>
            <a:ext cx="8301790" cy="461665"/>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https://</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charset="0"/>
              </a:rPr>
              <a:t>www.fda.gov</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/drugs/resources-information-approved-drugs/fda-approves-pembrolizumab-advanced-cervical-cancer-disease-progression-during-or-after-chemotherapy</a:t>
            </a:r>
          </a:p>
        </p:txBody>
      </p:sp>
    </p:spTree>
    <p:extLst>
      <p:ext uri="{BB962C8B-B14F-4D97-AF65-F5344CB8AC3E}">
        <p14:creationId xmlns:p14="http://schemas.microsoft.com/office/powerpoint/2010/main" val="2934163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itting, traffic, stop&#10;&#10;Description automatically generated">
            <a:extLst>
              <a:ext uri="{FF2B5EF4-FFF2-40B4-BE49-F238E27FC236}">
                <a16:creationId xmlns:a16="http://schemas.microsoft.com/office/drawing/2014/main" id="{0BE8CBFF-A660-9144-B3EE-585D4D03BD89}"/>
              </a:ext>
            </a:extLst>
          </p:cNvPr>
          <p:cNvPicPr>
            <a:picLocks noChangeAspect="1"/>
          </p:cNvPicPr>
          <p:nvPr/>
        </p:nvPicPr>
        <p:blipFill>
          <a:blip r:embed="rId2"/>
          <a:stretch>
            <a:fillRect/>
          </a:stretch>
        </p:blipFill>
        <p:spPr>
          <a:xfrm>
            <a:off x="412450" y="1246867"/>
            <a:ext cx="8628791" cy="2834640"/>
          </a:xfrm>
          <a:prstGeom prst="rect">
            <a:avLst/>
          </a:prstGeom>
        </p:spPr>
      </p:pic>
      <p:sp>
        <p:nvSpPr>
          <p:cNvPr id="6" name="TextBox 5">
            <a:extLst>
              <a:ext uri="{FF2B5EF4-FFF2-40B4-BE49-F238E27FC236}">
                <a16:creationId xmlns:a16="http://schemas.microsoft.com/office/drawing/2014/main" id="{9B9B81E3-7ABA-6C47-B565-96EB4CFF3C68}"/>
              </a:ext>
            </a:extLst>
          </p:cNvPr>
          <p:cNvSpPr txBox="1"/>
          <p:nvPr/>
        </p:nvSpPr>
        <p:spPr>
          <a:xfrm>
            <a:off x="102758" y="4715748"/>
            <a:ext cx="7705311" cy="276999"/>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Chung HC et al. </a:t>
            </a:r>
            <a:r>
              <a:rPr kumimoji="0" lang="en-US" sz="1200" b="0" i="1" u="none" strike="noStrike" kern="1200" cap="none" spc="0" normalizeH="0" baseline="0" noProof="0" dirty="0">
                <a:ln>
                  <a:noFill/>
                </a:ln>
                <a:solidFill>
                  <a:srgbClr val="000000"/>
                </a:solidFill>
                <a:effectLst/>
                <a:uLnTx/>
                <a:uFillTx/>
                <a:latin typeface="Arial" charset="0"/>
                <a:ea typeface="ＭＳ Ｐゴシック" charset="0"/>
              </a:rPr>
              <a:t>J Clin Oncol </a:t>
            </a: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2019;37(17):1470-8.</a:t>
            </a:r>
          </a:p>
        </p:txBody>
      </p:sp>
      <p:sp>
        <p:nvSpPr>
          <p:cNvPr id="3" name="Title 2">
            <a:extLst>
              <a:ext uri="{FF2B5EF4-FFF2-40B4-BE49-F238E27FC236}">
                <a16:creationId xmlns:a16="http://schemas.microsoft.com/office/drawing/2014/main" id="{3AB0D30A-5D71-424A-A578-A550BEC5333A}"/>
              </a:ext>
            </a:extLst>
          </p:cNvPr>
          <p:cNvSpPr>
            <a:spLocks noGrp="1"/>
          </p:cNvSpPr>
          <p:nvPr>
            <p:ph type="title"/>
          </p:nvPr>
        </p:nvSpPr>
        <p:spPr/>
        <p:txBody>
          <a:bodyPr>
            <a:normAutofit fontScale="90000"/>
          </a:bodyPr>
          <a:lstStyle/>
          <a:p>
            <a:r>
              <a:rPr lang="en-US" dirty="0"/>
              <a:t>KEYNOTE-158: Pembrolizumab for Pretreated Cervical Cancer — Objective Response</a:t>
            </a:r>
          </a:p>
        </p:txBody>
      </p:sp>
      <p:sp>
        <p:nvSpPr>
          <p:cNvPr id="2" name="TextBox 1">
            <a:extLst>
              <a:ext uri="{FF2B5EF4-FFF2-40B4-BE49-F238E27FC236}">
                <a16:creationId xmlns:a16="http://schemas.microsoft.com/office/drawing/2014/main" id="{161D1A1F-E89A-1145-B7ED-B2BBABB5E982}"/>
              </a:ext>
            </a:extLst>
          </p:cNvPr>
          <p:cNvSpPr txBox="1"/>
          <p:nvPr/>
        </p:nvSpPr>
        <p:spPr>
          <a:xfrm>
            <a:off x="5772150" y="1176349"/>
            <a:ext cx="1576072" cy="461665"/>
          </a:xfrm>
          <a:prstGeom prst="rect">
            <a:avLst/>
          </a:prstGeom>
          <a:noFill/>
        </p:spPr>
        <p:txBody>
          <a:bodyPr wrap="non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ORR: All pts: 12.2%</a:t>
            </a:r>
          </a:p>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rPr>
              <a:t>        PD-L1+: 14.6%</a:t>
            </a:r>
          </a:p>
        </p:txBody>
      </p:sp>
      <p:sp>
        <p:nvSpPr>
          <p:cNvPr id="4" name="TextBox 3">
            <a:extLst>
              <a:ext uri="{FF2B5EF4-FFF2-40B4-BE49-F238E27FC236}">
                <a16:creationId xmlns:a16="http://schemas.microsoft.com/office/drawing/2014/main" id="{7A5F328A-1B47-C040-9E41-8FA5C4AA1A27}"/>
              </a:ext>
            </a:extLst>
          </p:cNvPr>
          <p:cNvSpPr txBox="1"/>
          <p:nvPr/>
        </p:nvSpPr>
        <p:spPr>
          <a:xfrm>
            <a:off x="1609080" y="3909652"/>
            <a:ext cx="1111202" cy="253916"/>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t>Time (months)</a:t>
            </a:r>
          </a:p>
        </p:txBody>
      </p:sp>
      <p:sp>
        <p:nvSpPr>
          <p:cNvPr id="7" name="TextBox 6">
            <a:extLst>
              <a:ext uri="{FF2B5EF4-FFF2-40B4-BE49-F238E27FC236}">
                <a16:creationId xmlns:a16="http://schemas.microsoft.com/office/drawing/2014/main" id="{074977D3-60C7-8D4A-8A41-665E050EFE3E}"/>
              </a:ext>
            </a:extLst>
          </p:cNvPr>
          <p:cNvSpPr txBox="1"/>
          <p:nvPr/>
        </p:nvSpPr>
        <p:spPr>
          <a:xfrm rot="16200000">
            <a:off x="-1363027" y="2444792"/>
            <a:ext cx="3185488" cy="253916"/>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charset="0"/>
                <a:ea typeface="ＭＳ Ｐゴシック" charset="0"/>
              </a:rPr>
              <a:t>Individual patients treated with pembrolizumab</a:t>
            </a:r>
          </a:p>
        </p:txBody>
      </p:sp>
      <p:sp>
        <p:nvSpPr>
          <p:cNvPr id="8" name="TextBox 7">
            <a:extLst>
              <a:ext uri="{FF2B5EF4-FFF2-40B4-BE49-F238E27FC236}">
                <a16:creationId xmlns:a16="http://schemas.microsoft.com/office/drawing/2014/main" id="{A5E1F248-BBE5-E748-B258-03A9AFEBC1D4}"/>
              </a:ext>
            </a:extLst>
          </p:cNvPr>
          <p:cNvSpPr txBox="1"/>
          <p:nvPr/>
        </p:nvSpPr>
        <p:spPr>
          <a:xfrm rot="16200000">
            <a:off x="3537904" y="2662233"/>
            <a:ext cx="1837362" cy="253916"/>
          </a:xfrm>
          <a:prstGeom prst="rect">
            <a:avLst/>
          </a:prstGeom>
          <a:noFill/>
        </p:spPr>
        <p:txBody>
          <a:bodyPr wrap="non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charset="0"/>
                <a:ea typeface="ＭＳ Ｐゴシック" charset="0"/>
              </a:rPr>
              <a:t>Change from baseline (%)</a:t>
            </a:r>
          </a:p>
        </p:txBody>
      </p:sp>
    </p:spTree>
    <p:extLst>
      <p:ext uri="{BB962C8B-B14F-4D97-AF65-F5344CB8AC3E}">
        <p14:creationId xmlns:p14="http://schemas.microsoft.com/office/powerpoint/2010/main" val="1750965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94172"/>
          </a:xfrm>
        </p:spPr>
        <p:txBody>
          <a:bodyPr/>
          <a:lstStyle/>
          <a:p>
            <a:r>
              <a:rPr lang="en-US" b="1" dirty="0"/>
              <a:t>Case 3</a:t>
            </a:r>
            <a:r>
              <a:rPr lang="en-US" dirty="0"/>
              <a:t>: MSI High Endometrial Cancer</a:t>
            </a:r>
          </a:p>
        </p:txBody>
      </p:sp>
      <p:sp>
        <p:nvSpPr>
          <p:cNvPr id="3" name="Content Placeholder 2"/>
          <p:cNvSpPr>
            <a:spLocks noGrp="1"/>
          </p:cNvSpPr>
          <p:nvPr>
            <p:ph idx="1"/>
          </p:nvPr>
        </p:nvSpPr>
        <p:spPr>
          <a:xfrm>
            <a:off x="706581" y="994173"/>
            <a:ext cx="8013989" cy="3796145"/>
          </a:xfrm>
        </p:spPr>
        <p:txBody>
          <a:bodyPr>
            <a:noAutofit/>
          </a:bodyPr>
          <a:lstStyle/>
          <a:p>
            <a:pPr>
              <a:spcBef>
                <a:spcPts val="900"/>
              </a:spcBef>
            </a:pPr>
            <a:r>
              <a:rPr lang="en-US" sz="1800" dirty="0"/>
              <a:t>44-year-old woman: Dx with stage IIIc endometrial cancer after irregular </a:t>
            </a:r>
            <a:br>
              <a:rPr lang="en-US" sz="1800" dirty="0"/>
            </a:br>
            <a:r>
              <a:rPr lang="en-US" sz="1800" dirty="0"/>
              <a:t>bleeding</a:t>
            </a:r>
          </a:p>
          <a:p>
            <a:pPr>
              <a:spcBef>
                <a:spcPts val="900"/>
              </a:spcBef>
            </a:pPr>
            <a:r>
              <a:rPr lang="en-US" sz="1800" dirty="0"/>
              <a:t>s/p TAH/BSO, I/24 LN involved, received pelvic RT and brachytherapy followed </a:t>
            </a:r>
            <a:br>
              <a:rPr lang="en-US" sz="1800" dirty="0"/>
            </a:br>
            <a:r>
              <a:rPr lang="en-US" sz="1800" dirty="0"/>
              <a:t>by  Platinum and Doxorubicin; completed 2005</a:t>
            </a:r>
          </a:p>
          <a:p>
            <a:pPr>
              <a:spcBef>
                <a:spcPts val="900"/>
              </a:spcBef>
            </a:pPr>
            <a:r>
              <a:rPr lang="en-US" sz="1800" b="1" dirty="0"/>
              <a:t>+ MLH gene mutation (Lynch Syndrome; Paternal transmission)</a:t>
            </a:r>
          </a:p>
          <a:p>
            <a:pPr>
              <a:spcBef>
                <a:spcPts val="900"/>
              </a:spcBef>
            </a:pPr>
            <a:r>
              <a:rPr lang="en-US" sz="1800" dirty="0"/>
              <a:t>NED x 4 years </a:t>
            </a:r>
          </a:p>
          <a:p>
            <a:pPr>
              <a:spcBef>
                <a:spcPts val="900"/>
              </a:spcBef>
            </a:pPr>
            <a:r>
              <a:rPr lang="en-US" sz="1800" dirty="0"/>
              <a:t>Recurrent Endometrial Cancer 1</a:t>
            </a:r>
            <a:r>
              <a:rPr lang="en-US" sz="1800" baseline="30000" dirty="0"/>
              <a:t>st</a:t>
            </a:r>
            <a:r>
              <a:rPr lang="en-US" sz="1800" dirty="0"/>
              <a:t> relapse retroperitoneal lymphadenopathy. </a:t>
            </a:r>
            <a:br>
              <a:rPr lang="en-US" sz="1800" dirty="0"/>
            </a:br>
            <a:r>
              <a:rPr lang="en-US" sz="1800" dirty="0"/>
              <a:t>s/p retroperitoneal lymphadenectomy and 14/16 LN positive. s/p Carbo/Paclitaxel</a:t>
            </a:r>
            <a:br>
              <a:rPr lang="en-US" sz="1800" dirty="0"/>
            </a:br>
            <a:r>
              <a:rPr lang="en-US" sz="1800" dirty="0"/>
              <a:t>completed 2/2009.</a:t>
            </a:r>
          </a:p>
          <a:p>
            <a:pPr>
              <a:spcBef>
                <a:spcPts val="900"/>
              </a:spcBef>
            </a:pPr>
            <a:r>
              <a:rPr lang="en-US" sz="1800" dirty="0"/>
              <a:t>DFI 24 months, rising CA 125, PET/CT w/ enlarged </a:t>
            </a:r>
            <a:r>
              <a:rPr lang="en-US" sz="1800" dirty="0" err="1"/>
              <a:t>aortocaval</a:t>
            </a:r>
            <a:r>
              <a:rPr lang="en-US" sz="1800" dirty="0"/>
              <a:t> LN, small left common iliac LN and activity L3,  S/p IMRT </a:t>
            </a:r>
          </a:p>
          <a:p>
            <a:pPr>
              <a:spcBef>
                <a:spcPts val="900"/>
              </a:spcBef>
            </a:pPr>
            <a:r>
              <a:rPr lang="en-US" sz="1800" dirty="0"/>
              <a:t>DFI 24 months, PET/CT revealed adenopathy Rt common iliac region </a:t>
            </a:r>
          </a:p>
        </p:txBody>
      </p:sp>
    </p:spTree>
    <p:extLst>
      <p:ext uri="{BB962C8B-B14F-4D97-AF65-F5344CB8AC3E}">
        <p14:creationId xmlns:p14="http://schemas.microsoft.com/office/powerpoint/2010/main" val="3103925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4331" y="551530"/>
            <a:ext cx="8415338" cy="4040440"/>
          </a:xfrm>
          <a:prstGeom prst="rect">
            <a:avLst/>
          </a:prstGeom>
        </p:spPr>
      </p:pic>
    </p:spTree>
    <p:extLst>
      <p:ext uri="{BB962C8B-B14F-4D97-AF65-F5344CB8AC3E}">
        <p14:creationId xmlns:p14="http://schemas.microsoft.com/office/powerpoint/2010/main" val="3807124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895"/>
            <a:ext cx="7886700" cy="994172"/>
          </a:xfrm>
        </p:spPr>
        <p:txBody>
          <a:bodyPr/>
          <a:lstStyle/>
          <a:p>
            <a:r>
              <a:rPr lang="en-US" dirty="0"/>
              <a:t>Case 3: 32 cycles of Pembrolizumab </a:t>
            </a:r>
          </a:p>
        </p:txBody>
      </p:sp>
      <p:sp>
        <p:nvSpPr>
          <p:cNvPr id="3" name="Content Placeholder 2"/>
          <p:cNvSpPr>
            <a:spLocks noGrp="1"/>
          </p:cNvSpPr>
          <p:nvPr>
            <p:ph idx="1"/>
          </p:nvPr>
        </p:nvSpPr>
        <p:spPr>
          <a:xfrm>
            <a:off x="628650" y="1109066"/>
            <a:ext cx="8068541" cy="3263504"/>
          </a:xfrm>
        </p:spPr>
        <p:txBody>
          <a:bodyPr>
            <a:noAutofit/>
          </a:bodyPr>
          <a:lstStyle/>
          <a:p>
            <a:pPr>
              <a:spcBef>
                <a:spcPts val="1200"/>
              </a:spcBef>
            </a:pPr>
            <a:r>
              <a:rPr lang="en-US" sz="1800" dirty="0"/>
              <a:t>Enrolled on KEYNOTE-158, 7/2016-9/2018</a:t>
            </a:r>
          </a:p>
          <a:p>
            <a:pPr>
              <a:spcBef>
                <a:spcPts val="1200"/>
              </a:spcBef>
            </a:pPr>
            <a:r>
              <a:rPr lang="en-US" sz="1800" dirty="0"/>
              <a:t>Started Pembrolizumab 200mg IV q 21 days. </a:t>
            </a:r>
            <a:r>
              <a:rPr lang="en-US" sz="1800"/>
              <a:t>She chose </a:t>
            </a:r>
            <a:r>
              <a:rPr lang="en-US" sz="1800" dirty="0"/>
              <a:t>to stop after 32 cycles due to grade 2-3 colitis </a:t>
            </a:r>
            <a:r>
              <a:rPr lang="en-US" sz="1800" dirty="0">
                <a:sym typeface="Wingdings" panose="05000000000000000000" pitchFamily="2" charset="2"/>
              </a:rPr>
              <a:t> due to hx of diabetes she was not treated with steroids</a:t>
            </a:r>
            <a:endParaRPr lang="en-US" sz="1800" dirty="0"/>
          </a:p>
          <a:p>
            <a:pPr>
              <a:spcBef>
                <a:spcPts val="1200"/>
              </a:spcBef>
            </a:pPr>
            <a:r>
              <a:rPr lang="en-US" sz="1800" dirty="0"/>
              <a:t>CA 125 decreased from 633 to 22 after 2 cycles of Pembrolizumab</a:t>
            </a:r>
          </a:p>
          <a:p>
            <a:pPr>
              <a:spcBef>
                <a:spcPts val="1200"/>
              </a:spcBef>
            </a:pPr>
            <a:r>
              <a:rPr lang="en-US" sz="1800" dirty="0"/>
              <a:t>Complete response on CT after 2 cycles. She remains NED 3 </a:t>
            </a:r>
            <a:r>
              <a:rPr lang="en-US" sz="1800" dirty="0" err="1"/>
              <a:t>yrs</a:t>
            </a:r>
            <a:r>
              <a:rPr lang="en-US" sz="1800" dirty="0"/>
              <a:t> later</a:t>
            </a:r>
          </a:p>
          <a:p>
            <a:pPr>
              <a:spcBef>
                <a:spcPts val="1200"/>
              </a:spcBef>
            </a:pPr>
            <a:r>
              <a:rPr lang="en-US" sz="1800" dirty="0"/>
              <a:t>Adverse Events: Grade 1 rash, Grade 2 colitis, Grade 2 hyperglycemia; resolved after stopping Pembrolizumab</a:t>
            </a:r>
          </a:p>
          <a:p>
            <a:pPr>
              <a:spcBef>
                <a:spcPts val="1200"/>
              </a:spcBef>
            </a:pPr>
            <a:r>
              <a:rPr lang="en-US" sz="1800" dirty="0"/>
              <a:t>Today remains disease free, undergoing surveillance for Lynch Syndrome (Colon Cancer screening, Gastric and GI screening, Skin and Breast Cancer screening)</a:t>
            </a:r>
          </a:p>
          <a:p>
            <a:pPr>
              <a:spcBef>
                <a:spcPts val="1200"/>
              </a:spcBef>
            </a:pPr>
            <a:r>
              <a:rPr lang="en-US" sz="1800" dirty="0"/>
              <a:t>Cascade Testing: two adult children have been tested and screened</a:t>
            </a:r>
          </a:p>
        </p:txBody>
      </p:sp>
    </p:spTree>
    <p:extLst>
      <p:ext uri="{BB962C8B-B14F-4D97-AF65-F5344CB8AC3E}">
        <p14:creationId xmlns:p14="http://schemas.microsoft.com/office/powerpoint/2010/main" val="3070272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547437" y="1026896"/>
            <a:ext cx="8049126" cy="3089710"/>
          </a:xfrm>
          <a:prstGeom prst="rect">
            <a:avLst/>
          </a:prstGeom>
          <a:noFill/>
        </p:spPr>
        <p:txBody>
          <a:bodyPr wrap="square" rtlCol="0" anchor="ctr">
            <a:noAutofit/>
          </a:bodyPr>
          <a:lstStyle/>
          <a:p>
            <a:pPr algn="ctr" defTabSz="685800"/>
            <a:r>
              <a:rPr lang="en-US" sz="2400" b="1" dirty="0">
                <a:solidFill>
                  <a:srgbClr val="002656"/>
                </a:solidFill>
              </a:rPr>
              <a:t>Ovarian Cancer</a:t>
            </a:r>
          </a:p>
        </p:txBody>
      </p:sp>
    </p:spTree>
    <p:extLst>
      <p:ext uri="{BB962C8B-B14F-4D97-AF65-F5344CB8AC3E}">
        <p14:creationId xmlns:p14="http://schemas.microsoft.com/office/powerpoint/2010/main" val="119918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6808"/>
            <a:ext cx="7886700" cy="994172"/>
          </a:xfrm>
        </p:spPr>
        <p:txBody>
          <a:bodyPr/>
          <a:lstStyle/>
          <a:p>
            <a:r>
              <a:rPr lang="en-US" dirty="0"/>
              <a:t>Case 3 Adverse Events </a:t>
            </a:r>
          </a:p>
        </p:txBody>
      </p:sp>
      <p:sp>
        <p:nvSpPr>
          <p:cNvPr id="3" name="Content Placeholder 2"/>
          <p:cNvSpPr>
            <a:spLocks noGrp="1"/>
          </p:cNvSpPr>
          <p:nvPr>
            <p:ph idx="1"/>
          </p:nvPr>
        </p:nvSpPr>
        <p:spPr>
          <a:xfrm>
            <a:off x="628650" y="1080979"/>
            <a:ext cx="7886700" cy="3263504"/>
          </a:xfrm>
        </p:spPr>
        <p:txBody>
          <a:bodyPr>
            <a:noAutofit/>
          </a:bodyPr>
          <a:lstStyle/>
          <a:p>
            <a:pPr>
              <a:lnSpc>
                <a:spcPct val="100000"/>
              </a:lnSpc>
              <a:spcBef>
                <a:spcPts val="1200"/>
              </a:spcBef>
            </a:pPr>
            <a:r>
              <a:rPr lang="en-US" dirty="0"/>
              <a:t>Patient with personal history of Type 2 Diabetes managed with oral medication.</a:t>
            </a:r>
          </a:p>
          <a:p>
            <a:pPr>
              <a:lnSpc>
                <a:spcPct val="100000"/>
              </a:lnSpc>
              <a:spcBef>
                <a:spcPts val="1200"/>
              </a:spcBef>
            </a:pPr>
            <a:r>
              <a:rPr lang="en-US" dirty="0"/>
              <a:t>After starting </a:t>
            </a:r>
            <a:r>
              <a:rPr lang="en-US" dirty="0" err="1"/>
              <a:t>pembrolizumab</a:t>
            </a:r>
            <a:r>
              <a:rPr lang="en-US" dirty="0"/>
              <a:t> her glucose continued to elevate and by cycle 10 she required insulin.</a:t>
            </a:r>
          </a:p>
          <a:p>
            <a:pPr>
              <a:lnSpc>
                <a:spcPct val="100000"/>
              </a:lnSpc>
              <a:spcBef>
                <a:spcPts val="1200"/>
              </a:spcBef>
            </a:pPr>
            <a:r>
              <a:rPr lang="en-US" dirty="0"/>
              <a:t>She started watching her diet and exercising and stopped her insulin. She continued her oral anti-diabetic medication.</a:t>
            </a:r>
          </a:p>
          <a:p>
            <a:pPr>
              <a:lnSpc>
                <a:spcPct val="100000"/>
              </a:lnSpc>
              <a:spcBef>
                <a:spcPts val="1200"/>
              </a:spcBef>
            </a:pPr>
            <a:r>
              <a:rPr lang="en-US" dirty="0"/>
              <a:t>Her fasting glucose was maintained between 100-150. Her </a:t>
            </a:r>
            <a:r>
              <a:rPr lang="en-US" dirty="0" err="1"/>
              <a:t>Hgb</a:t>
            </a:r>
            <a:r>
              <a:rPr lang="en-US" dirty="0"/>
              <a:t> A1C is maintained below the goal of &lt; 7 so patient is managing her Type 2 diabetes with only an oral medication. She is feeling well.</a:t>
            </a:r>
          </a:p>
        </p:txBody>
      </p:sp>
    </p:spTree>
    <p:extLst>
      <p:ext uri="{BB962C8B-B14F-4D97-AF65-F5344CB8AC3E}">
        <p14:creationId xmlns:p14="http://schemas.microsoft.com/office/powerpoint/2010/main" val="294932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8331" r="15047"/>
          <a:stretch/>
        </p:blipFill>
        <p:spPr>
          <a:xfrm>
            <a:off x="838201" y="1037916"/>
            <a:ext cx="3377911" cy="3569825"/>
          </a:xfrm>
          <a:prstGeom prst="rect">
            <a:avLst/>
          </a:prstGeom>
        </p:spPr>
      </p:pic>
      <p:sp>
        <p:nvSpPr>
          <p:cNvPr id="3" name="TextBox 2"/>
          <p:cNvSpPr txBox="1"/>
          <p:nvPr/>
        </p:nvSpPr>
        <p:spPr>
          <a:xfrm>
            <a:off x="1808019" y="1960418"/>
            <a:ext cx="1364672" cy="300082"/>
          </a:xfrm>
          <a:prstGeom prst="rect">
            <a:avLst/>
          </a:prstGeom>
          <a:solidFill>
            <a:schemeClr val="tx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4717473" y="1037916"/>
            <a:ext cx="3588327" cy="376256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90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Patient did not want to share photos due to her work in entertainment industry. She also wanted to protect her adult children.</a:t>
            </a:r>
          </a:p>
          <a:p>
            <a:pPr marL="0" marR="0" lvl="0" indent="0" algn="l" defTabSz="685800" rtl="0" eaLnBrk="1" fontAlgn="auto" latinLnBrk="0" hangingPunct="1">
              <a:lnSpc>
                <a:spcPct val="100000"/>
              </a:lnSpc>
              <a:spcBef>
                <a:spcPts val="90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However, she did give permission to share her hairless paclitaxel and carboplatin photo (2009) as she embraced the </a:t>
            </a:r>
            <a:r>
              <a:rPr kumimoji="0" lang="en-US" sz="2100" b="0" i="0" u="none" strike="noStrike" kern="1200" cap="none" spc="0" normalizeH="0" baseline="0" noProof="0">
                <a:ln>
                  <a:noFill/>
                </a:ln>
                <a:solidFill>
                  <a:prstClr val="black"/>
                </a:solidFill>
                <a:effectLst/>
                <a:uLnTx/>
                <a:uFillTx/>
                <a:latin typeface="Calibri" panose="020F0502020204030204"/>
                <a:ea typeface="+mn-ea"/>
                <a:cs typeface="+mn-cs"/>
              </a:rPr>
              <a:t>holiday season.</a:t>
            </a:r>
            <a:endPar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941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1054D5-DDB1-3C41-A0C4-A7AC0BECE38B}"/>
              </a:ext>
            </a:extLst>
          </p:cNvPr>
          <p:cNvSpPr txBox="1"/>
          <p:nvPr/>
        </p:nvSpPr>
        <p:spPr>
          <a:xfrm>
            <a:off x="547437" y="1026896"/>
            <a:ext cx="8049126" cy="3089710"/>
          </a:xfrm>
          <a:prstGeom prst="rect">
            <a:avLst/>
          </a:prstGeom>
          <a:noFill/>
        </p:spPr>
        <p:txBody>
          <a:bodyPr wrap="square" rtlCol="0" anchor="ctr">
            <a:noAutofit/>
          </a:bodyPr>
          <a:lstStyle/>
          <a:p>
            <a:pPr algn="ctr" defTabSz="685800">
              <a:spcAft>
                <a:spcPts val="1350"/>
              </a:spcAft>
            </a:pPr>
            <a:r>
              <a:rPr lang="en-US" sz="2400" b="1" dirty="0">
                <a:solidFill>
                  <a:srgbClr val="002656"/>
                </a:solidFill>
                <a:latin typeface="Arial" panose="020B0604020202020204"/>
              </a:rPr>
              <a:t>Special Issues in Oncology Care</a:t>
            </a:r>
          </a:p>
          <a:p>
            <a:pPr algn="ctr" defTabSz="685800">
              <a:spcAft>
                <a:spcPts val="1350"/>
              </a:spcAft>
            </a:pPr>
            <a:r>
              <a:rPr lang="en-US" sz="2400" dirty="0">
                <a:solidFill>
                  <a:srgbClr val="002656"/>
                </a:solidFill>
                <a:latin typeface="Arial" panose="020B0604020202020204"/>
              </a:rPr>
              <a:t>Use of alternative </a:t>
            </a:r>
            <a:r>
              <a:rPr lang="en-US" sz="2400">
                <a:solidFill>
                  <a:srgbClr val="002656"/>
                </a:solidFill>
                <a:latin typeface="Arial" panose="020B0604020202020204"/>
              </a:rPr>
              <a:t>or complementary </a:t>
            </a:r>
            <a:r>
              <a:rPr lang="en-US" sz="2400" dirty="0">
                <a:solidFill>
                  <a:srgbClr val="002656"/>
                </a:solidFill>
                <a:latin typeface="Arial" panose="020B0604020202020204"/>
              </a:rPr>
              <a:t>oncology </a:t>
            </a:r>
            <a:br>
              <a:rPr lang="en-US" sz="2400" dirty="0">
                <a:solidFill>
                  <a:srgbClr val="002656"/>
                </a:solidFill>
                <a:latin typeface="Arial" panose="020B0604020202020204"/>
              </a:rPr>
            </a:br>
            <a:r>
              <a:rPr lang="en-US" sz="2400" dirty="0">
                <a:solidFill>
                  <a:srgbClr val="002656"/>
                </a:solidFill>
                <a:latin typeface="Arial" panose="020B0604020202020204"/>
              </a:rPr>
              <a:t>strategies, including medical marijuana</a:t>
            </a:r>
          </a:p>
        </p:txBody>
      </p:sp>
    </p:spTree>
    <p:extLst>
      <p:ext uri="{BB962C8B-B14F-4D97-AF65-F5344CB8AC3E}">
        <p14:creationId xmlns:p14="http://schemas.microsoft.com/office/powerpoint/2010/main" val="1985937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AA5-6E94-0648-95FF-49E0EC961B60}"/>
              </a:ext>
            </a:extLst>
          </p:cNvPr>
          <p:cNvSpPr>
            <a:spLocks noGrp="1"/>
          </p:cNvSpPr>
          <p:nvPr>
            <p:ph type="title"/>
          </p:nvPr>
        </p:nvSpPr>
        <p:spPr/>
        <p:txBody>
          <a:bodyPr>
            <a:normAutofit/>
          </a:bodyPr>
          <a:lstStyle/>
          <a:p>
            <a:r>
              <a:rPr lang="en-US" dirty="0"/>
              <a:t>Patients with ovarian cancer should generally have the following assay done at diagnosis regardless of family history of cancer.</a:t>
            </a:r>
          </a:p>
        </p:txBody>
      </p:sp>
      <p:sp>
        <p:nvSpPr>
          <p:cNvPr id="3" name="Content Placeholder 2">
            <a:extLst>
              <a:ext uri="{FF2B5EF4-FFF2-40B4-BE49-F238E27FC236}">
                <a16:creationId xmlns:a16="http://schemas.microsoft.com/office/drawing/2014/main" id="{55846D22-4557-B549-A083-E7E467F51D45}"/>
              </a:ext>
            </a:extLst>
          </p:cNvPr>
          <p:cNvSpPr>
            <a:spLocks noGrp="1"/>
          </p:cNvSpPr>
          <p:nvPr>
            <p:ph idx="1"/>
          </p:nvPr>
        </p:nvSpPr>
        <p:spPr/>
        <p:txBody>
          <a:bodyPr/>
          <a:lstStyle/>
          <a:p>
            <a:r>
              <a:rPr lang="en-US" dirty="0"/>
              <a:t>a. BRCA germline testing</a:t>
            </a:r>
          </a:p>
          <a:p>
            <a:r>
              <a:rPr lang="en-US" dirty="0"/>
              <a:t>b. BRCA somatic testing</a:t>
            </a:r>
          </a:p>
          <a:p>
            <a:r>
              <a:rPr lang="en-US" dirty="0"/>
              <a:t>c. Multiplex germline testing</a:t>
            </a:r>
          </a:p>
          <a:p>
            <a:r>
              <a:rPr lang="en-US" dirty="0"/>
              <a:t>d. Multiplex somatic testing</a:t>
            </a:r>
          </a:p>
          <a:p>
            <a:r>
              <a:rPr lang="en-US" dirty="0"/>
              <a:t>e. Both a and b </a:t>
            </a:r>
          </a:p>
          <a:p>
            <a:r>
              <a:rPr lang="en-US" dirty="0"/>
              <a:t>f. Both c and d</a:t>
            </a:r>
          </a:p>
          <a:p>
            <a:r>
              <a:rPr lang="en-US" dirty="0"/>
              <a:t>g. I don’t know</a:t>
            </a:r>
          </a:p>
        </p:txBody>
      </p:sp>
    </p:spTree>
    <p:extLst>
      <p:ext uri="{BB962C8B-B14F-4D97-AF65-F5344CB8AC3E}">
        <p14:creationId xmlns:p14="http://schemas.microsoft.com/office/powerpoint/2010/main" val="1399706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AA5-6E94-0648-95FF-49E0EC961B60}"/>
              </a:ext>
            </a:extLst>
          </p:cNvPr>
          <p:cNvSpPr>
            <a:spLocks noGrp="1"/>
          </p:cNvSpPr>
          <p:nvPr>
            <p:ph type="title"/>
          </p:nvPr>
        </p:nvSpPr>
        <p:spPr/>
        <p:txBody>
          <a:bodyPr>
            <a:normAutofit fontScale="90000"/>
          </a:bodyPr>
          <a:lstStyle/>
          <a:p>
            <a:r>
              <a:rPr lang="en-US" dirty="0"/>
              <a:t>Which of the following maintenance therapies has been demonstrated to reduce the risk of disease relapse or progression for patients who have undergone debulking surgery followed by chemotherapy for Stage III ovarian cancer </a:t>
            </a:r>
            <a:r>
              <a:rPr lang="en-US" u="sng" dirty="0"/>
              <a:t>with a BRCA germline mutation</a:t>
            </a:r>
            <a:r>
              <a:rPr lang="en-US" dirty="0"/>
              <a:t>?</a:t>
            </a:r>
          </a:p>
        </p:txBody>
      </p:sp>
      <p:sp>
        <p:nvSpPr>
          <p:cNvPr id="3" name="Content Placeholder 2">
            <a:extLst>
              <a:ext uri="{FF2B5EF4-FFF2-40B4-BE49-F238E27FC236}">
                <a16:creationId xmlns:a16="http://schemas.microsoft.com/office/drawing/2014/main" id="{55846D22-4557-B549-A083-E7E467F51D45}"/>
              </a:ext>
            </a:extLst>
          </p:cNvPr>
          <p:cNvSpPr>
            <a:spLocks noGrp="1"/>
          </p:cNvSpPr>
          <p:nvPr>
            <p:ph idx="1"/>
          </p:nvPr>
        </p:nvSpPr>
        <p:spPr/>
        <p:txBody>
          <a:bodyPr/>
          <a:lstStyle/>
          <a:p>
            <a:r>
              <a:rPr lang="en-US" dirty="0"/>
              <a:t>a. </a:t>
            </a:r>
            <a:r>
              <a:rPr lang="en-US" dirty="0" err="1"/>
              <a:t>Olaparib</a:t>
            </a:r>
            <a:endParaRPr lang="en-US" dirty="0"/>
          </a:p>
          <a:p>
            <a:r>
              <a:rPr lang="en-US" dirty="0"/>
              <a:t>b. Niraparib</a:t>
            </a:r>
          </a:p>
          <a:p>
            <a:r>
              <a:rPr lang="en-US" dirty="0"/>
              <a:t>c. Rucaparib</a:t>
            </a:r>
          </a:p>
          <a:p>
            <a:r>
              <a:rPr lang="en-US" dirty="0"/>
              <a:t>d. All of the above</a:t>
            </a:r>
          </a:p>
          <a:p>
            <a:r>
              <a:rPr lang="en-US" dirty="0"/>
              <a:t>e. Only a and b</a:t>
            </a:r>
          </a:p>
          <a:p>
            <a:r>
              <a:rPr lang="en-US" dirty="0"/>
              <a:t>f. Only b and c</a:t>
            </a:r>
          </a:p>
          <a:p>
            <a:r>
              <a:rPr lang="en-US" dirty="0"/>
              <a:t>g. Only a and c</a:t>
            </a:r>
          </a:p>
          <a:p>
            <a:r>
              <a:rPr lang="en-US" dirty="0"/>
              <a:t>h. I don’t know </a:t>
            </a:r>
          </a:p>
        </p:txBody>
      </p:sp>
    </p:spTree>
    <p:extLst>
      <p:ext uri="{BB962C8B-B14F-4D97-AF65-F5344CB8AC3E}">
        <p14:creationId xmlns:p14="http://schemas.microsoft.com/office/powerpoint/2010/main" val="34582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7AA5-6E94-0648-95FF-49E0EC961B60}"/>
              </a:ext>
            </a:extLst>
          </p:cNvPr>
          <p:cNvSpPr>
            <a:spLocks noGrp="1"/>
          </p:cNvSpPr>
          <p:nvPr>
            <p:ph type="title"/>
          </p:nvPr>
        </p:nvSpPr>
        <p:spPr/>
        <p:txBody>
          <a:bodyPr>
            <a:normAutofit fontScale="90000"/>
          </a:bodyPr>
          <a:lstStyle/>
          <a:p>
            <a:r>
              <a:rPr lang="en-US" dirty="0"/>
              <a:t>Which of the following maintenance therapies has been demonstrated to reduce the risk of disease relapse or progression for patients who have undergone debulking surgery followed by chemotherapy for Stage III ovarian cancer </a:t>
            </a:r>
            <a:r>
              <a:rPr lang="en-US" u="sng" dirty="0"/>
              <a:t>without a BRCA germline mutation</a:t>
            </a:r>
            <a:r>
              <a:rPr lang="en-US" dirty="0"/>
              <a:t>?</a:t>
            </a:r>
          </a:p>
        </p:txBody>
      </p:sp>
      <p:sp>
        <p:nvSpPr>
          <p:cNvPr id="3" name="Content Placeholder 2">
            <a:extLst>
              <a:ext uri="{FF2B5EF4-FFF2-40B4-BE49-F238E27FC236}">
                <a16:creationId xmlns:a16="http://schemas.microsoft.com/office/drawing/2014/main" id="{55846D22-4557-B549-A083-E7E467F51D45}"/>
              </a:ext>
            </a:extLst>
          </p:cNvPr>
          <p:cNvSpPr>
            <a:spLocks noGrp="1"/>
          </p:cNvSpPr>
          <p:nvPr>
            <p:ph idx="1"/>
          </p:nvPr>
        </p:nvSpPr>
        <p:spPr/>
        <p:txBody>
          <a:bodyPr/>
          <a:lstStyle/>
          <a:p>
            <a:r>
              <a:rPr lang="en-US" dirty="0"/>
              <a:t>a. </a:t>
            </a:r>
            <a:r>
              <a:rPr lang="en-US" dirty="0" err="1"/>
              <a:t>Olaparib</a:t>
            </a:r>
            <a:endParaRPr lang="en-US" dirty="0"/>
          </a:p>
          <a:p>
            <a:r>
              <a:rPr lang="en-US" dirty="0"/>
              <a:t>b. Niraparib</a:t>
            </a:r>
          </a:p>
          <a:p>
            <a:r>
              <a:rPr lang="en-US" dirty="0"/>
              <a:t>c. Rucaparib</a:t>
            </a:r>
          </a:p>
          <a:p>
            <a:r>
              <a:rPr lang="en-US" dirty="0"/>
              <a:t>d. All of the above</a:t>
            </a:r>
          </a:p>
          <a:p>
            <a:r>
              <a:rPr lang="en-US" dirty="0"/>
              <a:t>e. Only a and b</a:t>
            </a:r>
          </a:p>
          <a:p>
            <a:r>
              <a:rPr lang="en-US" dirty="0"/>
              <a:t>f. Only b and c</a:t>
            </a:r>
          </a:p>
          <a:p>
            <a:r>
              <a:rPr lang="en-US" dirty="0"/>
              <a:t>g. Only a and c</a:t>
            </a:r>
          </a:p>
          <a:p>
            <a:r>
              <a:rPr lang="en-US" dirty="0"/>
              <a:t>h. I don’t know</a:t>
            </a:r>
          </a:p>
        </p:txBody>
      </p:sp>
    </p:spTree>
    <p:extLst>
      <p:ext uri="{BB962C8B-B14F-4D97-AF65-F5344CB8AC3E}">
        <p14:creationId xmlns:p14="http://schemas.microsoft.com/office/powerpoint/2010/main" val="2073148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Case 1</a:t>
            </a:r>
            <a:r>
              <a:rPr lang="en-US" dirty="0"/>
              <a:t>: </a:t>
            </a:r>
            <a:r>
              <a:rPr lang="en-US" dirty="0" err="1"/>
              <a:t>Olaparib</a:t>
            </a:r>
            <a:r>
              <a:rPr lang="en-US" dirty="0"/>
              <a:t> Maintenance</a:t>
            </a:r>
          </a:p>
        </p:txBody>
      </p:sp>
      <p:sp>
        <p:nvSpPr>
          <p:cNvPr id="3" name="Content Placeholder 2"/>
          <p:cNvSpPr>
            <a:spLocks noGrp="1"/>
          </p:cNvSpPr>
          <p:nvPr>
            <p:ph idx="1"/>
          </p:nvPr>
        </p:nvSpPr>
        <p:spPr/>
        <p:txBody>
          <a:bodyPr>
            <a:noAutofit/>
          </a:bodyPr>
          <a:lstStyle/>
          <a:p>
            <a:r>
              <a:rPr lang="en-US" dirty="0"/>
              <a:t>60 </a:t>
            </a:r>
            <a:r>
              <a:rPr lang="en-US" dirty="0" err="1"/>
              <a:t>yr</a:t>
            </a:r>
            <a:r>
              <a:rPr lang="en-US" dirty="0"/>
              <a:t> G2P0 Caucasian, non-Jewish  gBRCA1 mutation  (multi panel genetic testing  after diagnosis)</a:t>
            </a:r>
          </a:p>
          <a:p>
            <a:r>
              <a:rPr lang="en-US" dirty="0"/>
              <a:t>Her brother tested negative. Her parents are deceased </a:t>
            </a:r>
          </a:p>
          <a:p>
            <a:r>
              <a:rPr lang="en-US" dirty="0"/>
              <a:t>Stage 3C High Grade Serous OVCA – optimal </a:t>
            </a:r>
            <a:r>
              <a:rPr lang="en-US" dirty="0" err="1"/>
              <a:t>debulk</a:t>
            </a:r>
            <a:r>
              <a:rPr lang="en-US" dirty="0"/>
              <a:t> 8/3/18</a:t>
            </a:r>
          </a:p>
          <a:p>
            <a:r>
              <a:rPr lang="en-US" dirty="0"/>
              <a:t>6 cycles IV paclitaxel/carbo 09/2018-1/2019. Used Cold Caps</a:t>
            </a:r>
          </a:p>
          <a:p>
            <a:r>
              <a:rPr lang="en-US" dirty="0"/>
              <a:t>CA 125 pre-surgery: 2762, post op 89, after cycle 6, CA 125 = 7</a:t>
            </a:r>
          </a:p>
          <a:p>
            <a:r>
              <a:rPr lang="en-US" dirty="0"/>
              <a:t>Post chemo CT chest, </a:t>
            </a:r>
            <a:r>
              <a:rPr lang="en-US" dirty="0" err="1"/>
              <a:t>abd</a:t>
            </a:r>
            <a:r>
              <a:rPr lang="en-US" dirty="0"/>
              <a:t>, pelvis: NED</a:t>
            </a:r>
          </a:p>
          <a:p>
            <a:r>
              <a:rPr lang="en-US" dirty="0"/>
              <a:t>Started </a:t>
            </a:r>
            <a:r>
              <a:rPr lang="en-US" dirty="0" err="1"/>
              <a:t>Olaparib</a:t>
            </a:r>
            <a:r>
              <a:rPr lang="en-US" dirty="0"/>
              <a:t> Maintenance 300mg </a:t>
            </a:r>
            <a:r>
              <a:rPr lang="en-US" dirty="0" err="1"/>
              <a:t>po</a:t>
            </a:r>
            <a:r>
              <a:rPr lang="en-US" dirty="0"/>
              <a:t> BID 2/2019</a:t>
            </a:r>
          </a:p>
          <a:p>
            <a:r>
              <a:rPr lang="en-US" dirty="0"/>
              <a:t>Plan: Weekly CBC x 4, Monthly CMPL and CA-125 then q 3 </a:t>
            </a:r>
            <a:r>
              <a:rPr lang="en-US" dirty="0" err="1"/>
              <a:t>mo</a:t>
            </a:r>
            <a:endParaRPr lang="en-US" dirty="0"/>
          </a:p>
          <a:p>
            <a:pPr marL="0" indent="0">
              <a:buNone/>
            </a:pPr>
            <a:endParaRPr lang="en-US" dirty="0"/>
          </a:p>
        </p:txBody>
      </p:sp>
    </p:spTree>
    <p:extLst>
      <p:ext uri="{BB962C8B-B14F-4D97-AF65-F5344CB8AC3E}">
        <p14:creationId xmlns:p14="http://schemas.microsoft.com/office/powerpoint/2010/main" val="23989848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bebAykCJSDb8IIQdiAFl6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LBaPuRM7ul7X6sUKfbv73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XjMGlAVqjLbw5UKJxiJVNQ"/>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Office Theme">
  <a:themeElements>
    <a:clrScheme name="Custom 1">
      <a:dk1>
        <a:srgbClr val="626362"/>
      </a:dk1>
      <a:lt1>
        <a:srgbClr val="FFFFFF"/>
      </a:lt1>
      <a:dk2>
        <a:srgbClr val="036BA7"/>
      </a:dk2>
      <a:lt2>
        <a:srgbClr val="F1F1F0"/>
      </a:lt2>
      <a:accent1>
        <a:srgbClr val="4C4D4C"/>
      </a:accent1>
      <a:accent2>
        <a:srgbClr val="626362"/>
      </a:accent2>
      <a:accent3>
        <a:srgbClr val="767776"/>
      </a:accent3>
      <a:accent4>
        <a:srgbClr val="898A89"/>
      </a:accent4>
      <a:accent5>
        <a:srgbClr val="9E9F9E"/>
      </a:accent5>
      <a:accent6>
        <a:srgbClr val="B4B4B3"/>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Custom 1">
      <a:dk1>
        <a:srgbClr val="626362"/>
      </a:dk1>
      <a:lt1>
        <a:srgbClr val="FFFFFF"/>
      </a:lt1>
      <a:dk2>
        <a:srgbClr val="036BA7"/>
      </a:dk2>
      <a:lt2>
        <a:srgbClr val="F1F1F0"/>
      </a:lt2>
      <a:accent1>
        <a:srgbClr val="4C4D4C"/>
      </a:accent1>
      <a:accent2>
        <a:srgbClr val="626362"/>
      </a:accent2>
      <a:accent3>
        <a:srgbClr val="767776"/>
      </a:accent3>
      <a:accent4>
        <a:srgbClr val="898A89"/>
      </a:accent4>
      <a:accent5>
        <a:srgbClr val="9E9F9E"/>
      </a:accent5>
      <a:accent6>
        <a:srgbClr val="B4B4B3"/>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1345</TotalTime>
  <Words>5364</Words>
  <Application>Microsoft Macintosh PowerPoint</Application>
  <PresentationFormat>On-screen Show (16:9)</PresentationFormat>
  <Paragraphs>970</Paragraphs>
  <Slides>52</Slides>
  <Notes>14</Notes>
  <HiddenSlides>0</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52</vt:i4>
      </vt:variant>
    </vt:vector>
  </HeadingPairs>
  <TitlesOfParts>
    <vt:vector size="71" baseType="lpstr">
      <vt:lpstr>Arial</vt:lpstr>
      <vt:lpstr>Arial Narrow</vt:lpstr>
      <vt:lpstr>Calibri</vt:lpstr>
      <vt:lpstr>Calibri Light</vt:lpstr>
      <vt:lpstr>Courier New</vt:lpstr>
      <vt:lpstr>Imago</vt:lpstr>
      <vt:lpstr>Imago-Medium</vt:lpstr>
      <vt:lpstr>Overpass Regular</vt:lpstr>
      <vt:lpstr>Times New Roman</vt:lpstr>
      <vt:lpstr>Wingdings</vt:lpstr>
      <vt:lpstr>Zapf Dingbats</vt:lpstr>
      <vt:lpstr>2_Office Theme</vt:lpstr>
      <vt:lpstr>5_Office Theme</vt:lpstr>
      <vt:lpstr>6_Office Theme</vt:lpstr>
      <vt:lpstr>1_Office Theme</vt:lpstr>
      <vt:lpstr>Office Theme</vt:lpstr>
      <vt:lpstr>3_Office Theme</vt:lpstr>
      <vt:lpstr>7_Office Theme</vt:lpstr>
      <vt:lpstr>think-cell Slide</vt:lpstr>
      <vt:lpstr>PowerPoint Presentation</vt:lpstr>
      <vt:lpstr>Approximately how many patients with the following types of cancer have you interacted with over the past year?</vt:lpstr>
      <vt:lpstr>Day in the Life: Ovarian (Cervical/Endometrial Cancer)</vt:lpstr>
      <vt:lpstr>Day in the Life: Ovarian (Cervical/Endometrial Cancer)</vt:lpstr>
      <vt:lpstr>PowerPoint Presentation</vt:lpstr>
      <vt:lpstr>Patients with ovarian cancer should generally have the following assay done at diagnosis regardless of family history of cancer.</vt:lpstr>
      <vt:lpstr>Which of the following maintenance therapies has been demonstrated to reduce the risk of disease relapse or progression for patients who have undergone debulking surgery followed by chemotherapy for Stage III ovarian cancer with a BRCA germline mutation?</vt:lpstr>
      <vt:lpstr>Which of the following maintenance therapies has been demonstrated to reduce the risk of disease relapse or progression for patients who have undergone debulking surgery followed by chemotherapy for Stage III ovarian cancer without a BRCA germline mutation?</vt:lpstr>
      <vt:lpstr>Case 1: Olaparib Maintenance</vt:lpstr>
      <vt:lpstr>PowerPoint Presentation</vt:lpstr>
      <vt:lpstr>Case 1: Social Hx</vt:lpstr>
      <vt:lpstr>Case 1: Adverse Events </vt:lpstr>
      <vt:lpstr>PowerPoint Presentation</vt:lpstr>
      <vt:lpstr>A woman who weighs 140 pounds and has a platelet count of 200,000 is about to begin niraparib. What is the optimal starting dose?</vt:lpstr>
      <vt:lpstr>Case 2</vt:lpstr>
      <vt:lpstr>Recurrent OVCA and Maintenance Therapy</vt:lpstr>
      <vt:lpstr>PowerPoint Presentation</vt:lpstr>
      <vt:lpstr>Case 2: Maintenance Therapy</vt:lpstr>
      <vt:lpstr>PowerPoint Presentation</vt:lpstr>
      <vt:lpstr>Paradigm Changes in the Treatment of Gynecologic Cancers</vt:lpstr>
      <vt:lpstr>The Typical Course of Advanced Ovarian Cancer</vt:lpstr>
      <vt:lpstr>First-Line Chemotherapy Standard of Care (BRCAwt)  Carboplatin and Paclitaxel </vt:lpstr>
      <vt:lpstr>Paradigm Shift 1:  First-Line Chemotherapy Standard of Care (BRCAwt)  Carboplatin, Paclitaxel &amp; Bevacizumab + Maintenance  </vt:lpstr>
      <vt:lpstr>Bevacizumab Is Here in Frontline—What About PARPi and Why PARPi?</vt:lpstr>
      <vt:lpstr>PARPi Exploits the baseline vulnerability of cells with inherent  DNA repair deficiency (DRD)</vt:lpstr>
      <vt:lpstr>DNA-Repair Deficiency (DRD) Present in ~ 50% of EOC</vt:lpstr>
      <vt:lpstr>SOLO-1: Study Design</vt:lpstr>
      <vt:lpstr>Paradigm Shift 2: Olaparib Maintenance (BRCA+)</vt:lpstr>
      <vt:lpstr>Selecting patients for PARP inhibitor treatment: consideration of somatic BRCA</vt:lpstr>
      <vt:lpstr>These 3 trials may change paradigm yet again for BRCAwt +/- HRD positive (Paradigm Shift 3)</vt:lpstr>
      <vt:lpstr>Tissue Test for Homologous Recombination</vt:lpstr>
      <vt:lpstr>Niraparib Therapy in Patients With Newly Diagnosed Advanced Ovarian Cancer (PRIMA/ENGOT-OV26/GOG-3012)</vt:lpstr>
      <vt:lpstr>PRIMA: PFS Benefit in Biomarker Subgroups</vt:lpstr>
      <vt:lpstr>PowerPoint Presentation</vt:lpstr>
      <vt:lpstr>Pembrolizumab is approved as second-line treatment of metastatic cervical cancer…</vt:lpstr>
      <vt:lpstr>Which of the following therapies is approved as second-line treatment for metastatic endometrial cancer after first-line chemotherapy?</vt:lpstr>
      <vt:lpstr>Paradigm Changes in the Treatment of Gynecologic Cancers</vt:lpstr>
      <vt:lpstr>FDA Accelerated Approval of Pembrolizumab with Lenvatinib for Advanced Endometrial Carcinoma Press Release – September 17, 2019</vt:lpstr>
      <vt:lpstr>Phase II Trial of Lenvatinib/Pembrolizumab:  Response and Survival</vt:lpstr>
      <vt:lpstr>PHAEDRA: Tumor Response with Durvalumab in Advanced Endometrial Cancer According to Mismatch Repair Status</vt:lpstr>
      <vt:lpstr>Phase III Trial of Standard Chemotherapy with or without Pembrolizumab for Stage III or IV or Recurrent Endometrial Cancer</vt:lpstr>
      <vt:lpstr>AtTEnd: A Phase III Trial of Chemotherapy  with or without Atezolizumab for Advanced  or Recurrent Endometrial Cancer</vt:lpstr>
      <vt:lpstr>GARNET: A Phase I/II Trial of Dostarlimab  (TSR-042) for Patients with Recurrent or  Advanced MSI-H and MSS Endometrial Cancer </vt:lpstr>
      <vt:lpstr>RUBY: A Phase III Trial Design </vt:lpstr>
      <vt:lpstr>FDA Approves Pembrolizumab for Advanced  Cervical Cancer with Disease Progression  During or After Chemotherapy Press Release – June 12, 2018</vt:lpstr>
      <vt:lpstr>KEYNOTE-158: Pembrolizumab for Pretreated Cervical Cancer — Objective Response</vt:lpstr>
      <vt:lpstr>Case 3: MSI High Endometrial Cancer</vt:lpstr>
      <vt:lpstr>PowerPoint Presentation</vt:lpstr>
      <vt:lpstr>Case 3: 32 cycles of Pembrolizumab </vt:lpstr>
      <vt:lpstr>Case 3 Adverse Events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dc:creator>
  <cp:lastModifiedBy>Silvana Izquierdo</cp:lastModifiedBy>
  <cp:revision>200</cp:revision>
  <cp:lastPrinted>2018-09-20T14:27:02Z</cp:lastPrinted>
  <dcterms:created xsi:type="dcterms:W3CDTF">2012-05-07T17:56:00Z</dcterms:created>
  <dcterms:modified xsi:type="dcterms:W3CDTF">2019-11-13T19:56:50Z</dcterms:modified>
</cp:coreProperties>
</file>