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6" r:id="rId3"/>
    <p:sldMasterId id="2147483690" r:id="rId4"/>
  </p:sldMasterIdLst>
  <p:notesMasterIdLst>
    <p:notesMasterId r:id="rId54"/>
  </p:notesMasterIdLst>
  <p:sldIdLst>
    <p:sldId id="393" r:id="rId5"/>
    <p:sldId id="399" r:id="rId6"/>
    <p:sldId id="3159" r:id="rId7"/>
    <p:sldId id="3154" r:id="rId8"/>
    <p:sldId id="3155" r:id="rId9"/>
    <p:sldId id="257" r:id="rId10"/>
    <p:sldId id="258" r:id="rId11"/>
    <p:sldId id="260" r:id="rId12"/>
    <p:sldId id="310" r:id="rId13"/>
    <p:sldId id="300" r:id="rId14"/>
    <p:sldId id="298" r:id="rId15"/>
    <p:sldId id="303" r:id="rId16"/>
    <p:sldId id="320" r:id="rId17"/>
    <p:sldId id="321" r:id="rId18"/>
    <p:sldId id="259" r:id="rId19"/>
    <p:sldId id="322" r:id="rId20"/>
    <p:sldId id="261" r:id="rId21"/>
    <p:sldId id="262" r:id="rId22"/>
    <p:sldId id="3157" r:id="rId23"/>
    <p:sldId id="305" r:id="rId24"/>
    <p:sldId id="266" r:id="rId25"/>
    <p:sldId id="312" r:id="rId26"/>
    <p:sldId id="315" r:id="rId27"/>
    <p:sldId id="314" r:id="rId28"/>
    <p:sldId id="309" r:id="rId29"/>
    <p:sldId id="272" r:id="rId30"/>
    <p:sldId id="275" r:id="rId31"/>
    <p:sldId id="324" r:id="rId32"/>
    <p:sldId id="278" r:id="rId33"/>
    <p:sldId id="279" r:id="rId34"/>
    <p:sldId id="325" r:id="rId35"/>
    <p:sldId id="326" r:id="rId36"/>
    <p:sldId id="327" r:id="rId37"/>
    <p:sldId id="328" r:id="rId38"/>
    <p:sldId id="273" r:id="rId39"/>
    <p:sldId id="274" r:id="rId40"/>
    <p:sldId id="3158" r:id="rId41"/>
    <p:sldId id="276" r:id="rId42"/>
    <p:sldId id="277" r:id="rId43"/>
    <p:sldId id="316" r:id="rId44"/>
    <p:sldId id="280" r:id="rId45"/>
    <p:sldId id="299" r:id="rId46"/>
    <p:sldId id="281" r:id="rId47"/>
    <p:sldId id="282" r:id="rId48"/>
    <p:sldId id="283" r:id="rId49"/>
    <p:sldId id="318" r:id="rId50"/>
    <p:sldId id="284" r:id="rId51"/>
    <p:sldId id="287" r:id="rId52"/>
    <p:sldId id="315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CCFF"/>
    <a:srgbClr val="FF6699"/>
    <a:srgbClr val="0000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78C41B-DD67-E24B-BCD6-835F2E86B44E}" v="1" dt="2019-11-13T17:12:49.8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8" autoAdjust="0"/>
    <p:restoredTop sz="94660"/>
  </p:normalViewPr>
  <p:slideViewPr>
    <p:cSldViewPr snapToGrid="0">
      <p:cViewPr varScale="1">
        <p:scale>
          <a:sx n="94" d="100"/>
          <a:sy n="94" d="100"/>
        </p:scale>
        <p:origin x="424" y="184"/>
      </p:cViewPr>
      <p:guideLst/>
    </p:cSldViewPr>
  </p:slideViewPr>
  <p:notesTextViewPr>
    <p:cViewPr>
      <p:scale>
        <a:sx n="3" d="2"/>
        <a:sy n="3" d="2"/>
      </p:scale>
      <p:origin x="0" y="0"/>
    </p:cViewPr>
  </p:notesTextViewPr>
  <p:sorterViewPr>
    <p:cViewPr>
      <p:scale>
        <a:sx n="150" d="100"/>
        <a:sy n="150" d="100"/>
      </p:scale>
      <p:origin x="0" y="-52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ana Izquierdo" userId="46480b9d-78ec-4659-884d-35c5467fe41c" providerId="ADAL" clId="{32A2D3AA-0D29-D940-9BE8-1E4B60747CAA}"/>
    <pc:docChg chg="undo custSel addSld modSld">
      <pc:chgData name="Silvana Izquierdo" userId="46480b9d-78ec-4659-884d-35c5467fe41c" providerId="ADAL" clId="{32A2D3AA-0D29-D940-9BE8-1E4B60747CAA}" dt="2019-10-30T14:53:27.454" v="171" actId="1076"/>
      <pc:docMkLst>
        <pc:docMk/>
      </pc:docMkLst>
      <pc:sldChg chg="modSp">
        <pc:chgData name="Silvana Izquierdo" userId="46480b9d-78ec-4659-884d-35c5467fe41c" providerId="ADAL" clId="{32A2D3AA-0D29-D940-9BE8-1E4B60747CAA}" dt="2019-10-30T14:53:27.454" v="171" actId="1076"/>
        <pc:sldMkLst>
          <pc:docMk/>
          <pc:sldMk cId="1168878628" sldId="257"/>
        </pc:sldMkLst>
        <pc:spChg chg="mod">
          <ac:chgData name="Silvana Izquierdo" userId="46480b9d-78ec-4659-884d-35c5467fe41c" providerId="ADAL" clId="{32A2D3AA-0D29-D940-9BE8-1E4B60747CAA}" dt="2019-10-30T14:53:27.454" v="171" actId="1076"/>
          <ac:spMkLst>
            <pc:docMk/>
            <pc:sldMk cId="1168878628" sldId="257"/>
            <ac:spMk id="5129" creationId="{00000000-0000-0000-0000-000000000000}"/>
          </ac:spMkLst>
        </pc:spChg>
      </pc:sldChg>
      <pc:sldChg chg="modSp">
        <pc:chgData name="Silvana Izquierdo" userId="46480b9d-78ec-4659-884d-35c5467fe41c" providerId="ADAL" clId="{32A2D3AA-0D29-D940-9BE8-1E4B60747CAA}" dt="2019-10-30T14:42:30.804" v="42" actId="1076"/>
        <pc:sldMkLst>
          <pc:docMk/>
          <pc:sldMk cId="3693021807" sldId="258"/>
        </pc:sldMkLst>
        <pc:spChg chg="mod">
          <ac:chgData name="Silvana Izquierdo" userId="46480b9d-78ec-4659-884d-35c5467fe41c" providerId="ADAL" clId="{32A2D3AA-0D29-D940-9BE8-1E4B60747CAA}" dt="2019-10-30T14:42:30.804" v="42" actId="1076"/>
          <ac:spMkLst>
            <pc:docMk/>
            <pc:sldMk cId="3693021807" sldId="258"/>
            <ac:spMk id="6147" creationId="{00000000-0000-0000-0000-000000000000}"/>
          </ac:spMkLst>
        </pc:spChg>
        <pc:grpChg chg="mod">
          <ac:chgData name="Silvana Izquierdo" userId="46480b9d-78ec-4659-884d-35c5467fe41c" providerId="ADAL" clId="{32A2D3AA-0D29-D940-9BE8-1E4B60747CAA}" dt="2019-10-30T14:42:30.804" v="42" actId="1076"/>
          <ac:grpSpMkLst>
            <pc:docMk/>
            <pc:sldMk cId="3693021807" sldId="258"/>
            <ac:grpSpMk id="7" creationId="{00000000-0000-0000-0000-000000000000}"/>
          </ac:grpSpMkLst>
        </pc:grpChg>
        <pc:grpChg chg="mod">
          <ac:chgData name="Silvana Izquierdo" userId="46480b9d-78ec-4659-884d-35c5467fe41c" providerId="ADAL" clId="{32A2D3AA-0D29-D940-9BE8-1E4B60747CAA}" dt="2019-10-30T14:42:30.804" v="42" actId="1076"/>
          <ac:grpSpMkLst>
            <pc:docMk/>
            <pc:sldMk cId="3693021807" sldId="258"/>
            <ac:grpSpMk id="15" creationId="{00000000-0000-0000-0000-000000000000}"/>
          </ac:grpSpMkLst>
        </pc:grpChg>
        <pc:grpChg chg="mod">
          <ac:chgData name="Silvana Izquierdo" userId="46480b9d-78ec-4659-884d-35c5467fe41c" providerId="ADAL" clId="{32A2D3AA-0D29-D940-9BE8-1E4B60747CAA}" dt="2019-10-30T14:42:30.804" v="42" actId="1076"/>
          <ac:grpSpMkLst>
            <pc:docMk/>
            <pc:sldMk cId="3693021807" sldId="258"/>
            <ac:grpSpMk id="19" creationId="{00000000-0000-0000-0000-000000000000}"/>
          </ac:grpSpMkLst>
        </pc:grpChg>
        <pc:grpChg chg="mod">
          <ac:chgData name="Silvana Izquierdo" userId="46480b9d-78ec-4659-884d-35c5467fe41c" providerId="ADAL" clId="{32A2D3AA-0D29-D940-9BE8-1E4B60747CAA}" dt="2019-10-30T14:42:30.804" v="42" actId="1076"/>
          <ac:grpSpMkLst>
            <pc:docMk/>
            <pc:sldMk cId="3693021807" sldId="258"/>
            <ac:grpSpMk id="6146" creationId="{00000000-0000-0000-0000-000000000000}"/>
          </ac:grpSpMkLst>
        </pc:grpChg>
      </pc:sldChg>
      <pc:sldChg chg="modSp">
        <pc:chgData name="Silvana Izquierdo" userId="46480b9d-78ec-4659-884d-35c5467fe41c" providerId="ADAL" clId="{32A2D3AA-0D29-D940-9BE8-1E4B60747CAA}" dt="2019-10-30T14:42:35.113" v="43" actId="1076"/>
        <pc:sldMkLst>
          <pc:docMk/>
          <pc:sldMk cId="1727482346" sldId="260"/>
        </pc:sldMkLst>
        <pc:spChg chg="mod">
          <ac:chgData name="Silvana Izquierdo" userId="46480b9d-78ec-4659-884d-35c5467fe41c" providerId="ADAL" clId="{32A2D3AA-0D29-D940-9BE8-1E4B60747CAA}" dt="2019-10-30T14:42:35.113" v="43" actId="1076"/>
          <ac:spMkLst>
            <pc:docMk/>
            <pc:sldMk cId="1727482346" sldId="260"/>
            <ac:spMk id="2" creationId="{00000000-0000-0000-0000-000000000000}"/>
          </ac:spMkLst>
        </pc:spChg>
        <pc:spChg chg="mod">
          <ac:chgData name="Silvana Izquierdo" userId="46480b9d-78ec-4659-884d-35c5467fe41c" providerId="ADAL" clId="{32A2D3AA-0D29-D940-9BE8-1E4B60747CAA}" dt="2019-10-30T14:42:35.113" v="43" actId="1076"/>
          <ac:spMkLst>
            <pc:docMk/>
            <pc:sldMk cId="1727482346" sldId="260"/>
            <ac:spMk id="4" creationId="{00000000-0000-0000-0000-000000000000}"/>
          </ac:spMkLst>
        </pc:spChg>
        <pc:spChg chg="mod">
          <ac:chgData name="Silvana Izquierdo" userId="46480b9d-78ec-4659-884d-35c5467fe41c" providerId="ADAL" clId="{32A2D3AA-0D29-D940-9BE8-1E4B60747CAA}" dt="2019-10-30T14:42:35.113" v="43" actId="1076"/>
          <ac:spMkLst>
            <pc:docMk/>
            <pc:sldMk cId="1727482346" sldId="260"/>
            <ac:spMk id="9" creationId="{00000000-0000-0000-0000-000000000000}"/>
          </ac:spMkLst>
        </pc:spChg>
        <pc:spChg chg="mod">
          <ac:chgData name="Silvana Izquierdo" userId="46480b9d-78ec-4659-884d-35c5467fe41c" providerId="ADAL" clId="{32A2D3AA-0D29-D940-9BE8-1E4B60747CAA}" dt="2019-10-30T14:42:35.113" v="43" actId="1076"/>
          <ac:spMkLst>
            <pc:docMk/>
            <pc:sldMk cId="1727482346" sldId="260"/>
            <ac:spMk id="13" creationId="{00000000-0000-0000-0000-000000000000}"/>
          </ac:spMkLst>
        </pc:spChg>
        <pc:spChg chg="mod">
          <ac:chgData name="Silvana Izquierdo" userId="46480b9d-78ec-4659-884d-35c5467fe41c" providerId="ADAL" clId="{32A2D3AA-0D29-D940-9BE8-1E4B60747CAA}" dt="2019-10-30T14:42:35.113" v="43" actId="1076"/>
          <ac:spMkLst>
            <pc:docMk/>
            <pc:sldMk cId="1727482346" sldId="260"/>
            <ac:spMk id="19" creationId="{00000000-0000-0000-0000-000000000000}"/>
          </ac:spMkLst>
        </pc:spChg>
        <pc:spChg chg="mod">
          <ac:chgData name="Silvana Izquierdo" userId="46480b9d-78ec-4659-884d-35c5467fe41c" providerId="ADAL" clId="{32A2D3AA-0D29-D940-9BE8-1E4B60747CAA}" dt="2019-10-30T14:42:35.113" v="43" actId="1076"/>
          <ac:spMkLst>
            <pc:docMk/>
            <pc:sldMk cId="1727482346" sldId="260"/>
            <ac:spMk id="20" creationId="{00000000-0000-0000-0000-000000000000}"/>
          </ac:spMkLst>
        </pc:spChg>
        <pc:spChg chg="mod">
          <ac:chgData name="Silvana Izquierdo" userId="46480b9d-78ec-4659-884d-35c5467fe41c" providerId="ADAL" clId="{32A2D3AA-0D29-D940-9BE8-1E4B60747CAA}" dt="2019-10-30T14:42:35.113" v="43" actId="1076"/>
          <ac:spMkLst>
            <pc:docMk/>
            <pc:sldMk cId="1727482346" sldId="260"/>
            <ac:spMk id="21" creationId="{00000000-0000-0000-0000-000000000000}"/>
          </ac:spMkLst>
        </pc:spChg>
        <pc:spChg chg="mod">
          <ac:chgData name="Silvana Izquierdo" userId="46480b9d-78ec-4659-884d-35c5467fe41c" providerId="ADAL" clId="{32A2D3AA-0D29-D940-9BE8-1E4B60747CAA}" dt="2019-10-30T14:42:35.113" v="43" actId="1076"/>
          <ac:spMkLst>
            <pc:docMk/>
            <pc:sldMk cId="1727482346" sldId="260"/>
            <ac:spMk id="24" creationId="{00000000-0000-0000-0000-000000000000}"/>
          </ac:spMkLst>
        </pc:spChg>
        <pc:grpChg chg="mod">
          <ac:chgData name="Silvana Izquierdo" userId="46480b9d-78ec-4659-884d-35c5467fe41c" providerId="ADAL" clId="{32A2D3AA-0D29-D940-9BE8-1E4B60747CAA}" dt="2019-10-30T14:42:35.113" v="43" actId="1076"/>
          <ac:grpSpMkLst>
            <pc:docMk/>
            <pc:sldMk cId="1727482346" sldId="260"/>
            <ac:grpSpMk id="22" creationId="{00000000-0000-0000-0000-000000000000}"/>
          </ac:grpSpMkLst>
        </pc:grpChg>
        <pc:grpChg chg="mod">
          <ac:chgData name="Silvana Izquierdo" userId="46480b9d-78ec-4659-884d-35c5467fe41c" providerId="ADAL" clId="{32A2D3AA-0D29-D940-9BE8-1E4B60747CAA}" dt="2019-10-30T14:42:35.113" v="43" actId="1076"/>
          <ac:grpSpMkLst>
            <pc:docMk/>
            <pc:sldMk cId="1727482346" sldId="260"/>
            <ac:grpSpMk id="23" creationId="{00000000-0000-0000-0000-000000000000}"/>
          </ac:grpSpMkLst>
        </pc:grpChg>
      </pc:sldChg>
      <pc:sldChg chg="addSp delSp modSp delAnim">
        <pc:chgData name="Silvana Izquierdo" userId="46480b9d-78ec-4659-884d-35c5467fe41c" providerId="ADAL" clId="{32A2D3AA-0D29-D940-9BE8-1E4B60747CAA}" dt="2019-10-30T14:43:36.707" v="66" actId="1076"/>
        <pc:sldMkLst>
          <pc:docMk/>
          <pc:sldMk cId="3726837606" sldId="262"/>
        </pc:sldMkLst>
        <pc:spChg chg="mod">
          <ac:chgData name="Silvana Izquierdo" userId="46480b9d-78ec-4659-884d-35c5467fe41c" providerId="ADAL" clId="{32A2D3AA-0D29-D940-9BE8-1E4B60747CAA}" dt="2019-10-30T14:43:36.707" v="66" actId="1076"/>
          <ac:spMkLst>
            <pc:docMk/>
            <pc:sldMk cId="3726837606" sldId="262"/>
            <ac:spMk id="2" creationId="{00000000-0000-0000-0000-000000000000}"/>
          </ac:spMkLst>
        </pc:spChg>
        <pc:spChg chg="add del mod">
          <ac:chgData name="Silvana Izquierdo" userId="46480b9d-78ec-4659-884d-35c5467fe41c" providerId="ADAL" clId="{32A2D3AA-0D29-D940-9BE8-1E4B60747CAA}" dt="2019-10-30T14:43:10.167" v="58" actId="478"/>
          <ac:spMkLst>
            <pc:docMk/>
            <pc:sldMk cId="3726837606" sldId="262"/>
            <ac:spMk id="3" creationId="{1CC54E09-B766-A141-B15A-81517D3BF3EC}"/>
          </ac:spMkLst>
        </pc:spChg>
        <pc:spChg chg="mod">
          <ac:chgData name="Silvana Izquierdo" userId="46480b9d-78ec-4659-884d-35c5467fe41c" providerId="ADAL" clId="{32A2D3AA-0D29-D940-9BE8-1E4B60747CAA}" dt="2019-10-30T14:43:34.199" v="65" actId="1076"/>
          <ac:spMkLst>
            <pc:docMk/>
            <pc:sldMk cId="3726837606" sldId="262"/>
            <ac:spMk id="4" creationId="{00000000-0000-0000-0000-000000000000}"/>
          </ac:spMkLst>
        </pc:spChg>
        <pc:spChg chg="del">
          <ac:chgData name="Silvana Izquierdo" userId="46480b9d-78ec-4659-884d-35c5467fe41c" providerId="ADAL" clId="{32A2D3AA-0D29-D940-9BE8-1E4B60747CAA}" dt="2019-10-30T14:42:44.835" v="44" actId="478"/>
          <ac:spMkLst>
            <pc:docMk/>
            <pc:sldMk cId="3726837606" sldId="262"/>
            <ac:spMk id="5" creationId="{00000000-0000-0000-0000-000000000000}"/>
          </ac:spMkLst>
        </pc:spChg>
        <pc:spChg chg="del">
          <ac:chgData name="Silvana Izquierdo" userId="46480b9d-78ec-4659-884d-35c5467fe41c" providerId="ADAL" clId="{32A2D3AA-0D29-D940-9BE8-1E4B60747CAA}" dt="2019-10-30T14:42:55.041" v="50" actId="478"/>
          <ac:spMkLst>
            <pc:docMk/>
            <pc:sldMk cId="3726837606" sldId="262"/>
            <ac:spMk id="7" creationId="{00000000-0000-0000-0000-000000000000}"/>
          </ac:spMkLst>
        </pc:spChg>
      </pc:sldChg>
      <pc:sldChg chg="modSp">
        <pc:chgData name="Silvana Izquierdo" userId="46480b9d-78ec-4659-884d-35c5467fe41c" providerId="ADAL" clId="{32A2D3AA-0D29-D940-9BE8-1E4B60747CAA}" dt="2019-10-30T14:43:59.679" v="75" actId="1076"/>
        <pc:sldMkLst>
          <pc:docMk/>
          <pc:sldMk cId="3269542213" sldId="265"/>
        </pc:sldMkLst>
        <pc:spChg chg="mod">
          <ac:chgData name="Silvana Izquierdo" userId="46480b9d-78ec-4659-884d-35c5467fe41c" providerId="ADAL" clId="{32A2D3AA-0D29-D940-9BE8-1E4B60747CAA}" dt="2019-10-30T14:43:56.123" v="73" actId="1076"/>
          <ac:spMkLst>
            <pc:docMk/>
            <pc:sldMk cId="3269542213" sldId="265"/>
            <ac:spMk id="3" creationId="{00000000-0000-0000-0000-000000000000}"/>
          </ac:spMkLst>
        </pc:spChg>
        <pc:spChg chg="mod">
          <ac:chgData name="Silvana Izquierdo" userId="46480b9d-78ec-4659-884d-35c5467fe41c" providerId="ADAL" clId="{32A2D3AA-0D29-D940-9BE8-1E4B60747CAA}" dt="2019-10-30T14:43:59.679" v="75" actId="1076"/>
          <ac:spMkLst>
            <pc:docMk/>
            <pc:sldMk cId="3269542213" sldId="265"/>
            <ac:spMk id="4" creationId="{00000000-0000-0000-0000-000000000000}"/>
          </ac:spMkLst>
        </pc:spChg>
        <pc:spChg chg="mod">
          <ac:chgData name="Silvana Izquierdo" userId="46480b9d-78ec-4659-884d-35c5467fe41c" providerId="ADAL" clId="{32A2D3AA-0D29-D940-9BE8-1E4B60747CAA}" dt="2019-10-30T14:43:58.081" v="74" actId="1076"/>
          <ac:spMkLst>
            <pc:docMk/>
            <pc:sldMk cId="3269542213" sldId="265"/>
            <ac:spMk id="5" creationId="{00000000-0000-0000-0000-000000000000}"/>
          </ac:spMkLst>
        </pc:spChg>
      </pc:sldChg>
      <pc:sldChg chg="modSp">
        <pc:chgData name="Silvana Izquierdo" userId="46480b9d-78ec-4659-884d-35c5467fe41c" providerId="ADAL" clId="{32A2D3AA-0D29-D940-9BE8-1E4B60747CAA}" dt="2019-10-30T14:46:39.600" v="116" actId="1076"/>
        <pc:sldMkLst>
          <pc:docMk/>
          <pc:sldMk cId="3306033167" sldId="266"/>
        </pc:sldMkLst>
        <pc:spChg chg="mod">
          <ac:chgData name="Silvana Izquierdo" userId="46480b9d-78ec-4659-884d-35c5467fe41c" providerId="ADAL" clId="{32A2D3AA-0D29-D940-9BE8-1E4B60747CAA}" dt="2019-10-30T14:46:22.742" v="107" actId="255"/>
          <ac:spMkLst>
            <pc:docMk/>
            <pc:sldMk cId="3306033167" sldId="266"/>
            <ac:spMk id="8" creationId="{00000000-0000-0000-0000-000000000000}"/>
          </ac:spMkLst>
        </pc:spChg>
        <pc:spChg chg="mod">
          <ac:chgData name="Silvana Izquierdo" userId="46480b9d-78ec-4659-884d-35c5467fe41c" providerId="ADAL" clId="{32A2D3AA-0D29-D940-9BE8-1E4B60747CAA}" dt="2019-10-30T14:46:22.742" v="107" actId="255"/>
          <ac:spMkLst>
            <pc:docMk/>
            <pc:sldMk cId="3306033167" sldId="266"/>
            <ac:spMk id="9" creationId="{00000000-0000-0000-0000-000000000000}"/>
          </ac:spMkLst>
        </pc:spChg>
        <pc:spChg chg="mod">
          <ac:chgData name="Silvana Izquierdo" userId="46480b9d-78ec-4659-884d-35c5467fe41c" providerId="ADAL" clId="{32A2D3AA-0D29-D940-9BE8-1E4B60747CAA}" dt="2019-10-30T14:46:33.945" v="113" actId="14100"/>
          <ac:spMkLst>
            <pc:docMk/>
            <pc:sldMk cId="3306033167" sldId="266"/>
            <ac:spMk id="19" creationId="{00000000-0000-0000-0000-000000000000}"/>
          </ac:spMkLst>
        </pc:spChg>
        <pc:spChg chg="mod">
          <ac:chgData name="Silvana Izquierdo" userId="46480b9d-78ec-4659-884d-35c5467fe41c" providerId="ADAL" clId="{32A2D3AA-0D29-D940-9BE8-1E4B60747CAA}" dt="2019-10-30T14:46:25.413" v="108" actId="14100"/>
          <ac:spMkLst>
            <pc:docMk/>
            <pc:sldMk cId="3306033167" sldId="266"/>
            <ac:spMk id="33795" creationId="{00000000-0000-0000-0000-000000000000}"/>
          </ac:spMkLst>
        </pc:spChg>
        <pc:spChg chg="mod">
          <ac:chgData name="Silvana Izquierdo" userId="46480b9d-78ec-4659-884d-35c5467fe41c" providerId="ADAL" clId="{32A2D3AA-0D29-D940-9BE8-1E4B60747CAA}" dt="2019-10-30T14:46:19.204" v="106" actId="14100"/>
          <ac:spMkLst>
            <pc:docMk/>
            <pc:sldMk cId="3306033167" sldId="266"/>
            <ac:spMk id="33799" creationId="{00000000-0000-0000-0000-000000000000}"/>
          </ac:spMkLst>
        </pc:spChg>
        <pc:spChg chg="mod">
          <ac:chgData name="Silvana Izquierdo" userId="46480b9d-78ec-4659-884d-35c5467fe41c" providerId="ADAL" clId="{32A2D3AA-0D29-D940-9BE8-1E4B60747CAA}" dt="2019-10-30T14:46:39.600" v="116" actId="1076"/>
          <ac:spMkLst>
            <pc:docMk/>
            <pc:sldMk cId="3306033167" sldId="266"/>
            <ac:spMk id="33806" creationId="{00000000-0000-0000-0000-000000000000}"/>
          </ac:spMkLst>
        </pc:spChg>
      </pc:sldChg>
      <pc:sldChg chg="modSp">
        <pc:chgData name="Silvana Izquierdo" userId="46480b9d-78ec-4659-884d-35c5467fe41c" providerId="ADAL" clId="{32A2D3AA-0D29-D940-9BE8-1E4B60747CAA}" dt="2019-10-30T14:44:46.123" v="77" actId="1076"/>
        <pc:sldMkLst>
          <pc:docMk/>
          <pc:sldMk cId="3078097506" sldId="274"/>
        </pc:sldMkLst>
        <pc:spChg chg="mod">
          <ac:chgData name="Silvana Izquierdo" userId="46480b9d-78ec-4659-884d-35c5467fe41c" providerId="ADAL" clId="{32A2D3AA-0D29-D940-9BE8-1E4B60747CAA}" dt="2019-10-30T14:44:46.123" v="77" actId="1076"/>
          <ac:spMkLst>
            <pc:docMk/>
            <pc:sldMk cId="3078097506" sldId="274"/>
            <ac:spMk id="6" creationId="{00000000-0000-0000-0000-000000000000}"/>
          </ac:spMkLst>
        </pc:spChg>
        <pc:grpChg chg="mod">
          <ac:chgData name="Silvana Izquierdo" userId="46480b9d-78ec-4659-884d-35c5467fe41c" providerId="ADAL" clId="{32A2D3AA-0D29-D940-9BE8-1E4B60747CAA}" dt="2019-10-30T14:44:46.123" v="77" actId="1076"/>
          <ac:grpSpMkLst>
            <pc:docMk/>
            <pc:sldMk cId="3078097506" sldId="274"/>
            <ac:grpSpMk id="3" creationId="{00000000-0000-0000-0000-000000000000}"/>
          </ac:grpSpMkLst>
        </pc:grpChg>
      </pc:sldChg>
      <pc:sldChg chg="modSp">
        <pc:chgData name="Silvana Izquierdo" userId="46480b9d-78ec-4659-884d-35c5467fe41c" providerId="ADAL" clId="{32A2D3AA-0D29-D940-9BE8-1E4B60747CAA}" dt="2019-10-30T14:47:17.132" v="126" actId="1076"/>
        <pc:sldMkLst>
          <pc:docMk/>
          <pc:sldMk cId="1725103260" sldId="276"/>
        </pc:sldMkLst>
        <pc:spChg chg="mod">
          <ac:chgData name="Silvana Izquierdo" userId="46480b9d-78ec-4659-884d-35c5467fe41c" providerId="ADAL" clId="{32A2D3AA-0D29-D940-9BE8-1E4B60747CAA}" dt="2019-10-30T14:47:17.132" v="126" actId="1076"/>
          <ac:spMkLst>
            <pc:docMk/>
            <pc:sldMk cId="1725103260" sldId="276"/>
            <ac:spMk id="101378" creationId="{00000000-0000-0000-0000-000000000000}"/>
          </ac:spMkLst>
        </pc:spChg>
      </pc:sldChg>
      <pc:sldChg chg="modSp">
        <pc:chgData name="Silvana Izquierdo" userId="46480b9d-78ec-4659-884d-35c5467fe41c" providerId="ADAL" clId="{32A2D3AA-0D29-D940-9BE8-1E4B60747CAA}" dt="2019-10-30T14:47:40.632" v="130" actId="14100"/>
        <pc:sldMkLst>
          <pc:docMk/>
          <pc:sldMk cId="1627276722" sldId="280"/>
        </pc:sldMkLst>
        <pc:spChg chg="mod">
          <ac:chgData name="Silvana Izquierdo" userId="46480b9d-78ec-4659-884d-35c5467fe41c" providerId="ADAL" clId="{32A2D3AA-0D29-D940-9BE8-1E4B60747CAA}" dt="2019-10-30T14:47:40.632" v="130" actId="14100"/>
          <ac:spMkLst>
            <pc:docMk/>
            <pc:sldMk cId="1627276722" sldId="280"/>
            <ac:spMk id="16" creationId="{556FB92A-B773-46ED-A276-11E46999337A}"/>
          </ac:spMkLst>
        </pc:spChg>
        <pc:picChg chg="mod">
          <ac:chgData name="Silvana Izquierdo" userId="46480b9d-78ec-4659-884d-35c5467fe41c" providerId="ADAL" clId="{32A2D3AA-0D29-D940-9BE8-1E4B60747CAA}" dt="2019-10-30T14:47:34.017" v="128" actId="14100"/>
          <ac:picMkLst>
            <pc:docMk/>
            <pc:sldMk cId="1627276722" sldId="280"/>
            <ac:picMk id="5" creationId="{29D4B81E-9259-4B48-AB92-4EBE55A5BB5D}"/>
          </ac:picMkLst>
        </pc:picChg>
        <pc:picChg chg="mod">
          <ac:chgData name="Silvana Izquierdo" userId="46480b9d-78ec-4659-884d-35c5467fe41c" providerId="ADAL" clId="{32A2D3AA-0D29-D940-9BE8-1E4B60747CAA}" dt="2019-10-30T14:47:36.335" v="129" actId="14100"/>
          <ac:picMkLst>
            <pc:docMk/>
            <pc:sldMk cId="1627276722" sldId="280"/>
            <ac:picMk id="12" creationId="{4E32DD0F-022C-45D7-8AE5-7056AD81FDEB}"/>
          </ac:picMkLst>
        </pc:picChg>
      </pc:sldChg>
      <pc:sldChg chg="modSp">
        <pc:chgData name="Silvana Izquierdo" userId="46480b9d-78ec-4659-884d-35c5467fe41c" providerId="ADAL" clId="{32A2D3AA-0D29-D940-9BE8-1E4B60747CAA}" dt="2019-10-30T14:47:55.809" v="132" actId="1076"/>
        <pc:sldMkLst>
          <pc:docMk/>
          <pc:sldMk cId="1852820457" sldId="281"/>
        </pc:sldMkLst>
        <pc:spChg chg="mod">
          <ac:chgData name="Silvana Izquierdo" userId="46480b9d-78ec-4659-884d-35c5467fe41c" providerId="ADAL" clId="{32A2D3AA-0D29-D940-9BE8-1E4B60747CAA}" dt="2019-10-30T14:47:55.809" v="132" actId="1076"/>
          <ac:spMkLst>
            <pc:docMk/>
            <pc:sldMk cId="1852820457" sldId="281"/>
            <ac:spMk id="2" creationId="{00000000-0000-0000-0000-000000000000}"/>
          </ac:spMkLst>
        </pc:spChg>
        <pc:spChg chg="mod">
          <ac:chgData name="Silvana Izquierdo" userId="46480b9d-78ec-4659-884d-35c5467fe41c" providerId="ADAL" clId="{32A2D3AA-0D29-D940-9BE8-1E4B60747CAA}" dt="2019-10-30T14:47:52.996" v="131" actId="14100"/>
          <ac:spMkLst>
            <pc:docMk/>
            <pc:sldMk cId="1852820457" sldId="281"/>
            <ac:spMk id="3" creationId="{00000000-0000-0000-0000-000000000000}"/>
          </ac:spMkLst>
        </pc:spChg>
      </pc:sldChg>
      <pc:sldChg chg="modSp">
        <pc:chgData name="Silvana Izquierdo" userId="46480b9d-78ec-4659-884d-35c5467fe41c" providerId="ADAL" clId="{32A2D3AA-0D29-D940-9BE8-1E4B60747CAA}" dt="2019-10-30T14:48:08.154" v="151" actId="1036"/>
        <pc:sldMkLst>
          <pc:docMk/>
          <pc:sldMk cId="1932668025" sldId="282"/>
        </pc:sldMkLst>
        <pc:spChg chg="mod">
          <ac:chgData name="Silvana Izquierdo" userId="46480b9d-78ec-4659-884d-35c5467fe41c" providerId="ADAL" clId="{32A2D3AA-0D29-D940-9BE8-1E4B60747CAA}" dt="2019-10-30T14:48:08.154" v="151" actId="1036"/>
          <ac:spMkLst>
            <pc:docMk/>
            <pc:sldMk cId="1932668025" sldId="282"/>
            <ac:spMk id="2" creationId="{00000000-0000-0000-0000-000000000000}"/>
          </ac:spMkLst>
        </pc:spChg>
        <pc:spChg chg="mod">
          <ac:chgData name="Silvana Izquierdo" userId="46480b9d-78ec-4659-884d-35c5467fe41c" providerId="ADAL" clId="{32A2D3AA-0D29-D940-9BE8-1E4B60747CAA}" dt="2019-10-30T14:48:08.154" v="151" actId="1036"/>
          <ac:spMkLst>
            <pc:docMk/>
            <pc:sldMk cId="1932668025" sldId="282"/>
            <ac:spMk id="6" creationId="{00000000-0000-0000-0000-000000000000}"/>
          </ac:spMkLst>
        </pc:spChg>
        <pc:grpChg chg="mod">
          <ac:chgData name="Silvana Izquierdo" userId="46480b9d-78ec-4659-884d-35c5467fe41c" providerId="ADAL" clId="{32A2D3AA-0D29-D940-9BE8-1E4B60747CAA}" dt="2019-10-30T14:48:08.154" v="151" actId="1036"/>
          <ac:grpSpMkLst>
            <pc:docMk/>
            <pc:sldMk cId="1932668025" sldId="282"/>
            <ac:grpSpMk id="7" creationId="{00000000-0000-0000-0000-000000000000}"/>
          </ac:grpSpMkLst>
        </pc:grpChg>
        <pc:grpChg chg="mod">
          <ac:chgData name="Silvana Izquierdo" userId="46480b9d-78ec-4659-884d-35c5467fe41c" providerId="ADAL" clId="{32A2D3AA-0D29-D940-9BE8-1E4B60747CAA}" dt="2019-10-30T14:48:08.154" v="151" actId="1036"/>
          <ac:grpSpMkLst>
            <pc:docMk/>
            <pc:sldMk cId="1932668025" sldId="282"/>
            <ac:grpSpMk id="37" creationId="{00000000-0000-0000-0000-000000000000}"/>
          </ac:grpSpMkLst>
        </pc:grpChg>
      </pc:sldChg>
      <pc:sldChg chg="modSp">
        <pc:chgData name="Silvana Izquierdo" userId="46480b9d-78ec-4659-884d-35c5467fe41c" providerId="ADAL" clId="{32A2D3AA-0D29-D940-9BE8-1E4B60747CAA}" dt="2019-10-30T14:48:22.888" v="152" actId="14100"/>
        <pc:sldMkLst>
          <pc:docMk/>
          <pc:sldMk cId="259708722" sldId="283"/>
        </pc:sldMkLst>
        <pc:picChg chg="mod">
          <ac:chgData name="Silvana Izquierdo" userId="46480b9d-78ec-4659-884d-35c5467fe41c" providerId="ADAL" clId="{32A2D3AA-0D29-D940-9BE8-1E4B60747CAA}" dt="2019-10-30T14:48:22.888" v="152" actId="14100"/>
          <ac:picMkLst>
            <pc:docMk/>
            <pc:sldMk cId="259708722" sldId="283"/>
            <ac:picMk id="8" creationId="{00000000-0000-0000-0000-000000000000}"/>
          </ac:picMkLst>
        </pc:picChg>
      </pc:sldChg>
      <pc:sldChg chg="modSp">
        <pc:chgData name="Silvana Izquierdo" userId="46480b9d-78ec-4659-884d-35c5467fe41c" providerId="ADAL" clId="{32A2D3AA-0D29-D940-9BE8-1E4B60747CAA}" dt="2019-10-30T14:48:38.291" v="153" actId="14100"/>
        <pc:sldMkLst>
          <pc:docMk/>
          <pc:sldMk cId="962920586" sldId="284"/>
        </pc:sldMkLst>
        <pc:spChg chg="mod">
          <ac:chgData name="Silvana Izquierdo" userId="46480b9d-78ec-4659-884d-35c5467fe41c" providerId="ADAL" clId="{32A2D3AA-0D29-D940-9BE8-1E4B60747CAA}" dt="2019-10-30T14:48:38.291" v="153" actId="14100"/>
          <ac:spMkLst>
            <pc:docMk/>
            <pc:sldMk cId="962920586" sldId="284"/>
            <ac:spMk id="9" creationId="{00000000-0000-0000-0000-000000000000}"/>
          </ac:spMkLst>
        </pc:spChg>
      </pc:sldChg>
      <pc:sldChg chg="modSp">
        <pc:chgData name="Silvana Izquierdo" userId="46480b9d-78ec-4659-884d-35c5467fe41c" providerId="ADAL" clId="{32A2D3AA-0D29-D940-9BE8-1E4B60747CAA}" dt="2019-10-30T14:52:16.048" v="160" actId="242"/>
        <pc:sldMkLst>
          <pc:docMk/>
          <pc:sldMk cId="3588418223" sldId="285"/>
        </pc:sldMkLst>
        <pc:graphicFrameChg chg="mod modGraphic">
          <ac:chgData name="Silvana Izquierdo" userId="46480b9d-78ec-4659-884d-35c5467fe41c" providerId="ADAL" clId="{32A2D3AA-0D29-D940-9BE8-1E4B60747CAA}" dt="2019-10-30T14:52:16.048" v="160" actId="242"/>
          <ac:graphicFrameMkLst>
            <pc:docMk/>
            <pc:sldMk cId="3588418223" sldId="285"/>
            <ac:graphicFrameMk id="4" creationId="{00000000-0000-0000-0000-000000000000}"/>
          </ac:graphicFrameMkLst>
        </pc:graphicFrameChg>
      </pc:sldChg>
      <pc:sldChg chg="modSp">
        <pc:chgData name="Silvana Izquierdo" userId="46480b9d-78ec-4659-884d-35c5467fe41c" providerId="ADAL" clId="{32A2D3AA-0D29-D940-9BE8-1E4B60747CAA}" dt="2019-10-30T14:52:38.968" v="166" actId="14100"/>
        <pc:sldMkLst>
          <pc:docMk/>
          <pc:sldMk cId="3822573617" sldId="287"/>
        </pc:sldMkLst>
        <pc:spChg chg="mod">
          <ac:chgData name="Silvana Izquierdo" userId="46480b9d-78ec-4659-884d-35c5467fe41c" providerId="ADAL" clId="{32A2D3AA-0D29-D940-9BE8-1E4B60747CAA}" dt="2019-10-30T14:52:38.968" v="166" actId="14100"/>
          <ac:spMkLst>
            <pc:docMk/>
            <pc:sldMk cId="3822573617" sldId="287"/>
            <ac:spMk id="3" creationId="{D0BC3C80-A0CA-4760-A403-395A32855B36}"/>
          </ac:spMkLst>
        </pc:spChg>
        <pc:spChg chg="mod">
          <ac:chgData name="Silvana Izquierdo" userId="46480b9d-78ec-4659-884d-35c5467fe41c" providerId="ADAL" clId="{32A2D3AA-0D29-D940-9BE8-1E4B60747CAA}" dt="2019-10-30T14:52:29.842" v="163" actId="1076"/>
          <ac:spMkLst>
            <pc:docMk/>
            <pc:sldMk cId="3822573617" sldId="287"/>
            <ac:spMk id="6" creationId="{E1D2EAAC-46C7-490F-9090-395F1A0E43AE}"/>
          </ac:spMkLst>
        </pc:spChg>
        <pc:spChg chg="mod">
          <ac:chgData name="Silvana Izquierdo" userId="46480b9d-78ec-4659-884d-35c5467fe41c" providerId="ADAL" clId="{32A2D3AA-0D29-D940-9BE8-1E4B60747CAA}" dt="2019-10-30T14:52:24.668" v="161" actId="1076"/>
          <ac:spMkLst>
            <pc:docMk/>
            <pc:sldMk cId="3822573617" sldId="287"/>
            <ac:spMk id="7" creationId="{916BF966-F611-4648-B743-B08ED8BBC756}"/>
          </ac:spMkLst>
        </pc:spChg>
        <pc:graphicFrameChg chg="mod">
          <ac:chgData name="Silvana Izquierdo" userId="46480b9d-78ec-4659-884d-35c5467fe41c" providerId="ADAL" clId="{32A2D3AA-0D29-D940-9BE8-1E4B60747CAA}" dt="2019-10-30T14:52:24.668" v="161" actId="1076"/>
          <ac:graphicFrameMkLst>
            <pc:docMk/>
            <pc:sldMk cId="3822573617" sldId="287"/>
            <ac:graphicFrameMk id="4" creationId="{C50BAF76-444D-44AD-85B9-03A6BB958F5B}"/>
          </ac:graphicFrameMkLst>
        </pc:graphicFrameChg>
      </pc:sldChg>
      <pc:sldChg chg="modSp">
        <pc:chgData name="Silvana Izquierdo" userId="46480b9d-78ec-4659-884d-35c5467fe41c" providerId="ADAL" clId="{32A2D3AA-0D29-D940-9BE8-1E4B60747CAA}" dt="2019-10-30T14:52:44.006" v="167" actId="1076"/>
        <pc:sldMkLst>
          <pc:docMk/>
          <pc:sldMk cId="3365834183" sldId="288"/>
        </pc:sldMkLst>
        <pc:spChg chg="mod">
          <ac:chgData name="Silvana Izquierdo" userId="46480b9d-78ec-4659-884d-35c5467fe41c" providerId="ADAL" clId="{32A2D3AA-0D29-D940-9BE8-1E4B60747CAA}" dt="2019-10-30T14:52:44.006" v="167" actId="1076"/>
          <ac:spMkLst>
            <pc:docMk/>
            <pc:sldMk cId="3365834183" sldId="288"/>
            <ac:spMk id="10" creationId="{D6ECE145-0A37-454B-99A3-1A649D02508A}"/>
          </ac:spMkLst>
        </pc:spChg>
      </pc:sldChg>
      <pc:sldChg chg="modSp">
        <pc:chgData name="Silvana Izquierdo" userId="46480b9d-78ec-4659-884d-35c5467fe41c" providerId="ADAL" clId="{32A2D3AA-0D29-D940-9BE8-1E4B60747CAA}" dt="2019-10-30T14:52:52.278" v="168" actId="14100"/>
        <pc:sldMkLst>
          <pc:docMk/>
          <pc:sldMk cId="2543189340" sldId="291"/>
        </pc:sldMkLst>
        <pc:spChg chg="mod">
          <ac:chgData name="Silvana Izquierdo" userId="46480b9d-78ec-4659-884d-35c5467fe41c" providerId="ADAL" clId="{32A2D3AA-0D29-D940-9BE8-1E4B60747CAA}" dt="2019-10-30T14:52:52.278" v="168" actId="14100"/>
          <ac:spMkLst>
            <pc:docMk/>
            <pc:sldMk cId="2543189340" sldId="291"/>
            <ac:spMk id="7" creationId="{5972B905-1F0C-44EC-A67C-A7D8C5E24B60}"/>
          </ac:spMkLst>
        </pc:spChg>
      </pc:sldChg>
      <pc:sldChg chg="modSp">
        <pc:chgData name="Silvana Izquierdo" userId="46480b9d-78ec-4659-884d-35c5467fe41c" providerId="ADAL" clId="{32A2D3AA-0D29-D940-9BE8-1E4B60747CAA}" dt="2019-10-30T14:53:06.102" v="170" actId="1076"/>
        <pc:sldMkLst>
          <pc:docMk/>
          <pc:sldMk cId="1588783264" sldId="293"/>
        </pc:sldMkLst>
        <pc:spChg chg="mod">
          <ac:chgData name="Silvana Izquierdo" userId="46480b9d-78ec-4659-884d-35c5467fe41c" providerId="ADAL" clId="{32A2D3AA-0D29-D940-9BE8-1E4B60747CAA}" dt="2019-10-30T14:53:06.102" v="170" actId="1076"/>
          <ac:spMkLst>
            <pc:docMk/>
            <pc:sldMk cId="1588783264" sldId="293"/>
            <ac:spMk id="3" creationId="{00000000-0000-0000-0000-000000000000}"/>
          </ac:spMkLst>
        </pc:spChg>
        <pc:spChg chg="mod">
          <ac:chgData name="Silvana Izquierdo" userId="46480b9d-78ec-4659-884d-35c5467fe41c" providerId="ADAL" clId="{32A2D3AA-0D29-D940-9BE8-1E4B60747CAA}" dt="2019-10-30T14:53:03.818" v="169" actId="1076"/>
          <ac:spMkLst>
            <pc:docMk/>
            <pc:sldMk cId="1588783264" sldId="293"/>
            <ac:spMk id="7" creationId="{00000000-0000-0000-0000-000000000000}"/>
          </ac:spMkLst>
        </pc:spChg>
      </pc:sldChg>
      <pc:sldChg chg="modSp">
        <pc:chgData name="Silvana Izquierdo" userId="46480b9d-78ec-4659-884d-35c5467fe41c" providerId="ADAL" clId="{32A2D3AA-0D29-D940-9BE8-1E4B60747CAA}" dt="2019-10-30T14:44:51.522" v="78" actId="1076"/>
        <pc:sldMkLst>
          <pc:docMk/>
          <pc:sldMk cId="383666298" sldId="303"/>
        </pc:sldMkLst>
        <pc:spChg chg="mod">
          <ac:chgData name="Silvana Izquierdo" userId="46480b9d-78ec-4659-884d-35c5467fe41c" providerId="ADAL" clId="{32A2D3AA-0D29-D940-9BE8-1E4B60747CAA}" dt="2019-10-30T14:44:51.522" v="78" actId="1076"/>
          <ac:spMkLst>
            <pc:docMk/>
            <pc:sldMk cId="383666298" sldId="303"/>
            <ac:spMk id="3" creationId="{00000000-0000-0000-0000-000000000000}"/>
          </ac:spMkLst>
        </pc:spChg>
        <pc:spChg chg="mod">
          <ac:chgData name="Silvana Izquierdo" userId="46480b9d-78ec-4659-884d-35c5467fe41c" providerId="ADAL" clId="{32A2D3AA-0D29-D940-9BE8-1E4B60747CAA}" dt="2019-10-30T14:44:51.522" v="78" actId="1076"/>
          <ac:spMkLst>
            <pc:docMk/>
            <pc:sldMk cId="383666298" sldId="303"/>
            <ac:spMk id="4" creationId="{00000000-0000-0000-0000-000000000000}"/>
          </ac:spMkLst>
        </pc:spChg>
      </pc:sldChg>
      <pc:sldChg chg="modSp">
        <pc:chgData name="Silvana Izquierdo" userId="46480b9d-78ec-4659-884d-35c5467fe41c" providerId="ADAL" clId="{32A2D3AA-0D29-D940-9BE8-1E4B60747CAA}" dt="2019-10-30T14:45:59.045" v="101" actId="1076"/>
        <pc:sldMkLst>
          <pc:docMk/>
          <pc:sldMk cId="3605236269" sldId="304"/>
        </pc:sldMkLst>
        <pc:spChg chg="mod">
          <ac:chgData name="Silvana Izquierdo" userId="46480b9d-78ec-4659-884d-35c5467fe41c" providerId="ADAL" clId="{32A2D3AA-0D29-D940-9BE8-1E4B60747CAA}" dt="2019-10-30T14:45:59.045" v="101" actId="1076"/>
          <ac:spMkLst>
            <pc:docMk/>
            <pc:sldMk cId="3605236269" sldId="304"/>
            <ac:spMk id="5" creationId="{00000000-0000-0000-0000-000000000000}"/>
          </ac:spMkLst>
        </pc:spChg>
        <pc:spChg chg="mod">
          <ac:chgData name="Silvana Izquierdo" userId="46480b9d-78ec-4659-884d-35c5467fe41c" providerId="ADAL" clId="{32A2D3AA-0D29-D940-9BE8-1E4B60747CAA}" dt="2019-10-30T14:45:52.793" v="99" actId="948"/>
          <ac:spMkLst>
            <pc:docMk/>
            <pc:sldMk cId="3605236269" sldId="304"/>
            <ac:spMk id="6" creationId="{00000000-0000-0000-0000-000000000000}"/>
          </ac:spMkLst>
        </pc:spChg>
        <pc:spChg chg="mod">
          <ac:chgData name="Silvana Izquierdo" userId="46480b9d-78ec-4659-884d-35c5467fe41c" providerId="ADAL" clId="{32A2D3AA-0D29-D940-9BE8-1E4B60747CAA}" dt="2019-10-30T14:45:56.064" v="100" actId="1076"/>
          <ac:spMkLst>
            <pc:docMk/>
            <pc:sldMk cId="3605236269" sldId="304"/>
            <ac:spMk id="7" creationId="{00000000-0000-0000-0000-000000000000}"/>
          </ac:spMkLst>
        </pc:spChg>
      </pc:sldChg>
      <pc:sldChg chg="modSp">
        <pc:chgData name="Silvana Izquierdo" userId="46480b9d-78ec-4659-884d-35c5467fe41c" providerId="ADAL" clId="{32A2D3AA-0D29-D940-9BE8-1E4B60747CAA}" dt="2019-10-30T14:47:21.485" v="127" actId="1076"/>
        <pc:sldMkLst>
          <pc:docMk/>
          <pc:sldMk cId="2249407242" sldId="307"/>
        </pc:sldMkLst>
        <pc:spChg chg="mod">
          <ac:chgData name="Silvana Izquierdo" userId="46480b9d-78ec-4659-884d-35c5467fe41c" providerId="ADAL" clId="{32A2D3AA-0D29-D940-9BE8-1E4B60747CAA}" dt="2019-10-30T14:47:21.485" v="127" actId="1076"/>
          <ac:spMkLst>
            <pc:docMk/>
            <pc:sldMk cId="2249407242" sldId="307"/>
            <ac:spMk id="29698" creationId="{00000000-0000-0000-0000-000000000000}"/>
          </ac:spMkLst>
        </pc:spChg>
        <pc:spChg chg="mod">
          <ac:chgData name="Silvana Izquierdo" userId="46480b9d-78ec-4659-884d-35c5467fe41c" providerId="ADAL" clId="{32A2D3AA-0D29-D940-9BE8-1E4B60747CAA}" dt="2019-10-30T14:47:09.976" v="125" actId="1076"/>
          <ac:spMkLst>
            <pc:docMk/>
            <pc:sldMk cId="2249407242" sldId="307"/>
            <ac:spMk id="29699" creationId="{00000000-0000-0000-0000-000000000000}"/>
          </ac:spMkLst>
        </pc:spChg>
      </pc:sldChg>
      <pc:sldChg chg="modSp">
        <pc:chgData name="Silvana Izquierdo" userId="46480b9d-78ec-4659-884d-35c5467fe41c" providerId="ADAL" clId="{32A2D3AA-0D29-D940-9BE8-1E4B60747CAA}" dt="2019-10-30T14:47:00.097" v="122" actId="242"/>
        <pc:sldMkLst>
          <pc:docMk/>
          <pc:sldMk cId="71184967" sldId="309"/>
        </pc:sldMkLst>
        <pc:graphicFrameChg chg="mod modGraphic">
          <ac:chgData name="Silvana Izquierdo" userId="46480b9d-78ec-4659-884d-35c5467fe41c" providerId="ADAL" clId="{32A2D3AA-0D29-D940-9BE8-1E4B60747CAA}" dt="2019-10-30T14:47:00.097" v="122" actId="242"/>
          <ac:graphicFrameMkLst>
            <pc:docMk/>
            <pc:sldMk cId="71184967" sldId="309"/>
            <ac:graphicFrameMk id="4" creationId="{00000000-0000-0000-0000-000000000000}"/>
          </ac:graphicFrameMkLst>
        </pc:graphicFrameChg>
      </pc:sldChg>
      <pc:sldChg chg="modSp">
        <pc:chgData name="Silvana Izquierdo" userId="46480b9d-78ec-4659-884d-35c5467fe41c" providerId="ADAL" clId="{32A2D3AA-0D29-D940-9BE8-1E4B60747CAA}" dt="2019-10-30T14:46:53.764" v="120" actId="1076"/>
        <pc:sldMkLst>
          <pc:docMk/>
          <pc:sldMk cId="4110562677" sldId="314"/>
        </pc:sldMkLst>
        <pc:picChg chg="mod">
          <ac:chgData name="Silvana Izquierdo" userId="46480b9d-78ec-4659-884d-35c5467fe41c" providerId="ADAL" clId="{32A2D3AA-0D29-D940-9BE8-1E4B60747CAA}" dt="2019-10-30T14:46:53.764" v="120" actId="1076"/>
          <ac:picMkLst>
            <pc:docMk/>
            <pc:sldMk cId="4110562677" sldId="314"/>
            <ac:picMk id="70659" creationId="{00000000-0000-0000-0000-000000000000}"/>
          </ac:picMkLst>
        </pc:picChg>
      </pc:sldChg>
      <pc:sldChg chg="modSp">
        <pc:chgData name="Silvana Izquierdo" userId="46480b9d-78ec-4659-884d-35c5467fe41c" providerId="ADAL" clId="{32A2D3AA-0D29-D940-9BE8-1E4B60747CAA}" dt="2019-10-30T14:44:04.741" v="76" actId="1076"/>
        <pc:sldMkLst>
          <pc:docMk/>
          <pc:sldMk cId="1044188278" sldId="320"/>
        </pc:sldMkLst>
        <pc:spChg chg="mod">
          <ac:chgData name="Silvana Izquierdo" userId="46480b9d-78ec-4659-884d-35c5467fe41c" providerId="ADAL" clId="{32A2D3AA-0D29-D940-9BE8-1E4B60747CAA}" dt="2019-10-30T14:44:04.741" v="76" actId="1076"/>
          <ac:spMkLst>
            <pc:docMk/>
            <pc:sldMk cId="1044188278" sldId="320"/>
            <ac:spMk id="6147" creationId="{00000000-0000-0000-0000-000000000000}"/>
          </ac:spMkLst>
        </pc:spChg>
        <pc:grpChg chg="mod">
          <ac:chgData name="Silvana Izquierdo" userId="46480b9d-78ec-4659-884d-35c5467fe41c" providerId="ADAL" clId="{32A2D3AA-0D29-D940-9BE8-1E4B60747CAA}" dt="2019-10-30T14:44:04.741" v="76" actId="1076"/>
          <ac:grpSpMkLst>
            <pc:docMk/>
            <pc:sldMk cId="1044188278" sldId="320"/>
            <ac:grpSpMk id="7" creationId="{00000000-0000-0000-0000-000000000000}"/>
          </ac:grpSpMkLst>
        </pc:grpChg>
        <pc:grpChg chg="mod">
          <ac:chgData name="Silvana Izquierdo" userId="46480b9d-78ec-4659-884d-35c5467fe41c" providerId="ADAL" clId="{32A2D3AA-0D29-D940-9BE8-1E4B60747CAA}" dt="2019-10-30T14:44:04.741" v="76" actId="1076"/>
          <ac:grpSpMkLst>
            <pc:docMk/>
            <pc:sldMk cId="1044188278" sldId="320"/>
            <ac:grpSpMk id="15" creationId="{00000000-0000-0000-0000-000000000000}"/>
          </ac:grpSpMkLst>
        </pc:grpChg>
        <pc:grpChg chg="mod">
          <ac:chgData name="Silvana Izquierdo" userId="46480b9d-78ec-4659-884d-35c5467fe41c" providerId="ADAL" clId="{32A2D3AA-0D29-D940-9BE8-1E4B60747CAA}" dt="2019-10-30T14:44:04.741" v="76" actId="1076"/>
          <ac:grpSpMkLst>
            <pc:docMk/>
            <pc:sldMk cId="1044188278" sldId="320"/>
            <ac:grpSpMk id="19" creationId="{00000000-0000-0000-0000-000000000000}"/>
          </ac:grpSpMkLst>
        </pc:grpChg>
        <pc:grpChg chg="mod">
          <ac:chgData name="Silvana Izquierdo" userId="46480b9d-78ec-4659-884d-35c5467fe41c" providerId="ADAL" clId="{32A2D3AA-0D29-D940-9BE8-1E4B60747CAA}" dt="2019-10-30T14:44:04.741" v="76" actId="1076"/>
          <ac:grpSpMkLst>
            <pc:docMk/>
            <pc:sldMk cId="1044188278" sldId="320"/>
            <ac:grpSpMk id="6146" creationId="{00000000-0000-0000-0000-000000000000}"/>
          </ac:grpSpMkLst>
        </pc:grpChg>
      </pc:sldChg>
      <pc:sldChg chg="addSp modSp add">
        <pc:chgData name="Silvana Izquierdo" userId="46480b9d-78ec-4659-884d-35c5467fe41c" providerId="ADAL" clId="{32A2D3AA-0D29-D940-9BE8-1E4B60747CAA}" dt="2019-10-30T14:42:21.240" v="41" actId="1076"/>
        <pc:sldMkLst>
          <pc:docMk/>
          <pc:sldMk cId="2213314186" sldId="321"/>
        </pc:sldMkLst>
        <pc:spChg chg="add mod">
          <ac:chgData name="Silvana Izquierdo" userId="46480b9d-78ec-4659-884d-35c5467fe41c" providerId="ADAL" clId="{32A2D3AA-0D29-D940-9BE8-1E4B60747CAA}" dt="2019-10-30T14:39:31.588" v="13" actId="113"/>
          <ac:spMkLst>
            <pc:docMk/>
            <pc:sldMk cId="2213314186" sldId="321"/>
            <ac:spMk id="2" creationId="{9D249AB5-D209-3642-B0AB-0EA975373460}"/>
          </ac:spMkLst>
        </pc:spChg>
        <pc:graphicFrameChg chg="add mod modGraphic">
          <ac:chgData name="Silvana Izquierdo" userId="46480b9d-78ec-4659-884d-35c5467fe41c" providerId="ADAL" clId="{32A2D3AA-0D29-D940-9BE8-1E4B60747CAA}" dt="2019-10-30T14:42:21.240" v="41" actId="1076"/>
          <ac:graphicFrameMkLst>
            <pc:docMk/>
            <pc:sldMk cId="2213314186" sldId="321"/>
            <ac:graphicFrameMk id="3" creationId="{E0B1A289-E0AE-754E-80EB-22FD232A4ED1}"/>
          </ac:graphicFrameMkLst>
        </pc:graphicFrameChg>
      </pc:sldChg>
    </pc:docChg>
  </pc:docChgLst>
  <pc:docChgLst>
    <pc:chgData name="Kyriaki Tsaganis" userId="1f2818a1-fb25-4bcc-a33e-eeea456b3642" providerId="ADAL" clId="{0678C41B-DD67-E24B-BCD6-835F2E86B44E}"/>
    <pc:docChg chg="addSld delSld modSld">
      <pc:chgData name="Kyriaki Tsaganis" userId="1f2818a1-fb25-4bcc-a33e-eeea456b3642" providerId="ADAL" clId="{0678C41B-DD67-E24B-BCD6-835F2E86B44E}" dt="2019-11-13T17:13:18.406" v="10" actId="2696"/>
      <pc:docMkLst>
        <pc:docMk/>
      </pc:docMkLst>
      <pc:sldChg chg="del">
        <pc:chgData name="Kyriaki Tsaganis" userId="1f2818a1-fb25-4bcc-a33e-eeea456b3642" providerId="ADAL" clId="{0678C41B-DD67-E24B-BCD6-835F2E86B44E}" dt="2019-11-13T17:13:08.154" v="1" actId="2696"/>
        <pc:sldMkLst>
          <pc:docMk/>
          <pc:sldMk cId="112945581" sldId="383"/>
        </pc:sldMkLst>
      </pc:sldChg>
      <pc:sldChg chg="del">
        <pc:chgData name="Kyriaki Tsaganis" userId="1f2818a1-fb25-4bcc-a33e-eeea456b3642" providerId="ADAL" clId="{0678C41B-DD67-E24B-BCD6-835F2E86B44E}" dt="2019-11-13T17:13:08.167" v="2" actId="2696"/>
        <pc:sldMkLst>
          <pc:docMk/>
          <pc:sldMk cId="98541168" sldId="384"/>
        </pc:sldMkLst>
      </pc:sldChg>
      <pc:sldChg chg="del">
        <pc:chgData name="Kyriaki Tsaganis" userId="1f2818a1-fb25-4bcc-a33e-eeea456b3642" providerId="ADAL" clId="{0678C41B-DD67-E24B-BCD6-835F2E86B44E}" dt="2019-11-13T17:13:08.183" v="3" actId="2696"/>
        <pc:sldMkLst>
          <pc:docMk/>
          <pc:sldMk cId="3988146378" sldId="385"/>
        </pc:sldMkLst>
      </pc:sldChg>
      <pc:sldChg chg="del">
        <pc:chgData name="Kyriaki Tsaganis" userId="1f2818a1-fb25-4bcc-a33e-eeea456b3642" providerId="ADAL" clId="{0678C41B-DD67-E24B-BCD6-835F2E86B44E}" dt="2019-11-13T17:13:08.197" v="4" actId="2696"/>
        <pc:sldMkLst>
          <pc:docMk/>
          <pc:sldMk cId="17809631" sldId="386"/>
        </pc:sldMkLst>
      </pc:sldChg>
      <pc:sldChg chg="del">
        <pc:chgData name="Kyriaki Tsaganis" userId="1f2818a1-fb25-4bcc-a33e-eeea456b3642" providerId="ADAL" clId="{0678C41B-DD67-E24B-BCD6-835F2E86B44E}" dt="2019-11-13T17:13:08.211" v="5" actId="2696"/>
        <pc:sldMkLst>
          <pc:docMk/>
          <pc:sldMk cId="3638104242" sldId="387"/>
        </pc:sldMkLst>
      </pc:sldChg>
      <pc:sldChg chg="del">
        <pc:chgData name="Kyriaki Tsaganis" userId="1f2818a1-fb25-4bcc-a33e-eeea456b3642" providerId="ADAL" clId="{0678C41B-DD67-E24B-BCD6-835F2E86B44E}" dt="2019-11-13T17:13:08.239" v="6" actId="2696"/>
        <pc:sldMkLst>
          <pc:docMk/>
          <pc:sldMk cId="3662035048" sldId="388"/>
        </pc:sldMkLst>
      </pc:sldChg>
      <pc:sldChg chg="del">
        <pc:chgData name="Kyriaki Tsaganis" userId="1f2818a1-fb25-4bcc-a33e-eeea456b3642" providerId="ADAL" clId="{0678C41B-DD67-E24B-BCD6-835F2E86B44E}" dt="2019-11-13T17:13:13.012" v="7" actId="2696"/>
        <pc:sldMkLst>
          <pc:docMk/>
          <pc:sldMk cId="4085277172" sldId="389"/>
        </pc:sldMkLst>
      </pc:sldChg>
      <pc:sldChg chg="del">
        <pc:chgData name="Kyriaki Tsaganis" userId="1f2818a1-fb25-4bcc-a33e-eeea456b3642" providerId="ADAL" clId="{0678C41B-DD67-E24B-BCD6-835F2E86B44E}" dt="2019-11-13T17:13:13.037" v="8" actId="2696"/>
        <pc:sldMkLst>
          <pc:docMk/>
          <pc:sldMk cId="3269340401" sldId="390"/>
        </pc:sldMkLst>
      </pc:sldChg>
      <pc:sldChg chg="del">
        <pc:chgData name="Kyriaki Tsaganis" userId="1f2818a1-fb25-4bcc-a33e-eeea456b3642" providerId="ADAL" clId="{0678C41B-DD67-E24B-BCD6-835F2E86B44E}" dt="2019-11-13T17:13:18.378" v="9" actId="2696"/>
        <pc:sldMkLst>
          <pc:docMk/>
          <pc:sldMk cId="1848577783" sldId="391"/>
        </pc:sldMkLst>
      </pc:sldChg>
      <pc:sldChg chg="del">
        <pc:chgData name="Kyriaki Tsaganis" userId="1f2818a1-fb25-4bcc-a33e-eeea456b3642" providerId="ADAL" clId="{0678C41B-DD67-E24B-BCD6-835F2E86B44E}" dt="2019-11-13T17:13:18.406" v="10" actId="2696"/>
        <pc:sldMkLst>
          <pc:docMk/>
          <pc:sldMk cId="1565616591" sldId="392"/>
        </pc:sldMkLst>
      </pc:sldChg>
      <pc:sldChg chg="add">
        <pc:chgData name="Kyriaki Tsaganis" userId="1f2818a1-fb25-4bcc-a33e-eeea456b3642" providerId="ADAL" clId="{0678C41B-DD67-E24B-BCD6-835F2E86B44E}" dt="2019-11-13T17:12:49.803" v="0"/>
        <pc:sldMkLst>
          <pc:docMk/>
          <pc:sldMk cId="986370669" sldId="399"/>
        </pc:sldMkLst>
      </pc:sldChg>
      <pc:sldChg chg="add">
        <pc:chgData name="Kyriaki Tsaganis" userId="1f2818a1-fb25-4bcc-a33e-eeea456b3642" providerId="ADAL" clId="{0678C41B-DD67-E24B-BCD6-835F2E86B44E}" dt="2019-11-13T17:12:49.803" v="0"/>
        <pc:sldMkLst>
          <pc:docMk/>
          <pc:sldMk cId="1960657340" sldId="31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B3B392-5A81-4A11-B2AE-CE12D350ACEE}" type="datetimeFigureOut">
              <a:rPr lang="en-US" smtClean="0"/>
              <a:t>11/13/19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38BDD-C619-44B2-8AAD-3E372A2B21BC}" type="slidenum">
              <a:rPr lang="en-US" smtClean="0"/>
              <a:t>‹#›</a:t>
            </a:fld>
            <a:endParaRPr lang="en-US"/>
          </a:p>
        </p:txBody>
      </p:sp>
    </p:spTree>
    <p:extLst>
      <p:ext uri="{BB962C8B-B14F-4D97-AF65-F5344CB8AC3E}">
        <p14:creationId xmlns:p14="http://schemas.microsoft.com/office/powerpoint/2010/main" val="2507524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xfrm>
            <a:off x="381000" y="685800"/>
            <a:ext cx="6096000" cy="3429000"/>
          </a:xfrm>
          <a:ln/>
        </p:spPr>
      </p:sp>
      <p:sp>
        <p:nvSpPr>
          <p:cNvPr id="6349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351610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38FDD6C-5ECC-43B9-9DD6-E844C43FA8A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88389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SCA-14 SABCS V6 02-13-07.pptSCA-10 breast cancer slides_8-21-06.ppt</a:t>
            </a:r>
          </a:p>
        </p:txBody>
      </p:sp>
      <p:sp>
        <p:nvSpPr>
          <p:cNvPr id="5" name="Date Placeholder 4"/>
          <p:cNvSpPr>
            <a:spLocks noGrp="1"/>
          </p:cNvSpPr>
          <p:nvPr>
            <p:ph type="dt" idx="11"/>
          </p:nvPr>
        </p:nvSpPr>
        <p:spPr/>
        <p:txBody>
          <a:bodyPr/>
          <a:lstStyle/>
          <a:p>
            <a:pPr>
              <a:defRPr/>
            </a:pPr>
            <a:fld id="{CF7CFBA6-6066-49F6-9720-D30F980B9B9B}" type="datetime1">
              <a:rPr lang="en-US" smtClean="0"/>
              <a:pPr>
                <a:defRPr/>
              </a:pPr>
              <a:t>11/13/19</a:t>
            </a:fld>
            <a:endParaRPr lang="en-US"/>
          </a:p>
        </p:txBody>
      </p:sp>
      <p:sp>
        <p:nvSpPr>
          <p:cNvPr id="6" name="Slide Number Placeholder 5"/>
          <p:cNvSpPr>
            <a:spLocks noGrp="1"/>
          </p:cNvSpPr>
          <p:nvPr>
            <p:ph type="sldNum" sz="quarter" idx="12"/>
          </p:nvPr>
        </p:nvSpPr>
        <p:spPr/>
        <p:txBody>
          <a:bodyPr/>
          <a:lstStyle/>
          <a:p>
            <a:pPr>
              <a:defRPr/>
            </a:pPr>
            <a:fld id="{7A48F76E-862A-4E60-963E-8FDA45FEC373}" type="slidenum">
              <a:rPr lang="en-US" altLang="en-US" smtClean="0"/>
              <a:pPr>
                <a:defRPr/>
              </a:pPr>
              <a:t>46</a:t>
            </a:fld>
            <a:endParaRPr lang="en-US" altLang="en-US"/>
          </a:p>
        </p:txBody>
      </p:sp>
    </p:spTree>
    <p:extLst>
      <p:ext uri="{BB962C8B-B14F-4D97-AF65-F5344CB8AC3E}">
        <p14:creationId xmlns:p14="http://schemas.microsoft.com/office/powerpoint/2010/main" val="3561132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xfrm>
            <a:off x="381000" y="685800"/>
            <a:ext cx="6096000" cy="3429000"/>
          </a:xfrm>
          <a:ln/>
        </p:spPr>
      </p:sp>
      <p:sp>
        <p:nvSpPr>
          <p:cNvPr id="6349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03300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SCA-14 SABCS V6 02-13-07.pptSCA-10 breast cancer slides_8-21-06.ppt</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CFBA6-6066-49F6-9720-D30F980B9B9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11/13/19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8F76E-862A-4E60-963E-8FDA45FEC37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479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atin typeface="Arial" charset="0"/>
                <a:ea typeface="Gothic" charset="0"/>
                <a:cs typeface="Gothic" charset="0"/>
              </a:rPr>
              <a:t>Figure 1 Progression-free Survival and Overall Survival. Shown are Kaplan–Meier estimates of the duration of progression-free survival in the full analysis set as assessed by investigators (Panel A), in patients with known or treated central nervous system (CNS) metastases at trial entry (Panel B), and in patients without known or treated CNS metastases at trial entry (Panel C). Also shown are Kaplan–Meier estimates of overall survival (Panel D). Censored data are indicated by tick marks. For the analysis of progression-free survival, data for patients who had not had a progression event or had not died at the time of the analysis were censored at the time of their last assessment (according to Response Evaluation Criteria in Solid Tumors) that could be evaluated. For the analysis of overall survival, data for any patients who were not known to have died at the time of the analysis were censored at the last recorded date that the patient was known to be alive. CI denotes confidence interval, EGFR-TKI epidermal growth factor receptor tyrosine kinase inhibitor, and NC could not be calculated.</a:t>
            </a:r>
            <a:endParaRPr lang="en-GB" dirty="0">
              <a:latin typeface="Arial" charset="0"/>
              <a:ea typeface="Gothic" charset="0"/>
              <a:cs typeface="Gothic" charset="0"/>
            </a:endParaRPr>
          </a:p>
        </p:txBody>
      </p:sp>
    </p:spTree>
    <p:extLst>
      <p:ext uri="{BB962C8B-B14F-4D97-AF65-F5344CB8AC3E}">
        <p14:creationId xmlns:p14="http://schemas.microsoft.com/office/powerpoint/2010/main" val="130560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DBF41-315E-4981-B430-DEECB198BA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31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SCA-14 SABCS V6 02-13-07.pptSCA-10 breast cancer slides_8-21-06.ppt</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CFBA6-6066-49F6-9720-D30F980B9B9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11/13/19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8F76E-862A-4E60-963E-8FDA45FEC37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90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D74A5A2-B6A3-45B2-A210-19D5292E166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99478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MS PGothic" panose="020B0600070205080204"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30000"/>
              </a:spcBef>
              <a:defRPr sz="1200">
                <a:solidFill>
                  <a:schemeClr val="tx1"/>
                </a:solidFill>
                <a:latin typeface="Calibri" panose="020F0502020204030204" pitchFamily="34" charset="0"/>
              </a:defRPr>
            </a:lvl1pPr>
            <a:lvl2pPr marL="741363" indent="-284163" defTabSz="457200">
              <a:spcBef>
                <a:spcPct val="30000"/>
              </a:spcBef>
              <a:defRPr sz="1200">
                <a:solidFill>
                  <a:schemeClr val="tx1"/>
                </a:solidFill>
                <a:latin typeface="Calibri" panose="020F0502020204030204" pitchFamily="34" charset="0"/>
              </a:defRPr>
            </a:lvl2pPr>
            <a:lvl3pPr marL="1141413" indent="-227013" defTabSz="457200">
              <a:spcBef>
                <a:spcPct val="30000"/>
              </a:spcBef>
              <a:defRPr sz="1200">
                <a:solidFill>
                  <a:schemeClr val="tx1"/>
                </a:solidFill>
                <a:latin typeface="Calibri" panose="020F0502020204030204" pitchFamily="34" charset="0"/>
              </a:defRPr>
            </a:lvl3pPr>
            <a:lvl4pPr marL="1598613" indent="-227013" defTabSz="457200">
              <a:spcBef>
                <a:spcPct val="30000"/>
              </a:spcBef>
              <a:defRPr sz="1200">
                <a:solidFill>
                  <a:schemeClr val="tx1"/>
                </a:solidFill>
                <a:latin typeface="Calibri" panose="020F0502020204030204" pitchFamily="34" charset="0"/>
              </a:defRPr>
            </a:lvl4pPr>
            <a:lvl5pPr marL="2055813" indent="-227013" defTabSz="457200">
              <a:spcBef>
                <a:spcPct val="30000"/>
              </a:spcBef>
              <a:defRPr sz="1200">
                <a:solidFill>
                  <a:schemeClr val="tx1"/>
                </a:solidFill>
                <a:latin typeface="Calibri" panose="020F0502020204030204" pitchFamily="34" charset="0"/>
              </a:defRPr>
            </a:lvl5pPr>
            <a:lvl6pPr marL="2513013" indent="-227013" defTabSz="457200"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457200"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457200"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9D53111-E99F-4406-95A7-16999D9210B8}"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148155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5">
              <a:defRPr sz="1200" b="1">
                <a:solidFill>
                  <a:schemeClr val="tx1"/>
                </a:solidFill>
                <a:latin typeface="Arial" charset="0"/>
                <a:ea typeface="MS PGothic" pitchFamily="34" charset="-128"/>
              </a:defRPr>
            </a:lvl1pPr>
            <a:lvl2pPr marL="741631" indent="-285243" defTabSz="922285">
              <a:defRPr sz="1200" b="1">
                <a:solidFill>
                  <a:schemeClr val="tx1"/>
                </a:solidFill>
                <a:latin typeface="Arial" charset="0"/>
                <a:ea typeface="MS PGothic" pitchFamily="34" charset="-128"/>
              </a:defRPr>
            </a:lvl2pPr>
            <a:lvl3pPr marL="1140971" indent="-228194" defTabSz="922285">
              <a:defRPr sz="1200" b="1">
                <a:solidFill>
                  <a:schemeClr val="tx1"/>
                </a:solidFill>
                <a:latin typeface="Arial" charset="0"/>
                <a:ea typeface="MS PGothic" pitchFamily="34" charset="-128"/>
              </a:defRPr>
            </a:lvl3pPr>
            <a:lvl4pPr marL="1597361" indent="-228194" defTabSz="922285">
              <a:defRPr sz="1200" b="1">
                <a:solidFill>
                  <a:schemeClr val="tx1"/>
                </a:solidFill>
                <a:latin typeface="Arial" charset="0"/>
                <a:ea typeface="MS PGothic" pitchFamily="34" charset="-128"/>
              </a:defRPr>
            </a:lvl4pPr>
            <a:lvl5pPr marL="2053750" indent="-228194" defTabSz="922285">
              <a:defRPr sz="1200" b="1">
                <a:solidFill>
                  <a:schemeClr val="tx1"/>
                </a:solidFill>
                <a:latin typeface="Arial" charset="0"/>
                <a:ea typeface="MS PGothic" pitchFamily="34" charset="-128"/>
              </a:defRPr>
            </a:lvl5pPr>
            <a:lvl6pPr marL="2510138" indent="-228194" algn="ctr" defTabSz="922285" eaLnBrk="0" fontAlgn="base" hangingPunct="0">
              <a:spcBef>
                <a:spcPct val="0"/>
              </a:spcBef>
              <a:spcAft>
                <a:spcPct val="0"/>
              </a:spcAft>
              <a:defRPr sz="1200" b="1">
                <a:solidFill>
                  <a:schemeClr val="tx1"/>
                </a:solidFill>
                <a:latin typeface="Arial" charset="0"/>
                <a:ea typeface="MS PGothic" pitchFamily="34" charset="-128"/>
              </a:defRPr>
            </a:lvl6pPr>
            <a:lvl7pPr marL="2966526" indent="-228194" algn="ctr" defTabSz="922285" eaLnBrk="0" fontAlgn="base" hangingPunct="0">
              <a:spcBef>
                <a:spcPct val="0"/>
              </a:spcBef>
              <a:spcAft>
                <a:spcPct val="0"/>
              </a:spcAft>
              <a:defRPr sz="1200" b="1">
                <a:solidFill>
                  <a:schemeClr val="tx1"/>
                </a:solidFill>
                <a:latin typeface="Arial" charset="0"/>
                <a:ea typeface="MS PGothic" pitchFamily="34" charset="-128"/>
              </a:defRPr>
            </a:lvl7pPr>
            <a:lvl8pPr marL="3422914" indent="-228194" algn="ctr" defTabSz="922285" eaLnBrk="0" fontAlgn="base" hangingPunct="0">
              <a:spcBef>
                <a:spcPct val="0"/>
              </a:spcBef>
              <a:spcAft>
                <a:spcPct val="0"/>
              </a:spcAft>
              <a:defRPr sz="1200" b="1">
                <a:solidFill>
                  <a:schemeClr val="tx1"/>
                </a:solidFill>
                <a:latin typeface="Arial" charset="0"/>
                <a:ea typeface="MS PGothic" pitchFamily="34" charset="-128"/>
              </a:defRPr>
            </a:lvl8pPr>
            <a:lvl9pPr marL="3879302" indent="-228194" algn="ctr" defTabSz="922285" eaLnBrk="0" fontAlgn="base" hangingPunct="0">
              <a:spcBef>
                <a:spcPct val="0"/>
              </a:spcBef>
              <a:spcAft>
                <a:spcPct val="0"/>
              </a:spcAft>
              <a:defRPr sz="1200" b="1">
                <a:solidFill>
                  <a:schemeClr val="tx1"/>
                </a:solidFill>
                <a:latin typeface="Arial" charset="0"/>
                <a:ea typeface="MS PGothic" pitchFamily="34" charset="-128"/>
              </a:defRPr>
            </a:lvl9pPr>
          </a:lstStyle>
          <a:p>
            <a:pPr marL="0" marR="0" lvl="0" indent="0" algn="r" defTabSz="922285" rtl="0" eaLnBrk="1" fontAlgn="base" latinLnBrk="0" hangingPunct="1">
              <a:lnSpc>
                <a:spcPct val="100000"/>
              </a:lnSpc>
              <a:spcBef>
                <a:spcPct val="0"/>
              </a:spcBef>
              <a:spcAft>
                <a:spcPct val="0"/>
              </a:spcAft>
              <a:buClrTx/>
              <a:buSzTx/>
              <a:buFontTx/>
              <a:buNone/>
              <a:tabLst/>
              <a:defRPr/>
            </a:pPr>
            <a:fld id="{438F44E1-B0AB-49F2-A033-CD137E8192D8}" type="slidenum">
              <a:rPr kumimoji="0" 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mn-cs"/>
              </a:rPr>
              <a:pPr marL="0" marR="0" lvl="0" indent="0" algn="r" defTabSz="922285"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3942445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SCA-14 SABCS V6 02-13-07.pptSCA-10 breast cancer slides_8-21-06.ppt</a:t>
            </a:r>
          </a:p>
        </p:txBody>
      </p:sp>
      <p:sp>
        <p:nvSpPr>
          <p:cNvPr id="5" name="Date Placeholder 4"/>
          <p:cNvSpPr>
            <a:spLocks noGrp="1"/>
          </p:cNvSpPr>
          <p:nvPr>
            <p:ph type="dt" idx="11"/>
          </p:nvPr>
        </p:nvSpPr>
        <p:spPr/>
        <p:txBody>
          <a:bodyPr/>
          <a:lstStyle/>
          <a:p>
            <a:pPr>
              <a:defRPr/>
            </a:pPr>
            <a:fld id="{CF7CFBA6-6066-49F6-9720-D30F980B9B9B}" type="datetime1">
              <a:rPr lang="en-US" smtClean="0"/>
              <a:pPr>
                <a:defRPr/>
              </a:pPr>
              <a:t>11/13/19</a:t>
            </a:fld>
            <a:endParaRPr lang="en-US"/>
          </a:p>
        </p:txBody>
      </p:sp>
      <p:sp>
        <p:nvSpPr>
          <p:cNvPr id="6" name="Slide Number Placeholder 5"/>
          <p:cNvSpPr>
            <a:spLocks noGrp="1"/>
          </p:cNvSpPr>
          <p:nvPr>
            <p:ph type="sldNum" sz="quarter" idx="12"/>
          </p:nvPr>
        </p:nvSpPr>
        <p:spPr/>
        <p:txBody>
          <a:bodyPr/>
          <a:lstStyle/>
          <a:p>
            <a:pPr>
              <a:defRPr/>
            </a:pPr>
            <a:fld id="{7A48F76E-862A-4E60-963E-8FDA45FEC373}" type="slidenum">
              <a:rPr lang="en-US" altLang="en-US" smtClean="0"/>
              <a:pPr>
                <a:defRPr/>
              </a:pPr>
              <a:t>40</a:t>
            </a:fld>
            <a:endParaRPr lang="en-US" altLang="en-US"/>
          </a:p>
        </p:txBody>
      </p:sp>
    </p:spTree>
    <p:extLst>
      <p:ext uri="{BB962C8B-B14F-4D97-AF65-F5344CB8AC3E}">
        <p14:creationId xmlns:p14="http://schemas.microsoft.com/office/powerpoint/2010/main" val="1961874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9B201E-4CDD-4229-8D56-F1C1D2BD3691}"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6E0CC-4DE0-4C8D-8738-A1D66EDF7B9B}" type="slidenum">
              <a:rPr lang="en-US" smtClean="0"/>
              <a:t>‹#›</a:t>
            </a:fld>
            <a:endParaRPr lang="en-US"/>
          </a:p>
        </p:txBody>
      </p:sp>
    </p:spTree>
    <p:extLst>
      <p:ext uri="{BB962C8B-B14F-4D97-AF65-F5344CB8AC3E}">
        <p14:creationId xmlns:p14="http://schemas.microsoft.com/office/powerpoint/2010/main" val="6794954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9B201E-4CDD-4229-8D56-F1C1D2BD3691}"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6E0CC-4DE0-4C8D-8738-A1D66EDF7B9B}" type="slidenum">
              <a:rPr lang="en-US" smtClean="0"/>
              <a:t>‹#›</a:t>
            </a:fld>
            <a:endParaRPr lang="en-US"/>
          </a:p>
        </p:txBody>
      </p:sp>
    </p:spTree>
    <p:extLst>
      <p:ext uri="{BB962C8B-B14F-4D97-AF65-F5344CB8AC3E}">
        <p14:creationId xmlns:p14="http://schemas.microsoft.com/office/powerpoint/2010/main" val="3367353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9B201E-4CDD-4229-8D56-F1C1D2BD3691}"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6E0CC-4DE0-4C8D-8738-A1D66EDF7B9B}" type="slidenum">
              <a:rPr lang="en-US" smtClean="0"/>
              <a:t>‹#›</a:t>
            </a:fld>
            <a:endParaRPr lang="en-US"/>
          </a:p>
        </p:txBody>
      </p:sp>
    </p:spTree>
    <p:extLst>
      <p:ext uri="{BB962C8B-B14F-4D97-AF65-F5344CB8AC3E}">
        <p14:creationId xmlns:p14="http://schemas.microsoft.com/office/powerpoint/2010/main" val="41055558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175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71932" y="6356352"/>
            <a:ext cx="3860800" cy="365125"/>
          </a:xfrm>
        </p:spPr>
        <p:txBody>
          <a:bodyPr/>
          <a:lstStyle>
            <a:lvl1pPr>
              <a:defRPr>
                <a:solidFill>
                  <a:srgbClr val="000000"/>
                </a:solidFill>
              </a:defRPr>
            </a:lvl1pPr>
          </a:lstStyle>
          <a:p>
            <a:endParaRPr lang="en-US" dirty="0"/>
          </a:p>
        </p:txBody>
      </p:sp>
      <p:sp>
        <p:nvSpPr>
          <p:cNvPr id="4" name="Slide Number Placeholder 3"/>
          <p:cNvSpPr>
            <a:spLocks noGrp="1"/>
          </p:cNvSpPr>
          <p:nvPr>
            <p:ph type="sldNum" sz="quarter" idx="12"/>
          </p:nvPr>
        </p:nvSpPr>
        <p:spPr>
          <a:xfrm>
            <a:off x="4900084" y="6356352"/>
            <a:ext cx="28448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
        <p:nvSpPr>
          <p:cNvPr id="5" name="Title 1"/>
          <p:cNvSpPr>
            <a:spLocks noGrp="1"/>
          </p:cNvSpPr>
          <p:nvPr>
            <p:ph type="title"/>
          </p:nvPr>
        </p:nvSpPr>
        <p:spPr>
          <a:xfrm>
            <a:off x="471947" y="89097"/>
            <a:ext cx="11394276" cy="685235"/>
          </a:xfrm>
          <a:prstGeom prst="rect">
            <a:avLst/>
          </a:prstGeom>
        </p:spPr>
        <p:txBody>
          <a:bodyPr/>
          <a:lstStyle>
            <a:lvl1pPr>
              <a:defRPr>
                <a:solidFill>
                  <a:srgbClr val="FFFF00"/>
                </a:solidFill>
              </a:defRPr>
            </a:lvl1pPr>
          </a:lstStyle>
          <a:p>
            <a:r>
              <a:rPr lang="en-US"/>
              <a:t>Click to edit Master title style</a:t>
            </a:r>
            <a:endParaRPr lang="en-US" dirty="0"/>
          </a:p>
        </p:txBody>
      </p:sp>
    </p:spTree>
    <p:extLst>
      <p:ext uri="{BB962C8B-B14F-4D97-AF65-F5344CB8AC3E}">
        <p14:creationId xmlns:p14="http://schemas.microsoft.com/office/powerpoint/2010/main" val="2645761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806" y="1355835"/>
            <a:ext cx="11535380" cy="5003053"/>
          </a:xfrm>
        </p:spPr>
        <p:txBody>
          <a:bodyPr/>
          <a:lstStyle>
            <a:lvl1pPr marL="266700" marR="0" indent="-266700" algn="l" defTabSz="685800" rtl="0" eaLnBrk="1" fontAlgn="base" latinLnBrk="0" hangingPunct="1">
              <a:lnSpc>
                <a:spcPct val="100000"/>
              </a:lnSpc>
              <a:spcBef>
                <a:spcPts val="0"/>
              </a:spcBef>
              <a:spcAft>
                <a:spcPts val="600"/>
              </a:spcAft>
              <a:buClr>
                <a:srgbClr val="FF0000"/>
              </a:buClr>
              <a:buSzPct val="100000"/>
              <a:buFont typeface="Arial" panose="020B0604020202020204" pitchFamily="34" charset="0"/>
              <a:buChar char="•"/>
              <a:tabLst/>
              <a:defRPr sz="1600">
                <a:solidFill>
                  <a:schemeClr val="bg1"/>
                </a:solidFill>
                <a:latin typeface="+mn-lt"/>
              </a:defRPr>
            </a:lvl1pPr>
            <a:lvl2pPr marL="546100" marR="0" indent="-260350" algn="l" defTabSz="685800" rtl="0" eaLnBrk="1" fontAlgn="base" latinLnBrk="0" hangingPunct="1">
              <a:lnSpc>
                <a:spcPct val="100000"/>
              </a:lnSpc>
              <a:spcBef>
                <a:spcPts val="0"/>
              </a:spcBef>
              <a:spcAft>
                <a:spcPts val="600"/>
              </a:spcAft>
              <a:buClr>
                <a:srgbClr val="FF0000"/>
              </a:buClr>
              <a:buSzTx/>
              <a:buFont typeface="Arial" panose="020B0604020202020204" pitchFamily="34" charset="0"/>
              <a:buChar char="•"/>
              <a:tabLst/>
              <a:defRPr sz="1400">
                <a:solidFill>
                  <a:schemeClr val="bg1"/>
                </a:solidFill>
                <a:latin typeface="+mn-lt"/>
              </a:defRPr>
            </a:lvl2pPr>
            <a:lvl3pPr marL="806450" marR="0" indent="-254000" algn="l" defTabSz="685800" rtl="0" eaLnBrk="1" fontAlgn="base" latinLnBrk="0" hangingPunct="1">
              <a:lnSpc>
                <a:spcPct val="100000"/>
              </a:lnSpc>
              <a:spcBef>
                <a:spcPts val="0"/>
              </a:spcBef>
              <a:spcAft>
                <a:spcPts val="600"/>
              </a:spcAft>
              <a:buClr>
                <a:srgbClr val="FF0000"/>
              </a:buClr>
              <a:buSzTx/>
              <a:buFont typeface="Arial" panose="020B0604020202020204" pitchFamily="34" charset="0"/>
              <a:buChar char="•"/>
              <a:tabLst/>
              <a:defRPr sz="1200">
                <a:solidFill>
                  <a:schemeClr val="bg1"/>
                </a:solidFill>
                <a:latin typeface="+mn-lt"/>
              </a:defRPr>
            </a:lvl3pPr>
            <a:lvl4pPr marL="1092200" marR="0" indent="-279400" algn="l" defTabSz="685800" rtl="0" eaLnBrk="1" fontAlgn="base" latinLnBrk="0" hangingPunct="1">
              <a:lnSpc>
                <a:spcPct val="100000"/>
              </a:lnSpc>
              <a:spcBef>
                <a:spcPts val="0"/>
              </a:spcBef>
              <a:spcAft>
                <a:spcPts val="600"/>
              </a:spcAft>
              <a:buClr>
                <a:srgbClr val="FF0000"/>
              </a:buClr>
              <a:buSzTx/>
              <a:buFont typeface="Arial" panose="020B0604020202020204" pitchFamily="34" charset="0"/>
              <a:buChar char="•"/>
              <a:tabLst/>
              <a:defRPr sz="900">
                <a:solidFill>
                  <a:schemeClr val="bg1"/>
                </a:solidFill>
                <a:latin typeface="+mn-lt"/>
              </a:defRPr>
            </a:lvl4pPr>
            <a:lvl5pPr marL="1346200" marR="0" indent="-254000" algn="l" defTabSz="685800" rtl="0" eaLnBrk="1" fontAlgn="base" latinLnBrk="0" hangingPunct="1">
              <a:lnSpc>
                <a:spcPct val="100000"/>
              </a:lnSpc>
              <a:spcBef>
                <a:spcPts val="0"/>
              </a:spcBef>
              <a:spcAft>
                <a:spcPts val="600"/>
              </a:spcAft>
              <a:buClr>
                <a:srgbClr val="FF0000"/>
              </a:buClr>
              <a:buSzTx/>
              <a:buFont typeface="Arial" panose="020B0604020202020204" pitchFamily="34" charset="0"/>
              <a:buChar char="•"/>
              <a:tabLst/>
              <a:defRPr sz="825">
                <a:solidFill>
                  <a:schemeClr val="bg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Footer Placeholder 3"/>
          <p:cNvSpPr>
            <a:spLocks noGrp="1"/>
          </p:cNvSpPr>
          <p:nvPr>
            <p:ph type="ftr" sz="quarter" idx="12"/>
          </p:nvPr>
        </p:nvSpPr>
        <p:spPr/>
        <p:txBody>
          <a:bodyPr/>
          <a:lstStyle/>
          <a:p>
            <a:endParaRPr lang="en-US" dirty="0"/>
          </a:p>
        </p:txBody>
      </p:sp>
      <p:sp>
        <p:nvSpPr>
          <p:cNvPr id="5" name="Rectangle 4"/>
          <p:cNvSpPr/>
          <p:nvPr userDrawn="1"/>
        </p:nvSpPr>
        <p:spPr>
          <a:xfrm>
            <a:off x="0" y="8"/>
            <a:ext cx="12192000" cy="276995"/>
          </a:xfrm>
          <a:prstGeom prst="rect">
            <a:avLst/>
          </a:prstGeom>
          <a:solidFill>
            <a:srgbClr val="004F9E"/>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a:ln>
                <a:noFill/>
              </a:ln>
              <a:solidFill>
                <a:srgbClr val="000000"/>
              </a:solidFill>
              <a:effectLst/>
              <a:uFillTx/>
              <a:latin typeface="+mj-lt"/>
              <a:ea typeface="+mj-ea"/>
              <a:cs typeface="+mj-cs"/>
              <a:sym typeface="Helvetica"/>
            </a:endParaRPr>
          </a:p>
        </p:txBody>
      </p:sp>
      <p:sp>
        <p:nvSpPr>
          <p:cNvPr id="2" name="Title 1"/>
          <p:cNvSpPr>
            <a:spLocks noGrp="1"/>
          </p:cNvSpPr>
          <p:nvPr>
            <p:ph type="title"/>
          </p:nvPr>
        </p:nvSpPr>
        <p:spPr>
          <a:xfrm>
            <a:off x="253472" y="309565"/>
            <a:ext cx="11542712" cy="665747"/>
          </a:xfrm>
        </p:spPr>
        <p:txBody>
          <a:bodyPr anchor="b" anchorCtr="0"/>
          <a:lstStyle>
            <a:lvl1pPr algn="l">
              <a:lnSpc>
                <a:spcPct val="90000"/>
              </a:lnSpc>
              <a:defRPr sz="2400" b="1">
                <a:solidFill>
                  <a:srgbClr val="FFFF00"/>
                </a:solidFill>
                <a:latin typeface="+mn-lt"/>
              </a:defRPr>
            </a:lvl1pPr>
          </a:lstStyle>
          <a:p>
            <a:r>
              <a:rPr lang="en-GB" dirty="0"/>
              <a:t>Click to edit Master title style</a:t>
            </a:r>
          </a:p>
        </p:txBody>
      </p:sp>
      <p:sp>
        <p:nvSpPr>
          <p:cNvPr id="8" name="Text Placeholder 7"/>
          <p:cNvSpPr>
            <a:spLocks noGrp="1"/>
          </p:cNvSpPr>
          <p:nvPr>
            <p:ph type="body" sz="quarter" idx="10" hasCustomPrompt="1"/>
          </p:nvPr>
        </p:nvSpPr>
        <p:spPr>
          <a:xfrm>
            <a:off x="263890" y="6388447"/>
            <a:ext cx="10430933" cy="493884"/>
          </a:xfrm>
          <a:prstGeom prst="rect">
            <a:avLst/>
          </a:prstGeom>
        </p:spPr>
        <p:txBody>
          <a:bodyPr anchor="b"/>
          <a:lstStyle>
            <a:lvl1pPr marL="0" marR="0" indent="0" algn="l" defTabSz="914400" rtl="0" eaLnBrk="1" fontAlgn="auto" latinLnBrk="0" hangingPunct="1">
              <a:lnSpc>
                <a:spcPct val="100000"/>
              </a:lnSpc>
              <a:spcBef>
                <a:spcPts val="0"/>
              </a:spcBef>
              <a:spcAft>
                <a:spcPts val="100"/>
              </a:spcAft>
              <a:buClrTx/>
              <a:buSzTx/>
              <a:buFontTx/>
              <a:buNone/>
              <a:tabLst/>
              <a:defRPr sz="800" baseline="0">
                <a:solidFill>
                  <a:schemeClr val="bg1"/>
                </a:solidFill>
                <a:latin typeface="+mn-lt"/>
              </a:defRPr>
            </a:lvl1pPr>
            <a:lvl2pPr marL="476250" indent="0" algn="r">
              <a:buNone/>
              <a:defRPr sz="1100">
                <a:latin typeface="+mn-lt"/>
              </a:defRPr>
            </a:lvl2pPr>
            <a:lvl3pPr marL="954087" indent="0" algn="r">
              <a:buNone/>
              <a:defRPr sz="1100">
                <a:latin typeface="+mn-lt"/>
              </a:defRPr>
            </a:lvl3pPr>
            <a:lvl4pPr marL="1431925" indent="0" algn="r">
              <a:buNone/>
              <a:defRPr sz="1100">
                <a:latin typeface="+mn-lt"/>
              </a:defRPr>
            </a:lvl4pPr>
            <a:lvl5pPr marL="1909763" indent="0" algn="r">
              <a:buNone/>
              <a:defRPr sz="1100">
                <a:latin typeface="+mn-lt"/>
              </a:defRPr>
            </a:lvl5pPr>
          </a:lstStyle>
          <a:p>
            <a:pPr lvl="0"/>
            <a:r>
              <a:rPr lang="en-US" dirty="0"/>
              <a:t>Click to add text</a:t>
            </a:r>
          </a:p>
        </p:txBody>
      </p:sp>
    </p:spTree>
    <p:extLst>
      <p:ext uri="{BB962C8B-B14F-4D97-AF65-F5344CB8AC3E}">
        <p14:creationId xmlns:p14="http://schemas.microsoft.com/office/powerpoint/2010/main" val="1177182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2241314-1E75-48C4-892A-522C8E4E87A3}" type="datetimeFigureOut">
              <a:rPr lang="en-US" smtClean="0"/>
              <a:t>11/13/19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F91192-343D-46A3-873D-8F89849D193D}" type="slidenum">
              <a:rPr lang="en-US" smtClean="0"/>
              <a:t>‹#›</a:t>
            </a:fld>
            <a:endParaRPr lang="en-US" dirty="0"/>
          </a:p>
        </p:txBody>
      </p:sp>
    </p:spTree>
    <p:extLst>
      <p:ext uri="{BB962C8B-B14F-4D97-AF65-F5344CB8AC3E}">
        <p14:creationId xmlns:p14="http://schemas.microsoft.com/office/powerpoint/2010/main" val="1082543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241314-1E75-48C4-892A-522C8E4E87A3}" type="datetimeFigureOut">
              <a:rPr lang="en-US" smtClean="0"/>
              <a:t>11/13/19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91192-343D-46A3-873D-8F89849D193D}" type="slidenum">
              <a:rPr lang="en-US" smtClean="0"/>
              <a:t>‹#›</a:t>
            </a:fld>
            <a:endParaRPr lang="en-US" dirty="0"/>
          </a:p>
        </p:txBody>
      </p:sp>
    </p:spTree>
    <p:extLst>
      <p:ext uri="{BB962C8B-B14F-4D97-AF65-F5344CB8AC3E}">
        <p14:creationId xmlns:p14="http://schemas.microsoft.com/office/powerpoint/2010/main" val="616628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241314-1E75-48C4-892A-522C8E4E87A3}" type="datetimeFigureOut">
              <a:rPr lang="en-US" smtClean="0"/>
              <a:t>11/13/19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91192-343D-46A3-873D-8F89849D193D}" type="slidenum">
              <a:rPr lang="en-US" smtClean="0"/>
              <a:t>‹#›</a:t>
            </a:fld>
            <a:endParaRPr lang="en-US" dirty="0"/>
          </a:p>
        </p:txBody>
      </p:sp>
    </p:spTree>
    <p:extLst>
      <p:ext uri="{BB962C8B-B14F-4D97-AF65-F5344CB8AC3E}">
        <p14:creationId xmlns:p14="http://schemas.microsoft.com/office/powerpoint/2010/main" val="2093548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241314-1E75-48C4-892A-522C8E4E87A3}" type="datetimeFigureOut">
              <a:rPr lang="en-US" smtClean="0"/>
              <a:t>11/13/19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91192-343D-46A3-873D-8F89849D193D}" type="slidenum">
              <a:rPr lang="en-US" smtClean="0"/>
              <a:t>‹#›</a:t>
            </a:fld>
            <a:endParaRPr lang="en-US" dirty="0"/>
          </a:p>
        </p:txBody>
      </p:sp>
    </p:spTree>
    <p:extLst>
      <p:ext uri="{BB962C8B-B14F-4D97-AF65-F5344CB8AC3E}">
        <p14:creationId xmlns:p14="http://schemas.microsoft.com/office/powerpoint/2010/main" val="3519703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241314-1E75-48C4-892A-522C8E4E87A3}" type="datetimeFigureOut">
              <a:rPr lang="en-US" smtClean="0"/>
              <a:t>11/13/19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F91192-343D-46A3-873D-8F89849D193D}" type="slidenum">
              <a:rPr lang="en-US" smtClean="0"/>
              <a:t>‹#›</a:t>
            </a:fld>
            <a:endParaRPr lang="en-US" dirty="0"/>
          </a:p>
        </p:txBody>
      </p:sp>
    </p:spTree>
    <p:extLst>
      <p:ext uri="{BB962C8B-B14F-4D97-AF65-F5344CB8AC3E}">
        <p14:creationId xmlns:p14="http://schemas.microsoft.com/office/powerpoint/2010/main" val="147761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a:t>Click to edit Master title style</a:t>
            </a:r>
          </a:p>
        </p:txBody>
      </p:sp>
      <p:sp>
        <p:nvSpPr>
          <p:cNvPr id="3" name="Content Placeholder 2"/>
          <p:cNvSpPr>
            <a:spLocks noGrp="1"/>
          </p:cNvSpPr>
          <p:nvPr>
            <p:ph idx="1"/>
          </p:nvPr>
        </p:nvSpPr>
        <p:spPr/>
        <p:txBody>
          <a:bodyPr/>
          <a:lstStyle>
            <a:lvl1pPr>
              <a:buClr>
                <a:srgbClr val="FF0000"/>
              </a:buClr>
              <a:defRPr>
                <a:solidFill>
                  <a:schemeClr val="bg1"/>
                </a:solidFill>
              </a:defRPr>
            </a:lvl1pPr>
            <a:lvl2pPr>
              <a:buClr>
                <a:srgbClr val="FF0000"/>
              </a:buClr>
              <a:defRPr>
                <a:solidFill>
                  <a:schemeClr val="bg1"/>
                </a:solidFill>
              </a:defRPr>
            </a:lvl2pPr>
            <a:lvl3pPr>
              <a:buClr>
                <a:srgbClr val="FF0000"/>
              </a:buClr>
              <a:defRPr>
                <a:solidFill>
                  <a:schemeClr val="bg1"/>
                </a:solidFill>
              </a:defRPr>
            </a:lvl3pPr>
            <a:lvl4pPr>
              <a:buClr>
                <a:srgbClr val="FF0000"/>
              </a:buClr>
              <a:defRPr>
                <a:solidFill>
                  <a:schemeClr val="bg1"/>
                </a:solidFill>
              </a:defRPr>
            </a:lvl4pPr>
            <a:lvl5pPr>
              <a:buClr>
                <a:srgbClr val="FF0000"/>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9B201E-4CDD-4229-8D56-F1C1D2BD3691}"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6E0CC-4DE0-4C8D-8738-A1D66EDF7B9B}" type="slidenum">
              <a:rPr lang="en-US" smtClean="0"/>
              <a:t>‹#›</a:t>
            </a:fld>
            <a:endParaRPr lang="en-US"/>
          </a:p>
        </p:txBody>
      </p:sp>
    </p:spTree>
    <p:extLst>
      <p:ext uri="{BB962C8B-B14F-4D97-AF65-F5344CB8AC3E}">
        <p14:creationId xmlns:p14="http://schemas.microsoft.com/office/powerpoint/2010/main" val="915396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241314-1E75-48C4-892A-522C8E4E87A3}" type="datetimeFigureOut">
              <a:rPr lang="en-US" smtClean="0"/>
              <a:t>11/13/19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F91192-343D-46A3-873D-8F89849D193D}" type="slidenum">
              <a:rPr lang="en-US" smtClean="0"/>
              <a:t>‹#›</a:t>
            </a:fld>
            <a:endParaRPr lang="en-US" dirty="0"/>
          </a:p>
        </p:txBody>
      </p:sp>
    </p:spTree>
    <p:extLst>
      <p:ext uri="{BB962C8B-B14F-4D97-AF65-F5344CB8AC3E}">
        <p14:creationId xmlns:p14="http://schemas.microsoft.com/office/powerpoint/2010/main" val="2467951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41314-1E75-48C4-892A-522C8E4E87A3}" type="datetimeFigureOut">
              <a:rPr lang="en-US" smtClean="0"/>
              <a:t>11/13/19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F91192-343D-46A3-873D-8F89849D193D}" type="slidenum">
              <a:rPr lang="en-US" smtClean="0"/>
              <a:t>‹#›</a:t>
            </a:fld>
            <a:endParaRPr lang="en-US" dirty="0"/>
          </a:p>
        </p:txBody>
      </p:sp>
    </p:spTree>
    <p:extLst>
      <p:ext uri="{BB962C8B-B14F-4D97-AF65-F5344CB8AC3E}">
        <p14:creationId xmlns:p14="http://schemas.microsoft.com/office/powerpoint/2010/main" val="387587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D2241314-1E75-48C4-892A-522C8E4E87A3}" type="datetimeFigureOut">
              <a:rPr lang="en-US" smtClean="0"/>
              <a:t>11/13/19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2F91192-343D-46A3-873D-8F89849D193D}" type="slidenum">
              <a:rPr lang="en-US" smtClean="0"/>
              <a:t>‹#›</a:t>
            </a:fld>
            <a:endParaRPr lang="en-US" dirty="0"/>
          </a:p>
        </p:txBody>
      </p:sp>
    </p:spTree>
    <p:extLst>
      <p:ext uri="{BB962C8B-B14F-4D97-AF65-F5344CB8AC3E}">
        <p14:creationId xmlns:p14="http://schemas.microsoft.com/office/powerpoint/2010/main" val="959910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D2241314-1E75-48C4-892A-522C8E4E87A3}" type="datetimeFigureOut">
              <a:rPr lang="en-US" smtClean="0"/>
              <a:t>11/13/19</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E2F91192-343D-46A3-873D-8F89849D193D}" type="slidenum">
              <a:rPr lang="en-US" smtClean="0"/>
              <a:t>‹#›</a:t>
            </a:fld>
            <a:endParaRPr lang="en-US" dirty="0"/>
          </a:p>
        </p:txBody>
      </p:sp>
    </p:spTree>
    <p:extLst>
      <p:ext uri="{BB962C8B-B14F-4D97-AF65-F5344CB8AC3E}">
        <p14:creationId xmlns:p14="http://schemas.microsoft.com/office/powerpoint/2010/main" val="391947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241314-1E75-48C4-892A-522C8E4E87A3}" type="datetimeFigureOut">
              <a:rPr lang="en-US" smtClean="0"/>
              <a:t>11/13/19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91192-343D-46A3-873D-8F89849D193D}" type="slidenum">
              <a:rPr lang="en-US" smtClean="0"/>
              <a:t>‹#›</a:t>
            </a:fld>
            <a:endParaRPr lang="en-US" dirty="0"/>
          </a:p>
        </p:txBody>
      </p:sp>
    </p:spTree>
    <p:extLst>
      <p:ext uri="{BB962C8B-B14F-4D97-AF65-F5344CB8AC3E}">
        <p14:creationId xmlns:p14="http://schemas.microsoft.com/office/powerpoint/2010/main" val="4146828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241314-1E75-48C4-892A-522C8E4E87A3}" type="datetimeFigureOut">
              <a:rPr lang="en-US" smtClean="0"/>
              <a:t>11/13/19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91192-343D-46A3-873D-8F89849D193D}" type="slidenum">
              <a:rPr lang="en-US" smtClean="0"/>
              <a:t>‹#›</a:t>
            </a:fld>
            <a:endParaRPr lang="en-US" dirty="0"/>
          </a:p>
        </p:txBody>
      </p:sp>
    </p:spTree>
    <p:extLst>
      <p:ext uri="{BB962C8B-B14F-4D97-AF65-F5344CB8AC3E}">
        <p14:creationId xmlns:p14="http://schemas.microsoft.com/office/powerpoint/2010/main" val="1742591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99070"/>
            <a:ext cx="9144000" cy="2123615"/>
          </a:xfrm>
        </p:spPr>
        <p:txBody>
          <a:bodyPr anchor="ctr">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1524000" y="4614761"/>
            <a:ext cx="9144000" cy="1655762"/>
          </a:xfrm>
        </p:spPr>
        <p:txBody>
          <a:bodyPr anchor="t">
            <a:normAutofit/>
          </a:bodyPr>
          <a:lstStyle>
            <a:lvl1pPr marL="0" indent="0" algn="ctr">
              <a:buNone/>
              <a:defRPr sz="3200">
                <a:solidFill>
                  <a:srgbClr val="50515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9638627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9719343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1510" y="515995"/>
            <a:ext cx="10972800" cy="1828800"/>
          </a:xfrm>
        </p:spPr>
        <p:txBody>
          <a:bodyPr lIns="457200">
            <a:normAutofit/>
          </a:bodyPr>
          <a:lstStyle>
            <a:lvl1pPr algn="l">
              <a:defRPr sz="2600"/>
            </a:lvl1pPr>
          </a:lstStyle>
          <a:p>
            <a:r>
              <a:rPr lang="en-US" dirty="0"/>
              <a:t>Click to edit Master title style</a:t>
            </a:r>
          </a:p>
        </p:txBody>
      </p:sp>
      <p:sp>
        <p:nvSpPr>
          <p:cNvPr id="3" name="Content Placeholder 2"/>
          <p:cNvSpPr>
            <a:spLocks noGrp="1"/>
          </p:cNvSpPr>
          <p:nvPr>
            <p:ph idx="1"/>
          </p:nvPr>
        </p:nvSpPr>
        <p:spPr>
          <a:xfrm>
            <a:off x="461510" y="2515870"/>
            <a:ext cx="10972800" cy="3840480"/>
          </a:xfrm>
        </p:spPr>
        <p:txBody>
          <a:bodyPr lIns="457200">
            <a:norm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pic>
        <p:nvPicPr>
          <p:cNvPr id="8" name="Picture 7" descr="A screenshot of a social media post&#10;&#10;Description automatically generated">
            <a:extLst>
              <a:ext uri="{FF2B5EF4-FFF2-40B4-BE49-F238E27FC236}">
                <a16:creationId xmlns:a16="http://schemas.microsoft.com/office/drawing/2014/main" id="{CE2425E8-8922-A94D-88F1-9CFECD72EFFA}"/>
              </a:ext>
            </a:extLst>
          </p:cNvPr>
          <p:cNvPicPr>
            <a:picLocks noChangeAspect="1"/>
          </p:cNvPicPr>
          <p:nvPr userDrawn="1"/>
        </p:nvPicPr>
        <p:blipFill>
          <a:blip r:embed="rId3"/>
          <a:stretch>
            <a:fillRect/>
          </a:stretch>
        </p:blipFill>
        <p:spPr>
          <a:xfrm>
            <a:off x="10945647" y="5379969"/>
            <a:ext cx="914400" cy="1182624"/>
          </a:xfrm>
          <a:prstGeom prst="rect">
            <a:avLst/>
          </a:prstGeom>
          <a:effectLst>
            <a:glow rad="63500">
              <a:schemeClr val="tx1">
                <a:alpha val="20000"/>
              </a:schemeClr>
            </a:glow>
          </a:effectLst>
        </p:spPr>
      </p:pic>
    </p:spTree>
    <p:extLst>
      <p:ext uri="{BB962C8B-B14F-4D97-AF65-F5344CB8AC3E}">
        <p14:creationId xmlns:p14="http://schemas.microsoft.com/office/powerpoint/2010/main" val="7577498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7589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9B201E-4CDD-4229-8D56-F1C1D2BD3691}"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6E0CC-4DE0-4C8D-8738-A1D66EDF7B9B}" type="slidenum">
              <a:rPr lang="en-US" smtClean="0"/>
              <a:t>‹#›</a:t>
            </a:fld>
            <a:endParaRPr lang="en-US"/>
          </a:p>
        </p:txBody>
      </p:sp>
    </p:spTree>
    <p:extLst>
      <p:ext uri="{BB962C8B-B14F-4D97-AF65-F5344CB8AC3E}">
        <p14:creationId xmlns:p14="http://schemas.microsoft.com/office/powerpoint/2010/main" val="302600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1511579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16FF65-E16B-BA4F-9591-6B4416106527}"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0159016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16FF65-E16B-BA4F-9591-6B4416106527}" type="datetimeFigureOut">
              <a:rPr lang="en-US" smtClean="0"/>
              <a:t>11/13/19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1633414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16FF65-E16B-BA4F-9591-6B4416106527}" type="datetimeFigureOut">
              <a:rPr lang="en-US" smtClean="0"/>
              <a:t>11/13/19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896458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6FF65-E16B-BA4F-9591-6B4416106527}" type="datetimeFigureOut">
              <a:rPr lang="en-US" smtClean="0"/>
              <a:t>11/13/19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2749285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6FF65-E16B-BA4F-9591-6B4416106527}"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2286465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6FF65-E16B-BA4F-9591-6B4416106527}"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21236130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3796087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2870294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99070"/>
            <a:ext cx="9144000" cy="2123615"/>
          </a:xfrm>
        </p:spPr>
        <p:txBody>
          <a:bodyPr anchor="ctr">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1524000" y="4614761"/>
            <a:ext cx="9144000" cy="1655762"/>
          </a:xfrm>
        </p:spPr>
        <p:txBody>
          <a:bodyPr anchor="t">
            <a:normAutofit/>
          </a:bodyPr>
          <a:lstStyle>
            <a:lvl1pPr marL="0" indent="0" algn="ctr">
              <a:buNone/>
              <a:defRPr sz="3200">
                <a:solidFill>
                  <a:srgbClr val="50515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40364071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9B201E-4CDD-4229-8D56-F1C1D2BD3691}"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6E0CC-4DE0-4C8D-8738-A1D66EDF7B9B}" type="slidenum">
              <a:rPr lang="en-US" smtClean="0"/>
              <a:t>‹#›</a:t>
            </a:fld>
            <a:endParaRPr lang="en-US"/>
          </a:p>
        </p:txBody>
      </p:sp>
    </p:spTree>
    <p:extLst>
      <p:ext uri="{BB962C8B-B14F-4D97-AF65-F5344CB8AC3E}">
        <p14:creationId xmlns:p14="http://schemas.microsoft.com/office/powerpoint/2010/main" val="481322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069383"/>
            <a:ext cx="10515600" cy="5114954"/>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2415778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311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4066704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16FF65-E16B-BA4F-9591-6B4416106527}"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7130655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16FF65-E16B-BA4F-9591-6B4416106527}" type="datetimeFigureOut">
              <a:rPr lang="en-US" smtClean="0"/>
              <a:t>11/13/19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40044103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16FF65-E16B-BA4F-9591-6B4416106527}" type="datetimeFigureOut">
              <a:rPr lang="en-US" smtClean="0"/>
              <a:t>11/13/19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6994677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6FF65-E16B-BA4F-9591-6B4416106527}" type="datetimeFigureOut">
              <a:rPr lang="en-US" smtClean="0"/>
              <a:t>11/13/19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2886294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6FF65-E16B-BA4F-9591-6B4416106527}"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2407044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6FF65-E16B-BA4F-9591-6B4416106527}"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9072043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41142993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9B201E-4CDD-4229-8D56-F1C1D2BD3691}" type="datetimeFigureOut">
              <a:rPr lang="en-US" smtClean="0"/>
              <a:t>11/13/19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56E0CC-4DE0-4C8D-8738-A1D66EDF7B9B}" type="slidenum">
              <a:rPr lang="en-US" smtClean="0"/>
              <a:t>‹#›</a:t>
            </a:fld>
            <a:endParaRPr lang="en-US"/>
          </a:p>
        </p:txBody>
      </p:sp>
    </p:spTree>
    <p:extLst>
      <p:ext uri="{BB962C8B-B14F-4D97-AF65-F5344CB8AC3E}">
        <p14:creationId xmlns:p14="http://schemas.microsoft.com/office/powerpoint/2010/main" val="3254199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8208193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9B201E-4CDD-4229-8D56-F1C1D2BD3691}" type="datetimeFigureOut">
              <a:rPr lang="en-US" smtClean="0"/>
              <a:t>11/13/19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56E0CC-4DE0-4C8D-8738-A1D66EDF7B9B}" type="slidenum">
              <a:rPr lang="en-US" smtClean="0"/>
              <a:t>‹#›</a:t>
            </a:fld>
            <a:endParaRPr lang="en-US"/>
          </a:p>
        </p:txBody>
      </p:sp>
    </p:spTree>
    <p:extLst>
      <p:ext uri="{BB962C8B-B14F-4D97-AF65-F5344CB8AC3E}">
        <p14:creationId xmlns:p14="http://schemas.microsoft.com/office/powerpoint/2010/main" val="29880889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B201E-4CDD-4229-8D56-F1C1D2BD3691}" type="datetimeFigureOut">
              <a:rPr lang="en-US" smtClean="0"/>
              <a:t>11/13/19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56E0CC-4DE0-4C8D-8738-A1D66EDF7B9B}" type="slidenum">
              <a:rPr lang="en-US" smtClean="0"/>
              <a:t>‹#›</a:t>
            </a:fld>
            <a:endParaRPr lang="en-US"/>
          </a:p>
        </p:txBody>
      </p:sp>
    </p:spTree>
    <p:extLst>
      <p:ext uri="{BB962C8B-B14F-4D97-AF65-F5344CB8AC3E}">
        <p14:creationId xmlns:p14="http://schemas.microsoft.com/office/powerpoint/2010/main" val="2287133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9B201E-4CDD-4229-8D56-F1C1D2BD3691}"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6E0CC-4DE0-4C8D-8738-A1D66EDF7B9B}" type="slidenum">
              <a:rPr lang="en-US" smtClean="0"/>
              <a:t>‹#›</a:t>
            </a:fld>
            <a:endParaRPr lang="en-US"/>
          </a:p>
        </p:txBody>
      </p:sp>
    </p:spTree>
    <p:extLst>
      <p:ext uri="{BB962C8B-B14F-4D97-AF65-F5344CB8AC3E}">
        <p14:creationId xmlns:p14="http://schemas.microsoft.com/office/powerpoint/2010/main" val="4242117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9B201E-4CDD-4229-8D56-F1C1D2BD3691}"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6E0CC-4DE0-4C8D-8738-A1D66EDF7B9B}" type="slidenum">
              <a:rPr lang="en-US" smtClean="0"/>
              <a:t>‹#›</a:t>
            </a:fld>
            <a:endParaRPr lang="en-US"/>
          </a:p>
        </p:txBody>
      </p:sp>
    </p:spTree>
    <p:extLst>
      <p:ext uri="{BB962C8B-B14F-4D97-AF65-F5344CB8AC3E}">
        <p14:creationId xmlns:p14="http://schemas.microsoft.com/office/powerpoint/2010/main" val="4086633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B69C3"/>
            </a:gs>
            <a:gs pos="71000">
              <a:srgbClr val="000066"/>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B201E-4CDD-4229-8D56-F1C1D2BD3691}" type="datetimeFigureOut">
              <a:rPr lang="en-US" smtClean="0"/>
              <a:t>11/13/19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6E0CC-4DE0-4C8D-8738-A1D66EDF7B9B}" type="slidenum">
              <a:rPr lang="en-US" smtClean="0"/>
              <a:t>‹#›</a:t>
            </a:fld>
            <a:endParaRPr lang="en-US"/>
          </a:p>
        </p:txBody>
      </p:sp>
    </p:spTree>
    <p:extLst>
      <p:ext uri="{BB962C8B-B14F-4D97-AF65-F5344CB8AC3E}">
        <p14:creationId xmlns:p14="http://schemas.microsoft.com/office/powerpoint/2010/main" val="1433897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rgbClr val="FFFF0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F0000"/>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FF0000"/>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FF0000"/>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FF0000"/>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2241314-1E75-48C4-892A-522C8E4E87A3}" type="datetimeFigureOut">
              <a:rPr lang="en-US" smtClean="0"/>
              <a:t>11/13/19</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E2F91192-343D-46A3-873D-8F89849D193D}" type="slidenum">
              <a:rPr lang="en-US" smtClean="0"/>
              <a:t>‹#›</a:t>
            </a:fld>
            <a:endParaRPr lang="en-US" dirty="0"/>
          </a:p>
        </p:txBody>
      </p:sp>
    </p:spTree>
    <p:extLst>
      <p:ext uri="{BB962C8B-B14F-4D97-AF65-F5344CB8AC3E}">
        <p14:creationId xmlns:p14="http://schemas.microsoft.com/office/powerpoint/2010/main" val="729370457"/>
      </p:ext>
    </p:extLst>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21A2A8E9-5512-2D47-94AB-9D53DE2E2E94}"/>
              </a:ext>
            </a:extLst>
          </p:cNvPr>
          <p:cNvPicPr>
            <a:picLocks noChangeAspect="1"/>
          </p:cNvPicPr>
          <p:nvPr userDrawn="1"/>
        </p:nvPicPr>
        <p:blipFill>
          <a:blip r:embed="rId15"/>
          <a:stretch>
            <a:fillRect/>
          </a:stretch>
        </p:blipFill>
        <p:spPr>
          <a:xfrm>
            <a:off x="0" y="3048"/>
            <a:ext cx="12192000" cy="6851904"/>
          </a:xfrm>
          <a:prstGeom prst="rect">
            <a:avLst/>
          </a:prstGeom>
        </p:spPr>
      </p:pic>
      <p:sp>
        <p:nvSpPr>
          <p:cNvPr id="2" name="Title Placeholder 1"/>
          <p:cNvSpPr>
            <a:spLocks noGrp="1"/>
          </p:cNvSpPr>
          <p:nvPr>
            <p:ph type="title"/>
          </p:nvPr>
        </p:nvSpPr>
        <p:spPr>
          <a:xfrm>
            <a:off x="838200" y="1"/>
            <a:ext cx="10515600" cy="11445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83737"/>
            <a:ext cx="10515600" cy="4800600"/>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5916FF65-E16B-BA4F-9591-6B4416106527}" type="datetimeFigureOut">
              <a:rPr lang="en-US" smtClean="0"/>
              <a:pPr/>
              <a:t>11/13/19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BB442168-F8B8-B34D-83CF-DF309AC8169E}" type="slidenum">
              <a:rPr lang="en-US" smtClean="0"/>
              <a:pPr/>
              <a:t>‹#›</a:t>
            </a:fld>
            <a:endParaRPr lang="en-US"/>
          </a:p>
        </p:txBody>
      </p:sp>
    </p:spTree>
    <p:extLst>
      <p:ext uri="{BB962C8B-B14F-4D97-AF65-F5344CB8AC3E}">
        <p14:creationId xmlns:p14="http://schemas.microsoft.com/office/powerpoint/2010/main" val="3682940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lnSpc>
          <a:spcPct val="90000"/>
        </a:lnSpc>
        <a:spcBef>
          <a:spcPct val="0"/>
        </a:spcBef>
        <a:buNone/>
        <a:defRPr sz="3600" b="1" kern="1200">
          <a:solidFill>
            <a:srgbClr val="002656"/>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50515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rgbClr val="505153"/>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rgbClr val="505153"/>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505153"/>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rgbClr val="505153"/>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CE51829A-A666-F44E-BD42-BE63A4626617}"/>
              </a:ext>
            </a:extLst>
          </p:cNvPr>
          <p:cNvPicPr>
            <a:picLocks noChangeAspect="1"/>
          </p:cNvPicPr>
          <p:nvPr userDrawn="1"/>
        </p:nvPicPr>
        <p:blipFill>
          <a:blip r:embed="rId14"/>
          <a:stretch>
            <a:fillRect/>
          </a:stretch>
        </p:blipFill>
        <p:spPr>
          <a:xfrm>
            <a:off x="0" y="3048"/>
            <a:ext cx="12192000" cy="6851904"/>
          </a:xfrm>
          <a:prstGeom prst="rect">
            <a:avLst/>
          </a:prstGeom>
        </p:spPr>
      </p:pic>
      <p:sp>
        <p:nvSpPr>
          <p:cNvPr id="2" name="Title Placeholder 1"/>
          <p:cNvSpPr>
            <a:spLocks noGrp="1"/>
          </p:cNvSpPr>
          <p:nvPr>
            <p:ph type="title"/>
          </p:nvPr>
        </p:nvSpPr>
        <p:spPr>
          <a:xfrm>
            <a:off x="838200" y="1"/>
            <a:ext cx="10515600" cy="89115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83737"/>
            <a:ext cx="10515600" cy="5212372"/>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5916FF65-E16B-BA4F-9591-6B4416106527}" type="datetimeFigureOut">
              <a:rPr lang="en-US" smtClean="0"/>
              <a:pPr/>
              <a:t>11/13/19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BB442168-F8B8-B34D-83CF-DF309AC8169E}" type="slidenum">
              <a:rPr lang="en-US" smtClean="0"/>
              <a:pPr/>
              <a:t>‹#›</a:t>
            </a:fld>
            <a:endParaRPr lang="en-US"/>
          </a:p>
        </p:txBody>
      </p:sp>
    </p:spTree>
    <p:extLst>
      <p:ext uri="{BB962C8B-B14F-4D97-AF65-F5344CB8AC3E}">
        <p14:creationId xmlns:p14="http://schemas.microsoft.com/office/powerpoint/2010/main" val="2803528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lnSpc>
          <a:spcPct val="90000"/>
        </a:lnSpc>
        <a:spcBef>
          <a:spcPct val="0"/>
        </a:spcBef>
        <a:buNone/>
        <a:defRPr sz="3200" b="1" kern="1200">
          <a:solidFill>
            <a:srgbClr val="002656"/>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50515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rgbClr val="505153"/>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rgbClr val="505153"/>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505153"/>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rgbClr val="505153"/>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1054D5-DDB1-3C41-A0C4-A7AC0BECE38B}"/>
              </a:ext>
            </a:extLst>
          </p:cNvPr>
          <p:cNvSpPr txBox="1"/>
          <p:nvPr/>
        </p:nvSpPr>
        <p:spPr>
          <a:xfrm>
            <a:off x="729916" y="1369194"/>
            <a:ext cx="10732168" cy="4119613"/>
          </a:xfrm>
          <a:prstGeom prst="rect">
            <a:avLst/>
          </a:prstGeom>
          <a:noFill/>
        </p:spPr>
        <p:txBody>
          <a:bodyPr wrap="square" rtlCol="0" anchor="ctr">
            <a:noAutofit/>
          </a:bodyPr>
          <a:lstStyle/>
          <a:p>
            <a:pPr lvl="0" algn="ctr">
              <a:defRPr/>
            </a:pPr>
            <a:r>
              <a:rPr lang="en-US" sz="3200" b="1" dirty="0">
                <a:solidFill>
                  <a:srgbClr val="002656"/>
                </a:solidFill>
              </a:rPr>
              <a:t>Module 13: </a:t>
            </a:r>
            <a:br>
              <a:rPr lang="en-US" sz="3200" b="1" dirty="0">
                <a:solidFill>
                  <a:srgbClr val="002656"/>
                </a:solidFill>
              </a:rPr>
            </a:br>
            <a:r>
              <a:rPr lang="en-US" sz="3200" b="1" dirty="0">
                <a:solidFill>
                  <a:srgbClr val="002656"/>
                </a:solidFill>
              </a:rPr>
              <a:t>Targeted Treatment </a:t>
            </a:r>
            <a:br>
              <a:rPr lang="en-US" sz="3200" b="1" dirty="0">
                <a:solidFill>
                  <a:srgbClr val="002656"/>
                </a:solidFill>
              </a:rPr>
            </a:br>
            <a:r>
              <a:rPr lang="en-US" sz="3200" b="1" dirty="0">
                <a:solidFill>
                  <a:srgbClr val="002656"/>
                </a:solidFill>
              </a:rPr>
              <a:t>of Lung Cancer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dirty="0">
              <a:solidFill>
                <a:srgbClr val="002656"/>
              </a:solidFill>
              <a:latin typeface="Arial" panose="020B0604020202020204"/>
            </a:endParaRPr>
          </a:p>
          <a:p>
            <a:pPr lvl="0" algn="ctr">
              <a:defRPr/>
            </a:pPr>
            <a:r>
              <a:rPr lang="en-US" sz="2800" dirty="0">
                <a:solidFill>
                  <a:srgbClr val="002656"/>
                </a:solidFill>
              </a:rPr>
              <a:t>Wendi S Lee, MSN, RN, NP-C</a:t>
            </a:r>
          </a:p>
          <a:p>
            <a:pPr lvl="0" algn="ctr">
              <a:defRPr/>
            </a:pPr>
            <a:r>
              <a:rPr lang="en-US" sz="2800" dirty="0">
                <a:solidFill>
                  <a:schemeClr val="accent1">
                    <a:lumMod val="50000"/>
                  </a:schemeClr>
                </a:solidFill>
              </a:rPr>
              <a:t>Anne S Tsao, MD</a:t>
            </a:r>
            <a:endParaRPr kumimoji="0" lang="en-US" sz="3200" b="1" i="0" u="none" strike="noStrike" kern="1200" cap="none" spc="0" normalizeH="0" baseline="0" noProof="0" dirty="0">
              <a:ln>
                <a:noFill/>
              </a:ln>
              <a:solidFill>
                <a:schemeClr val="accent1">
                  <a:lumMod val="50000"/>
                </a:schemeClr>
              </a:solidFill>
              <a:effectLst/>
              <a:uLnTx/>
              <a:uFillTx/>
              <a:latin typeface="Arial" panose="020B0604020202020204"/>
            </a:endParaRPr>
          </a:p>
        </p:txBody>
      </p:sp>
    </p:spTree>
    <p:extLst>
      <p:ext uri="{BB962C8B-B14F-4D97-AF65-F5344CB8AC3E}">
        <p14:creationId xmlns:p14="http://schemas.microsoft.com/office/powerpoint/2010/main" val="1662959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58000"/>
          </a:xfrm>
          <a:prstGeom prst="rect">
            <a:avLst/>
          </a:prstGeom>
        </p:spPr>
      </p:pic>
      <p:sp>
        <p:nvSpPr>
          <p:cNvPr id="3" name="TextBox 2"/>
          <p:cNvSpPr txBox="1"/>
          <p:nvPr/>
        </p:nvSpPr>
        <p:spPr>
          <a:xfrm>
            <a:off x="10275545" y="6451720"/>
            <a:ext cx="1701107" cy="307777"/>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err="1">
                <a:ln>
                  <a:noFill/>
                </a:ln>
                <a:solidFill>
                  <a:prstClr val="white"/>
                </a:solidFill>
                <a:effectLst/>
                <a:uLnTx/>
                <a:uFillTx/>
                <a:latin typeface="Arial Narrow"/>
                <a:ea typeface="+mn-ea"/>
                <a:cs typeface="+mn-cs"/>
              </a:rPr>
              <a:t>Soria</a:t>
            </a:r>
            <a:r>
              <a:rPr kumimoji="0" lang="en-US" sz="1400" b="0" i="1" u="none" strike="noStrike" kern="1200" cap="none" spc="0" normalizeH="0" baseline="0" noProof="0" dirty="0">
                <a:ln>
                  <a:noFill/>
                </a:ln>
                <a:solidFill>
                  <a:prstClr val="white"/>
                </a:solidFill>
                <a:effectLst/>
                <a:uLnTx/>
                <a:uFillTx/>
                <a:latin typeface="Arial Narrow"/>
                <a:ea typeface="+mn-ea"/>
                <a:cs typeface="+mn-cs"/>
              </a:rPr>
              <a:t> et al, NEJM 2017</a:t>
            </a:r>
          </a:p>
        </p:txBody>
      </p:sp>
      <p:sp>
        <p:nvSpPr>
          <p:cNvPr id="4" name="Rectangle 3"/>
          <p:cNvSpPr/>
          <p:nvPr/>
        </p:nvSpPr>
        <p:spPr>
          <a:xfrm>
            <a:off x="1062446" y="3396343"/>
            <a:ext cx="3361508" cy="8534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186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503170" y="221284"/>
            <a:ext cx="8495452" cy="537391"/>
          </a:xfrm>
          <a:prstGeom prst="rect">
            <a:avLst/>
          </a:prstGeom>
          <a:noFill/>
          <a:ln w="9525">
            <a:noFill/>
            <a:miter lim="800000"/>
            <a:headEnd/>
            <a:tailEnd/>
          </a:ln>
        </p:spPr>
        <p:txBody>
          <a:bodyPr lIns="0" tIns="0" rIns="0" bIns="0">
            <a:spAutoFit/>
          </a:bodyPr>
          <a:lstStyle/>
          <a:p>
            <a:pPr marL="0" marR="0" lvl="0" indent="0" algn="l" defTabSz="914400" rtl="0" eaLnBrk="1" fontAlgn="auto" latinLnBrk="0" hangingPunct="1">
              <a:lnSpc>
                <a:spcPct val="97000"/>
              </a:lnSpc>
              <a:spcBef>
                <a:spcPts val="0"/>
              </a:spcBef>
              <a:spcAft>
                <a:spcPts val="0"/>
              </a:spcAft>
              <a:buClr>
                <a:srgbClr val="FFFFFF"/>
              </a:buClr>
              <a:buSzPct val="45000"/>
              <a:buFontTx/>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kumimoji="0" lang="en-GB" sz="3600" b="1" i="0" u="none" strike="noStrike" kern="1200" cap="none" spc="0" normalizeH="0" baseline="0" noProof="0" dirty="0">
                <a:ln>
                  <a:noFill/>
                </a:ln>
                <a:solidFill>
                  <a:srgbClr val="FFFF00"/>
                </a:solidFill>
                <a:effectLst/>
                <a:uLnTx/>
                <a:uFillTx/>
                <a:latin typeface="Calibri" panose="020F0502020204030204"/>
                <a:ea typeface="+mn-ea"/>
                <a:cs typeface="+mn-cs"/>
              </a:rPr>
              <a:t>FLAURA: Survival</a:t>
            </a:r>
          </a:p>
        </p:txBody>
      </p:sp>
      <p:sp>
        <p:nvSpPr>
          <p:cNvPr id="5124" name="Text Box 4"/>
          <p:cNvSpPr txBox="1">
            <a:spLocks noChangeArrowheads="1"/>
          </p:cNvSpPr>
          <p:nvPr/>
        </p:nvSpPr>
        <p:spPr bwMode="auto">
          <a:xfrm>
            <a:off x="8516197" y="6655924"/>
            <a:ext cx="3675803" cy="162609"/>
          </a:xfrm>
          <a:prstGeom prst="rect">
            <a:avLst/>
          </a:prstGeom>
          <a:noFill/>
          <a:ln w="9525">
            <a:noFill/>
            <a:miter lim="800000"/>
            <a:headEnd/>
            <a:tailEnd/>
          </a:ln>
        </p:spPr>
        <p:txBody>
          <a:bodyPr wrap="square" lIns="0" tIns="0" rIns="0" bIns="0">
            <a:spAutoFit/>
          </a:bodyPr>
          <a:lstStyle/>
          <a:p>
            <a:pPr marL="0" marR="0" lvl="0" indent="0" algn="l" defTabSz="914400" rtl="0" eaLnBrk="1" fontAlgn="auto" latinLnBrk="0" hangingPunct="1">
              <a:lnSpc>
                <a:spcPct val="97000"/>
              </a:lnSpc>
              <a:spcBef>
                <a:spcPts val="0"/>
              </a:spcBef>
              <a:spcAft>
                <a:spcPts val="0"/>
              </a:spcAft>
              <a:buClr>
                <a:srgbClr val="FFFFFF"/>
              </a:buClr>
              <a:buSzPct val="45000"/>
              <a:buFontTx/>
              <a:buNone/>
              <a:tabLst>
                <a:tab pos="656722" algn="l"/>
                <a:tab pos="1313444" algn="l"/>
                <a:tab pos="1970166" algn="l"/>
                <a:tab pos="2626888" algn="l"/>
                <a:tab pos="3283610" algn="l"/>
              </a:tabLst>
              <a:defRPr/>
            </a:pPr>
            <a:r>
              <a:rPr kumimoji="0" lang="en-GB" sz="1089" b="1" i="1" u="none" strike="noStrike" kern="1200" cap="none" spc="0" normalizeH="0" baseline="0" noProof="0" dirty="0">
                <a:ln>
                  <a:noFill/>
                </a:ln>
                <a:solidFill>
                  <a:srgbClr val="FFFFFF"/>
                </a:solidFill>
                <a:effectLst/>
                <a:uLnTx/>
                <a:uFillTx/>
                <a:latin typeface="Arial" charset="0"/>
                <a:ea typeface="+mn-ea"/>
                <a:cs typeface="+mn-cs"/>
              </a:rPr>
              <a:t>Soria J-C et al. N </a:t>
            </a:r>
            <a:r>
              <a:rPr kumimoji="0" lang="en-GB" sz="1089" b="1" i="1" u="none" strike="noStrike" kern="1200" cap="none" spc="0" normalizeH="0" baseline="0" noProof="0" dirty="0" err="1">
                <a:ln>
                  <a:noFill/>
                </a:ln>
                <a:solidFill>
                  <a:srgbClr val="FFFFFF"/>
                </a:solidFill>
                <a:effectLst/>
                <a:uLnTx/>
                <a:uFillTx/>
                <a:latin typeface="Arial" charset="0"/>
                <a:ea typeface="+mn-ea"/>
                <a:cs typeface="+mn-cs"/>
              </a:rPr>
              <a:t>Engl</a:t>
            </a:r>
            <a:r>
              <a:rPr kumimoji="0" lang="en-GB" sz="1089" b="1" i="1" u="none" strike="noStrike" kern="1200" cap="none" spc="0" normalizeH="0" baseline="0" noProof="0" dirty="0">
                <a:ln>
                  <a:noFill/>
                </a:ln>
                <a:solidFill>
                  <a:srgbClr val="FFFFFF"/>
                </a:solidFill>
                <a:effectLst/>
                <a:uLnTx/>
                <a:uFillTx/>
                <a:latin typeface="Arial" charset="0"/>
                <a:ea typeface="+mn-ea"/>
                <a:cs typeface="+mn-cs"/>
              </a:rPr>
              <a:t> J Med 2018;378:113-125</a:t>
            </a:r>
          </a:p>
        </p:txBody>
      </p:sp>
      <p:pic>
        <p:nvPicPr>
          <p:cNvPr id="6" name="Picture 5" descr="Image"/>
          <p:cNvPicPr>
            <a:picLocks noChangeAspect="1"/>
          </p:cNvPicPr>
          <p:nvPr/>
        </p:nvPicPr>
        <p:blipFill rotWithShape="1">
          <a:blip r:embed="rId3" cstate="print"/>
          <a:srcRect r="49793" b="50337"/>
          <a:stretch/>
        </p:blipFill>
        <p:spPr>
          <a:xfrm>
            <a:off x="581518" y="1595070"/>
            <a:ext cx="3659556" cy="3706759"/>
          </a:xfrm>
          <a:prstGeom prst="rect">
            <a:avLst/>
          </a:prstGeom>
        </p:spPr>
      </p:pic>
      <p:pic>
        <p:nvPicPr>
          <p:cNvPr id="8" name="Picture 7" descr="Image"/>
          <p:cNvPicPr>
            <a:picLocks noChangeAspect="1"/>
          </p:cNvPicPr>
          <p:nvPr/>
        </p:nvPicPr>
        <p:blipFill rotWithShape="1">
          <a:blip r:embed="rId3" cstate="print"/>
          <a:srcRect l="50028" b="50062"/>
          <a:stretch/>
        </p:blipFill>
        <p:spPr>
          <a:xfrm>
            <a:off x="4421998" y="1595070"/>
            <a:ext cx="3659556" cy="3706759"/>
          </a:xfrm>
          <a:prstGeom prst="rect">
            <a:avLst/>
          </a:prstGeom>
        </p:spPr>
      </p:pic>
      <p:pic>
        <p:nvPicPr>
          <p:cNvPr id="7" name="Picture 6" descr="Image"/>
          <p:cNvPicPr>
            <a:picLocks noChangeAspect="1"/>
          </p:cNvPicPr>
          <p:nvPr/>
        </p:nvPicPr>
        <p:blipFill rotWithShape="1">
          <a:blip r:embed="rId3" cstate="print"/>
          <a:srcRect l="50118" t="50131"/>
          <a:stretch/>
        </p:blipFill>
        <p:spPr>
          <a:xfrm>
            <a:off x="8262478" y="1595070"/>
            <a:ext cx="3659556" cy="3746366"/>
          </a:xfrm>
          <a:prstGeom prst="rect">
            <a:avLst/>
          </a:prstGeom>
        </p:spPr>
      </p:pic>
    </p:spTree>
    <p:extLst>
      <p:ext uri="{BB962C8B-B14F-4D97-AF65-F5344CB8AC3E}">
        <p14:creationId xmlns:p14="http://schemas.microsoft.com/office/powerpoint/2010/main" val="598107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237"/>
            <a:ext cx="10515600" cy="640715"/>
          </a:xfrm>
        </p:spPr>
        <p:txBody>
          <a:bodyPr>
            <a:normAutofit/>
          </a:bodyPr>
          <a:lstStyle/>
          <a:p>
            <a:r>
              <a:rPr lang="en-US" sz="3600" b="1" dirty="0">
                <a:latin typeface="+mn-lt"/>
              </a:rPr>
              <a:t>EGFR TKI Toxicity</a:t>
            </a:r>
          </a:p>
        </p:txBody>
      </p:sp>
      <p:sp>
        <p:nvSpPr>
          <p:cNvPr id="3" name="Content Placeholder 2"/>
          <p:cNvSpPr>
            <a:spLocks noGrp="1"/>
          </p:cNvSpPr>
          <p:nvPr>
            <p:ph sz="half" idx="1"/>
          </p:nvPr>
        </p:nvSpPr>
        <p:spPr>
          <a:xfrm>
            <a:off x="838200" y="979043"/>
            <a:ext cx="5181600" cy="5760720"/>
          </a:xfrm>
        </p:spPr>
        <p:txBody>
          <a:bodyPr>
            <a:normAutofit lnSpcReduction="10000"/>
          </a:bodyPr>
          <a:lstStyle/>
          <a:p>
            <a:r>
              <a:rPr lang="en-US" u="sng" dirty="0"/>
              <a:t>1</a:t>
            </a:r>
            <a:r>
              <a:rPr lang="en-US" u="sng" baseline="30000" dirty="0"/>
              <a:t>st</a:t>
            </a:r>
            <a:r>
              <a:rPr lang="en-US" u="sng" dirty="0"/>
              <a:t> generation TKIs</a:t>
            </a:r>
            <a:endParaRPr lang="en-US" dirty="0"/>
          </a:p>
          <a:p>
            <a:pPr lvl="1"/>
            <a:r>
              <a:rPr lang="en-US" dirty="0"/>
              <a:t>Rash </a:t>
            </a:r>
          </a:p>
          <a:p>
            <a:pPr lvl="1"/>
            <a:r>
              <a:rPr lang="en-US" dirty="0"/>
              <a:t>Diarrhea</a:t>
            </a:r>
          </a:p>
          <a:p>
            <a:pPr lvl="1"/>
            <a:r>
              <a:rPr lang="en-US" dirty="0"/>
              <a:t>No concomitant H2 blocker use</a:t>
            </a:r>
          </a:p>
          <a:p>
            <a:pPr lvl="1"/>
            <a:r>
              <a:rPr lang="en-US" dirty="0"/>
              <a:t>Fatigue</a:t>
            </a:r>
          </a:p>
          <a:p>
            <a:pPr lvl="1"/>
            <a:r>
              <a:rPr lang="en-US" dirty="0"/>
              <a:t>Abnormal liver function </a:t>
            </a:r>
          </a:p>
          <a:p>
            <a:pPr lvl="1"/>
            <a:r>
              <a:rPr lang="en-US" dirty="0"/>
              <a:t>Nail and eyelash changes</a:t>
            </a:r>
          </a:p>
          <a:p>
            <a:pPr lvl="1"/>
            <a:endParaRPr lang="en-US" dirty="0"/>
          </a:p>
          <a:p>
            <a:r>
              <a:rPr lang="en-US" u="sng" dirty="0"/>
              <a:t>2</a:t>
            </a:r>
            <a:r>
              <a:rPr lang="en-US" u="sng" baseline="30000" dirty="0"/>
              <a:t>nd</a:t>
            </a:r>
            <a:r>
              <a:rPr lang="en-US" u="sng" dirty="0"/>
              <a:t> generation TKIs</a:t>
            </a:r>
            <a:endParaRPr lang="en-US" dirty="0"/>
          </a:p>
          <a:p>
            <a:pPr lvl="1"/>
            <a:r>
              <a:rPr lang="en-US" dirty="0"/>
              <a:t>Rash (more)</a:t>
            </a:r>
          </a:p>
          <a:p>
            <a:pPr lvl="1"/>
            <a:r>
              <a:rPr lang="en-US" dirty="0"/>
              <a:t>Diarrhea (more)</a:t>
            </a:r>
          </a:p>
          <a:p>
            <a:pPr lvl="1"/>
            <a:r>
              <a:rPr lang="en-US" dirty="0"/>
              <a:t>Fatigue</a:t>
            </a:r>
          </a:p>
          <a:p>
            <a:pPr lvl="1"/>
            <a:r>
              <a:rPr lang="en-US" dirty="0"/>
              <a:t>Mouth ulcers</a:t>
            </a:r>
          </a:p>
          <a:p>
            <a:pPr lvl="1"/>
            <a:r>
              <a:rPr lang="en-US" dirty="0"/>
              <a:t>Abnormal liver or kidney function </a:t>
            </a:r>
          </a:p>
          <a:p>
            <a:pPr lvl="1"/>
            <a:r>
              <a:rPr lang="en-US" dirty="0"/>
              <a:t>Nail or eye irritation</a:t>
            </a:r>
          </a:p>
          <a:p>
            <a:pPr lvl="1"/>
            <a:endParaRPr lang="en-US" b="1" dirty="0"/>
          </a:p>
          <a:p>
            <a:pPr lvl="1"/>
            <a:endParaRPr lang="en-US" dirty="0"/>
          </a:p>
        </p:txBody>
      </p:sp>
      <p:sp>
        <p:nvSpPr>
          <p:cNvPr id="4" name="Content Placeholder 3"/>
          <p:cNvSpPr>
            <a:spLocks noGrp="1"/>
          </p:cNvSpPr>
          <p:nvPr>
            <p:ph sz="half" idx="2"/>
          </p:nvPr>
        </p:nvSpPr>
        <p:spPr>
          <a:xfrm>
            <a:off x="6172200" y="979043"/>
            <a:ext cx="5181600" cy="5418011"/>
          </a:xfrm>
        </p:spPr>
        <p:txBody>
          <a:bodyPr>
            <a:normAutofit lnSpcReduction="10000"/>
          </a:bodyPr>
          <a:lstStyle/>
          <a:p>
            <a:r>
              <a:rPr lang="en-US" u="sng" dirty="0"/>
              <a:t>3</a:t>
            </a:r>
            <a:r>
              <a:rPr lang="en-US" u="sng" baseline="30000" dirty="0"/>
              <a:t>rd</a:t>
            </a:r>
            <a:r>
              <a:rPr lang="en-US" u="sng" dirty="0"/>
              <a:t> generation TKI</a:t>
            </a:r>
            <a:endParaRPr lang="en-US" dirty="0"/>
          </a:p>
          <a:p>
            <a:pPr lvl="1"/>
            <a:r>
              <a:rPr lang="en-US" dirty="0" err="1"/>
              <a:t>QTc</a:t>
            </a:r>
            <a:r>
              <a:rPr lang="en-US" dirty="0"/>
              <a:t> prolongation (check EKG, echo), decreased heart function</a:t>
            </a:r>
          </a:p>
          <a:p>
            <a:pPr lvl="1"/>
            <a:r>
              <a:rPr lang="en-US" dirty="0"/>
              <a:t>Electrolyte abnormalities</a:t>
            </a:r>
          </a:p>
          <a:p>
            <a:pPr lvl="1"/>
            <a:r>
              <a:rPr lang="en-US" dirty="0"/>
              <a:t>Rash (mild)</a:t>
            </a:r>
          </a:p>
          <a:p>
            <a:pPr lvl="1"/>
            <a:r>
              <a:rPr lang="en-US" dirty="0"/>
              <a:t>Abnormal liver function</a:t>
            </a:r>
          </a:p>
          <a:p>
            <a:pPr lvl="1"/>
            <a:r>
              <a:rPr lang="en-US" dirty="0"/>
              <a:t>Diarrhea</a:t>
            </a:r>
          </a:p>
          <a:p>
            <a:pPr marL="0" indent="0">
              <a:buNone/>
            </a:pPr>
            <a:endParaRPr lang="en-US" dirty="0"/>
          </a:p>
        </p:txBody>
      </p:sp>
    </p:spTree>
    <p:extLst>
      <p:ext uri="{BB962C8B-B14F-4D97-AF65-F5344CB8AC3E}">
        <p14:creationId xmlns:p14="http://schemas.microsoft.com/office/powerpoint/2010/main" val="1103988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18662"/>
            <a:ext cx="10773157" cy="1716833"/>
          </a:xfrm>
        </p:spPr>
        <p:txBody>
          <a:bodyPr>
            <a:noAutofit/>
          </a:bodyPr>
          <a:lstStyle/>
          <a:p>
            <a:pPr algn="ctr"/>
            <a:r>
              <a:rPr lang="en-US" sz="4400" dirty="0"/>
              <a:t>70 y/o Female with Metastatic Lung Adenocarcinoma with Activating EGFR Mutation</a:t>
            </a:r>
          </a:p>
        </p:txBody>
      </p:sp>
      <p:sp>
        <p:nvSpPr>
          <p:cNvPr id="3" name="Content Placeholder 2"/>
          <p:cNvSpPr>
            <a:spLocks noGrp="1"/>
          </p:cNvSpPr>
          <p:nvPr>
            <p:ph idx="1"/>
          </p:nvPr>
        </p:nvSpPr>
        <p:spPr>
          <a:xfrm>
            <a:off x="657224" y="1698171"/>
            <a:ext cx="11164662" cy="5094515"/>
          </a:xfrm>
        </p:spPr>
        <p:txBody>
          <a:bodyPr>
            <a:noAutofit/>
          </a:bodyPr>
          <a:lstStyle/>
          <a:p>
            <a:pPr marL="285750" marR="635" indent="-276225">
              <a:lnSpc>
                <a:spcPct val="100000"/>
              </a:lnSpc>
              <a:spcBef>
                <a:spcPts val="1205"/>
              </a:spcBef>
              <a:spcAft>
                <a:spcPts val="5"/>
              </a:spcAft>
              <a:buSzPct val="100000"/>
              <a:buFont typeface="Arial" panose="020B0604020202020204" pitchFamily="34" charset="0"/>
              <a:buChar char="•"/>
            </a:pPr>
            <a:r>
              <a:rPr lang="en-US"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70 y/o woman from Colorado who presented to her physician in November   2018 with mild left hip pain  </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750" marR="635" indent="-276225">
              <a:lnSpc>
                <a:spcPct val="100000"/>
              </a:lnSpc>
              <a:spcBef>
                <a:spcPts val="1205"/>
              </a:spcBef>
              <a:spcAft>
                <a:spcPts val="5"/>
              </a:spcAft>
              <a:buFont typeface="Arial" panose="020B0604020202020204" pitchFamily="34" charset="0"/>
              <a:buChar char="•"/>
            </a:pPr>
            <a:r>
              <a:rPr lang="en-US"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CT revealed a large sclerotic bony lesion in the left ilium and acetabulum</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750" marR="635" indent="-276225">
              <a:lnSpc>
                <a:spcPct val="100000"/>
              </a:lnSpc>
              <a:spcBef>
                <a:spcPts val="1205"/>
              </a:spcBef>
              <a:spcAft>
                <a:spcPts val="5"/>
              </a:spcAft>
              <a:buFont typeface="Arial" panose="020B0604020202020204" pitchFamily="34" charset="0"/>
              <a:buChar char="•"/>
            </a:pPr>
            <a:r>
              <a:rPr lang="en-US"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PET/CT on November 1, 2018 revealed a left upper lobe lung mass, hypermetabolic mediastinal and left hilar lymph nodes, diffuse hypermetabolic activity within the left iliac bone with associated sclerosis, a hypermetabolic sclerotic lesion in the left anterior third rib, and a hypermetabolic lesion in the right </a:t>
            </a:r>
            <a:r>
              <a:rPr lang="en-US"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humerus</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750" marR="635" indent="-276225">
              <a:lnSpc>
                <a:spcPct val="100000"/>
              </a:lnSpc>
              <a:spcBef>
                <a:spcPts val="1205"/>
              </a:spcBef>
              <a:spcAft>
                <a:spcPts val="5"/>
              </a:spcAft>
              <a:buFont typeface="Arial" panose="020B0604020202020204" pitchFamily="34" charset="0"/>
              <a:buChar char="•"/>
            </a:pPr>
            <a:r>
              <a:rPr lang="en-US"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Biopsy of the left iliac bone mass revealed metastatic adenocarcinoma consistent with a lung primary. Molecular testing revealed an activating EGFR mutation (exon 21 L858R).</a:t>
            </a:r>
            <a:endPar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5490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111967"/>
            <a:ext cx="10773157" cy="1716833"/>
          </a:xfrm>
        </p:spPr>
        <p:txBody>
          <a:bodyPr>
            <a:noAutofit/>
          </a:bodyPr>
          <a:lstStyle/>
          <a:p>
            <a:pPr algn="ctr"/>
            <a:br>
              <a:rPr lang="en-US" sz="4400" dirty="0"/>
            </a:br>
            <a:r>
              <a:rPr lang="en-US" sz="4400" dirty="0"/>
              <a:t>70 y/o Female with Metastatic Lung Adenocarcinoma with Activating EGFR Mutation</a:t>
            </a:r>
            <a:br>
              <a:rPr lang="en-US" sz="4400" dirty="0"/>
            </a:br>
            <a:endParaRPr lang="en-US" sz="4400" dirty="0"/>
          </a:p>
        </p:txBody>
      </p:sp>
      <p:sp>
        <p:nvSpPr>
          <p:cNvPr id="3" name="Content Placeholder 2"/>
          <p:cNvSpPr>
            <a:spLocks noGrp="1"/>
          </p:cNvSpPr>
          <p:nvPr>
            <p:ph idx="1"/>
          </p:nvPr>
        </p:nvSpPr>
        <p:spPr>
          <a:xfrm>
            <a:off x="657224" y="1828800"/>
            <a:ext cx="11164662" cy="4677577"/>
          </a:xfrm>
        </p:spPr>
        <p:txBody>
          <a:bodyPr>
            <a:noAutofit/>
          </a:bodyPr>
          <a:lstStyle/>
          <a:p>
            <a:pPr marL="236538" marR="635" indent="-236538">
              <a:lnSpc>
                <a:spcPct val="107000"/>
              </a:lnSpc>
              <a:spcBef>
                <a:spcPts val="1205"/>
              </a:spcBef>
              <a:spcAft>
                <a:spcPts val="5"/>
              </a:spcAft>
              <a:buFont typeface="Arial" panose="020B0604020202020204" pitchFamily="34" charset="0"/>
              <a:buChar char="•"/>
            </a:pPr>
            <a:r>
              <a:rPr lang="en-US" sz="22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First visit in our clinic was in January 2019</a:t>
            </a:r>
          </a:p>
          <a:p>
            <a:pPr marL="236538" marR="635" indent="-236538">
              <a:lnSpc>
                <a:spcPct val="107000"/>
              </a:lnSpc>
              <a:spcBef>
                <a:spcPts val="1205"/>
              </a:spcBef>
              <a:spcAft>
                <a:spcPts val="5"/>
              </a:spcAft>
              <a:buFont typeface="Arial" panose="020B0604020202020204" pitchFamily="34" charset="0"/>
              <a:buChar char="•"/>
            </a:pPr>
            <a:r>
              <a:rPr lang="en-US" sz="22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Shortly after she started frontline therapy with Osimertinib on a phase 2 clinical trial that allows local consolidation therapy after initial </a:t>
            </a:r>
            <a:r>
              <a:rPr lang="en-US" sz="220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Osimertinib</a:t>
            </a:r>
            <a:endParaRPr lang="en-US" sz="2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36538" marR="635" indent="-236538">
              <a:lnSpc>
                <a:spcPct val="107000"/>
              </a:lnSpc>
              <a:spcBef>
                <a:spcPts val="1205"/>
              </a:spcBef>
              <a:spcAft>
                <a:spcPts val="5"/>
              </a:spcAft>
              <a:buFont typeface="Arial" panose="020B0604020202020204" pitchFamily="34" charset="0"/>
              <a:buChar char="•"/>
            </a:pPr>
            <a:r>
              <a:rPr lang="en-US" sz="22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April 15, 2019 — PET/CT showed that the left upper lobe tumor, mediastinal and hilar lymph nodes, and bony lesions were no longer hypermetabolic. MRI of the brain was negative for intracranial disease</a:t>
            </a:r>
            <a:endParaRPr lang="en-US" sz="2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36538" marR="635" indent="-236538">
              <a:lnSpc>
                <a:spcPct val="107000"/>
              </a:lnSpc>
              <a:spcBef>
                <a:spcPts val="1205"/>
              </a:spcBef>
              <a:spcAft>
                <a:spcPts val="5"/>
              </a:spcAft>
              <a:buFont typeface="Arial" panose="020B0604020202020204" pitchFamily="34" charset="0"/>
              <a:buChar char="•"/>
            </a:pPr>
            <a:r>
              <a:rPr lang="en-US" sz="22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She subsequently underwent left upper lobectomy followed by post operative radiation therapy to the left upper lobe and hilum and SBRT to the right upper lobe lesion</a:t>
            </a:r>
          </a:p>
          <a:p>
            <a:pPr marL="236538" marR="635" indent="-236538">
              <a:lnSpc>
                <a:spcPct val="107000"/>
              </a:lnSpc>
              <a:spcBef>
                <a:spcPts val="1205"/>
              </a:spcBef>
              <a:spcAft>
                <a:spcPts val="5"/>
              </a:spcAft>
              <a:buFont typeface="Arial" panose="020B0604020202020204" pitchFamily="34" charset="0"/>
              <a:buChar char="•"/>
            </a:pPr>
            <a:r>
              <a:rPr lang="en-US" sz="22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Imaging continues to show response with stability of bony disease and no new lesions </a:t>
            </a:r>
            <a:endParaRPr lang="en-US" sz="22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236538" marR="635" indent="-236538">
              <a:lnSpc>
                <a:spcPct val="107000"/>
              </a:lnSpc>
              <a:spcBef>
                <a:spcPts val="1205"/>
              </a:spcBef>
              <a:spcAft>
                <a:spcPts val="5"/>
              </a:spcAft>
              <a:buFont typeface="Arial" panose="020B0604020202020204" pitchFamily="34" charset="0"/>
              <a:buChar char="•"/>
            </a:pPr>
            <a:r>
              <a:rPr lang="en-US" sz="2200" dirty="0">
                <a:solidFill>
                  <a:schemeClr val="tx1"/>
                </a:solidFill>
                <a:latin typeface="Arial" panose="020B0604020202020204" pitchFamily="34" charset="0"/>
                <a:ea typeface="Calibri" panose="020F0502020204030204" pitchFamily="34" charset="0"/>
                <a:cs typeface="Times New Roman" panose="02020603050405020304" pitchFamily="18" charset="0"/>
              </a:rPr>
              <a:t>This patient has had minimal side effects from </a:t>
            </a:r>
            <a:r>
              <a:rPr lang="en-US" sz="2200" dirty="0" err="1">
                <a:solidFill>
                  <a:schemeClr val="tx1"/>
                </a:solidFill>
                <a:latin typeface="Arial" panose="020B0604020202020204" pitchFamily="34" charset="0"/>
                <a:ea typeface="Calibri" panose="020F0502020204030204" pitchFamily="34" charset="0"/>
                <a:cs typeface="Times New Roman" panose="02020603050405020304" pitchFamily="18" charset="0"/>
              </a:rPr>
              <a:t>Osimertinib</a:t>
            </a:r>
            <a:endParaRPr lang="en-US" sz="2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145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155615"/>
            <a:ext cx="10773157" cy="1158235"/>
          </a:xfrm>
        </p:spPr>
        <p:txBody>
          <a:bodyPr>
            <a:noAutofit/>
          </a:bodyPr>
          <a:lstStyle/>
          <a:p>
            <a:pPr algn="ctr"/>
            <a:br>
              <a:rPr lang="en-US" sz="4400" dirty="0"/>
            </a:br>
            <a:r>
              <a:rPr lang="en-US" sz="4400" dirty="0"/>
              <a:t>70 y/o Female with Metastatic Lung Adenocarcinoma with Activating EGFR Mutation</a:t>
            </a:r>
            <a:br>
              <a:rPr lang="en-US" sz="4400" dirty="0"/>
            </a:br>
            <a:endParaRPr lang="en-US" sz="4400" dirty="0"/>
          </a:p>
        </p:txBody>
      </p:sp>
      <p:pic>
        <p:nvPicPr>
          <p:cNvPr id="4" name="Picture 3"/>
          <p:cNvPicPr>
            <a:picLocks noChangeAspect="1"/>
          </p:cNvPicPr>
          <p:nvPr/>
        </p:nvPicPr>
        <p:blipFill rotWithShape="1">
          <a:blip r:embed="rId3"/>
          <a:srcRect l="24492" t="2104" r="24855" b="9234"/>
          <a:stretch/>
        </p:blipFill>
        <p:spPr>
          <a:xfrm>
            <a:off x="2822509" y="2246173"/>
            <a:ext cx="2547257" cy="4323816"/>
          </a:xfrm>
          <a:prstGeom prst="rect">
            <a:avLst/>
          </a:prstGeom>
        </p:spPr>
      </p:pic>
      <p:pic>
        <p:nvPicPr>
          <p:cNvPr id="6" name="Picture 5"/>
          <p:cNvPicPr>
            <a:picLocks noChangeAspect="1"/>
          </p:cNvPicPr>
          <p:nvPr/>
        </p:nvPicPr>
        <p:blipFill rotWithShape="1">
          <a:blip r:embed="rId4"/>
          <a:srcRect l="23875" t="765" r="25439" b="8266"/>
          <a:stretch/>
        </p:blipFill>
        <p:spPr>
          <a:xfrm>
            <a:off x="6788023" y="2302369"/>
            <a:ext cx="2509936" cy="4358662"/>
          </a:xfrm>
          <a:prstGeom prst="rect">
            <a:avLst/>
          </a:prstGeom>
        </p:spPr>
      </p:pic>
      <p:sp>
        <p:nvSpPr>
          <p:cNvPr id="13" name="TextBox 12"/>
          <p:cNvSpPr txBox="1"/>
          <p:nvPr/>
        </p:nvSpPr>
        <p:spPr>
          <a:xfrm>
            <a:off x="2822508" y="1446246"/>
            <a:ext cx="254725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Light" panose="020F0302020204030204"/>
                <a:ea typeface="+mn-ea"/>
                <a:cs typeface="+mn-cs"/>
              </a:rPr>
              <a:t>January 2019 before Osimertinib</a:t>
            </a:r>
          </a:p>
        </p:txBody>
      </p:sp>
      <p:sp>
        <p:nvSpPr>
          <p:cNvPr id="15" name="TextBox 14"/>
          <p:cNvSpPr txBox="1"/>
          <p:nvPr/>
        </p:nvSpPr>
        <p:spPr>
          <a:xfrm>
            <a:off x="6239555" y="1471372"/>
            <a:ext cx="365504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Light" panose="020F0302020204030204"/>
                <a:ea typeface="+mn-ea"/>
                <a:cs typeface="+mn-cs"/>
              </a:rPr>
              <a:t>April 2019 after</a:t>
            </a:r>
            <a:br>
              <a:rPr kumimoji="0" lang="en-US" sz="2400" b="1" i="0" u="none" strike="noStrike" kern="1200" cap="none" spc="0" normalizeH="0" baseline="0" noProof="0" dirty="0">
                <a:ln>
                  <a:noFill/>
                </a:ln>
                <a:solidFill>
                  <a:prstClr val="white"/>
                </a:solidFill>
                <a:effectLst/>
                <a:uLnTx/>
                <a:uFillTx/>
                <a:latin typeface="Calibri Light" panose="020F0302020204030204"/>
                <a:ea typeface="+mn-ea"/>
                <a:cs typeface="+mn-cs"/>
              </a:rPr>
            </a:br>
            <a:r>
              <a:rPr kumimoji="0" lang="en-US" sz="2400" b="1" i="0" u="none" strike="noStrike" kern="1200" cap="none" spc="0" normalizeH="0" baseline="0" noProof="0" dirty="0">
                <a:ln>
                  <a:noFill/>
                </a:ln>
                <a:solidFill>
                  <a:prstClr val="white"/>
                </a:solidFill>
                <a:effectLst/>
                <a:uLnTx/>
                <a:uFillTx/>
                <a:latin typeface="Calibri Light" panose="020F0302020204030204"/>
                <a:ea typeface="+mn-ea"/>
                <a:cs typeface="+mn-cs"/>
              </a:rPr>
              <a:t>2.5 months of Osimertinib</a:t>
            </a:r>
          </a:p>
        </p:txBody>
      </p:sp>
      <p:sp>
        <p:nvSpPr>
          <p:cNvPr id="17" name="Left Arrow 16"/>
          <p:cNvSpPr/>
          <p:nvPr/>
        </p:nvSpPr>
        <p:spPr>
          <a:xfrm>
            <a:off x="4409292" y="3675914"/>
            <a:ext cx="391885" cy="17728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19" name="Picture 18"/>
          <p:cNvPicPr>
            <a:picLocks noChangeAspect="1"/>
          </p:cNvPicPr>
          <p:nvPr/>
        </p:nvPicPr>
        <p:blipFill>
          <a:blip r:embed="rId5"/>
          <a:stretch>
            <a:fillRect/>
          </a:stretch>
        </p:blipFill>
        <p:spPr>
          <a:xfrm>
            <a:off x="4693298" y="5685819"/>
            <a:ext cx="402371" cy="188992"/>
          </a:xfrm>
          <a:prstGeom prst="rect">
            <a:avLst/>
          </a:prstGeom>
        </p:spPr>
      </p:pic>
      <p:pic>
        <p:nvPicPr>
          <p:cNvPr id="20" name="Picture 19"/>
          <p:cNvPicPr>
            <a:picLocks noChangeAspect="1"/>
          </p:cNvPicPr>
          <p:nvPr/>
        </p:nvPicPr>
        <p:blipFill>
          <a:blip r:embed="rId6"/>
          <a:stretch>
            <a:fillRect/>
          </a:stretch>
        </p:blipFill>
        <p:spPr>
          <a:xfrm>
            <a:off x="8597642" y="3392497"/>
            <a:ext cx="408467" cy="188992"/>
          </a:xfrm>
          <a:prstGeom prst="rect">
            <a:avLst/>
          </a:prstGeom>
        </p:spPr>
      </p:pic>
      <p:pic>
        <p:nvPicPr>
          <p:cNvPr id="21" name="Picture 20"/>
          <p:cNvPicPr>
            <a:picLocks noChangeAspect="1"/>
          </p:cNvPicPr>
          <p:nvPr/>
        </p:nvPicPr>
        <p:blipFill>
          <a:blip r:embed="rId6"/>
          <a:stretch>
            <a:fillRect/>
          </a:stretch>
        </p:blipFill>
        <p:spPr>
          <a:xfrm>
            <a:off x="8801876" y="5104941"/>
            <a:ext cx="408467" cy="188992"/>
          </a:xfrm>
          <a:prstGeom prst="rect">
            <a:avLst/>
          </a:prstGeom>
        </p:spPr>
      </p:pic>
    </p:spTree>
    <p:extLst>
      <p:ext uri="{BB962C8B-B14F-4D97-AF65-F5344CB8AC3E}">
        <p14:creationId xmlns:p14="http://schemas.microsoft.com/office/powerpoint/2010/main" val="3454396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3021" y="811763"/>
            <a:ext cx="10021078" cy="839754"/>
          </a:xfrm>
        </p:spPr>
        <p:txBody>
          <a:bodyPr>
            <a:normAutofit fontScale="90000"/>
          </a:bodyPr>
          <a:lstStyle/>
          <a:p>
            <a:pPr algn="ctr"/>
            <a:r>
              <a:rPr lang="en-US" sz="4800" dirty="0"/>
              <a:t>Patient Education When Initiating Osimertinib</a:t>
            </a:r>
            <a:br>
              <a:rPr lang="en-US" sz="4400" dirty="0"/>
            </a:br>
            <a:endParaRPr lang="en-US" sz="4400" dirty="0"/>
          </a:p>
        </p:txBody>
      </p:sp>
      <p:sp>
        <p:nvSpPr>
          <p:cNvPr id="3" name="Content Placeholder 2"/>
          <p:cNvSpPr>
            <a:spLocks noGrp="1"/>
          </p:cNvSpPr>
          <p:nvPr>
            <p:ph idx="1"/>
          </p:nvPr>
        </p:nvSpPr>
        <p:spPr>
          <a:xfrm>
            <a:off x="676656" y="1651518"/>
            <a:ext cx="10753725" cy="4126348"/>
          </a:xfrm>
        </p:spPr>
        <p:txBody>
          <a:bodyPr>
            <a:noAutofit/>
          </a:bodyPr>
          <a:lstStyle/>
          <a:p>
            <a:pPr marL="285750" indent="-285750">
              <a:buFont typeface="Arial" panose="020B0604020202020204" pitchFamily="34" charset="0"/>
              <a:buChar char="•"/>
            </a:pPr>
            <a:r>
              <a:rPr lang="en-US" sz="2800" b="1" dirty="0">
                <a:solidFill>
                  <a:schemeClr val="tx1"/>
                </a:solidFill>
              </a:rPr>
              <a:t>Explain reason for choosing Osimertinib as therapy (this medication targets the mutation found in your tumor cells)</a:t>
            </a:r>
          </a:p>
          <a:p>
            <a:pPr marL="285750" indent="-285750">
              <a:buFont typeface="Arial" panose="020B0604020202020204" pitchFamily="34" charset="0"/>
              <a:buChar char="•"/>
            </a:pPr>
            <a:r>
              <a:rPr lang="en-US" sz="2800" b="1" dirty="0">
                <a:solidFill>
                  <a:schemeClr val="tx1"/>
                </a:solidFill>
              </a:rPr>
              <a:t>Discuss barriers to receiving medication (insurance approval, prior auth, specialty pharmacy, home delivery, etc.)</a:t>
            </a:r>
          </a:p>
          <a:p>
            <a:pPr marL="285750" indent="-285750">
              <a:buFont typeface="Arial" panose="020B0604020202020204" pitchFamily="34" charset="0"/>
              <a:buChar char="•"/>
            </a:pPr>
            <a:r>
              <a:rPr lang="en-US" sz="2800" b="1" dirty="0">
                <a:solidFill>
                  <a:schemeClr val="tx1"/>
                </a:solidFill>
              </a:rPr>
              <a:t>Osimertinib may be taken with or without food at the same time every day </a:t>
            </a:r>
          </a:p>
          <a:p>
            <a:pPr marL="285750" indent="-285750">
              <a:buFont typeface="Arial" panose="020B0604020202020204" pitchFamily="34" charset="0"/>
              <a:buChar char="•"/>
            </a:pPr>
            <a:r>
              <a:rPr lang="en-US" sz="2800" b="1" dirty="0">
                <a:solidFill>
                  <a:schemeClr val="tx1"/>
                </a:solidFill>
              </a:rPr>
              <a:t>Recommend discontinuation of herbal supplements prior to initiating Osimertinib</a:t>
            </a:r>
          </a:p>
          <a:p>
            <a:pPr marL="285750" indent="-285750">
              <a:buFont typeface="Arial" panose="020B0604020202020204" pitchFamily="34" charset="0"/>
              <a:buChar char="•"/>
            </a:pPr>
            <a:r>
              <a:rPr lang="en-US" sz="2800" b="1" dirty="0">
                <a:solidFill>
                  <a:schemeClr val="tx1"/>
                </a:solidFill>
              </a:rPr>
              <a:t>Explain follow up, monitoring, and restaging schedule</a:t>
            </a:r>
          </a:p>
        </p:txBody>
      </p:sp>
    </p:spTree>
    <p:extLst>
      <p:ext uri="{BB962C8B-B14F-4D97-AF65-F5344CB8AC3E}">
        <p14:creationId xmlns:p14="http://schemas.microsoft.com/office/powerpoint/2010/main" val="362359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000" y="161329"/>
            <a:ext cx="10772775" cy="1658198"/>
          </a:xfrm>
        </p:spPr>
        <p:txBody>
          <a:bodyPr>
            <a:noAutofit/>
          </a:bodyPr>
          <a:lstStyle/>
          <a:p>
            <a:pPr algn="ctr"/>
            <a:r>
              <a:rPr lang="en-US" sz="4400" b="1" dirty="0">
                <a:solidFill>
                  <a:schemeClr val="tx1"/>
                </a:solidFill>
              </a:rPr>
              <a:t>Osimertinib: Potential Toxicities/Side Effects </a:t>
            </a:r>
            <a:br>
              <a:rPr lang="en-US" sz="4400" b="1" dirty="0">
                <a:solidFill>
                  <a:schemeClr val="tx1"/>
                </a:solidFill>
              </a:rPr>
            </a:br>
            <a:r>
              <a:rPr lang="en-US" sz="4400" b="1" dirty="0">
                <a:solidFill>
                  <a:schemeClr val="tx1"/>
                </a:solidFill>
              </a:rPr>
              <a:t>and Management</a:t>
            </a:r>
            <a:endParaRPr lang="en-US" sz="4400" dirty="0"/>
          </a:p>
        </p:txBody>
      </p:sp>
      <p:sp>
        <p:nvSpPr>
          <p:cNvPr id="3" name="Content Placeholder 2"/>
          <p:cNvSpPr>
            <a:spLocks noGrp="1"/>
          </p:cNvSpPr>
          <p:nvPr>
            <p:ph idx="1"/>
          </p:nvPr>
        </p:nvSpPr>
        <p:spPr>
          <a:xfrm>
            <a:off x="567612" y="1797728"/>
            <a:ext cx="11056775" cy="4401690"/>
          </a:xfrm>
        </p:spPr>
        <p:txBody>
          <a:bodyPr>
            <a:noAutofit/>
          </a:bodyPr>
          <a:lstStyle/>
          <a:p>
            <a:pPr marL="347663" indent="-336550">
              <a:lnSpc>
                <a:spcPct val="100000"/>
              </a:lnSpc>
              <a:spcBef>
                <a:spcPts val="0"/>
              </a:spcBef>
              <a:buFont typeface="Arial" panose="020B0604020202020204" pitchFamily="34" charset="0"/>
              <a:buChar char="•"/>
            </a:pPr>
            <a:r>
              <a:rPr lang="en-US" sz="2200" b="1" dirty="0">
                <a:solidFill>
                  <a:schemeClr val="tx1"/>
                </a:solidFill>
                <a:latin typeface="Calibri" panose="020F0502020204030204" pitchFamily="34" charset="0"/>
                <a:cs typeface="Calibri" panose="020F0502020204030204" pitchFamily="34" charset="0"/>
              </a:rPr>
              <a:t>Skin </a:t>
            </a:r>
            <a:r>
              <a:rPr lang="en-US" sz="2200" dirty="0">
                <a:solidFill>
                  <a:schemeClr val="tx1"/>
                </a:solidFill>
              </a:rPr>
              <a:t>(acneiform skin rash – trunk, face, scalp, extremities; dry skin)</a:t>
            </a:r>
          </a:p>
          <a:p>
            <a:pPr marL="347663" lvl="1" indent="-336550">
              <a:lnSpc>
                <a:spcPct val="100000"/>
              </a:lnSpc>
              <a:spcBef>
                <a:spcPts val="0"/>
              </a:spcBef>
            </a:pPr>
            <a:r>
              <a:rPr lang="en-US" sz="2200" dirty="0">
                <a:solidFill>
                  <a:schemeClr val="tx1"/>
                </a:solidFill>
              </a:rPr>
              <a:t>Management: Initiate emollients at start of therapy, use OTC steroid and antihistamine cream as needed, then escalate to prescription strength topical steroid/antibiotic or oral if necessary, steroid shampoos for scalp irritation, USE SUN SCREEN/PROTECTION</a:t>
            </a:r>
          </a:p>
          <a:p>
            <a:pPr marL="347663" indent="-336550">
              <a:lnSpc>
                <a:spcPct val="100000"/>
              </a:lnSpc>
              <a:spcBef>
                <a:spcPts val="600"/>
              </a:spcBef>
              <a:buFont typeface="Arial" panose="020B0604020202020204" pitchFamily="34" charset="0"/>
              <a:buChar char="•"/>
            </a:pPr>
            <a:r>
              <a:rPr lang="en-US" sz="2200" b="1" dirty="0">
                <a:solidFill>
                  <a:schemeClr val="tx1"/>
                </a:solidFill>
                <a:latin typeface="Calibri" panose="020F0502020204030204" pitchFamily="34" charset="0"/>
                <a:cs typeface="Calibri" panose="020F0502020204030204" pitchFamily="34" charset="0"/>
              </a:rPr>
              <a:t>Nails</a:t>
            </a:r>
            <a:r>
              <a:rPr lang="en-US" sz="2200" dirty="0">
                <a:solidFill>
                  <a:schemeClr val="tx1"/>
                </a:solidFill>
              </a:rPr>
              <a:t> (nail changes, irritation around nail beds, paronychia)</a:t>
            </a:r>
          </a:p>
          <a:p>
            <a:pPr marL="347663" lvl="1" indent="-336550">
              <a:lnSpc>
                <a:spcPct val="100000"/>
              </a:lnSpc>
              <a:spcBef>
                <a:spcPts val="0"/>
              </a:spcBef>
            </a:pPr>
            <a:r>
              <a:rPr lang="en-US" sz="2200" dirty="0">
                <a:solidFill>
                  <a:schemeClr val="tx1"/>
                </a:solidFill>
              </a:rPr>
              <a:t>Management: emollients, white vinegar soaks, steroid/antibiotic creams, oral antibiotics if needed, open toe shoes, use gloves, refer to podiatry/dermatology if no resolution</a:t>
            </a:r>
          </a:p>
          <a:p>
            <a:pPr marL="347663" indent="-336550">
              <a:lnSpc>
                <a:spcPct val="100000"/>
              </a:lnSpc>
              <a:spcBef>
                <a:spcPts val="600"/>
              </a:spcBef>
              <a:buFont typeface="Arial" panose="020B0604020202020204" pitchFamily="34" charset="0"/>
              <a:buChar char="•"/>
            </a:pPr>
            <a:r>
              <a:rPr lang="en-US" sz="2200" b="1" dirty="0">
                <a:solidFill>
                  <a:schemeClr val="tx1"/>
                </a:solidFill>
                <a:latin typeface="Calibri" panose="020F0502020204030204" pitchFamily="34" charset="0"/>
                <a:cs typeface="Calibri" panose="020F0502020204030204" pitchFamily="34" charset="0"/>
              </a:rPr>
              <a:t>Diarrhea</a:t>
            </a:r>
          </a:p>
          <a:p>
            <a:pPr marL="347663" lvl="1" indent="-336550">
              <a:lnSpc>
                <a:spcPct val="100000"/>
              </a:lnSpc>
              <a:spcBef>
                <a:spcPts val="0"/>
              </a:spcBef>
            </a:pPr>
            <a:r>
              <a:rPr lang="en-US" sz="2200" dirty="0">
                <a:solidFill>
                  <a:schemeClr val="tx1"/>
                </a:solidFill>
              </a:rPr>
              <a:t>Management: Loperamide, prescription meds if needed, hold drug</a:t>
            </a:r>
          </a:p>
          <a:p>
            <a:pPr marL="347663" indent="-336550">
              <a:lnSpc>
                <a:spcPct val="100000"/>
              </a:lnSpc>
              <a:spcBef>
                <a:spcPts val="600"/>
              </a:spcBef>
              <a:buFont typeface="Arial" panose="020B0604020202020204" pitchFamily="34" charset="0"/>
              <a:buChar char="•"/>
            </a:pPr>
            <a:r>
              <a:rPr lang="en-US" sz="2200" b="1" dirty="0">
                <a:solidFill>
                  <a:schemeClr val="tx1"/>
                </a:solidFill>
                <a:latin typeface="Calibri" panose="020F0502020204030204" pitchFamily="34" charset="0"/>
                <a:cs typeface="Calibri" panose="020F0502020204030204" pitchFamily="34" charset="0"/>
              </a:rPr>
              <a:t>Fatigue</a:t>
            </a:r>
          </a:p>
          <a:p>
            <a:pPr marL="347663" indent="-336550">
              <a:lnSpc>
                <a:spcPct val="100000"/>
              </a:lnSpc>
              <a:spcBef>
                <a:spcPts val="0"/>
              </a:spcBef>
              <a:buNone/>
            </a:pPr>
            <a:r>
              <a:rPr lang="en-US" sz="2200" b="1" dirty="0">
                <a:solidFill>
                  <a:schemeClr val="tx1"/>
                </a:solidFill>
              </a:rPr>
              <a:t>     </a:t>
            </a:r>
            <a:r>
              <a:rPr lang="en-US" sz="2200" dirty="0">
                <a:solidFill>
                  <a:schemeClr val="tx1"/>
                </a:solidFill>
              </a:rPr>
              <a:t>Management: Encourage rest as needed and exercise as tolerated</a:t>
            </a:r>
          </a:p>
          <a:p>
            <a:pPr marL="347663" indent="-336550">
              <a:lnSpc>
                <a:spcPct val="100000"/>
              </a:lnSpc>
              <a:spcBef>
                <a:spcPts val="600"/>
              </a:spcBef>
              <a:buFont typeface="Arial" panose="020B0604020202020204" pitchFamily="34" charset="0"/>
              <a:buChar char="•"/>
            </a:pPr>
            <a:r>
              <a:rPr lang="en-US" sz="2200" b="1" dirty="0">
                <a:solidFill>
                  <a:schemeClr val="tx1"/>
                </a:solidFill>
                <a:latin typeface="Calibri" panose="020F0502020204030204" pitchFamily="34" charset="0"/>
                <a:cs typeface="Calibri" panose="020F0502020204030204" pitchFamily="34" charset="0"/>
              </a:rPr>
              <a:t>Anorexia </a:t>
            </a:r>
          </a:p>
          <a:p>
            <a:pPr marL="347663" indent="-336550">
              <a:lnSpc>
                <a:spcPct val="100000"/>
              </a:lnSpc>
              <a:spcBef>
                <a:spcPts val="0"/>
              </a:spcBef>
              <a:buNone/>
            </a:pPr>
            <a:r>
              <a:rPr lang="en-US" sz="2200" dirty="0">
                <a:solidFill>
                  <a:schemeClr val="tx1"/>
                </a:solidFill>
              </a:rPr>
              <a:t>     Management: Encourage frequent meals/snacks</a:t>
            </a:r>
          </a:p>
        </p:txBody>
      </p:sp>
    </p:spTree>
    <p:extLst>
      <p:ext uri="{BB962C8B-B14F-4D97-AF65-F5344CB8AC3E}">
        <p14:creationId xmlns:p14="http://schemas.microsoft.com/office/powerpoint/2010/main" val="898209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Osimertinib: Potential Toxicities/Side Effects </a:t>
            </a:r>
            <a:br>
              <a:rPr lang="en-US" sz="4400" dirty="0"/>
            </a:br>
            <a:endParaRPr lang="en-US" sz="4400" dirty="0"/>
          </a:p>
        </p:txBody>
      </p:sp>
      <p:sp>
        <p:nvSpPr>
          <p:cNvPr id="3" name="Content Placeholder 2"/>
          <p:cNvSpPr>
            <a:spLocks noGrp="1"/>
          </p:cNvSpPr>
          <p:nvPr>
            <p:ph idx="1"/>
          </p:nvPr>
        </p:nvSpPr>
        <p:spPr>
          <a:xfrm>
            <a:off x="719137" y="1811263"/>
            <a:ext cx="10753725" cy="3766185"/>
          </a:xfrm>
        </p:spPr>
        <p:txBody>
          <a:bodyPr>
            <a:noAutofit/>
          </a:bodyPr>
          <a:lstStyle/>
          <a:p>
            <a:pPr marL="0" indent="0">
              <a:buNone/>
            </a:pPr>
            <a:r>
              <a:rPr lang="en-US" sz="3000" b="1" dirty="0">
                <a:solidFill>
                  <a:schemeClr val="tx1"/>
                </a:solidFill>
              </a:rPr>
              <a:t>Uncommon</a:t>
            </a:r>
            <a:r>
              <a:rPr lang="en-US" sz="2800" b="1" dirty="0">
                <a:solidFill>
                  <a:schemeClr val="tx1"/>
                </a:solidFill>
              </a:rPr>
              <a:t> Toxicities/Side Effects</a:t>
            </a:r>
          </a:p>
          <a:p>
            <a:pPr marL="0" indent="0"/>
            <a:r>
              <a:rPr lang="en-US" sz="2800" dirty="0">
                <a:solidFill>
                  <a:schemeClr val="tx1"/>
                </a:solidFill>
              </a:rPr>
              <a:t>- </a:t>
            </a:r>
            <a:r>
              <a:rPr lang="en-US" dirty="0">
                <a:solidFill>
                  <a:schemeClr val="tx1"/>
                </a:solidFill>
              </a:rPr>
              <a:t>Mouth ulcers </a:t>
            </a:r>
          </a:p>
          <a:p>
            <a:pPr marL="0" indent="0"/>
            <a:r>
              <a:rPr lang="en-US" sz="2800" dirty="0">
                <a:solidFill>
                  <a:schemeClr val="tx1"/>
                </a:solidFill>
              </a:rPr>
              <a:t>- </a:t>
            </a:r>
            <a:r>
              <a:rPr lang="en-US" dirty="0">
                <a:solidFill>
                  <a:schemeClr val="tx1"/>
                </a:solidFill>
              </a:rPr>
              <a:t>Cytopenias (white cells, red cells, platelets) </a:t>
            </a:r>
          </a:p>
          <a:p>
            <a:pPr marL="0" indent="0">
              <a:buNone/>
            </a:pPr>
            <a:r>
              <a:rPr lang="en-US" dirty="0">
                <a:solidFill>
                  <a:schemeClr val="tx1"/>
                </a:solidFill>
              </a:rPr>
              <a:t> </a:t>
            </a:r>
          </a:p>
          <a:p>
            <a:pPr marL="0" indent="0">
              <a:buNone/>
            </a:pPr>
            <a:r>
              <a:rPr lang="en-US" sz="3000" b="1" dirty="0">
                <a:solidFill>
                  <a:schemeClr val="tx1"/>
                </a:solidFill>
              </a:rPr>
              <a:t>Potential Serious Adverse Events (Rare)</a:t>
            </a:r>
          </a:p>
          <a:p>
            <a:pPr marL="236538" indent="-236538">
              <a:buFontTx/>
              <a:buChar char="-"/>
            </a:pPr>
            <a:r>
              <a:rPr lang="en-US" dirty="0">
                <a:solidFill>
                  <a:schemeClr val="tx1"/>
                </a:solidFill>
              </a:rPr>
              <a:t>Pneumonitis/Interstitial lung disease</a:t>
            </a:r>
          </a:p>
          <a:p>
            <a:pPr marL="236538" indent="-236538">
              <a:buFontTx/>
              <a:buChar char="-"/>
            </a:pPr>
            <a:r>
              <a:rPr lang="en-US" dirty="0">
                <a:solidFill>
                  <a:schemeClr val="tx1"/>
                </a:solidFill>
              </a:rPr>
              <a:t>QTC prolongation (baseline EKG, f/u EKG as needed/per provider preference)</a:t>
            </a:r>
          </a:p>
          <a:p>
            <a:pPr marL="236538" indent="-236538">
              <a:buFontTx/>
              <a:buChar char="-"/>
            </a:pPr>
            <a:r>
              <a:rPr lang="en-US" dirty="0">
                <a:solidFill>
                  <a:schemeClr val="tx1"/>
                </a:solidFill>
              </a:rPr>
              <a:t>Cardiomyopathy (baseline Echo and f/u Echo as needed/per provider preference)</a:t>
            </a:r>
          </a:p>
          <a:p>
            <a:pPr marL="236538" indent="-236538">
              <a:buFontTx/>
              <a:buChar char="-"/>
            </a:pPr>
            <a:r>
              <a:rPr lang="en-US" dirty="0">
                <a:solidFill>
                  <a:schemeClr val="tx1"/>
                </a:solidFill>
              </a:rPr>
              <a:t>Keratitis</a:t>
            </a:r>
          </a:p>
        </p:txBody>
      </p:sp>
    </p:spTree>
    <p:extLst>
      <p:ext uri="{BB962C8B-B14F-4D97-AF65-F5344CB8AC3E}">
        <p14:creationId xmlns:p14="http://schemas.microsoft.com/office/powerpoint/2010/main" val="3397116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5"/>
          <p:cNvSpPr>
            <a:spLocks noChangeAspect="1" noChangeArrowheads="1" noTextEdit="1"/>
          </p:cNvSpPr>
          <p:nvPr/>
        </p:nvSpPr>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5123" name="Group 83"/>
          <p:cNvGrpSpPr>
            <a:grpSpLocks/>
          </p:cNvGrpSpPr>
          <p:nvPr/>
        </p:nvGrpSpPr>
        <p:grpSpPr bwMode="auto">
          <a:xfrm>
            <a:off x="0" y="0"/>
            <a:ext cx="12192000" cy="6858000"/>
            <a:chOff x="0" y="0"/>
            <a:chExt cx="5760" cy="4320"/>
          </a:xfrm>
        </p:grpSpPr>
        <p:sp>
          <p:nvSpPr>
            <p:cNvPr id="5146" name="Rectangle 7"/>
            <p:cNvSpPr>
              <a:spLocks noChangeArrowheads="1"/>
            </p:cNvSpPr>
            <p:nvPr/>
          </p:nvSpPr>
          <p:spPr bwMode="auto">
            <a:xfrm>
              <a:off x="0" y="0"/>
              <a:ext cx="5760"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47" name="Rectangle 8"/>
            <p:cNvSpPr>
              <a:spLocks noChangeArrowheads="1"/>
            </p:cNvSpPr>
            <p:nvPr/>
          </p:nvSpPr>
          <p:spPr bwMode="auto">
            <a:xfrm>
              <a:off x="0" y="18"/>
              <a:ext cx="5760" cy="4"/>
            </a:xfrm>
            <a:prstGeom prst="rect">
              <a:avLst/>
            </a:prstGeom>
            <a:solidFill>
              <a:srgbClr val="0000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48" name="Rectangle 9"/>
            <p:cNvSpPr>
              <a:spLocks noChangeArrowheads="1"/>
            </p:cNvSpPr>
            <p:nvPr/>
          </p:nvSpPr>
          <p:spPr bwMode="auto">
            <a:xfrm>
              <a:off x="0" y="22"/>
              <a:ext cx="5760" cy="5"/>
            </a:xfrm>
            <a:prstGeom prst="rect">
              <a:avLst/>
            </a:prstGeom>
            <a:solidFill>
              <a:srgbClr val="0000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49" name="Rectangle 10"/>
            <p:cNvSpPr>
              <a:spLocks noChangeArrowheads="1"/>
            </p:cNvSpPr>
            <p:nvPr/>
          </p:nvSpPr>
          <p:spPr bwMode="auto">
            <a:xfrm>
              <a:off x="0" y="27"/>
              <a:ext cx="5760" cy="4"/>
            </a:xfrm>
            <a:prstGeom prst="rect">
              <a:avLst/>
            </a:prstGeom>
            <a:solidFill>
              <a:srgbClr val="0000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0" name="Rectangle 11"/>
            <p:cNvSpPr>
              <a:spLocks noChangeArrowheads="1"/>
            </p:cNvSpPr>
            <p:nvPr/>
          </p:nvSpPr>
          <p:spPr bwMode="auto">
            <a:xfrm>
              <a:off x="0" y="31"/>
              <a:ext cx="5760" cy="42"/>
            </a:xfrm>
            <a:prstGeom prst="rect">
              <a:avLst/>
            </a:prstGeom>
            <a:solidFill>
              <a:srgbClr val="00000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1" name="Rectangle 12"/>
            <p:cNvSpPr>
              <a:spLocks noChangeArrowheads="1"/>
            </p:cNvSpPr>
            <p:nvPr/>
          </p:nvSpPr>
          <p:spPr bwMode="auto">
            <a:xfrm>
              <a:off x="0" y="73"/>
              <a:ext cx="5760" cy="7"/>
            </a:xfrm>
            <a:prstGeom prst="rect">
              <a:avLst/>
            </a:prstGeom>
            <a:solidFill>
              <a:srgbClr val="0000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2" name="Rectangle 13"/>
            <p:cNvSpPr>
              <a:spLocks noChangeArrowheads="1"/>
            </p:cNvSpPr>
            <p:nvPr/>
          </p:nvSpPr>
          <p:spPr bwMode="auto">
            <a:xfrm>
              <a:off x="0" y="80"/>
              <a:ext cx="5760" cy="45"/>
            </a:xfrm>
            <a:prstGeom prst="rect">
              <a:avLst/>
            </a:prstGeom>
            <a:solidFill>
              <a:srgbClr val="000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3" name="Rectangle 14"/>
            <p:cNvSpPr>
              <a:spLocks noChangeArrowheads="1"/>
            </p:cNvSpPr>
            <p:nvPr/>
          </p:nvSpPr>
          <p:spPr bwMode="auto">
            <a:xfrm>
              <a:off x="0" y="125"/>
              <a:ext cx="5760" cy="46"/>
            </a:xfrm>
            <a:prstGeom prst="rect">
              <a:avLst/>
            </a:prstGeom>
            <a:solidFill>
              <a:srgbClr val="0000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4" name="Rectangle 15"/>
            <p:cNvSpPr>
              <a:spLocks noChangeArrowheads="1"/>
            </p:cNvSpPr>
            <p:nvPr/>
          </p:nvSpPr>
          <p:spPr bwMode="auto">
            <a:xfrm>
              <a:off x="0" y="171"/>
              <a:ext cx="5760" cy="11"/>
            </a:xfrm>
            <a:prstGeom prst="rect">
              <a:avLst/>
            </a:prstGeom>
            <a:solidFill>
              <a:srgbClr val="0000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5" name="Rectangle 16"/>
            <p:cNvSpPr>
              <a:spLocks noChangeArrowheads="1"/>
            </p:cNvSpPr>
            <p:nvPr/>
          </p:nvSpPr>
          <p:spPr bwMode="auto">
            <a:xfrm>
              <a:off x="0" y="182"/>
              <a:ext cx="5760" cy="31"/>
            </a:xfrm>
            <a:prstGeom prst="rect">
              <a:avLst/>
            </a:prstGeom>
            <a:solidFill>
              <a:srgbClr val="0000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6" name="Rectangle 17"/>
            <p:cNvSpPr>
              <a:spLocks noChangeArrowheads="1"/>
            </p:cNvSpPr>
            <p:nvPr/>
          </p:nvSpPr>
          <p:spPr bwMode="auto">
            <a:xfrm>
              <a:off x="0" y="213"/>
              <a:ext cx="5760" cy="34"/>
            </a:xfrm>
            <a:prstGeom prst="rect">
              <a:avLst/>
            </a:prstGeom>
            <a:solidFill>
              <a:srgbClr val="0000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7" name="Rectangle 18"/>
            <p:cNvSpPr>
              <a:spLocks noChangeArrowheads="1"/>
            </p:cNvSpPr>
            <p:nvPr/>
          </p:nvSpPr>
          <p:spPr bwMode="auto">
            <a:xfrm>
              <a:off x="0" y="247"/>
              <a:ext cx="5760" cy="78"/>
            </a:xfrm>
            <a:prstGeom prst="rect">
              <a:avLst/>
            </a:prstGeom>
            <a:solidFill>
              <a:srgbClr val="0000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8" name="Rectangle 19"/>
            <p:cNvSpPr>
              <a:spLocks noChangeArrowheads="1"/>
            </p:cNvSpPr>
            <p:nvPr/>
          </p:nvSpPr>
          <p:spPr bwMode="auto">
            <a:xfrm>
              <a:off x="0" y="325"/>
              <a:ext cx="5760" cy="15"/>
            </a:xfrm>
            <a:prstGeom prst="rect">
              <a:avLst/>
            </a:prstGeom>
            <a:solidFill>
              <a:srgbClr val="00001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9" name="Rectangle 20"/>
            <p:cNvSpPr>
              <a:spLocks noChangeArrowheads="1"/>
            </p:cNvSpPr>
            <p:nvPr/>
          </p:nvSpPr>
          <p:spPr bwMode="auto">
            <a:xfrm>
              <a:off x="0" y="340"/>
              <a:ext cx="5760" cy="38"/>
            </a:xfrm>
            <a:prstGeom prst="rect">
              <a:avLst/>
            </a:prstGeom>
            <a:solidFill>
              <a:srgbClr val="0000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0" name="Rectangle 21"/>
            <p:cNvSpPr>
              <a:spLocks noChangeArrowheads="1"/>
            </p:cNvSpPr>
            <p:nvPr/>
          </p:nvSpPr>
          <p:spPr bwMode="auto">
            <a:xfrm>
              <a:off x="0" y="378"/>
              <a:ext cx="5760" cy="64"/>
            </a:xfrm>
            <a:prstGeom prst="rect">
              <a:avLst/>
            </a:prstGeom>
            <a:solidFill>
              <a:srgbClr val="0000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1" name="Rectangle 22"/>
            <p:cNvSpPr>
              <a:spLocks noChangeArrowheads="1"/>
            </p:cNvSpPr>
            <p:nvPr/>
          </p:nvSpPr>
          <p:spPr bwMode="auto">
            <a:xfrm>
              <a:off x="0" y="442"/>
              <a:ext cx="5760" cy="20"/>
            </a:xfrm>
            <a:prstGeom prst="rect">
              <a:avLst/>
            </a:prstGeom>
            <a:solidFill>
              <a:srgbClr val="00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2" name="Rectangle 23"/>
            <p:cNvSpPr>
              <a:spLocks noChangeArrowheads="1"/>
            </p:cNvSpPr>
            <p:nvPr/>
          </p:nvSpPr>
          <p:spPr bwMode="auto">
            <a:xfrm>
              <a:off x="0" y="462"/>
              <a:ext cx="5760" cy="52"/>
            </a:xfrm>
            <a:prstGeom prst="rect">
              <a:avLst/>
            </a:prstGeom>
            <a:solidFill>
              <a:srgbClr val="0000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3" name="Rectangle 24"/>
            <p:cNvSpPr>
              <a:spLocks noChangeArrowheads="1"/>
            </p:cNvSpPr>
            <p:nvPr/>
          </p:nvSpPr>
          <p:spPr bwMode="auto">
            <a:xfrm>
              <a:off x="0" y="514"/>
              <a:ext cx="5760" cy="37"/>
            </a:xfrm>
            <a:prstGeom prst="rect">
              <a:avLst/>
            </a:prstGeom>
            <a:solidFill>
              <a:srgbClr val="0000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4" name="Rectangle 25"/>
            <p:cNvSpPr>
              <a:spLocks noChangeArrowheads="1"/>
            </p:cNvSpPr>
            <p:nvPr/>
          </p:nvSpPr>
          <p:spPr bwMode="auto">
            <a:xfrm>
              <a:off x="0" y="551"/>
              <a:ext cx="5760" cy="29"/>
            </a:xfrm>
            <a:prstGeom prst="rect">
              <a:avLst/>
            </a:prstGeom>
            <a:solidFill>
              <a:srgbClr val="0000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5" name="Rectangle 26"/>
            <p:cNvSpPr>
              <a:spLocks noChangeArrowheads="1"/>
            </p:cNvSpPr>
            <p:nvPr/>
          </p:nvSpPr>
          <p:spPr bwMode="auto">
            <a:xfrm>
              <a:off x="0" y="580"/>
              <a:ext cx="5760" cy="51"/>
            </a:xfrm>
            <a:prstGeom prst="rect">
              <a:avLst/>
            </a:prstGeom>
            <a:solidFill>
              <a:srgbClr val="0000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6" name="Rectangle 27"/>
            <p:cNvSpPr>
              <a:spLocks noChangeArrowheads="1"/>
            </p:cNvSpPr>
            <p:nvPr/>
          </p:nvSpPr>
          <p:spPr bwMode="auto">
            <a:xfrm>
              <a:off x="0" y="631"/>
              <a:ext cx="5760" cy="34"/>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7" name="Rectangle 28"/>
            <p:cNvSpPr>
              <a:spLocks noChangeArrowheads="1"/>
            </p:cNvSpPr>
            <p:nvPr/>
          </p:nvSpPr>
          <p:spPr bwMode="auto">
            <a:xfrm>
              <a:off x="0" y="665"/>
              <a:ext cx="5760" cy="69"/>
            </a:xfrm>
            <a:prstGeom prst="rect">
              <a:avLst/>
            </a:prstGeom>
            <a:solidFill>
              <a:srgbClr val="0000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8" name="Rectangle 29"/>
            <p:cNvSpPr>
              <a:spLocks noChangeArrowheads="1"/>
            </p:cNvSpPr>
            <p:nvPr/>
          </p:nvSpPr>
          <p:spPr bwMode="auto">
            <a:xfrm>
              <a:off x="0" y="734"/>
              <a:ext cx="5760" cy="33"/>
            </a:xfrm>
            <a:prstGeom prst="rect">
              <a:avLst/>
            </a:prstGeom>
            <a:solidFill>
              <a:srgbClr val="0000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9" name="Rectangle 30"/>
            <p:cNvSpPr>
              <a:spLocks noChangeArrowheads="1"/>
            </p:cNvSpPr>
            <p:nvPr/>
          </p:nvSpPr>
          <p:spPr bwMode="auto">
            <a:xfrm>
              <a:off x="0" y="767"/>
              <a:ext cx="5760" cy="51"/>
            </a:xfrm>
            <a:prstGeom prst="rect">
              <a:avLst/>
            </a:prstGeom>
            <a:solidFill>
              <a:srgbClr val="0000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0" name="Rectangle 31"/>
            <p:cNvSpPr>
              <a:spLocks noChangeArrowheads="1"/>
            </p:cNvSpPr>
            <p:nvPr/>
          </p:nvSpPr>
          <p:spPr bwMode="auto">
            <a:xfrm>
              <a:off x="0" y="818"/>
              <a:ext cx="5760" cy="34"/>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1" name="Rectangle 32"/>
            <p:cNvSpPr>
              <a:spLocks noChangeArrowheads="1"/>
            </p:cNvSpPr>
            <p:nvPr/>
          </p:nvSpPr>
          <p:spPr bwMode="auto">
            <a:xfrm>
              <a:off x="0" y="852"/>
              <a:ext cx="5760" cy="48"/>
            </a:xfrm>
            <a:prstGeom prst="rect">
              <a:avLst/>
            </a:prstGeom>
            <a:solidFill>
              <a:srgbClr val="0000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2" name="Rectangle 33"/>
            <p:cNvSpPr>
              <a:spLocks noChangeArrowheads="1"/>
            </p:cNvSpPr>
            <p:nvPr/>
          </p:nvSpPr>
          <p:spPr bwMode="auto">
            <a:xfrm>
              <a:off x="0" y="900"/>
              <a:ext cx="5760" cy="47"/>
            </a:xfrm>
            <a:prstGeom prst="rect">
              <a:avLst/>
            </a:prstGeom>
            <a:solidFill>
              <a:srgbClr val="0000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3" name="Rectangle 34"/>
            <p:cNvSpPr>
              <a:spLocks noChangeArrowheads="1"/>
            </p:cNvSpPr>
            <p:nvPr/>
          </p:nvSpPr>
          <p:spPr bwMode="auto">
            <a:xfrm>
              <a:off x="0" y="947"/>
              <a:ext cx="5760" cy="38"/>
            </a:xfrm>
            <a:prstGeom prst="rect">
              <a:avLst/>
            </a:prstGeom>
            <a:solidFill>
              <a:srgbClr val="0000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4" name="Rectangle 35"/>
            <p:cNvSpPr>
              <a:spLocks noChangeArrowheads="1"/>
            </p:cNvSpPr>
            <p:nvPr/>
          </p:nvSpPr>
          <p:spPr bwMode="auto">
            <a:xfrm>
              <a:off x="0" y="985"/>
              <a:ext cx="5760" cy="47"/>
            </a:xfrm>
            <a:prstGeom prst="rect">
              <a:avLst/>
            </a:prstGeom>
            <a:solidFill>
              <a:srgbClr val="0000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5" name="Rectangle 36"/>
            <p:cNvSpPr>
              <a:spLocks noChangeArrowheads="1"/>
            </p:cNvSpPr>
            <p:nvPr/>
          </p:nvSpPr>
          <p:spPr bwMode="auto">
            <a:xfrm>
              <a:off x="0" y="1032"/>
              <a:ext cx="5760" cy="37"/>
            </a:xfrm>
            <a:prstGeom prst="rect">
              <a:avLst/>
            </a:prstGeom>
            <a:solidFill>
              <a:srgbClr val="0000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6" name="Rectangle 37"/>
            <p:cNvSpPr>
              <a:spLocks noChangeArrowheads="1"/>
            </p:cNvSpPr>
            <p:nvPr/>
          </p:nvSpPr>
          <p:spPr bwMode="auto">
            <a:xfrm>
              <a:off x="0" y="1069"/>
              <a:ext cx="5760" cy="36"/>
            </a:xfrm>
            <a:prstGeom prst="rect">
              <a:avLst/>
            </a:prstGeom>
            <a:solidFill>
              <a:srgbClr val="0000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7" name="Rectangle 38"/>
            <p:cNvSpPr>
              <a:spLocks noChangeArrowheads="1"/>
            </p:cNvSpPr>
            <p:nvPr/>
          </p:nvSpPr>
          <p:spPr bwMode="auto">
            <a:xfrm>
              <a:off x="0" y="1105"/>
              <a:ext cx="5760" cy="49"/>
            </a:xfrm>
            <a:prstGeom prst="rect">
              <a:avLst/>
            </a:prstGeom>
            <a:solidFill>
              <a:srgbClr val="0000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8" name="Rectangle 39"/>
            <p:cNvSpPr>
              <a:spLocks noChangeArrowheads="1"/>
            </p:cNvSpPr>
            <p:nvPr/>
          </p:nvSpPr>
          <p:spPr bwMode="auto">
            <a:xfrm>
              <a:off x="0" y="1154"/>
              <a:ext cx="5760" cy="33"/>
            </a:xfrm>
            <a:prstGeom prst="rect">
              <a:avLst/>
            </a:prstGeom>
            <a:solidFill>
              <a:srgbClr val="0000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9" name="Rectangle 40"/>
            <p:cNvSpPr>
              <a:spLocks noChangeArrowheads="1"/>
            </p:cNvSpPr>
            <p:nvPr/>
          </p:nvSpPr>
          <p:spPr bwMode="auto">
            <a:xfrm>
              <a:off x="0" y="1187"/>
              <a:ext cx="5760" cy="51"/>
            </a:xfrm>
            <a:prstGeom prst="rect">
              <a:avLst/>
            </a:prstGeom>
            <a:solidFill>
              <a:srgbClr val="0000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0" name="Rectangle 41"/>
            <p:cNvSpPr>
              <a:spLocks noChangeArrowheads="1"/>
            </p:cNvSpPr>
            <p:nvPr/>
          </p:nvSpPr>
          <p:spPr bwMode="auto">
            <a:xfrm>
              <a:off x="0" y="1238"/>
              <a:ext cx="5760" cy="34"/>
            </a:xfrm>
            <a:prstGeom prst="rect">
              <a:avLst/>
            </a:prstGeom>
            <a:solidFill>
              <a:srgbClr val="0000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1" name="Rectangle 42"/>
            <p:cNvSpPr>
              <a:spLocks noChangeArrowheads="1"/>
            </p:cNvSpPr>
            <p:nvPr/>
          </p:nvSpPr>
          <p:spPr bwMode="auto">
            <a:xfrm>
              <a:off x="0" y="1272"/>
              <a:ext cx="5760" cy="51"/>
            </a:xfrm>
            <a:prstGeom prst="rect">
              <a:avLst/>
            </a:prstGeom>
            <a:solidFill>
              <a:srgbClr val="000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2" name="Rectangle 43"/>
            <p:cNvSpPr>
              <a:spLocks noChangeArrowheads="1"/>
            </p:cNvSpPr>
            <p:nvPr/>
          </p:nvSpPr>
          <p:spPr bwMode="auto">
            <a:xfrm>
              <a:off x="0" y="1323"/>
              <a:ext cx="5760" cy="33"/>
            </a:xfrm>
            <a:prstGeom prst="rect">
              <a:avLst/>
            </a:prstGeom>
            <a:solidFill>
              <a:srgbClr val="0000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3" name="Rectangle 44"/>
            <p:cNvSpPr>
              <a:spLocks noChangeArrowheads="1"/>
            </p:cNvSpPr>
            <p:nvPr/>
          </p:nvSpPr>
          <p:spPr bwMode="auto">
            <a:xfrm>
              <a:off x="0" y="1356"/>
              <a:ext cx="5760" cy="51"/>
            </a:xfrm>
            <a:prstGeom prst="rect">
              <a:avLst/>
            </a:prstGeom>
            <a:solidFill>
              <a:srgbClr val="000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4" name="Rectangle 45"/>
            <p:cNvSpPr>
              <a:spLocks noChangeArrowheads="1"/>
            </p:cNvSpPr>
            <p:nvPr/>
          </p:nvSpPr>
          <p:spPr bwMode="auto">
            <a:xfrm>
              <a:off x="0" y="1407"/>
              <a:ext cx="5760" cy="34"/>
            </a:xfrm>
            <a:prstGeom prst="rect">
              <a:avLst/>
            </a:prstGeom>
            <a:solidFill>
              <a:srgbClr val="0000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5" name="Rectangle 46"/>
            <p:cNvSpPr>
              <a:spLocks noChangeArrowheads="1"/>
            </p:cNvSpPr>
            <p:nvPr/>
          </p:nvSpPr>
          <p:spPr bwMode="auto">
            <a:xfrm>
              <a:off x="0" y="1441"/>
              <a:ext cx="5760" cy="51"/>
            </a:xfrm>
            <a:prstGeom prst="rect">
              <a:avLst/>
            </a:prstGeom>
            <a:solidFill>
              <a:srgbClr val="0000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6" name="Rectangle 47"/>
            <p:cNvSpPr>
              <a:spLocks noChangeArrowheads="1"/>
            </p:cNvSpPr>
            <p:nvPr/>
          </p:nvSpPr>
          <p:spPr bwMode="auto">
            <a:xfrm>
              <a:off x="0" y="1492"/>
              <a:ext cx="5760" cy="51"/>
            </a:xfrm>
            <a:prstGeom prst="rect">
              <a:avLst/>
            </a:prstGeom>
            <a:solidFill>
              <a:srgbClr val="0000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7" name="Rectangle 48"/>
            <p:cNvSpPr>
              <a:spLocks noChangeArrowheads="1"/>
            </p:cNvSpPr>
            <p:nvPr/>
          </p:nvSpPr>
          <p:spPr bwMode="auto">
            <a:xfrm>
              <a:off x="0" y="1543"/>
              <a:ext cx="5760" cy="33"/>
            </a:xfrm>
            <a:prstGeom prst="rect">
              <a:avLst/>
            </a:prstGeom>
            <a:solidFill>
              <a:srgbClr val="0000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8" name="Rectangle 49"/>
            <p:cNvSpPr>
              <a:spLocks noChangeArrowheads="1"/>
            </p:cNvSpPr>
            <p:nvPr/>
          </p:nvSpPr>
          <p:spPr bwMode="auto">
            <a:xfrm>
              <a:off x="0" y="1576"/>
              <a:ext cx="5760" cy="34"/>
            </a:xfrm>
            <a:prstGeom prst="rect">
              <a:avLst/>
            </a:prstGeom>
            <a:solidFill>
              <a:srgbClr val="0000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9" name="Rectangle 50"/>
            <p:cNvSpPr>
              <a:spLocks noChangeArrowheads="1"/>
            </p:cNvSpPr>
            <p:nvPr/>
          </p:nvSpPr>
          <p:spPr bwMode="auto">
            <a:xfrm>
              <a:off x="0" y="1610"/>
              <a:ext cx="5760" cy="51"/>
            </a:xfrm>
            <a:prstGeom prst="rect">
              <a:avLst/>
            </a:prstGeom>
            <a:solidFill>
              <a:srgbClr val="0000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0" name="Rectangle 51"/>
            <p:cNvSpPr>
              <a:spLocks noChangeArrowheads="1"/>
            </p:cNvSpPr>
            <p:nvPr/>
          </p:nvSpPr>
          <p:spPr bwMode="auto">
            <a:xfrm>
              <a:off x="0" y="1661"/>
              <a:ext cx="5760" cy="51"/>
            </a:xfrm>
            <a:prstGeom prst="rect">
              <a:avLst/>
            </a:prstGeom>
            <a:solidFill>
              <a:srgbClr val="0000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1" name="Rectangle 52"/>
            <p:cNvSpPr>
              <a:spLocks noChangeArrowheads="1"/>
            </p:cNvSpPr>
            <p:nvPr/>
          </p:nvSpPr>
          <p:spPr bwMode="auto">
            <a:xfrm>
              <a:off x="0" y="1712"/>
              <a:ext cx="5760" cy="49"/>
            </a:xfrm>
            <a:prstGeom prst="rect">
              <a:avLst/>
            </a:prstGeom>
            <a:solidFill>
              <a:srgbClr val="0000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2" name="Rectangle 53"/>
            <p:cNvSpPr>
              <a:spLocks noChangeArrowheads="1"/>
            </p:cNvSpPr>
            <p:nvPr/>
          </p:nvSpPr>
          <p:spPr bwMode="auto">
            <a:xfrm>
              <a:off x="0" y="1761"/>
              <a:ext cx="5760" cy="36"/>
            </a:xfrm>
            <a:prstGeom prst="rect">
              <a:avLst/>
            </a:prstGeom>
            <a:solidFill>
              <a:srgbClr val="0000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3" name="Rectangle 54"/>
            <p:cNvSpPr>
              <a:spLocks noChangeArrowheads="1"/>
            </p:cNvSpPr>
            <p:nvPr/>
          </p:nvSpPr>
          <p:spPr bwMode="auto">
            <a:xfrm>
              <a:off x="0" y="1797"/>
              <a:ext cx="5760" cy="48"/>
            </a:xfrm>
            <a:prstGeom prst="rect">
              <a:avLst/>
            </a:prstGeom>
            <a:solidFill>
              <a:srgbClr val="0000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4" name="Rectangle 55"/>
            <p:cNvSpPr>
              <a:spLocks noChangeArrowheads="1"/>
            </p:cNvSpPr>
            <p:nvPr/>
          </p:nvSpPr>
          <p:spPr bwMode="auto">
            <a:xfrm>
              <a:off x="0" y="1845"/>
              <a:ext cx="5760" cy="36"/>
            </a:xfrm>
            <a:prstGeom prst="rect">
              <a:avLst/>
            </a:prstGeom>
            <a:solidFill>
              <a:srgbClr val="0000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5" name="Rectangle 56"/>
            <p:cNvSpPr>
              <a:spLocks noChangeArrowheads="1"/>
            </p:cNvSpPr>
            <p:nvPr/>
          </p:nvSpPr>
          <p:spPr bwMode="auto">
            <a:xfrm>
              <a:off x="0" y="1881"/>
              <a:ext cx="5760" cy="49"/>
            </a:xfrm>
            <a:prstGeom prst="rect">
              <a:avLst/>
            </a:prstGeom>
            <a:solidFill>
              <a:srgbClr val="0000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6" name="Rectangle 57"/>
            <p:cNvSpPr>
              <a:spLocks noChangeArrowheads="1"/>
            </p:cNvSpPr>
            <p:nvPr/>
          </p:nvSpPr>
          <p:spPr bwMode="auto">
            <a:xfrm>
              <a:off x="0" y="1930"/>
              <a:ext cx="5760" cy="51"/>
            </a:xfrm>
            <a:prstGeom prst="rect">
              <a:avLst/>
            </a:prstGeom>
            <a:solidFill>
              <a:srgbClr val="000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7" name="Rectangle 58"/>
            <p:cNvSpPr>
              <a:spLocks noChangeArrowheads="1"/>
            </p:cNvSpPr>
            <p:nvPr/>
          </p:nvSpPr>
          <p:spPr bwMode="auto">
            <a:xfrm>
              <a:off x="0" y="1981"/>
              <a:ext cx="5760" cy="51"/>
            </a:xfrm>
            <a:prstGeom prst="rect">
              <a:avLst/>
            </a:prstGeom>
            <a:solidFill>
              <a:srgbClr val="0000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8" name="Rectangle 59"/>
            <p:cNvSpPr>
              <a:spLocks noChangeArrowheads="1"/>
            </p:cNvSpPr>
            <p:nvPr/>
          </p:nvSpPr>
          <p:spPr bwMode="auto">
            <a:xfrm>
              <a:off x="0" y="2032"/>
              <a:ext cx="5760" cy="51"/>
            </a:xfrm>
            <a:prstGeom prst="rect">
              <a:avLst/>
            </a:prstGeom>
            <a:solidFill>
              <a:srgbClr val="0000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9" name="Rectangle 60"/>
            <p:cNvSpPr>
              <a:spLocks noChangeArrowheads="1"/>
            </p:cNvSpPr>
            <p:nvPr/>
          </p:nvSpPr>
          <p:spPr bwMode="auto">
            <a:xfrm>
              <a:off x="0" y="2083"/>
              <a:ext cx="5760" cy="49"/>
            </a:xfrm>
            <a:prstGeom prst="rect">
              <a:avLst/>
            </a:prstGeom>
            <a:solidFill>
              <a:srgbClr val="0000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00" name="Rectangle 61"/>
            <p:cNvSpPr>
              <a:spLocks noChangeArrowheads="1"/>
            </p:cNvSpPr>
            <p:nvPr/>
          </p:nvSpPr>
          <p:spPr bwMode="auto">
            <a:xfrm>
              <a:off x="0" y="2132"/>
              <a:ext cx="5760" cy="51"/>
            </a:xfrm>
            <a:prstGeom prst="rect">
              <a:avLst/>
            </a:prstGeom>
            <a:solidFill>
              <a:srgbClr val="0000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01" name="Rectangle 62"/>
            <p:cNvSpPr>
              <a:spLocks noChangeArrowheads="1"/>
            </p:cNvSpPr>
            <p:nvPr/>
          </p:nvSpPr>
          <p:spPr bwMode="auto">
            <a:xfrm>
              <a:off x="0" y="2183"/>
              <a:ext cx="5760" cy="52"/>
            </a:xfrm>
            <a:prstGeom prst="rect">
              <a:avLst/>
            </a:prstGeom>
            <a:solidFill>
              <a:srgbClr val="0000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02" name="Rectangle 63"/>
            <p:cNvSpPr>
              <a:spLocks noChangeArrowheads="1"/>
            </p:cNvSpPr>
            <p:nvPr/>
          </p:nvSpPr>
          <p:spPr bwMode="auto">
            <a:xfrm>
              <a:off x="0" y="2235"/>
              <a:ext cx="5760" cy="51"/>
            </a:xfrm>
            <a:prstGeom prst="rect">
              <a:avLst/>
            </a:prstGeom>
            <a:solidFill>
              <a:srgbClr val="0000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03" name="Rectangle 64"/>
            <p:cNvSpPr>
              <a:spLocks noChangeArrowheads="1"/>
            </p:cNvSpPr>
            <p:nvPr/>
          </p:nvSpPr>
          <p:spPr bwMode="auto">
            <a:xfrm>
              <a:off x="0" y="2286"/>
              <a:ext cx="5760" cy="49"/>
            </a:xfrm>
            <a:prstGeom prst="rect">
              <a:avLst/>
            </a:prstGeom>
            <a:solidFill>
              <a:srgbClr val="0000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04" name="Rectangle 65"/>
            <p:cNvSpPr>
              <a:spLocks noChangeArrowheads="1"/>
            </p:cNvSpPr>
            <p:nvPr/>
          </p:nvSpPr>
          <p:spPr bwMode="auto">
            <a:xfrm>
              <a:off x="0" y="2335"/>
              <a:ext cx="5760" cy="68"/>
            </a:xfrm>
            <a:prstGeom prst="rect">
              <a:avLst/>
            </a:prstGeom>
            <a:solidFill>
              <a:srgbClr val="00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05" name="Rectangle 66"/>
            <p:cNvSpPr>
              <a:spLocks noChangeArrowheads="1"/>
            </p:cNvSpPr>
            <p:nvPr/>
          </p:nvSpPr>
          <p:spPr bwMode="auto">
            <a:xfrm>
              <a:off x="0" y="2403"/>
              <a:ext cx="5760" cy="52"/>
            </a:xfrm>
            <a:prstGeom prst="rect">
              <a:avLst/>
            </a:prstGeom>
            <a:solidFill>
              <a:srgbClr val="0000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12" name="Rectangle 73"/>
            <p:cNvSpPr>
              <a:spLocks noChangeArrowheads="1"/>
            </p:cNvSpPr>
            <p:nvPr/>
          </p:nvSpPr>
          <p:spPr bwMode="auto">
            <a:xfrm>
              <a:off x="0" y="2859"/>
              <a:ext cx="5760" cy="85"/>
            </a:xfrm>
            <a:prstGeom prst="rect">
              <a:avLst/>
            </a:prstGeom>
            <a:solidFill>
              <a:srgbClr val="00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13" name="Rectangle 74"/>
            <p:cNvSpPr>
              <a:spLocks noChangeArrowheads="1"/>
            </p:cNvSpPr>
            <p:nvPr/>
          </p:nvSpPr>
          <p:spPr bwMode="auto">
            <a:xfrm>
              <a:off x="0" y="2944"/>
              <a:ext cx="5760" cy="84"/>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14" name="Rectangle 75"/>
            <p:cNvSpPr>
              <a:spLocks noChangeArrowheads="1"/>
            </p:cNvSpPr>
            <p:nvPr/>
          </p:nvSpPr>
          <p:spPr bwMode="auto">
            <a:xfrm>
              <a:off x="0" y="3028"/>
              <a:ext cx="5760" cy="100"/>
            </a:xfrm>
            <a:prstGeom prst="rect">
              <a:avLst/>
            </a:prstGeom>
            <a:solidFill>
              <a:srgbClr val="0000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15" name="Rectangle 76"/>
            <p:cNvSpPr>
              <a:spLocks noChangeArrowheads="1"/>
            </p:cNvSpPr>
            <p:nvPr/>
          </p:nvSpPr>
          <p:spPr bwMode="auto">
            <a:xfrm>
              <a:off x="0" y="3128"/>
              <a:ext cx="5760" cy="103"/>
            </a:xfrm>
            <a:prstGeom prst="rect">
              <a:avLst/>
            </a:prstGeom>
            <a:solidFill>
              <a:srgbClr val="0000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16" name="Rectangle 77"/>
            <p:cNvSpPr>
              <a:spLocks noChangeArrowheads="1"/>
            </p:cNvSpPr>
            <p:nvPr/>
          </p:nvSpPr>
          <p:spPr bwMode="auto">
            <a:xfrm>
              <a:off x="0" y="3231"/>
              <a:ext cx="5760" cy="117"/>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17" name="Rectangle 78"/>
            <p:cNvSpPr>
              <a:spLocks noChangeArrowheads="1"/>
            </p:cNvSpPr>
            <p:nvPr/>
          </p:nvSpPr>
          <p:spPr bwMode="auto">
            <a:xfrm>
              <a:off x="0" y="3348"/>
              <a:ext cx="5760" cy="134"/>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18" name="Rectangle 79"/>
            <p:cNvSpPr>
              <a:spLocks noChangeArrowheads="1"/>
            </p:cNvSpPr>
            <p:nvPr/>
          </p:nvSpPr>
          <p:spPr bwMode="auto">
            <a:xfrm>
              <a:off x="0" y="3482"/>
              <a:ext cx="5760" cy="169"/>
            </a:xfrm>
            <a:prstGeom prst="rect">
              <a:avLst/>
            </a:prstGeom>
            <a:solidFill>
              <a:srgbClr val="0000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19" name="Rectangle 80"/>
            <p:cNvSpPr>
              <a:spLocks noChangeArrowheads="1"/>
            </p:cNvSpPr>
            <p:nvPr/>
          </p:nvSpPr>
          <p:spPr bwMode="auto">
            <a:xfrm>
              <a:off x="0" y="3651"/>
              <a:ext cx="5760" cy="220"/>
            </a:xfrm>
            <a:prstGeom prst="rect">
              <a:avLst/>
            </a:prstGeom>
            <a:solidFill>
              <a:srgbClr val="0000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20" name="Rectangle 81"/>
            <p:cNvSpPr>
              <a:spLocks noChangeArrowheads="1"/>
            </p:cNvSpPr>
            <p:nvPr/>
          </p:nvSpPr>
          <p:spPr bwMode="auto">
            <a:xfrm>
              <a:off x="0" y="3871"/>
              <a:ext cx="5760" cy="338"/>
            </a:xfrm>
            <a:prstGeom prst="rect">
              <a:avLst/>
            </a:prstGeom>
            <a:solidFill>
              <a:srgbClr val="0000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21" name="Rectangle 82"/>
            <p:cNvSpPr>
              <a:spLocks noChangeArrowheads="1"/>
            </p:cNvSpPr>
            <p:nvPr/>
          </p:nvSpPr>
          <p:spPr bwMode="auto">
            <a:xfrm>
              <a:off x="0" y="4209"/>
              <a:ext cx="5760" cy="111"/>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grpSp>
      <p:pic>
        <p:nvPicPr>
          <p:cNvPr id="5124" name="Picture 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0614" y="5481638"/>
            <a:ext cx="44973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85"/>
          <p:cNvSpPr>
            <a:spLocks noChangeArrowheads="1"/>
          </p:cNvSpPr>
          <p:nvPr/>
        </p:nvSpPr>
        <p:spPr bwMode="auto">
          <a:xfrm>
            <a:off x="6491289" y="5689601"/>
            <a:ext cx="3635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600" b="1" i="0" u="none" strike="noStrike" kern="1200" cap="none" spc="0" normalizeH="0" baseline="0" noProof="0">
                <a:ln>
                  <a:noFill/>
                </a:ln>
                <a:solidFill>
                  <a:srgbClr val="CCCCFF"/>
                </a:solidFill>
                <a:effectLst/>
                <a:uLnTx/>
                <a:uFillTx/>
                <a:latin typeface="Arial" charset="0"/>
                <a:ea typeface="+mn-ea"/>
                <a:cs typeface="+mn-cs"/>
              </a:rPr>
              <a:t>Department of Thoracic/Head &amp; Neck </a:t>
            </a:r>
            <a:endParaRPr kumimoji="0" lang="en-US" altLang="en-US" sz="1800" b="1" i="0" u="none" strike="noStrike" kern="1200" cap="none" spc="0" normalizeH="0" baseline="0" noProof="0">
              <a:ln>
                <a:noFill/>
              </a:ln>
              <a:solidFill>
                <a:srgbClr val="FFFFFF"/>
              </a:solidFill>
              <a:effectLst/>
              <a:uLnTx/>
              <a:uFillTx/>
              <a:latin typeface="Arial" charset="0"/>
              <a:ea typeface="+mn-ea"/>
              <a:cs typeface="+mn-cs"/>
            </a:endParaRPr>
          </a:p>
        </p:txBody>
      </p:sp>
      <p:sp>
        <p:nvSpPr>
          <p:cNvPr id="5126" name="Rectangle 86"/>
          <p:cNvSpPr>
            <a:spLocks noChangeArrowheads="1"/>
          </p:cNvSpPr>
          <p:nvPr/>
        </p:nvSpPr>
        <p:spPr bwMode="auto">
          <a:xfrm>
            <a:off x="6491288" y="5937251"/>
            <a:ext cx="1739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600" b="1" i="0" u="none" strike="noStrike" kern="1200" cap="none" spc="0" normalizeH="0" baseline="0" noProof="0">
                <a:ln>
                  <a:noFill/>
                </a:ln>
                <a:solidFill>
                  <a:srgbClr val="CCCCFF"/>
                </a:solidFill>
                <a:effectLst/>
                <a:uLnTx/>
                <a:uFillTx/>
                <a:latin typeface="Arial" charset="0"/>
                <a:ea typeface="+mn-ea"/>
                <a:cs typeface="+mn-cs"/>
              </a:rPr>
              <a:t>Medical Oncology</a:t>
            </a:r>
            <a:endParaRPr kumimoji="0" lang="en-US" altLang="en-US" sz="1800" b="1"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5127" name="Group 89"/>
          <p:cNvGrpSpPr>
            <a:grpSpLocks/>
          </p:cNvGrpSpPr>
          <p:nvPr/>
        </p:nvGrpSpPr>
        <p:grpSpPr bwMode="auto">
          <a:xfrm>
            <a:off x="2208213" y="5484813"/>
            <a:ext cx="2736850" cy="914400"/>
            <a:chOff x="431" y="3455"/>
            <a:chExt cx="1724" cy="576"/>
          </a:xfrm>
        </p:grpSpPr>
        <p:pic>
          <p:nvPicPr>
            <p:cNvPr id="5144" name="Picture 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 y="3455"/>
              <a:ext cx="17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Picture 8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 y="3455"/>
              <a:ext cx="17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8" name="Group 92"/>
          <p:cNvGrpSpPr>
            <a:grpSpLocks/>
          </p:cNvGrpSpPr>
          <p:nvPr/>
        </p:nvGrpSpPr>
        <p:grpSpPr bwMode="auto">
          <a:xfrm>
            <a:off x="1806575" y="1620839"/>
            <a:ext cx="3771900" cy="3589337"/>
            <a:chOff x="178" y="1638"/>
            <a:chExt cx="2376" cy="1644"/>
          </a:xfrm>
        </p:grpSpPr>
        <p:pic>
          <p:nvPicPr>
            <p:cNvPr id="5142" name="Picture 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 y="1652"/>
              <a:ext cx="2353" cy="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3" name="Rectangle 91"/>
            <p:cNvSpPr>
              <a:spLocks noChangeArrowheads="1"/>
            </p:cNvSpPr>
            <p:nvPr/>
          </p:nvSpPr>
          <p:spPr bwMode="auto">
            <a:xfrm>
              <a:off x="178" y="1638"/>
              <a:ext cx="2376" cy="1644"/>
            </a:xfrm>
            <a:prstGeom prst="rect">
              <a:avLst/>
            </a:prstGeom>
            <a:noFill/>
            <a:ln w="38100" cap="rnd">
              <a:solidFill>
                <a:srgbClr val="6666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5129" name="Rectangle 93"/>
          <p:cNvSpPr>
            <a:spLocks noChangeArrowheads="1"/>
          </p:cNvSpPr>
          <p:nvPr/>
        </p:nvSpPr>
        <p:spPr bwMode="auto">
          <a:xfrm>
            <a:off x="1524000" y="352107"/>
            <a:ext cx="9144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762000" rtl="0" eaLnBrk="0" fontAlgn="auto" latinLnBrk="0" hangingPunct="0">
              <a:lnSpc>
                <a:spcPct val="100000"/>
              </a:lnSpc>
              <a:spcBef>
                <a:spcPct val="20000"/>
              </a:spcBef>
              <a:spcAft>
                <a:spcPts val="0"/>
              </a:spcAft>
              <a:buClr>
                <a:srgbClr val="44546A"/>
              </a:buClr>
              <a:buSzTx/>
              <a:buFontTx/>
              <a:buNone/>
              <a:tabLst/>
              <a:defRPr/>
            </a:pPr>
            <a:r>
              <a:rPr kumimoji="0" lang="en-US" sz="3200" b="1" i="0" u="none" strike="noStrike" kern="1200" cap="none" spc="0" normalizeH="0" baseline="0" noProof="0" dirty="0">
                <a:ln>
                  <a:noFill/>
                </a:ln>
                <a:solidFill>
                  <a:srgbClr val="FFFF00"/>
                </a:solidFill>
                <a:effectLst/>
                <a:uLnTx/>
                <a:uFillTx/>
                <a:latin typeface="Arial" charset="0"/>
                <a:ea typeface="+mn-ea"/>
                <a:cs typeface="+mn-cs"/>
              </a:rPr>
              <a:t>Updates on Targeted Therapies in NSCLC</a:t>
            </a:r>
          </a:p>
        </p:txBody>
      </p:sp>
      <p:sp>
        <p:nvSpPr>
          <p:cNvPr id="5130" name="Rectangle 94"/>
          <p:cNvSpPr>
            <a:spLocks noChangeArrowheads="1"/>
          </p:cNvSpPr>
          <p:nvPr/>
        </p:nvSpPr>
        <p:spPr bwMode="auto">
          <a:xfrm>
            <a:off x="5953125" y="1599407"/>
            <a:ext cx="32019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FFFFFF"/>
                </a:solidFill>
                <a:effectLst/>
                <a:uLnTx/>
                <a:uFillTx/>
                <a:latin typeface="Arial" charset="0"/>
                <a:ea typeface="+mn-ea"/>
                <a:cs typeface="+mn-cs"/>
              </a:rPr>
              <a:t>Anne S. Tsao, M.D.</a:t>
            </a:r>
            <a:endParaRPr kumimoji="0" lang="en-US" altLang="en-US" sz="1800"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5131" name="Rectangle 95"/>
          <p:cNvSpPr>
            <a:spLocks noChangeArrowheads="1"/>
          </p:cNvSpPr>
          <p:nvPr/>
        </p:nvSpPr>
        <p:spPr bwMode="auto">
          <a:xfrm>
            <a:off x="5953125" y="2125277"/>
            <a:ext cx="1077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charset="0"/>
                <a:ea typeface="+mn-ea"/>
                <a:cs typeface="+mn-cs"/>
              </a:rPr>
              <a:t>Professor</a:t>
            </a:r>
          </a:p>
        </p:txBody>
      </p:sp>
      <p:sp>
        <p:nvSpPr>
          <p:cNvPr id="5132" name="Rectangle 96"/>
          <p:cNvSpPr>
            <a:spLocks noChangeArrowheads="1"/>
          </p:cNvSpPr>
          <p:nvPr/>
        </p:nvSpPr>
        <p:spPr bwMode="auto">
          <a:xfrm>
            <a:off x="6819900" y="3678239"/>
            <a:ext cx="63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Arial" charset="0"/>
                <a:ea typeface="+mn-ea"/>
                <a:cs typeface="+mn-cs"/>
              </a:rPr>
              <a:t> </a:t>
            </a:r>
          </a:p>
        </p:txBody>
      </p:sp>
      <p:grpSp>
        <p:nvGrpSpPr>
          <p:cNvPr id="5133" name="Group 101"/>
          <p:cNvGrpSpPr>
            <a:grpSpLocks/>
          </p:cNvGrpSpPr>
          <p:nvPr/>
        </p:nvGrpSpPr>
        <p:grpSpPr bwMode="auto">
          <a:xfrm>
            <a:off x="2025651" y="5343526"/>
            <a:ext cx="3565525" cy="1190625"/>
            <a:chOff x="316" y="3366"/>
            <a:chExt cx="2246" cy="750"/>
          </a:xfrm>
        </p:grpSpPr>
        <p:sp>
          <p:nvSpPr>
            <p:cNvPr id="5138" name="Rectangle 97"/>
            <p:cNvSpPr>
              <a:spLocks noChangeArrowheads="1"/>
            </p:cNvSpPr>
            <p:nvPr/>
          </p:nvSpPr>
          <p:spPr bwMode="auto">
            <a:xfrm>
              <a:off x="316" y="3366"/>
              <a:ext cx="2246" cy="120"/>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5139" name="Rectangle 98"/>
            <p:cNvSpPr>
              <a:spLocks noChangeArrowheads="1"/>
            </p:cNvSpPr>
            <p:nvPr/>
          </p:nvSpPr>
          <p:spPr bwMode="auto">
            <a:xfrm>
              <a:off x="316" y="3486"/>
              <a:ext cx="2246" cy="169"/>
            </a:xfrm>
            <a:prstGeom prst="rect">
              <a:avLst/>
            </a:prstGeom>
            <a:solidFill>
              <a:srgbClr val="0000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5140" name="Rectangle 99"/>
            <p:cNvSpPr>
              <a:spLocks noChangeArrowheads="1"/>
            </p:cNvSpPr>
            <p:nvPr/>
          </p:nvSpPr>
          <p:spPr bwMode="auto">
            <a:xfrm>
              <a:off x="316" y="3655"/>
              <a:ext cx="2246" cy="220"/>
            </a:xfrm>
            <a:prstGeom prst="rect">
              <a:avLst/>
            </a:prstGeom>
            <a:solidFill>
              <a:srgbClr val="0000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5141" name="Rectangle 100"/>
            <p:cNvSpPr>
              <a:spLocks noChangeArrowheads="1"/>
            </p:cNvSpPr>
            <p:nvPr/>
          </p:nvSpPr>
          <p:spPr bwMode="auto">
            <a:xfrm>
              <a:off x="316" y="3875"/>
              <a:ext cx="2246" cy="241"/>
            </a:xfrm>
            <a:prstGeom prst="rect">
              <a:avLst/>
            </a:prstGeom>
            <a:solidFill>
              <a:srgbClr val="0000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grpSp>
      <p:sp>
        <p:nvSpPr>
          <p:cNvPr id="5134" name="Rectangle 102"/>
          <p:cNvSpPr>
            <a:spLocks noChangeArrowheads="1"/>
          </p:cNvSpPr>
          <p:nvPr/>
        </p:nvSpPr>
        <p:spPr bwMode="auto">
          <a:xfrm>
            <a:off x="2259013" y="5389564"/>
            <a:ext cx="20660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alibri Light" panose="020F0302020204030204"/>
                <a:ea typeface="+mn-ea"/>
                <a:cs typeface="+mn-cs"/>
              </a:rPr>
              <a:t>The University of Texas</a:t>
            </a:r>
          </a:p>
        </p:txBody>
      </p:sp>
      <p:sp>
        <p:nvSpPr>
          <p:cNvPr id="5135" name="Rectangle 103"/>
          <p:cNvSpPr>
            <a:spLocks noChangeArrowheads="1"/>
          </p:cNvSpPr>
          <p:nvPr/>
        </p:nvSpPr>
        <p:spPr bwMode="auto">
          <a:xfrm>
            <a:off x="2259014" y="5753101"/>
            <a:ext cx="14633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Light" panose="020F0302020204030204"/>
                <a:ea typeface="+mn-ea"/>
                <a:cs typeface="+mn-cs"/>
              </a:rPr>
              <a:t>MD ANDERSON </a:t>
            </a:r>
          </a:p>
        </p:txBody>
      </p:sp>
      <p:sp>
        <p:nvSpPr>
          <p:cNvPr id="5136" name="Rectangle 104"/>
          <p:cNvSpPr>
            <a:spLocks noChangeArrowheads="1"/>
          </p:cNvSpPr>
          <p:nvPr/>
        </p:nvSpPr>
        <p:spPr bwMode="auto">
          <a:xfrm>
            <a:off x="2259013" y="6119814"/>
            <a:ext cx="15148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alibri Light" panose="020F0302020204030204"/>
                <a:ea typeface="+mn-ea"/>
                <a:cs typeface="+mn-cs"/>
              </a:rPr>
              <a:t>CANCER CENTER</a:t>
            </a:r>
          </a:p>
        </p:txBody>
      </p:sp>
      <p:sp>
        <p:nvSpPr>
          <p:cNvPr id="5137" name="Rectangle 105"/>
          <p:cNvSpPr>
            <a:spLocks noChangeArrowheads="1"/>
          </p:cNvSpPr>
          <p:nvPr/>
        </p:nvSpPr>
        <p:spPr bwMode="auto">
          <a:xfrm>
            <a:off x="5973069" y="2542361"/>
            <a:ext cx="459218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charset="0"/>
                <a:ea typeface="+mn-ea"/>
                <a:cs typeface="+mn-cs"/>
              </a:rPr>
              <a:t>Section Chief, Thoracic Medical Oncology</a:t>
            </a:r>
          </a:p>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charset="0"/>
                <a:ea typeface="+mn-ea"/>
                <a:cs typeface="+mn-cs"/>
              </a:rPr>
              <a:t>Director, Mesothelioma Program</a:t>
            </a:r>
          </a:p>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charset="0"/>
                <a:ea typeface="+mn-ea"/>
                <a:cs typeface="+mn-cs"/>
              </a:rPr>
              <a:t>Director, Thoracic Chemo-XRT Program</a:t>
            </a:r>
          </a:p>
          <a:p>
            <a:pPr marL="122238" marR="0" lvl="0" indent="-122238" algn="ctr"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charset="0"/>
                <a:ea typeface="+mn-ea"/>
                <a:cs typeface="+mn-cs"/>
              </a:rPr>
              <a:t>November 2019</a:t>
            </a:r>
          </a:p>
        </p:txBody>
      </p:sp>
    </p:spTree>
    <p:extLst>
      <p:ext uri="{BB962C8B-B14F-4D97-AF65-F5344CB8AC3E}">
        <p14:creationId xmlns:p14="http://schemas.microsoft.com/office/powerpoint/2010/main" val="34360749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18662"/>
            <a:ext cx="10773157" cy="1716833"/>
          </a:xfrm>
        </p:spPr>
        <p:txBody>
          <a:bodyPr>
            <a:noAutofit/>
          </a:bodyPr>
          <a:lstStyle/>
          <a:p>
            <a:pPr algn="ctr"/>
            <a:r>
              <a:rPr lang="en-US" sz="4400" dirty="0"/>
              <a:t>Disclosure for </a:t>
            </a:r>
            <a:r>
              <a:rPr lang="en-US" sz="4400" dirty="0" err="1"/>
              <a:t>Ms</a:t>
            </a:r>
            <a:r>
              <a:rPr lang="en-US" sz="4400" dirty="0"/>
              <a:t> Lee</a:t>
            </a:r>
          </a:p>
        </p:txBody>
      </p:sp>
      <p:graphicFrame>
        <p:nvGraphicFramePr>
          <p:cNvPr id="6" name="Table 5">
            <a:extLst>
              <a:ext uri="{FF2B5EF4-FFF2-40B4-BE49-F238E27FC236}">
                <a16:creationId xmlns:a16="http://schemas.microsoft.com/office/drawing/2014/main" id="{1B4B0F02-8D83-9841-BAE8-5BC9909319C8}"/>
              </a:ext>
            </a:extLst>
          </p:cNvPr>
          <p:cNvGraphicFramePr>
            <a:graphicFrameLocks noGrp="1"/>
          </p:cNvGraphicFramePr>
          <p:nvPr/>
        </p:nvGraphicFramePr>
        <p:xfrm>
          <a:off x="1806531" y="2450495"/>
          <a:ext cx="8128000" cy="978505"/>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99638371"/>
                    </a:ext>
                  </a:extLst>
                </a:gridCol>
                <a:gridCol w="4064000">
                  <a:extLst>
                    <a:ext uri="{9D8B030D-6E8A-4147-A177-3AD203B41FA5}">
                      <a16:colId xmlns:a16="http://schemas.microsoft.com/office/drawing/2014/main" val="3767118679"/>
                    </a:ext>
                  </a:extLst>
                </a:gridCol>
              </a:tblGrid>
              <a:tr h="978505">
                <a:tc>
                  <a:txBody>
                    <a:bodyPr/>
                    <a:lstStyle/>
                    <a:p>
                      <a:r>
                        <a:rPr lang="en-US" sz="2200" b="1" dirty="0">
                          <a:latin typeface="Calibri" panose="020F0502020204030204" pitchFamily="34" charset="0"/>
                          <a:cs typeface="Calibri" panose="020F0502020204030204" pitchFamily="34" charset="0"/>
                        </a:rPr>
                        <a:t>Consulting Agreement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dirty="0">
                          <a:latin typeface="Calibri" panose="020F0502020204030204" pitchFamily="34" charset="0"/>
                          <a:cs typeface="Calibri" panose="020F0502020204030204" pitchFamily="34" charset="0"/>
                        </a:rPr>
                        <a:t>Pfizer Inc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608156"/>
                  </a:ext>
                </a:extLst>
              </a:tr>
            </a:tbl>
          </a:graphicData>
        </a:graphic>
      </p:graphicFrame>
    </p:spTree>
    <p:extLst>
      <p:ext uri="{BB962C8B-B14F-4D97-AF65-F5344CB8AC3E}">
        <p14:creationId xmlns:p14="http://schemas.microsoft.com/office/powerpoint/2010/main" val="986370669"/>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4"/>
          <p:cNvSpPr txBox="1">
            <a:spLocks noChangeArrowheads="1"/>
          </p:cNvSpPr>
          <p:nvPr/>
        </p:nvSpPr>
        <p:spPr bwMode="auto">
          <a:xfrm>
            <a:off x="4486631" y="2553311"/>
            <a:ext cx="1128835" cy="253916"/>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Adenocarcinoma</a:t>
            </a:r>
          </a:p>
        </p:txBody>
      </p:sp>
      <p:sp>
        <p:nvSpPr>
          <p:cNvPr id="16" name="Line 16"/>
          <p:cNvSpPr>
            <a:spLocks noChangeShapeType="1"/>
          </p:cNvSpPr>
          <p:nvPr/>
        </p:nvSpPr>
        <p:spPr bwMode="auto">
          <a:xfrm flipH="1">
            <a:off x="4749720" y="2074529"/>
            <a:ext cx="331473" cy="40748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34"/>
          <p:cNvGrpSpPr>
            <a:grpSpLocks/>
          </p:cNvGrpSpPr>
          <p:nvPr/>
        </p:nvGrpSpPr>
        <p:grpSpPr bwMode="auto">
          <a:xfrm>
            <a:off x="3151783" y="2819658"/>
            <a:ext cx="1272395" cy="473993"/>
            <a:chOff x="2590800" y="2470400"/>
            <a:chExt cx="2262034" cy="631994"/>
          </a:xfrm>
        </p:grpSpPr>
        <p:sp>
          <p:nvSpPr>
            <p:cNvPr id="18" name="Text Box 21"/>
            <p:cNvSpPr txBox="1">
              <a:spLocks noChangeArrowheads="1"/>
            </p:cNvSpPr>
            <p:nvPr/>
          </p:nvSpPr>
          <p:spPr bwMode="auto">
            <a:xfrm>
              <a:off x="2590800" y="2763838"/>
              <a:ext cx="838407" cy="338556"/>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EGFR</a:t>
              </a:r>
            </a:p>
          </p:txBody>
        </p:sp>
        <p:sp>
          <p:nvSpPr>
            <p:cNvPr id="19" name="Line 22"/>
            <p:cNvSpPr>
              <a:spLocks noChangeShapeType="1"/>
            </p:cNvSpPr>
            <p:nvPr/>
          </p:nvSpPr>
          <p:spPr bwMode="auto">
            <a:xfrm flipH="1">
              <a:off x="3821373" y="2470400"/>
              <a:ext cx="1031461" cy="318399"/>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oup 35"/>
          <p:cNvGrpSpPr>
            <a:grpSpLocks/>
          </p:cNvGrpSpPr>
          <p:nvPr/>
        </p:nvGrpSpPr>
        <p:grpSpPr bwMode="auto">
          <a:xfrm>
            <a:off x="845540" y="3237177"/>
            <a:ext cx="2015403" cy="1363654"/>
            <a:chOff x="-3560496" y="2742372"/>
            <a:chExt cx="3582938" cy="1817770"/>
          </a:xfrm>
        </p:grpSpPr>
        <p:sp>
          <p:nvSpPr>
            <p:cNvPr id="24" name="Text Box 27"/>
            <p:cNvSpPr txBox="1">
              <a:spLocks noChangeArrowheads="1"/>
            </p:cNvSpPr>
            <p:nvPr/>
          </p:nvSpPr>
          <p:spPr bwMode="auto">
            <a:xfrm>
              <a:off x="-3560496" y="3360101"/>
              <a:ext cx="2482142" cy="1200041"/>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sng" strike="noStrike" kern="1200" cap="none" spc="0" normalizeH="0" baseline="0" noProof="0" dirty="0">
                  <a:ln>
                    <a:noFill/>
                  </a:ln>
                  <a:solidFill>
                    <a:prstClr val="white"/>
                  </a:solidFill>
                  <a:effectLst/>
                  <a:uLnTx/>
                  <a:uFillTx/>
                  <a:latin typeface="Calibri" panose="020F0502020204030204"/>
                  <a:ea typeface="+mn-ea"/>
                  <a:cs typeface="+mn-cs"/>
                </a:rPr>
                <a:t>Common mutations: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Osimertinib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Dacomitinib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Erlotinib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Gefitinib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Afatinib</a:t>
              </a: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Line 28"/>
            <p:cNvSpPr>
              <a:spLocks noChangeShapeType="1"/>
            </p:cNvSpPr>
            <p:nvPr/>
          </p:nvSpPr>
          <p:spPr bwMode="auto">
            <a:xfrm flipH="1">
              <a:off x="-2077709" y="2742372"/>
              <a:ext cx="2100151" cy="497334"/>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37"/>
          <p:cNvGrpSpPr>
            <a:grpSpLocks/>
          </p:cNvGrpSpPr>
          <p:nvPr/>
        </p:nvGrpSpPr>
        <p:grpSpPr bwMode="auto">
          <a:xfrm>
            <a:off x="2849376" y="2915153"/>
            <a:ext cx="1624139" cy="1009351"/>
            <a:chOff x="1681631" y="2055703"/>
            <a:chExt cx="2886616" cy="1344652"/>
          </a:xfrm>
        </p:grpSpPr>
        <p:sp>
          <p:nvSpPr>
            <p:cNvPr id="27" name="Line 31"/>
            <p:cNvSpPr>
              <a:spLocks noChangeShapeType="1"/>
            </p:cNvSpPr>
            <p:nvPr/>
          </p:nvSpPr>
          <p:spPr bwMode="auto">
            <a:xfrm flipH="1">
              <a:off x="3057295" y="2055703"/>
              <a:ext cx="1510952" cy="912611"/>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 Box 32"/>
            <p:cNvSpPr txBox="1">
              <a:spLocks noChangeArrowheads="1"/>
            </p:cNvSpPr>
            <p:nvPr/>
          </p:nvSpPr>
          <p:spPr bwMode="auto">
            <a:xfrm>
              <a:off x="1681631" y="3062090"/>
              <a:ext cx="1365265" cy="338265"/>
            </a:xfrm>
            <a:prstGeom prst="rect">
              <a:avLst/>
            </a:prstGeom>
            <a:noFill/>
            <a:ln w="38100">
              <a:solidFill>
                <a:srgbClr val="CCCC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EML 4 ALK</a:t>
              </a:r>
            </a:p>
          </p:txBody>
        </p:sp>
      </p:grpSp>
      <p:grpSp>
        <p:nvGrpSpPr>
          <p:cNvPr id="29" name="Group 38"/>
          <p:cNvGrpSpPr>
            <a:grpSpLocks/>
          </p:cNvGrpSpPr>
          <p:nvPr/>
        </p:nvGrpSpPr>
        <p:grpSpPr bwMode="auto">
          <a:xfrm>
            <a:off x="2380860" y="4019118"/>
            <a:ext cx="1001689" cy="1212130"/>
            <a:chOff x="2654775" y="3931286"/>
            <a:chExt cx="1780779" cy="1615625"/>
          </a:xfrm>
        </p:grpSpPr>
        <p:sp>
          <p:nvSpPr>
            <p:cNvPr id="30" name="Line 33"/>
            <p:cNvSpPr>
              <a:spLocks noChangeShapeType="1"/>
            </p:cNvSpPr>
            <p:nvPr/>
          </p:nvSpPr>
          <p:spPr bwMode="auto">
            <a:xfrm flipH="1">
              <a:off x="3602132" y="3931286"/>
              <a:ext cx="17566" cy="530982"/>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 Box 34"/>
            <p:cNvSpPr txBox="1">
              <a:spLocks noChangeArrowheads="1"/>
            </p:cNvSpPr>
            <p:nvPr/>
          </p:nvSpPr>
          <p:spPr bwMode="auto">
            <a:xfrm>
              <a:off x="2654775" y="4562360"/>
              <a:ext cx="1780779" cy="984551"/>
            </a:xfrm>
            <a:prstGeom prst="rect">
              <a:avLst/>
            </a:prstGeom>
            <a:noFill/>
            <a:ln w="38100">
              <a:solidFill>
                <a:srgbClr val="CCCC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Crizotinib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Alectinib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Ceritinib</a:t>
              </a: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Brigatinib</a:t>
              </a: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Rectangle 2"/>
          <p:cNvSpPr txBox="1">
            <a:spLocks noChangeArrowheads="1"/>
          </p:cNvSpPr>
          <p:nvPr/>
        </p:nvSpPr>
        <p:spPr bwMode="auto">
          <a:xfrm>
            <a:off x="184119" y="0"/>
            <a:ext cx="4853874"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FFFF00"/>
                </a:solidFill>
                <a:effectLst/>
                <a:uLnTx/>
                <a:uFillTx/>
                <a:latin typeface="Calibri" panose="020F0502020204030204"/>
                <a:ea typeface="+mn-ea"/>
                <a:cs typeface="+mn-cs"/>
              </a:rPr>
              <a:t>Frontline Histology and Molecular Profiling October 2019</a:t>
            </a:r>
          </a:p>
        </p:txBody>
      </p:sp>
      <p:grpSp>
        <p:nvGrpSpPr>
          <p:cNvPr id="41" name="Group 40"/>
          <p:cNvGrpSpPr>
            <a:grpSpLocks/>
          </p:cNvGrpSpPr>
          <p:nvPr/>
        </p:nvGrpSpPr>
        <p:grpSpPr bwMode="auto">
          <a:xfrm>
            <a:off x="2304803" y="5337451"/>
            <a:ext cx="1539178" cy="1192038"/>
            <a:chOff x="-19206" y="5106807"/>
            <a:chExt cx="1930205" cy="1589384"/>
          </a:xfrm>
        </p:grpSpPr>
        <p:cxnSp>
          <p:nvCxnSpPr>
            <p:cNvPr id="42" name="Straight Arrow Connector 41"/>
            <p:cNvCxnSpPr/>
            <p:nvPr/>
          </p:nvCxnSpPr>
          <p:spPr>
            <a:xfrm>
              <a:off x="756834" y="5106807"/>
              <a:ext cx="1" cy="49367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3" name="Text Box 34"/>
            <p:cNvSpPr txBox="1">
              <a:spLocks noChangeArrowheads="1"/>
            </p:cNvSpPr>
            <p:nvPr/>
          </p:nvSpPr>
          <p:spPr bwMode="auto">
            <a:xfrm>
              <a:off x="-19206" y="5742083"/>
              <a:ext cx="1930205" cy="954108"/>
            </a:xfrm>
            <a:prstGeom prst="rect">
              <a:avLst/>
            </a:prstGeom>
            <a:noFill/>
            <a:ln w="38100">
              <a:solidFill>
                <a:srgbClr val="CCCC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Ceritinib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Alectinib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Brigatinib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Lorlatinib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900" b="1" i="0" u="none" strike="noStrike" kern="1200" cap="none" spc="0" normalizeH="0" baseline="0" noProof="0" dirty="0">
                  <a:ln>
                    <a:noFill/>
                  </a:ln>
                  <a:solidFill>
                    <a:prstClr val="white"/>
                  </a:solidFill>
                  <a:effectLst/>
                  <a:uLnTx/>
                  <a:uFillTx/>
                  <a:latin typeface="Calibri" panose="020F0502020204030204"/>
                  <a:ea typeface="+mn-ea"/>
                  <a:cs typeface="+mn-cs"/>
                </a:rPr>
                <a:t>(breakthrough designation only)</a:t>
              </a:r>
            </a:p>
          </p:txBody>
        </p:sp>
      </p:grpSp>
      <p:grpSp>
        <p:nvGrpSpPr>
          <p:cNvPr id="53" name="Group 52"/>
          <p:cNvGrpSpPr>
            <a:grpSpLocks/>
          </p:cNvGrpSpPr>
          <p:nvPr/>
        </p:nvGrpSpPr>
        <p:grpSpPr bwMode="auto">
          <a:xfrm>
            <a:off x="346875" y="4710961"/>
            <a:ext cx="1017128" cy="1177090"/>
            <a:chOff x="-63147" y="4801724"/>
            <a:chExt cx="1808227" cy="1569453"/>
          </a:xfrm>
        </p:grpSpPr>
        <p:cxnSp>
          <p:nvCxnSpPr>
            <p:cNvPr id="57" name="Straight Arrow Connector 56"/>
            <p:cNvCxnSpPr/>
            <p:nvPr/>
          </p:nvCxnSpPr>
          <p:spPr>
            <a:xfrm>
              <a:off x="1022702" y="4801724"/>
              <a:ext cx="1" cy="49367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8" name="Text Box 34"/>
            <p:cNvSpPr txBox="1">
              <a:spLocks noChangeArrowheads="1"/>
            </p:cNvSpPr>
            <p:nvPr/>
          </p:nvSpPr>
          <p:spPr bwMode="auto">
            <a:xfrm>
              <a:off x="-63147" y="5386292"/>
              <a:ext cx="1808227" cy="98488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If T790M and prior 1</a:t>
              </a:r>
              <a:r>
                <a:rPr kumimoji="0" lang="en-US" altLang="en-US" sz="1050" b="1" i="0" u="none" strike="noStrike" kern="1200" cap="none" spc="0" normalizeH="0" baseline="30000" noProof="0" dirty="0">
                  <a:ln>
                    <a:noFill/>
                  </a:ln>
                  <a:solidFill>
                    <a:prstClr val="white"/>
                  </a:solidFill>
                  <a:effectLst/>
                  <a:uLnTx/>
                  <a:uFillTx/>
                  <a:latin typeface="Calibri" panose="020F0502020204030204"/>
                  <a:ea typeface="+mn-ea"/>
                  <a:cs typeface="+mn-cs"/>
                </a:rPr>
                <a:t>st</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or 2</a:t>
              </a:r>
              <a:r>
                <a:rPr kumimoji="0" lang="en-US" altLang="en-US" sz="1050" b="1" i="0" u="none" strike="noStrike" kern="1200" cap="none" spc="0" normalizeH="0" baseline="30000" noProof="0" dirty="0">
                  <a:ln>
                    <a:noFill/>
                  </a:ln>
                  <a:solidFill>
                    <a:prstClr val="white"/>
                  </a:solidFill>
                  <a:effectLst/>
                  <a:uLnTx/>
                  <a:uFillTx/>
                  <a:latin typeface="Calibri" panose="020F0502020204030204"/>
                  <a:ea typeface="+mn-ea"/>
                  <a:cs typeface="+mn-cs"/>
                </a:rPr>
                <a:t>nd</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gen EGFR TKI,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Osimertinib</a:t>
              </a: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5" name="Group 44"/>
          <p:cNvGrpSpPr/>
          <p:nvPr/>
        </p:nvGrpSpPr>
        <p:grpSpPr>
          <a:xfrm>
            <a:off x="3619778" y="2939057"/>
            <a:ext cx="1139864" cy="2112419"/>
            <a:chOff x="2555672" y="1873375"/>
            <a:chExt cx="1519815" cy="2816559"/>
          </a:xfrm>
        </p:grpSpPr>
        <p:sp>
          <p:nvSpPr>
            <p:cNvPr id="59" name="TextBox 58"/>
            <p:cNvSpPr txBox="1"/>
            <p:nvPr/>
          </p:nvSpPr>
          <p:spPr>
            <a:xfrm>
              <a:off x="3292471" y="2630973"/>
              <a:ext cx="783016" cy="338555"/>
            </a:xfrm>
            <a:prstGeom prst="rect">
              <a:avLst/>
            </a:prstGeom>
            <a:noFill/>
            <a:ln w="38100">
              <a:solidFill>
                <a:schemeClr val="accent2">
                  <a:lumMod val="60000"/>
                  <a:lumOff val="4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alibri" panose="020F0502020204030204"/>
                  <a:ea typeface="+mn-ea"/>
                  <a:cs typeface="+mn-cs"/>
                </a:rPr>
                <a:t>ROS1</a:t>
              </a:r>
            </a:p>
          </p:txBody>
        </p:sp>
        <p:sp>
          <p:nvSpPr>
            <p:cNvPr id="62" name="Line 31"/>
            <p:cNvSpPr>
              <a:spLocks noChangeShapeType="1"/>
            </p:cNvSpPr>
            <p:nvPr/>
          </p:nvSpPr>
          <p:spPr bwMode="auto">
            <a:xfrm>
              <a:off x="3419949" y="3093069"/>
              <a:ext cx="3" cy="468655"/>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Line 31"/>
            <p:cNvSpPr>
              <a:spLocks noChangeShapeType="1"/>
            </p:cNvSpPr>
            <p:nvPr/>
          </p:nvSpPr>
          <p:spPr bwMode="auto">
            <a:xfrm flipH="1">
              <a:off x="3698888" y="1873375"/>
              <a:ext cx="241809" cy="634056"/>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TextBox 65"/>
            <p:cNvSpPr txBox="1"/>
            <p:nvPr/>
          </p:nvSpPr>
          <p:spPr>
            <a:xfrm>
              <a:off x="2555672" y="3705049"/>
              <a:ext cx="1172831" cy="984885"/>
            </a:xfrm>
            <a:prstGeom prst="rect">
              <a:avLst/>
            </a:prstGeom>
            <a:noFill/>
            <a:ln w="38100">
              <a:solidFill>
                <a:schemeClr val="accent2">
                  <a:lumMod val="60000"/>
                  <a:lumOff val="4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Crizotinib</a:t>
              </a:r>
              <a:r>
                <a:rPr kumimoji="0" 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Ceritinib</a:t>
              </a:r>
              <a:r>
                <a:rPr kumimoji="0" 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Entrectinib</a:t>
              </a:r>
              <a:r>
                <a:rPr kumimoji="0" 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Lorlatinib</a:t>
              </a:r>
              <a:endParaRPr kumimoji="0" 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8" name="Group 7"/>
          <p:cNvGrpSpPr/>
          <p:nvPr/>
        </p:nvGrpSpPr>
        <p:grpSpPr>
          <a:xfrm>
            <a:off x="5684291" y="2889082"/>
            <a:ext cx="1292591" cy="1720904"/>
            <a:chOff x="3415227" y="2743337"/>
            <a:chExt cx="1292591" cy="1720904"/>
          </a:xfrm>
        </p:grpSpPr>
        <p:sp>
          <p:nvSpPr>
            <p:cNvPr id="60" name="Line 31"/>
            <p:cNvSpPr>
              <a:spLocks noChangeShapeType="1"/>
            </p:cNvSpPr>
            <p:nvPr/>
          </p:nvSpPr>
          <p:spPr bwMode="auto">
            <a:xfrm>
              <a:off x="3415227" y="2743337"/>
              <a:ext cx="616065" cy="57915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Line 31"/>
            <p:cNvSpPr>
              <a:spLocks noChangeShapeType="1"/>
            </p:cNvSpPr>
            <p:nvPr/>
          </p:nvSpPr>
          <p:spPr bwMode="auto">
            <a:xfrm flipH="1">
              <a:off x="4039280" y="3690833"/>
              <a:ext cx="0" cy="28066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Text Box 25"/>
            <p:cNvSpPr txBox="1">
              <a:spLocks noChangeArrowheads="1"/>
            </p:cNvSpPr>
            <p:nvPr/>
          </p:nvSpPr>
          <p:spPr bwMode="auto">
            <a:xfrm>
              <a:off x="3789289" y="3373734"/>
              <a:ext cx="862737" cy="253916"/>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BRAF V600E</a:t>
              </a:r>
            </a:p>
          </p:txBody>
        </p:sp>
        <p:sp>
          <p:nvSpPr>
            <p:cNvPr id="73" name="Text Box 32"/>
            <p:cNvSpPr txBox="1">
              <a:spLocks noChangeArrowheads="1"/>
            </p:cNvSpPr>
            <p:nvPr/>
          </p:nvSpPr>
          <p:spPr bwMode="auto">
            <a:xfrm>
              <a:off x="3775972" y="4048743"/>
              <a:ext cx="931846" cy="415498"/>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Dabrafenib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Trametinib</a:t>
              </a: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7" name="Group 46"/>
          <p:cNvGrpSpPr/>
          <p:nvPr/>
        </p:nvGrpSpPr>
        <p:grpSpPr>
          <a:xfrm>
            <a:off x="5760328" y="2770285"/>
            <a:ext cx="2785472" cy="1827318"/>
            <a:chOff x="4788525" y="2306430"/>
            <a:chExt cx="3713963" cy="2436423"/>
          </a:xfrm>
        </p:grpSpPr>
        <p:sp>
          <p:nvSpPr>
            <p:cNvPr id="69" name="Line 31"/>
            <p:cNvSpPr>
              <a:spLocks noChangeShapeType="1"/>
            </p:cNvSpPr>
            <p:nvPr/>
          </p:nvSpPr>
          <p:spPr bwMode="auto">
            <a:xfrm>
              <a:off x="6979709" y="3280555"/>
              <a:ext cx="0" cy="355984"/>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Line 31"/>
            <p:cNvSpPr>
              <a:spLocks noChangeShapeType="1"/>
            </p:cNvSpPr>
            <p:nvPr/>
          </p:nvSpPr>
          <p:spPr bwMode="auto">
            <a:xfrm>
              <a:off x="4788525" y="2306430"/>
              <a:ext cx="1476383" cy="57594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 Box 8"/>
            <p:cNvSpPr txBox="1">
              <a:spLocks noChangeArrowheads="1"/>
            </p:cNvSpPr>
            <p:nvPr/>
          </p:nvSpPr>
          <p:spPr bwMode="auto">
            <a:xfrm>
              <a:off x="6482768" y="2847927"/>
              <a:ext cx="553999" cy="307776"/>
            </a:xfrm>
            <a:prstGeom prst="rect">
              <a:avLst/>
            </a:prstGeom>
            <a:noFill/>
            <a:ln w="38100">
              <a:solidFill>
                <a:srgbClr val="FFFF99"/>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RET</a:t>
              </a:r>
            </a:p>
          </p:txBody>
        </p:sp>
        <p:sp>
          <p:nvSpPr>
            <p:cNvPr id="75" name="Text Box 10"/>
            <p:cNvSpPr txBox="1">
              <a:spLocks noChangeArrowheads="1"/>
            </p:cNvSpPr>
            <p:nvPr/>
          </p:nvSpPr>
          <p:spPr bwMode="auto">
            <a:xfrm>
              <a:off x="6903880" y="3757968"/>
              <a:ext cx="1598608" cy="984885"/>
            </a:xfrm>
            <a:prstGeom prst="rect">
              <a:avLst/>
            </a:prstGeom>
            <a:noFill/>
            <a:ln w="38100">
              <a:solidFill>
                <a:srgbClr val="FFFF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Cabozantinib,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Vandetanib</a:t>
              </a: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LOXO-292 (trial)</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BLU-667 (trial)</a:t>
              </a:r>
            </a:p>
          </p:txBody>
        </p:sp>
      </p:grpSp>
      <p:grpSp>
        <p:nvGrpSpPr>
          <p:cNvPr id="11" name="Group 10"/>
          <p:cNvGrpSpPr/>
          <p:nvPr/>
        </p:nvGrpSpPr>
        <p:grpSpPr>
          <a:xfrm>
            <a:off x="5916026" y="1634170"/>
            <a:ext cx="5715599" cy="4414407"/>
            <a:chOff x="5916026" y="1634170"/>
            <a:chExt cx="5715599" cy="4414407"/>
          </a:xfrm>
        </p:grpSpPr>
        <p:grpSp>
          <p:nvGrpSpPr>
            <p:cNvPr id="36" name="Group 30"/>
            <p:cNvGrpSpPr>
              <a:grpSpLocks/>
            </p:cNvGrpSpPr>
            <p:nvPr/>
          </p:nvGrpSpPr>
          <p:grpSpPr bwMode="auto">
            <a:xfrm>
              <a:off x="9779914" y="1634170"/>
              <a:ext cx="1851711" cy="1531213"/>
              <a:chOff x="6135377" y="1525099"/>
              <a:chExt cx="3175462" cy="2041617"/>
            </a:xfrm>
          </p:grpSpPr>
          <p:sp>
            <p:nvSpPr>
              <p:cNvPr id="37" name="Line 9"/>
              <p:cNvSpPr>
                <a:spLocks noChangeShapeType="1"/>
              </p:cNvSpPr>
              <p:nvPr/>
            </p:nvSpPr>
            <p:spPr bwMode="auto">
              <a:xfrm>
                <a:off x="6135377" y="1525099"/>
                <a:ext cx="1637023" cy="303701"/>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 Box 10"/>
              <p:cNvSpPr txBox="1">
                <a:spLocks noChangeArrowheads="1"/>
              </p:cNvSpPr>
              <p:nvPr/>
            </p:nvSpPr>
            <p:spPr bwMode="auto">
              <a:xfrm>
                <a:off x="6661192" y="1935500"/>
                <a:ext cx="2649647" cy="163121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Platinum-</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taxane</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-pembrolizumab, </a:t>
                </a:r>
                <a:r>
                  <a:rPr kumimoji="0" lang="en-US" altLang="en-US" sz="1050" b="1" i="0" u="none" strike="noStrike" kern="1200" cap="none" spc="0" normalizeH="0" baseline="0" noProof="0" dirty="0">
                    <a:ln>
                      <a:noFill/>
                    </a:ln>
                    <a:solidFill>
                      <a:prstClr val="white"/>
                    </a:solidFill>
                    <a:effectLst/>
                    <a:uLnTx/>
                    <a:uFillTx/>
                    <a:latin typeface="Arial" charset="0"/>
                    <a:ea typeface="+mn-ea"/>
                    <a:cs typeface="+mn-cs"/>
                  </a:rPr>
                  <a:t>IMpower131 </a:t>
                </a: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783" rtl="0" eaLnBrk="0" fontAlgn="auto" latinLnBrk="0" hangingPunct="0">
                  <a:lnSpc>
                    <a:spcPct val="100000"/>
                  </a:lnSpc>
                  <a:spcBef>
                    <a:spcPct val="0"/>
                  </a:spcBef>
                  <a:spcAft>
                    <a:spcPts val="0"/>
                  </a:spcAft>
                  <a:buClrTx/>
                  <a:buSzTx/>
                  <a:buFontTx/>
                  <a:buNone/>
                  <a:tabLst/>
                  <a:defRPr/>
                </a:pP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Avoid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pemetrexed</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or bevacizumab, or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necitumumab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 cis/gem</a:t>
                </a:r>
              </a:p>
            </p:txBody>
          </p:sp>
        </p:grpSp>
        <p:grpSp>
          <p:nvGrpSpPr>
            <p:cNvPr id="39" name="Group 38"/>
            <p:cNvGrpSpPr/>
            <p:nvPr/>
          </p:nvGrpSpPr>
          <p:grpSpPr>
            <a:xfrm>
              <a:off x="8078615" y="2553311"/>
              <a:ext cx="3137295" cy="3495266"/>
              <a:chOff x="7799636" y="1285790"/>
              <a:chExt cx="4183060" cy="4660355"/>
            </a:xfrm>
          </p:grpSpPr>
          <p:sp>
            <p:nvSpPr>
              <p:cNvPr id="32" name="Text Box 30"/>
              <p:cNvSpPr txBox="1">
                <a:spLocks noChangeArrowheads="1"/>
              </p:cNvSpPr>
              <p:nvPr/>
            </p:nvSpPr>
            <p:spPr bwMode="auto">
              <a:xfrm>
                <a:off x="7799636" y="4745817"/>
                <a:ext cx="4183060" cy="120032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Platinum-</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pemetrexed</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pembrolizumab</a:t>
                </a: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Platinum-paclitaxel-bevacizumab-atezolizumab (IMpower150)</a:t>
                </a:r>
              </a:p>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Platinum-doublet </a:t>
                </a:r>
                <a:r>
                  <a:rPr kumimoji="0" lang="en-US" altLang="en-US" sz="1050" b="1" i="0" u="sng"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bevacizumab</a:t>
                </a:r>
              </a:p>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Non-platinum or platinum based doublet </a:t>
                </a:r>
              </a:p>
            </p:txBody>
          </p:sp>
          <p:cxnSp>
            <p:nvCxnSpPr>
              <p:cNvPr id="44" name="Straight Arrow Connector 43"/>
              <p:cNvCxnSpPr/>
              <p:nvPr/>
            </p:nvCxnSpPr>
            <p:spPr bwMode="auto">
              <a:xfrm>
                <a:off x="9735397" y="1285790"/>
                <a:ext cx="16849" cy="3376075"/>
              </a:xfrm>
              <a:prstGeom prst="straightConnector1">
                <a:avLst/>
              </a:prstGeom>
              <a:noFill/>
              <a:ln w="38100" cap="flat" cmpd="sng" algn="ctr">
                <a:solidFill>
                  <a:schemeClr val="bg1"/>
                </a:solidFill>
                <a:prstDash val="solid"/>
                <a:round/>
                <a:headEnd type="none" w="med" len="med"/>
                <a:tailEnd type="arrow"/>
              </a:ln>
              <a:effectLst/>
            </p:spPr>
          </p:cxnSp>
        </p:grpSp>
        <p:grpSp>
          <p:nvGrpSpPr>
            <p:cNvPr id="48" name="Group 47"/>
            <p:cNvGrpSpPr/>
            <p:nvPr/>
          </p:nvGrpSpPr>
          <p:grpSpPr>
            <a:xfrm>
              <a:off x="5916026" y="2147843"/>
              <a:ext cx="1534604" cy="515249"/>
              <a:chOff x="5708685" y="1623039"/>
              <a:chExt cx="2046138" cy="686998"/>
            </a:xfrm>
          </p:grpSpPr>
          <p:sp>
            <p:nvSpPr>
              <p:cNvPr id="70" name="Line 31"/>
              <p:cNvSpPr>
                <a:spLocks noChangeShapeType="1"/>
              </p:cNvSpPr>
              <p:nvPr/>
            </p:nvSpPr>
            <p:spPr bwMode="auto">
              <a:xfrm>
                <a:off x="5708685" y="1623039"/>
                <a:ext cx="447363" cy="27983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TextBox 75"/>
              <p:cNvSpPr txBox="1"/>
              <p:nvPr/>
            </p:nvSpPr>
            <p:spPr>
              <a:xfrm>
                <a:off x="6333453" y="1741926"/>
                <a:ext cx="1421370" cy="568111"/>
              </a:xfrm>
              <a:prstGeom prst="rect">
                <a:avLst/>
              </a:prstGeom>
              <a:noFill/>
              <a:ln w="38100">
                <a:solidFill>
                  <a:srgbClr val="6600FF"/>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alibri" panose="020F0502020204030204"/>
                    <a:ea typeface="+mn-ea"/>
                    <a:cs typeface="+mn-cs"/>
                  </a:rPr>
                  <a:t>MET exon 14 skip mutation</a:t>
                </a:r>
              </a:p>
            </p:txBody>
          </p:sp>
        </p:grpSp>
        <p:grpSp>
          <p:nvGrpSpPr>
            <p:cNvPr id="52" name="Group 51"/>
            <p:cNvGrpSpPr/>
            <p:nvPr/>
          </p:nvGrpSpPr>
          <p:grpSpPr>
            <a:xfrm>
              <a:off x="7583688" y="2526844"/>
              <a:ext cx="1379979" cy="870670"/>
              <a:chOff x="7342035" y="2608472"/>
              <a:chExt cx="1078632" cy="1160895"/>
            </a:xfrm>
          </p:grpSpPr>
          <p:sp>
            <p:nvSpPr>
              <p:cNvPr id="77" name="Line 31"/>
              <p:cNvSpPr>
                <a:spLocks noChangeShapeType="1"/>
              </p:cNvSpPr>
              <p:nvPr/>
            </p:nvSpPr>
            <p:spPr bwMode="auto">
              <a:xfrm>
                <a:off x="7342035" y="2608472"/>
                <a:ext cx="389735" cy="258984"/>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TextBox 77"/>
              <p:cNvSpPr txBox="1"/>
              <p:nvPr/>
            </p:nvSpPr>
            <p:spPr>
              <a:xfrm>
                <a:off x="7524289" y="2999925"/>
                <a:ext cx="896378" cy="769442"/>
              </a:xfrm>
              <a:prstGeom prst="rect">
                <a:avLst/>
              </a:prstGeom>
              <a:noFill/>
              <a:ln w="38100">
                <a:solidFill>
                  <a:srgbClr val="6600FF"/>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Crizotinib</a:t>
                </a:r>
                <a:r>
                  <a:rPr kumimoji="0" 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Tepotinib</a:t>
                </a:r>
                <a:r>
                  <a:rPr kumimoji="0" lang="en-US" sz="1050" b="1" i="0" u="none" strike="noStrike" kern="1200" cap="none" spc="0" normalizeH="0" baseline="0" noProof="0" dirty="0">
                    <a:ln>
                      <a:noFill/>
                    </a:ln>
                    <a:solidFill>
                      <a:prstClr val="white"/>
                    </a:solidFill>
                    <a:effectLst/>
                    <a:uLnTx/>
                    <a:uFillTx/>
                    <a:latin typeface="Calibri" panose="020F0502020204030204"/>
                    <a:ea typeface="+mn-ea"/>
                    <a:cs typeface="+mn-cs"/>
                  </a:rPr>
                  <a:t> (trial)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Savolitinib</a:t>
                </a:r>
                <a:r>
                  <a:rPr kumimoji="0" lang="en-US" sz="1050" b="1" i="0" u="none" strike="noStrike" kern="1200" cap="none" spc="0" normalizeH="0" baseline="0" noProof="0" dirty="0">
                    <a:ln>
                      <a:noFill/>
                    </a:ln>
                    <a:solidFill>
                      <a:prstClr val="white"/>
                    </a:solidFill>
                    <a:effectLst/>
                    <a:uLnTx/>
                    <a:uFillTx/>
                    <a:latin typeface="Calibri" panose="020F0502020204030204"/>
                    <a:ea typeface="+mn-ea"/>
                    <a:cs typeface="+mn-cs"/>
                  </a:rPr>
                  <a:t> (trial)</a:t>
                </a:r>
              </a:p>
            </p:txBody>
          </p:sp>
        </p:grpSp>
      </p:grpSp>
      <p:grpSp>
        <p:nvGrpSpPr>
          <p:cNvPr id="10" name="Group 9"/>
          <p:cNvGrpSpPr/>
          <p:nvPr/>
        </p:nvGrpSpPr>
        <p:grpSpPr>
          <a:xfrm>
            <a:off x="297031" y="419195"/>
            <a:ext cx="9353506" cy="2107650"/>
            <a:chOff x="297031" y="419195"/>
            <a:chExt cx="9353506" cy="2107650"/>
          </a:xfrm>
        </p:grpSpPr>
        <p:sp>
          <p:nvSpPr>
            <p:cNvPr id="4" name="Text Box 3"/>
            <p:cNvSpPr txBox="1">
              <a:spLocks noChangeArrowheads="1"/>
            </p:cNvSpPr>
            <p:nvPr/>
          </p:nvSpPr>
          <p:spPr bwMode="auto">
            <a:xfrm>
              <a:off x="4426278" y="419195"/>
              <a:ext cx="1043876" cy="25391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NSCLC PATIENT</a:t>
              </a:r>
            </a:p>
          </p:txBody>
        </p:sp>
        <p:grpSp>
          <p:nvGrpSpPr>
            <p:cNvPr id="20" name="Group 36"/>
            <p:cNvGrpSpPr>
              <a:grpSpLocks/>
            </p:cNvGrpSpPr>
            <p:nvPr/>
          </p:nvGrpSpPr>
          <p:grpSpPr bwMode="auto">
            <a:xfrm>
              <a:off x="5911526" y="1902276"/>
              <a:ext cx="3703520" cy="576791"/>
              <a:chOff x="140574" y="2595752"/>
              <a:chExt cx="6375973" cy="768888"/>
            </a:xfrm>
          </p:grpSpPr>
          <p:sp>
            <p:nvSpPr>
              <p:cNvPr id="21" name="Line 24"/>
              <p:cNvSpPr>
                <a:spLocks noChangeShapeType="1"/>
              </p:cNvSpPr>
              <p:nvPr/>
            </p:nvSpPr>
            <p:spPr bwMode="auto">
              <a:xfrm>
                <a:off x="140574" y="2602477"/>
                <a:ext cx="3782447" cy="20188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 Box 25"/>
              <p:cNvSpPr txBox="1">
                <a:spLocks noChangeArrowheads="1"/>
              </p:cNvSpPr>
              <p:nvPr/>
            </p:nvSpPr>
            <p:spPr bwMode="auto">
              <a:xfrm>
                <a:off x="4216377" y="2595752"/>
                <a:ext cx="2300170" cy="7688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No actionable </a:t>
                </a:r>
              </a:p>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Mutations and </a:t>
                </a:r>
              </a:p>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PD-L1 &lt; 50%</a:t>
                </a:r>
              </a:p>
            </p:txBody>
          </p:sp>
        </p:grpSp>
        <p:grpSp>
          <p:nvGrpSpPr>
            <p:cNvPr id="33" name="Group 29"/>
            <p:cNvGrpSpPr>
              <a:grpSpLocks/>
            </p:cNvGrpSpPr>
            <p:nvPr/>
          </p:nvGrpSpPr>
          <p:grpSpPr bwMode="auto">
            <a:xfrm>
              <a:off x="8313303" y="1303866"/>
              <a:ext cx="1337234" cy="361299"/>
              <a:chOff x="5166081" y="783622"/>
              <a:chExt cx="1857461" cy="481734"/>
            </a:xfrm>
          </p:grpSpPr>
          <p:sp>
            <p:nvSpPr>
              <p:cNvPr id="34" name="Line 6"/>
              <p:cNvSpPr>
                <a:spLocks noChangeShapeType="1"/>
              </p:cNvSpPr>
              <p:nvPr/>
            </p:nvSpPr>
            <p:spPr bwMode="auto">
              <a:xfrm>
                <a:off x="5166081" y="783622"/>
                <a:ext cx="1214130" cy="143179"/>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 Box 8"/>
              <p:cNvSpPr txBox="1">
                <a:spLocks noChangeArrowheads="1"/>
              </p:cNvSpPr>
              <p:nvPr/>
            </p:nvSpPr>
            <p:spPr bwMode="auto">
              <a:xfrm>
                <a:off x="6482028" y="926800"/>
                <a:ext cx="541514" cy="33855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a:ln>
                      <a:noFill/>
                    </a:ln>
                    <a:solidFill>
                      <a:prstClr val="white"/>
                    </a:solidFill>
                    <a:effectLst/>
                    <a:uLnTx/>
                    <a:uFillTx/>
                    <a:latin typeface="Calibri" panose="020F0502020204030204"/>
                    <a:ea typeface="+mn-ea"/>
                    <a:cs typeface="+mn-cs"/>
                  </a:rPr>
                  <a:t>SCC</a:t>
                </a:r>
              </a:p>
            </p:txBody>
          </p:sp>
        </p:grpSp>
        <p:grpSp>
          <p:nvGrpSpPr>
            <p:cNvPr id="49" name="Group 32"/>
            <p:cNvGrpSpPr>
              <a:grpSpLocks/>
            </p:cNvGrpSpPr>
            <p:nvPr/>
          </p:nvGrpSpPr>
          <p:grpSpPr bwMode="auto">
            <a:xfrm>
              <a:off x="1677402" y="631500"/>
              <a:ext cx="2811988" cy="1002670"/>
              <a:chOff x="1421123" y="402969"/>
              <a:chExt cx="3965685" cy="1336892"/>
            </a:xfrm>
          </p:grpSpPr>
          <p:sp>
            <p:nvSpPr>
              <p:cNvPr id="50" name="Line 5"/>
              <p:cNvSpPr>
                <a:spLocks noChangeShapeType="1"/>
              </p:cNvSpPr>
              <p:nvPr/>
            </p:nvSpPr>
            <p:spPr bwMode="auto">
              <a:xfrm flipH="1">
                <a:off x="3455421" y="402969"/>
                <a:ext cx="1668463" cy="655306"/>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 Box 7"/>
              <p:cNvSpPr txBox="1">
                <a:spLocks noChangeArrowheads="1"/>
              </p:cNvSpPr>
              <p:nvPr/>
            </p:nvSpPr>
            <p:spPr bwMode="auto">
              <a:xfrm>
                <a:off x="1421123" y="1185864"/>
                <a:ext cx="3965685" cy="553997"/>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Any histology but no actionable mutation</a:t>
                </a:r>
              </a:p>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PD-L1 IHC (+) </a:t>
                </a:r>
                <a:r>
                  <a:rPr kumimoji="0" lang="en-US" altLang="en-US" sz="1050" b="1" i="0" u="sng" strike="noStrike" kern="1200" cap="none" spc="0" normalizeH="0" baseline="0" noProof="0" dirty="0">
                    <a:ln>
                      <a:noFill/>
                    </a:ln>
                    <a:solidFill>
                      <a:prstClr val="white"/>
                    </a:solidFill>
                    <a:effectLst/>
                    <a:uLnTx/>
                    <a:uFillTx/>
                    <a:latin typeface="Calibri" panose="020F0502020204030204"/>
                    <a:ea typeface="+mn-ea"/>
                    <a:cs typeface="+mn-cs"/>
                  </a:rPr>
                  <a:t>&gt;</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50%</a:t>
                </a:r>
              </a:p>
            </p:txBody>
          </p:sp>
        </p:grpSp>
        <p:grpSp>
          <p:nvGrpSpPr>
            <p:cNvPr id="2" name="Group 1"/>
            <p:cNvGrpSpPr/>
            <p:nvPr/>
          </p:nvGrpSpPr>
          <p:grpSpPr>
            <a:xfrm>
              <a:off x="297031" y="1536614"/>
              <a:ext cx="1287906" cy="611228"/>
              <a:chOff x="-910331" y="1811379"/>
              <a:chExt cx="1717209" cy="814969"/>
            </a:xfrm>
          </p:grpSpPr>
          <p:sp>
            <p:nvSpPr>
              <p:cNvPr id="54" name="Line 15"/>
              <p:cNvSpPr>
                <a:spLocks noChangeShapeType="1"/>
              </p:cNvSpPr>
              <p:nvPr/>
            </p:nvSpPr>
            <p:spPr bwMode="auto">
              <a:xfrm flipH="1">
                <a:off x="6972" y="1811379"/>
                <a:ext cx="799906" cy="432912"/>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xt Box 7"/>
              <p:cNvSpPr txBox="1">
                <a:spLocks noChangeArrowheads="1"/>
              </p:cNvSpPr>
              <p:nvPr/>
            </p:nvSpPr>
            <p:spPr bwMode="auto">
              <a:xfrm>
                <a:off x="-910331" y="2287794"/>
                <a:ext cx="1460230" cy="338554"/>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Pembrolizumab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grpSp>
          <p:nvGrpSpPr>
            <p:cNvPr id="3" name="Group 2"/>
            <p:cNvGrpSpPr/>
            <p:nvPr/>
          </p:nvGrpSpPr>
          <p:grpSpPr>
            <a:xfrm>
              <a:off x="5847531" y="676567"/>
              <a:ext cx="2293172" cy="770603"/>
              <a:chOff x="3910046" y="-191473"/>
              <a:chExt cx="3057563" cy="1027475"/>
            </a:xfrm>
          </p:grpSpPr>
          <p:sp>
            <p:nvSpPr>
              <p:cNvPr id="56" name="Text Box 7"/>
              <p:cNvSpPr txBox="1">
                <a:spLocks noChangeArrowheads="1"/>
              </p:cNvSpPr>
              <p:nvPr/>
            </p:nvSpPr>
            <p:spPr bwMode="auto">
              <a:xfrm>
                <a:off x="5099147" y="497446"/>
                <a:ext cx="1868462" cy="33855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PD-L1 IHC (-) or &lt; 50%</a:t>
                </a:r>
              </a:p>
            </p:txBody>
          </p:sp>
          <p:sp>
            <p:nvSpPr>
              <p:cNvPr id="64" name="Line 22"/>
              <p:cNvSpPr>
                <a:spLocks noChangeShapeType="1"/>
              </p:cNvSpPr>
              <p:nvPr/>
            </p:nvSpPr>
            <p:spPr bwMode="auto">
              <a:xfrm>
                <a:off x="3910046" y="-191473"/>
                <a:ext cx="1413646" cy="52306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 name="Group 4"/>
            <p:cNvGrpSpPr/>
            <p:nvPr/>
          </p:nvGrpSpPr>
          <p:grpSpPr>
            <a:xfrm>
              <a:off x="4581855" y="1411579"/>
              <a:ext cx="1988780" cy="639042"/>
              <a:chOff x="4077141" y="739107"/>
              <a:chExt cx="2651707" cy="852055"/>
            </a:xfrm>
          </p:grpSpPr>
          <p:sp>
            <p:nvSpPr>
              <p:cNvPr id="6" name="Line 5"/>
              <p:cNvSpPr>
                <a:spLocks noChangeShapeType="1"/>
              </p:cNvSpPr>
              <p:nvPr/>
            </p:nvSpPr>
            <p:spPr bwMode="auto">
              <a:xfrm flipH="1">
                <a:off x="5648437" y="801002"/>
                <a:ext cx="1080411" cy="384182"/>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Box 7"/>
              <p:cNvSpPr txBox="1">
                <a:spLocks noChangeArrowheads="1"/>
              </p:cNvSpPr>
              <p:nvPr/>
            </p:nvSpPr>
            <p:spPr bwMode="auto">
              <a:xfrm>
                <a:off x="4836678" y="1252608"/>
                <a:ext cx="881011" cy="338554"/>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a:ln>
                      <a:noFill/>
                    </a:ln>
                    <a:solidFill>
                      <a:prstClr val="white"/>
                    </a:solidFill>
                    <a:effectLst/>
                    <a:uLnTx/>
                    <a:uFillTx/>
                    <a:latin typeface="Calibri" panose="020F0502020204030204"/>
                    <a:ea typeface="+mn-ea"/>
                    <a:cs typeface="+mn-cs"/>
                  </a:rPr>
                  <a:t>Non-SCC</a:t>
                </a:r>
              </a:p>
            </p:txBody>
          </p:sp>
          <p:sp>
            <p:nvSpPr>
              <p:cNvPr id="65" name="Line 15"/>
              <p:cNvSpPr>
                <a:spLocks noChangeShapeType="1"/>
              </p:cNvSpPr>
              <p:nvPr/>
            </p:nvSpPr>
            <p:spPr bwMode="auto">
              <a:xfrm>
                <a:off x="4077141" y="739107"/>
                <a:ext cx="985589" cy="402651"/>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9" name="Group 78"/>
            <p:cNvGrpSpPr/>
            <p:nvPr/>
          </p:nvGrpSpPr>
          <p:grpSpPr>
            <a:xfrm>
              <a:off x="3167703" y="1788181"/>
              <a:ext cx="1902376" cy="738664"/>
              <a:chOff x="-721804" y="1613755"/>
              <a:chExt cx="2536503" cy="984882"/>
            </a:xfrm>
          </p:grpSpPr>
          <p:sp>
            <p:nvSpPr>
              <p:cNvPr id="80" name="Line 15"/>
              <p:cNvSpPr>
                <a:spLocks noChangeShapeType="1"/>
              </p:cNvSpPr>
              <p:nvPr/>
            </p:nvSpPr>
            <p:spPr bwMode="auto">
              <a:xfrm flipH="1">
                <a:off x="951852" y="1722497"/>
                <a:ext cx="862847" cy="18911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 Box 7"/>
              <p:cNvSpPr txBox="1">
                <a:spLocks noChangeArrowheads="1"/>
              </p:cNvSpPr>
              <p:nvPr/>
            </p:nvSpPr>
            <p:spPr bwMode="auto">
              <a:xfrm>
                <a:off x="-721804" y="1613755"/>
                <a:ext cx="1523145" cy="984882"/>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sng" strike="noStrike" kern="1200" cap="none" spc="0" normalizeH="0" baseline="0" noProof="0" dirty="0">
                    <a:ln>
                      <a:noFill/>
                    </a:ln>
                    <a:solidFill>
                      <a:prstClr val="white"/>
                    </a:solidFill>
                    <a:effectLst/>
                    <a:uLnTx/>
                    <a:uFillTx/>
                    <a:latin typeface="Calibri" panose="020F0502020204030204"/>
                    <a:ea typeface="+mn-ea"/>
                    <a:cs typeface="+mn-cs"/>
                  </a:rPr>
                  <a:t>&gt;</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50% PD-L1 Platinum-</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Pemetrexed</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Pembrolizumab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grpSp>
      <p:grpSp>
        <p:nvGrpSpPr>
          <p:cNvPr id="9" name="Group 8"/>
          <p:cNvGrpSpPr/>
          <p:nvPr/>
        </p:nvGrpSpPr>
        <p:grpSpPr>
          <a:xfrm>
            <a:off x="289570" y="2498513"/>
            <a:ext cx="2666184" cy="738664"/>
            <a:chOff x="368303" y="2569193"/>
            <a:chExt cx="2666184" cy="738664"/>
          </a:xfrm>
        </p:grpSpPr>
        <p:sp>
          <p:nvSpPr>
            <p:cNvPr id="82" name="Line 28"/>
            <p:cNvSpPr>
              <a:spLocks noChangeShapeType="1"/>
            </p:cNvSpPr>
            <p:nvPr/>
          </p:nvSpPr>
          <p:spPr bwMode="auto">
            <a:xfrm flipH="1" flipV="1">
              <a:off x="2149443" y="2967907"/>
              <a:ext cx="885044" cy="191907"/>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Text Box 27"/>
            <p:cNvSpPr txBox="1">
              <a:spLocks noChangeArrowheads="1"/>
            </p:cNvSpPr>
            <p:nvPr/>
          </p:nvSpPr>
          <p:spPr bwMode="auto">
            <a:xfrm>
              <a:off x="368303" y="2569193"/>
              <a:ext cx="1732651" cy="738664"/>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sng" strike="noStrike" kern="1200" cap="none" spc="0" normalizeH="0" baseline="0" noProof="0" dirty="0">
                  <a:ln>
                    <a:noFill/>
                  </a:ln>
                  <a:solidFill>
                    <a:prstClr val="white"/>
                  </a:solidFill>
                  <a:effectLst/>
                  <a:uLnTx/>
                  <a:uFillTx/>
                  <a:latin typeface="Calibri" panose="020F0502020204030204"/>
                  <a:ea typeface="+mn-ea"/>
                  <a:cs typeface="+mn-cs"/>
                </a:rPr>
                <a:t>Rare mutations: </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Afatinib</a:t>
              </a: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783" rtl="0" eaLnBrk="0" fontAlgn="auto" latinLnBrk="0" hangingPunct="0">
                <a:lnSpc>
                  <a:spcPct val="100000"/>
                </a:lnSpc>
                <a:spcBef>
                  <a:spcPct val="0"/>
                </a:spcBef>
                <a:spcAft>
                  <a:spcPts val="0"/>
                </a:spcAft>
                <a:buClrTx/>
                <a:buSzTx/>
                <a:buFontTx/>
                <a:buNone/>
                <a:tabLst/>
                <a:defRPr/>
              </a:pP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sng" strike="noStrike" kern="1200" cap="none" spc="0" normalizeH="0" baseline="0" noProof="0" dirty="0">
                  <a:ln>
                    <a:noFill/>
                  </a:ln>
                  <a:solidFill>
                    <a:prstClr val="white"/>
                  </a:solidFill>
                  <a:effectLst/>
                  <a:uLnTx/>
                  <a:uFillTx/>
                  <a:latin typeface="Calibri" panose="020F0502020204030204"/>
                  <a:ea typeface="+mn-ea"/>
                  <a:cs typeface="+mn-cs"/>
                </a:rPr>
                <a:t>EGFR exon 20: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Poziotinib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TAK-788</a:t>
              </a:r>
            </a:p>
          </p:txBody>
        </p:sp>
      </p:grpSp>
      <p:grpSp>
        <p:nvGrpSpPr>
          <p:cNvPr id="84" name="Group 83"/>
          <p:cNvGrpSpPr/>
          <p:nvPr/>
        </p:nvGrpSpPr>
        <p:grpSpPr>
          <a:xfrm>
            <a:off x="4473516" y="2939057"/>
            <a:ext cx="931846" cy="2634972"/>
            <a:chOff x="3509507" y="1922672"/>
            <a:chExt cx="931846" cy="2634972"/>
          </a:xfrm>
        </p:grpSpPr>
        <p:sp>
          <p:nvSpPr>
            <p:cNvPr id="85" name="Line 31"/>
            <p:cNvSpPr>
              <a:spLocks noChangeShapeType="1"/>
            </p:cNvSpPr>
            <p:nvPr/>
          </p:nvSpPr>
          <p:spPr bwMode="auto">
            <a:xfrm flipH="1">
              <a:off x="3913639" y="1922672"/>
              <a:ext cx="16121" cy="1371074"/>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Line 31"/>
            <p:cNvSpPr>
              <a:spLocks noChangeShapeType="1"/>
            </p:cNvSpPr>
            <p:nvPr/>
          </p:nvSpPr>
          <p:spPr bwMode="auto">
            <a:xfrm flipH="1">
              <a:off x="3913639" y="3733174"/>
              <a:ext cx="0" cy="28066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Text Box 25"/>
            <p:cNvSpPr txBox="1">
              <a:spLocks noChangeArrowheads="1"/>
            </p:cNvSpPr>
            <p:nvPr/>
          </p:nvSpPr>
          <p:spPr bwMode="auto">
            <a:xfrm>
              <a:off x="3730811" y="3379987"/>
              <a:ext cx="489238" cy="253916"/>
            </a:xfrm>
            <a:prstGeom prst="rect">
              <a:avLst/>
            </a:prstGeom>
            <a:noFill/>
            <a:ln w="38100">
              <a:solidFill>
                <a:srgbClr val="FC7B1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NTRK</a:t>
              </a:r>
            </a:p>
          </p:txBody>
        </p:sp>
        <p:sp>
          <p:nvSpPr>
            <p:cNvPr id="88" name="Text Box 32"/>
            <p:cNvSpPr txBox="1">
              <a:spLocks noChangeArrowheads="1"/>
            </p:cNvSpPr>
            <p:nvPr/>
          </p:nvSpPr>
          <p:spPr bwMode="auto">
            <a:xfrm>
              <a:off x="3509507" y="4142146"/>
              <a:ext cx="931846" cy="415498"/>
            </a:xfrm>
            <a:prstGeom prst="rect">
              <a:avLst/>
            </a:prstGeom>
            <a:noFill/>
            <a:ln w="38100">
              <a:solidFill>
                <a:srgbClr val="FC7B1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Entrectinib</a:t>
              </a: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Larotrectinib</a:t>
              </a: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90" name="Group 89"/>
          <p:cNvGrpSpPr/>
          <p:nvPr/>
        </p:nvGrpSpPr>
        <p:grpSpPr>
          <a:xfrm>
            <a:off x="5260096" y="2991981"/>
            <a:ext cx="1770913" cy="3401897"/>
            <a:chOff x="3322317" y="1223927"/>
            <a:chExt cx="1770913" cy="3401897"/>
          </a:xfrm>
        </p:grpSpPr>
        <p:sp>
          <p:nvSpPr>
            <p:cNvPr id="91" name="Line 31"/>
            <p:cNvSpPr>
              <a:spLocks noChangeShapeType="1"/>
            </p:cNvSpPr>
            <p:nvPr/>
          </p:nvSpPr>
          <p:spPr bwMode="auto">
            <a:xfrm>
              <a:off x="3322317" y="1223927"/>
              <a:ext cx="708976" cy="209856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Line 31"/>
            <p:cNvSpPr>
              <a:spLocks noChangeShapeType="1"/>
            </p:cNvSpPr>
            <p:nvPr/>
          </p:nvSpPr>
          <p:spPr bwMode="auto">
            <a:xfrm flipH="1">
              <a:off x="4039280" y="3690833"/>
              <a:ext cx="0" cy="28066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Text Box 25"/>
            <p:cNvSpPr txBox="1">
              <a:spLocks noChangeArrowheads="1"/>
            </p:cNvSpPr>
            <p:nvPr/>
          </p:nvSpPr>
          <p:spPr bwMode="auto">
            <a:xfrm>
              <a:off x="3980849" y="3373734"/>
              <a:ext cx="479618" cy="253916"/>
            </a:xfrm>
            <a:prstGeom prst="rect">
              <a:avLst/>
            </a:prstGeom>
            <a:noFill/>
            <a:ln w="38100">
              <a:solidFill>
                <a:srgbClr val="FF6699"/>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HER2</a:t>
              </a:r>
            </a:p>
          </p:txBody>
        </p:sp>
        <p:sp>
          <p:nvSpPr>
            <p:cNvPr id="94" name="Text Box 32"/>
            <p:cNvSpPr txBox="1">
              <a:spLocks noChangeArrowheads="1"/>
            </p:cNvSpPr>
            <p:nvPr/>
          </p:nvSpPr>
          <p:spPr bwMode="auto">
            <a:xfrm>
              <a:off x="3775971" y="4048743"/>
              <a:ext cx="1317259" cy="577081"/>
            </a:xfrm>
            <a:prstGeom prst="rect">
              <a:avLst/>
            </a:prstGeom>
            <a:noFill/>
            <a:ln w="38100">
              <a:solidFill>
                <a:srgbClr val="FF66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Ado-</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trastuzumab</a:t>
              </a: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Exon 20: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poziotinib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(trial)</a:t>
              </a:r>
            </a:p>
          </p:txBody>
        </p:sp>
      </p:grpSp>
    </p:spTree>
    <p:extLst>
      <p:ext uri="{BB962C8B-B14F-4D97-AF65-F5344CB8AC3E}">
        <p14:creationId xmlns:p14="http://schemas.microsoft.com/office/powerpoint/2010/main" val="39818520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838200" y="152548"/>
            <a:ext cx="10515600" cy="755503"/>
          </a:xfrm>
        </p:spPr>
        <p:txBody>
          <a:bodyPr>
            <a:normAutofit/>
          </a:bodyPr>
          <a:lstStyle/>
          <a:p>
            <a:r>
              <a:rPr lang="en-US" altLang="en-US" sz="3600" b="1" dirty="0">
                <a:latin typeface="+mn-lt"/>
              </a:rPr>
              <a:t>ALEX Study Design</a:t>
            </a:r>
          </a:p>
        </p:txBody>
      </p:sp>
      <p:sp>
        <p:nvSpPr>
          <p:cNvPr id="33795" name="AutoShape 36"/>
          <p:cNvSpPr>
            <a:spLocks noChangeArrowheads="1"/>
          </p:cNvSpPr>
          <p:nvPr/>
        </p:nvSpPr>
        <p:spPr bwMode="blackWhite">
          <a:xfrm>
            <a:off x="1857375" y="1357312"/>
            <a:ext cx="2746375" cy="2974975"/>
          </a:xfrm>
          <a:prstGeom prst="roundRect">
            <a:avLst>
              <a:gd name="adj" fmla="val 8958"/>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tIns="68580" bIns="82296" anchor="ctr"/>
          <a:lstStyle>
            <a:lvl1pPr marL="152400" indent="-152400" defTabSz="342900">
              <a:spcBef>
                <a:spcPct val="20000"/>
              </a:spcBef>
              <a:buClr>
                <a:schemeClr val="tx2"/>
              </a:buClr>
              <a:buChar char="•"/>
              <a:defRPr sz="2400">
                <a:solidFill>
                  <a:schemeClr val="tx1"/>
                </a:solidFill>
                <a:latin typeface="Arial" panose="020B0604020202020204" pitchFamily="34" charset="0"/>
              </a:defRPr>
            </a:lvl1pPr>
            <a:lvl2pPr marL="742950" indent="-285750" defTabSz="342900">
              <a:spcBef>
                <a:spcPct val="20000"/>
              </a:spcBef>
              <a:buClr>
                <a:schemeClr val="tx2"/>
              </a:buClr>
              <a:buChar char="–"/>
              <a:defRPr sz="2200">
                <a:solidFill>
                  <a:schemeClr val="tx1"/>
                </a:solidFill>
                <a:latin typeface="Arial" panose="020B0604020202020204" pitchFamily="34" charset="0"/>
              </a:defRPr>
            </a:lvl2pPr>
            <a:lvl3pPr marL="1143000" indent="-228600" defTabSz="342900">
              <a:spcBef>
                <a:spcPct val="20000"/>
              </a:spcBef>
              <a:buClr>
                <a:schemeClr val="tx2"/>
              </a:buClr>
              <a:buChar char="•"/>
              <a:defRPr sz="2000">
                <a:solidFill>
                  <a:schemeClr val="tx1"/>
                </a:solidFill>
                <a:latin typeface="Arial" panose="020B0604020202020204" pitchFamily="34" charset="0"/>
              </a:defRPr>
            </a:lvl3pPr>
            <a:lvl4pPr marL="1600200" indent="-228600" defTabSz="342900">
              <a:spcBef>
                <a:spcPct val="20000"/>
              </a:spcBef>
              <a:buClr>
                <a:schemeClr val="tx2"/>
              </a:buClr>
              <a:buChar char="–"/>
              <a:defRPr sz="2000">
                <a:solidFill>
                  <a:schemeClr val="tx1"/>
                </a:solidFill>
                <a:latin typeface="Arial" panose="020B0604020202020204" pitchFamily="34" charset="0"/>
              </a:defRPr>
            </a:lvl4pPr>
            <a:lvl5pPr marL="2057400" indent="-228600" defTabSz="342900">
              <a:spcBef>
                <a:spcPct val="20000"/>
              </a:spcBef>
              <a:buClr>
                <a:schemeClr val="tx2"/>
              </a:buClr>
              <a:buChar char="•"/>
              <a:defRPr sz="1600">
                <a:solidFill>
                  <a:schemeClr val="tx1"/>
                </a:solidFill>
                <a:latin typeface="Arial" panose="020B0604020202020204" pitchFamily="34" charset="0"/>
              </a:defRPr>
            </a:lvl5pPr>
            <a:lvl6pPr marL="2514600" indent="-228600" defTabSz="3429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defTabSz="3429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defTabSz="3429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defTabSz="3429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152400" marR="0" lvl="0" indent="-152400" algn="l" defTabSz="342900" rtl="0" eaLnBrk="1" fontAlgn="auto" latinLnBrk="0" hangingPunct="1">
              <a:lnSpc>
                <a:spcPct val="100000"/>
              </a:lnSpc>
              <a:spcBef>
                <a:spcPct val="0"/>
              </a:spcBef>
              <a:spcAft>
                <a:spcPts val="450"/>
              </a:spcAft>
              <a:buClr>
                <a:srgbClr val="FFFFFF"/>
              </a:buClr>
              <a:buSzTx/>
              <a:buFontTx/>
              <a:buNone/>
              <a:tabLst/>
              <a:defRPr/>
            </a:pPr>
            <a:r>
              <a:rPr kumimoji="0" lang="en-US" altLang="zh-TW" sz="15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KEY ELIGIBILITY</a:t>
            </a:r>
          </a:p>
          <a:p>
            <a:pPr marL="152400" marR="0" lvl="0" indent="-152400" algn="l" defTabSz="342900" rtl="0" eaLnBrk="1" fontAlgn="auto" latinLnBrk="0" hangingPunct="1">
              <a:lnSpc>
                <a:spcPct val="100000"/>
              </a:lnSpc>
              <a:spcBef>
                <a:spcPct val="0"/>
              </a:spcBef>
              <a:spcAft>
                <a:spcPts val="450"/>
              </a:spcAft>
              <a:buClr>
                <a:srgbClr val="E9C550"/>
              </a:buClr>
              <a:buSzTx/>
              <a:buFont typeface="Arial" panose="020B0604020202020204" pitchFamily="34" charset="0"/>
              <a:buChar char="●"/>
              <a:tabLst/>
              <a:defRPr/>
            </a:pPr>
            <a:r>
              <a:rPr kumimoji="0" lang="en-US" altLang="zh-TW" sz="1500" b="0" i="1"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ALK</a:t>
            </a:r>
            <a:r>
              <a:rPr kumimoji="0" lang="en-US" altLang="zh-TW" sz="15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 by central IHC testing</a:t>
            </a:r>
            <a:endParaRPr kumimoji="0" lang="en-US" altLang="zh-TW" sz="1500" b="0" i="0" u="none" strike="noStrike" kern="1200" cap="none" spc="0" normalizeH="0" baseline="3000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152400" marR="0" lvl="0" indent="-152400" algn="l" defTabSz="342900" rtl="0" eaLnBrk="1" fontAlgn="auto" latinLnBrk="0" hangingPunct="1">
              <a:lnSpc>
                <a:spcPct val="100000"/>
              </a:lnSpc>
              <a:spcBef>
                <a:spcPct val="0"/>
              </a:spcBef>
              <a:spcAft>
                <a:spcPts val="450"/>
              </a:spcAft>
              <a:buClr>
                <a:srgbClr val="E9C550"/>
              </a:buClr>
              <a:buSzTx/>
              <a:buFont typeface="Arial" panose="020B0604020202020204" pitchFamily="34" charset="0"/>
              <a:buChar char="●"/>
              <a:tabLst/>
              <a:defRPr/>
            </a:pPr>
            <a:r>
              <a:rPr kumimoji="0" lang="en-US" altLang="en-US" sz="15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Advanced or metastatic </a:t>
            </a:r>
            <a:r>
              <a:rPr kumimoji="0" lang="en-US" altLang="en-US" sz="1500" b="0" i="1"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ALK</a:t>
            </a:r>
            <a:r>
              <a:rPr kumimoji="0" lang="en-US" altLang="en-US" sz="15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 NSCLC</a:t>
            </a:r>
            <a:endParaRPr kumimoji="0" lang="en-US" altLang="zh-TW" sz="15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152400" marR="0" lvl="0" indent="-152400" algn="l" defTabSz="342900" rtl="0" eaLnBrk="1" fontAlgn="auto" latinLnBrk="0" hangingPunct="1">
              <a:lnSpc>
                <a:spcPct val="100000"/>
              </a:lnSpc>
              <a:spcBef>
                <a:spcPct val="0"/>
              </a:spcBef>
              <a:spcAft>
                <a:spcPts val="450"/>
              </a:spcAft>
              <a:buClr>
                <a:srgbClr val="E9C550"/>
              </a:buClr>
              <a:buSzTx/>
              <a:buFont typeface="Arial" panose="020B0604020202020204" pitchFamily="34" charset="0"/>
              <a:buChar char="●"/>
              <a:tabLst/>
              <a:defRPr/>
            </a:pPr>
            <a:r>
              <a:rPr kumimoji="0" lang="en-US" altLang="en-US" sz="15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Treatment-naïve</a:t>
            </a:r>
            <a:endParaRPr kumimoji="0" lang="en-US" altLang="zh-TW" sz="15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152400" marR="0" lvl="0" indent="-152400" algn="l" defTabSz="342900" rtl="0" eaLnBrk="1" fontAlgn="auto" latinLnBrk="0" hangingPunct="1">
              <a:lnSpc>
                <a:spcPct val="100000"/>
              </a:lnSpc>
              <a:spcBef>
                <a:spcPct val="0"/>
              </a:spcBef>
              <a:spcAft>
                <a:spcPts val="450"/>
              </a:spcAft>
              <a:buClr>
                <a:srgbClr val="E9C550"/>
              </a:buClr>
              <a:buSzTx/>
              <a:buFont typeface="Arial" panose="020B0604020202020204" pitchFamily="34" charset="0"/>
              <a:buChar char="●"/>
              <a:tabLst/>
              <a:defRPr/>
            </a:pPr>
            <a:r>
              <a:rPr kumimoji="0" lang="en-US" altLang="zh-TW" sz="15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ECOG PS 0−2</a:t>
            </a:r>
          </a:p>
          <a:p>
            <a:pPr marL="152400" marR="0" lvl="0" indent="-152400" algn="l" defTabSz="342900" rtl="0" eaLnBrk="1" fontAlgn="auto" latinLnBrk="0" hangingPunct="1">
              <a:lnSpc>
                <a:spcPct val="100000"/>
              </a:lnSpc>
              <a:spcBef>
                <a:spcPct val="0"/>
              </a:spcBef>
              <a:spcAft>
                <a:spcPts val="450"/>
              </a:spcAft>
              <a:buClr>
                <a:srgbClr val="E9C550"/>
              </a:buClr>
              <a:buSzTx/>
              <a:buFont typeface="Arial" panose="020B0604020202020204" pitchFamily="34" charset="0"/>
              <a:buChar char="●"/>
              <a:tabLst/>
              <a:defRPr/>
            </a:pPr>
            <a:r>
              <a:rPr kumimoji="0" lang="en-US" altLang="zh-TW" sz="15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Measurable disease</a:t>
            </a:r>
          </a:p>
          <a:p>
            <a:pPr marL="152400" marR="0" lvl="0" indent="-152400" algn="l" defTabSz="342900" rtl="0" eaLnBrk="1" fontAlgn="auto" latinLnBrk="0" hangingPunct="1">
              <a:lnSpc>
                <a:spcPct val="100000"/>
              </a:lnSpc>
              <a:spcBef>
                <a:spcPct val="0"/>
              </a:spcBef>
              <a:spcAft>
                <a:spcPts val="450"/>
              </a:spcAft>
              <a:buClr>
                <a:srgbClr val="E9C550"/>
              </a:buClr>
              <a:buSzTx/>
              <a:buFont typeface="Arial" panose="020B0604020202020204" pitchFamily="34" charset="0"/>
              <a:buChar char="●"/>
              <a:tabLst/>
              <a:defRPr/>
            </a:pPr>
            <a:r>
              <a:rPr kumimoji="0" lang="en-US" altLang="zh-TW" sz="15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Asymptomatic brain metastases allowed</a:t>
            </a:r>
            <a:endParaRPr kumimoji="0" lang="en-US" altLang="zh-TW" sz="1500" b="0" i="0" u="none" strike="noStrike" kern="1200" cap="none" spc="0" normalizeH="0" baseline="3000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cxnSp>
        <p:nvCxnSpPr>
          <p:cNvPr id="33796" name="AutoShape 42"/>
          <p:cNvCxnSpPr>
            <a:cxnSpLocks noChangeShapeType="1"/>
            <a:stCxn id="33804" idx="3"/>
            <a:endCxn id="8" idx="1"/>
          </p:cNvCxnSpPr>
          <p:nvPr/>
        </p:nvCxnSpPr>
        <p:spPr bwMode="auto">
          <a:xfrm flipV="1">
            <a:off x="5172075" y="2108200"/>
            <a:ext cx="376238" cy="706438"/>
          </a:xfrm>
          <a:prstGeom prst="bentConnector3">
            <a:avLst>
              <a:gd name="adj1" fmla="val 50000"/>
            </a:avLst>
          </a:prstGeom>
          <a:noFill/>
          <a:ln w="34925">
            <a:solidFill>
              <a:schemeClr val="bg1"/>
            </a:solidFill>
            <a:miter lim="800000"/>
            <a:headEnd/>
            <a:tailEnd type="triangle" w="lg" len="lg"/>
          </a:ln>
          <a:extLst>
            <a:ext uri="{909E8E84-426E-40DD-AFC4-6F175D3DCCD1}">
              <a14:hiddenFill xmlns:a14="http://schemas.microsoft.com/office/drawing/2010/main">
                <a:noFill/>
              </a14:hiddenFill>
            </a:ext>
          </a:extLst>
        </p:spPr>
      </p:cxnSp>
      <p:sp>
        <p:nvSpPr>
          <p:cNvPr id="8" name="AutoShape 39"/>
          <p:cNvSpPr>
            <a:spLocks noChangeArrowheads="1"/>
          </p:cNvSpPr>
          <p:nvPr/>
        </p:nvSpPr>
        <p:spPr bwMode="blackWhite">
          <a:xfrm>
            <a:off x="5547701" y="1814661"/>
            <a:ext cx="1559719" cy="587149"/>
          </a:xfrm>
          <a:prstGeom prst="roundRect">
            <a:avLst>
              <a:gd name="adj" fmla="val 10787"/>
            </a:avLst>
          </a:prstGeom>
          <a:solidFill>
            <a:srgbClr val="7030A0"/>
          </a:solidFill>
          <a:ln>
            <a:noFill/>
          </a:ln>
          <a:extLst>
            <a:ext uri="{91240B29-F687-4f45-9708-019B960494DF}"/>
          </a:extLst>
        </p:spPr>
        <p:txBody>
          <a:bodyPr wrap="none"/>
          <a:lstStyle/>
          <a:p>
            <a:pPr marL="0" marR="0" lvl="2" indent="0" algn="ctr" defTabSz="342900" rtl="0" eaLnBrk="1" fontAlgn="auto" latinLnBrk="0" hangingPunct="1">
              <a:lnSpc>
                <a:spcPct val="100000"/>
              </a:lnSpc>
              <a:spcBef>
                <a:spcPts val="0"/>
              </a:spcBef>
              <a:spcAft>
                <a:spcPts val="0"/>
              </a:spcAft>
              <a:buClrTx/>
              <a:buSzTx/>
              <a:buFontTx/>
              <a:buNone/>
              <a:tabLst>
                <a:tab pos="85725" algn="l"/>
              </a:tabLst>
              <a:defRPr/>
            </a:pPr>
            <a:r>
              <a:rPr kumimoji="0" lang="en-US" altLang="zh-TW" sz="1500" b="1" i="0" u="none" strike="noStrike" kern="1200" cap="none" spc="0" normalizeH="0" baseline="0" noProof="0" dirty="0" err="1">
                <a:ln>
                  <a:noFill/>
                </a:ln>
                <a:solidFill>
                  <a:srgbClr val="FFFF00"/>
                </a:solidFill>
                <a:effectLst/>
                <a:uLnTx/>
                <a:uFillTx/>
                <a:latin typeface="Arial" charset="0"/>
                <a:ea typeface="ＭＳ Ｐゴシック" charset="0"/>
                <a:cs typeface="Arial" charset="0"/>
              </a:rPr>
              <a:t>Alectinib</a:t>
            </a:r>
            <a:br>
              <a:rPr kumimoji="0" lang="en-US" altLang="zh-TW" sz="15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br>
            <a:r>
              <a:rPr kumimoji="0" lang="en-US" altLang="zh-TW" sz="15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600 mg BID </a:t>
            </a:r>
            <a:r>
              <a:rPr kumimoji="0" lang="en-GB" altLang="zh-TW" sz="15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PO </a:t>
            </a:r>
            <a:br>
              <a:rPr kumimoji="0" lang="en-GB" altLang="zh-TW" sz="15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br>
            <a:endParaRPr kumimoji="0" lang="en-US" altLang="zh-TW" sz="1500" b="0" i="0" u="none" strike="sngStrike" kern="1200" cap="none" spc="0" normalizeH="0" baseline="0" noProof="0" dirty="0">
              <a:ln>
                <a:noFill/>
              </a:ln>
              <a:solidFill>
                <a:srgbClr val="FFFF00"/>
              </a:solidFill>
              <a:effectLst/>
              <a:uLnTx/>
              <a:uFillTx/>
              <a:latin typeface="Arial" charset="0"/>
              <a:ea typeface="ＭＳ Ｐゴシック" charset="0"/>
              <a:cs typeface="Arial" charset="0"/>
            </a:endParaRPr>
          </a:p>
        </p:txBody>
      </p:sp>
      <p:sp>
        <p:nvSpPr>
          <p:cNvPr id="9" name="AutoShape 40"/>
          <p:cNvSpPr>
            <a:spLocks noChangeArrowheads="1"/>
          </p:cNvSpPr>
          <p:nvPr/>
        </p:nvSpPr>
        <p:spPr bwMode="blackWhite">
          <a:xfrm>
            <a:off x="5547701" y="3243410"/>
            <a:ext cx="1559719" cy="584124"/>
          </a:xfrm>
          <a:prstGeom prst="roundRect">
            <a:avLst>
              <a:gd name="adj" fmla="val 11207"/>
            </a:avLst>
          </a:prstGeom>
          <a:solidFill>
            <a:srgbClr val="00FF00"/>
          </a:solidFill>
          <a:ln w="28575" algn="ctr">
            <a:noFill/>
            <a:round/>
            <a:headEnd/>
            <a:tailEnd/>
          </a:ln>
        </p:spPr>
        <p:txBody>
          <a:bodyPr lIns="27000" rIns="27000"/>
          <a:lstStyle/>
          <a:p>
            <a:pPr marL="0" marR="0" lvl="0" indent="0" algn="ctr" defTabSz="342900" rtl="0" eaLnBrk="1" fontAlgn="auto" latinLnBrk="0" hangingPunct="1">
              <a:lnSpc>
                <a:spcPct val="100000"/>
              </a:lnSpc>
              <a:spcBef>
                <a:spcPts val="0"/>
              </a:spcBef>
              <a:spcAft>
                <a:spcPts val="0"/>
              </a:spcAft>
              <a:buClrTx/>
              <a:buSzTx/>
              <a:buFontTx/>
              <a:buNone/>
              <a:tabLst>
                <a:tab pos="85725" algn="l"/>
              </a:tabLst>
              <a:defRPr/>
            </a:pPr>
            <a:r>
              <a:rPr kumimoji="0" lang="en-US" altLang="zh-TW" sz="1500" b="1" i="0" u="none" strike="noStrike" kern="1200" cap="none" spc="0" normalizeH="0" baseline="0" noProof="0" dirty="0" err="1">
                <a:ln>
                  <a:noFill/>
                </a:ln>
                <a:solidFill>
                  <a:prstClr val="black"/>
                </a:solidFill>
                <a:effectLst/>
                <a:uLnTx/>
                <a:uFillTx/>
                <a:latin typeface="Calibri" panose="020F0502020204030204"/>
                <a:ea typeface="ＭＳ Ｐゴシック" charset="0"/>
                <a:cs typeface="Arial" charset="0"/>
              </a:rPr>
              <a:t>Crizotinib</a:t>
            </a:r>
            <a:endParaRPr kumimoji="0" lang="en-US" altLang="zh-TW" sz="15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ctr" defTabSz="342900" rtl="0" eaLnBrk="1" fontAlgn="auto" latinLnBrk="0" hangingPunct="1">
              <a:lnSpc>
                <a:spcPct val="100000"/>
              </a:lnSpc>
              <a:spcBef>
                <a:spcPts val="0"/>
              </a:spcBef>
              <a:spcAft>
                <a:spcPts val="0"/>
              </a:spcAft>
              <a:buClrTx/>
              <a:buSzTx/>
              <a:buFontTx/>
              <a:buNone/>
              <a:tabLst>
                <a:tab pos="85725" algn="l"/>
              </a:tabLst>
              <a:defRPr/>
            </a:pPr>
            <a:r>
              <a:rPr kumimoji="0" lang="en-US" altLang="zh-TW" sz="15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250 mg BID PO</a:t>
            </a:r>
            <a:br>
              <a:rPr kumimoji="0" lang="en-GB" altLang="zh-TW" sz="15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br>
            <a:endParaRPr kumimoji="0" lang="en-GB" altLang="zh-TW" sz="1500" b="0" i="0" u="none" strike="sng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p:txBody>
      </p:sp>
      <p:sp>
        <p:nvSpPr>
          <p:cNvPr id="33799" name="AutoShape 36"/>
          <p:cNvSpPr>
            <a:spLocks noChangeArrowheads="1"/>
          </p:cNvSpPr>
          <p:nvPr/>
        </p:nvSpPr>
        <p:spPr bwMode="blackWhite">
          <a:xfrm>
            <a:off x="7354889" y="1198564"/>
            <a:ext cx="3643311" cy="3500435"/>
          </a:xfrm>
          <a:prstGeom prst="roundRect">
            <a:avLst>
              <a:gd name="adj" fmla="val 9208"/>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tIns="68580" bIns="82296" anchor="ctr"/>
          <a:lstStyle>
            <a:lvl1pPr marL="152400" indent="-152400" defTabSz="342900">
              <a:spcBef>
                <a:spcPct val="20000"/>
              </a:spcBef>
              <a:buClr>
                <a:schemeClr val="tx2"/>
              </a:buClr>
              <a:buChar char="•"/>
              <a:defRPr sz="2400">
                <a:solidFill>
                  <a:schemeClr val="tx1"/>
                </a:solidFill>
                <a:latin typeface="Arial" panose="020B0604020202020204" pitchFamily="34" charset="0"/>
              </a:defRPr>
            </a:lvl1pPr>
            <a:lvl2pPr marL="320675" indent="-157163" defTabSz="342900">
              <a:spcBef>
                <a:spcPct val="20000"/>
              </a:spcBef>
              <a:buClr>
                <a:schemeClr val="tx2"/>
              </a:buClr>
              <a:buChar char="–"/>
              <a:defRPr sz="2200">
                <a:solidFill>
                  <a:schemeClr val="tx1"/>
                </a:solidFill>
                <a:latin typeface="Arial" panose="020B0604020202020204" pitchFamily="34" charset="0"/>
              </a:defRPr>
            </a:lvl2pPr>
            <a:lvl3pPr marL="1143000" indent="-228600" defTabSz="342900">
              <a:spcBef>
                <a:spcPct val="20000"/>
              </a:spcBef>
              <a:buClr>
                <a:schemeClr val="tx2"/>
              </a:buClr>
              <a:buChar char="•"/>
              <a:defRPr sz="2000">
                <a:solidFill>
                  <a:schemeClr val="tx1"/>
                </a:solidFill>
                <a:latin typeface="Arial" panose="020B0604020202020204" pitchFamily="34" charset="0"/>
              </a:defRPr>
            </a:lvl3pPr>
            <a:lvl4pPr marL="1600200" indent="-228600" defTabSz="342900">
              <a:spcBef>
                <a:spcPct val="20000"/>
              </a:spcBef>
              <a:buClr>
                <a:schemeClr val="tx2"/>
              </a:buClr>
              <a:buChar char="–"/>
              <a:defRPr sz="2000">
                <a:solidFill>
                  <a:schemeClr val="tx1"/>
                </a:solidFill>
                <a:latin typeface="Arial" panose="020B0604020202020204" pitchFamily="34" charset="0"/>
              </a:defRPr>
            </a:lvl4pPr>
            <a:lvl5pPr marL="2057400" indent="-228600" defTabSz="342900">
              <a:spcBef>
                <a:spcPct val="20000"/>
              </a:spcBef>
              <a:buClr>
                <a:schemeClr val="tx2"/>
              </a:buClr>
              <a:buChar char="•"/>
              <a:defRPr sz="1600">
                <a:solidFill>
                  <a:schemeClr val="tx1"/>
                </a:solidFill>
                <a:latin typeface="Arial" panose="020B0604020202020204" pitchFamily="34" charset="0"/>
              </a:defRPr>
            </a:lvl5pPr>
            <a:lvl6pPr marL="2514600" indent="-228600" defTabSz="3429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defTabSz="3429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defTabSz="3429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defTabSz="3429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152400" marR="0" lvl="0" indent="-152400" algn="l" defTabSz="342900" rtl="0" eaLnBrk="1" fontAlgn="auto" latinLnBrk="0" hangingPunct="1">
              <a:lnSpc>
                <a:spcPct val="100000"/>
              </a:lnSpc>
              <a:spcBef>
                <a:spcPct val="0"/>
              </a:spcBef>
              <a:spcAft>
                <a:spcPct val="35000"/>
              </a:spcAft>
              <a:buClr>
                <a:srgbClr val="FFFFFF"/>
              </a:buClr>
              <a:buSzTx/>
              <a:buFontTx/>
              <a:buNone/>
              <a:tabLst/>
              <a:defRPr/>
            </a:pPr>
            <a:endParaRPr kumimoji="0" lang="en-US" altLang="zh-TW" sz="15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152400" marR="0" lvl="0" indent="-152400" algn="l" defTabSz="342900" rtl="0" eaLnBrk="1" fontAlgn="auto" latinLnBrk="0" hangingPunct="1">
              <a:lnSpc>
                <a:spcPct val="100000"/>
              </a:lnSpc>
              <a:spcBef>
                <a:spcPct val="0"/>
              </a:spcBef>
              <a:spcAft>
                <a:spcPct val="35000"/>
              </a:spcAft>
              <a:buClr>
                <a:srgbClr val="FFFFFF"/>
              </a:buClr>
              <a:buSzTx/>
              <a:buFontTx/>
              <a:buNone/>
              <a:tabLst/>
              <a:defRPr/>
            </a:pPr>
            <a:r>
              <a:rPr kumimoji="0" lang="en-US" altLang="zh-TW" sz="15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ENDPOINTS</a:t>
            </a:r>
          </a:p>
          <a:p>
            <a:pPr marL="152400" marR="0" lvl="0" indent="-152400" algn="l" defTabSz="342900" rtl="0" eaLnBrk="1" fontAlgn="auto" latinLnBrk="0" hangingPunct="1">
              <a:lnSpc>
                <a:spcPct val="100000"/>
              </a:lnSpc>
              <a:spcBef>
                <a:spcPct val="0"/>
              </a:spcBef>
              <a:spcAft>
                <a:spcPts val="225"/>
              </a:spcAft>
              <a:buClr>
                <a:srgbClr val="E9C550"/>
              </a:buClr>
              <a:buSzTx/>
              <a:buFont typeface="Arial" panose="020B0604020202020204" pitchFamily="34" charset="0"/>
              <a:buChar char="●"/>
              <a:tabLst/>
              <a:defRPr/>
            </a:pPr>
            <a:r>
              <a:rPr kumimoji="0" lang="en-US" altLang="zh-TW" sz="15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Primary</a:t>
            </a:r>
          </a:p>
          <a:p>
            <a:pPr marL="320675" marR="0" lvl="1" indent="-157163" algn="l" defTabSz="342900" rtl="0" eaLnBrk="1" fontAlgn="auto" latinLnBrk="0" hangingPunct="1">
              <a:lnSpc>
                <a:spcPct val="100000"/>
              </a:lnSpc>
              <a:spcBef>
                <a:spcPct val="0"/>
              </a:spcBef>
              <a:spcAft>
                <a:spcPts val="900"/>
              </a:spcAft>
              <a:buClr>
                <a:srgbClr val="FFFFFF"/>
              </a:buClr>
              <a:buSzTx/>
              <a:buFontTx/>
              <a:buChar char="–"/>
              <a:tabLst/>
              <a:defRPr/>
            </a:pPr>
            <a:r>
              <a:rPr kumimoji="0" lang="en-US" altLang="zh-TW" sz="15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PFS (RECIST 1.1), by investigator review</a:t>
            </a:r>
          </a:p>
          <a:p>
            <a:pPr marL="152400" marR="0" lvl="0" indent="-152400" algn="l" defTabSz="342900" rtl="0" eaLnBrk="1" fontAlgn="auto" latinLnBrk="0" hangingPunct="1">
              <a:lnSpc>
                <a:spcPct val="100000"/>
              </a:lnSpc>
              <a:spcBef>
                <a:spcPct val="0"/>
              </a:spcBef>
              <a:spcAft>
                <a:spcPts val="225"/>
              </a:spcAft>
              <a:buClr>
                <a:srgbClr val="E9C550"/>
              </a:buClr>
              <a:buSzTx/>
              <a:buFont typeface="Arial" panose="020B0604020202020204" pitchFamily="34" charset="0"/>
              <a:buChar char="●"/>
              <a:tabLst/>
              <a:defRPr/>
            </a:pPr>
            <a:r>
              <a:rPr kumimoji="0" lang="en-US" altLang="zh-TW" sz="15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Secondary</a:t>
            </a:r>
          </a:p>
          <a:p>
            <a:pPr marL="320675" marR="0" lvl="1" indent="-157163" algn="l" defTabSz="342900" rtl="0" eaLnBrk="1" fontAlgn="auto" latinLnBrk="0" hangingPunct="1">
              <a:lnSpc>
                <a:spcPct val="100000"/>
              </a:lnSpc>
              <a:spcBef>
                <a:spcPct val="0"/>
              </a:spcBef>
              <a:spcAft>
                <a:spcPts val="225"/>
              </a:spcAft>
              <a:buClr>
                <a:srgbClr val="FFFFFF"/>
              </a:buClr>
              <a:buSzTx/>
              <a:buFontTx/>
              <a:buChar char="–"/>
              <a:tabLst/>
              <a:defRPr/>
            </a:pPr>
            <a:r>
              <a:rPr kumimoji="0" lang="en-US" altLang="zh-TW" sz="15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PFS by IRC</a:t>
            </a:r>
          </a:p>
          <a:p>
            <a:pPr marL="320675" marR="0" lvl="1" indent="-157163" algn="l" defTabSz="342900" rtl="0" eaLnBrk="1" fontAlgn="auto" latinLnBrk="0" hangingPunct="1">
              <a:lnSpc>
                <a:spcPct val="100000"/>
              </a:lnSpc>
              <a:spcBef>
                <a:spcPct val="0"/>
              </a:spcBef>
              <a:spcAft>
                <a:spcPts val="225"/>
              </a:spcAft>
              <a:buClr>
                <a:srgbClr val="FFFFFF"/>
              </a:buClr>
              <a:buSzTx/>
              <a:buFontTx/>
              <a:buChar char="–"/>
              <a:tabLst/>
              <a:defRPr/>
            </a:pPr>
            <a:r>
              <a:rPr kumimoji="0" lang="en-US" altLang="zh-TW" sz="15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Time to CNS progression</a:t>
            </a:r>
          </a:p>
          <a:p>
            <a:pPr marL="320675" marR="0" lvl="1" indent="-157163" algn="l" defTabSz="342900" rtl="0" eaLnBrk="1" fontAlgn="auto" latinLnBrk="0" hangingPunct="1">
              <a:lnSpc>
                <a:spcPct val="100000"/>
              </a:lnSpc>
              <a:spcBef>
                <a:spcPct val="0"/>
              </a:spcBef>
              <a:spcAft>
                <a:spcPts val="225"/>
              </a:spcAft>
              <a:buClr>
                <a:srgbClr val="FFFFFF"/>
              </a:buClr>
              <a:buSzTx/>
              <a:buFontTx/>
              <a:buChar char="–"/>
              <a:tabLst/>
              <a:defRPr/>
            </a:pPr>
            <a:r>
              <a:rPr kumimoji="0" lang="en-US" altLang="zh-TW" sz="15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ORR, DOR</a:t>
            </a:r>
            <a:endParaRPr kumimoji="0" lang="en-US" altLang="zh-TW" sz="1500" b="0" i="0" u="none" strike="noStrike" kern="1200" cap="none" spc="0" normalizeH="0" baseline="3000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20675" marR="0" lvl="1" indent="-157163" algn="l" defTabSz="342900" rtl="0" eaLnBrk="1" fontAlgn="auto" latinLnBrk="0" hangingPunct="1">
              <a:lnSpc>
                <a:spcPct val="100000"/>
              </a:lnSpc>
              <a:spcBef>
                <a:spcPct val="0"/>
              </a:spcBef>
              <a:spcAft>
                <a:spcPts val="225"/>
              </a:spcAft>
              <a:buClr>
                <a:srgbClr val="FFFFFF"/>
              </a:buClr>
              <a:buSzTx/>
              <a:buFontTx/>
              <a:buChar char="–"/>
              <a:tabLst/>
              <a:defRPr/>
            </a:pPr>
            <a:r>
              <a:rPr kumimoji="0" lang="en-US" altLang="zh-TW" sz="15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OS</a:t>
            </a:r>
          </a:p>
          <a:p>
            <a:pPr marL="320675" marR="0" lvl="1" indent="-157163" algn="l" defTabSz="342900" rtl="0" eaLnBrk="1" fontAlgn="auto" latinLnBrk="0" hangingPunct="1">
              <a:lnSpc>
                <a:spcPct val="100000"/>
              </a:lnSpc>
              <a:spcBef>
                <a:spcPct val="0"/>
              </a:spcBef>
              <a:spcAft>
                <a:spcPct val="35000"/>
              </a:spcAft>
              <a:buClr>
                <a:srgbClr val="FFFFFF"/>
              </a:buClr>
              <a:buSzTx/>
              <a:buFontTx/>
              <a:buChar char="–"/>
              <a:tabLst/>
              <a:defRPr/>
            </a:pPr>
            <a:r>
              <a:rPr kumimoji="0" lang="en-US" altLang="zh-TW" sz="15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Safety and tolerability</a:t>
            </a:r>
          </a:p>
          <a:p>
            <a:pPr marL="320675" marR="0" lvl="1" indent="-157163" algn="l" defTabSz="342900" rtl="0" eaLnBrk="1" fontAlgn="auto" latinLnBrk="0" hangingPunct="1">
              <a:lnSpc>
                <a:spcPct val="100000"/>
              </a:lnSpc>
              <a:spcBef>
                <a:spcPct val="0"/>
              </a:spcBef>
              <a:spcAft>
                <a:spcPct val="35000"/>
              </a:spcAft>
              <a:buClr>
                <a:srgbClr val="FFFFFF"/>
              </a:buClr>
              <a:buSzTx/>
              <a:buFontTx/>
              <a:buChar char="–"/>
              <a:tabLst/>
              <a:defRPr/>
            </a:pPr>
            <a:r>
              <a:rPr kumimoji="0" lang="en-US" altLang="zh-TW" sz="15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Patient-reported  outcomes</a:t>
            </a:r>
          </a:p>
          <a:p>
            <a:pPr marL="320675" marR="0" lvl="1" indent="-157163" algn="l" defTabSz="342900" rtl="0" eaLnBrk="1" fontAlgn="auto" latinLnBrk="0" hangingPunct="1">
              <a:lnSpc>
                <a:spcPct val="100000"/>
              </a:lnSpc>
              <a:spcBef>
                <a:spcPct val="0"/>
              </a:spcBef>
              <a:spcAft>
                <a:spcPct val="35000"/>
              </a:spcAft>
              <a:buClr>
                <a:srgbClr val="FFFFFF"/>
              </a:buClr>
              <a:buSzTx/>
              <a:buFontTx/>
              <a:buChar char="–"/>
              <a:tabLst/>
              <a:defRPr/>
            </a:pPr>
            <a:endParaRPr kumimoji="0" lang="en-US" altLang="zh-TW" sz="15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cxnSp>
        <p:nvCxnSpPr>
          <p:cNvPr id="33800" name="Straight Connector 6"/>
          <p:cNvCxnSpPr>
            <a:cxnSpLocks noChangeShapeType="1"/>
            <a:stCxn id="8" idx="3"/>
          </p:cNvCxnSpPr>
          <p:nvPr/>
        </p:nvCxnSpPr>
        <p:spPr bwMode="auto">
          <a:xfrm flipV="1">
            <a:off x="7107238" y="2074864"/>
            <a:ext cx="247650" cy="33337"/>
          </a:xfrm>
          <a:prstGeom prst="line">
            <a:avLst/>
          </a:prstGeom>
          <a:noFill/>
          <a:ln w="38100">
            <a:solidFill>
              <a:schemeClr val="bg1"/>
            </a:solidFill>
            <a:round/>
            <a:headEnd/>
            <a:tailEnd type="triangle" w="lg" len="lg"/>
          </a:ln>
          <a:extLst>
            <a:ext uri="{909E8E84-426E-40DD-AFC4-6F175D3DCCD1}">
              <a14:hiddenFill xmlns:a14="http://schemas.microsoft.com/office/drawing/2010/main">
                <a:noFill/>
              </a14:hiddenFill>
            </a:ext>
          </a:extLst>
        </p:spPr>
      </p:cxnSp>
      <p:cxnSp>
        <p:nvCxnSpPr>
          <p:cNvPr id="33801" name="Straight Connector 14"/>
          <p:cNvCxnSpPr>
            <a:cxnSpLocks noChangeShapeType="1"/>
            <a:stCxn id="9" idx="3"/>
          </p:cNvCxnSpPr>
          <p:nvPr/>
        </p:nvCxnSpPr>
        <p:spPr bwMode="auto">
          <a:xfrm flipV="1">
            <a:off x="7107238" y="3503613"/>
            <a:ext cx="247650" cy="31750"/>
          </a:xfrm>
          <a:prstGeom prst="line">
            <a:avLst/>
          </a:prstGeom>
          <a:noFill/>
          <a:ln w="38100">
            <a:solidFill>
              <a:schemeClr val="bg1"/>
            </a:solidFill>
            <a:round/>
            <a:headEnd/>
            <a:tailEnd type="triangle" w="lg" len="lg"/>
          </a:ln>
          <a:extLst>
            <a:ext uri="{909E8E84-426E-40DD-AFC4-6F175D3DCCD1}">
              <a14:hiddenFill xmlns:a14="http://schemas.microsoft.com/office/drawing/2010/main">
                <a:noFill/>
              </a14:hiddenFill>
            </a:ext>
          </a:extLst>
        </p:spPr>
      </p:cxnSp>
      <p:cxnSp>
        <p:nvCxnSpPr>
          <p:cNvPr id="33802" name="AutoShape 42"/>
          <p:cNvCxnSpPr>
            <a:cxnSpLocks noChangeShapeType="1"/>
            <a:stCxn id="33804" idx="3"/>
            <a:endCxn id="9" idx="1"/>
          </p:cNvCxnSpPr>
          <p:nvPr/>
        </p:nvCxnSpPr>
        <p:spPr bwMode="auto">
          <a:xfrm>
            <a:off x="5172075" y="2814639"/>
            <a:ext cx="376238" cy="720725"/>
          </a:xfrm>
          <a:prstGeom prst="bentConnector3">
            <a:avLst>
              <a:gd name="adj1" fmla="val 50000"/>
            </a:avLst>
          </a:prstGeom>
          <a:noFill/>
          <a:ln w="34925">
            <a:solidFill>
              <a:schemeClr val="bg1"/>
            </a:solidFill>
            <a:miter lim="800000"/>
            <a:headEnd/>
            <a:tailEnd type="triangle" w="lg" len="lg"/>
          </a:ln>
          <a:extLst>
            <a:ext uri="{909E8E84-426E-40DD-AFC4-6F175D3DCCD1}">
              <a14:hiddenFill xmlns:a14="http://schemas.microsoft.com/office/drawing/2010/main">
                <a:noFill/>
              </a14:hiddenFill>
            </a:ext>
          </a:extLst>
        </p:spPr>
      </p:cxnSp>
      <p:cxnSp>
        <p:nvCxnSpPr>
          <p:cNvPr id="33803" name="Straight Connector 37"/>
          <p:cNvCxnSpPr>
            <a:cxnSpLocks noChangeShapeType="1"/>
            <a:endCxn id="33804" idx="1"/>
          </p:cNvCxnSpPr>
          <p:nvPr/>
        </p:nvCxnSpPr>
        <p:spPr bwMode="auto">
          <a:xfrm>
            <a:off x="4603750" y="2814638"/>
            <a:ext cx="255588" cy="0"/>
          </a:xfrm>
          <a:prstGeom prst="line">
            <a:avLst/>
          </a:prstGeom>
          <a:noFill/>
          <a:ln w="38100">
            <a:solidFill>
              <a:schemeClr val="bg1"/>
            </a:solidFill>
            <a:round/>
            <a:headEnd/>
            <a:tailEnd type="none" w="lg" len="lg"/>
          </a:ln>
          <a:extLst>
            <a:ext uri="{909E8E84-426E-40DD-AFC4-6F175D3DCCD1}">
              <a14:hiddenFill xmlns:a14="http://schemas.microsoft.com/office/drawing/2010/main">
                <a:noFill/>
              </a14:hiddenFill>
            </a:ext>
          </a:extLst>
        </p:spPr>
      </p:cxnSp>
      <p:sp>
        <p:nvSpPr>
          <p:cNvPr id="33804" name="AutoShape 37"/>
          <p:cNvSpPr>
            <a:spLocks noChangeArrowheads="1"/>
          </p:cNvSpPr>
          <p:nvPr/>
        </p:nvSpPr>
        <p:spPr bwMode="blackWhite">
          <a:xfrm>
            <a:off x="4859339" y="1898651"/>
            <a:ext cx="312737" cy="18319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tIns="68580" bIns="82296" anchor="ctr">
            <a:spAutoFit/>
          </a:bodyPr>
          <a:lstStyle>
            <a:lvl1pPr defTabSz="342900">
              <a:spcBef>
                <a:spcPct val="20000"/>
              </a:spcBef>
              <a:buClr>
                <a:schemeClr val="tx2"/>
              </a:buClr>
              <a:buChar char="•"/>
              <a:defRPr sz="2400">
                <a:solidFill>
                  <a:schemeClr val="tx1"/>
                </a:solidFill>
                <a:latin typeface="Arial" panose="020B0604020202020204" pitchFamily="34" charset="0"/>
              </a:defRPr>
            </a:lvl1pPr>
            <a:lvl2pPr marL="742950" indent="-285750" defTabSz="342900">
              <a:spcBef>
                <a:spcPct val="20000"/>
              </a:spcBef>
              <a:buClr>
                <a:schemeClr val="tx2"/>
              </a:buClr>
              <a:buChar char="–"/>
              <a:defRPr sz="2200">
                <a:solidFill>
                  <a:schemeClr val="tx1"/>
                </a:solidFill>
                <a:latin typeface="Arial" panose="020B0604020202020204" pitchFamily="34" charset="0"/>
              </a:defRPr>
            </a:lvl2pPr>
            <a:lvl3pPr marL="1143000" indent="-228600" defTabSz="342900">
              <a:spcBef>
                <a:spcPct val="20000"/>
              </a:spcBef>
              <a:buClr>
                <a:schemeClr val="tx2"/>
              </a:buClr>
              <a:buChar char="•"/>
              <a:defRPr sz="2000">
                <a:solidFill>
                  <a:schemeClr val="tx1"/>
                </a:solidFill>
                <a:latin typeface="Arial" panose="020B0604020202020204" pitchFamily="34" charset="0"/>
              </a:defRPr>
            </a:lvl3pPr>
            <a:lvl4pPr marL="1600200" indent="-228600" defTabSz="342900">
              <a:spcBef>
                <a:spcPct val="20000"/>
              </a:spcBef>
              <a:buClr>
                <a:schemeClr val="tx2"/>
              </a:buClr>
              <a:buChar char="–"/>
              <a:defRPr sz="2000">
                <a:solidFill>
                  <a:schemeClr val="tx1"/>
                </a:solidFill>
                <a:latin typeface="Arial" panose="020B0604020202020204" pitchFamily="34" charset="0"/>
              </a:defRPr>
            </a:lvl4pPr>
            <a:lvl5pPr marL="2057400" indent="-228600" defTabSz="342900">
              <a:spcBef>
                <a:spcPct val="20000"/>
              </a:spcBef>
              <a:buClr>
                <a:schemeClr val="tx2"/>
              </a:buClr>
              <a:buChar char="•"/>
              <a:defRPr sz="1600">
                <a:solidFill>
                  <a:schemeClr val="tx1"/>
                </a:solidFill>
                <a:latin typeface="Arial" panose="020B0604020202020204" pitchFamily="34" charset="0"/>
              </a:defRPr>
            </a:lvl5pPr>
            <a:lvl6pPr marL="2514600" indent="-228600" defTabSz="3429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defTabSz="3429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defTabSz="3429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defTabSz="3429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altLang="zh-TW"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R</a:t>
            </a:r>
            <a:br>
              <a:rPr kumimoji="0" lang="en-US" altLang="zh-TW"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US" altLang="zh-TW"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A</a:t>
            </a:r>
            <a:br>
              <a:rPr kumimoji="0" lang="en-US" altLang="zh-TW"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US" altLang="zh-TW"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a:t>
            </a:r>
            <a:br>
              <a:rPr kumimoji="0" lang="en-US" altLang="zh-TW"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US" altLang="zh-TW"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D</a:t>
            </a:r>
            <a:br>
              <a:rPr kumimoji="0" lang="en-US" altLang="zh-TW"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US" altLang="zh-TW"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O</a:t>
            </a:r>
            <a:br>
              <a:rPr kumimoji="0" lang="en-US" altLang="zh-TW"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US" altLang="zh-TW"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t>
            </a:r>
            <a:br>
              <a:rPr kumimoji="0" lang="en-US" altLang="zh-TW"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US" altLang="zh-TW"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I</a:t>
            </a:r>
            <a:br>
              <a:rPr kumimoji="0" lang="en-US" altLang="zh-TW"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US" altLang="zh-TW"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Z</a:t>
            </a:r>
            <a:br>
              <a:rPr kumimoji="0" lang="en-US" altLang="zh-TW"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US" altLang="zh-TW"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E</a:t>
            </a:r>
          </a:p>
        </p:txBody>
      </p:sp>
      <p:sp>
        <p:nvSpPr>
          <p:cNvPr id="33805" name="TextBox 24"/>
          <p:cNvSpPr txBox="1">
            <a:spLocks noChangeArrowheads="1"/>
          </p:cNvSpPr>
          <p:nvPr/>
        </p:nvSpPr>
        <p:spPr bwMode="auto">
          <a:xfrm>
            <a:off x="5786438" y="2728913"/>
            <a:ext cx="1441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2900">
              <a:spcBef>
                <a:spcPct val="20000"/>
              </a:spcBef>
              <a:buClr>
                <a:schemeClr val="tx2"/>
              </a:buClr>
              <a:buChar char="•"/>
              <a:defRPr sz="2400">
                <a:solidFill>
                  <a:schemeClr val="tx1"/>
                </a:solidFill>
                <a:latin typeface="Arial" panose="020B0604020202020204" pitchFamily="34" charset="0"/>
              </a:defRPr>
            </a:lvl1pPr>
            <a:lvl2pPr marL="742950" indent="-285750" defTabSz="342900">
              <a:spcBef>
                <a:spcPct val="20000"/>
              </a:spcBef>
              <a:buClr>
                <a:schemeClr val="tx2"/>
              </a:buClr>
              <a:buChar char="–"/>
              <a:defRPr sz="2200">
                <a:solidFill>
                  <a:schemeClr val="tx1"/>
                </a:solidFill>
                <a:latin typeface="Arial" panose="020B0604020202020204" pitchFamily="34" charset="0"/>
              </a:defRPr>
            </a:lvl2pPr>
            <a:lvl3pPr marL="1143000" indent="-228600" defTabSz="342900">
              <a:spcBef>
                <a:spcPct val="20000"/>
              </a:spcBef>
              <a:buClr>
                <a:schemeClr val="tx2"/>
              </a:buClr>
              <a:buChar char="•"/>
              <a:defRPr sz="2000">
                <a:solidFill>
                  <a:schemeClr val="tx1"/>
                </a:solidFill>
                <a:latin typeface="Arial" panose="020B0604020202020204" pitchFamily="34" charset="0"/>
              </a:defRPr>
            </a:lvl3pPr>
            <a:lvl4pPr marL="1600200" indent="-228600" defTabSz="342900">
              <a:spcBef>
                <a:spcPct val="20000"/>
              </a:spcBef>
              <a:buClr>
                <a:schemeClr val="tx2"/>
              </a:buClr>
              <a:buChar char="–"/>
              <a:defRPr sz="2000">
                <a:solidFill>
                  <a:schemeClr val="tx1"/>
                </a:solidFill>
                <a:latin typeface="Arial" panose="020B0604020202020204" pitchFamily="34" charset="0"/>
              </a:defRPr>
            </a:lvl4pPr>
            <a:lvl5pPr marL="2057400" indent="-228600" defTabSz="342900">
              <a:spcBef>
                <a:spcPct val="20000"/>
              </a:spcBef>
              <a:buClr>
                <a:schemeClr val="tx2"/>
              </a:buClr>
              <a:buChar char="•"/>
              <a:defRPr sz="1600">
                <a:solidFill>
                  <a:schemeClr val="tx1"/>
                </a:solidFill>
                <a:latin typeface="Arial" panose="020B0604020202020204" pitchFamily="34" charset="0"/>
              </a:defRPr>
            </a:lvl5pPr>
            <a:lvl6pPr marL="2514600" indent="-228600" defTabSz="3429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defTabSz="3429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defTabSz="3429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defTabSz="3429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NO CROSSOVER</a:t>
            </a:r>
          </a:p>
        </p:txBody>
      </p:sp>
      <p:sp>
        <p:nvSpPr>
          <p:cNvPr id="33806" name="TextBox 20484"/>
          <p:cNvSpPr txBox="1">
            <a:spLocks noChangeArrowheads="1"/>
          </p:cNvSpPr>
          <p:nvPr/>
        </p:nvSpPr>
        <p:spPr bwMode="auto">
          <a:xfrm>
            <a:off x="431801" y="5717236"/>
            <a:ext cx="1113789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ct val="20000"/>
              </a:spcBef>
              <a:buClr>
                <a:schemeClr val="tx2"/>
              </a:buClr>
              <a:buChar char="•"/>
              <a:defRPr sz="2400">
                <a:solidFill>
                  <a:schemeClr val="tx1"/>
                </a:solidFill>
                <a:latin typeface="Arial" panose="020B0604020202020204" pitchFamily="34" charset="0"/>
              </a:defRPr>
            </a:lvl1pPr>
            <a:lvl2pPr marL="742950" indent="-285750" defTabSz="342900">
              <a:spcBef>
                <a:spcPct val="20000"/>
              </a:spcBef>
              <a:buClr>
                <a:schemeClr val="tx2"/>
              </a:buClr>
              <a:buChar char="–"/>
              <a:defRPr sz="2200">
                <a:solidFill>
                  <a:schemeClr val="tx1"/>
                </a:solidFill>
                <a:latin typeface="Arial" panose="020B0604020202020204" pitchFamily="34" charset="0"/>
              </a:defRPr>
            </a:lvl2pPr>
            <a:lvl3pPr marL="1143000" indent="-228600" defTabSz="342900">
              <a:spcBef>
                <a:spcPct val="20000"/>
              </a:spcBef>
              <a:buClr>
                <a:schemeClr val="tx2"/>
              </a:buClr>
              <a:buChar char="•"/>
              <a:defRPr sz="2000">
                <a:solidFill>
                  <a:schemeClr val="tx1"/>
                </a:solidFill>
                <a:latin typeface="Arial" panose="020B0604020202020204" pitchFamily="34" charset="0"/>
              </a:defRPr>
            </a:lvl3pPr>
            <a:lvl4pPr marL="1600200" indent="-228600" defTabSz="342900">
              <a:spcBef>
                <a:spcPct val="20000"/>
              </a:spcBef>
              <a:buClr>
                <a:schemeClr val="tx2"/>
              </a:buClr>
              <a:buChar char="–"/>
              <a:defRPr sz="2000">
                <a:solidFill>
                  <a:schemeClr val="tx1"/>
                </a:solidFill>
                <a:latin typeface="Arial" panose="020B0604020202020204" pitchFamily="34" charset="0"/>
              </a:defRPr>
            </a:lvl4pPr>
            <a:lvl5pPr marL="2057400" indent="-228600" defTabSz="342900">
              <a:spcBef>
                <a:spcPct val="20000"/>
              </a:spcBef>
              <a:buClr>
                <a:schemeClr val="tx2"/>
              </a:buClr>
              <a:buChar char="•"/>
              <a:defRPr sz="1600">
                <a:solidFill>
                  <a:schemeClr val="tx1"/>
                </a:solidFill>
                <a:latin typeface="Arial" panose="020B0604020202020204" pitchFamily="34" charset="0"/>
              </a:defRPr>
            </a:lvl5pPr>
            <a:lvl6pPr marL="2514600" indent="-228600" defTabSz="3429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defTabSz="3429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defTabSz="3429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defTabSz="3429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US" altLang="en-US" sz="1400" b="0" i="1"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ALK</a:t>
            </a:r>
            <a:r>
              <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anaplastic lymphoma kinase; IHC, immunohistochemistry; NSCLC, non-small-cell lung cancer; ECOG PS, Eastern Cooperative Oncology Group Performance Status; PO, by mouth; PFS, progression-free survival; IRC, independent review committee; CNS, central nervous system; ORR, objective response rate; DOR, duration of response; OS, overall survival</a:t>
            </a:r>
          </a:p>
        </p:txBody>
      </p:sp>
      <p:sp>
        <p:nvSpPr>
          <p:cNvPr id="19" name="Rectangle 18"/>
          <p:cNvSpPr/>
          <p:nvPr/>
        </p:nvSpPr>
        <p:spPr>
          <a:xfrm>
            <a:off x="4548981" y="4368804"/>
            <a:ext cx="3643311" cy="1015663"/>
          </a:xfrm>
          <a:prstGeom prst="rect">
            <a:avLst/>
          </a:prstGeom>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Stratification factors: </a:t>
            </a:r>
          </a:p>
          <a:p>
            <a:pPr marL="128588" marR="0" lvl="0" indent="-128588"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ECOG PS (0/1 vs 2) </a:t>
            </a:r>
          </a:p>
          <a:p>
            <a:pPr marL="128588" marR="0" lvl="0" indent="-128588"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Race (Asian vs non-Asian) </a:t>
            </a:r>
          </a:p>
          <a:p>
            <a:pPr marL="128588" marR="0" lvl="0" indent="-128588"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rPr>
              <a:t>Brain metastases (present vs absent) </a:t>
            </a:r>
          </a:p>
        </p:txBody>
      </p:sp>
      <p:sp>
        <p:nvSpPr>
          <p:cNvPr id="33808" name="TextBox 20"/>
          <p:cNvSpPr txBox="1">
            <a:spLocks noChangeArrowheads="1"/>
          </p:cNvSpPr>
          <p:nvPr/>
        </p:nvSpPr>
        <p:spPr bwMode="auto">
          <a:xfrm>
            <a:off x="7772401" y="6611938"/>
            <a:ext cx="26463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1" u="none" strike="noStrike" kern="1200" cap="none" spc="0" normalizeH="0" baseline="0" noProof="0">
                <a:ln>
                  <a:noFill/>
                </a:ln>
                <a:solidFill>
                  <a:prstClr val="white"/>
                </a:solidFill>
                <a:effectLst/>
                <a:uLnTx/>
                <a:uFillTx/>
                <a:latin typeface="Arial" panose="020B0604020202020204" pitchFamily="34" charset="0"/>
                <a:ea typeface="+mn-ea"/>
                <a:cs typeface="+mn-cs"/>
              </a:rPr>
              <a:t>Peters et al. NEJM 377: 829-838, Aug 2017</a:t>
            </a:r>
          </a:p>
        </p:txBody>
      </p:sp>
    </p:spTree>
    <p:extLst>
      <p:ext uri="{BB962C8B-B14F-4D97-AF65-F5344CB8AC3E}">
        <p14:creationId xmlns:p14="http://schemas.microsoft.com/office/powerpoint/2010/main" val="766648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a:xfrm>
            <a:off x="262295" y="128588"/>
            <a:ext cx="8975725" cy="561975"/>
          </a:xfrm>
        </p:spPr>
        <p:txBody>
          <a:bodyPr>
            <a:noAutofit/>
          </a:bodyPr>
          <a:lstStyle/>
          <a:p>
            <a:r>
              <a:rPr lang="en-US" altLang="en-US" sz="3600" b="1" dirty="0">
                <a:latin typeface="+mn-lt"/>
              </a:rPr>
              <a:t>ALEX Survival</a:t>
            </a:r>
          </a:p>
        </p:txBody>
      </p:sp>
      <p:pic>
        <p:nvPicPr>
          <p:cNvPr id="35843" name="Picture 4" descr="Image"/>
          <p:cNvPicPr>
            <a:picLocks noChangeAspect="1"/>
          </p:cNvPicPr>
          <p:nvPr/>
        </p:nvPicPr>
        <p:blipFill>
          <a:blip r:embed="rId2">
            <a:extLst>
              <a:ext uri="{28A0092B-C50C-407E-A947-70E740481C1C}">
                <a14:useLocalDpi xmlns:a14="http://schemas.microsoft.com/office/drawing/2010/main" val="0"/>
              </a:ext>
            </a:extLst>
          </a:blip>
          <a:srcRect l="51839" t="60117"/>
          <a:stretch>
            <a:fillRect/>
          </a:stretch>
        </p:blipFill>
        <p:spPr bwMode="auto">
          <a:xfrm>
            <a:off x="6143625" y="690563"/>
            <a:ext cx="4184650"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5" descr="Image"/>
          <p:cNvPicPr>
            <a:picLocks noChangeAspect="1"/>
          </p:cNvPicPr>
          <p:nvPr/>
        </p:nvPicPr>
        <p:blipFill>
          <a:blip r:embed="rId3">
            <a:extLst>
              <a:ext uri="{28A0092B-C50C-407E-A947-70E740481C1C}">
                <a14:useLocalDpi xmlns:a14="http://schemas.microsoft.com/office/drawing/2010/main" val="0"/>
              </a:ext>
            </a:extLst>
          </a:blip>
          <a:srcRect l="46587" b="40601"/>
          <a:stretch>
            <a:fillRect/>
          </a:stretch>
        </p:blipFill>
        <p:spPr bwMode="auto">
          <a:xfrm>
            <a:off x="4813300" y="3463925"/>
            <a:ext cx="287655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descr="Image"/>
          <p:cNvPicPr>
            <a:picLocks noChangeAspect="1"/>
          </p:cNvPicPr>
          <p:nvPr/>
        </p:nvPicPr>
        <p:blipFill>
          <a:blip r:embed="rId2">
            <a:extLst>
              <a:ext uri="{28A0092B-C50C-407E-A947-70E740481C1C}">
                <a14:useLocalDpi xmlns:a14="http://schemas.microsoft.com/office/drawing/2010/main" val="0"/>
              </a:ext>
            </a:extLst>
          </a:blip>
          <a:srcRect l="2045" r="53648" b="48875"/>
          <a:stretch>
            <a:fillRect/>
          </a:stretch>
        </p:blipFill>
        <p:spPr bwMode="auto">
          <a:xfrm>
            <a:off x="1816100" y="690563"/>
            <a:ext cx="4186238"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7"/>
          <p:cNvSpPr txBox="1">
            <a:spLocks noChangeArrowheads="1"/>
          </p:cNvSpPr>
          <p:nvPr/>
        </p:nvSpPr>
        <p:spPr bwMode="auto">
          <a:xfrm>
            <a:off x="7772401" y="6611938"/>
            <a:ext cx="26463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1" u="none" strike="noStrike" kern="1200" cap="none" spc="0" normalizeH="0" baseline="0" noProof="0">
                <a:ln>
                  <a:noFill/>
                </a:ln>
                <a:solidFill>
                  <a:prstClr val="white"/>
                </a:solidFill>
                <a:effectLst/>
                <a:uLnTx/>
                <a:uFillTx/>
                <a:latin typeface="Arial" panose="020B0604020202020204" pitchFamily="34" charset="0"/>
                <a:ea typeface="+mn-ea"/>
                <a:cs typeface="+mn-cs"/>
              </a:rPr>
              <a:t>Peters et al. NEJM 377: 829-838, Aug 2017</a:t>
            </a:r>
          </a:p>
        </p:txBody>
      </p:sp>
    </p:spTree>
    <p:extLst>
      <p:ext uri="{BB962C8B-B14F-4D97-AF65-F5344CB8AC3E}">
        <p14:creationId xmlns:p14="http://schemas.microsoft.com/office/powerpoint/2010/main" val="41851579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99814" y="138192"/>
            <a:ext cx="10515600" cy="460377"/>
          </a:xfrm>
        </p:spPr>
        <p:txBody>
          <a:bodyPr>
            <a:noAutofit/>
          </a:bodyPr>
          <a:lstStyle/>
          <a:p>
            <a:r>
              <a:rPr lang="en-US" altLang="en-US" sz="3600" b="1" dirty="0">
                <a:latin typeface="+mn-lt"/>
              </a:rPr>
              <a:t>ALEX CNS Activity</a:t>
            </a:r>
          </a:p>
        </p:txBody>
      </p:sp>
      <p:pic>
        <p:nvPicPr>
          <p:cNvPr id="36867" name="Picture 2" descr="Image"/>
          <p:cNvPicPr>
            <a:picLocks noChangeAspect="1"/>
          </p:cNvPicPr>
          <p:nvPr/>
        </p:nvPicPr>
        <p:blipFill>
          <a:blip r:embed="rId2">
            <a:extLst>
              <a:ext uri="{28A0092B-C50C-407E-A947-70E740481C1C}">
                <a14:useLocalDpi xmlns:a14="http://schemas.microsoft.com/office/drawing/2010/main" val="0"/>
              </a:ext>
            </a:extLst>
          </a:blip>
          <a:srcRect t="59601" r="50087" b="5176"/>
          <a:stretch>
            <a:fillRect/>
          </a:stretch>
        </p:blipFill>
        <p:spPr bwMode="auto">
          <a:xfrm>
            <a:off x="398370" y="985839"/>
            <a:ext cx="6858001"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3"/>
          <p:cNvPicPr>
            <a:picLocks noChangeAspect="1"/>
          </p:cNvPicPr>
          <p:nvPr/>
        </p:nvPicPr>
        <p:blipFill>
          <a:blip r:embed="rId3">
            <a:extLst>
              <a:ext uri="{28A0092B-C50C-407E-A947-70E740481C1C}">
                <a14:useLocalDpi xmlns:a14="http://schemas.microsoft.com/office/drawing/2010/main" val="0"/>
              </a:ext>
            </a:extLst>
          </a:blip>
          <a:srcRect t="4620" b="21297"/>
          <a:stretch>
            <a:fillRect/>
          </a:stretch>
        </p:blipFill>
        <p:spPr bwMode="auto">
          <a:xfrm>
            <a:off x="398371" y="3573463"/>
            <a:ext cx="68580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5"/>
          <p:cNvSpPr txBox="1">
            <a:spLocks noChangeArrowheads="1"/>
          </p:cNvSpPr>
          <p:nvPr/>
        </p:nvSpPr>
        <p:spPr bwMode="auto">
          <a:xfrm>
            <a:off x="398370" y="6611938"/>
            <a:ext cx="26463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Peters et al. NEJM 377: 829-838, Aug 2017</a:t>
            </a:r>
          </a:p>
        </p:txBody>
      </p:sp>
      <p:graphicFrame>
        <p:nvGraphicFramePr>
          <p:cNvPr id="2" name="Table 1"/>
          <p:cNvGraphicFramePr>
            <a:graphicFrameLocks noGrp="1"/>
          </p:cNvGraphicFramePr>
          <p:nvPr/>
        </p:nvGraphicFramePr>
        <p:xfrm>
          <a:off x="7614304" y="1825488"/>
          <a:ext cx="4229218" cy="2595880"/>
        </p:xfrm>
        <a:graphic>
          <a:graphicData uri="http://schemas.openxmlformats.org/drawingml/2006/table">
            <a:tbl>
              <a:tblPr firstRow="1" bandRow="1">
                <a:tableStyleId>{5C22544A-7EE6-4342-B048-85BDC9FD1C3A}</a:tableStyleId>
              </a:tblPr>
              <a:tblGrid>
                <a:gridCol w="2114609">
                  <a:extLst>
                    <a:ext uri="{9D8B030D-6E8A-4147-A177-3AD203B41FA5}">
                      <a16:colId xmlns:a16="http://schemas.microsoft.com/office/drawing/2014/main" val="636048950"/>
                    </a:ext>
                  </a:extLst>
                </a:gridCol>
                <a:gridCol w="2114609">
                  <a:extLst>
                    <a:ext uri="{9D8B030D-6E8A-4147-A177-3AD203B41FA5}">
                      <a16:colId xmlns:a16="http://schemas.microsoft.com/office/drawing/2014/main" val="3479584462"/>
                    </a:ext>
                  </a:extLst>
                </a:gridCol>
              </a:tblGrid>
              <a:tr h="370840">
                <a:tc>
                  <a:txBody>
                    <a:bodyPr/>
                    <a:lstStyle/>
                    <a:p>
                      <a:pPr algn="ctr"/>
                      <a:r>
                        <a:rPr lang="en-US" dirty="0"/>
                        <a:t>Agent</a:t>
                      </a:r>
                    </a:p>
                  </a:txBody>
                  <a:tcPr/>
                </a:tc>
                <a:tc>
                  <a:txBody>
                    <a:bodyPr/>
                    <a:lstStyle/>
                    <a:p>
                      <a:pPr algn="ctr"/>
                      <a:r>
                        <a:rPr lang="en-US" dirty="0"/>
                        <a:t>CNS Activity</a:t>
                      </a:r>
                    </a:p>
                  </a:txBody>
                  <a:tcPr/>
                </a:tc>
                <a:extLst>
                  <a:ext uri="{0D108BD9-81ED-4DB2-BD59-A6C34878D82A}">
                    <a16:rowId xmlns:a16="http://schemas.microsoft.com/office/drawing/2014/main" val="4266174961"/>
                  </a:ext>
                </a:extLst>
              </a:tr>
              <a:tr h="370840">
                <a:tc>
                  <a:txBody>
                    <a:bodyPr/>
                    <a:lstStyle/>
                    <a:p>
                      <a:pPr algn="ctr"/>
                      <a:r>
                        <a:rPr lang="en-US" dirty="0" err="1"/>
                        <a:t>Crizotinib</a:t>
                      </a:r>
                      <a:endParaRPr lang="en-US" dirty="0"/>
                    </a:p>
                  </a:txBody>
                  <a:tcPr/>
                </a:tc>
                <a:tc>
                  <a:txBody>
                    <a:bodyPr/>
                    <a:lstStyle/>
                    <a:p>
                      <a:pPr algn="ctr"/>
                      <a:r>
                        <a:rPr lang="en-US" dirty="0"/>
                        <a:t>Limited</a:t>
                      </a:r>
                    </a:p>
                  </a:txBody>
                  <a:tcPr/>
                </a:tc>
                <a:extLst>
                  <a:ext uri="{0D108BD9-81ED-4DB2-BD59-A6C34878D82A}">
                    <a16:rowId xmlns:a16="http://schemas.microsoft.com/office/drawing/2014/main" val="1008103652"/>
                  </a:ext>
                </a:extLst>
              </a:tr>
              <a:tr h="370840">
                <a:tc>
                  <a:txBody>
                    <a:bodyPr/>
                    <a:lstStyle/>
                    <a:p>
                      <a:pPr algn="ctr"/>
                      <a:r>
                        <a:rPr lang="en-US" dirty="0" err="1"/>
                        <a:t>Alectinib</a:t>
                      </a:r>
                      <a:endParaRPr lang="en-US" dirty="0"/>
                    </a:p>
                  </a:txBody>
                  <a:tcPr/>
                </a:tc>
                <a:tc>
                  <a:txBody>
                    <a:bodyPr/>
                    <a:lstStyle/>
                    <a:p>
                      <a:pPr algn="ctr"/>
                      <a:r>
                        <a:rPr lang="en-US" dirty="0"/>
                        <a:t>Yes</a:t>
                      </a:r>
                    </a:p>
                  </a:txBody>
                  <a:tcPr/>
                </a:tc>
                <a:extLst>
                  <a:ext uri="{0D108BD9-81ED-4DB2-BD59-A6C34878D82A}">
                    <a16:rowId xmlns:a16="http://schemas.microsoft.com/office/drawing/2014/main" val="103037650"/>
                  </a:ext>
                </a:extLst>
              </a:tr>
              <a:tr h="370840">
                <a:tc>
                  <a:txBody>
                    <a:bodyPr/>
                    <a:lstStyle/>
                    <a:p>
                      <a:pPr algn="ctr"/>
                      <a:r>
                        <a:rPr lang="en-US" dirty="0" err="1"/>
                        <a:t>Ceritinib</a:t>
                      </a:r>
                      <a:endParaRPr lang="en-US" dirty="0"/>
                    </a:p>
                  </a:txBody>
                  <a:tcPr/>
                </a:tc>
                <a:tc>
                  <a:txBody>
                    <a:bodyPr/>
                    <a:lstStyle/>
                    <a:p>
                      <a:pPr algn="ctr"/>
                      <a:r>
                        <a:rPr lang="en-US" dirty="0"/>
                        <a:t>Yes</a:t>
                      </a:r>
                    </a:p>
                  </a:txBody>
                  <a:tcPr/>
                </a:tc>
                <a:extLst>
                  <a:ext uri="{0D108BD9-81ED-4DB2-BD59-A6C34878D82A}">
                    <a16:rowId xmlns:a16="http://schemas.microsoft.com/office/drawing/2014/main" val="2712882113"/>
                  </a:ext>
                </a:extLst>
              </a:tr>
              <a:tr h="370840">
                <a:tc>
                  <a:txBody>
                    <a:bodyPr/>
                    <a:lstStyle/>
                    <a:p>
                      <a:pPr algn="ctr"/>
                      <a:r>
                        <a:rPr lang="en-US" dirty="0" err="1"/>
                        <a:t>Brigatinib</a:t>
                      </a:r>
                      <a:endParaRPr lang="en-US" dirty="0"/>
                    </a:p>
                  </a:txBody>
                  <a:tcPr/>
                </a:tc>
                <a:tc>
                  <a:txBody>
                    <a:bodyPr/>
                    <a:lstStyle/>
                    <a:p>
                      <a:pPr algn="ctr"/>
                      <a:r>
                        <a:rPr lang="en-US" dirty="0"/>
                        <a:t>Yes</a:t>
                      </a:r>
                    </a:p>
                  </a:txBody>
                  <a:tcPr/>
                </a:tc>
                <a:extLst>
                  <a:ext uri="{0D108BD9-81ED-4DB2-BD59-A6C34878D82A}">
                    <a16:rowId xmlns:a16="http://schemas.microsoft.com/office/drawing/2014/main" val="1350058624"/>
                  </a:ext>
                </a:extLst>
              </a:tr>
              <a:tr h="370840">
                <a:tc>
                  <a:txBody>
                    <a:bodyPr/>
                    <a:lstStyle/>
                    <a:p>
                      <a:pPr algn="ctr"/>
                      <a:r>
                        <a:rPr lang="en-US" dirty="0" err="1"/>
                        <a:t>Lorlatinib</a:t>
                      </a:r>
                      <a:endParaRPr lang="en-US" dirty="0"/>
                    </a:p>
                  </a:txBody>
                  <a:tcPr/>
                </a:tc>
                <a:tc>
                  <a:txBody>
                    <a:bodyPr/>
                    <a:lstStyle/>
                    <a:p>
                      <a:pPr algn="ctr"/>
                      <a:r>
                        <a:rPr lang="en-US" dirty="0"/>
                        <a:t>Yes</a:t>
                      </a:r>
                    </a:p>
                  </a:txBody>
                  <a:tcPr/>
                </a:tc>
                <a:extLst>
                  <a:ext uri="{0D108BD9-81ED-4DB2-BD59-A6C34878D82A}">
                    <a16:rowId xmlns:a16="http://schemas.microsoft.com/office/drawing/2014/main" val="2245453544"/>
                  </a:ext>
                </a:extLst>
              </a:tr>
              <a:tr h="370840">
                <a:tc>
                  <a:txBody>
                    <a:bodyPr/>
                    <a:lstStyle/>
                    <a:p>
                      <a:pPr algn="ctr"/>
                      <a:r>
                        <a:rPr lang="en-US" dirty="0" err="1"/>
                        <a:t>Ensartinib</a:t>
                      </a:r>
                      <a:endParaRPr lang="en-US" dirty="0"/>
                    </a:p>
                  </a:txBody>
                  <a:tcPr/>
                </a:tc>
                <a:tc>
                  <a:txBody>
                    <a:bodyPr/>
                    <a:lstStyle/>
                    <a:p>
                      <a:pPr algn="ctr"/>
                      <a:r>
                        <a:rPr lang="en-US" dirty="0"/>
                        <a:t>Yes</a:t>
                      </a:r>
                    </a:p>
                  </a:txBody>
                  <a:tcPr/>
                </a:tc>
                <a:extLst>
                  <a:ext uri="{0D108BD9-81ED-4DB2-BD59-A6C34878D82A}">
                    <a16:rowId xmlns:a16="http://schemas.microsoft.com/office/drawing/2014/main" val="732544576"/>
                  </a:ext>
                </a:extLst>
              </a:tr>
            </a:tbl>
          </a:graphicData>
        </a:graphic>
      </p:graphicFrame>
    </p:spTree>
    <p:extLst>
      <p:ext uri="{BB962C8B-B14F-4D97-AF65-F5344CB8AC3E}">
        <p14:creationId xmlns:p14="http://schemas.microsoft.com/office/powerpoint/2010/main" val="13901310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txBox="1">
            <a:spLocks/>
          </p:cNvSpPr>
          <p:nvPr/>
        </p:nvSpPr>
        <p:spPr bwMode="auto">
          <a:xfrm>
            <a:off x="1831785" y="291149"/>
            <a:ext cx="879043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chemeClr val="tx2"/>
              </a:buClr>
              <a:buChar char="•"/>
              <a:defRPr sz="2400">
                <a:solidFill>
                  <a:schemeClr val="tx1"/>
                </a:solidFill>
                <a:latin typeface="Arial" panose="020B0604020202020204" pitchFamily="34" charset="0"/>
              </a:defRPr>
            </a:lvl1pPr>
            <a:lvl2pPr marL="742950" indent="-285750" defTabSz="457200">
              <a:spcBef>
                <a:spcPct val="20000"/>
              </a:spcBef>
              <a:buClr>
                <a:schemeClr val="tx2"/>
              </a:buClr>
              <a:buChar char="–"/>
              <a:defRPr sz="2200">
                <a:solidFill>
                  <a:schemeClr val="tx1"/>
                </a:solidFill>
                <a:latin typeface="Arial" panose="020B0604020202020204" pitchFamily="34" charset="0"/>
              </a:defRPr>
            </a:lvl2pPr>
            <a:lvl3pPr marL="1143000" indent="-228600" defTabSz="457200">
              <a:spcBef>
                <a:spcPct val="20000"/>
              </a:spcBef>
              <a:buClr>
                <a:schemeClr val="tx2"/>
              </a:buClr>
              <a:buChar char="•"/>
              <a:defRPr sz="2000">
                <a:solidFill>
                  <a:schemeClr val="tx1"/>
                </a:solidFill>
                <a:latin typeface="Arial" panose="020B0604020202020204" pitchFamily="34" charset="0"/>
              </a:defRPr>
            </a:lvl3pPr>
            <a:lvl4pPr marL="1600200" indent="-228600" defTabSz="457200">
              <a:spcBef>
                <a:spcPct val="20000"/>
              </a:spcBef>
              <a:buClr>
                <a:schemeClr val="tx2"/>
              </a:buClr>
              <a:buChar char="–"/>
              <a:defRPr sz="2000">
                <a:solidFill>
                  <a:schemeClr val="tx1"/>
                </a:solidFill>
                <a:latin typeface="Arial" panose="020B0604020202020204" pitchFamily="34" charset="0"/>
              </a:defRPr>
            </a:lvl4pPr>
            <a:lvl5pPr marL="2057400" indent="-228600" defTabSz="457200">
              <a:spcBef>
                <a:spcPct val="20000"/>
              </a:spcBef>
              <a:buClr>
                <a:schemeClr val="tx2"/>
              </a:buClr>
              <a:buChar char="•"/>
              <a:defRPr sz="16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err="1">
                <a:ln>
                  <a:noFill/>
                </a:ln>
                <a:solidFill>
                  <a:srgbClr val="FFFF00"/>
                </a:solidFill>
                <a:effectLst/>
                <a:uLnTx/>
                <a:uFillTx/>
                <a:latin typeface="Calibri" panose="020F0502020204030204"/>
                <a:ea typeface="MS PGothic" panose="020B0600070205080204" pitchFamily="34" charset="-128"/>
                <a:cs typeface="+mn-cs"/>
              </a:rPr>
              <a:t>Lorlatinib</a:t>
            </a:r>
            <a:r>
              <a:rPr kumimoji="0" lang="en-US" altLang="en-US" sz="3600" b="1" i="0" u="none" strike="noStrike" kern="1200" cap="none" spc="0" normalizeH="0" baseline="0" noProof="0" dirty="0">
                <a:ln>
                  <a:noFill/>
                </a:ln>
                <a:solidFill>
                  <a:srgbClr val="FFFF00"/>
                </a:solidFill>
                <a:effectLst/>
                <a:uLnTx/>
                <a:uFillTx/>
                <a:latin typeface="Calibri" panose="020F0502020204030204"/>
                <a:ea typeface="MS PGothic" panose="020B0600070205080204" pitchFamily="34" charset="-128"/>
                <a:cs typeface="+mn-cs"/>
              </a:rPr>
              <a:t> in Treatment-Naïve ALK+ Patients</a:t>
            </a:r>
          </a:p>
        </p:txBody>
      </p:sp>
      <p:pic>
        <p:nvPicPr>
          <p:cNvPr id="7065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1800" y="1257301"/>
            <a:ext cx="9708399" cy="491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403291" y="6479701"/>
            <a:ext cx="3402013" cy="276999"/>
          </a:xfrm>
          <a:prstGeom prst="rect">
            <a:avLst/>
          </a:prstGeom>
          <a:noFill/>
        </p:spPr>
        <p:txBody>
          <a:bodyPr>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panose="020F0502020204030204"/>
                <a:ea typeface="Heiti SC Light"/>
                <a:cs typeface="Arial" pitchFamily="34" charset="0"/>
                <a:sym typeface="Gill Sans"/>
              </a:rPr>
              <a:t>Solomon BJ, et al. WCLC 2017 abstr#8573</a:t>
            </a:r>
          </a:p>
        </p:txBody>
      </p:sp>
    </p:spTree>
    <p:extLst>
      <p:ext uri="{BB962C8B-B14F-4D97-AF65-F5344CB8AC3E}">
        <p14:creationId xmlns:p14="http://schemas.microsoft.com/office/powerpoint/2010/main" val="3224653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64592" y="28575"/>
            <a:ext cx="11879771" cy="1143000"/>
          </a:xfrm>
        </p:spPr>
        <p:txBody>
          <a:bodyPr>
            <a:normAutofit/>
          </a:bodyPr>
          <a:lstStyle/>
          <a:p>
            <a:pPr algn="ctr"/>
            <a:r>
              <a:rPr lang="en-US" altLang="en-US" sz="3600" b="1" dirty="0">
                <a:solidFill>
                  <a:srgbClr val="FFFF00"/>
                </a:solidFill>
                <a:latin typeface="+mn-lt"/>
              </a:rPr>
              <a:t>Toxicity Comparison of Selected ALK Inhibitors</a:t>
            </a:r>
          </a:p>
        </p:txBody>
      </p:sp>
      <p:graphicFrame>
        <p:nvGraphicFramePr>
          <p:cNvPr id="4" name="Content Placeholder 3"/>
          <p:cNvGraphicFramePr>
            <a:graphicFrameLocks noGrp="1"/>
          </p:cNvGraphicFramePr>
          <p:nvPr>
            <p:ph idx="1"/>
          </p:nvPr>
        </p:nvGraphicFramePr>
        <p:xfrm>
          <a:off x="2517775" y="1290638"/>
          <a:ext cx="7156450" cy="4957763"/>
        </p:xfrm>
        <a:graphic>
          <a:graphicData uri="http://schemas.openxmlformats.org/drawingml/2006/table">
            <a:tbl>
              <a:tblPr firstRow="1" bandRow="1">
                <a:tableStyleId>{073A0DAA-6AF3-43AB-8588-CEC1D06C72B9}</a:tableStyleId>
              </a:tblPr>
              <a:tblGrid>
                <a:gridCol w="2341333">
                  <a:extLst>
                    <a:ext uri="{9D8B030D-6E8A-4147-A177-3AD203B41FA5}">
                      <a16:colId xmlns:a16="http://schemas.microsoft.com/office/drawing/2014/main" val="20000"/>
                    </a:ext>
                  </a:extLst>
                </a:gridCol>
                <a:gridCol w="4815117">
                  <a:extLst>
                    <a:ext uri="{9D8B030D-6E8A-4147-A177-3AD203B41FA5}">
                      <a16:colId xmlns:a16="http://schemas.microsoft.com/office/drawing/2014/main" val="20001"/>
                    </a:ext>
                  </a:extLst>
                </a:gridCol>
              </a:tblGrid>
              <a:tr h="640120">
                <a:tc>
                  <a:txBody>
                    <a:bodyPr/>
                    <a:lstStyle/>
                    <a:p>
                      <a:pPr algn="ctr"/>
                      <a:r>
                        <a:rPr lang="en-US" sz="1800" dirty="0"/>
                        <a:t>Agent</a:t>
                      </a:r>
                    </a:p>
                  </a:txBody>
                  <a:tcPr marL="91435" marR="91435" marT="45717" marB="45717" anchor="ctr"/>
                </a:tc>
                <a:tc>
                  <a:txBody>
                    <a:bodyPr/>
                    <a:lstStyle/>
                    <a:p>
                      <a:pPr algn="ctr"/>
                      <a:r>
                        <a:rPr lang="en-US" sz="1800" dirty="0"/>
                        <a:t>Toxicities</a:t>
                      </a:r>
                    </a:p>
                  </a:txBody>
                  <a:tcPr marL="91435" marR="91435" marT="45717" marB="45717" anchor="ctr"/>
                </a:tc>
                <a:extLst>
                  <a:ext uri="{0D108BD9-81ED-4DB2-BD59-A6C34878D82A}">
                    <a16:rowId xmlns:a16="http://schemas.microsoft.com/office/drawing/2014/main" val="10000"/>
                  </a:ext>
                </a:extLst>
              </a:tr>
              <a:tr h="1208378">
                <a:tc>
                  <a:txBody>
                    <a:bodyPr/>
                    <a:lstStyle/>
                    <a:p>
                      <a:pPr algn="ctr"/>
                      <a:r>
                        <a:rPr lang="en-US" sz="1800" dirty="0" err="1"/>
                        <a:t>Crizotinib</a:t>
                      </a:r>
                      <a:endParaRPr lang="en-US" sz="1800" dirty="0"/>
                    </a:p>
                  </a:txBody>
                  <a:tcPr marL="91435" marR="91435" marT="45717" marB="45717"/>
                </a:tc>
                <a:tc>
                  <a:txBody>
                    <a:bodyPr/>
                    <a:lstStyle/>
                    <a:p>
                      <a:pPr algn="ctr"/>
                      <a:r>
                        <a:rPr lang="en-US" sz="1800" dirty="0"/>
                        <a:t>Vision</a:t>
                      </a:r>
                    </a:p>
                    <a:p>
                      <a:pPr algn="ctr"/>
                      <a:r>
                        <a:rPr lang="en-US" sz="1800" dirty="0" err="1"/>
                        <a:t>Transaminitis</a:t>
                      </a:r>
                      <a:endParaRPr lang="en-US" sz="1800" dirty="0"/>
                    </a:p>
                    <a:p>
                      <a:pPr algn="ctr"/>
                      <a:r>
                        <a:rPr lang="en-US" sz="1800" dirty="0"/>
                        <a:t>Nausea, diarrhea</a:t>
                      </a:r>
                    </a:p>
                    <a:p>
                      <a:pPr algn="ctr"/>
                      <a:r>
                        <a:rPr lang="en-US" sz="1800" dirty="0"/>
                        <a:t>Peripheral edema</a:t>
                      </a:r>
                    </a:p>
                  </a:txBody>
                  <a:tcPr marL="91435" marR="91435" marT="45717" marB="45717"/>
                </a:tc>
                <a:extLst>
                  <a:ext uri="{0D108BD9-81ED-4DB2-BD59-A6C34878D82A}">
                    <a16:rowId xmlns:a16="http://schemas.microsoft.com/office/drawing/2014/main" val="10001"/>
                  </a:ext>
                </a:extLst>
              </a:tr>
              <a:tr h="1188855">
                <a:tc>
                  <a:txBody>
                    <a:bodyPr/>
                    <a:lstStyle/>
                    <a:p>
                      <a:pPr algn="ctr"/>
                      <a:r>
                        <a:rPr lang="en-US" sz="1800" dirty="0" err="1"/>
                        <a:t>Ceritinib</a:t>
                      </a:r>
                      <a:endParaRPr lang="en-US" sz="1800" dirty="0"/>
                    </a:p>
                  </a:txBody>
                  <a:tcPr marL="91435" marR="91435" marT="45717" marB="45717"/>
                </a:tc>
                <a:tc>
                  <a:txBody>
                    <a:bodyPr/>
                    <a:lstStyle/>
                    <a:p>
                      <a:pPr algn="ctr"/>
                      <a:r>
                        <a:rPr lang="en-US" sz="1800" dirty="0"/>
                        <a:t>Abdominal pain</a:t>
                      </a:r>
                    </a:p>
                    <a:p>
                      <a:pPr algn="ctr"/>
                      <a:r>
                        <a:rPr lang="en-US" sz="1800" dirty="0"/>
                        <a:t>Nausea</a:t>
                      </a:r>
                    </a:p>
                    <a:p>
                      <a:pPr algn="ctr"/>
                      <a:r>
                        <a:rPr lang="en-US" sz="1800" dirty="0"/>
                        <a:t>Diarrhea</a:t>
                      </a:r>
                    </a:p>
                    <a:p>
                      <a:pPr algn="ctr"/>
                      <a:r>
                        <a:rPr lang="en-US" sz="1800" dirty="0" err="1"/>
                        <a:t>Transaminitis</a:t>
                      </a:r>
                      <a:endParaRPr lang="en-US" sz="1800" dirty="0"/>
                    </a:p>
                  </a:txBody>
                  <a:tcPr marL="91435" marR="91435" marT="45717" marB="45717"/>
                </a:tc>
                <a:extLst>
                  <a:ext uri="{0D108BD9-81ED-4DB2-BD59-A6C34878D82A}">
                    <a16:rowId xmlns:a16="http://schemas.microsoft.com/office/drawing/2014/main" val="10002"/>
                  </a:ext>
                </a:extLst>
              </a:tr>
              <a:tr h="640145">
                <a:tc>
                  <a:txBody>
                    <a:bodyPr/>
                    <a:lstStyle/>
                    <a:p>
                      <a:pPr algn="ctr"/>
                      <a:r>
                        <a:rPr lang="en-US" sz="1800" dirty="0" err="1"/>
                        <a:t>Alectinib</a:t>
                      </a:r>
                      <a:endParaRPr lang="en-US" sz="1800" dirty="0"/>
                    </a:p>
                  </a:txBody>
                  <a:tcPr marL="91435" marR="91435" marT="45717" marB="45717"/>
                </a:tc>
                <a:tc>
                  <a:txBody>
                    <a:bodyPr/>
                    <a:lstStyle/>
                    <a:p>
                      <a:pPr algn="ctr"/>
                      <a:r>
                        <a:rPr lang="en-US" sz="1800" dirty="0"/>
                        <a:t>Myalgia</a:t>
                      </a:r>
                    </a:p>
                    <a:p>
                      <a:pPr algn="ctr"/>
                      <a:r>
                        <a:rPr lang="en-US" sz="1800" dirty="0"/>
                        <a:t>LFT elevation</a:t>
                      </a:r>
                    </a:p>
                  </a:txBody>
                  <a:tcPr marL="91435" marR="91435" marT="45717" marB="45717"/>
                </a:tc>
                <a:extLst>
                  <a:ext uri="{0D108BD9-81ED-4DB2-BD59-A6C34878D82A}">
                    <a16:rowId xmlns:a16="http://schemas.microsoft.com/office/drawing/2014/main" val="10003"/>
                  </a:ext>
                </a:extLst>
              </a:tr>
              <a:tr h="640120">
                <a:tc>
                  <a:txBody>
                    <a:bodyPr/>
                    <a:lstStyle/>
                    <a:p>
                      <a:pPr algn="ctr"/>
                      <a:r>
                        <a:rPr lang="en-US" sz="1800" dirty="0" err="1"/>
                        <a:t>Brigatinib</a:t>
                      </a:r>
                      <a:endParaRPr lang="en-US" sz="1800" dirty="0"/>
                    </a:p>
                  </a:txBody>
                  <a:tcPr marL="91435" marR="91435" marT="45717" marB="45717"/>
                </a:tc>
                <a:tc>
                  <a:txBody>
                    <a:bodyPr/>
                    <a:lstStyle/>
                    <a:p>
                      <a:pPr algn="ctr"/>
                      <a:r>
                        <a:rPr lang="en-US" sz="1800" dirty="0"/>
                        <a:t>Pulmonary toxicity</a:t>
                      </a:r>
                    </a:p>
                  </a:txBody>
                  <a:tcPr marL="91435" marR="91435" marT="45717" marB="45717"/>
                </a:tc>
                <a:extLst>
                  <a:ext uri="{0D108BD9-81ED-4DB2-BD59-A6C34878D82A}">
                    <a16:rowId xmlns:a16="http://schemas.microsoft.com/office/drawing/2014/main" val="10004"/>
                  </a:ext>
                </a:extLst>
              </a:tr>
              <a:tr h="640145">
                <a:tc>
                  <a:txBody>
                    <a:bodyPr/>
                    <a:lstStyle/>
                    <a:p>
                      <a:pPr algn="ctr"/>
                      <a:r>
                        <a:rPr lang="en-US" sz="1800" dirty="0" err="1"/>
                        <a:t>Lorlatinib</a:t>
                      </a:r>
                      <a:endParaRPr lang="en-US" sz="1800" dirty="0"/>
                    </a:p>
                  </a:txBody>
                  <a:tcPr marL="91435" marR="91435" marT="45717" marB="45717"/>
                </a:tc>
                <a:tc>
                  <a:txBody>
                    <a:bodyPr/>
                    <a:lstStyle/>
                    <a:p>
                      <a:pPr algn="ctr"/>
                      <a:r>
                        <a:rPr lang="en-US" sz="1800" dirty="0"/>
                        <a:t>Hypercholesterolemia</a:t>
                      </a:r>
                    </a:p>
                    <a:p>
                      <a:pPr algn="ctr"/>
                      <a:r>
                        <a:rPr lang="en-US" sz="1800" dirty="0"/>
                        <a:t>CNS (delirium, MS changes)</a:t>
                      </a:r>
                    </a:p>
                  </a:txBody>
                  <a:tcPr marL="91435" marR="91435" marT="45717" marB="45717"/>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60666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0"/>
            <a:ext cx="10772775" cy="1658198"/>
          </a:xfrm>
        </p:spPr>
        <p:txBody>
          <a:bodyPr>
            <a:normAutofit/>
          </a:bodyPr>
          <a:lstStyle/>
          <a:p>
            <a:pPr algn="ctr"/>
            <a:r>
              <a:rPr lang="en-US" sz="4400" dirty="0"/>
              <a:t>43 y/o Woman with Metastatic Lung Adenocarcinoma with ALK Rearrangement</a:t>
            </a:r>
          </a:p>
        </p:txBody>
      </p:sp>
      <p:sp>
        <p:nvSpPr>
          <p:cNvPr id="3" name="Content Placeholder 2"/>
          <p:cNvSpPr>
            <a:spLocks noGrp="1"/>
          </p:cNvSpPr>
          <p:nvPr>
            <p:ph idx="1"/>
          </p:nvPr>
        </p:nvSpPr>
        <p:spPr>
          <a:xfrm>
            <a:off x="676656" y="1658198"/>
            <a:ext cx="10753343" cy="4151871"/>
          </a:xfrm>
        </p:spPr>
        <p:txBody>
          <a:bodyPr>
            <a:noAutofit/>
          </a:bodyPr>
          <a:lstStyle/>
          <a:p>
            <a:pPr marL="236538" indent="-236538">
              <a:lnSpc>
                <a:spcPct val="100000"/>
              </a:lnSpc>
              <a:spcBef>
                <a:spcPts val="1000"/>
              </a:spcBef>
              <a:buFont typeface="Arial" panose="020B0604020202020204" pitchFamily="34" charset="0"/>
              <a:buChar char="•"/>
            </a:pPr>
            <a:r>
              <a:rPr lang="en-US" b="1" dirty="0">
                <a:solidFill>
                  <a:schemeClr val="tx1"/>
                </a:solidFill>
              </a:rPr>
              <a:t>43 y/o woman who presented in 2014 with hemoptysis. She was found to have a right upper lobe mass with extensive adenopathy. </a:t>
            </a:r>
          </a:p>
          <a:p>
            <a:pPr marL="236538" indent="-236538">
              <a:lnSpc>
                <a:spcPct val="100000"/>
              </a:lnSpc>
              <a:spcBef>
                <a:spcPts val="1000"/>
              </a:spcBef>
              <a:buFont typeface="Arial" panose="020B0604020202020204" pitchFamily="34" charset="0"/>
              <a:buChar char="•"/>
            </a:pPr>
            <a:r>
              <a:rPr lang="en-US" b="1" dirty="0">
                <a:solidFill>
                  <a:srgbClr val="FFFF00"/>
                </a:solidFill>
              </a:rPr>
              <a:t>Right upper lobe biopsy on August 25, 2014 revealed adenocarcinoma. Molecular profiling was later performed, revealing ALK gene rearrangement. </a:t>
            </a:r>
            <a:endParaRPr lang="en-US" b="1" dirty="0">
              <a:solidFill>
                <a:schemeClr val="tx1"/>
              </a:solidFill>
            </a:endParaRPr>
          </a:p>
          <a:p>
            <a:pPr marL="236538" indent="-236538">
              <a:lnSpc>
                <a:spcPct val="100000"/>
              </a:lnSpc>
              <a:spcBef>
                <a:spcPts val="1000"/>
              </a:spcBef>
              <a:buFont typeface="Arial" panose="020B0604020202020204" pitchFamily="34" charset="0"/>
              <a:buChar char="•"/>
            </a:pPr>
            <a:r>
              <a:rPr lang="en-US" b="1" dirty="0">
                <a:solidFill>
                  <a:schemeClr val="tx1"/>
                </a:solidFill>
              </a:rPr>
              <a:t>She received concurrent chemoradiation with weekly carboplatin and paclitaxel for locally advanced (stage IIIB) lung cancer. Combined therapy was complete in November 2014. She received two cycles of consolidation chemotherapy with carboplatin and pemetrexed.</a:t>
            </a:r>
          </a:p>
          <a:p>
            <a:pPr marL="236538" indent="-236538">
              <a:lnSpc>
                <a:spcPct val="100000"/>
              </a:lnSpc>
              <a:spcBef>
                <a:spcPts val="1000"/>
              </a:spcBef>
              <a:buFont typeface="Arial" panose="020B0604020202020204" pitchFamily="34" charset="0"/>
              <a:buChar char="•"/>
            </a:pPr>
            <a:r>
              <a:rPr lang="en-US" b="1" dirty="0">
                <a:solidFill>
                  <a:schemeClr val="tx1"/>
                </a:solidFill>
              </a:rPr>
              <a:t>Restaging PET/CT in February 2015 revealed disease progression with new bone and liver lesions. </a:t>
            </a:r>
          </a:p>
          <a:p>
            <a:pPr marL="236538" indent="-236538">
              <a:lnSpc>
                <a:spcPct val="100000"/>
              </a:lnSpc>
              <a:spcBef>
                <a:spcPts val="1000"/>
              </a:spcBef>
              <a:buFont typeface="Arial" panose="020B0604020202020204" pitchFamily="34" charset="0"/>
              <a:buChar char="•"/>
            </a:pPr>
            <a:r>
              <a:rPr lang="en-US" b="1" dirty="0">
                <a:solidFill>
                  <a:schemeClr val="tx1"/>
                </a:solidFill>
              </a:rPr>
              <a:t>Crizotinib was initiated as frontline therapy for stage IV disease with ALK rearrangement. </a:t>
            </a:r>
            <a:endParaRPr lang="en-US" dirty="0">
              <a:solidFill>
                <a:schemeClr val="tx1"/>
              </a:solidFill>
            </a:endParaRPr>
          </a:p>
        </p:txBody>
      </p:sp>
    </p:spTree>
    <p:extLst>
      <p:ext uri="{BB962C8B-B14F-4D97-AF65-F5344CB8AC3E}">
        <p14:creationId xmlns:p14="http://schemas.microsoft.com/office/powerpoint/2010/main" val="254733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2788" y="65992"/>
            <a:ext cx="10772775" cy="1432425"/>
          </a:xfrm>
        </p:spPr>
        <p:txBody>
          <a:bodyPr>
            <a:normAutofit/>
          </a:bodyPr>
          <a:lstStyle/>
          <a:p>
            <a:pPr algn="ctr"/>
            <a:r>
              <a:rPr lang="en-US" sz="4400" dirty="0"/>
              <a:t>43 y/o Woman with Metastatic Lung Adenocarcinoma with ALK Rearrangement</a:t>
            </a:r>
          </a:p>
        </p:txBody>
      </p:sp>
      <p:sp>
        <p:nvSpPr>
          <p:cNvPr id="3" name="Content Placeholder 2"/>
          <p:cNvSpPr>
            <a:spLocks noGrp="1"/>
          </p:cNvSpPr>
          <p:nvPr>
            <p:ph idx="1"/>
          </p:nvPr>
        </p:nvSpPr>
        <p:spPr>
          <a:xfrm>
            <a:off x="676656" y="2026507"/>
            <a:ext cx="10753343" cy="4151871"/>
          </a:xfrm>
        </p:spPr>
        <p:txBody>
          <a:bodyPr>
            <a:normAutofit/>
          </a:bodyPr>
          <a:lstStyle/>
          <a:p>
            <a:pPr marL="0" indent="0">
              <a:buNone/>
            </a:pPr>
            <a:endParaRPr lang="en-US" sz="2800" dirty="0">
              <a:solidFill>
                <a:schemeClr val="tx1"/>
              </a:solidFill>
            </a:endParaRPr>
          </a:p>
          <a:p>
            <a:pPr marL="0" indent="0">
              <a:buNone/>
            </a:pPr>
            <a:endParaRPr lang="en-US" sz="2800" dirty="0">
              <a:solidFill>
                <a:schemeClr val="tx1"/>
              </a:solidFill>
            </a:endParaRPr>
          </a:p>
          <a:p>
            <a:pPr marL="0" indent="0">
              <a:buNone/>
            </a:pPr>
            <a:endParaRPr lang="en-US" sz="2800" dirty="0">
              <a:solidFill>
                <a:schemeClr val="tx1"/>
              </a:solidFill>
            </a:endParaRPr>
          </a:p>
        </p:txBody>
      </p:sp>
      <p:pic>
        <p:nvPicPr>
          <p:cNvPr id="4" name="Picture 3"/>
          <p:cNvPicPr>
            <a:picLocks noChangeAspect="1"/>
          </p:cNvPicPr>
          <p:nvPr/>
        </p:nvPicPr>
        <p:blipFill rotWithShape="1">
          <a:blip r:embed="rId2"/>
          <a:srcRect l="23375" t="636" r="23911" b="5888"/>
          <a:stretch/>
        </p:blipFill>
        <p:spPr>
          <a:xfrm>
            <a:off x="2894947" y="1686779"/>
            <a:ext cx="2430163" cy="4256821"/>
          </a:xfrm>
          <a:prstGeom prst="rect">
            <a:avLst/>
          </a:prstGeom>
        </p:spPr>
      </p:pic>
      <p:pic>
        <p:nvPicPr>
          <p:cNvPr id="5" name="Picture 4"/>
          <p:cNvPicPr>
            <a:picLocks noChangeAspect="1"/>
          </p:cNvPicPr>
          <p:nvPr/>
        </p:nvPicPr>
        <p:blipFill rotWithShape="1">
          <a:blip r:embed="rId3"/>
          <a:srcRect l="22359" t="362" r="29094" b="7047"/>
          <a:stretch/>
        </p:blipFill>
        <p:spPr>
          <a:xfrm>
            <a:off x="8464052" y="1669692"/>
            <a:ext cx="2281881" cy="4273907"/>
          </a:xfrm>
          <a:prstGeom prst="rect">
            <a:avLst/>
          </a:prstGeom>
        </p:spPr>
      </p:pic>
      <p:sp>
        <p:nvSpPr>
          <p:cNvPr id="6" name="TextBox 5"/>
          <p:cNvSpPr txBox="1"/>
          <p:nvPr/>
        </p:nvSpPr>
        <p:spPr>
          <a:xfrm>
            <a:off x="676656" y="3897992"/>
            <a:ext cx="243016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rPr>
              <a:t>February 2015 before treatment with Crizotinib</a:t>
            </a:r>
          </a:p>
        </p:txBody>
      </p:sp>
      <p:sp>
        <p:nvSpPr>
          <p:cNvPr id="7" name="TextBox 6"/>
          <p:cNvSpPr txBox="1"/>
          <p:nvPr/>
        </p:nvSpPr>
        <p:spPr>
          <a:xfrm>
            <a:off x="6009176" y="3949224"/>
            <a:ext cx="24548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rPr>
              <a:t>April 2015 after 8 weeks on Crizotinib</a:t>
            </a:r>
          </a:p>
        </p:txBody>
      </p:sp>
      <p:sp>
        <p:nvSpPr>
          <p:cNvPr id="9" name="Right Arrow 8"/>
          <p:cNvSpPr/>
          <p:nvPr/>
        </p:nvSpPr>
        <p:spPr>
          <a:xfrm>
            <a:off x="3524888" y="3035305"/>
            <a:ext cx="346895" cy="1070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10" name="Picture 9"/>
          <p:cNvPicPr>
            <a:picLocks noChangeAspect="1"/>
          </p:cNvPicPr>
          <p:nvPr/>
        </p:nvPicPr>
        <p:blipFill>
          <a:blip r:embed="rId4"/>
          <a:stretch>
            <a:fillRect/>
          </a:stretch>
        </p:blipFill>
        <p:spPr>
          <a:xfrm>
            <a:off x="3235339" y="3313671"/>
            <a:ext cx="365792" cy="140220"/>
          </a:xfrm>
          <a:prstGeom prst="rect">
            <a:avLst/>
          </a:prstGeom>
        </p:spPr>
      </p:pic>
      <p:pic>
        <p:nvPicPr>
          <p:cNvPr id="11" name="Picture 10"/>
          <p:cNvPicPr>
            <a:picLocks noChangeAspect="1"/>
          </p:cNvPicPr>
          <p:nvPr/>
        </p:nvPicPr>
        <p:blipFill>
          <a:blip r:embed="rId4"/>
          <a:stretch>
            <a:fillRect/>
          </a:stretch>
        </p:blipFill>
        <p:spPr>
          <a:xfrm>
            <a:off x="3198017" y="4289340"/>
            <a:ext cx="365792" cy="140220"/>
          </a:xfrm>
          <a:prstGeom prst="rect">
            <a:avLst/>
          </a:prstGeom>
        </p:spPr>
      </p:pic>
      <p:pic>
        <p:nvPicPr>
          <p:cNvPr id="12" name="Picture 11"/>
          <p:cNvPicPr>
            <a:picLocks noChangeAspect="1"/>
          </p:cNvPicPr>
          <p:nvPr/>
        </p:nvPicPr>
        <p:blipFill>
          <a:blip r:embed="rId4"/>
          <a:stretch>
            <a:fillRect/>
          </a:stretch>
        </p:blipFill>
        <p:spPr>
          <a:xfrm>
            <a:off x="9043483" y="2890209"/>
            <a:ext cx="365792" cy="140220"/>
          </a:xfrm>
          <a:prstGeom prst="rect">
            <a:avLst/>
          </a:prstGeom>
        </p:spPr>
      </p:pic>
      <p:pic>
        <p:nvPicPr>
          <p:cNvPr id="13" name="Picture 12"/>
          <p:cNvPicPr>
            <a:picLocks noChangeAspect="1"/>
          </p:cNvPicPr>
          <p:nvPr/>
        </p:nvPicPr>
        <p:blipFill>
          <a:blip r:embed="rId4"/>
          <a:stretch>
            <a:fillRect/>
          </a:stretch>
        </p:blipFill>
        <p:spPr>
          <a:xfrm>
            <a:off x="8881368" y="3142396"/>
            <a:ext cx="365792" cy="140220"/>
          </a:xfrm>
          <a:prstGeom prst="rect">
            <a:avLst/>
          </a:prstGeom>
        </p:spPr>
      </p:pic>
      <p:pic>
        <p:nvPicPr>
          <p:cNvPr id="14" name="Picture 13"/>
          <p:cNvPicPr>
            <a:picLocks noChangeAspect="1"/>
          </p:cNvPicPr>
          <p:nvPr/>
        </p:nvPicPr>
        <p:blipFill>
          <a:blip r:embed="rId4"/>
          <a:stretch>
            <a:fillRect/>
          </a:stretch>
        </p:blipFill>
        <p:spPr>
          <a:xfrm>
            <a:off x="8698472" y="4196452"/>
            <a:ext cx="365792" cy="140220"/>
          </a:xfrm>
          <a:prstGeom prst="rect">
            <a:avLst/>
          </a:prstGeom>
        </p:spPr>
      </p:pic>
      <p:sp>
        <p:nvSpPr>
          <p:cNvPr id="15" name="TextBox 14"/>
          <p:cNvSpPr txBox="1"/>
          <p:nvPr/>
        </p:nvSpPr>
        <p:spPr>
          <a:xfrm>
            <a:off x="1672280" y="6097429"/>
            <a:ext cx="84190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rPr>
              <a:t>Toxicities Experienced with Crizotinib: Fatigue, nausea, anorexia – managed symptomatically, but ultimately required dose reduction</a:t>
            </a:r>
          </a:p>
        </p:txBody>
      </p:sp>
    </p:spTree>
    <p:extLst>
      <p:ext uri="{BB962C8B-B14F-4D97-AF65-F5344CB8AC3E}">
        <p14:creationId xmlns:p14="http://schemas.microsoft.com/office/powerpoint/2010/main" val="1129215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424" y="91315"/>
            <a:ext cx="10772775" cy="1455403"/>
          </a:xfrm>
        </p:spPr>
        <p:txBody>
          <a:bodyPr>
            <a:normAutofit/>
          </a:bodyPr>
          <a:lstStyle/>
          <a:p>
            <a:pPr algn="ctr"/>
            <a:r>
              <a:rPr lang="en-US" sz="4400" dirty="0"/>
              <a:t>43 y/o Woman with Metastatic Lung Adenocarcinoma with ALK Rearrangement</a:t>
            </a:r>
          </a:p>
        </p:txBody>
      </p:sp>
      <p:sp>
        <p:nvSpPr>
          <p:cNvPr id="3" name="Content Placeholder 2"/>
          <p:cNvSpPr>
            <a:spLocks noGrp="1"/>
          </p:cNvSpPr>
          <p:nvPr>
            <p:ph idx="1"/>
          </p:nvPr>
        </p:nvSpPr>
        <p:spPr>
          <a:xfrm>
            <a:off x="646424" y="1925026"/>
            <a:ext cx="10753343" cy="4151871"/>
          </a:xfrm>
        </p:spPr>
        <p:txBody>
          <a:bodyPr>
            <a:normAutofit/>
          </a:bodyPr>
          <a:lstStyle/>
          <a:p>
            <a:pPr marL="0" indent="0">
              <a:buNone/>
            </a:pPr>
            <a:endParaRPr lang="en-US" sz="2800" dirty="0">
              <a:solidFill>
                <a:schemeClr val="tx1"/>
              </a:solidFill>
            </a:endParaRPr>
          </a:p>
          <a:p>
            <a:pPr marL="0" indent="0">
              <a:buNone/>
            </a:pPr>
            <a:endParaRPr lang="en-US" sz="2800" dirty="0">
              <a:solidFill>
                <a:schemeClr val="tx1"/>
              </a:solidFill>
            </a:endParaRPr>
          </a:p>
          <a:p>
            <a:pPr marL="0" indent="0">
              <a:buNone/>
            </a:pPr>
            <a:endParaRPr lang="en-US" sz="2800" dirty="0">
              <a:solidFill>
                <a:schemeClr val="tx1"/>
              </a:solidFill>
            </a:endParaRPr>
          </a:p>
        </p:txBody>
      </p:sp>
      <p:pic>
        <p:nvPicPr>
          <p:cNvPr id="4" name="Picture 3"/>
          <p:cNvPicPr>
            <a:picLocks noChangeAspect="1"/>
          </p:cNvPicPr>
          <p:nvPr/>
        </p:nvPicPr>
        <p:blipFill rotWithShape="1">
          <a:blip r:embed="rId2"/>
          <a:srcRect l="27618" t="290" r="27457" b="13474"/>
          <a:stretch/>
        </p:blipFill>
        <p:spPr>
          <a:xfrm>
            <a:off x="3028439" y="2053818"/>
            <a:ext cx="1820562" cy="3494629"/>
          </a:xfrm>
          <a:prstGeom prst="rect">
            <a:avLst/>
          </a:prstGeom>
        </p:spPr>
      </p:pic>
      <p:pic>
        <p:nvPicPr>
          <p:cNvPr id="5" name="Picture 4"/>
          <p:cNvPicPr>
            <a:picLocks noChangeAspect="1"/>
          </p:cNvPicPr>
          <p:nvPr/>
        </p:nvPicPr>
        <p:blipFill rotWithShape="1">
          <a:blip r:embed="rId3"/>
          <a:srcRect l="26688" t="1307" r="29607" b="11775"/>
          <a:stretch/>
        </p:blipFill>
        <p:spPr>
          <a:xfrm>
            <a:off x="8403633" y="2053818"/>
            <a:ext cx="1771135" cy="3498900"/>
          </a:xfrm>
          <a:prstGeom prst="rect">
            <a:avLst/>
          </a:prstGeom>
        </p:spPr>
      </p:pic>
      <p:sp>
        <p:nvSpPr>
          <p:cNvPr id="6" name="TextBox 5"/>
          <p:cNvSpPr txBox="1"/>
          <p:nvPr/>
        </p:nvSpPr>
        <p:spPr>
          <a:xfrm>
            <a:off x="350729" y="1555694"/>
            <a:ext cx="1149267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rPr>
              <a:t>In July 2016, she had disease progression in the liver and started second line therapy with Ceritinib</a:t>
            </a:r>
          </a:p>
        </p:txBody>
      </p:sp>
      <p:sp>
        <p:nvSpPr>
          <p:cNvPr id="8" name="TextBox 7"/>
          <p:cNvSpPr txBox="1"/>
          <p:nvPr/>
        </p:nvSpPr>
        <p:spPr>
          <a:xfrm>
            <a:off x="139462" y="3499133"/>
            <a:ext cx="313037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rPr>
              <a:t>July 2016 prior to Ceritinib</a:t>
            </a:r>
          </a:p>
        </p:txBody>
      </p:sp>
      <p:sp>
        <p:nvSpPr>
          <p:cNvPr id="9" name="TextBox 8"/>
          <p:cNvSpPr txBox="1"/>
          <p:nvPr/>
        </p:nvSpPr>
        <p:spPr>
          <a:xfrm>
            <a:off x="5234505" y="3493019"/>
            <a:ext cx="341046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Light" panose="020F0302020204030204"/>
                <a:ea typeface="+mn-ea"/>
                <a:cs typeface="+mn-cs"/>
              </a:rPr>
              <a:t>November 2016 after 4 months of Ceritinib</a:t>
            </a:r>
          </a:p>
        </p:txBody>
      </p:sp>
      <p:sp>
        <p:nvSpPr>
          <p:cNvPr id="7" name="Rectangle 6"/>
          <p:cNvSpPr/>
          <p:nvPr/>
        </p:nvSpPr>
        <p:spPr>
          <a:xfrm>
            <a:off x="4661151" y="2187704"/>
            <a:ext cx="181233" cy="510641"/>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r="100000" b="100000"/>
            </a:path>
            <a:tileRect l="-100000" t="-100000"/>
          </a:gradFill>
          <a:ln>
            <a:noFill/>
          </a:ln>
        </p:spPr>
        <p:style>
          <a:lnRef idx="2">
            <a:schemeClr val="dk1"/>
          </a:lnRef>
          <a:fillRef idx="100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0" name="Rectangle 9"/>
          <p:cNvSpPr/>
          <p:nvPr/>
        </p:nvSpPr>
        <p:spPr>
          <a:xfrm>
            <a:off x="10065323" y="2053818"/>
            <a:ext cx="109445" cy="370849"/>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2" name="TextBox 11"/>
          <p:cNvSpPr txBox="1"/>
          <p:nvPr/>
        </p:nvSpPr>
        <p:spPr>
          <a:xfrm>
            <a:off x="166268" y="5996896"/>
            <a:ext cx="118594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rPr>
              <a:t>Toxicities Experienced with Ceritinib: Nausea and Diarrhea - Managed symptomatically, but ultimately required dose reduction</a:t>
            </a:r>
          </a:p>
        </p:txBody>
      </p:sp>
      <p:sp>
        <p:nvSpPr>
          <p:cNvPr id="13" name="Right Arrow 12"/>
          <p:cNvSpPr/>
          <p:nvPr/>
        </p:nvSpPr>
        <p:spPr>
          <a:xfrm>
            <a:off x="3094551" y="4077794"/>
            <a:ext cx="370260" cy="1594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14" name="Picture 13"/>
          <p:cNvPicPr>
            <a:picLocks noChangeAspect="1"/>
          </p:cNvPicPr>
          <p:nvPr/>
        </p:nvPicPr>
        <p:blipFill>
          <a:blip r:embed="rId4"/>
          <a:stretch>
            <a:fillRect/>
          </a:stretch>
        </p:blipFill>
        <p:spPr>
          <a:xfrm>
            <a:off x="8452928" y="4023594"/>
            <a:ext cx="384081" cy="195089"/>
          </a:xfrm>
          <a:prstGeom prst="rect">
            <a:avLst/>
          </a:prstGeom>
        </p:spPr>
      </p:pic>
    </p:spTree>
    <p:extLst>
      <p:ext uri="{BB962C8B-B14F-4D97-AF65-F5344CB8AC3E}">
        <p14:creationId xmlns:p14="http://schemas.microsoft.com/office/powerpoint/2010/main" val="3155989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722" y="43044"/>
            <a:ext cx="10772775" cy="1658198"/>
          </a:xfrm>
        </p:spPr>
        <p:txBody>
          <a:bodyPr>
            <a:normAutofit/>
          </a:bodyPr>
          <a:lstStyle/>
          <a:p>
            <a:pPr algn="ctr"/>
            <a:r>
              <a:rPr lang="en-US" sz="4400" dirty="0"/>
              <a:t>43 y/o Woman with Metastatic Lung Adenocarcinoma with ALK Rearrangement</a:t>
            </a:r>
          </a:p>
        </p:txBody>
      </p:sp>
      <p:sp>
        <p:nvSpPr>
          <p:cNvPr id="3" name="Content Placeholder 2"/>
          <p:cNvSpPr>
            <a:spLocks noGrp="1"/>
          </p:cNvSpPr>
          <p:nvPr>
            <p:ph idx="1"/>
          </p:nvPr>
        </p:nvSpPr>
        <p:spPr>
          <a:xfrm>
            <a:off x="676656" y="1727927"/>
            <a:ext cx="10753343" cy="4151871"/>
          </a:xfrm>
        </p:spPr>
        <p:txBody>
          <a:bodyPr>
            <a:normAutofit/>
          </a:bodyPr>
          <a:lstStyle/>
          <a:p>
            <a:pPr marL="0" indent="0">
              <a:buNone/>
            </a:pPr>
            <a:endParaRPr lang="en-US" sz="2800" dirty="0">
              <a:solidFill>
                <a:schemeClr val="tx1"/>
              </a:solidFill>
            </a:endParaRPr>
          </a:p>
          <a:p>
            <a:pPr marL="0" indent="0">
              <a:buNone/>
            </a:pPr>
            <a:endParaRPr lang="en-US" sz="2800" dirty="0">
              <a:solidFill>
                <a:schemeClr val="tx1"/>
              </a:solidFill>
            </a:endParaRPr>
          </a:p>
          <a:p>
            <a:pPr marL="0" indent="0">
              <a:buNone/>
            </a:pPr>
            <a:endParaRPr lang="en-US" sz="2800" dirty="0">
              <a:solidFill>
                <a:schemeClr val="tx1"/>
              </a:solidFill>
            </a:endParaRPr>
          </a:p>
        </p:txBody>
      </p:sp>
      <p:pic>
        <p:nvPicPr>
          <p:cNvPr id="4" name="Picture 3"/>
          <p:cNvPicPr>
            <a:picLocks noChangeAspect="1"/>
          </p:cNvPicPr>
          <p:nvPr/>
        </p:nvPicPr>
        <p:blipFill rotWithShape="1">
          <a:blip r:embed="rId2"/>
          <a:srcRect l="9711" t="24166" b="19682"/>
          <a:stretch/>
        </p:blipFill>
        <p:spPr>
          <a:xfrm>
            <a:off x="887672" y="2657499"/>
            <a:ext cx="3368351" cy="2062066"/>
          </a:xfrm>
          <a:prstGeom prst="rect">
            <a:avLst/>
          </a:prstGeom>
        </p:spPr>
      </p:pic>
      <p:pic>
        <p:nvPicPr>
          <p:cNvPr id="5" name="Picture 4"/>
          <p:cNvPicPr>
            <a:picLocks noChangeAspect="1"/>
          </p:cNvPicPr>
          <p:nvPr/>
        </p:nvPicPr>
        <p:blipFill rotWithShape="1">
          <a:blip r:embed="rId3"/>
          <a:srcRect l="31797" t="1631" r="30733"/>
          <a:stretch/>
        </p:blipFill>
        <p:spPr>
          <a:xfrm>
            <a:off x="3839636" y="2305068"/>
            <a:ext cx="1231642" cy="2967134"/>
          </a:xfrm>
          <a:prstGeom prst="rect">
            <a:avLst/>
          </a:prstGeom>
        </p:spPr>
      </p:pic>
      <p:pic>
        <p:nvPicPr>
          <p:cNvPr id="6" name="Picture 5"/>
          <p:cNvPicPr>
            <a:picLocks noChangeAspect="1"/>
          </p:cNvPicPr>
          <p:nvPr/>
        </p:nvPicPr>
        <p:blipFill rotWithShape="1">
          <a:blip r:embed="rId4"/>
          <a:srcRect l="7282" t="21890" r="948" b="17100"/>
          <a:stretch/>
        </p:blipFill>
        <p:spPr>
          <a:xfrm>
            <a:off x="6196949" y="2657499"/>
            <a:ext cx="3368351" cy="2239348"/>
          </a:xfrm>
          <a:prstGeom prst="rect">
            <a:avLst/>
          </a:prstGeom>
        </p:spPr>
      </p:pic>
      <p:pic>
        <p:nvPicPr>
          <p:cNvPr id="7" name="Picture 6"/>
          <p:cNvPicPr>
            <a:picLocks noChangeAspect="1"/>
          </p:cNvPicPr>
          <p:nvPr/>
        </p:nvPicPr>
        <p:blipFill rotWithShape="1">
          <a:blip r:embed="rId5"/>
          <a:srcRect l="26500" t="2751" r="30182" b="7216"/>
          <a:stretch/>
        </p:blipFill>
        <p:spPr>
          <a:xfrm>
            <a:off x="9138482" y="2385456"/>
            <a:ext cx="1232225" cy="2967134"/>
          </a:xfrm>
          <a:prstGeom prst="rect">
            <a:avLst/>
          </a:prstGeom>
        </p:spPr>
      </p:pic>
      <p:sp>
        <p:nvSpPr>
          <p:cNvPr id="8" name="TextBox 7"/>
          <p:cNvSpPr txBox="1"/>
          <p:nvPr/>
        </p:nvSpPr>
        <p:spPr>
          <a:xfrm>
            <a:off x="771503" y="1526923"/>
            <a:ext cx="102313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rPr>
              <a:t>In December 2017, she had progression in the liver and initiated third line therapy with Alectinib</a:t>
            </a:r>
          </a:p>
        </p:txBody>
      </p:sp>
      <p:sp>
        <p:nvSpPr>
          <p:cNvPr id="10" name="TextBox 9"/>
          <p:cNvSpPr txBox="1"/>
          <p:nvPr/>
        </p:nvSpPr>
        <p:spPr>
          <a:xfrm>
            <a:off x="1055247" y="2054257"/>
            <a:ext cx="278438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rPr>
              <a:t>December 2017 before Alectinib</a:t>
            </a:r>
          </a:p>
        </p:txBody>
      </p:sp>
      <p:sp>
        <p:nvSpPr>
          <p:cNvPr id="11" name="TextBox 10"/>
          <p:cNvSpPr txBox="1"/>
          <p:nvPr/>
        </p:nvSpPr>
        <p:spPr>
          <a:xfrm>
            <a:off x="5888809" y="2062291"/>
            <a:ext cx="34681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rPr>
              <a:t>February 2018 after 2 months of Alectinib</a:t>
            </a:r>
          </a:p>
        </p:txBody>
      </p:sp>
      <p:sp>
        <p:nvSpPr>
          <p:cNvPr id="9" name="TextBox 8"/>
          <p:cNvSpPr txBox="1"/>
          <p:nvPr/>
        </p:nvSpPr>
        <p:spPr>
          <a:xfrm>
            <a:off x="1044531" y="5764097"/>
            <a:ext cx="105249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Light" panose="020F0302020204030204"/>
                <a:ea typeface="+mn-ea"/>
                <a:cs typeface="+mn-cs"/>
              </a:rPr>
              <a:t>Toxicities Experienced with Alectinib: None significant, she actually experienced weight gain</a:t>
            </a:r>
          </a:p>
        </p:txBody>
      </p:sp>
      <p:sp>
        <p:nvSpPr>
          <p:cNvPr id="12" name="Right Arrow 11"/>
          <p:cNvSpPr/>
          <p:nvPr/>
        </p:nvSpPr>
        <p:spPr>
          <a:xfrm>
            <a:off x="1413141" y="3270542"/>
            <a:ext cx="317241" cy="174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13" name="Picture 12"/>
          <p:cNvPicPr>
            <a:picLocks noChangeAspect="1"/>
          </p:cNvPicPr>
          <p:nvPr/>
        </p:nvPicPr>
        <p:blipFill>
          <a:blip r:embed="rId6"/>
          <a:stretch>
            <a:fillRect/>
          </a:stretch>
        </p:blipFill>
        <p:spPr>
          <a:xfrm>
            <a:off x="3783228" y="3458526"/>
            <a:ext cx="335309" cy="213378"/>
          </a:xfrm>
          <a:prstGeom prst="rect">
            <a:avLst/>
          </a:prstGeom>
        </p:spPr>
      </p:pic>
      <p:pic>
        <p:nvPicPr>
          <p:cNvPr id="14" name="Picture 13"/>
          <p:cNvPicPr>
            <a:picLocks noChangeAspect="1"/>
          </p:cNvPicPr>
          <p:nvPr/>
        </p:nvPicPr>
        <p:blipFill>
          <a:blip r:embed="rId6"/>
          <a:stretch>
            <a:fillRect/>
          </a:stretch>
        </p:blipFill>
        <p:spPr>
          <a:xfrm>
            <a:off x="3783227" y="3802259"/>
            <a:ext cx="335309" cy="213378"/>
          </a:xfrm>
          <a:prstGeom prst="rect">
            <a:avLst/>
          </a:prstGeom>
        </p:spPr>
      </p:pic>
      <p:pic>
        <p:nvPicPr>
          <p:cNvPr id="15" name="Picture 14"/>
          <p:cNvPicPr>
            <a:picLocks noChangeAspect="1"/>
          </p:cNvPicPr>
          <p:nvPr/>
        </p:nvPicPr>
        <p:blipFill>
          <a:blip r:embed="rId6"/>
          <a:stretch>
            <a:fillRect/>
          </a:stretch>
        </p:blipFill>
        <p:spPr>
          <a:xfrm>
            <a:off x="6769570" y="3293987"/>
            <a:ext cx="335309" cy="213378"/>
          </a:xfrm>
          <a:prstGeom prst="rect">
            <a:avLst/>
          </a:prstGeom>
        </p:spPr>
      </p:pic>
      <p:pic>
        <p:nvPicPr>
          <p:cNvPr id="16" name="Picture 15"/>
          <p:cNvPicPr>
            <a:picLocks noChangeAspect="1"/>
          </p:cNvPicPr>
          <p:nvPr/>
        </p:nvPicPr>
        <p:blipFill>
          <a:blip r:embed="rId6"/>
          <a:stretch>
            <a:fillRect/>
          </a:stretch>
        </p:blipFill>
        <p:spPr>
          <a:xfrm>
            <a:off x="9138482" y="3762334"/>
            <a:ext cx="335309" cy="213378"/>
          </a:xfrm>
          <a:prstGeom prst="rect">
            <a:avLst/>
          </a:prstGeom>
        </p:spPr>
      </p:pic>
      <p:pic>
        <p:nvPicPr>
          <p:cNvPr id="17" name="Picture 16"/>
          <p:cNvPicPr>
            <a:picLocks noChangeAspect="1"/>
          </p:cNvPicPr>
          <p:nvPr/>
        </p:nvPicPr>
        <p:blipFill>
          <a:blip r:embed="rId6"/>
          <a:stretch>
            <a:fillRect/>
          </a:stretch>
        </p:blipFill>
        <p:spPr>
          <a:xfrm>
            <a:off x="9132068" y="4141066"/>
            <a:ext cx="335309" cy="213378"/>
          </a:xfrm>
          <a:prstGeom prst="rect">
            <a:avLst/>
          </a:prstGeom>
        </p:spPr>
      </p:pic>
    </p:spTree>
    <p:extLst>
      <p:ext uri="{BB962C8B-B14F-4D97-AF65-F5344CB8AC3E}">
        <p14:creationId xmlns:p14="http://schemas.microsoft.com/office/powerpoint/2010/main" val="434533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49AB5-D209-3642-B0AB-0EA975373460}"/>
              </a:ext>
            </a:extLst>
          </p:cNvPr>
          <p:cNvSpPr>
            <a:spLocks noGrp="1"/>
          </p:cNvSpPr>
          <p:nvPr>
            <p:ph type="title"/>
          </p:nvPr>
        </p:nvSpPr>
        <p:spPr/>
        <p:txBody>
          <a:bodyPr/>
          <a:lstStyle/>
          <a:p>
            <a:pPr algn="ctr"/>
            <a:r>
              <a:rPr lang="en-US" b="1" dirty="0"/>
              <a:t>Disclosures for Dr Tsao</a:t>
            </a:r>
          </a:p>
        </p:txBody>
      </p:sp>
      <p:graphicFrame>
        <p:nvGraphicFramePr>
          <p:cNvPr id="3" name="Table 2">
            <a:extLst>
              <a:ext uri="{FF2B5EF4-FFF2-40B4-BE49-F238E27FC236}">
                <a16:creationId xmlns:a16="http://schemas.microsoft.com/office/drawing/2014/main" id="{E0B1A289-E0AE-754E-80EB-22FD232A4ED1}"/>
              </a:ext>
            </a:extLst>
          </p:cNvPr>
          <p:cNvGraphicFramePr>
            <a:graphicFrameLocks noGrp="1"/>
          </p:cNvGraphicFramePr>
          <p:nvPr/>
        </p:nvGraphicFramePr>
        <p:xfrm>
          <a:off x="1497743" y="1690688"/>
          <a:ext cx="8868881" cy="3508036"/>
        </p:xfrm>
        <a:graphic>
          <a:graphicData uri="http://schemas.openxmlformats.org/drawingml/2006/table">
            <a:tbl>
              <a:tblPr firstRow="1" bandRow="1">
                <a:tableStyleId>{5C22544A-7EE6-4342-B048-85BDC9FD1C3A}</a:tableStyleId>
              </a:tblPr>
              <a:tblGrid>
                <a:gridCol w="3264795">
                  <a:extLst>
                    <a:ext uri="{9D8B030D-6E8A-4147-A177-3AD203B41FA5}">
                      <a16:colId xmlns:a16="http://schemas.microsoft.com/office/drawing/2014/main" val="3447067809"/>
                    </a:ext>
                  </a:extLst>
                </a:gridCol>
                <a:gridCol w="5604086">
                  <a:extLst>
                    <a:ext uri="{9D8B030D-6E8A-4147-A177-3AD203B41FA5}">
                      <a16:colId xmlns:a16="http://schemas.microsoft.com/office/drawing/2014/main" val="848121938"/>
                    </a:ext>
                  </a:extLst>
                </a:gridCol>
              </a:tblGrid>
              <a:tr h="1559127">
                <a:tc>
                  <a:txBody>
                    <a:bodyPr/>
                    <a:lstStyle/>
                    <a:p>
                      <a:r>
                        <a:rPr lang="en-US" b="1" dirty="0">
                          <a:solidFill>
                            <a:schemeClr val="bg1"/>
                          </a:solidFill>
                        </a:rPr>
                        <a:t>Advisory Committee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0" dirty="0">
                          <a:solidFill>
                            <a:schemeClr val="bg1"/>
                          </a:solidFill>
                        </a:rPr>
                        <a:t>Ariad Pharmaceuticals Inc, AstraZeneca Pharmaceuticals LP, Boehringer Ingelheim Pharmaceuticals Inc, Bristol-Myers Squibb Company, EMD Serono Inc, Genentech, Huron, Lilly, Merck, Novartis, Roche Laboratories Inc, Seattle Genetics, SELLAS Life Sciences, Takeda Oncology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46838217"/>
                  </a:ext>
                </a:extLst>
              </a:tr>
              <a:tr h="1266791">
                <a:tc>
                  <a:txBody>
                    <a:bodyPr/>
                    <a:lstStyle/>
                    <a:p>
                      <a:r>
                        <a:rPr lang="en-US" b="1" dirty="0">
                          <a:solidFill>
                            <a:schemeClr val="bg1"/>
                          </a:solidFill>
                        </a:rPr>
                        <a:t>Contracted Research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0" dirty="0">
                          <a:solidFill>
                            <a:schemeClr val="bg1"/>
                          </a:solidFill>
                        </a:rPr>
                        <a:t>Ariad Pharmaceuticals Inc, Boehringer Ingelheim Pharmaceuticals Inc, Bristol-Myers Squibb Company, </a:t>
                      </a:r>
                      <a:r>
                        <a:rPr lang="en-US" b="0" dirty="0" err="1">
                          <a:solidFill>
                            <a:schemeClr val="bg1"/>
                          </a:solidFill>
                        </a:rPr>
                        <a:t>Epizyme</a:t>
                      </a:r>
                      <a:r>
                        <a:rPr lang="en-US" b="0" dirty="0">
                          <a:solidFill>
                            <a:schemeClr val="bg1"/>
                          </a:solidFill>
                        </a:rPr>
                        <a:t>, Genentech, Lilly, Merck, Polaris Group, Seattle Genetics, Takeda Oncology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15110409"/>
                  </a:ext>
                </a:extLst>
              </a:tr>
              <a:tr h="682118">
                <a:tc>
                  <a:txBody>
                    <a:bodyPr/>
                    <a:lstStyle/>
                    <a:p>
                      <a:r>
                        <a:rPr lang="en-US" b="1" dirty="0">
                          <a:solidFill>
                            <a:schemeClr val="bg1"/>
                          </a:solidFill>
                        </a:rPr>
                        <a:t>Data and Safety Monitoring Board/Committee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0" dirty="0" err="1">
                          <a:solidFill>
                            <a:schemeClr val="bg1"/>
                          </a:solidFill>
                        </a:rPr>
                        <a:t>Xcovery</a:t>
                      </a:r>
                      <a:endParaRPr lang="en-US" b="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77037502"/>
                  </a:ext>
                </a:extLst>
              </a:tr>
            </a:tbl>
          </a:graphicData>
        </a:graphic>
      </p:graphicFrame>
    </p:spTree>
    <p:extLst>
      <p:ext uri="{BB962C8B-B14F-4D97-AF65-F5344CB8AC3E}">
        <p14:creationId xmlns:p14="http://schemas.microsoft.com/office/powerpoint/2010/main" val="1960657340"/>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98700"/>
            <a:ext cx="10772775" cy="1658198"/>
          </a:xfrm>
        </p:spPr>
        <p:txBody>
          <a:bodyPr>
            <a:normAutofit/>
          </a:bodyPr>
          <a:lstStyle/>
          <a:p>
            <a:pPr algn="ctr"/>
            <a:r>
              <a:rPr lang="en-US" sz="4400" dirty="0"/>
              <a:t>43 y/o Woman with Metastatic Lung Adenocarcinoma with ALK Rearrangement</a:t>
            </a:r>
          </a:p>
        </p:txBody>
      </p:sp>
      <p:sp>
        <p:nvSpPr>
          <p:cNvPr id="3" name="Content Placeholder 2"/>
          <p:cNvSpPr>
            <a:spLocks noGrp="1"/>
          </p:cNvSpPr>
          <p:nvPr>
            <p:ph idx="1"/>
          </p:nvPr>
        </p:nvSpPr>
        <p:spPr>
          <a:xfrm>
            <a:off x="676656" y="2001454"/>
            <a:ext cx="10753343" cy="4151871"/>
          </a:xfrm>
        </p:spPr>
        <p:txBody>
          <a:bodyPr>
            <a:noAutofit/>
          </a:bodyPr>
          <a:lstStyle/>
          <a:p>
            <a:pPr marL="236538" indent="-236538">
              <a:buFont typeface="Arial" panose="020B0604020202020204" pitchFamily="34" charset="0"/>
              <a:buChar char="•"/>
            </a:pPr>
            <a:r>
              <a:rPr lang="en-US" sz="2700" b="1" dirty="0">
                <a:solidFill>
                  <a:schemeClr val="tx1"/>
                </a:solidFill>
              </a:rPr>
              <a:t>July 2019 – disease progression in the liver</a:t>
            </a:r>
          </a:p>
          <a:p>
            <a:pPr marL="236538" indent="-236538">
              <a:buFont typeface="Arial" panose="020B0604020202020204" pitchFamily="34" charset="0"/>
              <a:buChar char="•"/>
            </a:pPr>
            <a:r>
              <a:rPr lang="en-US" sz="2700" b="1" dirty="0">
                <a:solidFill>
                  <a:schemeClr val="tx1"/>
                </a:solidFill>
              </a:rPr>
              <a:t>New liquid biopsy was performed to evaluate for new alterations or mechanisms of resistance (no new actionable alterations were identified)</a:t>
            </a:r>
          </a:p>
          <a:p>
            <a:pPr marL="236538" indent="-236538">
              <a:buFont typeface="Arial" panose="020B0604020202020204" pitchFamily="34" charset="0"/>
              <a:buChar char="•"/>
            </a:pPr>
            <a:r>
              <a:rPr lang="en-US" sz="2700" b="1" dirty="0">
                <a:solidFill>
                  <a:schemeClr val="tx1"/>
                </a:solidFill>
              </a:rPr>
              <a:t>August 2019 – initiated 4</a:t>
            </a:r>
            <a:r>
              <a:rPr lang="en-US" sz="2700" b="1" baseline="30000" dirty="0">
                <a:solidFill>
                  <a:schemeClr val="tx1"/>
                </a:solidFill>
              </a:rPr>
              <a:t>th</a:t>
            </a:r>
            <a:r>
              <a:rPr lang="en-US" sz="2700" b="1" dirty="0">
                <a:solidFill>
                  <a:schemeClr val="tx1"/>
                </a:solidFill>
              </a:rPr>
              <a:t> line therapy with Lorlatinib	</a:t>
            </a:r>
          </a:p>
          <a:p>
            <a:pPr marL="236538" indent="-236538">
              <a:buFont typeface="Arial" panose="020B0604020202020204" pitchFamily="34" charset="0"/>
              <a:buChar char="•"/>
            </a:pPr>
            <a:r>
              <a:rPr lang="en-US" sz="2700" b="1" dirty="0">
                <a:solidFill>
                  <a:schemeClr val="tx1"/>
                </a:solidFill>
              </a:rPr>
              <a:t>10/2019 – PET/CT revealed resolution of the two new liver lesions, no new disease</a:t>
            </a:r>
            <a:endParaRPr lang="en-US" sz="2700" dirty="0">
              <a:solidFill>
                <a:schemeClr val="tx1"/>
              </a:solidFill>
            </a:endParaRPr>
          </a:p>
          <a:p>
            <a:pPr marL="236538" indent="-236538">
              <a:buFont typeface="Arial" panose="020B0604020202020204" pitchFamily="34" charset="0"/>
              <a:buChar char="•"/>
            </a:pPr>
            <a:r>
              <a:rPr lang="en-US" sz="2700" b="1" dirty="0">
                <a:solidFill>
                  <a:schemeClr val="tx1"/>
                </a:solidFill>
              </a:rPr>
              <a:t>Toxicities Experienced with Lorlatinib: Lower extremity edema (managed with intermittent diuretics), hyperlipidemia (managed with rosuvastatin), mild cognitive changes (no interventions/close monitoring for worsening)</a:t>
            </a:r>
          </a:p>
        </p:txBody>
      </p:sp>
    </p:spTree>
    <p:extLst>
      <p:ext uri="{BB962C8B-B14F-4D97-AF65-F5344CB8AC3E}">
        <p14:creationId xmlns:p14="http://schemas.microsoft.com/office/powerpoint/2010/main" val="1145078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9612" y="194947"/>
            <a:ext cx="10772775" cy="1405676"/>
          </a:xfrm>
        </p:spPr>
        <p:txBody>
          <a:bodyPr>
            <a:normAutofit/>
          </a:bodyPr>
          <a:lstStyle/>
          <a:p>
            <a:pPr algn="ctr"/>
            <a:r>
              <a:rPr lang="en-US" sz="4400" dirty="0"/>
              <a:t>Patient Education when initiating ALK TKIs</a:t>
            </a:r>
          </a:p>
        </p:txBody>
      </p:sp>
      <p:sp>
        <p:nvSpPr>
          <p:cNvPr id="3" name="Content Placeholder 2"/>
          <p:cNvSpPr>
            <a:spLocks noGrp="1"/>
          </p:cNvSpPr>
          <p:nvPr>
            <p:ph idx="1"/>
          </p:nvPr>
        </p:nvSpPr>
        <p:spPr>
          <a:xfrm>
            <a:off x="709613" y="1713356"/>
            <a:ext cx="10476130" cy="4151871"/>
          </a:xfrm>
        </p:spPr>
        <p:txBody>
          <a:bodyPr>
            <a:noAutofit/>
          </a:bodyPr>
          <a:lstStyle/>
          <a:p>
            <a:pPr marL="285750" indent="-285750">
              <a:buFont typeface="Arial" panose="020B0604020202020204" pitchFamily="34" charset="0"/>
              <a:buChar char="•"/>
            </a:pPr>
            <a:r>
              <a:rPr lang="en-US" sz="2600" dirty="0">
                <a:solidFill>
                  <a:schemeClr val="tx1"/>
                </a:solidFill>
              </a:rPr>
              <a:t>Explain reason for choosing this medication as first line, second, third, etc., therapy (this medication targets the mutation found in your tumor cells)</a:t>
            </a:r>
          </a:p>
          <a:p>
            <a:pPr marL="285750" indent="-285750">
              <a:buFont typeface="Arial" panose="020B0604020202020204" pitchFamily="34" charset="0"/>
              <a:buChar char="•"/>
            </a:pPr>
            <a:r>
              <a:rPr lang="en-US" sz="2600" dirty="0">
                <a:solidFill>
                  <a:schemeClr val="tx1"/>
                </a:solidFill>
              </a:rPr>
              <a:t>Discuss barriers to receiving medication (insurance approval, prior auth, specialty pharmacy, home delivery, etc.)</a:t>
            </a:r>
          </a:p>
          <a:p>
            <a:pPr marL="285750" indent="-285750">
              <a:buFont typeface="Arial" panose="020B0604020202020204" pitchFamily="34" charset="0"/>
              <a:buChar char="•"/>
            </a:pPr>
            <a:r>
              <a:rPr lang="en-US" sz="2600" dirty="0">
                <a:solidFill>
                  <a:schemeClr val="tx1"/>
                </a:solidFill>
              </a:rPr>
              <a:t>Explain how to take medication - With or without food?, swallow whole, take at the same time every day</a:t>
            </a:r>
          </a:p>
          <a:p>
            <a:pPr marL="285750" indent="-285750">
              <a:buFont typeface="Arial" panose="020B0604020202020204" pitchFamily="34" charset="0"/>
              <a:buChar char="•"/>
            </a:pPr>
            <a:r>
              <a:rPr lang="en-US" sz="2600" dirty="0">
                <a:solidFill>
                  <a:schemeClr val="tx1"/>
                </a:solidFill>
              </a:rPr>
              <a:t>Avoid grapefruit/grapefruit juice</a:t>
            </a:r>
          </a:p>
          <a:p>
            <a:pPr marL="285750" indent="-285750">
              <a:buFont typeface="Arial" panose="020B0604020202020204" pitchFamily="34" charset="0"/>
              <a:buChar char="•"/>
            </a:pPr>
            <a:r>
              <a:rPr lang="en-US" sz="2600" dirty="0">
                <a:solidFill>
                  <a:schemeClr val="tx1"/>
                </a:solidFill>
              </a:rPr>
              <a:t>Photosensitivity dermatitis is rare, but wearing sunscreen is recommended</a:t>
            </a:r>
          </a:p>
          <a:p>
            <a:pPr marL="285750" indent="-285750">
              <a:buFont typeface="Arial" panose="020B0604020202020204" pitchFamily="34" charset="0"/>
              <a:buChar char="•"/>
            </a:pPr>
            <a:r>
              <a:rPr lang="en-US" sz="2600" dirty="0">
                <a:solidFill>
                  <a:schemeClr val="tx1"/>
                </a:solidFill>
              </a:rPr>
              <a:t>Recommend discontinuation of herbal supplements prior to initiating an ALK inhibitor</a:t>
            </a:r>
          </a:p>
          <a:p>
            <a:pPr marL="285750" indent="-285750">
              <a:buFont typeface="Arial" panose="020B0604020202020204" pitchFamily="34" charset="0"/>
              <a:buChar char="•"/>
            </a:pPr>
            <a:r>
              <a:rPr lang="en-US" sz="2600" dirty="0">
                <a:solidFill>
                  <a:schemeClr val="tx1"/>
                </a:solidFill>
              </a:rPr>
              <a:t>Explain follow up, monitoring, and restaging schedule</a:t>
            </a:r>
          </a:p>
        </p:txBody>
      </p:sp>
    </p:spTree>
    <p:extLst>
      <p:ext uri="{BB962C8B-B14F-4D97-AF65-F5344CB8AC3E}">
        <p14:creationId xmlns:p14="http://schemas.microsoft.com/office/powerpoint/2010/main" val="2961379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80397"/>
            <a:ext cx="10772775" cy="1059658"/>
          </a:xfrm>
        </p:spPr>
        <p:txBody>
          <a:bodyPr>
            <a:normAutofit fontScale="90000"/>
          </a:bodyPr>
          <a:lstStyle/>
          <a:p>
            <a:pPr algn="ctr"/>
            <a:r>
              <a:rPr lang="en-US" sz="4000" dirty="0"/>
              <a:t>ALK TKIs: Potential Toxicity/Side Effects and Management</a:t>
            </a:r>
            <a:endParaRPr lang="en-US" sz="4400" dirty="0"/>
          </a:p>
        </p:txBody>
      </p:sp>
      <p:sp>
        <p:nvSpPr>
          <p:cNvPr id="3" name="Content Placeholder 2"/>
          <p:cNvSpPr>
            <a:spLocks noGrp="1"/>
          </p:cNvSpPr>
          <p:nvPr>
            <p:ph idx="1"/>
          </p:nvPr>
        </p:nvSpPr>
        <p:spPr>
          <a:xfrm>
            <a:off x="613195" y="1003041"/>
            <a:ext cx="10860832" cy="4851917"/>
          </a:xfrm>
        </p:spPr>
        <p:txBody>
          <a:bodyPr>
            <a:noAutofit/>
          </a:bodyPr>
          <a:lstStyle/>
          <a:p>
            <a:pPr marL="173038" indent="-173038">
              <a:lnSpc>
                <a:spcPct val="100000"/>
              </a:lnSpc>
              <a:spcBef>
                <a:spcPts val="100"/>
              </a:spcBef>
              <a:buNone/>
            </a:pPr>
            <a:r>
              <a:rPr lang="en-US" sz="2000" b="1" dirty="0">
                <a:solidFill>
                  <a:schemeClr val="tx1"/>
                </a:solidFill>
              </a:rPr>
              <a:t>Common Toxicities/Management:</a:t>
            </a:r>
          </a:p>
          <a:p>
            <a:pPr marL="173038" indent="-173038">
              <a:lnSpc>
                <a:spcPct val="100000"/>
              </a:lnSpc>
              <a:spcBef>
                <a:spcPts val="100"/>
              </a:spcBef>
              <a:buFont typeface="Arial" panose="020B0604020202020204" pitchFamily="34" charset="0"/>
              <a:buChar char="•"/>
            </a:pPr>
            <a:r>
              <a:rPr lang="en-US" sz="2000" b="1" dirty="0">
                <a:solidFill>
                  <a:schemeClr val="tx1"/>
                </a:solidFill>
              </a:rPr>
              <a:t>GI Toxicities </a:t>
            </a:r>
            <a:r>
              <a:rPr lang="en-US" sz="2000" dirty="0">
                <a:solidFill>
                  <a:schemeClr val="tx1"/>
                </a:solidFill>
              </a:rPr>
              <a:t>(nausea/vomiting, diarrhea, abdominal pain/cramping) - Management: supportive meds (anti-emetics, anti-diarrheal, pain meds), hold drug, dose reduction</a:t>
            </a:r>
          </a:p>
          <a:p>
            <a:pPr marL="173038" indent="-173038">
              <a:lnSpc>
                <a:spcPct val="100000"/>
              </a:lnSpc>
              <a:spcBef>
                <a:spcPts val="100"/>
              </a:spcBef>
              <a:buFont typeface="Arial" panose="020B0604020202020204" pitchFamily="34" charset="0"/>
              <a:buChar char="•"/>
            </a:pPr>
            <a:r>
              <a:rPr lang="en-US" sz="2000" b="1" dirty="0">
                <a:solidFill>
                  <a:schemeClr val="tx1"/>
                </a:solidFill>
              </a:rPr>
              <a:t>Elevated Hepatic Enzymes - </a:t>
            </a:r>
            <a:r>
              <a:rPr lang="en-US" sz="2000" dirty="0">
                <a:solidFill>
                  <a:schemeClr val="tx1"/>
                </a:solidFill>
              </a:rPr>
              <a:t>Management: monitor closely, higher grade - follow manufacturer guidelines for holding and dose reduction</a:t>
            </a:r>
          </a:p>
          <a:p>
            <a:pPr marL="173038" indent="-173038">
              <a:lnSpc>
                <a:spcPct val="100000"/>
              </a:lnSpc>
              <a:spcBef>
                <a:spcPts val="100"/>
              </a:spcBef>
              <a:buFont typeface="Arial" panose="020B0604020202020204" pitchFamily="34" charset="0"/>
              <a:buChar char="•"/>
            </a:pPr>
            <a:r>
              <a:rPr lang="en-US" sz="2000" b="1" dirty="0">
                <a:solidFill>
                  <a:schemeClr val="tx1"/>
                </a:solidFill>
              </a:rPr>
              <a:t>Fatigue – </a:t>
            </a:r>
            <a:r>
              <a:rPr lang="en-US" sz="2000" dirty="0">
                <a:solidFill>
                  <a:schemeClr val="tx1"/>
                </a:solidFill>
              </a:rPr>
              <a:t>Management: encourage rest and exercise, for severe fatigue – consider holding drug or dose reduction</a:t>
            </a:r>
          </a:p>
          <a:p>
            <a:pPr marL="173038" indent="-173038">
              <a:lnSpc>
                <a:spcPct val="100000"/>
              </a:lnSpc>
              <a:spcBef>
                <a:spcPts val="100"/>
              </a:spcBef>
              <a:buFont typeface="Arial" panose="020B0604020202020204" pitchFamily="34" charset="0"/>
              <a:buChar char="•"/>
            </a:pPr>
            <a:r>
              <a:rPr lang="en-US" sz="2000" b="1" dirty="0">
                <a:solidFill>
                  <a:schemeClr val="tx1"/>
                </a:solidFill>
              </a:rPr>
              <a:t>Peripheral Edema </a:t>
            </a:r>
            <a:r>
              <a:rPr lang="en-US" sz="2000" dirty="0">
                <a:solidFill>
                  <a:schemeClr val="tx1"/>
                </a:solidFill>
              </a:rPr>
              <a:t>– Management: encourage feet elevation, ambulation, exercise, for severe edema – can consider diuretics</a:t>
            </a:r>
          </a:p>
          <a:p>
            <a:pPr marL="173038" indent="-173038">
              <a:lnSpc>
                <a:spcPct val="100000"/>
              </a:lnSpc>
              <a:spcBef>
                <a:spcPts val="100"/>
              </a:spcBef>
              <a:buFont typeface="Arial" panose="020B0604020202020204" pitchFamily="34" charset="0"/>
              <a:buChar char="•"/>
            </a:pPr>
            <a:r>
              <a:rPr lang="en-US" sz="2000" b="1" dirty="0">
                <a:solidFill>
                  <a:schemeClr val="tx1"/>
                </a:solidFill>
              </a:rPr>
              <a:t>Vision Changes – </a:t>
            </a:r>
            <a:r>
              <a:rPr lang="en-US" sz="2000" dirty="0">
                <a:solidFill>
                  <a:schemeClr val="tx1"/>
                </a:solidFill>
              </a:rPr>
              <a:t>Management: ophthalmology consult, low threshold for holding drug, dose reduction</a:t>
            </a:r>
          </a:p>
          <a:p>
            <a:pPr marL="173038" indent="-173038">
              <a:lnSpc>
                <a:spcPct val="100000"/>
              </a:lnSpc>
              <a:spcBef>
                <a:spcPts val="100"/>
              </a:spcBef>
              <a:buFont typeface="Arial" panose="020B0604020202020204" pitchFamily="34" charset="0"/>
              <a:buChar char="•"/>
            </a:pPr>
            <a:r>
              <a:rPr lang="en-US" sz="2000" b="1" dirty="0">
                <a:solidFill>
                  <a:schemeClr val="tx1"/>
                </a:solidFill>
              </a:rPr>
              <a:t>Weight Loss – </a:t>
            </a:r>
            <a:r>
              <a:rPr lang="en-US" sz="2000" dirty="0">
                <a:solidFill>
                  <a:schemeClr val="tx1"/>
                </a:solidFill>
              </a:rPr>
              <a:t>Management: encourage increase caloric intake (frequent snacks), dietician consult, consider appetite stimulants</a:t>
            </a:r>
            <a:r>
              <a:rPr lang="en-US" sz="2000" b="1" dirty="0">
                <a:solidFill>
                  <a:schemeClr val="tx1"/>
                </a:solidFill>
              </a:rPr>
              <a:t> </a:t>
            </a:r>
          </a:p>
          <a:p>
            <a:pPr marL="173038" indent="-173038">
              <a:lnSpc>
                <a:spcPct val="100000"/>
              </a:lnSpc>
              <a:spcBef>
                <a:spcPts val="100"/>
              </a:spcBef>
              <a:buFont typeface="Arial" panose="020B0604020202020204" pitchFamily="34" charset="0"/>
              <a:buChar char="•"/>
            </a:pPr>
            <a:r>
              <a:rPr lang="en-US" sz="2000" b="1" dirty="0">
                <a:solidFill>
                  <a:schemeClr val="tx1"/>
                </a:solidFill>
              </a:rPr>
              <a:t>Myalgias </a:t>
            </a:r>
            <a:r>
              <a:rPr lang="en-US" sz="2000" dirty="0">
                <a:solidFill>
                  <a:schemeClr val="tx1"/>
                </a:solidFill>
              </a:rPr>
              <a:t>– Management: for severe – hold drug and restart when grade one or less (may require dose reduction), monitor CK/CPK, pain meds if needed</a:t>
            </a:r>
          </a:p>
          <a:p>
            <a:pPr marL="173038" indent="-173038">
              <a:lnSpc>
                <a:spcPct val="100000"/>
              </a:lnSpc>
              <a:spcBef>
                <a:spcPts val="100"/>
              </a:spcBef>
              <a:buNone/>
            </a:pPr>
            <a:r>
              <a:rPr lang="en-US" sz="2000" b="1" dirty="0">
                <a:solidFill>
                  <a:schemeClr val="tx1"/>
                </a:solidFill>
              </a:rPr>
              <a:t>Less Common Potentially Severe Toxicities:</a:t>
            </a:r>
          </a:p>
          <a:p>
            <a:pPr marL="173038" indent="-173038">
              <a:lnSpc>
                <a:spcPct val="100000"/>
              </a:lnSpc>
              <a:spcBef>
                <a:spcPts val="100"/>
              </a:spcBef>
              <a:buFont typeface="Arial" panose="020B0604020202020204" pitchFamily="34" charset="0"/>
              <a:buChar char="•"/>
            </a:pPr>
            <a:r>
              <a:rPr lang="en-US" sz="2000" b="1" dirty="0">
                <a:solidFill>
                  <a:schemeClr val="tx1"/>
                </a:solidFill>
              </a:rPr>
              <a:t>Bradycardia, QT Prolongation</a:t>
            </a:r>
          </a:p>
          <a:p>
            <a:pPr marL="173038" indent="-173038">
              <a:lnSpc>
                <a:spcPct val="100000"/>
              </a:lnSpc>
              <a:spcBef>
                <a:spcPts val="100"/>
              </a:spcBef>
              <a:buFont typeface="Arial" panose="020B0604020202020204" pitchFamily="34" charset="0"/>
              <a:buChar char="•"/>
            </a:pPr>
            <a:r>
              <a:rPr lang="en-US" sz="2000" b="1" dirty="0">
                <a:solidFill>
                  <a:schemeClr val="tx1"/>
                </a:solidFill>
              </a:rPr>
              <a:t>Interstitial Lung Disease</a:t>
            </a:r>
          </a:p>
          <a:p>
            <a:pPr marL="173038" indent="-173038">
              <a:lnSpc>
                <a:spcPct val="100000"/>
              </a:lnSpc>
              <a:spcBef>
                <a:spcPts val="100"/>
              </a:spcBef>
              <a:buFont typeface="Arial" panose="020B0604020202020204" pitchFamily="34" charset="0"/>
              <a:buChar char="•"/>
            </a:pPr>
            <a:r>
              <a:rPr lang="en-US" sz="2000" b="1" dirty="0">
                <a:solidFill>
                  <a:schemeClr val="tx1"/>
                </a:solidFill>
              </a:rPr>
              <a:t>Hepatic Toxicity</a:t>
            </a:r>
          </a:p>
        </p:txBody>
      </p:sp>
    </p:spTree>
    <p:extLst>
      <p:ext uri="{BB962C8B-B14F-4D97-AF65-F5344CB8AC3E}">
        <p14:creationId xmlns:p14="http://schemas.microsoft.com/office/powerpoint/2010/main" val="802414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0"/>
            <a:ext cx="10772775" cy="1658198"/>
          </a:xfrm>
        </p:spPr>
        <p:txBody>
          <a:bodyPr>
            <a:normAutofit/>
          </a:bodyPr>
          <a:lstStyle/>
          <a:p>
            <a:pPr algn="ctr"/>
            <a:r>
              <a:rPr lang="en-US" sz="4400" dirty="0"/>
              <a:t>ALK TKIs Specific Toxicities</a:t>
            </a:r>
          </a:p>
        </p:txBody>
      </p:sp>
      <p:sp>
        <p:nvSpPr>
          <p:cNvPr id="3" name="Content Placeholder 2"/>
          <p:cNvSpPr>
            <a:spLocks noGrp="1"/>
          </p:cNvSpPr>
          <p:nvPr>
            <p:ph idx="1"/>
          </p:nvPr>
        </p:nvSpPr>
        <p:spPr>
          <a:xfrm>
            <a:off x="781433" y="1658198"/>
            <a:ext cx="10753343" cy="4151871"/>
          </a:xfrm>
        </p:spPr>
        <p:txBody>
          <a:bodyPr>
            <a:normAutofit/>
          </a:bodyPr>
          <a:lstStyle/>
          <a:p>
            <a:pPr marL="236538" indent="-236538">
              <a:buFont typeface="Arial" panose="020B0604020202020204" pitchFamily="34" charset="0"/>
              <a:buChar char="•"/>
            </a:pPr>
            <a:r>
              <a:rPr lang="en-US" sz="3200" b="1" dirty="0">
                <a:solidFill>
                  <a:schemeClr val="tx1"/>
                </a:solidFill>
              </a:rPr>
              <a:t>Crizotinib:</a:t>
            </a:r>
            <a:r>
              <a:rPr lang="en-US" sz="3200" b="1" dirty="0">
                <a:solidFill>
                  <a:srgbClr val="C00000"/>
                </a:solidFill>
              </a:rPr>
              <a:t> </a:t>
            </a:r>
            <a:r>
              <a:rPr lang="en-US" sz="3200" dirty="0">
                <a:solidFill>
                  <a:schemeClr val="tx1"/>
                </a:solidFill>
              </a:rPr>
              <a:t>V</a:t>
            </a:r>
            <a:r>
              <a:rPr lang="en-US" sz="2800" dirty="0">
                <a:solidFill>
                  <a:schemeClr val="tx1"/>
                </a:solidFill>
              </a:rPr>
              <a:t>isual disturbances, vision loss</a:t>
            </a:r>
          </a:p>
          <a:p>
            <a:pPr marL="236538" indent="-236538">
              <a:buFont typeface="Arial" panose="020B0604020202020204" pitchFamily="34" charset="0"/>
              <a:buChar char="•"/>
            </a:pPr>
            <a:r>
              <a:rPr lang="en-US" sz="3200" b="1" dirty="0" err="1">
                <a:solidFill>
                  <a:schemeClr val="tx1"/>
                </a:solidFill>
              </a:rPr>
              <a:t>Ceritinib</a:t>
            </a:r>
            <a:r>
              <a:rPr lang="en-US" sz="3200" b="1" dirty="0">
                <a:solidFill>
                  <a:schemeClr val="tx1"/>
                </a:solidFill>
              </a:rPr>
              <a:t>: </a:t>
            </a:r>
            <a:r>
              <a:rPr lang="en-US" sz="2800" dirty="0">
                <a:solidFill>
                  <a:schemeClr val="tx1"/>
                </a:solidFill>
              </a:rPr>
              <a:t>GI toxicity (nausea/vomiting, abdominal cramping, diarrhea), hyperglycemia, pancreatitis</a:t>
            </a:r>
          </a:p>
          <a:p>
            <a:pPr marL="236538" indent="-236538">
              <a:buFont typeface="Arial" panose="020B0604020202020204" pitchFamily="34" charset="0"/>
              <a:buChar char="•"/>
            </a:pPr>
            <a:r>
              <a:rPr lang="en-US" sz="3200" b="1" dirty="0">
                <a:solidFill>
                  <a:schemeClr val="tx1"/>
                </a:solidFill>
              </a:rPr>
              <a:t>Alectinib: </a:t>
            </a:r>
            <a:r>
              <a:rPr lang="en-US" sz="2800" dirty="0">
                <a:solidFill>
                  <a:schemeClr val="tx1"/>
                </a:solidFill>
              </a:rPr>
              <a:t>Muscle cramping, elevated CK, anemia</a:t>
            </a:r>
          </a:p>
          <a:p>
            <a:pPr marL="236538" indent="-236538">
              <a:buFont typeface="Arial" panose="020B0604020202020204" pitchFamily="34" charset="0"/>
              <a:buChar char="•"/>
            </a:pPr>
            <a:r>
              <a:rPr lang="en-US" sz="3200" b="1" dirty="0">
                <a:solidFill>
                  <a:schemeClr val="tx1"/>
                </a:solidFill>
              </a:rPr>
              <a:t>Brigatinib: </a:t>
            </a:r>
            <a:r>
              <a:rPr lang="en-US" sz="2800" dirty="0">
                <a:solidFill>
                  <a:schemeClr val="tx1"/>
                </a:solidFill>
              </a:rPr>
              <a:t>Respiratory toxicity (dyspnea/cough), increased risk of ILD in first week of treatment, HTN, hyperglycemia, headache, pancreatitis</a:t>
            </a:r>
          </a:p>
          <a:p>
            <a:pPr marL="236538" indent="-236538">
              <a:buFont typeface="Arial" panose="020B0604020202020204" pitchFamily="34" charset="0"/>
              <a:buChar char="•"/>
            </a:pPr>
            <a:r>
              <a:rPr lang="en-US" sz="3200" b="1" dirty="0">
                <a:solidFill>
                  <a:schemeClr val="tx1"/>
                </a:solidFill>
              </a:rPr>
              <a:t>Lorlatinib:</a:t>
            </a:r>
            <a:r>
              <a:rPr lang="en-US" sz="2800" dirty="0">
                <a:solidFill>
                  <a:schemeClr val="tx1"/>
                </a:solidFill>
              </a:rPr>
              <a:t> High cholesterol, cognitive changes, weight gain</a:t>
            </a:r>
          </a:p>
        </p:txBody>
      </p:sp>
    </p:spTree>
    <p:extLst>
      <p:ext uri="{BB962C8B-B14F-4D97-AF65-F5344CB8AC3E}">
        <p14:creationId xmlns:p14="http://schemas.microsoft.com/office/powerpoint/2010/main" val="3342693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161330"/>
            <a:ext cx="10772775" cy="1658198"/>
          </a:xfrm>
        </p:spPr>
        <p:txBody>
          <a:bodyPr>
            <a:normAutofit/>
          </a:bodyPr>
          <a:lstStyle/>
          <a:p>
            <a:pPr algn="ctr"/>
            <a:r>
              <a:rPr lang="en-US" sz="4400" dirty="0"/>
              <a:t>Intracranial Disease in Patients with ALK Rearrangement</a:t>
            </a:r>
          </a:p>
        </p:txBody>
      </p:sp>
      <p:sp>
        <p:nvSpPr>
          <p:cNvPr id="3" name="Content Placeholder 2"/>
          <p:cNvSpPr>
            <a:spLocks noGrp="1"/>
          </p:cNvSpPr>
          <p:nvPr>
            <p:ph idx="1"/>
          </p:nvPr>
        </p:nvSpPr>
        <p:spPr>
          <a:xfrm>
            <a:off x="657224" y="1819528"/>
            <a:ext cx="11060232" cy="4151871"/>
          </a:xfrm>
        </p:spPr>
        <p:txBody>
          <a:bodyPr>
            <a:noAutofit/>
          </a:bodyPr>
          <a:lstStyle/>
          <a:p>
            <a:pPr marL="0" indent="0">
              <a:lnSpc>
                <a:spcPct val="100000"/>
              </a:lnSpc>
              <a:spcBef>
                <a:spcPts val="700"/>
              </a:spcBef>
              <a:buNone/>
            </a:pPr>
            <a:r>
              <a:rPr lang="en-US" sz="3000" b="1" dirty="0">
                <a:solidFill>
                  <a:schemeClr val="tx1"/>
                </a:solidFill>
              </a:rPr>
              <a:t>Intracranial disease</a:t>
            </a:r>
          </a:p>
          <a:p>
            <a:pPr marL="285750" indent="-285750">
              <a:lnSpc>
                <a:spcPct val="100000"/>
              </a:lnSpc>
              <a:spcBef>
                <a:spcPts val="700"/>
              </a:spcBef>
              <a:buFont typeface="Arial" panose="020B0604020202020204" pitchFamily="34" charset="0"/>
              <a:buChar char="•"/>
            </a:pPr>
            <a:r>
              <a:rPr lang="en-US" sz="2200" dirty="0">
                <a:solidFill>
                  <a:schemeClr val="tx1"/>
                </a:solidFill>
              </a:rPr>
              <a:t>ALK positive patients can develop intracranial disease.</a:t>
            </a:r>
          </a:p>
          <a:p>
            <a:pPr marL="285750" indent="-285750">
              <a:lnSpc>
                <a:spcPct val="100000"/>
              </a:lnSpc>
              <a:spcBef>
                <a:spcPts val="700"/>
              </a:spcBef>
              <a:buFont typeface="Arial" panose="020B0604020202020204" pitchFamily="34" charset="0"/>
              <a:buChar char="•"/>
            </a:pPr>
            <a:r>
              <a:rPr lang="en-US" sz="2200" dirty="0">
                <a:solidFill>
                  <a:schemeClr val="tx1"/>
                </a:solidFill>
              </a:rPr>
              <a:t>Oncology nurses can help their providers remember to routinely image the brain in this patient population.</a:t>
            </a:r>
          </a:p>
          <a:p>
            <a:pPr marL="285750" indent="-285750">
              <a:lnSpc>
                <a:spcPct val="100000"/>
              </a:lnSpc>
              <a:spcBef>
                <a:spcPts val="700"/>
              </a:spcBef>
              <a:buFont typeface="Arial" panose="020B0604020202020204" pitchFamily="34" charset="0"/>
              <a:buChar char="•"/>
            </a:pPr>
            <a:r>
              <a:rPr lang="en-US" sz="2200" dirty="0">
                <a:solidFill>
                  <a:schemeClr val="tx1"/>
                </a:solidFill>
              </a:rPr>
              <a:t>Ceritinib, Alectinib, Brigatinib and Lorlatinib have CNS penetration and intracranial disease can be treated systemically with these agents potentially avoiding further radiation.</a:t>
            </a:r>
          </a:p>
          <a:p>
            <a:pPr marL="0" indent="0">
              <a:lnSpc>
                <a:spcPct val="100000"/>
              </a:lnSpc>
              <a:spcBef>
                <a:spcPts val="700"/>
              </a:spcBef>
              <a:buNone/>
            </a:pPr>
            <a:r>
              <a:rPr lang="en-US" sz="3000" b="1" dirty="0">
                <a:solidFill>
                  <a:schemeClr val="tx1"/>
                </a:solidFill>
              </a:rPr>
              <a:t>Our patient described here had intracranial disease as described below</a:t>
            </a:r>
          </a:p>
          <a:p>
            <a:pPr marL="285750" indent="-274638">
              <a:lnSpc>
                <a:spcPct val="100000"/>
              </a:lnSpc>
              <a:spcBef>
                <a:spcPts val="700"/>
              </a:spcBef>
              <a:buFont typeface="Arial" panose="020B0604020202020204" pitchFamily="34" charset="0"/>
              <a:buChar char="•"/>
            </a:pPr>
            <a:r>
              <a:rPr lang="en-US" sz="2200" dirty="0">
                <a:solidFill>
                  <a:schemeClr val="tx1"/>
                </a:solidFill>
              </a:rPr>
              <a:t>12/2015 PD in brain with at least 20 lesions, completed Whole Brain Radiation in 12/2015</a:t>
            </a:r>
          </a:p>
          <a:p>
            <a:pPr marL="285750" indent="-274638">
              <a:lnSpc>
                <a:spcPct val="100000"/>
              </a:lnSpc>
              <a:spcBef>
                <a:spcPts val="700"/>
              </a:spcBef>
              <a:buFont typeface="Arial" panose="020B0604020202020204" pitchFamily="34" charset="0"/>
              <a:buChar char="•"/>
            </a:pPr>
            <a:r>
              <a:rPr lang="en-US" sz="2200" dirty="0">
                <a:solidFill>
                  <a:schemeClr val="tx1"/>
                </a:solidFill>
              </a:rPr>
              <a:t>6/2018 – Stereotactic Radiosurgery for two enlarging intracranial lesions</a:t>
            </a:r>
          </a:p>
          <a:p>
            <a:pPr marL="285750" indent="-274638">
              <a:lnSpc>
                <a:spcPct val="100000"/>
              </a:lnSpc>
              <a:spcBef>
                <a:spcPts val="700"/>
              </a:spcBef>
              <a:buFont typeface="Arial" panose="020B0604020202020204" pitchFamily="34" charset="0"/>
              <a:buChar char="•"/>
            </a:pPr>
            <a:r>
              <a:rPr lang="en-US" sz="2200" dirty="0">
                <a:solidFill>
                  <a:schemeClr val="tx1"/>
                </a:solidFill>
              </a:rPr>
              <a:t>7/2019 – MRI showed stable to slightly more prominent subcentimeter enhancing lesions with 2 questionable new punctate foci. No new intervention to date.</a:t>
            </a:r>
          </a:p>
        </p:txBody>
      </p:sp>
    </p:spTree>
    <p:extLst>
      <p:ext uri="{BB962C8B-B14F-4D97-AF65-F5344CB8AC3E}">
        <p14:creationId xmlns:p14="http://schemas.microsoft.com/office/powerpoint/2010/main" val="1187370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4" y="153710"/>
            <a:ext cx="10772775" cy="1658198"/>
          </a:xfrm>
        </p:spPr>
        <p:txBody>
          <a:bodyPr>
            <a:normAutofit/>
          </a:bodyPr>
          <a:lstStyle/>
          <a:p>
            <a:pPr algn="ctr"/>
            <a:r>
              <a:rPr lang="en-US" sz="4400" dirty="0"/>
              <a:t>43 y/o Woman with Metastatic Lung Adenocarcinoma with ALK Rearrangement</a:t>
            </a:r>
          </a:p>
        </p:txBody>
      </p:sp>
      <p:sp>
        <p:nvSpPr>
          <p:cNvPr id="3" name="Content Placeholder 2"/>
          <p:cNvSpPr>
            <a:spLocks noGrp="1"/>
          </p:cNvSpPr>
          <p:nvPr>
            <p:ph idx="1"/>
          </p:nvPr>
        </p:nvSpPr>
        <p:spPr>
          <a:xfrm>
            <a:off x="676656" y="2026507"/>
            <a:ext cx="10753343" cy="4151871"/>
          </a:xfrm>
        </p:spPr>
        <p:txBody>
          <a:bodyPr>
            <a:normAutofit/>
          </a:bodyPr>
          <a:lstStyle/>
          <a:p>
            <a:pPr marL="0" indent="0">
              <a:buNone/>
            </a:pPr>
            <a:endParaRPr lang="en-US" sz="2800" dirty="0">
              <a:solidFill>
                <a:schemeClr val="tx1"/>
              </a:solidFill>
            </a:endParaRPr>
          </a:p>
          <a:p>
            <a:pPr marL="0" indent="0">
              <a:buNone/>
            </a:pPr>
            <a:endParaRPr lang="en-US" sz="2800" dirty="0">
              <a:solidFill>
                <a:schemeClr val="tx1"/>
              </a:solidFill>
            </a:endParaRPr>
          </a:p>
          <a:p>
            <a:pPr marL="0" indent="0">
              <a:buNone/>
            </a:pPr>
            <a:endParaRPr lang="en-US" sz="2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0918" y="1811908"/>
            <a:ext cx="2571750" cy="3429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15" y="3040907"/>
            <a:ext cx="3429000" cy="3429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7283573" y="3040907"/>
            <a:ext cx="4509736" cy="3382302"/>
          </a:xfrm>
          <a:prstGeom prst="rect">
            <a:avLst/>
          </a:prstGeom>
        </p:spPr>
      </p:pic>
    </p:spTree>
    <p:extLst>
      <p:ext uri="{BB962C8B-B14F-4D97-AF65-F5344CB8AC3E}">
        <p14:creationId xmlns:p14="http://schemas.microsoft.com/office/powerpoint/2010/main" val="596578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656" y="2026507"/>
            <a:ext cx="10753343" cy="4151871"/>
          </a:xfrm>
        </p:spPr>
        <p:txBody>
          <a:bodyPr>
            <a:normAutofit/>
          </a:bodyPr>
          <a:lstStyle/>
          <a:p>
            <a:pPr marL="0" indent="0">
              <a:buNone/>
            </a:pPr>
            <a:endParaRPr lang="en-US" sz="2800" dirty="0">
              <a:solidFill>
                <a:schemeClr val="tx1"/>
              </a:solidFill>
            </a:endParaRPr>
          </a:p>
          <a:p>
            <a:pPr marL="0" indent="0">
              <a:buNone/>
            </a:pPr>
            <a:endParaRPr lang="en-US" sz="2800" dirty="0">
              <a:solidFill>
                <a:schemeClr val="tx1"/>
              </a:solidFill>
            </a:endParaRPr>
          </a:p>
          <a:p>
            <a:pPr marL="0" indent="0">
              <a:buNone/>
            </a:pPr>
            <a:endParaRPr lang="en-US" sz="2800" dirty="0">
              <a:solidFill>
                <a:schemeClr val="tx1"/>
              </a:solidFill>
            </a:endParaRPr>
          </a:p>
          <a:p>
            <a:pPr marL="0" indent="0">
              <a:buNone/>
            </a:pPr>
            <a:endParaRPr lang="en-US" sz="2800" dirty="0">
              <a:solidFill>
                <a:schemeClr val="tx1"/>
              </a:solidFill>
            </a:endParaRPr>
          </a:p>
        </p:txBody>
      </p:sp>
      <p:pic>
        <p:nvPicPr>
          <p:cNvPr id="4" name="Appalachian Mountain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rot="5400000">
            <a:off x="6260014" y="1481226"/>
            <a:ext cx="4717694" cy="4310743"/>
          </a:xfrm>
          <a:prstGeom prst="rect">
            <a:avLst/>
          </a:prstGeom>
        </p:spPr>
      </p:pic>
      <p:sp>
        <p:nvSpPr>
          <p:cNvPr id="6" name="TextBox 5"/>
          <p:cNvSpPr txBox="1"/>
          <p:nvPr/>
        </p:nvSpPr>
        <p:spPr>
          <a:xfrm>
            <a:off x="676656" y="2715209"/>
            <a:ext cx="508518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Light" panose="020F0302020204030204"/>
                <a:ea typeface="+mn-ea"/>
                <a:cs typeface="+mn-cs"/>
              </a:rPr>
              <a:t>Appalachian Mountains in Kentucky </a:t>
            </a:r>
          </a:p>
        </p:txBody>
      </p:sp>
    </p:spTree>
    <p:extLst>
      <p:ext uri="{BB962C8B-B14F-4D97-AF65-F5344CB8AC3E}">
        <p14:creationId xmlns:p14="http://schemas.microsoft.com/office/powerpoint/2010/main" val="28953247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5"/>
          <p:cNvSpPr>
            <a:spLocks noChangeAspect="1" noChangeArrowheads="1" noTextEdit="1"/>
          </p:cNvSpPr>
          <p:nvPr/>
        </p:nvSpPr>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5123" name="Group 83"/>
          <p:cNvGrpSpPr>
            <a:grpSpLocks/>
          </p:cNvGrpSpPr>
          <p:nvPr/>
        </p:nvGrpSpPr>
        <p:grpSpPr bwMode="auto">
          <a:xfrm>
            <a:off x="0" y="0"/>
            <a:ext cx="12192000" cy="6858000"/>
            <a:chOff x="0" y="0"/>
            <a:chExt cx="5760" cy="4320"/>
          </a:xfrm>
        </p:grpSpPr>
        <p:sp>
          <p:nvSpPr>
            <p:cNvPr id="5146" name="Rectangle 7"/>
            <p:cNvSpPr>
              <a:spLocks noChangeArrowheads="1"/>
            </p:cNvSpPr>
            <p:nvPr/>
          </p:nvSpPr>
          <p:spPr bwMode="auto">
            <a:xfrm>
              <a:off x="0" y="0"/>
              <a:ext cx="5760"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47" name="Rectangle 8"/>
            <p:cNvSpPr>
              <a:spLocks noChangeArrowheads="1"/>
            </p:cNvSpPr>
            <p:nvPr/>
          </p:nvSpPr>
          <p:spPr bwMode="auto">
            <a:xfrm>
              <a:off x="0" y="18"/>
              <a:ext cx="5760" cy="4"/>
            </a:xfrm>
            <a:prstGeom prst="rect">
              <a:avLst/>
            </a:prstGeom>
            <a:solidFill>
              <a:srgbClr val="0000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48" name="Rectangle 9"/>
            <p:cNvSpPr>
              <a:spLocks noChangeArrowheads="1"/>
            </p:cNvSpPr>
            <p:nvPr/>
          </p:nvSpPr>
          <p:spPr bwMode="auto">
            <a:xfrm>
              <a:off x="0" y="22"/>
              <a:ext cx="5760" cy="5"/>
            </a:xfrm>
            <a:prstGeom prst="rect">
              <a:avLst/>
            </a:prstGeom>
            <a:solidFill>
              <a:srgbClr val="0000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49" name="Rectangle 10"/>
            <p:cNvSpPr>
              <a:spLocks noChangeArrowheads="1"/>
            </p:cNvSpPr>
            <p:nvPr/>
          </p:nvSpPr>
          <p:spPr bwMode="auto">
            <a:xfrm>
              <a:off x="0" y="27"/>
              <a:ext cx="5760" cy="4"/>
            </a:xfrm>
            <a:prstGeom prst="rect">
              <a:avLst/>
            </a:prstGeom>
            <a:solidFill>
              <a:srgbClr val="0000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0" name="Rectangle 11"/>
            <p:cNvSpPr>
              <a:spLocks noChangeArrowheads="1"/>
            </p:cNvSpPr>
            <p:nvPr/>
          </p:nvSpPr>
          <p:spPr bwMode="auto">
            <a:xfrm>
              <a:off x="0" y="31"/>
              <a:ext cx="5760" cy="42"/>
            </a:xfrm>
            <a:prstGeom prst="rect">
              <a:avLst/>
            </a:prstGeom>
            <a:solidFill>
              <a:srgbClr val="00000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1" name="Rectangle 12"/>
            <p:cNvSpPr>
              <a:spLocks noChangeArrowheads="1"/>
            </p:cNvSpPr>
            <p:nvPr/>
          </p:nvSpPr>
          <p:spPr bwMode="auto">
            <a:xfrm>
              <a:off x="0" y="73"/>
              <a:ext cx="5760" cy="7"/>
            </a:xfrm>
            <a:prstGeom prst="rect">
              <a:avLst/>
            </a:prstGeom>
            <a:solidFill>
              <a:srgbClr val="0000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2" name="Rectangle 13"/>
            <p:cNvSpPr>
              <a:spLocks noChangeArrowheads="1"/>
            </p:cNvSpPr>
            <p:nvPr/>
          </p:nvSpPr>
          <p:spPr bwMode="auto">
            <a:xfrm>
              <a:off x="0" y="80"/>
              <a:ext cx="5760" cy="45"/>
            </a:xfrm>
            <a:prstGeom prst="rect">
              <a:avLst/>
            </a:prstGeom>
            <a:solidFill>
              <a:srgbClr val="000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3" name="Rectangle 14"/>
            <p:cNvSpPr>
              <a:spLocks noChangeArrowheads="1"/>
            </p:cNvSpPr>
            <p:nvPr/>
          </p:nvSpPr>
          <p:spPr bwMode="auto">
            <a:xfrm>
              <a:off x="0" y="125"/>
              <a:ext cx="5760" cy="46"/>
            </a:xfrm>
            <a:prstGeom prst="rect">
              <a:avLst/>
            </a:prstGeom>
            <a:solidFill>
              <a:srgbClr val="0000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4" name="Rectangle 15"/>
            <p:cNvSpPr>
              <a:spLocks noChangeArrowheads="1"/>
            </p:cNvSpPr>
            <p:nvPr/>
          </p:nvSpPr>
          <p:spPr bwMode="auto">
            <a:xfrm>
              <a:off x="0" y="171"/>
              <a:ext cx="5760" cy="11"/>
            </a:xfrm>
            <a:prstGeom prst="rect">
              <a:avLst/>
            </a:prstGeom>
            <a:solidFill>
              <a:srgbClr val="0000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5" name="Rectangle 16"/>
            <p:cNvSpPr>
              <a:spLocks noChangeArrowheads="1"/>
            </p:cNvSpPr>
            <p:nvPr/>
          </p:nvSpPr>
          <p:spPr bwMode="auto">
            <a:xfrm>
              <a:off x="0" y="182"/>
              <a:ext cx="5760" cy="31"/>
            </a:xfrm>
            <a:prstGeom prst="rect">
              <a:avLst/>
            </a:prstGeom>
            <a:solidFill>
              <a:srgbClr val="0000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6" name="Rectangle 17"/>
            <p:cNvSpPr>
              <a:spLocks noChangeArrowheads="1"/>
            </p:cNvSpPr>
            <p:nvPr/>
          </p:nvSpPr>
          <p:spPr bwMode="auto">
            <a:xfrm>
              <a:off x="0" y="213"/>
              <a:ext cx="5760" cy="34"/>
            </a:xfrm>
            <a:prstGeom prst="rect">
              <a:avLst/>
            </a:prstGeom>
            <a:solidFill>
              <a:srgbClr val="0000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7" name="Rectangle 18"/>
            <p:cNvSpPr>
              <a:spLocks noChangeArrowheads="1"/>
            </p:cNvSpPr>
            <p:nvPr/>
          </p:nvSpPr>
          <p:spPr bwMode="auto">
            <a:xfrm>
              <a:off x="0" y="247"/>
              <a:ext cx="5760" cy="78"/>
            </a:xfrm>
            <a:prstGeom prst="rect">
              <a:avLst/>
            </a:prstGeom>
            <a:solidFill>
              <a:srgbClr val="0000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8" name="Rectangle 19"/>
            <p:cNvSpPr>
              <a:spLocks noChangeArrowheads="1"/>
            </p:cNvSpPr>
            <p:nvPr/>
          </p:nvSpPr>
          <p:spPr bwMode="auto">
            <a:xfrm>
              <a:off x="0" y="325"/>
              <a:ext cx="5760" cy="15"/>
            </a:xfrm>
            <a:prstGeom prst="rect">
              <a:avLst/>
            </a:prstGeom>
            <a:solidFill>
              <a:srgbClr val="00001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9" name="Rectangle 20"/>
            <p:cNvSpPr>
              <a:spLocks noChangeArrowheads="1"/>
            </p:cNvSpPr>
            <p:nvPr/>
          </p:nvSpPr>
          <p:spPr bwMode="auto">
            <a:xfrm>
              <a:off x="0" y="340"/>
              <a:ext cx="5760" cy="38"/>
            </a:xfrm>
            <a:prstGeom prst="rect">
              <a:avLst/>
            </a:prstGeom>
            <a:solidFill>
              <a:srgbClr val="0000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0" name="Rectangle 21"/>
            <p:cNvSpPr>
              <a:spLocks noChangeArrowheads="1"/>
            </p:cNvSpPr>
            <p:nvPr/>
          </p:nvSpPr>
          <p:spPr bwMode="auto">
            <a:xfrm>
              <a:off x="0" y="378"/>
              <a:ext cx="5760" cy="64"/>
            </a:xfrm>
            <a:prstGeom prst="rect">
              <a:avLst/>
            </a:prstGeom>
            <a:solidFill>
              <a:srgbClr val="0000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1" name="Rectangle 22"/>
            <p:cNvSpPr>
              <a:spLocks noChangeArrowheads="1"/>
            </p:cNvSpPr>
            <p:nvPr/>
          </p:nvSpPr>
          <p:spPr bwMode="auto">
            <a:xfrm>
              <a:off x="0" y="442"/>
              <a:ext cx="5760" cy="20"/>
            </a:xfrm>
            <a:prstGeom prst="rect">
              <a:avLst/>
            </a:prstGeom>
            <a:solidFill>
              <a:srgbClr val="00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2" name="Rectangle 23"/>
            <p:cNvSpPr>
              <a:spLocks noChangeArrowheads="1"/>
            </p:cNvSpPr>
            <p:nvPr/>
          </p:nvSpPr>
          <p:spPr bwMode="auto">
            <a:xfrm>
              <a:off x="0" y="462"/>
              <a:ext cx="5760" cy="52"/>
            </a:xfrm>
            <a:prstGeom prst="rect">
              <a:avLst/>
            </a:prstGeom>
            <a:solidFill>
              <a:srgbClr val="0000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3" name="Rectangle 24"/>
            <p:cNvSpPr>
              <a:spLocks noChangeArrowheads="1"/>
            </p:cNvSpPr>
            <p:nvPr/>
          </p:nvSpPr>
          <p:spPr bwMode="auto">
            <a:xfrm>
              <a:off x="0" y="514"/>
              <a:ext cx="5760" cy="37"/>
            </a:xfrm>
            <a:prstGeom prst="rect">
              <a:avLst/>
            </a:prstGeom>
            <a:solidFill>
              <a:srgbClr val="0000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4" name="Rectangle 25"/>
            <p:cNvSpPr>
              <a:spLocks noChangeArrowheads="1"/>
            </p:cNvSpPr>
            <p:nvPr/>
          </p:nvSpPr>
          <p:spPr bwMode="auto">
            <a:xfrm>
              <a:off x="0" y="551"/>
              <a:ext cx="5760" cy="29"/>
            </a:xfrm>
            <a:prstGeom prst="rect">
              <a:avLst/>
            </a:prstGeom>
            <a:solidFill>
              <a:srgbClr val="0000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5" name="Rectangle 26"/>
            <p:cNvSpPr>
              <a:spLocks noChangeArrowheads="1"/>
            </p:cNvSpPr>
            <p:nvPr/>
          </p:nvSpPr>
          <p:spPr bwMode="auto">
            <a:xfrm>
              <a:off x="0" y="580"/>
              <a:ext cx="5760" cy="51"/>
            </a:xfrm>
            <a:prstGeom prst="rect">
              <a:avLst/>
            </a:prstGeom>
            <a:solidFill>
              <a:srgbClr val="0000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6" name="Rectangle 27"/>
            <p:cNvSpPr>
              <a:spLocks noChangeArrowheads="1"/>
            </p:cNvSpPr>
            <p:nvPr/>
          </p:nvSpPr>
          <p:spPr bwMode="auto">
            <a:xfrm>
              <a:off x="0" y="631"/>
              <a:ext cx="5760" cy="34"/>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7" name="Rectangle 28"/>
            <p:cNvSpPr>
              <a:spLocks noChangeArrowheads="1"/>
            </p:cNvSpPr>
            <p:nvPr/>
          </p:nvSpPr>
          <p:spPr bwMode="auto">
            <a:xfrm>
              <a:off x="0" y="665"/>
              <a:ext cx="5760" cy="69"/>
            </a:xfrm>
            <a:prstGeom prst="rect">
              <a:avLst/>
            </a:prstGeom>
            <a:solidFill>
              <a:srgbClr val="0000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8" name="Rectangle 29"/>
            <p:cNvSpPr>
              <a:spLocks noChangeArrowheads="1"/>
            </p:cNvSpPr>
            <p:nvPr/>
          </p:nvSpPr>
          <p:spPr bwMode="auto">
            <a:xfrm>
              <a:off x="0" y="734"/>
              <a:ext cx="5760" cy="33"/>
            </a:xfrm>
            <a:prstGeom prst="rect">
              <a:avLst/>
            </a:prstGeom>
            <a:solidFill>
              <a:srgbClr val="0000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9" name="Rectangle 30"/>
            <p:cNvSpPr>
              <a:spLocks noChangeArrowheads="1"/>
            </p:cNvSpPr>
            <p:nvPr/>
          </p:nvSpPr>
          <p:spPr bwMode="auto">
            <a:xfrm>
              <a:off x="0" y="767"/>
              <a:ext cx="5760" cy="51"/>
            </a:xfrm>
            <a:prstGeom prst="rect">
              <a:avLst/>
            </a:prstGeom>
            <a:solidFill>
              <a:srgbClr val="0000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0" name="Rectangle 31"/>
            <p:cNvSpPr>
              <a:spLocks noChangeArrowheads="1"/>
            </p:cNvSpPr>
            <p:nvPr/>
          </p:nvSpPr>
          <p:spPr bwMode="auto">
            <a:xfrm>
              <a:off x="0" y="818"/>
              <a:ext cx="5760" cy="34"/>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1" name="Rectangle 32"/>
            <p:cNvSpPr>
              <a:spLocks noChangeArrowheads="1"/>
            </p:cNvSpPr>
            <p:nvPr/>
          </p:nvSpPr>
          <p:spPr bwMode="auto">
            <a:xfrm>
              <a:off x="0" y="852"/>
              <a:ext cx="5760" cy="48"/>
            </a:xfrm>
            <a:prstGeom prst="rect">
              <a:avLst/>
            </a:prstGeom>
            <a:solidFill>
              <a:srgbClr val="0000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2" name="Rectangle 33"/>
            <p:cNvSpPr>
              <a:spLocks noChangeArrowheads="1"/>
            </p:cNvSpPr>
            <p:nvPr/>
          </p:nvSpPr>
          <p:spPr bwMode="auto">
            <a:xfrm>
              <a:off x="0" y="900"/>
              <a:ext cx="5760" cy="47"/>
            </a:xfrm>
            <a:prstGeom prst="rect">
              <a:avLst/>
            </a:prstGeom>
            <a:solidFill>
              <a:srgbClr val="0000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3" name="Rectangle 34"/>
            <p:cNvSpPr>
              <a:spLocks noChangeArrowheads="1"/>
            </p:cNvSpPr>
            <p:nvPr/>
          </p:nvSpPr>
          <p:spPr bwMode="auto">
            <a:xfrm>
              <a:off x="0" y="947"/>
              <a:ext cx="5760" cy="38"/>
            </a:xfrm>
            <a:prstGeom prst="rect">
              <a:avLst/>
            </a:prstGeom>
            <a:solidFill>
              <a:srgbClr val="0000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4" name="Rectangle 35"/>
            <p:cNvSpPr>
              <a:spLocks noChangeArrowheads="1"/>
            </p:cNvSpPr>
            <p:nvPr/>
          </p:nvSpPr>
          <p:spPr bwMode="auto">
            <a:xfrm>
              <a:off x="0" y="985"/>
              <a:ext cx="5760" cy="47"/>
            </a:xfrm>
            <a:prstGeom prst="rect">
              <a:avLst/>
            </a:prstGeom>
            <a:solidFill>
              <a:srgbClr val="0000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5" name="Rectangle 36"/>
            <p:cNvSpPr>
              <a:spLocks noChangeArrowheads="1"/>
            </p:cNvSpPr>
            <p:nvPr/>
          </p:nvSpPr>
          <p:spPr bwMode="auto">
            <a:xfrm>
              <a:off x="0" y="1032"/>
              <a:ext cx="5760" cy="37"/>
            </a:xfrm>
            <a:prstGeom prst="rect">
              <a:avLst/>
            </a:prstGeom>
            <a:solidFill>
              <a:srgbClr val="0000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6" name="Rectangle 37"/>
            <p:cNvSpPr>
              <a:spLocks noChangeArrowheads="1"/>
            </p:cNvSpPr>
            <p:nvPr/>
          </p:nvSpPr>
          <p:spPr bwMode="auto">
            <a:xfrm>
              <a:off x="0" y="1069"/>
              <a:ext cx="5760" cy="36"/>
            </a:xfrm>
            <a:prstGeom prst="rect">
              <a:avLst/>
            </a:prstGeom>
            <a:solidFill>
              <a:srgbClr val="0000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7" name="Rectangle 38"/>
            <p:cNvSpPr>
              <a:spLocks noChangeArrowheads="1"/>
            </p:cNvSpPr>
            <p:nvPr/>
          </p:nvSpPr>
          <p:spPr bwMode="auto">
            <a:xfrm>
              <a:off x="0" y="1105"/>
              <a:ext cx="5760" cy="49"/>
            </a:xfrm>
            <a:prstGeom prst="rect">
              <a:avLst/>
            </a:prstGeom>
            <a:solidFill>
              <a:srgbClr val="0000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8" name="Rectangle 39"/>
            <p:cNvSpPr>
              <a:spLocks noChangeArrowheads="1"/>
            </p:cNvSpPr>
            <p:nvPr/>
          </p:nvSpPr>
          <p:spPr bwMode="auto">
            <a:xfrm>
              <a:off x="0" y="1154"/>
              <a:ext cx="5760" cy="33"/>
            </a:xfrm>
            <a:prstGeom prst="rect">
              <a:avLst/>
            </a:prstGeom>
            <a:solidFill>
              <a:srgbClr val="0000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9" name="Rectangle 40"/>
            <p:cNvSpPr>
              <a:spLocks noChangeArrowheads="1"/>
            </p:cNvSpPr>
            <p:nvPr/>
          </p:nvSpPr>
          <p:spPr bwMode="auto">
            <a:xfrm>
              <a:off x="0" y="1187"/>
              <a:ext cx="5760" cy="51"/>
            </a:xfrm>
            <a:prstGeom prst="rect">
              <a:avLst/>
            </a:prstGeom>
            <a:solidFill>
              <a:srgbClr val="0000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0" name="Rectangle 41"/>
            <p:cNvSpPr>
              <a:spLocks noChangeArrowheads="1"/>
            </p:cNvSpPr>
            <p:nvPr/>
          </p:nvSpPr>
          <p:spPr bwMode="auto">
            <a:xfrm>
              <a:off x="0" y="1238"/>
              <a:ext cx="5760" cy="34"/>
            </a:xfrm>
            <a:prstGeom prst="rect">
              <a:avLst/>
            </a:prstGeom>
            <a:solidFill>
              <a:srgbClr val="0000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1" name="Rectangle 42"/>
            <p:cNvSpPr>
              <a:spLocks noChangeArrowheads="1"/>
            </p:cNvSpPr>
            <p:nvPr/>
          </p:nvSpPr>
          <p:spPr bwMode="auto">
            <a:xfrm>
              <a:off x="0" y="1272"/>
              <a:ext cx="5760" cy="51"/>
            </a:xfrm>
            <a:prstGeom prst="rect">
              <a:avLst/>
            </a:prstGeom>
            <a:solidFill>
              <a:srgbClr val="000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2" name="Rectangle 43"/>
            <p:cNvSpPr>
              <a:spLocks noChangeArrowheads="1"/>
            </p:cNvSpPr>
            <p:nvPr/>
          </p:nvSpPr>
          <p:spPr bwMode="auto">
            <a:xfrm>
              <a:off x="0" y="1323"/>
              <a:ext cx="5760" cy="33"/>
            </a:xfrm>
            <a:prstGeom prst="rect">
              <a:avLst/>
            </a:prstGeom>
            <a:solidFill>
              <a:srgbClr val="0000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3" name="Rectangle 44"/>
            <p:cNvSpPr>
              <a:spLocks noChangeArrowheads="1"/>
            </p:cNvSpPr>
            <p:nvPr/>
          </p:nvSpPr>
          <p:spPr bwMode="auto">
            <a:xfrm>
              <a:off x="0" y="1356"/>
              <a:ext cx="5760" cy="51"/>
            </a:xfrm>
            <a:prstGeom prst="rect">
              <a:avLst/>
            </a:prstGeom>
            <a:solidFill>
              <a:srgbClr val="000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4" name="Rectangle 45"/>
            <p:cNvSpPr>
              <a:spLocks noChangeArrowheads="1"/>
            </p:cNvSpPr>
            <p:nvPr/>
          </p:nvSpPr>
          <p:spPr bwMode="auto">
            <a:xfrm>
              <a:off x="0" y="1407"/>
              <a:ext cx="5760" cy="34"/>
            </a:xfrm>
            <a:prstGeom prst="rect">
              <a:avLst/>
            </a:prstGeom>
            <a:solidFill>
              <a:srgbClr val="0000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5" name="Rectangle 46"/>
            <p:cNvSpPr>
              <a:spLocks noChangeArrowheads="1"/>
            </p:cNvSpPr>
            <p:nvPr/>
          </p:nvSpPr>
          <p:spPr bwMode="auto">
            <a:xfrm>
              <a:off x="0" y="1441"/>
              <a:ext cx="5760" cy="51"/>
            </a:xfrm>
            <a:prstGeom prst="rect">
              <a:avLst/>
            </a:prstGeom>
            <a:solidFill>
              <a:srgbClr val="0000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6" name="Rectangle 47"/>
            <p:cNvSpPr>
              <a:spLocks noChangeArrowheads="1"/>
            </p:cNvSpPr>
            <p:nvPr/>
          </p:nvSpPr>
          <p:spPr bwMode="auto">
            <a:xfrm>
              <a:off x="0" y="1492"/>
              <a:ext cx="5760" cy="51"/>
            </a:xfrm>
            <a:prstGeom prst="rect">
              <a:avLst/>
            </a:prstGeom>
            <a:solidFill>
              <a:srgbClr val="0000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7" name="Rectangle 48"/>
            <p:cNvSpPr>
              <a:spLocks noChangeArrowheads="1"/>
            </p:cNvSpPr>
            <p:nvPr/>
          </p:nvSpPr>
          <p:spPr bwMode="auto">
            <a:xfrm>
              <a:off x="0" y="1543"/>
              <a:ext cx="5760" cy="33"/>
            </a:xfrm>
            <a:prstGeom prst="rect">
              <a:avLst/>
            </a:prstGeom>
            <a:solidFill>
              <a:srgbClr val="0000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8" name="Rectangle 49"/>
            <p:cNvSpPr>
              <a:spLocks noChangeArrowheads="1"/>
            </p:cNvSpPr>
            <p:nvPr/>
          </p:nvSpPr>
          <p:spPr bwMode="auto">
            <a:xfrm>
              <a:off x="0" y="1576"/>
              <a:ext cx="5760" cy="34"/>
            </a:xfrm>
            <a:prstGeom prst="rect">
              <a:avLst/>
            </a:prstGeom>
            <a:solidFill>
              <a:srgbClr val="0000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9" name="Rectangle 50"/>
            <p:cNvSpPr>
              <a:spLocks noChangeArrowheads="1"/>
            </p:cNvSpPr>
            <p:nvPr/>
          </p:nvSpPr>
          <p:spPr bwMode="auto">
            <a:xfrm>
              <a:off x="0" y="1610"/>
              <a:ext cx="5760" cy="51"/>
            </a:xfrm>
            <a:prstGeom prst="rect">
              <a:avLst/>
            </a:prstGeom>
            <a:solidFill>
              <a:srgbClr val="0000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0" name="Rectangle 51"/>
            <p:cNvSpPr>
              <a:spLocks noChangeArrowheads="1"/>
            </p:cNvSpPr>
            <p:nvPr/>
          </p:nvSpPr>
          <p:spPr bwMode="auto">
            <a:xfrm>
              <a:off x="0" y="1661"/>
              <a:ext cx="5760" cy="51"/>
            </a:xfrm>
            <a:prstGeom prst="rect">
              <a:avLst/>
            </a:prstGeom>
            <a:solidFill>
              <a:srgbClr val="0000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1" name="Rectangle 52"/>
            <p:cNvSpPr>
              <a:spLocks noChangeArrowheads="1"/>
            </p:cNvSpPr>
            <p:nvPr/>
          </p:nvSpPr>
          <p:spPr bwMode="auto">
            <a:xfrm>
              <a:off x="0" y="1712"/>
              <a:ext cx="5760" cy="49"/>
            </a:xfrm>
            <a:prstGeom prst="rect">
              <a:avLst/>
            </a:prstGeom>
            <a:solidFill>
              <a:srgbClr val="0000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2" name="Rectangle 53"/>
            <p:cNvSpPr>
              <a:spLocks noChangeArrowheads="1"/>
            </p:cNvSpPr>
            <p:nvPr/>
          </p:nvSpPr>
          <p:spPr bwMode="auto">
            <a:xfrm>
              <a:off x="0" y="1761"/>
              <a:ext cx="5760" cy="36"/>
            </a:xfrm>
            <a:prstGeom prst="rect">
              <a:avLst/>
            </a:prstGeom>
            <a:solidFill>
              <a:srgbClr val="0000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3" name="Rectangle 54"/>
            <p:cNvSpPr>
              <a:spLocks noChangeArrowheads="1"/>
            </p:cNvSpPr>
            <p:nvPr/>
          </p:nvSpPr>
          <p:spPr bwMode="auto">
            <a:xfrm>
              <a:off x="0" y="1797"/>
              <a:ext cx="5760" cy="48"/>
            </a:xfrm>
            <a:prstGeom prst="rect">
              <a:avLst/>
            </a:prstGeom>
            <a:solidFill>
              <a:srgbClr val="0000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4" name="Rectangle 55"/>
            <p:cNvSpPr>
              <a:spLocks noChangeArrowheads="1"/>
            </p:cNvSpPr>
            <p:nvPr/>
          </p:nvSpPr>
          <p:spPr bwMode="auto">
            <a:xfrm>
              <a:off x="0" y="1845"/>
              <a:ext cx="5760" cy="36"/>
            </a:xfrm>
            <a:prstGeom prst="rect">
              <a:avLst/>
            </a:prstGeom>
            <a:solidFill>
              <a:srgbClr val="0000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5" name="Rectangle 56"/>
            <p:cNvSpPr>
              <a:spLocks noChangeArrowheads="1"/>
            </p:cNvSpPr>
            <p:nvPr/>
          </p:nvSpPr>
          <p:spPr bwMode="auto">
            <a:xfrm>
              <a:off x="0" y="1881"/>
              <a:ext cx="5760" cy="49"/>
            </a:xfrm>
            <a:prstGeom prst="rect">
              <a:avLst/>
            </a:prstGeom>
            <a:solidFill>
              <a:srgbClr val="0000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6" name="Rectangle 57"/>
            <p:cNvSpPr>
              <a:spLocks noChangeArrowheads="1"/>
            </p:cNvSpPr>
            <p:nvPr/>
          </p:nvSpPr>
          <p:spPr bwMode="auto">
            <a:xfrm>
              <a:off x="0" y="1930"/>
              <a:ext cx="5760" cy="51"/>
            </a:xfrm>
            <a:prstGeom prst="rect">
              <a:avLst/>
            </a:prstGeom>
            <a:solidFill>
              <a:srgbClr val="000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7" name="Rectangle 58"/>
            <p:cNvSpPr>
              <a:spLocks noChangeArrowheads="1"/>
            </p:cNvSpPr>
            <p:nvPr/>
          </p:nvSpPr>
          <p:spPr bwMode="auto">
            <a:xfrm>
              <a:off x="0" y="1981"/>
              <a:ext cx="5760" cy="51"/>
            </a:xfrm>
            <a:prstGeom prst="rect">
              <a:avLst/>
            </a:prstGeom>
            <a:solidFill>
              <a:srgbClr val="0000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8" name="Rectangle 59"/>
            <p:cNvSpPr>
              <a:spLocks noChangeArrowheads="1"/>
            </p:cNvSpPr>
            <p:nvPr/>
          </p:nvSpPr>
          <p:spPr bwMode="auto">
            <a:xfrm>
              <a:off x="0" y="2032"/>
              <a:ext cx="5760" cy="51"/>
            </a:xfrm>
            <a:prstGeom prst="rect">
              <a:avLst/>
            </a:prstGeom>
            <a:solidFill>
              <a:srgbClr val="0000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9" name="Rectangle 60"/>
            <p:cNvSpPr>
              <a:spLocks noChangeArrowheads="1"/>
            </p:cNvSpPr>
            <p:nvPr/>
          </p:nvSpPr>
          <p:spPr bwMode="auto">
            <a:xfrm>
              <a:off x="0" y="2083"/>
              <a:ext cx="5760" cy="49"/>
            </a:xfrm>
            <a:prstGeom prst="rect">
              <a:avLst/>
            </a:prstGeom>
            <a:solidFill>
              <a:srgbClr val="0000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00" name="Rectangle 61"/>
            <p:cNvSpPr>
              <a:spLocks noChangeArrowheads="1"/>
            </p:cNvSpPr>
            <p:nvPr/>
          </p:nvSpPr>
          <p:spPr bwMode="auto">
            <a:xfrm>
              <a:off x="0" y="2132"/>
              <a:ext cx="5760" cy="51"/>
            </a:xfrm>
            <a:prstGeom prst="rect">
              <a:avLst/>
            </a:prstGeom>
            <a:solidFill>
              <a:srgbClr val="0000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01" name="Rectangle 62"/>
            <p:cNvSpPr>
              <a:spLocks noChangeArrowheads="1"/>
            </p:cNvSpPr>
            <p:nvPr/>
          </p:nvSpPr>
          <p:spPr bwMode="auto">
            <a:xfrm>
              <a:off x="0" y="2183"/>
              <a:ext cx="5760" cy="52"/>
            </a:xfrm>
            <a:prstGeom prst="rect">
              <a:avLst/>
            </a:prstGeom>
            <a:solidFill>
              <a:srgbClr val="0000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02" name="Rectangle 63"/>
            <p:cNvSpPr>
              <a:spLocks noChangeArrowheads="1"/>
            </p:cNvSpPr>
            <p:nvPr/>
          </p:nvSpPr>
          <p:spPr bwMode="auto">
            <a:xfrm>
              <a:off x="0" y="2235"/>
              <a:ext cx="5760" cy="51"/>
            </a:xfrm>
            <a:prstGeom prst="rect">
              <a:avLst/>
            </a:prstGeom>
            <a:solidFill>
              <a:srgbClr val="0000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03" name="Rectangle 64"/>
            <p:cNvSpPr>
              <a:spLocks noChangeArrowheads="1"/>
            </p:cNvSpPr>
            <p:nvPr/>
          </p:nvSpPr>
          <p:spPr bwMode="auto">
            <a:xfrm>
              <a:off x="0" y="2286"/>
              <a:ext cx="5760" cy="49"/>
            </a:xfrm>
            <a:prstGeom prst="rect">
              <a:avLst/>
            </a:prstGeom>
            <a:solidFill>
              <a:srgbClr val="0000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04" name="Rectangle 65"/>
            <p:cNvSpPr>
              <a:spLocks noChangeArrowheads="1"/>
            </p:cNvSpPr>
            <p:nvPr/>
          </p:nvSpPr>
          <p:spPr bwMode="auto">
            <a:xfrm>
              <a:off x="0" y="2335"/>
              <a:ext cx="5760" cy="68"/>
            </a:xfrm>
            <a:prstGeom prst="rect">
              <a:avLst/>
            </a:prstGeom>
            <a:solidFill>
              <a:srgbClr val="00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05" name="Rectangle 66"/>
            <p:cNvSpPr>
              <a:spLocks noChangeArrowheads="1"/>
            </p:cNvSpPr>
            <p:nvPr/>
          </p:nvSpPr>
          <p:spPr bwMode="auto">
            <a:xfrm>
              <a:off x="0" y="2403"/>
              <a:ext cx="5760" cy="52"/>
            </a:xfrm>
            <a:prstGeom prst="rect">
              <a:avLst/>
            </a:prstGeom>
            <a:solidFill>
              <a:srgbClr val="0000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12" name="Rectangle 73"/>
            <p:cNvSpPr>
              <a:spLocks noChangeArrowheads="1"/>
            </p:cNvSpPr>
            <p:nvPr/>
          </p:nvSpPr>
          <p:spPr bwMode="auto">
            <a:xfrm>
              <a:off x="0" y="2859"/>
              <a:ext cx="5760" cy="85"/>
            </a:xfrm>
            <a:prstGeom prst="rect">
              <a:avLst/>
            </a:prstGeom>
            <a:solidFill>
              <a:srgbClr val="00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13" name="Rectangle 74"/>
            <p:cNvSpPr>
              <a:spLocks noChangeArrowheads="1"/>
            </p:cNvSpPr>
            <p:nvPr/>
          </p:nvSpPr>
          <p:spPr bwMode="auto">
            <a:xfrm>
              <a:off x="0" y="2944"/>
              <a:ext cx="5760" cy="84"/>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14" name="Rectangle 75"/>
            <p:cNvSpPr>
              <a:spLocks noChangeArrowheads="1"/>
            </p:cNvSpPr>
            <p:nvPr/>
          </p:nvSpPr>
          <p:spPr bwMode="auto">
            <a:xfrm>
              <a:off x="0" y="3028"/>
              <a:ext cx="5760" cy="100"/>
            </a:xfrm>
            <a:prstGeom prst="rect">
              <a:avLst/>
            </a:prstGeom>
            <a:solidFill>
              <a:srgbClr val="0000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15" name="Rectangle 76"/>
            <p:cNvSpPr>
              <a:spLocks noChangeArrowheads="1"/>
            </p:cNvSpPr>
            <p:nvPr/>
          </p:nvSpPr>
          <p:spPr bwMode="auto">
            <a:xfrm>
              <a:off x="0" y="3128"/>
              <a:ext cx="5760" cy="103"/>
            </a:xfrm>
            <a:prstGeom prst="rect">
              <a:avLst/>
            </a:prstGeom>
            <a:solidFill>
              <a:srgbClr val="0000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16" name="Rectangle 77"/>
            <p:cNvSpPr>
              <a:spLocks noChangeArrowheads="1"/>
            </p:cNvSpPr>
            <p:nvPr/>
          </p:nvSpPr>
          <p:spPr bwMode="auto">
            <a:xfrm>
              <a:off x="0" y="3231"/>
              <a:ext cx="5760" cy="117"/>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17" name="Rectangle 78"/>
            <p:cNvSpPr>
              <a:spLocks noChangeArrowheads="1"/>
            </p:cNvSpPr>
            <p:nvPr/>
          </p:nvSpPr>
          <p:spPr bwMode="auto">
            <a:xfrm>
              <a:off x="0" y="3348"/>
              <a:ext cx="5760" cy="134"/>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18" name="Rectangle 79"/>
            <p:cNvSpPr>
              <a:spLocks noChangeArrowheads="1"/>
            </p:cNvSpPr>
            <p:nvPr/>
          </p:nvSpPr>
          <p:spPr bwMode="auto">
            <a:xfrm>
              <a:off x="0" y="3482"/>
              <a:ext cx="5760" cy="169"/>
            </a:xfrm>
            <a:prstGeom prst="rect">
              <a:avLst/>
            </a:prstGeom>
            <a:solidFill>
              <a:srgbClr val="0000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19" name="Rectangle 80"/>
            <p:cNvSpPr>
              <a:spLocks noChangeArrowheads="1"/>
            </p:cNvSpPr>
            <p:nvPr/>
          </p:nvSpPr>
          <p:spPr bwMode="auto">
            <a:xfrm>
              <a:off x="0" y="3651"/>
              <a:ext cx="5760" cy="220"/>
            </a:xfrm>
            <a:prstGeom prst="rect">
              <a:avLst/>
            </a:prstGeom>
            <a:solidFill>
              <a:srgbClr val="0000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20" name="Rectangle 81"/>
            <p:cNvSpPr>
              <a:spLocks noChangeArrowheads="1"/>
            </p:cNvSpPr>
            <p:nvPr/>
          </p:nvSpPr>
          <p:spPr bwMode="auto">
            <a:xfrm>
              <a:off x="0" y="3871"/>
              <a:ext cx="5760" cy="338"/>
            </a:xfrm>
            <a:prstGeom prst="rect">
              <a:avLst/>
            </a:prstGeom>
            <a:solidFill>
              <a:srgbClr val="0000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21" name="Rectangle 82"/>
            <p:cNvSpPr>
              <a:spLocks noChangeArrowheads="1"/>
            </p:cNvSpPr>
            <p:nvPr/>
          </p:nvSpPr>
          <p:spPr bwMode="auto">
            <a:xfrm>
              <a:off x="0" y="4209"/>
              <a:ext cx="5760" cy="111"/>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grpSp>
      <p:pic>
        <p:nvPicPr>
          <p:cNvPr id="5124" name="Picture 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0614" y="5481638"/>
            <a:ext cx="44973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85"/>
          <p:cNvSpPr>
            <a:spLocks noChangeArrowheads="1"/>
          </p:cNvSpPr>
          <p:nvPr/>
        </p:nvSpPr>
        <p:spPr bwMode="auto">
          <a:xfrm>
            <a:off x="6491289" y="5689601"/>
            <a:ext cx="3635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600" b="1" i="0" u="none" strike="noStrike" kern="1200" cap="none" spc="0" normalizeH="0" baseline="0" noProof="0">
                <a:ln>
                  <a:noFill/>
                </a:ln>
                <a:solidFill>
                  <a:srgbClr val="CCCCFF"/>
                </a:solidFill>
                <a:effectLst/>
                <a:uLnTx/>
                <a:uFillTx/>
                <a:latin typeface="Arial" charset="0"/>
                <a:ea typeface="+mn-ea"/>
                <a:cs typeface="+mn-cs"/>
              </a:rPr>
              <a:t>Department of Thoracic/Head &amp; Neck </a:t>
            </a:r>
            <a:endParaRPr kumimoji="0" lang="en-US" altLang="en-US" sz="1800" b="1" i="0" u="none" strike="noStrike" kern="1200" cap="none" spc="0" normalizeH="0" baseline="0" noProof="0">
              <a:ln>
                <a:noFill/>
              </a:ln>
              <a:solidFill>
                <a:srgbClr val="FFFFFF"/>
              </a:solidFill>
              <a:effectLst/>
              <a:uLnTx/>
              <a:uFillTx/>
              <a:latin typeface="Arial" charset="0"/>
              <a:ea typeface="+mn-ea"/>
              <a:cs typeface="+mn-cs"/>
            </a:endParaRPr>
          </a:p>
        </p:txBody>
      </p:sp>
      <p:sp>
        <p:nvSpPr>
          <p:cNvPr id="5126" name="Rectangle 86"/>
          <p:cNvSpPr>
            <a:spLocks noChangeArrowheads="1"/>
          </p:cNvSpPr>
          <p:nvPr/>
        </p:nvSpPr>
        <p:spPr bwMode="auto">
          <a:xfrm>
            <a:off x="6491288" y="5937251"/>
            <a:ext cx="1739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600" b="1" i="0" u="none" strike="noStrike" kern="1200" cap="none" spc="0" normalizeH="0" baseline="0" noProof="0">
                <a:ln>
                  <a:noFill/>
                </a:ln>
                <a:solidFill>
                  <a:srgbClr val="CCCCFF"/>
                </a:solidFill>
                <a:effectLst/>
                <a:uLnTx/>
                <a:uFillTx/>
                <a:latin typeface="Arial" charset="0"/>
                <a:ea typeface="+mn-ea"/>
                <a:cs typeface="+mn-cs"/>
              </a:rPr>
              <a:t>Medical Oncology</a:t>
            </a:r>
            <a:endParaRPr kumimoji="0" lang="en-US" altLang="en-US" sz="1800" b="1"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5127" name="Group 89"/>
          <p:cNvGrpSpPr>
            <a:grpSpLocks/>
          </p:cNvGrpSpPr>
          <p:nvPr/>
        </p:nvGrpSpPr>
        <p:grpSpPr bwMode="auto">
          <a:xfrm>
            <a:off x="2208213" y="5484813"/>
            <a:ext cx="2736850" cy="914400"/>
            <a:chOff x="431" y="3455"/>
            <a:chExt cx="1724" cy="576"/>
          </a:xfrm>
        </p:grpSpPr>
        <p:pic>
          <p:nvPicPr>
            <p:cNvPr id="5144" name="Picture 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 y="3455"/>
              <a:ext cx="17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Picture 8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 y="3455"/>
              <a:ext cx="17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8" name="Group 92"/>
          <p:cNvGrpSpPr>
            <a:grpSpLocks/>
          </p:cNvGrpSpPr>
          <p:nvPr/>
        </p:nvGrpSpPr>
        <p:grpSpPr bwMode="auto">
          <a:xfrm>
            <a:off x="1806575" y="1620839"/>
            <a:ext cx="3771900" cy="3589337"/>
            <a:chOff x="178" y="1638"/>
            <a:chExt cx="2376" cy="1644"/>
          </a:xfrm>
        </p:grpSpPr>
        <p:pic>
          <p:nvPicPr>
            <p:cNvPr id="5142" name="Picture 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 y="1652"/>
              <a:ext cx="2353" cy="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3" name="Rectangle 91"/>
            <p:cNvSpPr>
              <a:spLocks noChangeArrowheads="1"/>
            </p:cNvSpPr>
            <p:nvPr/>
          </p:nvSpPr>
          <p:spPr bwMode="auto">
            <a:xfrm>
              <a:off x="178" y="1638"/>
              <a:ext cx="2376" cy="1644"/>
            </a:xfrm>
            <a:prstGeom prst="rect">
              <a:avLst/>
            </a:prstGeom>
            <a:noFill/>
            <a:ln w="38100" cap="rnd">
              <a:solidFill>
                <a:srgbClr val="6666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5129" name="Rectangle 93"/>
          <p:cNvSpPr>
            <a:spLocks noChangeArrowheads="1"/>
          </p:cNvSpPr>
          <p:nvPr/>
        </p:nvSpPr>
        <p:spPr bwMode="auto">
          <a:xfrm>
            <a:off x="1524000" y="352107"/>
            <a:ext cx="9144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762000" rtl="0" eaLnBrk="0" fontAlgn="auto" latinLnBrk="0" hangingPunct="0">
              <a:lnSpc>
                <a:spcPct val="100000"/>
              </a:lnSpc>
              <a:spcBef>
                <a:spcPct val="20000"/>
              </a:spcBef>
              <a:spcAft>
                <a:spcPts val="0"/>
              </a:spcAft>
              <a:buClr>
                <a:srgbClr val="44546A"/>
              </a:buClr>
              <a:buSzTx/>
              <a:buFontTx/>
              <a:buNone/>
              <a:tabLst/>
              <a:defRPr/>
            </a:pPr>
            <a:r>
              <a:rPr kumimoji="0" lang="en-US" sz="3200" b="1" i="0" u="none" strike="noStrike" kern="1200" cap="none" spc="0" normalizeH="0" baseline="0" noProof="0" dirty="0">
                <a:ln>
                  <a:noFill/>
                </a:ln>
                <a:solidFill>
                  <a:srgbClr val="FFFF00"/>
                </a:solidFill>
                <a:effectLst/>
                <a:uLnTx/>
                <a:uFillTx/>
                <a:latin typeface="Arial" charset="0"/>
                <a:ea typeface="+mn-ea"/>
                <a:cs typeface="+mn-cs"/>
              </a:rPr>
              <a:t>Updates on Targeted Therapies in NSCLC</a:t>
            </a:r>
          </a:p>
        </p:txBody>
      </p:sp>
      <p:sp>
        <p:nvSpPr>
          <p:cNvPr id="5130" name="Rectangle 94"/>
          <p:cNvSpPr>
            <a:spLocks noChangeArrowheads="1"/>
          </p:cNvSpPr>
          <p:nvPr/>
        </p:nvSpPr>
        <p:spPr bwMode="auto">
          <a:xfrm>
            <a:off x="5953125" y="1599407"/>
            <a:ext cx="32019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FFFFFF"/>
                </a:solidFill>
                <a:effectLst/>
                <a:uLnTx/>
                <a:uFillTx/>
                <a:latin typeface="Arial" charset="0"/>
                <a:ea typeface="+mn-ea"/>
                <a:cs typeface="+mn-cs"/>
              </a:rPr>
              <a:t>Anne S. Tsao, M.D.</a:t>
            </a:r>
            <a:endParaRPr kumimoji="0" lang="en-US" altLang="en-US" sz="1800"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5131" name="Rectangle 95"/>
          <p:cNvSpPr>
            <a:spLocks noChangeArrowheads="1"/>
          </p:cNvSpPr>
          <p:nvPr/>
        </p:nvSpPr>
        <p:spPr bwMode="auto">
          <a:xfrm>
            <a:off x="5953125" y="2125277"/>
            <a:ext cx="1077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charset="0"/>
                <a:ea typeface="+mn-ea"/>
                <a:cs typeface="+mn-cs"/>
              </a:rPr>
              <a:t>Professor</a:t>
            </a:r>
          </a:p>
        </p:txBody>
      </p:sp>
      <p:sp>
        <p:nvSpPr>
          <p:cNvPr id="5132" name="Rectangle 96"/>
          <p:cNvSpPr>
            <a:spLocks noChangeArrowheads="1"/>
          </p:cNvSpPr>
          <p:nvPr/>
        </p:nvSpPr>
        <p:spPr bwMode="auto">
          <a:xfrm>
            <a:off x="6819900" y="3678239"/>
            <a:ext cx="63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Arial" charset="0"/>
                <a:ea typeface="+mn-ea"/>
                <a:cs typeface="+mn-cs"/>
              </a:rPr>
              <a:t> </a:t>
            </a:r>
          </a:p>
        </p:txBody>
      </p:sp>
      <p:grpSp>
        <p:nvGrpSpPr>
          <p:cNvPr id="5133" name="Group 101"/>
          <p:cNvGrpSpPr>
            <a:grpSpLocks/>
          </p:cNvGrpSpPr>
          <p:nvPr/>
        </p:nvGrpSpPr>
        <p:grpSpPr bwMode="auto">
          <a:xfrm>
            <a:off x="2025651" y="5343526"/>
            <a:ext cx="3565525" cy="1190625"/>
            <a:chOff x="316" y="3366"/>
            <a:chExt cx="2246" cy="750"/>
          </a:xfrm>
        </p:grpSpPr>
        <p:sp>
          <p:nvSpPr>
            <p:cNvPr id="5138" name="Rectangle 97"/>
            <p:cNvSpPr>
              <a:spLocks noChangeArrowheads="1"/>
            </p:cNvSpPr>
            <p:nvPr/>
          </p:nvSpPr>
          <p:spPr bwMode="auto">
            <a:xfrm>
              <a:off x="316" y="3366"/>
              <a:ext cx="2246" cy="120"/>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5139" name="Rectangle 98"/>
            <p:cNvSpPr>
              <a:spLocks noChangeArrowheads="1"/>
            </p:cNvSpPr>
            <p:nvPr/>
          </p:nvSpPr>
          <p:spPr bwMode="auto">
            <a:xfrm>
              <a:off x="316" y="3486"/>
              <a:ext cx="2246" cy="169"/>
            </a:xfrm>
            <a:prstGeom prst="rect">
              <a:avLst/>
            </a:prstGeom>
            <a:solidFill>
              <a:srgbClr val="0000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5140" name="Rectangle 99"/>
            <p:cNvSpPr>
              <a:spLocks noChangeArrowheads="1"/>
            </p:cNvSpPr>
            <p:nvPr/>
          </p:nvSpPr>
          <p:spPr bwMode="auto">
            <a:xfrm>
              <a:off x="316" y="3655"/>
              <a:ext cx="2246" cy="220"/>
            </a:xfrm>
            <a:prstGeom prst="rect">
              <a:avLst/>
            </a:prstGeom>
            <a:solidFill>
              <a:srgbClr val="0000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5141" name="Rectangle 100"/>
            <p:cNvSpPr>
              <a:spLocks noChangeArrowheads="1"/>
            </p:cNvSpPr>
            <p:nvPr/>
          </p:nvSpPr>
          <p:spPr bwMode="auto">
            <a:xfrm>
              <a:off x="316" y="3875"/>
              <a:ext cx="2246" cy="241"/>
            </a:xfrm>
            <a:prstGeom prst="rect">
              <a:avLst/>
            </a:prstGeom>
            <a:solidFill>
              <a:srgbClr val="0000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grpSp>
      <p:sp>
        <p:nvSpPr>
          <p:cNvPr id="5134" name="Rectangle 102"/>
          <p:cNvSpPr>
            <a:spLocks noChangeArrowheads="1"/>
          </p:cNvSpPr>
          <p:nvPr/>
        </p:nvSpPr>
        <p:spPr bwMode="auto">
          <a:xfrm>
            <a:off x="2259013" y="5389564"/>
            <a:ext cx="20660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alibri Light" panose="020F0302020204030204"/>
                <a:ea typeface="+mn-ea"/>
                <a:cs typeface="+mn-cs"/>
              </a:rPr>
              <a:t>The University of Texas</a:t>
            </a:r>
          </a:p>
        </p:txBody>
      </p:sp>
      <p:sp>
        <p:nvSpPr>
          <p:cNvPr id="5135" name="Rectangle 103"/>
          <p:cNvSpPr>
            <a:spLocks noChangeArrowheads="1"/>
          </p:cNvSpPr>
          <p:nvPr/>
        </p:nvSpPr>
        <p:spPr bwMode="auto">
          <a:xfrm>
            <a:off x="2259014" y="5753101"/>
            <a:ext cx="14633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Light" panose="020F0302020204030204"/>
                <a:ea typeface="+mn-ea"/>
                <a:cs typeface="+mn-cs"/>
              </a:rPr>
              <a:t>MD ANDERSON </a:t>
            </a:r>
          </a:p>
        </p:txBody>
      </p:sp>
      <p:sp>
        <p:nvSpPr>
          <p:cNvPr id="5136" name="Rectangle 104"/>
          <p:cNvSpPr>
            <a:spLocks noChangeArrowheads="1"/>
          </p:cNvSpPr>
          <p:nvPr/>
        </p:nvSpPr>
        <p:spPr bwMode="auto">
          <a:xfrm>
            <a:off x="2259013" y="6119814"/>
            <a:ext cx="15148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alibri Light" panose="020F0302020204030204"/>
                <a:ea typeface="+mn-ea"/>
                <a:cs typeface="+mn-cs"/>
              </a:rPr>
              <a:t>CANCER CENTER</a:t>
            </a:r>
          </a:p>
        </p:txBody>
      </p:sp>
      <p:sp>
        <p:nvSpPr>
          <p:cNvPr id="5137" name="Rectangle 105"/>
          <p:cNvSpPr>
            <a:spLocks noChangeArrowheads="1"/>
          </p:cNvSpPr>
          <p:nvPr/>
        </p:nvSpPr>
        <p:spPr bwMode="auto">
          <a:xfrm>
            <a:off x="5973069" y="2542361"/>
            <a:ext cx="459218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charset="0"/>
                <a:ea typeface="+mn-ea"/>
                <a:cs typeface="+mn-cs"/>
              </a:rPr>
              <a:t>Section Chief, Thoracic Medical Oncology</a:t>
            </a:r>
          </a:p>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charset="0"/>
                <a:ea typeface="+mn-ea"/>
                <a:cs typeface="+mn-cs"/>
              </a:rPr>
              <a:t>Director, Mesothelioma Program</a:t>
            </a:r>
          </a:p>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charset="0"/>
                <a:ea typeface="+mn-ea"/>
                <a:cs typeface="+mn-cs"/>
              </a:rPr>
              <a:t>Director, Thoracic Chemo-XRT Program</a:t>
            </a:r>
          </a:p>
          <a:p>
            <a:pPr marL="122238" marR="0" lvl="0" indent="-122238" algn="ctr"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charset="0"/>
                <a:ea typeface="+mn-ea"/>
                <a:cs typeface="+mn-cs"/>
              </a:rPr>
              <a:t>November 2019</a:t>
            </a:r>
          </a:p>
        </p:txBody>
      </p:sp>
    </p:spTree>
    <p:extLst>
      <p:ext uri="{BB962C8B-B14F-4D97-AF65-F5344CB8AC3E}">
        <p14:creationId xmlns:p14="http://schemas.microsoft.com/office/powerpoint/2010/main" val="1334945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758232" y="450933"/>
            <a:ext cx="8061670" cy="649799"/>
          </a:xfrm>
        </p:spPr>
        <p:txBody>
          <a:bodyPr>
            <a:normAutofit/>
          </a:bodyPr>
          <a:lstStyle/>
          <a:p>
            <a:r>
              <a:rPr lang="en-US" sz="3600" b="1" dirty="0">
                <a:latin typeface="+mn-lt"/>
                <a:cs typeface="Arial" panose="020B0604020202020204" pitchFamily="34" charset="0"/>
              </a:rPr>
              <a:t>ROS1 Rearrangements in NSCLC</a:t>
            </a:r>
          </a:p>
        </p:txBody>
      </p:sp>
      <p:sp>
        <p:nvSpPr>
          <p:cNvPr id="5123" name="Content Placeholder 2"/>
          <p:cNvSpPr>
            <a:spLocks noGrp="1"/>
          </p:cNvSpPr>
          <p:nvPr>
            <p:ph idx="1"/>
          </p:nvPr>
        </p:nvSpPr>
        <p:spPr>
          <a:xfrm>
            <a:off x="4287810" y="1504637"/>
            <a:ext cx="7736550" cy="3173412"/>
          </a:xfrm>
        </p:spPr>
        <p:txBody>
          <a:bodyPr>
            <a:noAutofit/>
          </a:bodyPr>
          <a:lstStyle/>
          <a:p>
            <a:pPr>
              <a:spcAft>
                <a:spcPts val="2400"/>
              </a:spcAft>
            </a:pPr>
            <a:r>
              <a:rPr lang="en-US" sz="2400" dirty="0">
                <a:cs typeface="Arial" pitchFamily="34" charset="0"/>
              </a:rPr>
              <a:t>Present in ~1% of NSCLC cases (also found in some glioblastomas, gastric, ovarian, </a:t>
            </a:r>
            <a:r>
              <a:rPr lang="en-US" sz="2400" dirty="0" err="1">
                <a:cs typeface="Arial" pitchFamily="34" charset="0"/>
              </a:rPr>
              <a:t>cholangiocarcinomas</a:t>
            </a:r>
            <a:r>
              <a:rPr lang="en-US" sz="2400" dirty="0">
                <a:cs typeface="Arial" pitchFamily="34" charset="0"/>
              </a:rPr>
              <a:t>) </a:t>
            </a:r>
          </a:p>
          <a:p>
            <a:pPr>
              <a:spcAft>
                <a:spcPts val="2400"/>
              </a:spcAft>
            </a:pPr>
            <a:r>
              <a:rPr lang="en-US" sz="2400" dirty="0">
                <a:cs typeface="Arial" pitchFamily="34" charset="0"/>
              </a:rPr>
              <a:t>Enriched in younger never or light smokers with adenocarcinoma histology</a:t>
            </a:r>
          </a:p>
          <a:p>
            <a:pPr>
              <a:spcAft>
                <a:spcPts val="2400"/>
              </a:spcAft>
            </a:pPr>
            <a:r>
              <a:rPr lang="en-US" sz="2400" dirty="0">
                <a:cs typeface="Arial" pitchFamily="34" charset="0"/>
              </a:rPr>
              <a:t>No overlap with other oncogenic drivers</a:t>
            </a:r>
          </a:p>
          <a:p>
            <a:pPr>
              <a:spcAft>
                <a:spcPts val="2400"/>
              </a:spcAft>
            </a:pPr>
            <a:r>
              <a:rPr lang="en-US" sz="2400" dirty="0">
                <a:cs typeface="Arial" pitchFamily="34" charset="0"/>
              </a:rPr>
              <a:t>First-line agents: </a:t>
            </a:r>
            <a:r>
              <a:rPr lang="en-US" sz="2400" dirty="0" err="1">
                <a:cs typeface="Arial" pitchFamily="34" charset="0"/>
              </a:rPr>
              <a:t>crizotinib</a:t>
            </a:r>
            <a:r>
              <a:rPr lang="en-US" sz="2400" dirty="0">
                <a:cs typeface="Arial" pitchFamily="34" charset="0"/>
              </a:rPr>
              <a:t>, </a:t>
            </a:r>
            <a:r>
              <a:rPr lang="en-US" sz="2400" dirty="0" err="1">
                <a:cs typeface="Arial" pitchFamily="34" charset="0"/>
              </a:rPr>
              <a:t>ceritinib</a:t>
            </a:r>
            <a:r>
              <a:rPr lang="en-US" sz="2400" dirty="0">
                <a:cs typeface="Arial" pitchFamily="34" charset="0"/>
              </a:rPr>
              <a:t>, </a:t>
            </a:r>
            <a:r>
              <a:rPr lang="en-US" sz="2400" dirty="0" err="1">
                <a:cs typeface="Arial" pitchFamily="34" charset="0"/>
              </a:rPr>
              <a:t>entrectinib</a:t>
            </a:r>
            <a:endParaRPr lang="en-US" sz="2400" dirty="0">
              <a:cs typeface="Arial" pitchFamily="34" charset="0"/>
            </a:endParaRPr>
          </a:p>
          <a:p>
            <a:pPr>
              <a:spcAft>
                <a:spcPts val="2400"/>
              </a:spcAft>
            </a:pPr>
            <a:r>
              <a:rPr lang="en-US" sz="2400" dirty="0">
                <a:cs typeface="Arial" pitchFamily="34" charset="0"/>
              </a:rPr>
              <a:t>Not FDA approved: </a:t>
            </a:r>
            <a:r>
              <a:rPr lang="en-US" sz="2400" dirty="0" err="1">
                <a:cs typeface="Arial" pitchFamily="34" charset="0"/>
              </a:rPr>
              <a:t>lorlatinib</a:t>
            </a:r>
            <a:endParaRPr lang="en-US" sz="2400" dirty="0">
              <a:cs typeface="Arial" pitchFamily="34" charset="0"/>
            </a:endParaRPr>
          </a:p>
        </p:txBody>
      </p:sp>
      <p:sp>
        <p:nvSpPr>
          <p:cNvPr id="5124" name="TextBox 4"/>
          <p:cNvSpPr txBox="1">
            <a:spLocks noChangeArrowheads="1"/>
          </p:cNvSpPr>
          <p:nvPr/>
        </p:nvSpPr>
        <p:spPr bwMode="auto">
          <a:xfrm>
            <a:off x="4270321" y="6473049"/>
            <a:ext cx="6180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sz="1200" b="1">
                <a:solidFill>
                  <a:schemeClr val="tx1"/>
                </a:solidFill>
                <a:latin typeface="Arial" charset="0"/>
                <a:ea typeface="MS PGothic" pitchFamily="34" charset="-128"/>
              </a:defRPr>
            </a:lvl1pPr>
            <a:lvl2pPr marL="742950" indent="-285750">
              <a:defRPr sz="1200" b="1">
                <a:solidFill>
                  <a:schemeClr val="tx1"/>
                </a:solidFill>
                <a:latin typeface="Arial" charset="0"/>
                <a:ea typeface="MS PGothic" pitchFamily="34" charset="-128"/>
              </a:defRPr>
            </a:lvl2pPr>
            <a:lvl3pPr marL="1143000" indent="-228600">
              <a:defRPr sz="1200" b="1">
                <a:solidFill>
                  <a:schemeClr val="tx1"/>
                </a:solidFill>
                <a:latin typeface="Arial" charset="0"/>
                <a:ea typeface="MS PGothic" pitchFamily="34" charset="-128"/>
              </a:defRPr>
            </a:lvl3pPr>
            <a:lvl4pPr marL="1600200" indent="-228600">
              <a:defRPr sz="1200" b="1">
                <a:solidFill>
                  <a:schemeClr val="tx1"/>
                </a:solidFill>
                <a:latin typeface="Arial" charset="0"/>
                <a:ea typeface="MS PGothic" pitchFamily="34" charset="-128"/>
              </a:defRPr>
            </a:lvl4pPr>
            <a:lvl5pPr marL="2057400" indent="-228600">
              <a:defRPr sz="1200" b="1">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200" b="1">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200" b="1">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200" b="1">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200" b="1">
                <a:solidFill>
                  <a:schemeClr val="tx1"/>
                </a:solidFill>
                <a:latin typeface="Arial" charset="0"/>
                <a:ea typeface="MS PGothic" pitchFamily="34" charset="-128"/>
              </a:defRPr>
            </a:lvl9pPr>
          </a:lstStyle>
          <a:p>
            <a:pPr algn="r" fontAlgn="base">
              <a:spcBef>
                <a:spcPct val="0"/>
              </a:spcBef>
              <a:spcAft>
                <a:spcPct val="0"/>
              </a:spcAft>
            </a:pPr>
            <a:r>
              <a:rPr lang="en-US" b="0" i="1" dirty="0" err="1">
                <a:solidFill>
                  <a:srgbClr val="FFFFFF"/>
                </a:solidFill>
                <a:latin typeface="Arial" panose="020B0604020202020204" pitchFamily="34" charset="0"/>
                <a:cs typeface="Arial" panose="020B0604020202020204" pitchFamily="34" charset="0"/>
              </a:rPr>
              <a:t>Bergethon</a:t>
            </a:r>
            <a:r>
              <a:rPr lang="en-US" b="0" i="1" dirty="0">
                <a:solidFill>
                  <a:srgbClr val="FFFFFF"/>
                </a:solidFill>
                <a:latin typeface="Arial" panose="020B0604020202020204" pitchFamily="34" charset="0"/>
                <a:cs typeface="Arial" panose="020B0604020202020204" pitchFamily="34" charset="0"/>
              </a:rPr>
              <a:t> et al., JCO 30(8): 863-70, 2012; Takeuchi et al., Nat Med 18(3): 378-81, 2012</a:t>
            </a:r>
          </a:p>
        </p:txBody>
      </p:sp>
      <p:grpSp>
        <p:nvGrpSpPr>
          <p:cNvPr id="5125" name="Group 101457"/>
          <p:cNvGrpSpPr>
            <a:grpSpLocks/>
          </p:cNvGrpSpPr>
          <p:nvPr/>
        </p:nvGrpSpPr>
        <p:grpSpPr bwMode="auto">
          <a:xfrm>
            <a:off x="887475" y="1564731"/>
            <a:ext cx="2747014" cy="4229100"/>
            <a:chOff x="10898188" y="-9509125"/>
            <a:chExt cx="7639050" cy="4229100"/>
          </a:xfrm>
        </p:grpSpPr>
        <p:sp>
          <p:nvSpPr>
            <p:cNvPr id="5132" name="Rectangle 18"/>
            <p:cNvSpPr>
              <a:spLocks noChangeArrowheads="1"/>
            </p:cNvSpPr>
            <p:nvPr/>
          </p:nvSpPr>
          <p:spPr bwMode="auto">
            <a:xfrm>
              <a:off x="18099088" y="-9509125"/>
              <a:ext cx="438150"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33" name="Rectangle 19"/>
            <p:cNvSpPr>
              <a:spLocks noChangeArrowheads="1"/>
            </p:cNvSpPr>
            <p:nvPr/>
          </p:nvSpPr>
          <p:spPr bwMode="auto">
            <a:xfrm>
              <a:off x="17152938" y="-9509125"/>
              <a:ext cx="946150" cy="187325"/>
            </a:xfrm>
            <a:prstGeom prst="rect">
              <a:avLst/>
            </a:prstGeom>
            <a:solidFill>
              <a:srgbClr val="F11F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34" name="Rectangle 20"/>
            <p:cNvSpPr>
              <a:spLocks noChangeArrowheads="1"/>
            </p:cNvSpPr>
            <p:nvPr/>
          </p:nvSpPr>
          <p:spPr bwMode="auto">
            <a:xfrm>
              <a:off x="18099088" y="-9105900"/>
              <a:ext cx="438150"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35" name="Rectangle 21"/>
            <p:cNvSpPr>
              <a:spLocks noChangeArrowheads="1"/>
            </p:cNvSpPr>
            <p:nvPr/>
          </p:nvSpPr>
          <p:spPr bwMode="auto">
            <a:xfrm>
              <a:off x="17152938" y="-9105900"/>
              <a:ext cx="946150" cy="187325"/>
            </a:xfrm>
            <a:prstGeom prst="rect">
              <a:avLst/>
            </a:prstGeom>
            <a:solidFill>
              <a:srgbClr val="F11F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36" name="Rectangle 22"/>
            <p:cNvSpPr>
              <a:spLocks noChangeArrowheads="1"/>
            </p:cNvSpPr>
            <p:nvPr/>
          </p:nvSpPr>
          <p:spPr bwMode="auto">
            <a:xfrm>
              <a:off x="18099088" y="-8699500"/>
              <a:ext cx="438150"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37" name="Rectangle 23"/>
            <p:cNvSpPr>
              <a:spLocks noChangeArrowheads="1"/>
            </p:cNvSpPr>
            <p:nvPr/>
          </p:nvSpPr>
          <p:spPr bwMode="auto">
            <a:xfrm>
              <a:off x="17152938" y="-8699500"/>
              <a:ext cx="946150" cy="187325"/>
            </a:xfrm>
            <a:prstGeom prst="rect">
              <a:avLst/>
            </a:prstGeom>
            <a:solidFill>
              <a:srgbClr val="F11F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38" name="Rectangle 24"/>
            <p:cNvSpPr>
              <a:spLocks noChangeArrowheads="1"/>
            </p:cNvSpPr>
            <p:nvPr/>
          </p:nvSpPr>
          <p:spPr bwMode="auto">
            <a:xfrm>
              <a:off x="18099088" y="-8296275"/>
              <a:ext cx="438150"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39" name="Rectangle 25"/>
            <p:cNvSpPr>
              <a:spLocks noChangeArrowheads="1"/>
            </p:cNvSpPr>
            <p:nvPr/>
          </p:nvSpPr>
          <p:spPr bwMode="auto">
            <a:xfrm>
              <a:off x="17152938" y="-8296275"/>
              <a:ext cx="946150" cy="187325"/>
            </a:xfrm>
            <a:prstGeom prst="rect">
              <a:avLst/>
            </a:prstGeom>
            <a:solidFill>
              <a:srgbClr val="F11F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40" name="Rectangle 26"/>
            <p:cNvSpPr>
              <a:spLocks noChangeArrowheads="1"/>
            </p:cNvSpPr>
            <p:nvPr/>
          </p:nvSpPr>
          <p:spPr bwMode="auto">
            <a:xfrm>
              <a:off x="18099088" y="-7893050"/>
              <a:ext cx="438150"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41" name="Rectangle 27"/>
            <p:cNvSpPr>
              <a:spLocks noChangeArrowheads="1"/>
            </p:cNvSpPr>
            <p:nvPr/>
          </p:nvSpPr>
          <p:spPr bwMode="auto">
            <a:xfrm>
              <a:off x="17152938" y="-7893050"/>
              <a:ext cx="946150" cy="187325"/>
            </a:xfrm>
            <a:prstGeom prst="rect">
              <a:avLst/>
            </a:prstGeom>
            <a:solidFill>
              <a:srgbClr val="F11F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42" name="Rectangle 28"/>
            <p:cNvSpPr>
              <a:spLocks noChangeArrowheads="1"/>
            </p:cNvSpPr>
            <p:nvPr/>
          </p:nvSpPr>
          <p:spPr bwMode="auto">
            <a:xfrm>
              <a:off x="18099088" y="-7489825"/>
              <a:ext cx="438150"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43" name="Rectangle 29"/>
            <p:cNvSpPr>
              <a:spLocks noChangeArrowheads="1"/>
            </p:cNvSpPr>
            <p:nvPr/>
          </p:nvSpPr>
          <p:spPr bwMode="auto">
            <a:xfrm>
              <a:off x="17152938" y="-7489825"/>
              <a:ext cx="946150" cy="187325"/>
            </a:xfrm>
            <a:prstGeom prst="rect">
              <a:avLst/>
            </a:prstGeom>
            <a:solidFill>
              <a:srgbClr val="F11F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44" name="Rectangle 30"/>
            <p:cNvSpPr>
              <a:spLocks noChangeArrowheads="1"/>
            </p:cNvSpPr>
            <p:nvPr/>
          </p:nvSpPr>
          <p:spPr bwMode="auto">
            <a:xfrm>
              <a:off x="18099088" y="-7083425"/>
              <a:ext cx="438150"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45" name="Rectangle 31"/>
            <p:cNvSpPr>
              <a:spLocks noChangeArrowheads="1"/>
            </p:cNvSpPr>
            <p:nvPr/>
          </p:nvSpPr>
          <p:spPr bwMode="auto">
            <a:xfrm>
              <a:off x="17152938" y="-7083425"/>
              <a:ext cx="946150" cy="187325"/>
            </a:xfrm>
            <a:prstGeom prst="rect">
              <a:avLst/>
            </a:prstGeom>
            <a:solidFill>
              <a:srgbClr val="F11F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46" name="Rectangle 32"/>
            <p:cNvSpPr>
              <a:spLocks noChangeArrowheads="1"/>
            </p:cNvSpPr>
            <p:nvPr/>
          </p:nvSpPr>
          <p:spPr bwMode="auto">
            <a:xfrm>
              <a:off x="18099088" y="-6680200"/>
              <a:ext cx="438150"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47" name="Rectangle 33"/>
            <p:cNvSpPr>
              <a:spLocks noChangeArrowheads="1"/>
            </p:cNvSpPr>
            <p:nvPr/>
          </p:nvSpPr>
          <p:spPr bwMode="auto">
            <a:xfrm>
              <a:off x="17152938" y="-6680200"/>
              <a:ext cx="946150" cy="187325"/>
            </a:xfrm>
            <a:prstGeom prst="rect">
              <a:avLst/>
            </a:prstGeom>
            <a:solidFill>
              <a:srgbClr val="F11F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48" name="Rectangle 34"/>
            <p:cNvSpPr>
              <a:spLocks noChangeArrowheads="1"/>
            </p:cNvSpPr>
            <p:nvPr/>
          </p:nvSpPr>
          <p:spPr bwMode="auto">
            <a:xfrm>
              <a:off x="18099088" y="-6276975"/>
              <a:ext cx="438150"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49" name="Rectangle 35"/>
            <p:cNvSpPr>
              <a:spLocks noChangeArrowheads="1"/>
            </p:cNvSpPr>
            <p:nvPr/>
          </p:nvSpPr>
          <p:spPr bwMode="auto">
            <a:xfrm>
              <a:off x="17152938" y="-6276975"/>
              <a:ext cx="946150" cy="187325"/>
            </a:xfrm>
            <a:prstGeom prst="rect">
              <a:avLst/>
            </a:prstGeom>
            <a:solidFill>
              <a:srgbClr val="F11F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50" name="Rectangle 36"/>
            <p:cNvSpPr>
              <a:spLocks noChangeArrowheads="1"/>
            </p:cNvSpPr>
            <p:nvPr/>
          </p:nvSpPr>
          <p:spPr bwMode="auto">
            <a:xfrm>
              <a:off x="18099088" y="-5873750"/>
              <a:ext cx="438150"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51" name="Rectangle 37"/>
            <p:cNvSpPr>
              <a:spLocks noChangeArrowheads="1"/>
            </p:cNvSpPr>
            <p:nvPr/>
          </p:nvSpPr>
          <p:spPr bwMode="auto">
            <a:xfrm>
              <a:off x="17152938" y="-5873750"/>
              <a:ext cx="946150" cy="187325"/>
            </a:xfrm>
            <a:prstGeom prst="rect">
              <a:avLst/>
            </a:prstGeom>
            <a:solidFill>
              <a:srgbClr val="F11F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52" name="Rectangle 38"/>
            <p:cNvSpPr>
              <a:spLocks noChangeArrowheads="1"/>
            </p:cNvSpPr>
            <p:nvPr/>
          </p:nvSpPr>
          <p:spPr bwMode="auto">
            <a:xfrm>
              <a:off x="18099088" y="-5467350"/>
              <a:ext cx="438150"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53" name="Rectangle 39"/>
            <p:cNvSpPr>
              <a:spLocks noChangeArrowheads="1"/>
            </p:cNvSpPr>
            <p:nvPr/>
          </p:nvSpPr>
          <p:spPr bwMode="auto">
            <a:xfrm>
              <a:off x="17152938" y="-5467350"/>
              <a:ext cx="946150" cy="187325"/>
            </a:xfrm>
            <a:prstGeom prst="rect">
              <a:avLst/>
            </a:prstGeom>
            <a:solidFill>
              <a:srgbClr val="F11F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54" name="Rectangle 40"/>
            <p:cNvSpPr>
              <a:spLocks noChangeArrowheads="1"/>
            </p:cNvSpPr>
            <p:nvPr/>
          </p:nvSpPr>
          <p:spPr bwMode="auto">
            <a:xfrm>
              <a:off x="16764001" y="-9509125"/>
              <a:ext cx="388938" cy="187325"/>
            </a:xfrm>
            <a:prstGeom prst="rect">
              <a:avLst/>
            </a:prstGeom>
            <a:solidFill>
              <a:srgbClr val="3D7D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55" name="Rectangle 41"/>
            <p:cNvSpPr>
              <a:spLocks noChangeArrowheads="1"/>
            </p:cNvSpPr>
            <p:nvPr/>
          </p:nvSpPr>
          <p:spPr bwMode="auto">
            <a:xfrm>
              <a:off x="16297276" y="-9509125"/>
              <a:ext cx="438150" cy="187325"/>
            </a:xfrm>
            <a:prstGeom prst="rect">
              <a:avLst/>
            </a:prstGeom>
            <a:solidFill>
              <a:srgbClr val="3D7D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56" name="Rectangle 42"/>
            <p:cNvSpPr>
              <a:spLocks noChangeArrowheads="1"/>
            </p:cNvSpPr>
            <p:nvPr/>
          </p:nvSpPr>
          <p:spPr bwMode="auto">
            <a:xfrm>
              <a:off x="16735426" y="-9509125"/>
              <a:ext cx="28575"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57" name="Rectangle 43"/>
            <p:cNvSpPr>
              <a:spLocks noChangeArrowheads="1"/>
            </p:cNvSpPr>
            <p:nvPr/>
          </p:nvSpPr>
          <p:spPr bwMode="auto">
            <a:xfrm>
              <a:off x="16716376" y="-9105900"/>
              <a:ext cx="219075"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58" name="Rectangle 44"/>
            <p:cNvSpPr>
              <a:spLocks noChangeArrowheads="1"/>
            </p:cNvSpPr>
            <p:nvPr/>
          </p:nvSpPr>
          <p:spPr bwMode="auto">
            <a:xfrm>
              <a:off x="16716376" y="-8699500"/>
              <a:ext cx="219075"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59" name="Rectangle 45"/>
            <p:cNvSpPr>
              <a:spLocks noChangeArrowheads="1"/>
            </p:cNvSpPr>
            <p:nvPr/>
          </p:nvSpPr>
          <p:spPr bwMode="auto">
            <a:xfrm>
              <a:off x="16208376" y="-8699500"/>
              <a:ext cx="479425"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60" name="Rectangle 46"/>
            <p:cNvSpPr>
              <a:spLocks noChangeArrowheads="1"/>
            </p:cNvSpPr>
            <p:nvPr/>
          </p:nvSpPr>
          <p:spPr bwMode="auto">
            <a:xfrm>
              <a:off x="17010063" y="-8699500"/>
              <a:ext cx="142875"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61" name="Rectangle 47"/>
            <p:cNvSpPr>
              <a:spLocks noChangeArrowheads="1"/>
            </p:cNvSpPr>
            <p:nvPr/>
          </p:nvSpPr>
          <p:spPr bwMode="auto">
            <a:xfrm>
              <a:off x="17019588" y="-8296275"/>
              <a:ext cx="133350"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62" name="Rectangle 48"/>
            <p:cNvSpPr>
              <a:spLocks noChangeArrowheads="1"/>
            </p:cNvSpPr>
            <p:nvPr/>
          </p:nvSpPr>
          <p:spPr bwMode="auto">
            <a:xfrm>
              <a:off x="17010063" y="-7893050"/>
              <a:ext cx="142875"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63" name="Rectangle 49"/>
            <p:cNvSpPr>
              <a:spLocks noChangeArrowheads="1"/>
            </p:cNvSpPr>
            <p:nvPr/>
          </p:nvSpPr>
          <p:spPr bwMode="auto">
            <a:xfrm>
              <a:off x="17010063" y="-7489825"/>
              <a:ext cx="142875"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64" name="Rectangle 50"/>
            <p:cNvSpPr>
              <a:spLocks noChangeArrowheads="1"/>
            </p:cNvSpPr>
            <p:nvPr/>
          </p:nvSpPr>
          <p:spPr bwMode="auto">
            <a:xfrm>
              <a:off x="17010063" y="-7083425"/>
              <a:ext cx="142875"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65" name="Rectangle 51"/>
            <p:cNvSpPr>
              <a:spLocks noChangeArrowheads="1"/>
            </p:cNvSpPr>
            <p:nvPr/>
          </p:nvSpPr>
          <p:spPr bwMode="auto">
            <a:xfrm>
              <a:off x="17010063" y="-6680200"/>
              <a:ext cx="142875"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66" name="Rectangle 52"/>
            <p:cNvSpPr>
              <a:spLocks noChangeArrowheads="1"/>
            </p:cNvSpPr>
            <p:nvPr/>
          </p:nvSpPr>
          <p:spPr bwMode="auto">
            <a:xfrm>
              <a:off x="17019588" y="-6276975"/>
              <a:ext cx="133350"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67" name="Rectangle 53"/>
            <p:cNvSpPr>
              <a:spLocks noChangeArrowheads="1"/>
            </p:cNvSpPr>
            <p:nvPr/>
          </p:nvSpPr>
          <p:spPr bwMode="auto">
            <a:xfrm>
              <a:off x="16916401" y="-5873750"/>
              <a:ext cx="236538"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68" name="Rectangle 54"/>
            <p:cNvSpPr>
              <a:spLocks noChangeArrowheads="1"/>
            </p:cNvSpPr>
            <p:nvPr/>
          </p:nvSpPr>
          <p:spPr bwMode="auto">
            <a:xfrm>
              <a:off x="17010063" y="-5467350"/>
              <a:ext cx="142875"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69" name="Rectangle 55"/>
            <p:cNvSpPr>
              <a:spLocks noChangeArrowheads="1"/>
            </p:cNvSpPr>
            <p:nvPr/>
          </p:nvSpPr>
          <p:spPr bwMode="auto">
            <a:xfrm>
              <a:off x="16706851" y="-5467350"/>
              <a:ext cx="219075"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70" name="Rectangle 56"/>
            <p:cNvSpPr>
              <a:spLocks noChangeArrowheads="1"/>
            </p:cNvSpPr>
            <p:nvPr/>
          </p:nvSpPr>
          <p:spPr bwMode="auto">
            <a:xfrm>
              <a:off x="10898188" y="-5467350"/>
              <a:ext cx="5789613"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71" name="Rectangle 57"/>
            <p:cNvSpPr>
              <a:spLocks noChangeArrowheads="1"/>
            </p:cNvSpPr>
            <p:nvPr/>
          </p:nvSpPr>
          <p:spPr bwMode="auto">
            <a:xfrm>
              <a:off x="14217651" y="-5873750"/>
              <a:ext cx="2613025"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72" name="Rectangle 58"/>
            <p:cNvSpPr>
              <a:spLocks noChangeArrowheads="1"/>
            </p:cNvSpPr>
            <p:nvPr/>
          </p:nvSpPr>
          <p:spPr bwMode="auto">
            <a:xfrm>
              <a:off x="16316326" y="-6680200"/>
              <a:ext cx="161925"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73" name="Rectangle 59"/>
            <p:cNvSpPr>
              <a:spLocks noChangeArrowheads="1"/>
            </p:cNvSpPr>
            <p:nvPr/>
          </p:nvSpPr>
          <p:spPr bwMode="auto">
            <a:xfrm>
              <a:off x="16563976" y="-6680200"/>
              <a:ext cx="427038"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74" name="Rectangle 60"/>
            <p:cNvSpPr>
              <a:spLocks noChangeArrowheads="1"/>
            </p:cNvSpPr>
            <p:nvPr/>
          </p:nvSpPr>
          <p:spPr bwMode="auto">
            <a:xfrm>
              <a:off x="16021051" y="-7083425"/>
              <a:ext cx="171450"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75" name="Rectangle 61"/>
            <p:cNvSpPr>
              <a:spLocks noChangeArrowheads="1"/>
            </p:cNvSpPr>
            <p:nvPr/>
          </p:nvSpPr>
          <p:spPr bwMode="auto">
            <a:xfrm>
              <a:off x="16716376" y="-7083425"/>
              <a:ext cx="219075"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76" name="Rectangle 62"/>
            <p:cNvSpPr>
              <a:spLocks noChangeArrowheads="1"/>
            </p:cNvSpPr>
            <p:nvPr/>
          </p:nvSpPr>
          <p:spPr bwMode="auto">
            <a:xfrm>
              <a:off x="16268701" y="-7083425"/>
              <a:ext cx="419100"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77" name="Rectangle 63"/>
            <p:cNvSpPr>
              <a:spLocks noChangeArrowheads="1"/>
            </p:cNvSpPr>
            <p:nvPr/>
          </p:nvSpPr>
          <p:spPr bwMode="auto">
            <a:xfrm>
              <a:off x="16716376" y="-7893050"/>
              <a:ext cx="219075"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78" name="Rectangle 64"/>
            <p:cNvSpPr>
              <a:spLocks noChangeArrowheads="1"/>
            </p:cNvSpPr>
            <p:nvPr/>
          </p:nvSpPr>
          <p:spPr bwMode="auto">
            <a:xfrm>
              <a:off x="16506826" y="-8296275"/>
              <a:ext cx="484188" cy="187325"/>
            </a:xfrm>
            <a:prstGeom prst="rect">
              <a:avLst/>
            </a:prstGeom>
            <a:solidFill>
              <a:srgbClr val="E7E8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79" name="Rectangle 65"/>
            <p:cNvSpPr>
              <a:spLocks noChangeArrowheads="1"/>
            </p:cNvSpPr>
            <p:nvPr/>
          </p:nvSpPr>
          <p:spPr bwMode="auto">
            <a:xfrm>
              <a:off x="16478251" y="-9105900"/>
              <a:ext cx="209550"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80" name="Rectangle 66"/>
            <p:cNvSpPr>
              <a:spLocks noChangeArrowheads="1"/>
            </p:cNvSpPr>
            <p:nvPr/>
          </p:nvSpPr>
          <p:spPr bwMode="auto">
            <a:xfrm>
              <a:off x="17010063" y="-9105900"/>
              <a:ext cx="142875" cy="187325"/>
            </a:xfrm>
            <a:prstGeom prst="rect">
              <a:avLst/>
            </a:prstGeom>
            <a:solidFill>
              <a:srgbClr val="3D7D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81" name="Rectangle 67"/>
            <p:cNvSpPr>
              <a:spLocks noChangeArrowheads="1"/>
            </p:cNvSpPr>
            <p:nvPr/>
          </p:nvSpPr>
          <p:spPr bwMode="auto">
            <a:xfrm>
              <a:off x="16792576" y="-6276975"/>
              <a:ext cx="198438" cy="187325"/>
            </a:xfrm>
            <a:prstGeom prst="rect">
              <a:avLst/>
            </a:prstGeom>
            <a:solidFill>
              <a:srgbClr val="3D7D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82" name="Rectangle 68"/>
            <p:cNvSpPr>
              <a:spLocks noChangeArrowheads="1"/>
            </p:cNvSpPr>
            <p:nvPr/>
          </p:nvSpPr>
          <p:spPr bwMode="auto">
            <a:xfrm>
              <a:off x="16935451" y="-9105900"/>
              <a:ext cx="74613"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83" name="Rectangle 69"/>
            <p:cNvSpPr>
              <a:spLocks noChangeArrowheads="1"/>
            </p:cNvSpPr>
            <p:nvPr/>
          </p:nvSpPr>
          <p:spPr bwMode="auto">
            <a:xfrm>
              <a:off x="16935451" y="-8699500"/>
              <a:ext cx="74613"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84" name="Rectangle 70"/>
            <p:cNvSpPr>
              <a:spLocks noChangeArrowheads="1"/>
            </p:cNvSpPr>
            <p:nvPr/>
          </p:nvSpPr>
          <p:spPr bwMode="auto">
            <a:xfrm>
              <a:off x="16935451" y="-7893050"/>
              <a:ext cx="74613"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85" name="Rectangle 71"/>
            <p:cNvSpPr>
              <a:spLocks noChangeArrowheads="1"/>
            </p:cNvSpPr>
            <p:nvPr/>
          </p:nvSpPr>
          <p:spPr bwMode="auto">
            <a:xfrm>
              <a:off x="16316326" y="-7893050"/>
              <a:ext cx="76200"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86" name="Rectangle 72"/>
            <p:cNvSpPr>
              <a:spLocks noChangeArrowheads="1"/>
            </p:cNvSpPr>
            <p:nvPr/>
          </p:nvSpPr>
          <p:spPr bwMode="auto">
            <a:xfrm>
              <a:off x="16611601" y="-7489825"/>
              <a:ext cx="76200"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87" name="Rectangle 73"/>
            <p:cNvSpPr>
              <a:spLocks noChangeArrowheads="1"/>
            </p:cNvSpPr>
            <p:nvPr/>
          </p:nvSpPr>
          <p:spPr bwMode="auto">
            <a:xfrm>
              <a:off x="16935451" y="-7083425"/>
              <a:ext cx="74613"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88" name="Rectangle 74"/>
            <p:cNvSpPr>
              <a:spLocks noChangeArrowheads="1"/>
            </p:cNvSpPr>
            <p:nvPr/>
          </p:nvSpPr>
          <p:spPr bwMode="auto">
            <a:xfrm>
              <a:off x="16478251" y="-6680200"/>
              <a:ext cx="85725"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89" name="Rectangle 75"/>
            <p:cNvSpPr>
              <a:spLocks noChangeArrowheads="1"/>
            </p:cNvSpPr>
            <p:nvPr/>
          </p:nvSpPr>
          <p:spPr bwMode="auto">
            <a:xfrm>
              <a:off x="16830676" y="-5873750"/>
              <a:ext cx="85725"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90" name="Rectangle 76"/>
            <p:cNvSpPr>
              <a:spLocks noChangeArrowheads="1"/>
            </p:cNvSpPr>
            <p:nvPr/>
          </p:nvSpPr>
          <p:spPr bwMode="auto">
            <a:xfrm>
              <a:off x="16925926" y="-5467350"/>
              <a:ext cx="65088"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91" name="Rectangle 77"/>
            <p:cNvSpPr>
              <a:spLocks noChangeArrowheads="1"/>
            </p:cNvSpPr>
            <p:nvPr/>
          </p:nvSpPr>
          <p:spPr bwMode="auto">
            <a:xfrm>
              <a:off x="16192501" y="-7083425"/>
              <a:ext cx="76200"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92" name="Rectangle 78"/>
            <p:cNvSpPr>
              <a:spLocks noChangeArrowheads="1"/>
            </p:cNvSpPr>
            <p:nvPr/>
          </p:nvSpPr>
          <p:spPr bwMode="auto">
            <a:xfrm>
              <a:off x="16525876" y="-7489825"/>
              <a:ext cx="76200"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93" name="Rectangle 79"/>
            <p:cNvSpPr>
              <a:spLocks noChangeArrowheads="1"/>
            </p:cNvSpPr>
            <p:nvPr/>
          </p:nvSpPr>
          <p:spPr bwMode="auto">
            <a:xfrm>
              <a:off x="16392526" y="-7489825"/>
              <a:ext cx="76200"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94" name="Rectangle 80"/>
            <p:cNvSpPr>
              <a:spLocks noChangeArrowheads="1"/>
            </p:cNvSpPr>
            <p:nvPr/>
          </p:nvSpPr>
          <p:spPr bwMode="auto">
            <a:xfrm>
              <a:off x="16306801" y="-7489825"/>
              <a:ext cx="57150"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95" name="Rectangle 81"/>
            <p:cNvSpPr>
              <a:spLocks noChangeArrowheads="1"/>
            </p:cNvSpPr>
            <p:nvPr/>
          </p:nvSpPr>
          <p:spPr bwMode="auto">
            <a:xfrm>
              <a:off x="16230601" y="-7489825"/>
              <a:ext cx="47625"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96" name="Rectangle 82"/>
            <p:cNvSpPr>
              <a:spLocks noChangeArrowheads="1"/>
            </p:cNvSpPr>
            <p:nvPr/>
          </p:nvSpPr>
          <p:spPr bwMode="auto">
            <a:xfrm>
              <a:off x="16125826" y="-7489825"/>
              <a:ext cx="95250"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97" name="Rectangle 83"/>
            <p:cNvSpPr>
              <a:spLocks noChangeArrowheads="1"/>
            </p:cNvSpPr>
            <p:nvPr/>
          </p:nvSpPr>
          <p:spPr bwMode="auto">
            <a:xfrm>
              <a:off x="15992476" y="-7489825"/>
              <a:ext cx="76200"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98" name="Rectangle 84"/>
            <p:cNvSpPr>
              <a:spLocks noChangeArrowheads="1"/>
            </p:cNvSpPr>
            <p:nvPr/>
          </p:nvSpPr>
          <p:spPr bwMode="auto">
            <a:xfrm>
              <a:off x="15535276" y="-7489825"/>
              <a:ext cx="85725"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199" name="Rectangle 85"/>
            <p:cNvSpPr>
              <a:spLocks noChangeArrowheads="1"/>
            </p:cNvSpPr>
            <p:nvPr/>
          </p:nvSpPr>
          <p:spPr bwMode="auto">
            <a:xfrm>
              <a:off x="15401926" y="-7489825"/>
              <a:ext cx="76200"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00" name="Rectangle 86"/>
            <p:cNvSpPr>
              <a:spLocks noChangeArrowheads="1"/>
            </p:cNvSpPr>
            <p:nvPr/>
          </p:nvSpPr>
          <p:spPr bwMode="auto">
            <a:xfrm>
              <a:off x="15268576" y="-7489825"/>
              <a:ext cx="82550"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01" name="Rectangle 87"/>
            <p:cNvSpPr>
              <a:spLocks noChangeArrowheads="1"/>
            </p:cNvSpPr>
            <p:nvPr/>
          </p:nvSpPr>
          <p:spPr bwMode="auto">
            <a:xfrm>
              <a:off x="15154276" y="-7489825"/>
              <a:ext cx="73025"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02" name="Rectangle 88"/>
            <p:cNvSpPr>
              <a:spLocks noChangeArrowheads="1"/>
            </p:cNvSpPr>
            <p:nvPr/>
          </p:nvSpPr>
          <p:spPr bwMode="auto">
            <a:xfrm>
              <a:off x="16087726" y="-7893050"/>
              <a:ext cx="76200"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03" name="Rectangle 89"/>
            <p:cNvSpPr>
              <a:spLocks noChangeArrowheads="1"/>
            </p:cNvSpPr>
            <p:nvPr/>
          </p:nvSpPr>
          <p:spPr bwMode="auto">
            <a:xfrm>
              <a:off x="16230601" y="-7893050"/>
              <a:ext cx="66675"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04" name="Rectangle 90"/>
            <p:cNvSpPr>
              <a:spLocks noChangeArrowheads="1"/>
            </p:cNvSpPr>
            <p:nvPr/>
          </p:nvSpPr>
          <p:spPr bwMode="auto">
            <a:xfrm>
              <a:off x="16002001" y="-7893050"/>
              <a:ext cx="66675"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05" name="Rectangle 91"/>
            <p:cNvSpPr>
              <a:spLocks noChangeArrowheads="1"/>
            </p:cNvSpPr>
            <p:nvPr/>
          </p:nvSpPr>
          <p:spPr bwMode="auto">
            <a:xfrm>
              <a:off x="15925801" y="-7893050"/>
              <a:ext cx="57150"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06" name="Rectangle 92"/>
            <p:cNvSpPr>
              <a:spLocks noChangeArrowheads="1"/>
            </p:cNvSpPr>
            <p:nvPr/>
          </p:nvSpPr>
          <p:spPr bwMode="auto">
            <a:xfrm>
              <a:off x="15697201" y="-7893050"/>
              <a:ext cx="66675"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07" name="Rectangle 93"/>
            <p:cNvSpPr>
              <a:spLocks noChangeArrowheads="1"/>
            </p:cNvSpPr>
            <p:nvPr/>
          </p:nvSpPr>
          <p:spPr bwMode="auto">
            <a:xfrm>
              <a:off x="15830551" y="-7893050"/>
              <a:ext cx="85725"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08" name="Rectangle 94"/>
            <p:cNvSpPr>
              <a:spLocks noChangeArrowheads="1"/>
            </p:cNvSpPr>
            <p:nvPr/>
          </p:nvSpPr>
          <p:spPr bwMode="auto">
            <a:xfrm>
              <a:off x="15227301" y="-7893050"/>
              <a:ext cx="85725"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09" name="Rectangle 95"/>
            <p:cNvSpPr>
              <a:spLocks noChangeArrowheads="1"/>
            </p:cNvSpPr>
            <p:nvPr/>
          </p:nvSpPr>
          <p:spPr bwMode="auto">
            <a:xfrm>
              <a:off x="15103476" y="-7893050"/>
              <a:ext cx="79375"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10" name="Rectangle 96"/>
            <p:cNvSpPr>
              <a:spLocks noChangeArrowheads="1"/>
            </p:cNvSpPr>
            <p:nvPr/>
          </p:nvSpPr>
          <p:spPr bwMode="auto">
            <a:xfrm>
              <a:off x="14970126" y="-7893050"/>
              <a:ext cx="79375"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11" name="Rectangle 97"/>
            <p:cNvSpPr>
              <a:spLocks noChangeArrowheads="1"/>
            </p:cNvSpPr>
            <p:nvPr/>
          </p:nvSpPr>
          <p:spPr bwMode="auto">
            <a:xfrm>
              <a:off x="14855826" y="-7893050"/>
              <a:ext cx="76200" cy="187325"/>
            </a:xfrm>
            <a:prstGeom prst="rect">
              <a:avLst/>
            </a:prstGeom>
            <a:solidFill>
              <a:srgbClr val="F36A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12" name="Rectangle 98"/>
            <p:cNvSpPr>
              <a:spLocks noChangeArrowheads="1"/>
            </p:cNvSpPr>
            <p:nvPr/>
          </p:nvSpPr>
          <p:spPr bwMode="auto">
            <a:xfrm>
              <a:off x="16687801" y="-9105900"/>
              <a:ext cx="28575" cy="187325"/>
            </a:xfrm>
            <a:prstGeom prst="rect">
              <a:avLst/>
            </a:prstGeom>
            <a:solidFill>
              <a:srgbClr val="4F45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13" name="Rectangle 99"/>
            <p:cNvSpPr>
              <a:spLocks noChangeArrowheads="1"/>
            </p:cNvSpPr>
            <p:nvPr/>
          </p:nvSpPr>
          <p:spPr bwMode="auto">
            <a:xfrm>
              <a:off x="16687801" y="-8699500"/>
              <a:ext cx="28575" cy="187325"/>
            </a:xfrm>
            <a:prstGeom prst="rect">
              <a:avLst/>
            </a:prstGeom>
            <a:solidFill>
              <a:srgbClr val="4F45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14" name="Rectangle 100"/>
            <p:cNvSpPr>
              <a:spLocks noChangeArrowheads="1"/>
            </p:cNvSpPr>
            <p:nvPr/>
          </p:nvSpPr>
          <p:spPr bwMode="auto">
            <a:xfrm>
              <a:off x="16991013" y="-8296275"/>
              <a:ext cx="28575" cy="187325"/>
            </a:xfrm>
            <a:prstGeom prst="rect">
              <a:avLst/>
            </a:prstGeom>
            <a:solidFill>
              <a:srgbClr val="4F45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15" name="Rectangle 101"/>
            <p:cNvSpPr>
              <a:spLocks noChangeArrowheads="1"/>
            </p:cNvSpPr>
            <p:nvPr/>
          </p:nvSpPr>
          <p:spPr bwMode="auto">
            <a:xfrm>
              <a:off x="16687801" y="-7893050"/>
              <a:ext cx="28575" cy="187325"/>
            </a:xfrm>
            <a:prstGeom prst="rect">
              <a:avLst/>
            </a:prstGeom>
            <a:solidFill>
              <a:srgbClr val="4F45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16" name="Rectangle 102"/>
            <p:cNvSpPr>
              <a:spLocks noChangeArrowheads="1"/>
            </p:cNvSpPr>
            <p:nvPr/>
          </p:nvSpPr>
          <p:spPr bwMode="auto">
            <a:xfrm>
              <a:off x="16991013" y="-7489825"/>
              <a:ext cx="19050" cy="187325"/>
            </a:xfrm>
            <a:prstGeom prst="rect">
              <a:avLst/>
            </a:prstGeom>
            <a:solidFill>
              <a:srgbClr val="4F45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17" name="Rectangle 103"/>
            <p:cNvSpPr>
              <a:spLocks noChangeArrowheads="1"/>
            </p:cNvSpPr>
            <p:nvPr/>
          </p:nvSpPr>
          <p:spPr bwMode="auto">
            <a:xfrm>
              <a:off x="16687801" y="-7083425"/>
              <a:ext cx="28575" cy="187325"/>
            </a:xfrm>
            <a:prstGeom prst="rect">
              <a:avLst/>
            </a:prstGeom>
            <a:solidFill>
              <a:srgbClr val="4F45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18" name="Rectangle 104"/>
            <p:cNvSpPr>
              <a:spLocks noChangeArrowheads="1"/>
            </p:cNvSpPr>
            <p:nvPr/>
          </p:nvSpPr>
          <p:spPr bwMode="auto">
            <a:xfrm>
              <a:off x="16991013" y="-6680200"/>
              <a:ext cx="19050" cy="187325"/>
            </a:xfrm>
            <a:prstGeom prst="rect">
              <a:avLst/>
            </a:prstGeom>
            <a:solidFill>
              <a:srgbClr val="4F45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19" name="Rectangle 105"/>
            <p:cNvSpPr>
              <a:spLocks noChangeArrowheads="1"/>
            </p:cNvSpPr>
            <p:nvPr/>
          </p:nvSpPr>
          <p:spPr bwMode="auto">
            <a:xfrm>
              <a:off x="16991013" y="-6276975"/>
              <a:ext cx="28575" cy="187325"/>
            </a:xfrm>
            <a:prstGeom prst="rect">
              <a:avLst/>
            </a:prstGeom>
            <a:solidFill>
              <a:srgbClr val="4F45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20" name="Rectangle 106"/>
            <p:cNvSpPr>
              <a:spLocks noChangeArrowheads="1"/>
            </p:cNvSpPr>
            <p:nvPr/>
          </p:nvSpPr>
          <p:spPr bwMode="auto">
            <a:xfrm>
              <a:off x="16991013" y="-5467350"/>
              <a:ext cx="19050" cy="187325"/>
            </a:xfrm>
            <a:prstGeom prst="rect">
              <a:avLst/>
            </a:prstGeom>
            <a:solidFill>
              <a:srgbClr val="4F45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21" name="Rectangle 107"/>
            <p:cNvSpPr>
              <a:spLocks noChangeArrowheads="1"/>
            </p:cNvSpPr>
            <p:nvPr/>
          </p:nvSpPr>
          <p:spPr bwMode="auto">
            <a:xfrm>
              <a:off x="16687801" y="-5467350"/>
              <a:ext cx="19050" cy="187325"/>
            </a:xfrm>
            <a:prstGeom prst="rect">
              <a:avLst/>
            </a:prstGeom>
            <a:solidFill>
              <a:srgbClr val="4F45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22" name="Rectangle 108"/>
            <p:cNvSpPr>
              <a:spLocks noChangeArrowheads="1"/>
            </p:cNvSpPr>
            <p:nvPr/>
          </p:nvSpPr>
          <p:spPr bwMode="auto">
            <a:xfrm>
              <a:off x="16392526" y="-7893050"/>
              <a:ext cx="295275"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23" name="Rectangle 109"/>
            <p:cNvSpPr>
              <a:spLocks noChangeArrowheads="1"/>
            </p:cNvSpPr>
            <p:nvPr/>
          </p:nvSpPr>
          <p:spPr bwMode="auto">
            <a:xfrm>
              <a:off x="16687801" y="-7489825"/>
              <a:ext cx="303213"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24" name="Rectangle 110"/>
            <p:cNvSpPr>
              <a:spLocks noChangeArrowheads="1"/>
            </p:cNvSpPr>
            <p:nvPr/>
          </p:nvSpPr>
          <p:spPr bwMode="auto">
            <a:xfrm>
              <a:off x="15817851" y="-6276975"/>
              <a:ext cx="974725"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25" name="Rectangle 111"/>
            <p:cNvSpPr>
              <a:spLocks noChangeArrowheads="1"/>
            </p:cNvSpPr>
            <p:nvPr/>
          </p:nvSpPr>
          <p:spPr bwMode="auto">
            <a:xfrm>
              <a:off x="16297276" y="-7893050"/>
              <a:ext cx="19050"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26" name="Rectangle 112"/>
            <p:cNvSpPr>
              <a:spLocks noChangeArrowheads="1"/>
            </p:cNvSpPr>
            <p:nvPr/>
          </p:nvSpPr>
          <p:spPr bwMode="auto">
            <a:xfrm>
              <a:off x="16602076" y="-7489825"/>
              <a:ext cx="9525"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27" name="Rectangle 113"/>
            <p:cNvSpPr>
              <a:spLocks noChangeArrowheads="1"/>
            </p:cNvSpPr>
            <p:nvPr/>
          </p:nvSpPr>
          <p:spPr bwMode="auto">
            <a:xfrm>
              <a:off x="16468726" y="-7489825"/>
              <a:ext cx="57150"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28" name="Rectangle 114"/>
            <p:cNvSpPr>
              <a:spLocks noChangeArrowheads="1"/>
            </p:cNvSpPr>
            <p:nvPr/>
          </p:nvSpPr>
          <p:spPr bwMode="auto">
            <a:xfrm>
              <a:off x="16363951" y="-7489825"/>
              <a:ext cx="28575"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29" name="Rectangle 115"/>
            <p:cNvSpPr>
              <a:spLocks noChangeArrowheads="1"/>
            </p:cNvSpPr>
            <p:nvPr/>
          </p:nvSpPr>
          <p:spPr bwMode="auto">
            <a:xfrm>
              <a:off x="16278226" y="-7489825"/>
              <a:ext cx="28575"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30" name="Rectangle 116"/>
            <p:cNvSpPr>
              <a:spLocks noChangeArrowheads="1"/>
            </p:cNvSpPr>
            <p:nvPr/>
          </p:nvSpPr>
          <p:spPr bwMode="auto">
            <a:xfrm>
              <a:off x="16221076" y="-7489825"/>
              <a:ext cx="9525"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31" name="Rectangle 117"/>
            <p:cNvSpPr>
              <a:spLocks noChangeArrowheads="1"/>
            </p:cNvSpPr>
            <p:nvPr/>
          </p:nvSpPr>
          <p:spPr bwMode="auto">
            <a:xfrm>
              <a:off x="16068676" y="-7489825"/>
              <a:ext cx="57150"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32" name="Rectangle 118"/>
            <p:cNvSpPr>
              <a:spLocks noChangeArrowheads="1"/>
            </p:cNvSpPr>
            <p:nvPr/>
          </p:nvSpPr>
          <p:spPr bwMode="auto">
            <a:xfrm>
              <a:off x="15478126" y="-7489825"/>
              <a:ext cx="57150"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33" name="Rectangle 119"/>
            <p:cNvSpPr>
              <a:spLocks noChangeArrowheads="1"/>
            </p:cNvSpPr>
            <p:nvPr/>
          </p:nvSpPr>
          <p:spPr bwMode="auto">
            <a:xfrm>
              <a:off x="15351126" y="-7489825"/>
              <a:ext cx="50800"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34" name="Rectangle 120"/>
            <p:cNvSpPr>
              <a:spLocks noChangeArrowheads="1"/>
            </p:cNvSpPr>
            <p:nvPr/>
          </p:nvSpPr>
          <p:spPr bwMode="auto">
            <a:xfrm>
              <a:off x="15230476" y="-7489825"/>
              <a:ext cx="38100"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35" name="Rectangle 121"/>
            <p:cNvSpPr>
              <a:spLocks noChangeArrowheads="1"/>
            </p:cNvSpPr>
            <p:nvPr/>
          </p:nvSpPr>
          <p:spPr bwMode="auto">
            <a:xfrm>
              <a:off x="15227301" y="-7489825"/>
              <a:ext cx="38100"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36" name="Rectangle 122"/>
            <p:cNvSpPr>
              <a:spLocks noChangeArrowheads="1"/>
            </p:cNvSpPr>
            <p:nvPr/>
          </p:nvSpPr>
          <p:spPr bwMode="auto">
            <a:xfrm>
              <a:off x="14817726" y="-7489825"/>
              <a:ext cx="336550"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37" name="Rectangle 123"/>
            <p:cNvSpPr>
              <a:spLocks noChangeArrowheads="1"/>
            </p:cNvSpPr>
            <p:nvPr/>
          </p:nvSpPr>
          <p:spPr bwMode="auto">
            <a:xfrm>
              <a:off x="15621001" y="-7489825"/>
              <a:ext cx="371475"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38" name="Rectangle 124"/>
            <p:cNvSpPr>
              <a:spLocks noChangeArrowheads="1"/>
            </p:cNvSpPr>
            <p:nvPr/>
          </p:nvSpPr>
          <p:spPr bwMode="auto">
            <a:xfrm>
              <a:off x="16068676" y="-7893050"/>
              <a:ext cx="19050"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39" name="Rectangle 125"/>
            <p:cNvSpPr>
              <a:spLocks noChangeArrowheads="1"/>
            </p:cNvSpPr>
            <p:nvPr/>
          </p:nvSpPr>
          <p:spPr bwMode="auto">
            <a:xfrm>
              <a:off x="15982951" y="-7893050"/>
              <a:ext cx="19050"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40" name="Rectangle 126"/>
            <p:cNvSpPr>
              <a:spLocks noChangeArrowheads="1"/>
            </p:cNvSpPr>
            <p:nvPr/>
          </p:nvSpPr>
          <p:spPr bwMode="auto">
            <a:xfrm>
              <a:off x="15916276" y="-7893050"/>
              <a:ext cx="9525"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41" name="Rectangle 127"/>
            <p:cNvSpPr>
              <a:spLocks noChangeArrowheads="1"/>
            </p:cNvSpPr>
            <p:nvPr/>
          </p:nvSpPr>
          <p:spPr bwMode="auto">
            <a:xfrm>
              <a:off x="15763876" y="-7893050"/>
              <a:ext cx="66675"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42" name="Rectangle 128"/>
            <p:cNvSpPr>
              <a:spLocks noChangeArrowheads="1"/>
            </p:cNvSpPr>
            <p:nvPr/>
          </p:nvSpPr>
          <p:spPr bwMode="auto">
            <a:xfrm>
              <a:off x="15182851" y="-7893050"/>
              <a:ext cx="44450"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43" name="Rectangle 129"/>
            <p:cNvSpPr>
              <a:spLocks noChangeArrowheads="1"/>
            </p:cNvSpPr>
            <p:nvPr/>
          </p:nvSpPr>
          <p:spPr bwMode="auto">
            <a:xfrm>
              <a:off x="15049501" y="-7893050"/>
              <a:ext cx="53975"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44" name="Rectangle 130"/>
            <p:cNvSpPr>
              <a:spLocks noChangeArrowheads="1"/>
            </p:cNvSpPr>
            <p:nvPr/>
          </p:nvSpPr>
          <p:spPr bwMode="auto">
            <a:xfrm>
              <a:off x="14932026" y="-7893050"/>
              <a:ext cx="38100"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45" name="Rectangle 131"/>
            <p:cNvSpPr>
              <a:spLocks noChangeArrowheads="1"/>
            </p:cNvSpPr>
            <p:nvPr/>
          </p:nvSpPr>
          <p:spPr bwMode="auto">
            <a:xfrm>
              <a:off x="14512926" y="-7893050"/>
              <a:ext cx="342900"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46" name="Rectangle 132"/>
            <p:cNvSpPr>
              <a:spLocks noChangeArrowheads="1"/>
            </p:cNvSpPr>
            <p:nvPr/>
          </p:nvSpPr>
          <p:spPr bwMode="auto">
            <a:xfrm>
              <a:off x="15313026" y="-7893050"/>
              <a:ext cx="384175"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sp>
          <p:nvSpPr>
            <p:cNvPr id="5247" name="Rectangle 133"/>
            <p:cNvSpPr>
              <a:spLocks noChangeArrowheads="1"/>
            </p:cNvSpPr>
            <p:nvPr/>
          </p:nvSpPr>
          <p:spPr bwMode="auto">
            <a:xfrm>
              <a:off x="16163926" y="-7893050"/>
              <a:ext cx="66675" cy="187325"/>
            </a:xfrm>
            <a:prstGeom prst="rect">
              <a:avLst/>
            </a:prstGeom>
            <a:solidFill>
              <a:srgbClr val="DDE9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b="1">
                <a:solidFill>
                  <a:srgbClr val="FFFFFF"/>
                </a:solidFill>
              </a:endParaRPr>
            </a:p>
          </p:txBody>
        </p:sp>
      </p:grpSp>
      <p:sp>
        <p:nvSpPr>
          <p:cNvPr id="5126" name="TextBox 101458"/>
          <p:cNvSpPr txBox="1">
            <a:spLocks noChangeArrowheads="1"/>
          </p:cNvSpPr>
          <p:nvPr/>
        </p:nvSpPr>
        <p:spPr bwMode="auto">
          <a:xfrm>
            <a:off x="1434116" y="1544096"/>
            <a:ext cx="12825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200" b="1">
                <a:solidFill>
                  <a:schemeClr val="tx1"/>
                </a:solidFill>
                <a:latin typeface="Arial" charset="0"/>
                <a:ea typeface="MS PGothic" pitchFamily="34" charset="-128"/>
              </a:defRPr>
            </a:lvl1pPr>
            <a:lvl2pPr marL="742950" indent="-285750">
              <a:defRPr sz="1200" b="1">
                <a:solidFill>
                  <a:schemeClr val="tx1"/>
                </a:solidFill>
                <a:latin typeface="Arial" charset="0"/>
                <a:ea typeface="MS PGothic" pitchFamily="34" charset="-128"/>
              </a:defRPr>
            </a:lvl2pPr>
            <a:lvl3pPr marL="1143000" indent="-228600">
              <a:defRPr sz="1200" b="1">
                <a:solidFill>
                  <a:schemeClr val="tx1"/>
                </a:solidFill>
                <a:latin typeface="Arial" charset="0"/>
                <a:ea typeface="MS PGothic" pitchFamily="34" charset="-128"/>
              </a:defRPr>
            </a:lvl3pPr>
            <a:lvl4pPr marL="1600200" indent="-228600">
              <a:defRPr sz="1200" b="1">
                <a:solidFill>
                  <a:schemeClr val="tx1"/>
                </a:solidFill>
                <a:latin typeface="Arial" charset="0"/>
                <a:ea typeface="MS PGothic" pitchFamily="34" charset="-128"/>
              </a:defRPr>
            </a:lvl4pPr>
            <a:lvl5pPr marL="2057400" indent="-228600">
              <a:defRPr sz="1200" b="1">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200" b="1">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200" b="1">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200" b="1">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200" b="1">
                <a:solidFill>
                  <a:schemeClr val="tx1"/>
                </a:solidFill>
                <a:latin typeface="Arial" charset="0"/>
                <a:ea typeface="MS PGothic" pitchFamily="34" charset="-128"/>
              </a:defRPr>
            </a:lvl9pPr>
          </a:lstStyle>
          <a:p>
            <a:pPr algn="r" fontAlgn="base">
              <a:spcBef>
                <a:spcPct val="0"/>
              </a:spcBef>
              <a:spcAft>
                <a:spcPct val="0"/>
              </a:spcAft>
            </a:pPr>
            <a:r>
              <a:rPr lang="en-GB" dirty="0">
                <a:solidFill>
                  <a:srgbClr val="FFFFFF"/>
                </a:solidFill>
                <a:latin typeface="+mn-lt"/>
              </a:rPr>
              <a:t>TPM3-ROS1</a:t>
            </a:r>
          </a:p>
        </p:txBody>
      </p:sp>
      <p:sp>
        <p:nvSpPr>
          <p:cNvPr id="5127" name="TextBox 147"/>
          <p:cNvSpPr txBox="1">
            <a:spLocks noChangeArrowheads="1"/>
          </p:cNvSpPr>
          <p:nvPr/>
        </p:nvSpPr>
        <p:spPr bwMode="auto">
          <a:xfrm>
            <a:off x="1428691" y="1930633"/>
            <a:ext cx="12258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200" b="1">
                <a:solidFill>
                  <a:schemeClr val="tx1"/>
                </a:solidFill>
                <a:latin typeface="Arial" charset="0"/>
                <a:ea typeface="MS PGothic" pitchFamily="34" charset="-128"/>
              </a:defRPr>
            </a:lvl1pPr>
            <a:lvl2pPr marL="742950" indent="-285750">
              <a:defRPr sz="1200" b="1">
                <a:solidFill>
                  <a:schemeClr val="tx1"/>
                </a:solidFill>
                <a:latin typeface="Arial" charset="0"/>
                <a:ea typeface="MS PGothic" pitchFamily="34" charset="-128"/>
              </a:defRPr>
            </a:lvl2pPr>
            <a:lvl3pPr marL="1143000" indent="-228600">
              <a:defRPr sz="1200" b="1">
                <a:solidFill>
                  <a:schemeClr val="tx1"/>
                </a:solidFill>
                <a:latin typeface="Arial" charset="0"/>
                <a:ea typeface="MS PGothic" pitchFamily="34" charset="-128"/>
              </a:defRPr>
            </a:lvl3pPr>
            <a:lvl4pPr marL="1600200" indent="-228600">
              <a:defRPr sz="1200" b="1">
                <a:solidFill>
                  <a:schemeClr val="tx1"/>
                </a:solidFill>
                <a:latin typeface="Arial" charset="0"/>
                <a:ea typeface="MS PGothic" pitchFamily="34" charset="-128"/>
              </a:defRPr>
            </a:lvl4pPr>
            <a:lvl5pPr marL="2057400" indent="-228600">
              <a:defRPr sz="1200" b="1">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200" b="1">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200" b="1">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200" b="1">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200" b="1">
                <a:solidFill>
                  <a:schemeClr val="tx1"/>
                </a:solidFill>
                <a:latin typeface="Arial" charset="0"/>
                <a:ea typeface="MS PGothic" pitchFamily="34" charset="-128"/>
              </a:defRPr>
            </a:lvl9pPr>
          </a:lstStyle>
          <a:p>
            <a:pPr algn="r" fontAlgn="base">
              <a:spcBef>
                <a:spcPct val="0"/>
              </a:spcBef>
              <a:spcAft>
                <a:spcPct val="0"/>
              </a:spcAft>
            </a:pPr>
            <a:r>
              <a:rPr lang="en-GB" dirty="0">
                <a:solidFill>
                  <a:srgbClr val="FFFFFF"/>
                </a:solidFill>
                <a:latin typeface="+mn-lt"/>
              </a:rPr>
              <a:t>SDC4-ROS1</a:t>
            </a:r>
          </a:p>
        </p:txBody>
      </p:sp>
      <p:sp>
        <p:nvSpPr>
          <p:cNvPr id="5128" name="TextBox 152"/>
          <p:cNvSpPr txBox="1">
            <a:spLocks noChangeArrowheads="1"/>
          </p:cNvSpPr>
          <p:nvPr/>
        </p:nvSpPr>
        <p:spPr bwMode="auto">
          <a:xfrm>
            <a:off x="1420628" y="3956797"/>
            <a:ext cx="12346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200" b="1">
                <a:solidFill>
                  <a:schemeClr val="tx1"/>
                </a:solidFill>
                <a:latin typeface="Arial" charset="0"/>
                <a:ea typeface="MS PGothic" pitchFamily="34" charset="-128"/>
              </a:defRPr>
            </a:lvl1pPr>
            <a:lvl2pPr marL="742950" indent="-285750">
              <a:defRPr sz="1200" b="1">
                <a:solidFill>
                  <a:schemeClr val="tx1"/>
                </a:solidFill>
                <a:latin typeface="Arial" charset="0"/>
                <a:ea typeface="MS PGothic" pitchFamily="34" charset="-128"/>
              </a:defRPr>
            </a:lvl2pPr>
            <a:lvl3pPr marL="1143000" indent="-228600">
              <a:defRPr sz="1200" b="1">
                <a:solidFill>
                  <a:schemeClr val="tx1"/>
                </a:solidFill>
                <a:latin typeface="Arial" charset="0"/>
                <a:ea typeface="MS PGothic" pitchFamily="34" charset="-128"/>
              </a:defRPr>
            </a:lvl3pPr>
            <a:lvl4pPr marL="1600200" indent="-228600">
              <a:defRPr sz="1200" b="1">
                <a:solidFill>
                  <a:schemeClr val="tx1"/>
                </a:solidFill>
                <a:latin typeface="Arial" charset="0"/>
                <a:ea typeface="MS PGothic" pitchFamily="34" charset="-128"/>
              </a:defRPr>
            </a:lvl4pPr>
            <a:lvl5pPr marL="2057400" indent="-228600">
              <a:defRPr sz="1200" b="1">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200" b="1">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200" b="1">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200" b="1">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200" b="1">
                <a:solidFill>
                  <a:schemeClr val="tx1"/>
                </a:solidFill>
                <a:latin typeface="Arial" charset="0"/>
                <a:ea typeface="MS PGothic" pitchFamily="34" charset="-128"/>
              </a:defRPr>
            </a:lvl9pPr>
          </a:lstStyle>
          <a:p>
            <a:pPr algn="r" fontAlgn="base">
              <a:spcBef>
                <a:spcPct val="0"/>
              </a:spcBef>
              <a:spcAft>
                <a:spcPct val="0"/>
              </a:spcAft>
            </a:pPr>
            <a:r>
              <a:rPr lang="en-GB" dirty="0">
                <a:solidFill>
                  <a:srgbClr val="FFFFFF"/>
                </a:solidFill>
                <a:latin typeface="+mn-lt"/>
              </a:rPr>
              <a:t>CD74-ROS1</a:t>
            </a:r>
          </a:p>
        </p:txBody>
      </p:sp>
      <p:sp>
        <p:nvSpPr>
          <p:cNvPr id="5129" name="TextBox 154"/>
          <p:cNvSpPr txBox="1">
            <a:spLocks noChangeArrowheads="1"/>
          </p:cNvSpPr>
          <p:nvPr/>
        </p:nvSpPr>
        <p:spPr bwMode="auto">
          <a:xfrm>
            <a:off x="1540970" y="4760081"/>
            <a:ext cx="10962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200" b="1">
                <a:solidFill>
                  <a:schemeClr val="tx1"/>
                </a:solidFill>
                <a:latin typeface="Arial" charset="0"/>
                <a:ea typeface="MS PGothic" pitchFamily="34" charset="-128"/>
              </a:defRPr>
            </a:lvl1pPr>
            <a:lvl2pPr marL="742950" indent="-285750">
              <a:defRPr sz="1200" b="1">
                <a:solidFill>
                  <a:schemeClr val="tx1"/>
                </a:solidFill>
                <a:latin typeface="Arial" charset="0"/>
                <a:ea typeface="MS PGothic" pitchFamily="34" charset="-128"/>
              </a:defRPr>
            </a:lvl2pPr>
            <a:lvl3pPr marL="1143000" indent="-228600">
              <a:defRPr sz="1200" b="1">
                <a:solidFill>
                  <a:schemeClr val="tx1"/>
                </a:solidFill>
                <a:latin typeface="Arial" charset="0"/>
                <a:ea typeface="MS PGothic" pitchFamily="34" charset="-128"/>
              </a:defRPr>
            </a:lvl3pPr>
            <a:lvl4pPr marL="1600200" indent="-228600">
              <a:defRPr sz="1200" b="1">
                <a:solidFill>
                  <a:schemeClr val="tx1"/>
                </a:solidFill>
                <a:latin typeface="Arial" charset="0"/>
                <a:ea typeface="MS PGothic" pitchFamily="34" charset="-128"/>
              </a:defRPr>
            </a:lvl4pPr>
            <a:lvl5pPr marL="2057400" indent="-228600">
              <a:defRPr sz="1200" b="1">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200" b="1">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200" b="1">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200" b="1">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200" b="1">
                <a:solidFill>
                  <a:schemeClr val="tx1"/>
                </a:solidFill>
                <a:latin typeface="Arial" charset="0"/>
                <a:ea typeface="MS PGothic" pitchFamily="34" charset="-128"/>
              </a:defRPr>
            </a:lvl9pPr>
          </a:lstStyle>
          <a:p>
            <a:pPr algn="r" fontAlgn="base">
              <a:spcBef>
                <a:spcPct val="0"/>
              </a:spcBef>
              <a:spcAft>
                <a:spcPct val="0"/>
              </a:spcAft>
            </a:pPr>
            <a:r>
              <a:rPr lang="en-GB" dirty="0">
                <a:solidFill>
                  <a:srgbClr val="FFFFFF"/>
                </a:solidFill>
                <a:latin typeface="+mn-lt"/>
              </a:rPr>
              <a:t>EZR-ROS1</a:t>
            </a:r>
          </a:p>
        </p:txBody>
      </p:sp>
      <p:sp>
        <p:nvSpPr>
          <p:cNvPr id="5130" name="TextBox 155"/>
          <p:cNvSpPr txBox="1">
            <a:spLocks noChangeArrowheads="1"/>
          </p:cNvSpPr>
          <p:nvPr/>
        </p:nvSpPr>
        <p:spPr bwMode="auto">
          <a:xfrm>
            <a:off x="758232" y="5161793"/>
            <a:ext cx="12803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200" b="1">
                <a:solidFill>
                  <a:schemeClr val="tx1"/>
                </a:solidFill>
                <a:latin typeface="Arial" charset="0"/>
                <a:ea typeface="MS PGothic" pitchFamily="34" charset="-128"/>
              </a:defRPr>
            </a:lvl1pPr>
            <a:lvl2pPr marL="742950" indent="-285750">
              <a:defRPr sz="1200" b="1">
                <a:solidFill>
                  <a:schemeClr val="tx1"/>
                </a:solidFill>
                <a:latin typeface="Arial" charset="0"/>
                <a:ea typeface="MS PGothic" pitchFamily="34" charset="-128"/>
              </a:defRPr>
            </a:lvl2pPr>
            <a:lvl3pPr marL="1143000" indent="-228600">
              <a:defRPr sz="1200" b="1">
                <a:solidFill>
                  <a:schemeClr val="tx1"/>
                </a:solidFill>
                <a:latin typeface="Arial" charset="0"/>
                <a:ea typeface="MS PGothic" pitchFamily="34" charset="-128"/>
              </a:defRPr>
            </a:lvl3pPr>
            <a:lvl4pPr marL="1600200" indent="-228600">
              <a:defRPr sz="1200" b="1">
                <a:solidFill>
                  <a:schemeClr val="tx1"/>
                </a:solidFill>
                <a:latin typeface="Arial" charset="0"/>
                <a:ea typeface="MS PGothic" pitchFamily="34" charset="-128"/>
              </a:defRPr>
            </a:lvl4pPr>
            <a:lvl5pPr marL="2057400" indent="-228600">
              <a:defRPr sz="1200" b="1">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200" b="1">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200" b="1">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200" b="1">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200" b="1">
                <a:solidFill>
                  <a:schemeClr val="tx1"/>
                </a:solidFill>
                <a:latin typeface="Arial" charset="0"/>
                <a:ea typeface="MS PGothic" pitchFamily="34" charset="-128"/>
              </a:defRPr>
            </a:lvl9pPr>
          </a:lstStyle>
          <a:p>
            <a:pPr algn="r" fontAlgn="base">
              <a:spcBef>
                <a:spcPct val="0"/>
              </a:spcBef>
              <a:spcAft>
                <a:spcPct val="0"/>
              </a:spcAft>
            </a:pPr>
            <a:r>
              <a:rPr lang="en-GB" dirty="0">
                <a:solidFill>
                  <a:srgbClr val="FFFFFF"/>
                </a:solidFill>
                <a:latin typeface="+mn-lt"/>
              </a:rPr>
              <a:t>LRIG3-ROS1</a:t>
            </a:r>
          </a:p>
        </p:txBody>
      </p:sp>
      <p:sp>
        <p:nvSpPr>
          <p:cNvPr id="5131" name="TextBox 156"/>
          <p:cNvSpPr txBox="1">
            <a:spLocks noChangeArrowheads="1"/>
          </p:cNvSpPr>
          <p:nvPr/>
        </p:nvSpPr>
        <p:spPr bwMode="auto">
          <a:xfrm>
            <a:off x="173933" y="5557452"/>
            <a:ext cx="7135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200" b="1">
                <a:solidFill>
                  <a:schemeClr val="tx1"/>
                </a:solidFill>
                <a:latin typeface="Arial" charset="0"/>
                <a:ea typeface="MS PGothic" pitchFamily="34" charset="-128"/>
              </a:defRPr>
            </a:lvl1pPr>
            <a:lvl2pPr marL="742950" indent="-285750">
              <a:defRPr sz="1200" b="1">
                <a:solidFill>
                  <a:schemeClr val="tx1"/>
                </a:solidFill>
                <a:latin typeface="Arial" charset="0"/>
                <a:ea typeface="MS PGothic" pitchFamily="34" charset="-128"/>
              </a:defRPr>
            </a:lvl2pPr>
            <a:lvl3pPr marL="1143000" indent="-228600">
              <a:defRPr sz="1200" b="1">
                <a:solidFill>
                  <a:schemeClr val="tx1"/>
                </a:solidFill>
                <a:latin typeface="Arial" charset="0"/>
                <a:ea typeface="MS PGothic" pitchFamily="34" charset="-128"/>
              </a:defRPr>
            </a:lvl3pPr>
            <a:lvl4pPr marL="1600200" indent="-228600">
              <a:defRPr sz="1200" b="1">
                <a:solidFill>
                  <a:schemeClr val="tx1"/>
                </a:solidFill>
                <a:latin typeface="Arial" charset="0"/>
                <a:ea typeface="MS PGothic" pitchFamily="34" charset="-128"/>
              </a:defRPr>
            </a:lvl4pPr>
            <a:lvl5pPr marL="2057400" indent="-228600">
              <a:defRPr sz="1200" b="1">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200" b="1">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200" b="1">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200" b="1">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200" b="1">
                <a:solidFill>
                  <a:schemeClr val="tx1"/>
                </a:solidFill>
                <a:latin typeface="Arial" charset="0"/>
                <a:ea typeface="MS PGothic" pitchFamily="34" charset="-128"/>
              </a:defRPr>
            </a:lvl9pPr>
          </a:lstStyle>
          <a:p>
            <a:pPr algn="r" fontAlgn="base">
              <a:spcBef>
                <a:spcPct val="0"/>
              </a:spcBef>
              <a:spcAft>
                <a:spcPct val="0"/>
              </a:spcAft>
            </a:pPr>
            <a:r>
              <a:rPr lang="en-GB">
                <a:solidFill>
                  <a:srgbClr val="FFFFFF"/>
                </a:solidFill>
                <a:latin typeface="+mn-lt"/>
              </a:rPr>
              <a:t>ROS1</a:t>
            </a:r>
          </a:p>
        </p:txBody>
      </p:sp>
      <p:sp>
        <p:nvSpPr>
          <p:cNvPr id="128" name="TextBox 152"/>
          <p:cNvSpPr txBox="1">
            <a:spLocks noChangeArrowheads="1"/>
          </p:cNvSpPr>
          <p:nvPr/>
        </p:nvSpPr>
        <p:spPr bwMode="auto">
          <a:xfrm>
            <a:off x="473825" y="3115877"/>
            <a:ext cx="15198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200" b="1">
                <a:solidFill>
                  <a:schemeClr val="tx1"/>
                </a:solidFill>
                <a:latin typeface="Arial" charset="0"/>
                <a:ea typeface="MS PGothic" pitchFamily="34" charset="-128"/>
              </a:defRPr>
            </a:lvl1pPr>
            <a:lvl2pPr marL="742950" indent="-285750">
              <a:defRPr sz="1200" b="1">
                <a:solidFill>
                  <a:schemeClr val="tx1"/>
                </a:solidFill>
                <a:latin typeface="Arial" charset="0"/>
                <a:ea typeface="MS PGothic" pitchFamily="34" charset="-128"/>
              </a:defRPr>
            </a:lvl2pPr>
            <a:lvl3pPr marL="1143000" indent="-228600">
              <a:defRPr sz="1200" b="1">
                <a:solidFill>
                  <a:schemeClr val="tx1"/>
                </a:solidFill>
                <a:latin typeface="Arial" charset="0"/>
                <a:ea typeface="MS PGothic" pitchFamily="34" charset="-128"/>
              </a:defRPr>
            </a:lvl3pPr>
            <a:lvl4pPr marL="1600200" indent="-228600">
              <a:defRPr sz="1200" b="1">
                <a:solidFill>
                  <a:schemeClr val="tx1"/>
                </a:solidFill>
                <a:latin typeface="Arial" charset="0"/>
                <a:ea typeface="MS PGothic" pitchFamily="34" charset="-128"/>
              </a:defRPr>
            </a:lvl4pPr>
            <a:lvl5pPr marL="2057400" indent="-228600">
              <a:defRPr sz="1200" b="1">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200" b="1">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200" b="1">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200" b="1">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200" b="1">
                <a:solidFill>
                  <a:schemeClr val="tx1"/>
                </a:solidFill>
                <a:latin typeface="Arial" charset="0"/>
                <a:ea typeface="MS PGothic" pitchFamily="34" charset="-128"/>
              </a:defRPr>
            </a:lvl9pPr>
          </a:lstStyle>
          <a:p>
            <a:pPr algn="r" fontAlgn="base">
              <a:spcBef>
                <a:spcPct val="0"/>
              </a:spcBef>
              <a:spcAft>
                <a:spcPct val="0"/>
              </a:spcAft>
            </a:pPr>
            <a:r>
              <a:rPr lang="en-GB" dirty="0">
                <a:solidFill>
                  <a:srgbClr val="FFFFFF"/>
                </a:solidFill>
                <a:latin typeface="+mn-lt"/>
              </a:rPr>
              <a:t>SLC34A2-ROS1</a:t>
            </a:r>
          </a:p>
        </p:txBody>
      </p:sp>
    </p:spTree>
    <p:extLst>
      <p:ext uri="{BB962C8B-B14F-4D97-AF65-F5344CB8AC3E}">
        <p14:creationId xmlns:p14="http://schemas.microsoft.com/office/powerpoint/2010/main" val="17251032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35" y="287445"/>
            <a:ext cx="11776105" cy="665747"/>
          </a:xfrm>
        </p:spPr>
        <p:txBody>
          <a:bodyPr>
            <a:normAutofit/>
          </a:bodyPr>
          <a:lstStyle/>
          <a:p>
            <a:r>
              <a:rPr lang="en-US" sz="3200" dirty="0" err="1">
                <a:latin typeface="Arial" panose="020B0604020202020204" pitchFamily="34" charset="0"/>
                <a:cs typeface="Arial" panose="020B0604020202020204" pitchFamily="34" charset="0"/>
              </a:rPr>
              <a:t>Entrectinib</a:t>
            </a:r>
            <a:r>
              <a:rPr lang="en-US" sz="3200" dirty="0">
                <a:latin typeface="Arial" panose="020B0604020202020204" pitchFamily="34" charset="0"/>
                <a:cs typeface="Arial" panose="020B0604020202020204" pitchFamily="34" charset="0"/>
              </a:rPr>
              <a:t> biology and pharmacology</a:t>
            </a:r>
          </a:p>
        </p:txBody>
      </p:sp>
      <p:sp>
        <p:nvSpPr>
          <p:cNvPr id="21" name="Text Placeholder 20"/>
          <p:cNvSpPr>
            <a:spLocks noGrp="1"/>
          </p:cNvSpPr>
          <p:nvPr>
            <p:ph type="body" sz="quarter" idx="10"/>
          </p:nvPr>
        </p:nvSpPr>
        <p:spPr>
          <a:xfrm>
            <a:off x="108915" y="6221417"/>
            <a:ext cx="7823200" cy="493884"/>
          </a:xfrm>
        </p:spPr>
        <p:txBody>
          <a:bodyPr>
            <a:normAutofit/>
          </a:bodyPr>
          <a:lstStyle/>
          <a:p>
            <a:r>
              <a:rPr lang="en-GB" sz="1200" i="1" dirty="0"/>
              <a:t> </a:t>
            </a:r>
            <a:r>
              <a:rPr lang="en-GB" sz="1200" i="1" dirty="0" err="1"/>
              <a:t>Rolfo</a:t>
            </a:r>
            <a:r>
              <a:rPr lang="en-GB" sz="1200" i="1" dirty="0"/>
              <a:t>, et al. Expert </a:t>
            </a:r>
            <a:r>
              <a:rPr lang="en-GB" sz="1200" i="1" dirty="0" err="1"/>
              <a:t>Opin</a:t>
            </a:r>
            <a:r>
              <a:rPr lang="en-GB" sz="1200" i="1" dirty="0"/>
              <a:t> </a:t>
            </a:r>
            <a:r>
              <a:rPr lang="en-GB" sz="1200" i="1" dirty="0" err="1"/>
              <a:t>Investig</a:t>
            </a:r>
            <a:r>
              <a:rPr lang="en-GB" sz="1200" i="1" dirty="0"/>
              <a:t> Drugs 2015; </a:t>
            </a:r>
            <a:r>
              <a:rPr lang="en-IN" altLang="en-US" sz="1200" i="1" dirty="0" err="1">
                <a:sym typeface="Georgia" panose="02040502050405020303" pitchFamily="18" charset="0"/>
              </a:rPr>
              <a:t>Ahn</a:t>
            </a:r>
            <a:r>
              <a:rPr lang="en-IN" altLang="en-US" sz="1200" i="1" dirty="0">
                <a:sym typeface="Georgia" panose="02040502050405020303" pitchFamily="18" charset="0"/>
              </a:rPr>
              <a:t>, et al. WCLC 201</a:t>
            </a:r>
            <a:endParaRPr lang="en-IN" altLang="en-US" sz="1200" i="1" dirty="0">
              <a:solidFill>
                <a:srgbClr val="FF0000"/>
              </a:solidFill>
              <a:sym typeface="Georgia" panose="02040502050405020303" pitchFamily="18" charset="0"/>
            </a:endParaRPr>
          </a:p>
        </p:txBody>
      </p:sp>
      <p:grpSp>
        <p:nvGrpSpPr>
          <p:cNvPr id="4" name="Group 3"/>
          <p:cNvGrpSpPr/>
          <p:nvPr/>
        </p:nvGrpSpPr>
        <p:grpSpPr>
          <a:xfrm>
            <a:off x="230735" y="1188720"/>
            <a:ext cx="5710487" cy="4864608"/>
            <a:chOff x="1721918" y="1903571"/>
            <a:chExt cx="4219304" cy="3244484"/>
          </a:xfrm>
        </p:grpSpPr>
        <p:sp>
          <p:nvSpPr>
            <p:cNvPr id="410" name="Rounded Rectangle 409"/>
            <p:cNvSpPr/>
            <p:nvPr/>
          </p:nvSpPr>
          <p:spPr bwMode="auto">
            <a:xfrm>
              <a:off x="1721918" y="2056583"/>
              <a:ext cx="4219304" cy="3091472"/>
            </a:xfrm>
            <a:prstGeom prst="roundRect">
              <a:avLst>
                <a:gd name="adj" fmla="val 4196"/>
              </a:avLst>
            </a:prstGeom>
            <a:noFill/>
            <a:ln w="28575" cap="flat" cmpd="sng" algn="ctr">
              <a:solidFill>
                <a:srgbClr val="0082D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defTabSz="457200" hangingPunct="1">
                <a:defRPr/>
              </a:pPr>
              <a:endParaRPr lang="en-GB" kern="0">
                <a:latin typeface="Imago"/>
                <a:cs typeface="Arial"/>
              </a:endParaRPr>
            </a:p>
          </p:txBody>
        </p:sp>
        <p:sp>
          <p:nvSpPr>
            <p:cNvPr id="411" name="Rounded Rectangle 410">
              <a:extLst>
                <a:ext uri="{FF2B5EF4-FFF2-40B4-BE49-F238E27FC236}">
                  <a16:creationId xmlns:a16="http://schemas.microsoft.com/office/drawing/2014/main" id="{AFA7415A-FC07-4D45-9ADD-2C32AD6A02D1}"/>
                </a:ext>
              </a:extLst>
            </p:cNvPr>
            <p:cNvSpPr/>
            <p:nvPr/>
          </p:nvSpPr>
          <p:spPr bwMode="auto">
            <a:xfrm>
              <a:off x="2161731" y="1903571"/>
              <a:ext cx="3339678" cy="306467"/>
            </a:xfrm>
            <a:prstGeom prst="roundRect">
              <a:avLst/>
            </a:prstGeom>
            <a:solidFill>
              <a:srgbClr val="0082DA"/>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ctr" hangingPunct="1">
                <a:spcAft>
                  <a:spcPts val="1000"/>
                </a:spcAft>
                <a:buSzPct val="100000"/>
                <a:defRPr/>
              </a:pPr>
              <a:r>
                <a:rPr lang="en-GB" b="1" dirty="0">
                  <a:solidFill>
                    <a:srgbClr val="FFFFFF"/>
                  </a:solidFill>
                  <a:latin typeface="+mn-lt"/>
                  <a:cs typeface="Arial"/>
                </a:rPr>
                <a:t>ROS1 pathway</a:t>
              </a:r>
            </a:p>
          </p:txBody>
        </p:sp>
        <p:grpSp>
          <p:nvGrpSpPr>
            <p:cNvPr id="3" name="Group 2">
              <a:extLst>
                <a:ext uri="{FF2B5EF4-FFF2-40B4-BE49-F238E27FC236}">
                  <a16:creationId xmlns:a16="http://schemas.microsoft.com/office/drawing/2014/main" id="{1ED1FC40-D97D-4179-8963-3471307D3AF0}"/>
                </a:ext>
              </a:extLst>
            </p:cNvPr>
            <p:cNvGrpSpPr/>
            <p:nvPr/>
          </p:nvGrpSpPr>
          <p:grpSpPr>
            <a:xfrm>
              <a:off x="1863310" y="2307188"/>
              <a:ext cx="4016068" cy="2619532"/>
              <a:chOff x="375260" y="1987145"/>
              <a:chExt cx="4016068" cy="2619532"/>
            </a:xfrm>
          </p:grpSpPr>
          <p:sp>
            <p:nvSpPr>
              <p:cNvPr id="419" name="Rounded Rectangle 418">
                <a:extLst>
                  <a:ext uri="{FF2B5EF4-FFF2-40B4-BE49-F238E27FC236}">
                    <a16:creationId xmlns:a16="http://schemas.microsoft.com/office/drawing/2014/main" id="{AFA7415A-FC07-4D45-9ADD-2C32AD6A02D1}"/>
                  </a:ext>
                </a:extLst>
              </p:cNvPr>
              <p:cNvSpPr/>
              <p:nvPr/>
            </p:nvSpPr>
            <p:spPr bwMode="auto">
              <a:xfrm>
                <a:off x="732683" y="3451630"/>
                <a:ext cx="667876" cy="272288"/>
              </a:xfrm>
              <a:prstGeom prst="round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r" hangingPunct="1">
                  <a:buSzPct val="100000"/>
                  <a:defRPr/>
                </a:pPr>
                <a:r>
                  <a:rPr lang="en-GB" sz="400" dirty="0">
                    <a:solidFill>
                      <a:srgbClr val="FFFFFF"/>
                    </a:solidFill>
                    <a:latin typeface="+mn-lt"/>
                    <a:cs typeface="Arial"/>
                  </a:rPr>
                  <a:t>O</a:t>
                </a:r>
              </a:p>
            </p:txBody>
          </p:sp>
          <p:sp>
            <p:nvSpPr>
              <p:cNvPr id="420" name="Rounded Rectangle 419">
                <a:extLst>
                  <a:ext uri="{FF2B5EF4-FFF2-40B4-BE49-F238E27FC236}">
                    <a16:creationId xmlns:a16="http://schemas.microsoft.com/office/drawing/2014/main" id="{AFA7415A-FC07-4D45-9ADD-2C32AD6A02D1}"/>
                  </a:ext>
                </a:extLst>
              </p:cNvPr>
              <p:cNvSpPr/>
              <p:nvPr/>
            </p:nvSpPr>
            <p:spPr bwMode="auto">
              <a:xfrm rot="18208210">
                <a:off x="741490" y="3725826"/>
                <a:ext cx="667876" cy="272288"/>
              </a:xfrm>
              <a:prstGeom prst="round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r" hangingPunct="1">
                  <a:buSzPct val="100000"/>
                  <a:defRPr/>
                </a:pPr>
                <a:r>
                  <a:rPr lang="en-GB" sz="400" dirty="0">
                    <a:solidFill>
                      <a:srgbClr val="FFFFFF"/>
                    </a:solidFill>
                    <a:latin typeface="+mn-lt"/>
                    <a:cs typeface="Arial"/>
                  </a:rPr>
                  <a:t>N</a:t>
                </a:r>
              </a:p>
            </p:txBody>
          </p:sp>
          <p:sp>
            <p:nvSpPr>
              <p:cNvPr id="412" name="Rectangle 411"/>
              <p:cNvSpPr/>
              <p:nvPr/>
            </p:nvSpPr>
            <p:spPr>
              <a:xfrm>
                <a:off x="375260" y="1987145"/>
                <a:ext cx="4016068" cy="253916"/>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ctr"/>
                <a:r>
                  <a:rPr lang="en-GB" sz="1050" b="1" dirty="0">
                    <a:solidFill>
                      <a:srgbClr val="FFFFFF"/>
                    </a:solidFill>
                    <a:latin typeface="+mn-lt"/>
                  </a:rPr>
                  <a:t>Extracellular matrix</a:t>
                </a:r>
              </a:p>
            </p:txBody>
          </p:sp>
          <p:grpSp>
            <p:nvGrpSpPr>
              <p:cNvPr id="413" name="Group 412"/>
              <p:cNvGrpSpPr/>
              <p:nvPr/>
            </p:nvGrpSpPr>
            <p:grpSpPr>
              <a:xfrm>
                <a:off x="444033" y="2307316"/>
                <a:ext cx="3939916" cy="2299361"/>
                <a:chOff x="399024" y="1885824"/>
                <a:chExt cx="4261041" cy="2486772"/>
              </a:xfrm>
            </p:grpSpPr>
            <p:sp>
              <p:nvSpPr>
                <p:cNvPr id="424" name="TextBox 2"/>
                <p:cNvSpPr txBox="1"/>
                <p:nvPr/>
              </p:nvSpPr>
              <p:spPr>
                <a:xfrm>
                  <a:off x="2920700" y="1885824"/>
                  <a:ext cx="437498" cy="174753"/>
                </a:xfrm>
                <a:prstGeom prst="rect">
                  <a:avLst/>
                </a:prstGeom>
                <a:solidFill>
                  <a:schemeClr val="bg1"/>
                </a:solid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ctr"/>
                  <a:r>
                    <a:rPr lang="en-GB" sz="1050" b="1" dirty="0">
                      <a:solidFill>
                        <a:srgbClr val="FF0000"/>
                      </a:solidFill>
                      <a:latin typeface="+mn-lt"/>
                    </a:rPr>
                    <a:t>ROS1</a:t>
                  </a:r>
                </a:p>
              </p:txBody>
            </p:sp>
            <p:sp>
              <p:nvSpPr>
                <p:cNvPr id="425" name="Freeform 424"/>
                <p:cNvSpPr>
                  <a:spLocks/>
                </p:cNvSpPr>
                <p:nvPr/>
              </p:nvSpPr>
              <p:spPr bwMode="auto">
                <a:xfrm>
                  <a:off x="1805613" y="2170141"/>
                  <a:ext cx="86609" cy="233334"/>
                </a:xfrm>
                <a:custGeom>
                  <a:avLst/>
                  <a:gdLst>
                    <a:gd name="T0" fmla="*/ 15 w 195"/>
                    <a:gd name="T1" fmla="*/ 56 h 525"/>
                    <a:gd name="T2" fmla="*/ 17 w 195"/>
                    <a:gd name="T3" fmla="*/ 54 h 525"/>
                    <a:gd name="T4" fmla="*/ 55 w 195"/>
                    <a:gd name="T5" fmla="*/ 0 h 525"/>
                    <a:gd name="T6" fmla="*/ 83 w 195"/>
                    <a:gd name="T7" fmla="*/ 8 h 525"/>
                    <a:gd name="T8" fmla="*/ 119 w 195"/>
                    <a:gd name="T9" fmla="*/ 20 h 525"/>
                    <a:gd name="T10" fmla="*/ 171 w 195"/>
                    <a:gd name="T11" fmla="*/ 48 h 525"/>
                    <a:gd name="T12" fmla="*/ 190 w 195"/>
                    <a:gd name="T13" fmla="*/ 64 h 525"/>
                    <a:gd name="T14" fmla="*/ 188 w 195"/>
                    <a:gd name="T15" fmla="*/ 88 h 525"/>
                    <a:gd name="T16" fmla="*/ 163 w 195"/>
                    <a:gd name="T17" fmla="*/ 107 h 525"/>
                    <a:gd name="T18" fmla="*/ 143 w 195"/>
                    <a:gd name="T19" fmla="*/ 114 h 525"/>
                    <a:gd name="T20" fmla="*/ 102 w 195"/>
                    <a:gd name="T21" fmla="*/ 132 h 525"/>
                    <a:gd name="T22" fmla="*/ 84 w 195"/>
                    <a:gd name="T23" fmla="*/ 149 h 525"/>
                    <a:gd name="T24" fmla="*/ 77 w 195"/>
                    <a:gd name="T25" fmla="*/ 169 h 525"/>
                    <a:gd name="T26" fmla="*/ 77 w 195"/>
                    <a:gd name="T27" fmla="*/ 525 h 525"/>
                    <a:gd name="T28" fmla="*/ 1 w 195"/>
                    <a:gd name="T29" fmla="*/ 525 h 525"/>
                    <a:gd name="T30" fmla="*/ 2 w 195"/>
                    <a:gd name="T31" fmla="*/ 213 h 525"/>
                    <a:gd name="T32" fmla="*/ 1 w 195"/>
                    <a:gd name="T33" fmla="*/ 223 h 525"/>
                    <a:gd name="T34" fmla="*/ 10 w 195"/>
                    <a:gd name="T35" fmla="*/ 165 h 525"/>
                    <a:gd name="T36" fmla="*/ 35 w 195"/>
                    <a:gd name="T37" fmla="*/ 120 h 525"/>
                    <a:gd name="T38" fmla="*/ 74 w 195"/>
                    <a:gd name="T39" fmla="*/ 92 h 525"/>
                    <a:gd name="T40" fmla="*/ 96 w 195"/>
                    <a:gd name="T41" fmla="*/ 81 h 525"/>
                    <a:gd name="T42" fmla="*/ 104 w 195"/>
                    <a:gd name="T43" fmla="*/ 74 h 525"/>
                    <a:gd name="T44" fmla="*/ 89 w 195"/>
                    <a:gd name="T45" fmla="*/ 68 h 525"/>
                    <a:gd name="T46" fmla="*/ 51 w 195"/>
                    <a:gd name="T47" fmla="*/ 64 h 525"/>
                    <a:gd name="T48" fmla="*/ 29 w 195"/>
                    <a:gd name="T49" fmla="*/ 61 h 525"/>
                    <a:gd name="T50" fmla="*/ 20 w 195"/>
                    <a:gd name="T51" fmla="*/ 60 h 525"/>
                    <a:gd name="T52" fmla="*/ 15 w 195"/>
                    <a:gd name="T53" fmla="*/ 5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525">
                      <a:moveTo>
                        <a:pt x="15" y="56"/>
                      </a:moveTo>
                      <a:cubicBezTo>
                        <a:pt x="15" y="55"/>
                        <a:pt x="16" y="54"/>
                        <a:pt x="17" y="54"/>
                      </a:cubicBezTo>
                      <a:cubicBezTo>
                        <a:pt x="19" y="52"/>
                        <a:pt x="29" y="39"/>
                        <a:pt x="55" y="0"/>
                      </a:cubicBezTo>
                      <a:cubicBezTo>
                        <a:pt x="62" y="2"/>
                        <a:pt x="72" y="5"/>
                        <a:pt x="83" y="8"/>
                      </a:cubicBezTo>
                      <a:cubicBezTo>
                        <a:pt x="100" y="13"/>
                        <a:pt x="108" y="16"/>
                        <a:pt x="119" y="20"/>
                      </a:cubicBezTo>
                      <a:cubicBezTo>
                        <a:pt x="130" y="24"/>
                        <a:pt x="126" y="24"/>
                        <a:pt x="171" y="48"/>
                      </a:cubicBezTo>
                      <a:cubicBezTo>
                        <a:pt x="181" y="53"/>
                        <a:pt x="187" y="57"/>
                        <a:pt x="190" y="64"/>
                      </a:cubicBezTo>
                      <a:cubicBezTo>
                        <a:pt x="195" y="75"/>
                        <a:pt x="189" y="86"/>
                        <a:pt x="188" y="88"/>
                      </a:cubicBezTo>
                      <a:cubicBezTo>
                        <a:pt x="183" y="98"/>
                        <a:pt x="174" y="102"/>
                        <a:pt x="163" y="107"/>
                      </a:cubicBezTo>
                      <a:cubicBezTo>
                        <a:pt x="157" y="110"/>
                        <a:pt x="155" y="110"/>
                        <a:pt x="143" y="114"/>
                      </a:cubicBezTo>
                      <a:cubicBezTo>
                        <a:pt x="124" y="120"/>
                        <a:pt x="114" y="124"/>
                        <a:pt x="102" y="132"/>
                      </a:cubicBezTo>
                      <a:cubicBezTo>
                        <a:pt x="94" y="137"/>
                        <a:pt x="88" y="141"/>
                        <a:pt x="84" y="149"/>
                      </a:cubicBezTo>
                      <a:cubicBezTo>
                        <a:pt x="80" y="157"/>
                        <a:pt x="77" y="170"/>
                        <a:pt x="77" y="169"/>
                      </a:cubicBezTo>
                      <a:cubicBezTo>
                        <a:pt x="77" y="169"/>
                        <a:pt x="77" y="491"/>
                        <a:pt x="77" y="525"/>
                      </a:cubicBezTo>
                      <a:cubicBezTo>
                        <a:pt x="52" y="525"/>
                        <a:pt x="26" y="525"/>
                        <a:pt x="1" y="525"/>
                      </a:cubicBezTo>
                      <a:cubicBezTo>
                        <a:pt x="3" y="332"/>
                        <a:pt x="4" y="213"/>
                        <a:pt x="2" y="213"/>
                      </a:cubicBezTo>
                      <a:cubicBezTo>
                        <a:pt x="2" y="213"/>
                        <a:pt x="1" y="223"/>
                        <a:pt x="1" y="223"/>
                      </a:cubicBezTo>
                      <a:cubicBezTo>
                        <a:pt x="1" y="223"/>
                        <a:pt x="0" y="195"/>
                        <a:pt x="10" y="165"/>
                      </a:cubicBezTo>
                      <a:cubicBezTo>
                        <a:pt x="14" y="153"/>
                        <a:pt x="20" y="136"/>
                        <a:pt x="35" y="120"/>
                      </a:cubicBezTo>
                      <a:cubicBezTo>
                        <a:pt x="41" y="114"/>
                        <a:pt x="56" y="98"/>
                        <a:pt x="74" y="92"/>
                      </a:cubicBezTo>
                      <a:cubicBezTo>
                        <a:pt x="81" y="90"/>
                        <a:pt x="86" y="87"/>
                        <a:pt x="96" y="81"/>
                      </a:cubicBezTo>
                      <a:cubicBezTo>
                        <a:pt x="101" y="78"/>
                        <a:pt x="104" y="76"/>
                        <a:pt x="104" y="74"/>
                      </a:cubicBezTo>
                      <a:cubicBezTo>
                        <a:pt x="104" y="72"/>
                        <a:pt x="101" y="70"/>
                        <a:pt x="89" y="68"/>
                      </a:cubicBezTo>
                      <a:cubicBezTo>
                        <a:pt x="73" y="65"/>
                        <a:pt x="69" y="66"/>
                        <a:pt x="51" y="64"/>
                      </a:cubicBezTo>
                      <a:cubicBezTo>
                        <a:pt x="36" y="62"/>
                        <a:pt x="35" y="60"/>
                        <a:pt x="29" y="61"/>
                      </a:cubicBezTo>
                      <a:cubicBezTo>
                        <a:pt x="28" y="61"/>
                        <a:pt x="24" y="62"/>
                        <a:pt x="20" y="60"/>
                      </a:cubicBezTo>
                      <a:cubicBezTo>
                        <a:pt x="19" y="60"/>
                        <a:pt x="15" y="58"/>
                        <a:pt x="15" y="56"/>
                      </a:cubicBezTo>
                      <a:close/>
                    </a:path>
                  </a:pathLst>
                </a:custGeom>
                <a:gradFill>
                  <a:gsLst>
                    <a:gs pos="0">
                      <a:schemeClr val="tx1"/>
                    </a:gs>
                    <a:gs pos="74000">
                      <a:schemeClr val="tx1"/>
                    </a:gs>
                    <a:gs pos="83000">
                      <a:schemeClr val="tx1"/>
                    </a:gs>
                    <a:gs pos="100000">
                      <a:schemeClr val="tx1"/>
                    </a:gs>
                  </a:gsLst>
                  <a:lin ang="5400000" scaled="1"/>
                </a:gradFill>
                <a:ln>
                  <a:solidFill>
                    <a:schemeClr val="bg1"/>
                  </a:solidFill>
                </a:ln>
              </p:spPr>
              <p:txBody>
                <a:bodyPr vert="horz" wrap="square" lIns="91440" tIns="45720" rIns="91440" bIns="4572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26" name="Freeform 425"/>
                <p:cNvSpPr>
                  <a:spLocks/>
                </p:cNvSpPr>
                <p:nvPr/>
              </p:nvSpPr>
              <p:spPr bwMode="auto">
                <a:xfrm>
                  <a:off x="2263110" y="2116138"/>
                  <a:ext cx="86609" cy="233334"/>
                </a:xfrm>
                <a:custGeom>
                  <a:avLst/>
                  <a:gdLst>
                    <a:gd name="T0" fmla="*/ 15 w 195"/>
                    <a:gd name="T1" fmla="*/ 56 h 525"/>
                    <a:gd name="T2" fmla="*/ 17 w 195"/>
                    <a:gd name="T3" fmla="*/ 54 h 525"/>
                    <a:gd name="T4" fmla="*/ 55 w 195"/>
                    <a:gd name="T5" fmla="*/ 0 h 525"/>
                    <a:gd name="T6" fmla="*/ 83 w 195"/>
                    <a:gd name="T7" fmla="*/ 8 h 525"/>
                    <a:gd name="T8" fmla="*/ 119 w 195"/>
                    <a:gd name="T9" fmla="*/ 20 h 525"/>
                    <a:gd name="T10" fmla="*/ 171 w 195"/>
                    <a:gd name="T11" fmla="*/ 48 h 525"/>
                    <a:gd name="T12" fmla="*/ 190 w 195"/>
                    <a:gd name="T13" fmla="*/ 64 h 525"/>
                    <a:gd name="T14" fmla="*/ 188 w 195"/>
                    <a:gd name="T15" fmla="*/ 88 h 525"/>
                    <a:gd name="T16" fmla="*/ 163 w 195"/>
                    <a:gd name="T17" fmla="*/ 107 h 525"/>
                    <a:gd name="T18" fmla="*/ 143 w 195"/>
                    <a:gd name="T19" fmla="*/ 114 h 525"/>
                    <a:gd name="T20" fmla="*/ 102 w 195"/>
                    <a:gd name="T21" fmla="*/ 132 h 525"/>
                    <a:gd name="T22" fmla="*/ 84 w 195"/>
                    <a:gd name="T23" fmla="*/ 149 h 525"/>
                    <a:gd name="T24" fmla="*/ 77 w 195"/>
                    <a:gd name="T25" fmla="*/ 169 h 525"/>
                    <a:gd name="T26" fmla="*/ 77 w 195"/>
                    <a:gd name="T27" fmla="*/ 525 h 525"/>
                    <a:gd name="T28" fmla="*/ 1 w 195"/>
                    <a:gd name="T29" fmla="*/ 525 h 525"/>
                    <a:gd name="T30" fmla="*/ 2 w 195"/>
                    <a:gd name="T31" fmla="*/ 213 h 525"/>
                    <a:gd name="T32" fmla="*/ 1 w 195"/>
                    <a:gd name="T33" fmla="*/ 223 h 525"/>
                    <a:gd name="T34" fmla="*/ 10 w 195"/>
                    <a:gd name="T35" fmla="*/ 165 h 525"/>
                    <a:gd name="T36" fmla="*/ 35 w 195"/>
                    <a:gd name="T37" fmla="*/ 120 h 525"/>
                    <a:gd name="T38" fmla="*/ 74 w 195"/>
                    <a:gd name="T39" fmla="*/ 92 h 525"/>
                    <a:gd name="T40" fmla="*/ 96 w 195"/>
                    <a:gd name="T41" fmla="*/ 81 h 525"/>
                    <a:gd name="T42" fmla="*/ 104 w 195"/>
                    <a:gd name="T43" fmla="*/ 74 h 525"/>
                    <a:gd name="T44" fmla="*/ 89 w 195"/>
                    <a:gd name="T45" fmla="*/ 68 h 525"/>
                    <a:gd name="T46" fmla="*/ 51 w 195"/>
                    <a:gd name="T47" fmla="*/ 64 h 525"/>
                    <a:gd name="T48" fmla="*/ 29 w 195"/>
                    <a:gd name="T49" fmla="*/ 61 h 525"/>
                    <a:gd name="T50" fmla="*/ 20 w 195"/>
                    <a:gd name="T51" fmla="*/ 60 h 525"/>
                    <a:gd name="T52" fmla="*/ 15 w 195"/>
                    <a:gd name="T53" fmla="*/ 5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525">
                      <a:moveTo>
                        <a:pt x="15" y="56"/>
                      </a:moveTo>
                      <a:cubicBezTo>
                        <a:pt x="15" y="55"/>
                        <a:pt x="16" y="54"/>
                        <a:pt x="17" y="54"/>
                      </a:cubicBezTo>
                      <a:cubicBezTo>
                        <a:pt x="19" y="52"/>
                        <a:pt x="29" y="39"/>
                        <a:pt x="55" y="0"/>
                      </a:cubicBezTo>
                      <a:cubicBezTo>
                        <a:pt x="62" y="2"/>
                        <a:pt x="72" y="5"/>
                        <a:pt x="83" y="8"/>
                      </a:cubicBezTo>
                      <a:cubicBezTo>
                        <a:pt x="100" y="13"/>
                        <a:pt x="108" y="16"/>
                        <a:pt x="119" y="20"/>
                      </a:cubicBezTo>
                      <a:cubicBezTo>
                        <a:pt x="130" y="25"/>
                        <a:pt x="126" y="24"/>
                        <a:pt x="171" y="48"/>
                      </a:cubicBezTo>
                      <a:cubicBezTo>
                        <a:pt x="181" y="54"/>
                        <a:pt x="187" y="57"/>
                        <a:pt x="190" y="64"/>
                      </a:cubicBezTo>
                      <a:cubicBezTo>
                        <a:pt x="195" y="75"/>
                        <a:pt x="189" y="87"/>
                        <a:pt x="188" y="88"/>
                      </a:cubicBezTo>
                      <a:cubicBezTo>
                        <a:pt x="183" y="98"/>
                        <a:pt x="174" y="102"/>
                        <a:pt x="163" y="107"/>
                      </a:cubicBezTo>
                      <a:cubicBezTo>
                        <a:pt x="157" y="110"/>
                        <a:pt x="155" y="110"/>
                        <a:pt x="143" y="114"/>
                      </a:cubicBezTo>
                      <a:cubicBezTo>
                        <a:pt x="124" y="121"/>
                        <a:pt x="114" y="124"/>
                        <a:pt x="102" y="132"/>
                      </a:cubicBezTo>
                      <a:cubicBezTo>
                        <a:pt x="94" y="138"/>
                        <a:pt x="88" y="142"/>
                        <a:pt x="84" y="149"/>
                      </a:cubicBezTo>
                      <a:cubicBezTo>
                        <a:pt x="80" y="157"/>
                        <a:pt x="77" y="170"/>
                        <a:pt x="77" y="169"/>
                      </a:cubicBezTo>
                      <a:cubicBezTo>
                        <a:pt x="77" y="169"/>
                        <a:pt x="77" y="491"/>
                        <a:pt x="77" y="525"/>
                      </a:cubicBezTo>
                      <a:cubicBezTo>
                        <a:pt x="52" y="525"/>
                        <a:pt x="26" y="525"/>
                        <a:pt x="1" y="525"/>
                      </a:cubicBezTo>
                      <a:cubicBezTo>
                        <a:pt x="3" y="332"/>
                        <a:pt x="4" y="213"/>
                        <a:pt x="2" y="213"/>
                      </a:cubicBezTo>
                      <a:cubicBezTo>
                        <a:pt x="2" y="213"/>
                        <a:pt x="1" y="223"/>
                        <a:pt x="1" y="223"/>
                      </a:cubicBezTo>
                      <a:cubicBezTo>
                        <a:pt x="1" y="223"/>
                        <a:pt x="0" y="195"/>
                        <a:pt x="10" y="165"/>
                      </a:cubicBezTo>
                      <a:cubicBezTo>
                        <a:pt x="14" y="153"/>
                        <a:pt x="20" y="136"/>
                        <a:pt x="35" y="120"/>
                      </a:cubicBezTo>
                      <a:cubicBezTo>
                        <a:pt x="41" y="114"/>
                        <a:pt x="56" y="98"/>
                        <a:pt x="74" y="92"/>
                      </a:cubicBezTo>
                      <a:cubicBezTo>
                        <a:pt x="81" y="90"/>
                        <a:pt x="86" y="87"/>
                        <a:pt x="96" y="81"/>
                      </a:cubicBezTo>
                      <a:cubicBezTo>
                        <a:pt x="101" y="78"/>
                        <a:pt x="104" y="76"/>
                        <a:pt x="104" y="74"/>
                      </a:cubicBezTo>
                      <a:cubicBezTo>
                        <a:pt x="104" y="73"/>
                        <a:pt x="101" y="71"/>
                        <a:pt x="89" y="68"/>
                      </a:cubicBezTo>
                      <a:cubicBezTo>
                        <a:pt x="73" y="65"/>
                        <a:pt x="69" y="67"/>
                        <a:pt x="51" y="64"/>
                      </a:cubicBezTo>
                      <a:cubicBezTo>
                        <a:pt x="36" y="62"/>
                        <a:pt x="35" y="61"/>
                        <a:pt x="29" y="61"/>
                      </a:cubicBezTo>
                      <a:cubicBezTo>
                        <a:pt x="28" y="61"/>
                        <a:pt x="24" y="62"/>
                        <a:pt x="20" y="60"/>
                      </a:cubicBezTo>
                      <a:cubicBezTo>
                        <a:pt x="19" y="60"/>
                        <a:pt x="15" y="58"/>
                        <a:pt x="15" y="56"/>
                      </a:cubicBezTo>
                      <a:close/>
                    </a:path>
                  </a:pathLst>
                </a:custGeom>
                <a:gradFill>
                  <a:gsLst>
                    <a:gs pos="0">
                      <a:schemeClr val="tx1"/>
                    </a:gs>
                    <a:gs pos="74000">
                      <a:schemeClr val="tx1"/>
                    </a:gs>
                    <a:gs pos="83000">
                      <a:schemeClr val="tx1"/>
                    </a:gs>
                    <a:gs pos="100000">
                      <a:schemeClr val="tx1"/>
                    </a:gs>
                  </a:gsLst>
                  <a:lin ang="5400000" scaled="1"/>
                </a:gradFill>
                <a:ln>
                  <a:solidFill>
                    <a:schemeClr val="bg1"/>
                  </a:solidFill>
                </a:ln>
              </p:spPr>
              <p:txBody>
                <a:bodyPr vert="horz" wrap="square" lIns="91440" tIns="45720" rIns="91440" bIns="4572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27" name="Freeform 426"/>
                <p:cNvSpPr>
                  <a:spLocks/>
                </p:cNvSpPr>
                <p:nvPr/>
              </p:nvSpPr>
              <p:spPr bwMode="auto">
                <a:xfrm>
                  <a:off x="1698626" y="2170141"/>
                  <a:ext cx="86609" cy="233334"/>
                </a:xfrm>
                <a:custGeom>
                  <a:avLst/>
                  <a:gdLst>
                    <a:gd name="T0" fmla="*/ 180 w 195"/>
                    <a:gd name="T1" fmla="*/ 56 h 525"/>
                    <a:gd name="T2" fmla="*/ 178 w 195"/>
                    <a:gd name="T3" fmla="*/ 54 h 525"/>
                    <a:gd name="T4" fmla="*/ 140 w 195"/>
                    <a:gd name="T5" fmla="*/ 0 h 525"/>
                    <a:gd name="T6" fmla="*/ 112 w 195"/>
                    <a:gd name="T7" fmla="*/ 8 h 525"/>
                    <a:gd name="T8" fmla="*/ 76 w 195"/>
                    <a:gd name="T9" fmla="*/ 20 h 525"/>
                    <a:gd name="T10" fmla="*/ 24 w 195"/>
                    <a:gd name="T11" fmla="*/ 48 h 525"/>
                    <a:gd name="T12" fmla="*/ 5 w 195"/>
                    <a:gd name="T13" fmla="*/ 64 h 525"/>
                    <a:gd name="T14" fmla="*/ 7 w 195"/>
                    <a:gd name="T15" fmla="*/ 88 h 525"/>
                    <a:gd name="T16" fmla="*/ 32 w 195"/>
                    <a:gd name="T17" fmla="*/ 107 h 525"/>
                    <a:gd name="T18" fmla="*/ 52 w 195"/>
                    <a:gd name="T19" fmla="*/ 114 h 525"/>
                    <a:gd name="T20" fmla="*/ 93 w 195"/>
                    <a:gd name="T21" fmla="*/ 132 h 525"/>
                    <a:gd name="T22" fmla="*/ 111 w 195"/>
                    <a:gd name="T23" fmla="*/ 149 h 525"/>
                    <a:gd name="T24" fmla="*/ 118 w 195"/>
                    <a:gd name="T25" fmla="*/ 169 h 525"/>
                    <a:gd name="T26" fmla="*/ 118 w 195"/>
                    <a:gd name="T27" fmla="*/ 525 h 525"/>
                    <a:gd name="T28" fmla="*/ 194 w 195"/>
                    <a:gd name="T29" fmla="*/ 525 h 525"/>
                    <a:gd name="T30" fmla="*/ 193 w 195"/>
                    <a:gd name="T31" fmla="*/ 213 h 525"/>
                    <a:gd name="T32" fmla="*/ 194 w 195"/>
                    <a:gd name="T33" fmla="*/ 223 h 525"/>
                    <a:gd name="T34" fmla="*/ 185 w 195"/>
                    <a:gd name="T35" fmla="*/ 165 h 525"/>
                    <a:gd name="T36" fmla="*/ 160 w 195"/>
                    <a:gd name="T37" fmla="*/ 120 h 525"/>
                    <a:gd name="T38" fmla="*/ 121 w 195"/>
                    <a:gd name="T39" fmla="*/ 92 h 525"/>
                    <a:gd name="T40" fmla="*/ 99 w 195"/>
                    <a:gd name="T41" fmla="*/ 81 h 525"/>
                    <a:gd name="T42" fmla="*/ 91 w 195"/>
                    <a:gd name="T43" fmla="*/ 74 h 525"/>
                    <a:gd name="T44" fmla="*/ 106 w 195"/>
                    <a:gd name="T45" fmla="*/ 68 h 525"/>
                    <a:gd name="T46" fmla="*/ 144 w 195"/>
                    <a:gd name="T47" fmla="*/ 64 h 525"/>
                    <a:gd name="T48" fmla="*/ 166 w 195"/>
                    <a:gd name="T49" fmla="*/ 61 h 525"/>
                    <a:gd name="T50" fmla="*/ 175 w 195"/>
                    <a:gd name="T51" fmla="*/ 60 h 525"/>
                    <a:gd name="T52" fmla="*/ 180 w 195"/>
                    <a:gd name="T53" fmla="*/ 5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525">
                      <a:moveTo>
                        <a:pt x="180" y="56"/>
                      </a:moveTo>
                      <a:cubicBezTo>
                        <a:pt x="180" y="55"/>
                        <a:pt x="178" y="54"/>
                        <a:pt x="178" y="54"/>
                      </a:cubicBezTo>
                      <a:cubicBezTo>
                        <a:pt x="176" y="52"/>
                        <a:pt x="166" y="39"/>
                        <a:pt x="140" y="0"/>
                      </a:cubicBezTo>
                      <a:cubicBezTo>
                        <a:pt x="133" y="2"/>
                        <a:pt x="123" y="5"/>
                        <a:pt x="112" y="8"/>
                      </a:cubicBezTo>
                      <a:cubicBezTo>
                        <a:pt x="95" y="13"/>
                        <a:pt x="86" y="16"/>
                        <a:pt x="76" y="20"/>
                      </a:cubicBezTo>
                      <a:cubicBezTo>
                        <a:pt x="65" y="24"/>
                        <a:pt x="68" y="24"/>
                        <a:pt x="24" y="48"/>
                      </a:cubicBezTo>
                      <a:cubicBezTo>
                        <a:pt x="14" y="53"/>
                        <a:pt x="8" y="57"/>
                        <a:pt x="5" y="64"/>
                      </a:cubicBezTo>
                      <a:cubicBezTo>
                        <a:pt x="0" y="75"/>
                        <a:pt x="6" y="86"/>
                        <a:pt x="7" y="88"/>
                      </a:cubicBezTo>
                      <a:cubicBezTo>
                        <a:pt x="12" y="98"/>
                        <a:pt x="21" y="102"/>
                        <a:pt x="32" y="107"/>
                      </a:cubicBezTo>
                      <a:cubicBezTo>
                        <a:pt x="38" y="110"/>
                        <a:pt x="39" y="110"/>
                        <a:pt x="52" y="114"/>
                      </a:cubicBezTo>
                      <a:cubicBezTo>
                        <a:pt x="70" y="120"/>
                        <a:pt x="81" y="124"/>
                        <a:pt x="93" y="132"/>
                      </a:cubicBezTo>
                      <a:cubicBezTo>
                        <a:pt x="101" y="137"/>
                        <a:pt x="107" y="141"/>
                        <a:pt x="111" y="149"/>
                      </a:cubicBezTo>
                      <a:cubicBezTo>
                        <a:pt x="115" y="157"/>
                        <a:pt x="118" y="170"/>
                        <a:pt x="118" y="169"/>
                      </a:cubicBezTo>
                      <a:cubicBezTo>
                        <a:pt x="118" y="169"/>
                        <a:pt x="118" y="491"/>
                        <a:pt x="118" y="525"/>
                      </a:cubicBezTo>
                      <a:cubicBezTo>
                        <a:pt x="143" y="525"/>
                        <a:pt x="168" y="525"/>
                        <a:pt x="194" y="525"/>
                      </a:cubicBezTo>
                      <a:cubicBezTo>
                        <a:pt x="192" y="332"/>
                        <a:pt x="191" y="213"/>
                        <a:pt x="193" y="213"/>
                      </a:cubicBezTo>
                      <a:cubicBezTo>
                        <a:pt x="193" y="213"/>
                        <a:pt x="194" y="223"/>
                        <a:pt x="194" y="223"/>
                      </a:cubicBezTo>
                      <a:cubicBezTo>
                        <a:pt x="194" y="223"/>
                        <a:pt x="195" y="195"/>
                        <a:pt x="185" y="165"/>
                      </a:cubicBezTo>
                      <a:cubicBezTo>
                        <a:pt x="181" y="153"/>
                        <a:pt x="175" y="136"/>
                        <a:pt x="160" y="120"/>
                      </a:cubicBezTo>
                      <a:cubicBezTo>
                        <a:pt x="154" y="114"/>
                        <a:pt x="139" y="98"/>
                        <a:pt x="121" y="92"/>
                      </a:cubicBezTo>
                      <a:cubicBezTo>
                        <a:pt x="114" y="90"/>
                        <a:pt x="109" y="87"/>
                        <a:pt x="99" y="81"/>
                      </a:cubicBezTo>
                      <a:cubicBezTo>
                        <a:pt x="93" y="78"/>
                        <a:pt x="90" y="76"/>
                        <a:pt x="91" y="74"/>
                      </a:cubicBezTo>
                      <a:cubicBezTo>
                        <a:pt x="91" y="72"/>
                        <a:pt x="93" y="70"/>
                        <a:pt x="106" y="68"/>
                      </a:cubicBezTo>
                      <a:cubicBezTo>
                        <a:pt x="122" y="65"/>
                        <a:pt x="126" y="66"/>
                        <a:pt x="144" y="64"/>
                      </a:cubicBezTo>
                      <a:cubicBezTo>
                        <a:pt x="159" y="62"/>
                        <a:pt x="160" y="60"/>
                        <a:pt x="166" y="61"/>
                      </a:cubicBezTo>
                      <a:cubicBezTo>
                        <a:pt x="166" y="61"/>
                        <a:pt x="170" y="62"/>
                        <a:pt x="175" y="60"/>
                      </a:cubicBezTo>
                      <a:cubicBezTo>
                        <a:pt x="175" y="60"/>
                        <a:pt x="180" y="58"/>
                        <a:pt x="180" y="56"/>
                      </a:cubicBezTo>
                      <a:close/>
                    </a:path>
                  </a:pathLst>
                </a:custGeom>
                <a:gradFill>
                  <a:gsLst>
                    <a:gs pos="0">
                      <a:schemeClr val="tx1"/>
                    </a:gs>
                    <a:gs pos="74000">
                      <a:schemeClr val="tx1"/>
                    </a:gs>
                    <a:gs pos="83000">
                      <a:schemeClr val="tx1"/>
                    </a:gs>
                    <a:gs pos="100000">
                      <a:schemeClr val="tx1"/>
                    </a:gs>
                  </a:gsLst>
                  <a:lin ang="5400000" scaled="1"/>
                </a:gradFill>
                <a:ln>
                  <a:solidFill>
                    <a:schemeClr val="bg1"/>
                  </a:solidFill>
                </a:ln>
              </p:spPr>
              <p:txBody>
                <a:bodyPr vert="horz" wrap="square" lIns="91440" tIns="45720" rIns="91440" bIns="4572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28" name="Freeform 427"/>
                <p:cNvSpPr>
                  <a:spLocks/>
                </p:cNvSpPr>
                <p:nvPr/>
              </p:nvSpPr>
              <p:spPr bwMode="auto">
                <a:xfrm>
                  <a:off x="2155104" y="2117157"/>
                  <a:ext cx="85590" cy="232315"/>
                </a:xfrm>
                <a:custGeom>
                  <a:avLst/>
                  <a:gdLst>
                    <a:gd name="T0" fmla="*/ 180 w 195"/>
                    <a:gd name="T1" fmla="*/ 56 h 525"/>
                    <a:gd name="T2" fmla="*/ 178 w 195"/>
                    <a:gd name="T3" fmla="*/ 53 h 525"/>
                    <a:gd name="T4" fmla="*/ 140 w 195"/>
                    <a:gd name="T5" fmla="*/ 0 h 525"/>
                    <a:gd name="T6" fmla="*/ 112 w 195"/>
                    <a:gd name="T7" fmla="*/ 8 h 525"/>
                    <a:gd name="T8" fmla="*/ 76 w 195"/>
                    <a:gd name="T9" fmla="*/ 20 h 525"/>
                    <a:gd name="T10" fmla="*/ 24 w 195"/>
                    <a:gd name="T11" fmla="*/ 48 h 525"/>
                    <a:gd name="T12" fmla="*/ 5 w 195"/>
                    <a:gd name="T13" fmla="*/ 64 h 525"/>
                    <a:gd name="T14" fmla="*/ 7 w 195"/>
                    <a:gd name="T15" fmla="*/ 88 h 525"/>
                    <a:gd name="T16" fmla="*/ 32 w 195"/>
                    <a:gd name="T17" fmla="*/ 107 h 525"/>
                    <a:gd name="T18" fmla="*/ 52 w 195"/>
                    <a:gd name="T19" fmla="*/ 114 h 525"/>
                    <a:gd name="T20" fmla="*/ 93 w 195"/>
                    <a:gd name="T21" fmla="*/ 132 h 525"/>
                    <a:gd name="T22" fmla="*/ 111 w 195"/>
                    <a:gd name="T23" fmla="*/ 149 h 525"/>
                    <a:gd name="T24" fmla="*/ 118 w 195"/>
                    <a:gd name="T25" fmla="*/ 169 h 525"/>
                    <a:gd name="T26" fmla="*/ 118 w 195"/>
                    <a:gd name="T27" fmla="*/ 525 h 525"/>
                    <a:gd name="T28" fmla="*/ 194 w 195"/>
                    <a:gd name="T29" fmla="*/ 525 h 525"/>
                    <a:gd name="T30" fmla="*/ 193 w 195"/>
                    <a:gd name="T31" fmla="*/ 213 h 525"/>
                    <a:gd name="T32" fmla="*/ 194 w 195"/>
                    <a:gd name="T33" fmla="*/ 223 h 525"/>
                    <a:gd name="T34" fmla="*/ 185 w 195"/>
                    <a:gd name="T35" fmla="*/ 165 h 525"/>
                    <a:gd name="T36" fmla="*/ 160 w 195"/>
                    <a:gd name="T37" fmla="*/ 120 h 525"/>
                    <a:gd name="T38" fmla="*/ 121 w 195"/>
                    <a:gd name="T39" fmla="*/ 92 h 525"/>
                    <a:gd name="T40" fmla="*/ 99 w 195"/>
                    <a:gd name="T41" fmla="*/ 81 h 525"/>
                    <a:gd name="T42" fmla="*/ 91 w 195"/>
                    <a:gd name="T43" fmla="*/ 74 h 525"/>
                    <a:gd name="T44" fmla="*/ 106 w 195"/>
                    <a:gd name="T45" fmla="*/ 68 h 525"/>
                    <a:gd name="T46" fmla="*/ 144 w 195"/>
                    <a:gd name="T47" fmla="*/ 64 h 525"/>
                    <a:gd name="T48" fmla="*/ 166 w 195"/>
                    <a:gd name="T49" fmla="*/ 61 h 525"/>
                    <a:gd name="T50" fmla="*/ 175 w 195"/>
                    <a:gd name="T51" fmla="*/ 60 h 525"/>
                    <a:gd name="T52" fmla="*/ 180 w 195"/>
                    <a:gd name="T53" fmla="*/ 5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525">
                      <a:moveTo>
                        <a:pt x="180" y="56"/>
                      </a:moveTo>
                      <a:cubicBezTo>
                        <a:pt x="180" y="54"/>
                        <a:pt x="179" y="54"/>
                        <a:pt x="178" y="53"/>
                      </a:cubicBezTo>
                      <a:cubicBezTo>
                        <a:pt x="176" y="52"/>
                        <a:pt x="166" y="38"/>
                        <a:pt x="140" y="0"/>
                      </a:cubicBezTo>
                      <a:cubicBezTo>
                        <a:pt x="133" y="2"/>
                        <a:pt x="123" y="4"/>
                        <a:pt x="112" y="8"/>
                      </a:cubicBezTo>
                      <a:cubicBezTo>
                        <a:pt x="95" y="13"/>
                        <a:pt x="87" y="15"/>
                        <a:pt x="76" y="20"/>
                      </a:cubicBezTo>
                      <a:cubicBezTo>
                        <a:pt x="65" y="24"/>
                        <a:pt x="69" y="23"/>
                        <a:pt x="24" y="48"/>
                      </a:cubicBezTo>
                      <a:cubicBezTo>
                        <a:pt x="14" y="53"/>
                        <a:pt x="8" y="56"/>
                        <a:pt x="5" y="64"/>
                      </a:cubicBezTo>
                      <a:cubicBezTo>
                        <a:pt x="0" y="75"/>
                        <a:pt x="6" y="86"/>
                        <a:pt x="7" y="88"/>
                      </a:cubicBezTo>
                      <a:cubicBezTo>
                        <a:pt x="12" y="97"/>
                        <a:pt x="21" y="102"/>
                        <a:pt x="32" y="107"/>
                      </a:cubicBezTo>
                      <a:cubicBezTo>
                        <a:pt x="38" y="110"/>
                        <a:pt x="40" y="109"/>
                        <a:pt x="52" y="114"/>
                      </a:cubicBezTo>
                      <a:cubicBezTo>
                        <a:pt x="71" y="120"/>
                        <a:pt x="81" y="124"/>
                        <a:pt x="93" y="132"/>
                      </a:cubicBezTo>
                      <a:cubicBezTo>
                        <a:pt x="101" y="137"/>
                        <a:pt x="107" y="141"/>
                        <a:pt x="111" y="149"/>
                      </a:cubicBezTo>
                      <a:cubicBezTo>
                        <a:pt x="115" y="157"/>
                        <a:pt x="118" y="170"/>
                        <a:pt x="118" y="169"/>
                      </a:cubicBezTo>
                      <a:cubicBezTo>
                        <a:pt x="118" y="169"/>
                        <a:pt x="118" y="491"/>
                        <a:pt x="118" y="525"/>
                      </a:cubicBezTo>
                      <a:cubicBezTo>
                        <a:pt x="143" y="525"/>
                        <a:pt x="169" y="525"/>
                        <a:pt x="194" y="525"/>
                      </a:cubicBezTo>
                      <a:cubicBezTo>
                        <a:pt x="192" y="331"/>
                        <a:pt x="191" y="213"/>
                        <a:pt x="193" y="213"/>
                      </a:cubicBezTo>
                      <a:cubicBezTo>
                        <a:pt x="194" y="213"/>
                        <a:pt x="194" y="223"/>
                        <a:pt x="194" y="223"/>
                      </a:cubicBezTo>
                      <a:cubicBezTo>
                        <a:pt x="194" y="223"/>
                        <a:pt x="195" y="195"/>
                        <a:pt x="185" y="165"/>
                      </a:cubicBezTo>
                      <a:cubicBezTo>
                        <a:pt x="181" y="153"/>
                        <a:pt x="175" y="136"/>
                        <a:pt x="160" y="120"/>
                      </a:cubicBezTo>
                      <a:cubicBezTo>
                        <a:pt x="154" y="114"/>
                        <a:pt x="139" y="98"/>
                        <a:pt x="121" y="92"/>
                      </a:cubicBezTo>
                      <a:cubicBezTo>
                        <a:pt x="114" y="89"/>
                        <a:pt x="109" y="87"/>
                        <a:pt x="99" y="81"/>
                      </a:cubicBezTo>
                      <a:cubicBezTo>
                        <a:pt x="94" y="78"/>
                        <a:pt x="91" y="76"/>
                        <a:pt x="91" y="74"/>
                      </a:cubicBezTo>
                      <a:cubicBezTo>
                        <a:pt x="91" y="72"/>
                        <a:pt x="94" y="70"/>
                        <a:pt x="106" y="68"/>
                      </a:cubicBezTo>
                      <a:cubicBezTo>
                        <a:pt x="122" y="65"/>
                        <a:pt x="126" y="66"/>
                        <a:pt x="144" y="64"/>
                      </a:cubicBezTo>
                      <a:cubicBezTo>
                        <a:pt x="159" y="62"/>
                        <a:pt x="161" y="60"/>
                        <a:pt x="166" y="61"/>
                      </a:cubicBezTo>
                      <a:cubicBezTo>
                        <a:pt x="167" y="61"/>
                        <a:pt x="171" y="61"/>
                        <a:pt x="175" y="60"/>
                      </a:cubicBezTo>
                      <a:cubicBezTo>
                        <a:pt x="176" y="59"/>
                        <a:pt x="180" y="58"/>
                        <a:pt x="180" y="56"/>
                      </a:cubicBezTo>
                      <a:close/>
                    </a:path>
                  </a:pathLst>
                </a:custGeom>
                <a:gradFill>
                  <a:gsLst>
                    <a:gs pos="0">
                      <a:schemeClr val="tx1"/>
                    </a:gs>
                    <a:gs pos="74000">
                      <a:schemeClr val="tx1"/>
                    </a:gs>
                    <a:gs pos="83000">
                      <a:schemeClr val="tx1"/>
                    </a:gs>
                    <a:gs pos="100000">
                      <a:schemeClr val="tx1"/>
                    </a:gs>
                  </a:gsLst>
                  <a:lin ang="5400000" scaled="1"/>
                </a:gradFill>
                <a:ln>
                  <a:solidFill>
                    <a:schemeClr val="bg1"/>
                  </a:solidFill>
                </a:ln>
              </p:spPr>
              <p:txBody>
                <a:bodyPr vert="horz" wrap="square" lIns="91440" tIns="45720" rIns="91440" bIns="4572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29" name="Freeform 428"/>
                <p:cNvSpPr>
                  <a:spLocks/>
                </p:cNvSpPr>
                <p:nvPr/>
              </p:nvSpPr>
              <p:spPr bwMode="auto">
                <a:xfrm>
                  <a:off x="2645207" y="2166065"/>
                  <a:ext cx="86609" cy="232315"/>
                </a:xfrm>
                <a:custGeom>
                  <a:avLst/>
                  <a:gdLst>
                    <a:gd name="T0" fmla="*/ 15 w 194"/>
                    <a:gd name="T1" fmla="*/ 56 h 525"/>
                    <a:gd name="T2" fmla="*/ 16 w 194"/>
                    <a:gd name="T3" fmla="*/ 54 h 525"/>
                    <a:gd name="T4" fmla="*/ 55 w 194"/>
                    <a:gd name="T5" fmla="*/ 0 h 525"/>
                    <a:gd name="T6" fmla="*/ 83 w 194"/>
                    <a:gd name="T7" fmla="*/ 8 h 525"/>
                    <a:gd name="T8" fmla="*/ 119 w 194"/>
                    <a:gd name="T9" fmla="*/ 20 h 525"/>
                    <a:gd name="T10" fmla="*/ 171 w 194"/>
                    <a:gd name="T11" fmla="*/ 48 h 525"/>
                    <a:gd name="T12" fmla="*/ 190 w 194"/>
                    <a:gd name="T13" fmla="*/ 64 h 525"/>
                    <a:gd name="T14" fmla="*/ 188 w 194"/>
                    <a:gd name="T15" fmla="*/ 88 h 525"/>
                    <a:gd name="T16" fmla="*/ 163 w 194"/>
                    <a:gd name="T17" fmla="*/ 107 h 525"/>
                    <a:gd name="T18" fmla="*/ 143 w 194"/>
                    <a:gd name="T19" fmla="*/ 114 h 525"/>
                    <a:gd name="T20" fmla="*/ 102 w 194"/>
                    <a:gd name="T21" fmla="*/ 132 h 525"/>
                    <a:gd name="T22" fmla="*/ 84 w 194"/>
                    <a:gd name="T23" fmla="*/ 149 h 525"/>
                    <a:gd name="T24" fmla="*/ 77 w 194"/>
                    <a:gd name="T25" fmla="*/ 169 h 525"/>
                    <a:gd name="T26" fmla="*/ 77 w 194"/>
                    <a:gd name="T27" fmla="*/ 525 h 525"/>
                    <a:gd name="T28" fmla="*/ 1 w 194"/>
                    <a:gd name="T29" fmla="*/ 525 h 525"/>
                    <a:gd name="T30" fmla="*/ 2 w 194"/>
                    <a:gd name="T31" fmla="*/ 213 h 525"/>
                    <a:gd name="T32" fmla="*/ 1 w 194"/>
                    <a:gd name="T33" fmla="*/ 223 h 525"/>
                    <a:gd name="T34" fmla="*/ 10 w 194"/>
                    <a:gd name="T35" fmla="*/ 165 h 525"/>
                    <a:gd name="T36" fmla="*/ 35 w 194"/>
                    <a:gd name="T37" fmla="*/ 120 h 525"/>
                    <a:gd name="T38" fmla="*/ 74 w 194"/>
                    <a:gd name="T39" fmla="*/ 92 h 525"/>
                    <a:gd name="T40" fmla="*/ 96 w 194"/>
                    <a:gd name="T41" fmla="*/ 81 h 525"/>
                    <a:gd name="T42" fmla="*/ 104 w 194"/>
                    <a:gd name="T43" fmla="*/ 74 h 525"/>
                    <a:gd name="T44" fmla="*/ 89 w 194"/>
                    <a:gd name="T45" fmla="*/ 68 h 525"/>
                    <a:gd name="T46" fmla="*/ 51 w 194"/>
                    <a:gd name="T47" fmla="*/ 64 h 525"/>
                    <a:gd name="T48" fmla="*/ 29 w 194"/>
                    <a:gd name="T49" fmla="*/ 61 h 525"/>
                    <a:gd name="T50" fmla="*/ 20 w 194"/>
                    <a:gd name="T51" fmla="*/ 60 h 525"/>
                    <a:gd name="T52" fmla="*/ 15 w 194"/>
                    <a:gd name="T53" fmla="*/ 5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525">
                      <a:moveTo>
                        <a:pt x="15" y="56"/>
                      </a:moveTo>
                      <a:cubicBezTo>
                        <a:pt x="15" y="55"/>
                        <a:pt x="16" y="54"/>
                        <a:pt x="16" y="54"/>
                      </a:cubicBezTo>
                      <a:cubicBezTo>
                        <a:pt x="19" y="52"/>
                        <a:pt x="29" y="39"/>
                        <a:pt x="55" y="0"/>
                      </a:cubicBezTo>
                      <a:cubicBezTo>
                        <a:pt x="62" y="2"/>
                        <a:pt x="71" y="5"/>
                        <a:pt x="83" y="8"/>
                      </a:cubicBezTo>
                      <a:cubicBezTo>
                        <a:pt x="100" y="13"/>
                        <a:pt x="108" y="16"/>
                        <a:pt x="119" y="20"/>
                      </a:cubicBezTo>
                      <a:cubicBezTo>
                        <a:pt x="130" y="25"/>
                        <a:pt x="126" y="24"/>
                        <a:pt x="171" y="48"/>
                      </a:cubicBezTo>
                      <a:cubicBezTo>
                        <a:pt x="180" y="54"/>
                        <a:pt x="187" y="57"/>
                        <a:pt x="190" y="64"/>
                      </a:cubicBezTo>
                      <a:cubicBezTo>
                        <a:pt x="194" y="75"/>
                        <a:pt x="188" y="87"/>
                        <a:pt x="188" y="88"/>
                      </a:cubicBezTo>
                      <a:cubicBezTo>
                        <a:pt x="183" y="98"/>
                        <a:pt x="174" y="102"/>
                        <a:pt x="163" y="107"/>
                      </a:cubicBezTo>
                      <a:cubicBezTo>
                        <a:pt x="156" y="110"/>
                        <a:pt x="155" y="110"/>
                        <a:pt x="143" y="114"/>
                      </a:cubicBezTo>
                      <a:cubicBezTo>
                        <a:pt x="124" y="121"/>
                        <a:pt x="113" y="124"/>
                        <a:pt x="102" y="132"/>
                      </a:cubicBezTo>
                      <a:cubicBezTo>
                        <a:pt x="94" y="138"/>
                        <a:pt x="88" y="142"/>
                        <a:pt x="84" y="149"/>
                      </a:cubicBezTo>
                      <a:cubicBezTo>
                        <a:pt x="79" y="157"/>
                        <a:pt x="76" y="170"/>
                        <a:pt x="77" y="169"/>
                      </a:cubicBezTo>
                      <a:cubicBezTo>
                        <a:pt x="77" y="169"/>
                        <a:pt x="77" y="491"/>
                        <a:pt x="77" y="525"/>
                      </a:cubicBezTo>
                      <a:cubicBezTo>
                        <a:pt x="51" y="525"/>
                        <a:pt x="26" y="525"/>
                        <a:pt x="1" y="525"/>
                      </a:cubicBezTo>
                      <a:cubicBezTo>
                        <a:pt x="3" y="332"/>
                        <a:pt x="3" y="213"/>
                        <a:pt x="2" y="213"/>
                      </a:cubicBezTo>
                      <a:cubicBezTo>
                        <a:pt x="1" y="213"/>
                        <a:pt x="1" y="223"/>
                        <a:pt x="1" y="223"/>
                      </a:cubicBezTo>
                      <a:cubicBezTo>
                        <a:pt x="1" y="223"/>
                        <a:pt x="0" y="195"/>
                        <a:pt x="10" y="165"/>
                      </a:cubicBezTo>
                      <a:cubicBezTo>
                        <a:pt x="14" y="153"/>
                        <a:pt x="20" y="136"/>
                        <a:pt x="35" y="120"/>
                      </a:cubicBezTo>
                      <a:cubicBezTo>
                        <a:pt x="40" y="114"/>
                        <a:pt x="55" y="98"/>
                        <a:pt x="74" y="92"/>
                      </a:cubicBezTo>
                      <a:cubicBezTo>
                        <a:pt x="80" y="90"/>
                        <a:pt x="85" y="87"/>
                        <a:pt x="96" y="81"/>
                      </a:cubicBezTo>
                      <a:cubicBezTo>
                        <a:pt x="101" y="78"/>
                        <a:pt x="104" y="76"/>
                        <a:pt x="104" y="74"/>
                      </a:cubicBezTo>
                      <a:cubicBezTo>
                        <a:pt x="103" y="73"/>
                        <a:pt x="101" y="71"/>
                        <a:pt x="89" y="68"/>
                      </a:cubicBezTo>
                      <a:cubicBezTo>
                        <a:pt x="73" y="65"/>
                        <a:pt x="69" y="67"/>
                        <a:pt x="51" y="64"/>
                      </a:cubicBezTo>
                      <a:cubicBezTo>
                        <a:pt x="35" y="62"/>
                        <a:pt x="34" y="61"/>
                        <a:pt x="29" y="61"/>
                      </a:cubicBezTo>
                      <a:cubicBezTo>
                        <a:pt x="28" y="61"/>
                        <a:pt x="24" y="62"/>
                        <a:pt x="20" y="60"/>
                      </a:cubicBezTo>
                      <a:cubicBezTo>
                        <a:pt x="19" y="60"/>
                        <a:pt x="15" y="58"/>
                        <a:pt x="15" y="56"/>
                      </a:cubicBezTo>
                      <a:close/>
                    </a:path>
                  </a:pathLst>
                </a:custGeom>
                <a:gradFill>
                  <a:gsLst>
                    <a:gs pos="0">
                      <a:schemeClr val="tx1"/>
                    </a:gs>
                    <a:gs pos="74000">
                      <a:schemeClr val="tx1"/>
                    </a:gs>
                    <a:gs pos="83000">
                      <a:schemeClr val="tx1"/>
                    </a:gs>
                    <a:gs pos="100000">
                      <a:schemeClr val="tx1"/>
                    </a:gs>
                  </a:gsLst>
                  <a:lin ang="5400000" scaled="1"/>
                </a:gradFill>
                <a:ln>
                  <a:solidFill>
                    <a:schemeClr val="bg1"/>
                  </a:solidFill>
                </a:ln>
              </p:spPr>
              <p:txBody>
                <a:bodyPr vert="horz" wrap="square" lIns="91440" tIns="45720" rIns="91440" bIns="4572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30" name="Freeform 429"/>
                <p:cNvSpPr>
                  <a:spLocks/>
                </p:cNvSpPr>
                <p:nvPr/>
              </p:nvSpPr>
              <p:spPr bwMode="auto">
                <a:xfrm>
                  <a:off x="2537201" y="2167084"/>
                  <a:ext cx="86609" cy="232315"/>
                </a:xfrm>
                <a:custGeom>
                  <a:avLst/>
                  <a:gdLst>
                    <a:gd name="T0" fmla="*/ 180 w 195"/>
                    <a:gd name="T1" fmla="*/ 56 h 525"/>
                    <a:gd name="T2" fmla="*/ 178 w 195"/>
                    <a:gd name="T3" fmla="*/ 53 h 525"/>
                    <a:gd name="T4" fmla="*/ 140 w 195"/>
                    <a:gd name="T5" fmla="*/ 0 h 525"/>
                    <a:gd name="T6" fmla="*/ 112 w 195"/>
                    <a:gd name="T7" fmla="*/ 8 h 525"/>
                    <a:gd name="T8" fmla="*/ 76 w 195"/>
                    <a:gd name="T9" fmla="*/ 20 h 525"/>
                    <a:gd name="T10" fmla="*/ 24 w 195"/>
                    <a:gd name="T11" fmla="*/ 48 h 525"/>
                    <a:gd name="T12" fmla="*/ 5 w 195"/>
                    <a:gd name="T13" fmla="*/ 64 h 525"/>
                    <a:gd name="T14" fmla="*/ 7 w 195"/>
                    <a:gd name="T15" fmla="*/ 88 h 525"/>
                    <a:gd name="T16" fmla="*/ 32 w 195"/>
                    <a:gd name="T17" fmla="*/ 107 h 525"/>
                    <a:gd name="T18" fmla="*/ 52 w 195"/>
                    <a:gd name="T19" fmla="*/ 114 h 525"/>
                    <a:gd name="T20" fmla="*/ 93 w 195"/>
                    <a:gd name="T21" fmla="*/ 132 h 525"/>
                    <a:gd name="T22" fmla="*/ 111 w 195"/>
                    <a:gd name="T23" fmla="*/ 149 h 525"/>
                    <a:gd name="T24" fmla="*/ 118 w 195"/>
                    <a:gd name="T25" fmla="*/ 169 h 525"/>
                    <a:gd name="T26" fmla="*/ 118 w 195"/>
                    <a:gd name="T27" fmla="*/ 525 h 525"/>
                    <a:gd name="T28" fmla="*/ 194 w 195"/>
                    <a:gd name="T29" fmla="*/ 525 h 525"/>
                    <a:gd name="T30" fmla="*/ 193 w 195"/>
                    <a:gd name="T31" fmla="*/ 213 h 525"/>
                    <a:gd name="T32" fmla="*/ 194 w 195"/>
                    <a:gd name="T33" fmla="*/ 223 h 525"/>
                    <a:gd name="T34" fmla="*/ 185 w 195"/>
                    <a:gd name="T35" fmla="*/ 165 h 525"/>
                    <a:gd name="T36" fmla="*/ 160 w 195"/>
                    <a:gd name="T37" fmla="*/ 120 h 525"/>
                    <a:gd name="T38" fmla="*/ 121 w 195"/>
                    <a:gd name="T39" fmla="*/ 92 h 525"/>
                    <a:gd name="T40" fmla="*/ 99 w 195"/>
                    <a:gd name="T41" fmla="*/ 81 h 525"/>
                    <a:gd name="T42" fmla="*/ 91 w 195"/>
                    <a:gd name="T43" fmla="*/ 74 h 525"/>
                    <a:gd name="T44" fmla="*/ 106 w 195"/>
                    <a:gd name="T45" fmla="*/ 68 h 525"/>
                    <a:gd name="T46" fmla="*/ 144 w 195"/>
                    <a:gd name="T47" fmla="*/ 64 h 525"/>
                    <a:gd name="T48" fmla="*/ 166 w 195"/>
                    <a:gd name="T49" fmla="*/ 61 h 525"/>
                    <a:gd name="T50" fmla="*/ 175 w 195"/>
                    <a:gd name="T51" fmla="*/ 60 h 525"/>
                    <a:gd name="T52" fmla="*/ 180 w 195"/>
                    <a:gd name="T53" fmla="*/ 5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525">
                      <a:moveTo>
                        <a:pt x="180" y="56"/>
                      </a:moveTo>
                      <a:cubicBezTo>
                        <a:pt x="180" y="54"/>
                        <a:pt x="178" y="54"/>
                        <a:pt x="178" y="53"/>
                      </a:cubicBezTo>
                      <a:cubicBezTo>
                        <a:pt x="176" y="52"/>
                        <a:pt x="166" y="38"/>
                        <a:pt x="140" y="0"/>
                      </a:cubicBezTo>
                      <a:cubicBezTo>
                        <a:pt x="133" y="2"/>
                        <a:pt x="123" y="4"/>
                        <a:pt x="112" y="8"/>
                      </a:cubicBezTo>
                      <a:cubicBezTo>
                        <a:pt x="95" y="13"/>
                        <a:pt x="86" y="15"/>
                        <a:pt x="76" y="20"/>
                      </a:cubicBezTo>
                      <a:cubicBezTo>
                        <a:pt x="65" y="24"/>
                        <a:pt x="68" y="23"/>
                        <a:pt x="24" y="48"/>
                      </a:cubicBezTo>
                      <a:cubicBezTo>
                        <a:pt x="14" y="53"/>
                        <a:pt x="8" y="56"/>
                        <a:pt x="5" y="64"/>
                      </a:cubicBezTo>
                      <a:cubicBezTo>
                        <a:pt x="0" y="75"/>
                        <a:pt x="6" y="86"/>
                        <a:pt x="7" y="88"/>
                      </a:cubicBezTo>
                      <a:cubicBezTo>
                        <a:pt x="12" y="97"/>
                        <a:pt x="21" y="102"/>
                        <a:pt x="32" y="107"/>
                      </a:cubicBezTo>
                      <a:cubicBezTo>
                        <a:pt x="38" y="110"/>
                        <a:pt x="39" y="109"/>
                        <a:pt x="52" y="114"/>
                      </a:cubicBezTo>
                      <a:cubicBezTo>
                        <a:pt x="70" y="120"/>
                        <a:pt x="81" y="124"/>
                        <a:pt x="93" y="132"/>
                      </a:cubicBezTo>
                      <a:cubicBezTo>
                        <a:pt x="101" y="137"/>
                        <a:pt x="107" y="141"/>
                        <a:pt x="111" y="149"/>
                      </a:cubicBezTo>
                      <a:cubicBezTo>
                        <a:pt x="115" y="157"/>
                        <a:pt x="118" y="170"/>
                        <a:pt x="118" y="169"/>
                      </a:cubicBezTo>
                      <a:cubicBezTo>
                        <a:pt x="118" y="169"/>
                        <a:pt x="118" y="491"/>
                        <a:pt x="118" y="525"/>
                      </a:cubicBezTo>
                      <a:cubicBezTo>
                        <a:pt x="143" y="525"/>
                        <a:pt x="168" y="525"/>
                        <a:pt x="194" y="525"/>
                      </a:cubicBezTo>
                      <a:cubicBezTo>
                        <a:pt x="192" y="331"/>
                        <a:pt x="191" y="213"/>
                        <a:pt x="193" y="213"/>
                      </a:cubicBezTo>
                      <a:cubicBezTo>
                        <a:pt x="193" y="213"/>
                        <a:pt x="194" y="223"/>
                        <a:pt x="194" y="223"/>
                      </a:cubicBezTo>
                      <a:cubicBezTo>
                        <a:pt x="194" y="223"/>
                        <a:pt x="195" y="195"/>
                        <a:pt x="185" y="165"/>
                      </a:cubicBezTo>
                      <a:cubicBezTo>
                        <a:pt x="181" y="153"/>
                        <a:pt x="175" y="136"/>
                        <a:pt x="160" y="120"/>
                      </a:cubicBezTo>
                      <a:cubicBezTo>
                        <a:pt x="154" y="114"/>
                        <a:pt x="139" y="98"/>
                        <a:pt x="121" y="92"/>
                      </a:cubicBezTo>
                      <a:cubicBezTo>
                        <a:pt x="114" y="89"/>
                        <a:pt x="109" y="87"/>
                        <a:pt x="99" y="81"/>
                      </a:cubicBezTo>
                      <a:cubicBezTo>
                        <a:pt x="93" y="78"/>
                        <a:pt x="90" y="76"/>
                        <a:pt x="91" y="74"/>
                      </a:cubicBezTo>
                      <a:cubicBezTo>
                        <a:pt x="91" y="72"/>
                        <a:pt x="93" y="70"/>
                        <a:pt x="106" y="68"/>
                      </a:cubicBezTo>
                      <a:cubicBezTo>
                        <a:pt x="122" y="65"/>
                        <a:pt x="126" y="66"/>
                        <a:pt x="144" y="64"/>
                      </a:cubicBezTo>
                      <a:cubicBezTo>
                        <a:pt x="159" y="62"/>
                        <a:pt x="160" y="60"/>
                        <a:pt x="166" y="61"/>
                      </a:cubicBezTo>
                      <a:cubicBezTo>
                        <a:pt x="166" y="61"/>
                        <a:pt x="170" y="61"/>
                        <a:pt x="175" y="60"/>
                      </a:cubicBezTo>
                      <a:cubicBezTo>
                        <a:pt x="175" y="59"/>
                        <a:pt x="180" y="58"/>
                        <a:pt x="180" y="56"/>
                      </a:cubicBezTo>
                      <a:close/>
                    </a:path>
                  </a:pathLst>
                </a:custGeom>
                <a:gradFill>
                  <a:gsLst>
                    <a:gs pos="0">
                      <a:schemeClr val="tx1"/>
                    </a:gs>
                    <a:gs pos="74000">
                      <a:schemeClr val="tx1"/>
                    </a:gs>
                    <a:gs pos="83000">
                      <a:schemeClr val="tx1"/>
                    </a:gs>
                    <a:gs pos="100000">
                      <a:schemeClr val="tx1"/>
                    </a:gs>
                  </a:gsLst>
                  <a:lin ang="5400000" scaled="1"/>
                </a:gradFill>
                <a:ln>
                  <a:solidFill>
                    <a:schemeClr val="bg1"/>
                  </a:solidFill>
                </a:ln>
              </p:spPr>
              <p:txBody>
                <a:bodyPr vert="horz" wrap="square" lIns="91440" tIns="45720" rIns="91440" bIns="4572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31" name="Freeform 430"/>
                <p:cNvSpPr>
                  <a:spLocks/>
                </p:cNvSpPr>
                <p:nvPr/>
              </p:nvSpPr>
              <p:spPr bwMode="auto">
                <a:xfrm>
                  <a:off x="3100429" y="2074861"/>
                  <a:ext cx="92110" cy="248155"/>
                </a:xfrm>
                <a:custGeom>
                  <a:avLst/>
                  <a:gdLst>
                    <a:gd name="T0" fmla="*/ 15 w 194"/>
                    <a:gd name="T1" fmla="*/ 56 h 525"/>
                    <a:gd name="T2" fmla="*/ 16 w 194"/>
                    <a:gd name="T3" fmla="*/ 54 h 525"/>
                    <a:gd name="T4" fmla="*/ 55 w 194"/>
                    <a:gd name="T5" fmla="*/ 0 h 525"/>
                    <a:gd name="T6" fmla="*/ 83 w 194"/>
                    <a:gd name="T7" fmla="*/ 8 h 525"/>
                    <a:gd name="T8" fmla="*/ 119 w 194"/>
                    <a:gd name="T9" fmla="*/ 20 h 525"/>
                    <a:gd name="T10" fmla="*/ 171 w 194"/>
                    <a:gd name="T11" fmla="*/ 48 h 525"/>
                    <a:gd name="T12" fmla="*/ 190 w 194"/>
                    <a:gd name="T13" fmla="*/ 64 h 525"/>
                    <a:gd name="T14" fmla="*/ 188 w 194"/>
                    <a:gd name="T15" fmla="*/ 88 h 525"/>
                    <a:gd name="T16" fmla="*/ 163 w 194"/>
                    <a:gd name="T17" fmla="*/ 107 h 525"/>
                    <a:gd name="T18" fmla="*/ 143 w 194"/>
                    <a:gd name="T19" fmla="*/ 114 h 525"/>
                    <a:gd name="T20" fmla="*/ 102 w 194"/>
                    <a:gd name="T21" fmla="*/ 132 h 525"/>
                    <a:gd name="T22" fmla="*/ 84 w 194"/>
                    <a:gd name="T23" fmla="*/ 149 h 525"/>
                    <a:gd name="T24" fmla="*/ 77 w 194"/>
                    <a:gd name="T25" fmla="*/ 169 h 525"/>
                    <a:gd name="T26" fmla="*/ 77 w 194"/>
                    <a:gd name="T27" fmla="*/ 525 h 525"/>
                    <a:gd name="T28" fmla="*/ 1 w 194"/>
                    <a:gd name="T29" fmla="*/ 525 h 525"/>
                    <a:gd name="T30" fmla="*/ 2 w 194"/>
                    <a:gd name="T31" fmla="*/ 213 h 525"/>
                    <a:gd name="T32" fmla="*/ 1 w 194"/>
                    <a:gd name="T33" fmla="*/ 223 h 525"/>
                    <a:gd name="T34" fmla="*/ 10 w 194"/>
                    <a:gd name="T35" fmla="*/ 165 h 525"/>
                    <a:gd name="T36" fmla="*/ 35 w 194"/>
                    <a:gd name="T37" fmla="*/ 120 h 525"/>
                    <a:gd name="T38" fmla="*/ 74 w 194"/>
                    <a:gd name="T39" fmla="*/ 92 h 525"/>
                    <a:gd name="T40" fmla="*/ 96 w 194"/>
                    <a:gd name="T41" fmla="*/ 81 h 525"/>
                    <a:gd name="T42" fmla="*/ 104 w 194"/>
                    <a:gd name="T43" fmla="*/ 74 h 525"/>
                    <a:gd name="T44" fmla="*/ 89 w 194"/>
                    <a:gd name="T45" fmla="*/ 68 h 525"/>
                    <a:gd name="T46" fmla="*/ 51 w 194"/>
                    <a:gd name="T47" fmla="*/ 64 h 525"/>
                    <a:gd name="T48" fmla="*/ 29 w 194"/>
                    <a:gd name="T49" fmla="*/ 61 h 525"/>
                    <a:gd name="T50" fmla="*/ 20 w 194"/>
                    <a:gd name="T51" fmla="*/ 60 h 525"/>
                    <a:gd name="T52" fmla="*/ 15 w 194"/>
                    <a:gd name="T53" fmla="*/ 5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525">
                      <a:moveTo>
                        <a:pt x="15" y="56"/>
                      </a:moveTo>
                      <a:cubicBezTo>
                        <a:pt x="15" y="55"/>
                        <a:pt x="16" y="54"/>
                        <a:pt x="16" y="54"/>
                      </a:cubicBezTo>
                      <a:cubicBezTo>
                        <a:pt x="19" y="52"/>
                        <a:pt x="29" y="39"/>
                        <a:pt x="55" y="0"/>
                      </a:cubicBezTo>
                      <a:cubicBezTo>
                        <a:pt x="62" y="2"/>
                        <a:pt x="71" y="5"/>
                        <a:pt x="83" y="8"/>
                      </a:cubicBezTo>
                      <a:cubicBezTo>
                        <a:pt x="100" y="13"/>
                        <a:pt x="108" y="16"/>
                        <a:pt x="119" y="20"/>
                      </a:cubicBezTo>
                      <a:cubicBezTo>
                        <a:pt x="130" y="25"/>
                        <a:pt x="126" y="24"/>
                        <a:pt x="171" y="48"/>
                      </a:cubicBezTo>
                      <a:cubicBezTo>
                        <a:pt x="180" y="54"/>
                        <a:pt x="187" y="57"/>
                        <a:pt x="190" y="64"/>
                      </a:cubicBezTo>
                      <a:cubicBezTo>
                        <a:pt x="194" y="75"/>
                        <a:pt x="188" y="87"/>
                        <a:pt x="188" y="88"/>
                      </a:cubicBezTo>
                      <a:cubicBezTo>
                        <a:pt x="183" y="98"/>
                        <a:pt x="174" y="102"/>
                        <a:pt x="163" y="107"/>
                      </a:cubicBezTo>
                      <a:cubicBezTo>
                        <a:pt x="156" y="110"/>
                        <a:pt x="155" y="110"/>
                        <a:pt x="143" y="114"/>
                      </a:cubicBezTo>
                      <a:cubicBezTo>
                        <a:pt x="124" y="121"/>
                        <a:pt x="113" y="124"/>
                        <a:pt x="102" y="132"/>
                      </a:cubicBezTo>
                      <a:cubicBezTo>
                        <a:pt x="94" y="138"/>
                        <a:pt x="88" y="142"/>
                        <a:pt x="84" y="149"/>
                      </a:cubicBezTo>
                      <a:cubicBezTo>
                        <a:pt x="79" y="157"/>
                        <a:pt x="76" y="170"/>
                        <a:pt x="77" y="169"/>
                      </a:cubicBezTo>
                      <a:cubicBezTo>
                        <a:pt x="77" y="169"/>
                        <a:pt x="77" y="491"/>
                        <a:pt x="77" y="525"/>
                      </a:cubicBezTo>
                      <a:cubicBezTo>
                        <a:pt x="51" y="525"/>
                        <a:pt x="26" y="525"/>
                        <a:pt x="1" y="525"/>
                      </a:cubicBezTo>
                      <a:cubicBezTo>
                        <a:pt x="3" y="332"/>
                        <a:pt x="3" y="213"/>
                        <a:pt x="2" y="213"/>
                      </a:cubicBezTo>
                      <a:cubicBezTo>
                        <a:pt x="1" y="213"/>
                        <a:pt x="1" y="223"/>
                        <a:pt x="1" y="223"/>
                      </a:cubicBezTo>
                      <a:cubicBezTo>
                        <a:pt x="1" y="223"/>
                        <a:pt x="0" y="195"/>
                        <a:pt x="10" y="165"/>
                      </a:cubicBezTo>
                      <a:cubicBezTo>
                        <a:pt x="14" y="153"/>
                        <a:pt x="20" y="136"/>
                        <a:pt x="35" y="120"/>
                      </a:cubicBezTo>
                      <a:cubicBezTo>
                        <a:pt x="40" y="114"/>
                        <a:pt x="55" y="98"/>
                        <a:pt x="74" y="92"/>
                      </a:cubicBezTo>
                      <a:cubicBezTo>
                        <a:pt x="80" y="90"/>
                        <a:pt x="85" y="87"/>
                        <a:pt x="96" y="81"/>
                      </a:cubicBezTo>
                      <a:cubicBezTo>
                        <a:pt x="101" y="78"/>
                        <a:pt x="104" y="76"/>
                        <a:pt x="104" y="74"/>
                      </a:cubicBezTo>
                      <a:cubicBezTo>
                        <a:pt x="103" y="73"/>
                        <a:pt x="101" y="71"/>
                        <a:pt x="89" y="68"/>
                      </a:cubicBezTo>
                      <a:cubicBezTo>
                        <a:pt x="73" y="65"/>
                        <a:pt x="69" y="67"/>
                        <a:pt x="51" y="64"/>
                      </a:cubicBezTo>
                      <a:cubicBezTo>
                        <a:pt x="35" y="62"/>
                        <a:pt x="34" y="61"/>
                        <a:pt x="29" y="61"/>
                      </a:cubicBezTo>
                      <a:cubicBezTo>
                        <a:pt x="28" y="61"/>
                        <a:pt x="24" y="62"/>
                        <a:pt x="20" y="60"/>
                      </a:cubicBezTo>
                      <a:cubicBezTo>
                        <a:pt x="19" y="60"/>
                        <a:pt x="15" y="58"/>
                        <a:pt x="15" y="56"/>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32" name="Freeform 431"/>
                <p:cNvSpPr>
                  <a:spLocks/>
                </p:cNvSpPr>
                <p:nvPr/>
              </p:nvSpPr>
              <p:spPr bwMode="auto">
                <a:xfrm>
                  <a:off x="3039745" y="2075945"/>
                  <a:ext cx="92110" cy="248155"/>
                </a:xfrm>
                <a:custGeom>
                  <a:avLst/>
                  <a:gdLst>
                    <a:gd name="T0" fmla="*/ 180 w 195"/>
                    <a:gd name="T1" fmla="*/ 56 h 525"/>
                    <a:gd name="T2" fmla="*/ 178 w 195"/>
                    <a:gd name="T3" fmla="*/ 53 h 525"/>
                    <a:gd name="T4" fmla="*/ 140 w 195"/>
                    <a:gd name="T5" fmla="*/ 0 h 525"/>
                    <a:gd name="T6" fmla="*/ 112 w 195"/>
                    <a:gd name="T7" fmla="*/ 8 h 525"/>
                    <a:gd name="T8" fmla="*/ 76 w 195"/>
                    <a:gd name="T9" fmla="*/ 20 h 525"/>
                    <a:gd name="T10" fmla="*/ 24 w 195"/>
                    <a:gd name="T11" fmla="*/ 48 h 525"/>
                    <a:gd name="T12" fmla="*/ 5 w 195"/>
                    <a:gd name="T13" fmla="*/ 64 h 525"/>
                    <a:gd name="T14" fmla="*/ 7 w 195"/>
                    <a:gd name="T15" fmla="*/ 88 h 525"/>
                    <a:gd name="T16" fmla="*/ 32 w 195"/>
                    <a:gd name="T17" fmla="*/ 107 h 525"/>
                    <a:gd name="T18" fmla="*/ 52 w 195"/>
                    <a:gd name="T19" fmla="*/ 114 h 525"/>
                    <a:gd name="T20" fmla="*/ 93 w 195"/>
                    <a:gd name="T21" fmla="*/ 132 h 525"/>
                    <a:gd name="T22" fmla="*/ 111 w 195"/>
                    <a:gd name="T23" fmla="*/ 149 h 525"/>
                    <a:gd name="T24" fmla="*/ 118 w 195"/>
                    <a:gd name="T25" fmla="*/ 169 h 525"/>
                    <a:gd name="T26" fmla="*/ 118 w 195"/>
                    <a:gd name="T27" fmla="*/ 525 h 525"/>
                    <a:gd name="T28" fmla="*/ 194 w 195"/>
                    <a:gd name="T29" fmla="*/ 525 h 525"/>
                    <a:gd name="T30" fmla="*/ 193 w 195"/>
                    <a:gd name="T31" fmla="*/ 213 h 525"/>
                    <a:gd name="T32" fmla="*/ 194 w 195"/>
                    <a:gd name="T33" fmla="*/ 223 h 525"/>
                    <a:gd name="T34" fmla="*/ 185 w 195"/>
                    <a:gd name="T35" fmla="*/ 165 h 525"/>
                    <a:gd name="T36" fmla="*/ 160 w 195"/>
                    <a:gd name="T37" fmla="*/ 120 h 525"/>
                    <a:gd name="T38" fmla="*/ 121 w 195"/>
                    <a:gd name="T39" fmla="*/ 92 h 525"/>
                    <a:gd name="T40" fmla="*/ 99 w 195"/>
                    <a:gd name="T41" fmla="*/ 81 h 525"/>
                    <a:gd name="T42" fmla="*/ 91 w 195"/>
                    <a:gd name="T43" fmla="*/ 74 h 525"/>
                    <a:gd name="T44" fmla="*/ 106 w 195"/>
                    <a:gd name="T45" fmla="*/ 68 h 525"/>
                    <a:gd name="T46" fmla="*/ 144 w 195"/>
                    <a:gd name="T47" fmla="*/ 64 h 525"/>
                    <a:gd name="T48" fmla="*/ 166 w 195"/>
                    <a:gd name="T49" fmla="*/ 61 h 525"/>
                    <a:gd name="T50" fmla="*/ 175 w 195"/>
                    <a:gd name="T51" fmla="*/ 60 h 525"/>
                    <a:gd name="T52" fmla="*/ 180 w 195"/>
                    <a:gd name="T53" fmla="*/ 5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525">
                      <a:moveTo>
                        <a:pt x="180" y="56"/>
                      </a:moveTo>
                      <a:cubicBezTo>
                        <a:pt x="180" y="54"/>
                        <a:pt x="178" y="54"/>
                        <a:pt x="178" y="53"/>
                      </a:cubicBezTo>
                      <a:cubicBezTo>
                        <a:pt x="176" y="52"/>
                        <a:pt x="166" y="38"/>
                        <a:pt x="140" y="0"/>
                      </a:cubicBezTo>
                      <a:cubicBezTo>
                        <a:pt x="133" y="2"/>
                        <a:pt x="123" y="4"/>
                        <a:pt x="112" y="8"/>
                      </a:cubicBezTo>
                      <a:cubicBezTo>
                        <a:pt x="95" y="13"/>
                        <a:pt x="86" y="15"/>
                        <a:pt x="76" y="20"/>
                      </a:cubicBezTo>
                      <a:cubicBezTo>
                        <a:pt x="65" y="24"/>
                        <a:pt x="68" y="23"/>
                        <a:pt x="24" y="48"/>
                      </a:cubicBezTo>
                      <a:cubicBezTo>
                        <a:pt x="14" y="53"/>
                        <a:pt x="8" y="56"/>
                        <a:pt x="5" y="64"/>
                      </a:cubicBezTo>
                      <a:cubicBezTo>
                        <a:pt x="0" y="75"/>
                        <a:pt x="6" y="86"/>
                        <a:pt x="7" y="88"/>
                      </a:cubicBezTo>
                      <a:cubicBezTo>
                        <a:pt x="12" y="97"/>
                        <a:pt x="21" y="102"/>
                        <a:pt x="32" y="107"/>
                      </a:cubicBezTo>
                      <a:cubicBezTo>
                        <a:pt x="38" y="110"/>
                        <a:pt x="39" y="109"/>
                        <a:pt x="52" y="114"/>
                      </a:cubicBezTo>
                      <a:cubicBezTo>
                        <a:pt x="70" y="120"/>
                        <a:pt x="81" y="124"/>
                        <a:pt x="93" y="132"/>
                      </a:cubicBezTo>
                      <a:cubicBezTo>
                        <a:pt x="101" y="137"/>
                        <a:pt x="107" y="141"/>
                        <a:pt x="111" y="149"/>
                      </a:cubicBezTo>
                      <a:cubicBezTo>
                        <a:pt x="115" y="157"/>
                        <a:pt x="118" y="170"/>
                        <a:pt x="118" y="169"/>
                      </a:cubicBezTo>
                      <a:cubicBezTo>
                        <a:pt x="118" y="169"/>
                        <a:pt x="118" y="491"/>
                        <a:pt x="118" y="525"/>
                      </a:cubicBezTo>
                      <a:cubicBezTo>
                        <a:pt x="143" y="525"/>
                        <a:pt x="168" y="525"/>
                        <a:pt x="194" y="525"/>
                      </a:cubicBezTo>
                      <a:cubicBezTo>
                        <a:pt x="192" y="331"/>
                        <a:pt x="191" y="213"/>
                        <a:pt x="193" y="213"/>
                      </a:cubicBezTo>
                      <a:cubicBezTo>
                        <a:pt x="193" y="213"/>
                        <a:pt x="194" y="223"/>
                        <a:pt x="194" y="223"/>
                      </a:cubicBezTo>
                      <a:cubicBezTo>
                        <a:pt x="194" y="223"/>
                        <a:pt x="195" y="195"/>
                        <a:pt x="185" y="165"/>
                      </a:cubicBezTo>
                      <a:cubicBezTo>
                        <a:pt x="181" y="153"/>
                        <a:pt x="175" y="136"/>
                        <a:pt x="160" y="120"/>
                      </a:cubicBezTo>
                      <a:cubicBezTo>
                        <a:pt x="154" y="114"/>
                        <a:pt x="139" y="98"/>
                        <a:pt x="121" y="92"/>
                      </a:cubicBezTo>
                      <a:cubicBezTo>
                        <a:pt x="114" y="89"/>
                        <a:pt x="109" y="87"/>
                        <a:pt x="99" y="81"/>
                      </a:cubicBezTo>
                      <a:cubicBezTo>
                        <a:pt x="93" y="78"/>
                        <a:pt x="90" y="76"/>
                        <a:pt x="91" y="74"/>
                      </a:cubicBezTo>
                      <a:cubicBezTo>
                        <a:pt x="91" y="72"/>
                        <a:pt x="93" y="70"/>
                        <a:pt x="106" y="68"/>
                      </a:cubicBezTo>
                      <a:cubicBezTo>
                        <a:pt x="122" y="65"/>
                        <a:pt x="126" y="66"/>
                        <a:pt x="144" y="64"/>
                      </a:cubicBezTo>
                      <a:cubicBezTo>
                        <a:pt x="159" y="62"/>
                        <a:pt x="160" y="60"/>
                        <a:pt x="166" y="61"/>
                      </a:cubicBezTo>
                      <a:cubicBezTo>
                        <a:pt x="166" y="61"/>
                        <a:pt x="170" y="61"/>
                        <a:pt x="175" y="60"/>
                      </a:cubicBezTo>
                      <a:cubicBezTo>
                        <a:pt x="175" y="59"/>
                        <a:pt x="180" y="58"/>
                        <a:pt x="180" y="56"/>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33" name="Freeform 432"/>
                <p:cNvSpPr>
                  <a:spLocks/>
                </p:cNvSpPr>
                <p:nvPr/>
              </p:nvSpPr>
              <p:spPr bwMode="auto">
                <a:xfrm>
                  <a:off x="3631925" y="2160588"/>
                  <a:ext cx="57092" cy="555626"/>
                </a:xfrm>
                <a:custGeom>
                  <a:avLst/>
                  <a:gdLst>
                    <a:gd name="T0" fmla="*/ 53 w 128"/>
                    <a:gd name="T1" fmla="*/ 0 h 1251"/>
                    <a:gd name="T2" fmla="*/ 115 w 128"/>
                    <a:gd name="T3" fmla="*/ 0 h 1251"/>
                    <a:gd name="T4" fmla="*/ 91 w 128"/>
                    <a:gd name="T5" fmla="*/ 611 h 1251"/>
                    <a:gd name="T6" fmla="*/ 90 w 128"/>
                    <a:gd name="T7" fmla="*/ 624 h 1251"/>
                    <a:gd name="T8" fmla="*/ 99 w 128"/>
                    <a:gd name="T9" fmla="*/ 689 h 1251"/>
                    <a:gd name="T10" fmla="*/ 113 w 128"/>
                    <a:gd name="T11" fmla="*/ 739 h 1251"/>
                    <a:gd name="T12" fmla="*/ 126 w 128"/>
                    <a:gd name="T13" fmla="*/ 779 h 1251"/>
                    <a:gd name="T14" fmla="*/ 119 w 128"/>
                    <a:gd name="T15" fmla="*/ 796 h 1251"/>
                    <a:gd name="T16" fmla="*/ 86 w 128"/>
                    <a:gd name="T17" fmla="*/ 843 h 1251"/>
                    <a:gd name="T18" fmla="*/ 65 w 128"/>
                    <a:gd name="T19" fmla="*/ 881 h 1251"/>
                    <a:gd name="T20" fmla="*/ 55 w 128"/>
                    <a:gd name="T21" fmla="*/ 901 h 1251"/>
                    <a:gd name="T22" fmla="*/ 72 w 128"/>
                    <a:gd name="T23" fmla="*/ 939 h 1251"/>
                    <a:gd name="T24" fmla="*/ 108 w 128"/>
                    <a:gd name="T25" fmla="*/ 1007 h 1251"/>
                    <a:gd name="T26" fmla="*/ 119 w 128"/>
                    <a:gd name="T27" fmla="*/ 1057 h 1251"/>
                    <a:gd name="T28" fmla="*/ 121 w 128"/>
                    <a:gd name="T29" fmla="*/ 1103 h 1251"/>
                    <a:gd name="T30" fmla="*/ 121 w 128"/>
                    <a:gd name="T31" fmla="*/ 1227 h 1251"/>
                    <a:gd name="T32" fmla="*/ 122 w 128"/>
                    <a:gd name="T33" fmla="*/ 1251 h 1251"/>
                    <a:gd name="T34" fmla="*/ 63 w 128"/>
                    <a:gd name="T35" fmla="*/ 1251 h 1251"/>
                    <a:gd name="T36" fmla="*/ 63 w 128"/>
                    <a:gd name="T37" fmla="*/ 1198 h 1251"/>
                    <a:gd name="T38" fmla="*/ 63 w 128"/>
                    <a:gd name="T39" fmla="*/ 1156 h 1251"/>
                    <a:gd name="T40" fmla="*/ 66 w 128"/>
                    <a:gd name="T41" fmla="*/ 1136 h 1251"/>
                    <a:gd name="T42" fmla="*/ 67 w 128"/>
                    <a:gd name="T43" fmla="*/ 1106 h 1251"/>
                    <a:gd name="T44" fmla="*/ 69 w 128"/>
                    <a:gd name="T45" fmla="*/ 1066 h 1251"/>
                    <a:gd name="T46" fmla="*/ 67 w 128"/>
                    <a:gd name="T47" fmla="*/ 1015 h 1251"/>
                    <a:gd name="T48" fmla="*/ 55 w 128"/>
                    <a:gd name="T49" fmla="*/ 982 h 1251"/>
                    <a:gd name="T50" fmla="*/ 29 w 128"/>
                    <a:gd name="T51" fmla="*/ 947 h 1251"/>
                    <a:gd name="T52" fmla="*/ 11 w 128"/>
                    <a:gd name="T53" fmla="*/ 927 h 1251"/>
                    <a:gd name="T54" fmla="*/ 3 w 128"/>
                    <a:gd name="T55" fmla="*/ 888 h 1251"/>
                    <a:gd name="T56" fmla="*/ 13 w 128"/>
                    <a:gd name="T57" fmla="*/ 861 h 1251"/>
                    <a:gd name="T58" fmla="*/ 33 w 128"/>
                    <a:gd name="T59" fmla="*/ 824 h 1251"/>
                    <a:gd name="T60" fmla="*/ 55 w 128"/>
                    <a:gd name="T61" fmla="*/ 797 h 1251"/>
                    <a:gd name="T62" fmla="*/ 69 w 128"/>
                    <a:gd name="T63" fmla="*/ 773 h 1251"/>
                    <a:gd name="T64" fmla="*/ 71 w 128"/>
                    <a:gd name="T65" fmla="*/ 747 h 1251"/>
                    <a:gd name="T66" fmla="*/ 54 w 128"/>
                    <a:gd name="T67" fmla="*/ 723 h 1251"/>
                    <a:gd name="T68" fmla="*/ 32 w 128"/>
                    <a:gd name="T69" fmla="*/ 702 h 1251"/>
                    <a:gd name="T70" fmla="*/ 30 w 128"/>
                    <a:gd name="T71" fmla="*/ 691 h 1251"/>
                    <a:gd name="T72" fmla="*/ 32 w 128"/>
                    <a:gd name="T73" fmla="*/ 563 h 1251"/>
                    <a:gd name="T74" fmla="*/ 33 w 128"/>
                    <a:gd name="T75" fmla="*/ 553 h 1251"/>
                    <a:gd name="T76" fmla="*/ 45 w 128"/>
                    <a:gd name="T77" fmla="*/ 531 h 1251"/>
                    <a:gd name="T78" fmla="*/ 51 w 128"/>
                    <a:gd name="T79" fmla="*/ 488 h 1251"/>
                    <a:gd name="T80" fmla="*/ 52 w 128"/>
                    <a:gd name="T81" fmla="*/ 371 h 1251"/>
                    <a:gd name="T82" fmla="*/ 52 w 128"/>
                    <a:gd name="T83" fmla="*/ 353 h 1251"/>
                    <a:gd name="T84" fmla="*/ 52 w 128"/>
                    <a:gd name="T85" fmla="*/ 327 h 1251"/>
                    <a:gd name="T86" fmla="*/ 51 w 128"/>
                    <a:gd name="T87" fmla="*/ 287 h 1251"/>
                    <a:gd name="T88" fmla="*/ 51 w 128"/>
                    <a:gd name="T89" fmla="*/ 251 h 1251"/>
                    <a:gd name="T90" fmla="*/ 51 w 128"/>
                    <a:gd name="T91" fmla="*/ 207 h 1251"/>
                    <a:gd name="T92" fmla="*/ 52 w 128"/>
                    <a:gd name="T93" fmla="*/ 148 h 1251"/>
                    <a:gd name="T94" fmla="*/ 51 w 128"/>
                    <a:gd name="T95" fmla="*/ 45 h 1251"/>
                    <a:gd name="T96" fmla="*/ 53 w 128"/>
                    <a:gd name="T97" fmla="*/ 0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51">
                      <a:moveTo>
                        <a:pt x="53" y="0"/>
                      </a:moveTo>
                      <a:cubicBezTo>
                        <a:pt x="73" y="0"/>
                        <a:pt x="94" y="0"/>
                        <a:pt x="115" y="0"/>
                      </a:cubicBezTo>
                      <a:cubicBezTo>
                        <a:pt x="107" y="204"/>
                        <a:pt x="99" y="407"/>
                        <a:pt x="91" y="611"/>
                      </a:cubicBezTo>
                      <a:cubicBezTo>
                        <a:pt x="91" y="614"/>
                        <a:pt x="90" y="618"/>
                        <a:pt x="90" y="624"/>
                      </a:cubicBezTo>
                      <a:cubicBezTo>
                        <a:pt x="89" y="639"/>
                        <a:pt x="91" y="652"/>
                        <a:pt x="99" y="689"/>
                      </a:cubicBezTo>
                      <a:cubicBezTo>
                        <a:pt x="107" y="719"/>
                        <a:pt x="110" y="734"/>
                        <a:pt x="113" y="739"/>
                      </a:cubicBezTo>
                      <a:cubicBezTo>
                        <a:pt x="120" y="753"/>
                        <a:pt x="128" y="764"/>
                        <a:pt x="126" y="779"/>
                      </a:cubicBezTo>
                      <a:cubicBezTo>
                        <a:pt x="126" y="782"/>
                        <a:pt x="125" y="786"/>
                        <a:pt x="119" y="796"/>
                      </a:cubicBezTo>
                      <a:cubicBezTo>
                        <a:pt x="107" y="819"/>
                        <a:pt x="99" y="822"/>
                        <a:pt x="86" y="843"/>
                      </a:cubicBezTo>
                      <a:cubicBezTo>
                        <a:pt x="75" y="859"/>
                        <a:pt x="79" y="859"/>
                        <a:pt x="65" y="881"/>
                      </a:cubicBezTo>
                      <a:cubicBezTo>
                        <a:pt x="58" y="892"/>
                        <a:pt x="56" y="895"/>
                        <a:pt x="55" y="901"/>
                      </a:cubicBezTo>
                      <a:cubicBezTo>
                        <a:pt x="53" y="915"/>
                        <a:pt x="62" y="925"/>
                        <a:pt x="72" y="939"/>
                      </a:cubicBezTo>
                      <a:cubicBezTo>
                        <a:pt x="72" y="939"/>
                        <a:pt x="95" y="971"/>
                        <a:pt x="108" y="1007"/>
                      </a:cubicBezTo>
                      <a:cubicBezTo>
                        <a:pt x="115" y="1027"/>
                        <a:pt x="118" y="1045"/>
                        <a:pt x="119" y="1057"/>
                      </a:cubicBezTo>
                      <a:cubicBezTo>
                        <a:pt x="122" y="1079"/>
                        <a:pt x="122" y="1095"/>
                        <a:pt x="121" y="1103"/>
                      </a:cubicBezTo>
                      <a:cubicBezTo>
                        <a:pt x="120" y="1157"/>
                        <a:pt x="120" y="1182"/>
                        <a:pt x="121" y="1227"/>
                      </a:cubicBezTo>
                      <a:cubicBezTo>
                        <a:pt x="122" y="1237"/>
                        <a:pt x="122" y="1246"/>
                        <a:pt x="122" y="1251"/>
                      </a:cubicBezTo>
                      <a:cubicBezTo>
                        <a:pt x="102" y="1251"/>
                        <a:pt x="82" y="1251"/>
                        <a:pt x="63" y="1251"/>
                      </a:cubicBezTo>
                      <a:cubicBezTo>
                        <a:pt x="64" y="1229"/>
                        <a:pt x="63" y="1210"/>
                        <a:pt x="63" y="1198"/>
                      </a:cubicBezTo>
                      <a:cubicBezTo>
                        <a:pt x="62" y="1183"/>
                        <a:pt x="60" y="1172"/>
                        <a:pt x="63" y="1156"/>
                      </a:cubicBezTo>
                      <a:cubicBezTo>
                        <a:pt x="64" y="1149"/>
                        <a:pt x="65" y="1146"/>
                        <a:pt x="66" y="1136"/>
                      </a:cubicBezTo>
                      <a:cubicBezTo>
                        <a:pt x="67" y="1124"/>
                        <a:pt x="67" y="1116"/>
                        <a:pt x="67" y="1106"/>
                      </a:cubicBezTo>
                      <a:cubicBezTo>
                        <a:pt x="67" y="1085"/>
                        <a:pt x="68" y="1088"/>
                        <a:pt x="69" y="1066"/>
                      </a:cubicBezTo>
                      <a:cubicBezTo>
                        <a:pt x="69" y="1040"/>
                        <a:pt x="69" y="1027"/>
                        <a:pt x="67" y="1015"/>
                      </a:cubicBezTo>
                      <a:cubicBezTo>
                        <a:pt x="65" y="1010"/>
                        <a:pt x="62" y="997"/>
                        <a:pt x="55" y="982"/>
                      </a:cubicBezTo>
                      <a:cubicBezTo>
                        <a:pt x="46" y="966"/>
                        <a:pt x="36" y="954"/>
                        <a:pt x="29" y="947"/>
                      </a:cubicBezTo>
                      <a:cubicBezTo>
                        <a:pt x="17" y="933"/>
                        <a:pt x="15" y="935"/>
                        <a:pt x="11" y="927"/>
                      </a:cubicBezTo>
                      <a:cubicBezTo>
                        <a:pt x="9" y="924"/>
                        <a:pt x="0" y="908"/>
                        <a:pt x="3" y="888"/>
                      </a:cubicBezTo>
                      <a:cubicBezTo>
                        <a:pt x="3" y="882"/>
                        <a:pt x="7" y="875"/>
                        <a:pt x="13" y="861"/>
                      </a:cubicBezTo>
                      <a:cubicBezTo>
                        <a:pt x="22" y="844"/>
                        <a:pt x="26" y="835"/>
                        <a:pt x="33" y="824"/>
                      </a:cubicBezTo>
                      <a:cubicBezTo>
                        <a:pt x="40" y="815"/>
                        <a:pt x="40" y="816"/>
                        <a:pt x="55" y="797"/>
                      </a:cubicBezTo>
                      <a:cubicBezTo>
                        <a:pt x="65" y="783"/>
                        <a:pt x="67" y="779"/>
                        <a:pt x="69" y="773"/>
                      </a:cubicBezTo>
                      <a:cubicBezTo>
                        <a:pt x="71" y="767"/>
                        <a:pt x="74" y="758"/>
                        <a:pt x="71" y="747"/>
                      </a:cubicBezTo>
                      <a:cubicBezTo>
                        <a:pt x="70" y="743"/>
                        <a:pt x="68" y="738"/>
                        <a:pt x="54" y="723"/>
                      </a:cubicBezTo>
                      <a:cubicBezTo>
                        <a:pt x="44" y="713"/>
                        <a:pt x="36" y="712"/>
                        <a:pt x="32" y="702"/>
                      </a:cubicBezTo>
                      <a:cubicBezTo>
                        <a:pt x="30" y="697"/>
                        <a:pt x="30" y="693"/>
                        <a:pt x="30" y="691"/>
                      </a:cubicBezTo>
                      <a:cubicBezTo>
                        <a:pt x="30" y="622"/>
                        <a:pt x="33" y="583"/>
                        <a:pt x="32" y="563"/>
                      </a:cubicBezTo>
                      <a:cubicBezTo>
                        <a:pt x="32" y="562"/>
                        <a:pt x="32" y="558"/>
                        <a:pt x="33" y="553"/>
                      </a:cubicBezTo>
                      <a:cubicBezTo>
                        <a:pt x="35" y="542"/>
                        <a:pt x="42" y="534"/>
                        <a:pt x="45" y="531"/>
                      </a:cubicBezTo>
                      <a:cubicBezTo>
                        <a:pt x="51" y="522"/>
                        <a:pt x="51" y="511"/>
                        <a:pt x="51" y="488"/>
                      </a:cubicBezTo>
                      <a:cubicBezTo>
                        <a:pt x="52" y="417"/>
                        <a:pt x="52" y="372"/>
                        <a:pt x="52" y="371"/>
                      </a:cubicBezTo>
                      <a:cubicBezTo>
                        <a:pt x="52" y="371"/>
                        <a:pt x="52" y="358"/>
                        <a:pt x="52" y="353"/>
                      </a:cubicBezTo>
                      <a:cubicBezTo>
                        <a:pt x="52" y="329"/>
                        <a:pt x="52" y="329"/>
                        <a:pt x="52" y="327"/>
                      </a:cubicBezTo>
                      <a:cubicBezTo>
                        <a:pt x="52" y="308"/>
                        <a:pt x="52" y="306"/>
                        <a:pt x="51" y="287"/>
                      </a:cubicBezTo>
                      <a:cubicBezTo>
                        <a:pt x="51" y="278"/>
                        <a:pt x="51" y="277"/>
                        <a:pt x="51" y="251"/>
                      </a:cubicBezTo>
                      <a:cubicBezTo>
                        <a:pt x="51" y="222"/>
                        <a:pt x="51" y="220"/>
                        <a:pt x="51" y="207"/>
                      </a:cubicBezTo>
                      <a:cubicBezTo>
                        <a:pt x="51" y="175"/>
                        <a:pt x="52" y="170"/>
                        <a:pt x="52" y="148"/>
                      </a:cubicBezTo>
                      <a:cubicBezTo>
                        <a:pt x="52" y="97"/>
                        <a:pt x="50" y="87"/>
                        <a:pt x="51" y="45"/>
                      </a:cubicBezTo>
                      <a:cubicBezTo>
                        <a:pt x="51" y="26"/>
                        <a:pt x="52" y="10"/>
                        <a:pt x="53" y="0"/>
                      </a:cubicBezTo>
                      <a:close/>
                    </a:path>
                  </a:pathLst>
                </a:custGeom>
                <a:gradFill>
                  <a:gsLst>
                    <a:gs pos="0">
                      <a:schemeClr val="tx1"/>
                    </a:gs>
                    <a:gs pos="74000">
                      <a:schemeClr val="tx1"/>
                    </a:gs>
                    <a:gs pos="83000">
                      <a:schemeClr val="tx1"/>
                    </a:gs>
                    <a:gs pos="100000">
                      <a:schemeClr val="tx1"/>
                    </a:gs>
                  </a:gsLst>
                  <a:lin ang="5400000" scaled="1"/>
                </a:gradFill>
                <a:ln>
                  <a:solidFill>
                    <a:schemeClr val="bg1"/>
                  </a:solidFill>
                </a:ln>
              </p:spPr>
              <p:txBody>
                <a:bodyPr vert="horz" wrap="square" lIns="91440" tIns="45720" rIns="91440" bIns="4572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34" name="Freeform 433"/>
                <p:cNvSpPr>
                  <a:spLocks/>
                </p:cNvSpPr>
                <p:nvPr/>
              </p:nvSpPr>
              <p:spPr bwMode="auto">
                <a:xfrm>
                  <a:off x="3582989" y="2160588"/>
                  <a:ext cx="57092" cy="555626"/>
                </a:xfrm>
                <a:custGeom>
                  <a:avLst/>
                  <a:gdLst>
                    <a:gd name="T0" fmla="*/ 75 w 128"/>
                    <a:gd name="T1" fmla="*/ 0 h 1251"/>
                    <a:gd name="T2" fmla="*/ 13 w 128"/>
                    <a:gd name="T3" fmla="*/ 0 h 1251"/>
                    <a:gd name="T4" fmla="*/ 36 w 128"/>
                    <a:gd name="T5" fmla="*/ 611 h 1251"/>
                    <a:gd name="T6" fmla="*/ 37 w 128"/>
                    <a:gd name="T7" fmla="*/ 624 h 1251"/>
                    <a:gd name="T8" fmla="*/ 28 w 128"/>
                    <a:gd name="T9" fmla="*/ 689 h 1251"/>
                    <a:gd name="T10" fmla="*/ 15 w 128"/>
                    <a:gd name="T11" fmla="*/ 739 h 1251"/>
                    <a:gd name="T12" fmla="*/ 1 w 128"/>
                    <a:gd name="T13" fmla="*/ 779 h 1251"/>
                    <a:gd name="T14" fmla="*/ 8 w 128"/>
                    <a:gd name="T15" fmla="*/ 796 h 1251"/>
                    <a:gd name="T16" fmla="*/ 41 w 128"/>
                    <a:gd name="T17" fmla="*/ 843 h 1251"/>
                    <a:gd name="T18" fmla="*/ 62 w 128"/>
                    <a:gd name="T19" fmla="*/ 881 h 1251"/>
                    <a:gd name="T20" fmla="*/ 73 w 128"/>
                    <a:gd name="T21" fmla="*/ 901 h 1251"/>
                    <a:gd name="T22" fmla="*/ 55 w 128"/>
                    <a:gd name="T23" fmla="*/ 939 h 1251"/>
                    <a:gd name="T24" fmla="*/ 19 w 128"/>
                    <a:gd name="T25" fmla="*/ 1007 h 1251"/>
                    <a:gd name="T26" fmla="*/ 8 w 128"/>
                    <a:gd name="T27" fmla="*/ 1057 h 1251"/>
                    <a:gd name="T28" fmla="*/ 6 w 128"/>
                    <a:gd name="T29" fmla="*/ 1103 h 1251"/>
                    <a:gd name="T30" fmla="*/ 6 w 128"/>
                    <a:gd name="T31" fmla="*/ 1227 h 1251"/>
                    <a:gd name="T32" fmla="*/ 5 w 128"/>
                    <a:gd name="T33" fmla="*/ 1251 h 1251"/>
                    <a:gd name="T34" fmla="*/ 65 w 128"/>
                    <a:gd name="T35" fmla="*/ 1251 h 1251"/>
                    <a:gd name="T36" fmla="*/ 65 w 128"/>
                    <a:gd name="T37" fmla="*/ 1198 h 1251"/>
                    <a:gd name="T38" fmla="*/ 65 w 128"/>
                    <a:gd name="T39" fmla="*/ 1156 h 1251"/>
                    <a:gd name="T40" fmla="*/ 61 w 128"/>
                    <a:gd name="T41" fmla="*/ 1136 h 1251"/>
                    <a:gd name="T42" fmla="*/ 60 w 128"/>
                    <a:gd name="T43" fmla="*/ 1106 h 1251"/>
                    <a:gd name="T44" fmla="*/ 59 w 128"/>
                    <a:gd name="T45" fmla="*/ 1066 h 1251"/>
                    <a:gd name="T46" fmla="*/ 61 w 128"/>
                    <a:gd name="T47" fmla="*/ 1015 h 1251"/>
                    <a:gd name="T48" fmla="*/ 73 w 128"/>
                    <a:gd name="T49" fmla="*/ 982 h 1251"/>
                    <a:gd name="T50" fmla="*/ 98 w 128"/>
                    <a:gd name="T51" fmla="*/ 947 h 1251"/>
                    <a:gd name="T52" fmla="*/ 117 w 128"/>
                    <a:gd name="T53" fmla="*/ 927 h 1251"/>
                    <a:gd name="T54" fmla="*/ 125 w 128"/>
                    <a:gd name="T55" fmla="*/ 888 h 1251"/>
                    <a:gd name="T56" fmla="*/ 114 w 128"/>
                    <a:gd name="T57" fmla="*/ 861 h 1251"/>
                    <a:gd name="T58" fmla="*/ 94 w 128"/>
                    <a:gd name="T59" fmla="*/ 824 h 1251"/>
                    <a:gd name="T60" fmla="*/ 73 w 128"/>
                    <a:gd name="T61" fmla="*/ 797 h 1251"/>
                    <a:gd name="T62" fmla="*/ 58 w 128"/>
                    <a:gd name="T63" fmla="*/ 773 h 1251"/>
                    <a:gd name="T64" fmla="*/ 56 w 128"/>
                    <a:gd name="T65" fmla="*/ 747 h 1251"/>
                    <a:gd name="T66" fmla="*/ 73 w 128"/>
                    <a:gd name="T67" fmla="*/ 723 h 1251"/>
                    <a:gd name="T68" fmla="*/ 95 w 128"/>
                    <a:gd name="T69" fmla="*/ 702 h 1251"/>
                    <a:gd name="T70" fmla="*/ 97 w 128"/>
                    <a:gd name="T71" fmla="*/ 691 h 1251"/>
                    <a:gd name="T72" fmla="*/ 95 w 128"/>
                    <a:gd name="T73" fmla="*/ 563 h 1251"/>
                    <a:gd name="T74" fmla="*/ 95 w 128"/>
                    <a:gd name="T75" fmla="*/ 553 h 1251"/>
                    <a:gd name="T76" fmla="*/ 83 w 128"/>
                    <a:gd name="T77" fmla="*/ 531 h 1251"/>
                    <a:gd name="T78" fmla="*/ 76 w 128"/>
                    <a:gd name="T79" fmla="*/ 488 h 1251"/>
                    <a:gd name="T80" fmla="*/ 75 w 128"/>
                    <a:gd name="T81" fmla="*/ 371 h 1251"/>
                    <a:gd name="T82" fmla="*/ 75 w 128"/>
                    <a:gd name="T83" fmla="*/ 353 h 1251"/>
                    <a:gd name="T84" fmla="*/ 75 w 128"/>
                    <a:gd name="T85" fmla="*/ 327 h 1251"/>
                    <a:gd name="T86" fmla="*/ 76 w 128"/>
                    <a:gd name="T87" fmla="*/ 287 h 1251"/>
                    <a:gd name="T88" fmla="*/ 76 w 128"/>
                    <a:gd name="T89" fmla="*/ 251 h 1251"/>
                    <a:gd name="T90" fmla="*/ 76 w 128"/>
                    <a:gd name="T91" fmla="*/ 207 h 1251"/>
                    <a:gd name="T92" fmla="*/ 75 w 128"/>
                    <a:gd name="T93" fmla="*/ 148 h 1251"/>
                    <a:gd name="T94" fmla="*/ 77 w 128"/>
                    <a:gd name="T95" fmla="*/ 45 h 1251"/>
                    <a:gd name="T96" fmla="*/ 75 w 128"/>
                    <a:gd name="T97" fmla="*/ 0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51">
                      <a:moveTo>
                        <a:pt x="75" y="0"/>
                      </a:moveTo>
                      <a:cubicBezTo>
                        <a:pt x="54" y="0"/>
                        <a:pt x="33" y="0"/>
                        <a:pt x="13" y="0"/>
                      </a:cubicBezTo>
                      <a:cubicBezTo>
                        <a:pt x="21" y="204"/>
                        <a:pt x="28" y="407"/>
                        <a:pt x="36" y="611"/>
                      </a:cubicBezTo>
                      <a:cubicBezTo>
                        <a:pt x="37" y="614"/>
                        <a:pt x="37" y="618"/>
                        <a:pt x="37" y="624"/>
                      </a:cubicBezTo>
                      <a:cubicBezTo>
                        <a:pt x="38" y="639"/>
                        <a:pt x="37" y="652"/>
                        <a:pt x="28" y="689"/>
                      </a:cubicBezTo>
                      <a:cubicBezTo>
                        <a:pt x="21" y="719"/>
                        <a:pt x="17" y="734"/>
                        <a:pt x="15" y="739"/>
                      </a:cubicBezTo>
                      <a:cubicBezTo>
                        <a:pt x="8" y="753"/>
                        <a:pt x="0" y="764"/>
                        <a:pt x="1" y="779"/>
                      </a:cubicBezTo>
                      <a:cubicBezTo>
                        <a:pt x="2" y="782"/>
                        <a:pt x="3" y="786"/>
                        <a:pt x="8" y="796"/>
                      </a:cubicBezTo>
                      <a:cubicBezTo>
                        <a:pt x="20" y="819"/>
                        <a:pt x="28" y="822"/>
                        <a:pt x="41" y="843"/>
                      </a:cubicBezTo>
                      <a:cubicBezTo>
                        <a:pt x="52" y="859"/>
                        <a:pt x="48" y="859"/>
                        <a:pt x="62" y="881"/>
                      </a:cubicBezTo>
                      <a:cubicBezTo>
                        <a:pt x="69" y="892"/>
                        <a:pt x="72" y="895"/>
                        <a:pt x="73" y="901"/>
                      </a:cubicBezTo>
                      <a:cubicBezTo>
                        <a:pt x="75" y="915"/>
                        <a:pt x="65" y="925"/>
                        <a:pt x="55" y="939"/>
                      </a:cubicBezTo>
                      <a:cubicBezTo>
                        <a:pt x="55" y="939"/>
                        <a:pt x="32" y="971"/>
                        <a:pt x="19" y="1007"/>
                      </a:cubicBezTo>
                      <a:cubicBezTo>
                        <a:pt x="12" y="1027"/>
                        <a:pt x="10" y="1045"/>
                        <a:pt x="8" y="1057"/>
                      </a:cubicBezTo>
                      <a:cubicBezTo>
                        <a:pt x="5" y="1079"/>
                        <a:pt x="6" y="1095"/>
                        <a:pt x="6" y="1103"/>
                      </a:cubicBezTo>
                      <a:cubicBezTo>
                        <a:pt x="7" y="1157"/>
                        <a:pt x="7" y="1182"/>
                        <a:pt x="6" y="1227"/>
                      </a:cubicBezTo>
                      <a:cubicBezTo>
                        <a:pt x="6" y="1237"/>
                        <a:pt x="6" y="1246"/>
                        <a:pt x="5" y="1251"/>
                      </a:cubicBezTo>
                      <a:cubicBezTo>
                        <a:pt x="25" y="1251"/>
                        <a:pt x="45" y="1251"/>
                        <a:pt x="65" y="1251"/>
                      </a:cubicBezTo>
                      <a:cubicBezTo>
                        <a:pt x="63" y="1229"/>
                        <a:pt x="64" y="1210"/>
                        <a:pt x="65" y="1198"/>
                      </a:cubicBezTo>
                      <a:cubicBezTo>
                        <a:pt x="66" y="1183"/>
                        <a:pt x="67" y="1172"/>
                        <a:pt x="65" y="1156"/>
                      </a:cubicBezTo>
                      <a:cubicBezTo>
                        <a:pt x="64" y="1149"/>
                        <a:pt x="63" y="1146"/>
                        <a:pt x="61" y="1136"/>
                      </a:cubicBezTo>
                      <a:cubicBezTo>
                        <a:pt x="60" y="1124"/>
                        <a:pt x="60" y="1116"/>
                        <a:pt x="60" y="1106"/>
                      </a:cubicBezTo>
                      <a:cubicBezTo>
                        <a:pt x="60" y="1085"/>
                        <a:pt x="59" y="1088"/>
                        <a:pt x="59" y="1066"/>
                      </a:cubicBezTo>
                      <a:cubicBezTo>
                        <a:pt x="58" y="1040"/>
                        <a:pt x="58" y="1027"/>
                        <a:pt x="61" y="1015"/>
                      </a:cubicBezTo>
                      <a:cubicBezTo>
                        <a:pt x="62" y="1010"/>
                        <a:pt x="65" y="997"/>
                        <a:pt x="73" y="982"/>
                      </a:cubicBezTo>
                      <a:cubicBezTo>
                        <a:pt x="81" y="966"/>
                        <a:pt x="91" y="954"/>
                        <a:pt x="98" y="947"/>
                      </a:cubicBezTo>
                      <a:cubicBezTo>
                        <a:pt x="110" y="933"/>
                        <a:pt x="112" y="935"/>
                        <a:pt x="117" y="927"/>
                      </a:cubicBezTo>
                      <a:cubicBezTo>
                        <a:pt x="119" y="924"/>
                        <a:pt x="128" y="908"/>
                        <a:pt x="125" y="888"/>
                      </a:cubicBezTo>
                      <a:cubicBezTo>
                        <a:pt x="124" y="882"/>
                        <a:pt x="121" y="875"/>
                        <a:pt x="114" y="861"/>
                      </a:cubicBezTo>
                      <a:cubicBezTo>
                        <a:pt x="106" y="844"/>
                        <a:pt x="102" y="835"/>
                        <a:pt x="94" y="824"/>
                      </a:cubicBezTo>
                      <a:cubicBezTo>
                        <a:pt x="88" y="815"/>
                        <a:pt x="87" y="816"/>
                        <a:pt x="73" y="797"/>
                      </a:cubicBezTo>
                      <a:cubicBezTo>
                        <a:pt x="63" y="783"/>
                        <a:pt x="60" y="779"/>
                        <a:pt x="58" y="773"/>
                      </a:cubicBezTo>
                      <a:cubicBezTo>
                        <a:pt x="56" y="767"/>
                        <a:pt x="53" y="758"/>
                        <a:pt x="56" y="747"/>
                      </a:cubicBezTo>
                      <a:cubicBezTo>
                        <a:pt x="57" y="743"/>
                        <a:pt x="59" y="738"/>
                        <a:pt x="73" y="723"/>
                      </a:cubicBezTo>
                      <a:cubicBezTo>
                        <a:pt x="83" y="713"/>
                        <a:pt x="92" y="712"/>
                        <a:pt x="95" y="702"/>
                      </a:cubicBezTo>
                      <a:cubicBezTo>
                        <a:pt x="97" y="697"/>
                        <a:pt x="97" y="693"/>
                        <a:pt x="97" y="691"/>
                      </a:cubicBezTo>
                      <a:cubicBezTo>
                        <a:pt x="98" y="622"/>
                        <a:pt x="95" y="583"/>
                        <a:pt x="95" y="563"/>
                      </a:cubicBezTo>
                      <a:cubicBezTo>
                        <a:pt x="95" y="562"/>
                        <a:pt x="96" y="558"/>
                        <a:pt x="95" y="553"/>
                      </a:cubicBezTo>
                      <a:cubicBezTo>
                        <a:pt x="92" y="542"/>
                        <a:pt x="86" y="534"/>
                        <a:pt x="83" y="531"/>
                      </a:cubicBezTo>
                      <a:cubicBezTo>
                        <a:pt x="77" y="522"/>
                        <a:pt x="76" y="511"/>
                        <a:pt x="76" y="488"/>
                      </a:cubicBezTo>
                      <a:cubicBezTo>
                        <a:pt x="75" y="417"/>
                        <a:pt x="75" y="372"/>
                        <a:pt x="75" y="371"/>
                      </a:cubicBezTo>
                      <a:cubicBezTo>
                        <a:pt x="75" y="371"/>
                        <a:pt x="75" y="358"/>
                        <a:pt x="75" y="353"/>
                      </a:cubicBezTo>
                      <a:cubicBezTo>
                        <a:pt x="75" y="329"/>
                        <a:pt x="75" y="329"/>
                        <a:pt x="75" y="327"/>
                      </a:cubicBezTo>
                      <a:cubicBezTo>
                        <a:pt x="75" y="308"/>
                        <a:pt x="76" y="306"/>
                        <a:pt x="76" y="287"/>
                      </a:cubicBezTo>
                      <a:cubicBezTo>
                        <a:pt x="76" y="278"/>
                        <a:pt x="76" y="277"/>
                        <a:pt x="76" y="251"/>
                      </a:cubicBezTo>
                      <a:cubicBezTo>
                        <a:pt x="76" y="222"/>
                        <a:pt x="76" y="220"/>
                        <a:pt x="76" y="207"/>
                      </a:cubicBezTo>
                      <a:cubicBezTo>
                        <a:pt x="76" y="175"/>
                        <a:pt x="75" y="170"/>
                        <a:pt x="75" y="148"/>
                      </a:cubicBezTo>
                      <a:cubicBezTo>
                        <a:pt x="75" y="97"/>
                        <a:pt x="78" y="87"/>
                        <a:pt x="77" y="45"/>
                      </a:cubicBezTo>
                      <a:cubicBezTo>
                        <a:pt x="76" y="26"/>
                        <a:pt x="75" y="10"/>
                        <a:pt x="75" y="0"/>
                      </a:cubicBezTo>
                      <a:close/>
                    </a:path>
                  </a:pathLst>
                </a:custGeom>
                <a:gradFill>
                  <a:gsLst>
                    <a:gs pos="0">
                      <a:schemeClr val="tx1"/>
                    </a:gs>
                    <a:gs pos="74000">
                      <a:schemeClr val="tx1"/>
                    </a:gs>
                    <a:gs pos="83000">
                      <a:schemeClr val="tx1"/>
                    </a:gs>
                    <a:gs pos="100000">
                      <a:schemeClr val="tx1"/>
                    </a:gs>
                  </a:gsLst>
                  <a:lin ang="5400000" scaled="1"/>
                </a:gradFill>
                <a:ln>
                  <a:solidFill>
                    <a:schemeClr val="bg1"/>
                  </a:solidFill>
                </a:ln>
              </p:spPr>
              <p:txBody>
                <a:bodyPr vert="horz" wrap="square" lIns="91440" tIns="45720" rIns="91440" bIns="4572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35" name="Freeform 434"/>
                <p:cNvSpPr>
                  <a:spLocks/>
                </p:cNvSpPr>
                <p:nvPr/>
              </p:nvSpPr>
              <p:spPr bwMode="auto">
                <a:xfrm>
                  <a:off x="1801813" y="2563813"/>
                  <a:ext cx="73025" cy="260350"/>
                </a:xfrm>
                <a:custGeom>
                  <a:avLst/>
                  <a:gdLst>
                    <a:gd name="T0" fmla="*/ 123 w 167"/>
                    <a:gd name="T1" fmla="*/ 0 h 588"/>
                    <a:gd name="T2" fmla="*/ 123 w 167"/>
                    <a:gd name="T3" fmla="*/ 249 h 588"/>
                    <a:gd name="T4" fmla="*/ 124 w 167"/>
                    <a:gd name="T5" fmla="*/ 260 h 588"/>
                    <a:gd name="T6" fmla="*/ 124 w 167"/>
                    <a:gd name="T7" fmla="*/ 260 h 588"/>
                    <a:gd name="T8" fmla="*/ 131 w 167"/>
                    <a:gd name="T9" fmla="*/ 291 h 588"/>
                    <a:gd name="T10" fmla="*/ 157 w 167"/>
                    <a:gd name="T11" fmla="*/ 324 h 588"/>
                    <a:gd name="T12" fmla="*/ 166 w 167"/>
                    <a:gd name="T13" fmla="*/ 340 h 588"/>
                    <a:gd name="T14" fmla="*/ 154 w 167"/>
                    <a:gd name="T15" fmla="*/ 353 h 588"/>
                    <a:gd name="T16" fmla="*/ 131 w 167"/>
                    <a:gd name="T17" fmla="*/ 367 h 588"/>
                    <a:gd name="T18" fmla="*/ 138 w 167"/>
                    <a:gd name="T19" fmla="*/ 385 h 588"/>
                    <a:gd name="T20" fmla="*/ 153 w 167"/>
                    <a:gd name="T21" fmla="*/ 402 h 588"/>
                    <a:gd name="T22" fmla="*/ 161 w 167"/>
                    <a:gd name="T23" fmla="*/ 433 h 588"/>
                    <a:gd name="T24" fmla="*/ 132 w 167"/>
                    <a:gd name="T25" fmla="*/ 460 h 588"/>
                    <a:gd name="T26" fmla="*/ 113 w 167"/>
                    <a:gd name="T27" fmla="*/ 484 h 588"/>
                    <a:gd name="T28" fmla="*/ 114 w 167"/>
                    <a:gd name="T29" fmla="*/ 515 h 588"/>
                    <a:gd name="T30" fmla="*/ 115 w 167"/>
                    <a:gd name="T31" fmla="*/ 544 h 588"/>
                    <a:gd name="T32" fmla="*/ 103 w 167"/>
                    <a:gd name="T33" fmla="*/ 580 h 588"/>
                    <a:gd name="T34" fmla="*/ 81 w 167"/>
                    <a:gd name="T35" fmla="*/ 588 h 588"/>
                    <a:gd name="T36" fmla="*/ 67 w 167"/>
                    <a:gd name="T37" fmla="*/ 584 h 588"/>
                    <a:gd name="T38" fmla="*/ 75 w 167"/>
                    <a:gd name="T39" fmla="*/ 570 h 588"/>
                    <a:gd name="T40" fmla="*/ 84 w 167"/>
                    <a:gd name="T41" fmla="*/ 557 h 588"/>
                    <a:gd name="T42" fmla="*/ 84 w 167"/>
                    <a:gd name="T43" fmla="*/ 542 h 588"/>
                    <a:gd name="T44" fmla="*/ 80 w 167"/>
                    <a:gd name="T45" fmla="*/ 517 h 588"/>
                    <a:gd name="T46" fmla="*/ 57 w 167"/>
                    <a:gd name="T47" fmla="*/ 517 h 588"/>
                    <a:gd name="T48" fmla="*/ 45 w 167"/>
                    <a:gd name="T49" fmla="*/ 536 h 588"/>
                    <a:gd name="T50" fmla="*/ 31 w 167"/>
                    <a:gd name="T51" fmla="*/ 545 h 588"/>
                    <a:gd name="T52" fmla="*/ 10 w 167"/>
                    <a:gd name="T53" fmla="*/ 527 h 588"/>
                    <a:gd name="T54" fmla="*/ 30 w 167"/>
                    <a:gd name="T55" fmla="*/ 456 h 588"/>
                    <a:gd name="T56" fmla="*/ 50 w 167"/>
                    <a:gd name="T57" fmla="*/ 440 h 588"/>
                    <a:gd name="T58" fmla="*/ 64 w 167"/>
                    <a:gd name="T59" fmla="*/ 423 h 588"/>
                    <a:gd name="T60" fmla="*/ 64 w 167"/>
                    <a:gd name="T61" fmla="*/ 410 h 588"/>
                    <a:gd name="T62" fmla="*/ 39 w 167"/>
                    <a:gd name="T63" fmla="*/ 394 h 588"/>
                    <a:gd name="T64" fmla="*/ 23 w 167"/>
                    <a:gd name="T65" fmla="*/ 384 h 588"/>
                    <a:gd name="T66" fmla="*/ 37 w 167"/>
                    <a:gd name="T67" fmla="*/ 369 h 588"/>
                    <a:gd name="T68" fmla="*/ 60 w 167"/>
                    <a:gd name="T69" fmla="*/ 347 h 588"/>
                    <a:gd name="T70" fmla="*/ 68 w 167"/>
                    <a:gd name="T71" fmla="*/ 335 h 588"/>
                    <a:gd name="T72" fmla="*/ 61 w 167"/>
                    <a:gd name="T73" fmla="*/ 323 h 588"/>
                    <a:gd name="T74" fmla="*/ 39 w 167"/>
                    <a:gd name="T75" fmla="*/ 302 h 588"/>
                    <a:gd name="T76" fmla="*/ 29 w 167"/>
                    <a:gd name="T77" fmla="*/ 266 h 588"/>
                    <a:gd name="T78" fmla="*/ 25 w 167"/>
                    <a:gd name="T79" fmla="*/ 224 h 588"/>
                    <a:gd name="T80" fmla="*/ 25 w 167"/>
                    <a:gd name="T81" fmla="*/ 144 h 588"/>
                    <a:gd name="T82" fmla="*/ 25 w 167"/>
                    <a:gd name="T83" fmla="*/ 4 h 588"/>
                    <a:gd name="T84" fmla="*/ 123 w 167"/>
                    <a:gd name="T85"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588">
                      <a:moveTo>
                        <a:pt x="123" y="0"/>
                      </a:moveTo>
                      <a:cubicBezTo>
                        <a:pt x="123" y="141"/>
                        <a:pt x="123" y="245"/>
                        <a:pt x="123" y="249"/>
                      </a:cubicBezTo>
                      <a:cubicBezTo>
                        <a:pt x="123" y="255"/>
                        <a:pt x="124" y="260"/>
                        <a:pt x="124" y="260"/>
                      </a:cubicBezTo>
                      <a:cubicBezTo>
                        <a:pt x="124" y="260"/>
                        <a:pt x="124" y="260"/>
                        <a:pt x="124" y="260"/>
                      </a:cubicBezTo>
                      <a:cubicBezTo>
                        <a:pt x="125" y="270"/>
                        <a:pt x="127" y="281"/>
                        <a:pt x="131" y="291"/>
                      </a:cubicBezTo>
                      <a:cubicBezTo>
                        <a:pt x="134" y="298"/>
                        <a:pt x="142" y="307"/>
                        <a:pt x="157" y="324"/>
                      </a:cubicBezTo>
                      <a:cubicBezTo>
                        <a:pt x="163" y="330"/>
                        <a:pt x="167" y="335"/>
                        <a:pt x="166" y="340"/>
                      </a:cubicBezTo>
                      <a:cubicBezTo>
                        <a:pt x="165" y="345"/>
                        <a:pt x="161" y="348"/>
                        <a:pt x="154" y="353"/>
                      </a:cubicBezTo>
                      <a:cubicBezTo>
                        <a:pt x="140" y="362"/>
                        <a:pt x="133" y="361"/>
                        <a:pt x="131" y="367"/>
                      </a:cubicBezTo>
                      <a:cubicBezTo>
                        <a:pt x="129" y="372"/>
                        <a:pt x="133" y="377"/>
                        <a:pt x="138" y="385"/>
                      </a:cubicBezTo>
                      <a:cubicBezTo>
                        <a:pt x="144" y="395"/>
                        <a:pt x="148" y="395"/>
                        <a:pt x="153" y="402"/>
                      </a:cubicBezTo>
                      <a:cubicBezTo>
                        <a:pt x="154" y="403"/>
                        <a:pt x="165" y="419"/>
                        <a:pt x="161" y="433"/>
                      </a:cubicBezTo>
                      <a:cubicBezTo>
                        <a:pt x="158" y="443"/>
                        <a:pt x="151" y="442"/>
                        <a:pt x="132" y="460"/>
                      </a:cubicBezTo>
                      <a:cubicBezTo>
                        <a:pt x="121" y="470"/>
                        <a:pt x="116" y="476"/>
                        <a:pt x="113" y="484"/>
                      </a:cubicBezTo>
                      <a:cubicBezTo>
                        <a:pt x="111" y="490"/>
                        <a:pt x="112" y="493"/>
                        <a:pt x="114" y="515"/>
                      </a:cubicBezTo>
                      <a:cubicBezTo>
                        <a:pt x="115" y="530"/>
                        <a:pt x="116" y="537"/>
                        <a:pt x="115" y="544"/>
                      </a:cubicBezTo>
                      <a:cubicBezTo>
                        <a:pt x="114" y="558"/>
                        <a:pt x="113" y="571"/>
                        <a:pt x="103" y="580"/>
                      </a:cubicBezTo>
                      <a:cubicBezTo>
                        <a:pt x="94" y="588"/>
                        <a:pt x="84" y="588"/>
                        <a:pt x="81" y="588"/>
                      </a:cubicBezTo>
                      <a:cubicBezTo>
                        <a:pt x="79" y="588"/>
                        <a:pt x="69" y="588"/>
                        <a:pt x="67" y="584"/>
                      </a:cubicBezTo>
                      <a:cubicBezTo>
                        <a:pt x="67" y="583"/>
                        <a:pt x="67" y="581"/>
                        <a:pt x="75" y="570"/>
                      </a:cubicBezTo>
                      <a:cubicBezTo>
                        <a:pt x="81" y="561"/>
                        <a:pt x="83" y="560"/>
                        <a:pt x="84" y="557"/>
                      </a:cubicBezTo>
                      <a:cubicBezTo>
                        <a:pt x="85" y="553"/>
                        <a:pt x="85" y="551"/>
                        <a:pt x="84" y="542"/>
                      </a:cubicBezTo>
                      <a:cubicBezTo>
                        <a:pt x="82" y="520"/>
                        <a:pt x="82" y="519"/>
                        <a:pt x="80" y="517"/>
                      </a:cubicBezTo>
                      <a:cubicBezTo>
                        <a:pt x="75" y="512"/>
                        <a:pt x="63" y="512"/>
                        <a:pt x="57" y="517"/>
                      </a:cubicBezTo>
                      <a:cubicBezTo>
                        <a:pt x="51" y="522"/>
                        <a:pt x="52" y="528"/>
                        <a:pt x="45" y="536"/>
                      </a:cubicBezTo>
                      <a:cubicBezTo>
                        <a:pt x="42" y="539"/>
                        <a:pt x="37" y="545"/>
                        <a:pt x="31" y="545"/>
                      </a:cubicBezTo>
                      <a:cubicBezTo>
                        <a:pt x="22" y="545"/>
                        <a:pt x="14" y="535"/>
                        <a:pt x="10" y="527"/>
                      </a:cubicBezTo>
                      <a:cubicBezTo>
                        <a:pt x="0" y="505"/>
                        <a:pt x="10" y="471"/>
                        <a:pt x="30" y="456"/>
                      </a:cubicBezTo>
                      <a:cubicBezTo>
                        <a:pt x="31" y="455"/>
                        <a:pt x="39" y="449"/>
                        <a:pt x="50" y="440"/>
                      </a:cubicBezTo>
                      <a:cubicBezTo>
                        <a:pt x="58" y="434"/>
                        <a:pt x="62" y="430"/>
                        <a:pt x="64" y="423"/>
                      </a:cubicBezTo>
                      <a:cubicBezTo>
                        <a:pt x="64" y="421"/>
                        <a:pt x="66" y="416"/>
                        <a:pt x="64" y="410"/>
                      </a:cubicBezTo>
                      <a:cubicBezTo>
                        <a:pt x="62" y="405"/>
                        <a:pt x="58" y="403"/>
                        <a:pt x="39" y="394"/>
                      </a:cubicBezTo>
                      <a:cubicBezTo>
                        <a:pt x="27" y="388"/>
                        <a:pt x="23" y="387"/>
                        <a:pt x="23" y="384"/>
                      </a:cubicBezTo>
                      <a:cubicBezTo>
                        <a:pt x="23" y="381"/>
                        <a:pt x="26" y="379"/>
                        <a:pt x="37" y="369"/>
                      </a:cubicBezTo>
                      <a:cubicBezTo>
                        <a:pt x="42" y="365"/>
                        <a:pt x="48" y="359"/>
                        <a:pt x="60" y="347"/>
                      </a:cubicBezTo>
                      <a:cubicBezTo>
                        <a:pt x="65" y="342"/>
                        <a:pt x="68" y="339"/>
                        <a:pt x="68" y="335"/>
                      </a:cubicBezTo>
                      <a:cubicBezTo>
                        <a:pt x="68" y="330"/>
                        <a:pt x="65" y="327"/>
                        <a:pt x="61" y="323"/>
                      </a:cubicBezTo>
                      <a:cubicBezTo>
                        <a:pt x="47" y="309"/>
                        <a:pt x="43" y="307"/>
                        <a:pt x="39" y="302"/>
                      </a:cubicBezTo>
                      <a:cubicBezTo>
                        <a:pt x="36" y="299"/>
                        <a:pt x="33" y="294"/>
                        <a:pt x="29" y="266"/>
                      </a:cubicBezTo>
                      <a:cubicBezTo>
                        <a:pt x="25" y="240"/>
                        <a:pt x="25" y="224"/>
                        <a:pt x="25" y="224"/>
                      </a:cubicBezTo>
                      <a:cubicBezTo>
                        <a:pt x="24" y="183"/>
                        <a:pt x="24" y="163"/>
                        <a:pt x="25" y="144"/>
                      </a:cubicBezTo>
                      <a:cubicBezTo>
                        <a:pt x="27" y="115"/>
                        <a:pt x="28" y="70"/>
                        <a:pt x="25" y="4"/>
                      </a:cubicBezTo>
                      <a:cubicBezTo>
                        <a:pt x="58" y="3"/>
                        <a:pt x="90" y="1"/>
                        <a:pt x="123" y="0"/>
                      </a:cubicBezTo>
                      <a:close/>
                    </a:path>
                  </a:pathLst>
                </a:custGeom>
                <a:gradFill>
                  <a:gsLst>
                    <a:gs pos="0">
                      <a:schemeClr val="tx1"/>
                    </a:gs>
                    <a:gs pos="74000">
                      <a:schemeClr val="tx1"/>
                    </a:gs>
                    <a:gs pos="83000">
                      <a:schemeClr val="tx1"/>
                    </a:gs>
                    <a:gs pos="100000">
                      <a:schemeClr val="tx1"/>
                    </a:gs>
                  </a:gsLst>
                  <a:lin ang="5400000" scaled="1"/>
                </a:gradFill>
                <a:ln>
                  <a:noFill/>
                </a:ln>
              </p:spPr>
              <p:txBody>
                <a:bodyPr vert="horz" wrap="square" lIns="91440" tIns="45720" rIns="91440" bIns="4572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36" name="Freeform 435"/>
                <p:cNvSpPr>
                  <a:spLocks/>
                </p:cNvSpPr>
                <p:nvPr/>
              </p:nvSpPr>
              <p:spPr bwMode="auto">
                <a:xfrm>
                  <a:off x="1751013" y="2563813"/>
                  <a:ext cx="73025" cy="260350"/>
                </a:xfrm>
                <a:custGeom>
                  <a:avLst/>
                  <a:gdLst>
                    <a:gd name="T0" fmla="*/ 44 w 167"/>
                    <a:gd name="T1" fmla="*/ 0 h 588"/>
                    <a:gd name="T2" fmla="*/ 44 w 167"/>
                    <a:gd name="T3" fmla="*/ 249 h 588"/>
                    <a:gd name="T4" fmla="*/ 43 w 167"/>
                    <a:gd name="T5" fmla="*/ 260 h 588"/>
                    <a:gd name="T6" fmla="*/ 43 w 167"/>
                    <a:gd name="T7" fmla="*/ 260 h 588"/>
                    <a:gd name="T8" fmla="*/ 36 w 167"/>
                    <a:gd name="T9" fmla="*/ 291 h 588"/>
                    <a:gd name="T10" fmla="*/ 10 w 167"/>
                    <a:gd name="T11" fmla="*/ 324 h 588"/>
                    <a:gd name="T12" fmla="*/ 1 w 167"/>
                    <a:gd name="T13" fmla="*/ 340 h 588"/>
                    <a:gd name="T14" fmla="*/ 13 w 167"/>
                    <a:gd name="T15" fmla="*/ 353 h 588"/>
                    <a:gd name="T16" fmla="*/ 36 w 167"/>
                    <a:gd name="T17" fmla="*/ 367 h 588"/>
                    <a:gd name="T18" fmla="*/ 29 w 167"/>
                    <a:gd name="T19" fmla="*/ 385 h 588"/>
                    <a:gd name="T20" fmla="*/ 14 w 167"/>
                    <a:gd name="T21" fmla="*/ 402 h 588"/>
                    <a:gd name="T22" fmla="*/ 6 w 167"/>
                    <a:gd name="T23" fmla="*/ 433 h 588"/>
                    <a:gd name="T24" fmla="*/ 35 w 167"/>
                    <a:gd name="T25" fmla="*/ 460 h 588"/>
                    <a:gd name="T26" fmla="*/ 54 w 167"/>
                    <a:gd name="T27" fmla="*/ 484 h 588"/>
                    <a:gd name="T28" fmla="*/ 53 w 167"/>
                    <a:gd name="T29" fmla="*/ 515 h 588"/>
                    <a:gd name="T30" fmla="*/ 52 w 167"/>
                    <a:gd name="T31" fmla="*/ 544 h 588"/>
                    <a:gd name="T32" fmla="*/ 64 w 167"/>
                    <a:gd name="T33" fmla="*/ 580 h 588"/>
                    <a:gd name="T34" fmla="*/ 86 w 167"/>
                    <a:gd name="T35" fmla="*/ 588 h 588"/>
                    <a:gd name="T36" fmla="*/ 100 w 167"/>
                    <a:gd name="T37" fmla="*/ 584 h 588"/>
                    <a:gd name="T38" fmla="*/ 92 w 167"/>
                    <a:gd name="T39" fmla="*/ 570 h 588"/>
                    <a:gd name="T40" fmla="*/ 83 w 167"/>
                    <a:gd name="T41" fmla="*/ 557 h 588"/>
                    <a:gd name="T42" fmla="*/ 83 w 167"/>
                    <a:gd name="T43" fmla="*/ 542 h 588"/>
                    <a:gd name="T44" fmla="*/ 87 w 167"/>
                    <a:gd name="T45" fmla="*/ 517 h 588"/>
                    <a:gd name="T46" fmla="*/ 110 w 167"/>
                    <a:gd name="T47" fmla="*/ 517 h 588"/>
                    <a:gd name="T48" fmla="*/ 122 w 167"/>
                    <a:gd name="T49" fmla="*/ 536 h 588"/>
                    <a:gd name="T50" fmla="*/ 136 w 167"/>
                    <a:gd name="T51" fmla="*/ 545 h 588"/>
                    <a:gd name="T52" fmla="*/ 157 w 167"/>
                    <a:gd name="T53" fmla="*/ 527 h 588"/>
                    <a:gd name="T54" fmla="*/ 137 w 167"/>
                    <a:gd name="T55" fmla="*/ 456 h 588"/>
                    <a:gd name="T56" fmla="*/ 117 w 167"/>
                    <a:gd name="T57" fmla="*/ 440 h 588"/>
                    <a:gd name="T58" fmla="*/ 103 w 167"/>
                    <a:gd name="T59" fmla="*/ 423 h 588"/>
                    <a:gd name="T60" fmla="*/ 103 w 167"/>
                    <a:gd name="T61" fmla="*/ 410 h 588"/>
                    <a:gd name="T62" fmla="*/ 128 w 167"/>
                    <a:gd name="T63" fmla="*/ 394 h 588"/>
                    <a:gd name="T64" fmla="*/ 144 w 167"/>
                    <a:gd name="T65" fmla="*/ 384 h 588"/>
                    <a:gd name="T66" fmla="*/ 130 w 167"/>
                    <a:gd name="T67" fmla="*/ 369 h 588"/>
                    <a:gd name="T68" fmla="*/ 107 w 167"/>
                    <a:gd name="T69" fmla="*/ 347 h 588"/>
                    <a:gd name="T70" fmla="*/ 99 w 167"/>
                    <a:gd name="T71" fmla="*/ 335 h 588"/>
                    <a:gd name="T72" fmla="*/ 106 w 167"/>
                    <a:gd name="T73" fmla="*/ 323 h 588"/>
                    <a:gd name="T74" fmla="*/ 128 w 167"/>
                    <a:gd name="T75" fmla="*/ 302 h 588"/>
                    <a:gd name="T76" fmla="*/ 138 w 167"/>
                    <a:gd name="T77" fmla="*/ 266 h 588"/>
                    <a:gd name="T78" fmla="*/ 142 w 167"/>
                    <a:gd name="T79" fmla="*/ 224 h 588"/>
                    <a:gd name="T80" fmla="*/ 142 w 167"/>
                    <a:gd name="T81" fmla="*/ 144 h 588"/>
                    <a:gd name="T82" fmla="*/ 142 w 167"/>
                    <a:gd name="T83" fmla="*/ 4 h 588"/>
                    <a:gd name="T84" fmla="*/ 44 w 167"/>
                    <a:gd name="T85"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588">
                      <a:moveTo>
                        <a:pt x="44" y="0"/>
                      </a:moveTo>
                      <a:cubicBezTo>
                        <a:pt x="44" y="141"/>
                        <a:pt x="44" y="245"/>
                        <a:pt x="44" y="249"/>
                      </a:cubicBezTo>
                      <a:cubicBezTo>
                        <a:pt x="44" y="255"/>
                        <a:pt x="43" y="260"/>
                        <a:pt x="43" y="260"/>
                      </a:cubicBezTo>
                      <a:cubicBezTo>
                        <a:pt x="43" y="260"/>
                        <a:pt x="43" y="260"/>
                        <a:pt x="43" y="260"/>
                      </a:cubicBezTo>
                      <a:cubicBezTo>
                        <a:pt x="42" y="270"/>
                        <a:pt x="40" y="281"/>
                        <a:pt x="36" y="291"/>
                      </a:cubicBezTo>
                      <a:cubicBezTo>
                        <a:pt x="33" y="298"/>
                        <a:pt x="25" y="307"/>
                        <a:pt x="10" y="324"/>
                      </a:cubicBezTo>
                      <a:cubicBezTo>
                        <a:pt x="4" y="330"/>
                        <a:pt x="0" y="335"/>
                        <a:pt x="1" y="340"/>
                      </a:cubicBezTo>
                      <a:cubicBezTo>
                        <a:pt x="2" y="345"/>
                        <a:pt x="7" y="348"/>
                        <a:pt x="13" y="353"/>
                      </a:cubicBezTo>
                      <a:cubicBezTo>
                        <a:pt x="27" y="362"/>
                        <a:pt x="34" y="361"/>
                        <a:pt x="36" y="367"/>
                      </a:cubicBezTo>
                      <a:cubicBezTo>
                        <a:pt x="38" y="372"/>
                        <a:pt x="34" y="377"/>
                        <a:pt x="29" y="385"/>
                      </a:cubicBezTo>
                      <a:cubicBezTo>
                        <a:pt x="23" y="395"/>
                        <a:pt x="19" y="395"/>
                        <a:pt x="14" y="402"/>
                      </a:cubicBezTo>
                      <a:cubicBezTo>
                        <a:pt x="13" y="403"/>
                        <a:pt x="2" y="419"/>
                        <a:pt x="6" y="433"/>
                      </a:cubicBezTo>
                      <a:cubicBezTo>
                        <a:pt x="9" y="443"/>
                        <a:pt x="17" y="442"/>
                        <a:pt x="35" y="460"/>
                      </a:cubicBezTo>
                      <a:cubicBezTo>
                        <a:pt x="46" y="470"/>
                        <a:pt x="52" y="476"/>
                        <a:pt x="54" y="484"/>
                      </a:cubicBezTo>
                      <a:cubicBezTo>
                        <a:pt x="56" y="490"/>
                        <a:pt x="55" y="493"/>
                        <a:pt x="53" y="515"/>
                      </a:cubicBezTo>
                      <a:cubicBezTo>
                        <a:pt x="52" y="530"/>
                        <a:pt x="52" y="537"/>
                        <a:pt x="52" y="544"/>
                      </a:cubicBezTo>
                      <a:cubicBezTo>
                        <a:pt x="53" y="558"/>
                        <a:pt x="54" y="571"/>
                        <a:pt x="64" y="580"/>
                      </a:cubicBezTo>
                      <a:cubicBezTo>
                        <a:pt x="73" y="588"/>
                        <a:pt x="84" y="588"/>
                        <a:pt x="86" y="588"/>
                      </a:cubicBezTo>
                      <a:cubicBezTo>
                        <a:pt x="88" y="588"/>
                        <a:pt x="98" y="588"/>
                        <a:pt x="100" y="584"/>
                      </a:cubicBezTo>
                      <a:cubicBezTo>
                        <a:pt x="101" y="583"/>
                        <a:pt x="100" y="581"/>
                        <a:pt x="92" y="570"/>
                      </a:cubicBezTo>
                      <a:cubicBezTo>
                        <a:pt x="86" y="561"/>
                        <a:pt x="84" y="560"/>
                        <a:pt x="83" y="557"/>
                      </a:cubicBezTo>
                      <a:cubicBezTo>
                        <a:pt x="82" y="553"/>
                        <a:pt x="82" y="551"/>
                        <a:pt x="83" y="542"/>
                      </a:cubicBezTo>
                      <a:cubicBezTo>
                        <a:pt x="85" y="520"/>
                        <a:pt x="85" y="519"/>
                        <a:pt x="87" y="517"/>
                      </a:cubicBezTo>
                      <a:cubicBezTo>
                        <a:pt x="93" y="512"/>
                        <a:pt x="104" y="512"/>
                        <a:pt x="110" y="517"/>
                      </a:cubicBezTo>
                      <a:cubicBezTo>
                        <a:pt x="117" y="522"/>
                        <a:pt x="115" y="528"/>
                        <a:pt x="122" y="536"/>
                      </a:cubicBezTo>
                      <a:cubicBezTo>
                        <a:pt x="125" y="539"/>
                        <a:pt x="130" y="545"/>
                        <a:pt x="136" y="545"/>
                      </a:cubicBezTo>
                      <a:cubicBezTo>
                        <a:pt x="145" y="545"/>
                        <a:pt x="153" y="535"/>
                        <a:pt x="157" y="527"/>
                      </a:cubicBezTo>
                      <a:cubicBezTo>
                        <a:pt x="167" y="505"/>
                        <a:pt x="157" y="471"/>
                        <a:pt x="137" y="456"/>
                      </a:cubicBezTo>
                      <a:cubicBezTo>
                        <a:pt x="136" y="455"/>
                        <a:pt x="128" y="449"/>
                        <a:pt x="117" y="440"/>
                      </a:cubicBezTo>
                      <a:cubicBezTo>
                        <a:pt x="109" y="434"/>
                        <a:pt x="105" y="430"/>
                        <a:pt x="103" y="423"/>
                      </a:cubicBezTo>
                      <a:cubicBezTo>
                        <a:pt x="103" y="421"/>
                        <a:pt x="101" y="416"/>
                        <a:pt x="103" y="410"/>
                      </a:cubicBezTo>
                      <a:cubicBezTo>
                        <a:pt x="105" y="405"/>
                        <a:pt x="109" y="403"/>
                        <a:pt x="128" y="394"/>
                      </a:cubicBezTo>
                      <a:cubicBezTo>
                        <a:pt x="140" y="388"/>
                        <a:pt x="144" y="387"/>
                        <a:pt x="144" y="384"/>
                      </a:cubicBezTo>
                      <a:cubicBezTo>
                        <a:pt x="145" y="381"/>
                        <a:pt x="141" y="379"/>
                        <a:pt x="130" y="369"/>
                      </a:cubicBezTo>
                      <a:cubicBezTo>
                        <a:pt x="125" y="365"/>
                        <a:pt x="119" y="359"/>
                        <a:pt x="107" y="347"/>
                      </a:cubicBezTo>
                      <a:cubicBezTo>
                        <a:pt x="102" y="342"/>
                        <a:pt x="99" y="339"/>
                        <a:pt x="99" y="335"/>
                      </a:cubicBezTo>
                      <a:cubicBezTo>
                        <a:pt x="99" y="330"/>
                        <a:pt x="102" y="327"/>
                        <a:pt x="106" y="323"/>
                      </a:cubicBezTo>
                      <a:cubicBezTo>
                        <a:pt x="120" y="309"/>
                        <a:pt x="124" y="307"/>
                        <a:pt x="128" y="302"/>
                      </a:cubicBezTo>
                      <a:cubicBezTo>
                        <a:pt x="131" y="299"/>
                        <a:pt x="134" y="294"/>
                        <a:pt x="138" y="266"/>
                      </a:cubicBezTo>
                      <a:cubicBezTo>
                        <a:pt x="142" y="240"/>
                        <a:pt x="142" y="224"/>
                        <a:pt x="142" y="224"/>
                      </a:cubicBezTo>
                      <a:cubicBezTo>
                        <a:pt x="143" y="183"/>
                        <a:pt x="143" y="163"/>
                        <a:pt x="142" y="144"/>
                      </a:cubicBezTo>
                      <a:cubicBezTo>
                        <a:pt x="141" y="115"/>
                        <a:pt x="139" y="70"/>
                        <a:pt x="142" y="4"/>
                      </a:cubicBezTo>
                      <a:cubicBezTo>
                        <a:pt x="109" y="3"/>
                        <a:pt x="77" y="1"/>
                        <a:pt x="44" y="0"/>
                      </a:cubicBezTo>
                      <a:close/>
                    </a:path>
                  </a:pathLst>
                </a:custGeom>
                <a:gradFill>
                  <a:gsLst>
                    <a:gs pos="0">
                      <a:schemeClr val="tx1"/>
                    </a:gs>
                    <a:gs pos="74000">
                      <a:schemeClr val="tx1"/>
                    </a:gs>
                    <a:gs pos="83000">
                      <a:schemeClr val="tx1"/>
                    </a:gs>
                    <a:gs pos="100000">
                      <a:schemeClr val="tx1"/>
                    </a:gs>
                  </a:gsLst>
                  <a:lin ang="5400000" scaled="1"/>
                </a:gradFill>
                <a:ln>
                  <a:noFill/>
                </a:ln>
              </p:spPr>
              <p:txBody>
                <a:bodyPr vert="horz" wrap="square" lIns="91440" tIns="45720" rIns="91440" bIns="4572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37" name="Freeform 436"/>
                <p:cNvSpPr>
                  <a:spLocks/>
                </p:cNvSpPr>
                <p:nvPr/>
              </p:nvSpPr>
              <p:spPr bwMode="auto">
                <a:xfrm>
                  <a:off x="2252663" y="2478088"/>
                  <a:ext cx="74613" cy="260350"/>
                </a:xfrm>
                <a:custGeom>
                  <a:avLst/>
                  <a:gdLst>
                    <a:gd name="T0" fmla="*/ 123 w 167"/>
                    <a:gd name="T1" fmla="*/ 0 h 588"/>
                    <a:gd name="T2" fmla="*/ 123 w 167"/>
                    <a:gd name="T3" fmla="*/ 249 h 588"/>
                    <a:gd name="T4" fmla="*/ 124 w 167"/>
                    <a:gd name="T5" fmla="*/ 260 h 588"/>
                    <a:gd name="T6" fmla="*/ 124 w 167"/>
                    <a:gd name="T7" fmla="*/ 260 h 588"/>
                    <a:gd name="T8" fmla="*/ 131 w 167"/>
                    <a:gd name="T9" fmla="*/ 291 h 588"/>
                    <a:gd name="T10" fmla="*/ 157 w 167"/>
                    <a:gd name="T11" fmla="*/ 324 h 588"/>
                    <a:gd name="T12" fmla="*/ 166 w 167"/>
                    <a:gd name="T13" fmla="*/ 340 h 588"/>
                    <a:gd name="T14" fmla="*/ 154 w 167"/>
                    <a:gd name="T15" fmla="*/ 353 h 588"/>
                    <a:gd name="T16" fmla="*/ 131 w 167"/>
                    <a:gd name="T17" fmla="*/ 367 h 588"/>
                    <a:gd name="T18" fmla="*/ 138 w 167"/>
                    <a:gd name="T19" fmla="*/ 385 h 588"/>
                    <a:gd name="T20" fmla="*/ 153 w 167"/>
                    <a:gd name="T21" fmla="*/ 402 h 588"/>
                    <a:gd name="T22" fmla="*/ 161 w 167"/>
                    <a:gd name="T23" fmla="*/ 433 h 588"/>
                    <a:gd name="T24" fmla="*/ 132 w 167"/>
                    <a:gd name="T25" fmla="*/ 460 h 588"/>
                    <a:gd name="T26" fmla="*/ 113 w 167"/>
                    <a:gd name="T27" fmla="*/ 484 h 588"/>
                    <a:gd name="T28" fmla="*/ 114 w 167"/>
                    <a:gd name="T29" fmla="*/ 515 h 588"/>
                    <a:gd name="T30" fmla="*/ 115 w 167"/>
                    <a:gd name="T31" fmla="*/ 544 h 588"/>
                    <a:gd name="T32" fmla="*/ 103 w 167"/>
                    <a:gd name="T33" fmla="*/ 580 h 588"/>
                    <a:gd name="T34" fmla="*/ 81 w 167"/>
                    <a:gd name="T35" fmla="*/ 588 h 588"/>
                    <a:gd name="T36" fmla="*/ 67 w 167"/>
                    <a:gd name="T37" fmla="*/ 584 h 588"/>
                    <a:gd name="T38" fmla="*/ 75 w 167"/>
                    <a:gd name="T39" fmla="*/ 570 h 588"/>
                    <a:gd name="T40" fmla="*/ 84 w 167"/>
                    <a:gd name="T41" fmla="*/ 557 h 588"/>
                    <a:gd name="T42" fmla="*/ 84 w 167"/>
                    <a:gd name="T43" fmla="*/ 542 h 588"/>
                    <a:gd name="T44" fmla="*/ 80 w 167"/>
                    <a:gd name="T45" fmla="*/ 517 h 588"/>
                    <a:gd name="T46" fmla="*/ 57 w 167"/>
                    <a:gd name="T47" fmla="*/ 517 h 588"/>
                    <a:gd name="T48" fmla="*/ 45 w 167"/>
                    <a:gd name="T49" fmla="*/ 536 h 588"/>
                    <a:gd name="T50" fmla="*/ 31 w 167"/>
                    <a:gd name="T51" fmla="*/ 545 h 588"/>
                    <a:gd name="T52" fmla="*/ 10 w 167"/>
                    <a:gd name="T53" fmla="*/ 527 h 588"/>
                    <a:gd name="T54" fmla="*/ 30 w 167"/>
                    <a:gd name="T55" fmla="*/ 456 h 588"/>
                    <a:gd name="T56" fmla="*/ 50 w 167"/>
                    <a:gd name="T57" fmla="*/ 440 h 588"/>
                    <a:gd name="T58" fmla="*/ 64 w 167"/>
                    <a:gd name="T59" fmla="*/ 423 h 588"/>
                    <a:gd name="T60" fmla="*/ 64 w 167"/>
                    <a:gd name="T61" fmla="*/ 410 h 588"/>
                    <a:gd name="T62" fmla="*/ 39 w 167"/>
                    <a:gd name="T63" fmla="*/ 394 h 588"/>
                    <a:gd name="T64" fmla="*/ 23 w 167"/>
                    <a:gd name="T65" fmla="*/ 384 h 588"/>
                    <a:gd name="T66" fmla="*/ 37 w 167"/>
                    <a:gd name="T67" fmla="*/ 369 h 588"/>
                    <a:gd name="T68" fmla="*/ 60 w 167"/>
                    <a:gd name="T69" fmla="*/ 347 h 588"/>
                    <a:gd name="T70" fmla="*/ 68 w 167"/>
                    <a:gd name="T71" fmla="*/ 335 h 588"/>
                    <a:gd name="T72" fmla="*/ 61 w 167"/>
                    <a:gd name="T73" fmla="*/ 323 h 588"/>
                    <a:gd name="T74" fmla="*/ 39 w 167"/>
                    <a:gd name="T75" fmla="*/ 302 h 588"/>
                    <a:gd name="T76" fmla="*/ 29 w 167"/>
                    <a:gd name="T77" fmla="*/ 266 h 588"/>
                    <a:gd name="T78" fmla="*/ 25 w 167"/>
                    <a:gd name="T79" fmla="*/ 224 h 588"/>
                    <a:gd name="T80" fmla="*/ 25 w 167"/>
                    <a:gd name="T81" fmla="*/ 144 h 588"/>
                    <a:gd name="T82" fmla="*/ 25 w 167"/>
                    <a:gd name="T83" fmla="*/ 4 h 588"/>
                    <a:gd name="T84" fmla="*/ 123 w 167"/>
                    <a:gd name="T85"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588">
                      <a:moveTo>
                        <a:pt x="123" y="0"/>
                      </a:moveTo>
                      <a:cubicBezTo>
                        <a:pt x="123" y="141"/>
                        <a:pt x="123" y="245"/>
                        <a:pt x="123" y="249"/>
                      </a:cubicBezTo>
                      <a:cubicBezTo>
                        <a:pt x="123" y="255"/>
                        <a:pt x="124" y="260"/>
                        <a:pt x="124" y="260"/>
                      </a:cubicBezTo>
                      <a:cubicBezTo>
                        <a:pt x="124" y="260"/>
                        <a:pt x="124" y="260"/>
                        <a:pt x="124" y="260"/>
                      </a:cubicBezTo>
                      <a:cubicBezTo>
                        <a:pt x="126" y="270"/>
                        <a:pt x="127" y="281"/>
                        <a:pt x="131" y="291"/>
                      </a:cubicBezTo>
                      <a:cubicBezTo>
                        <a:pt x="135" y="298"/>
                        <a:pt x="142" y="307"/>
                        <a:pt x="157" y="324"/>
                      </a:cubicBezTo>
                      <a:cubicBezTo>
                        <a:pt x="163" y="330"/>
                        <a:pt x="167" y="335"/>
                        <a:pt x="166" y="340"/>
                      </a:cubicBezTo>
                      <a:cubicBezTo>
                        <a:pt x="166" y="345"/>
                        <a:pt x="161" y="348"/>
                        <a:pt x="154" y="353"/>
                      </a:cubicBezTo>
                      <a:cubicBezTo>
                        <a:pt x="141" y="362"/>
                        <a:pt x="133" y="361"/>
                        <a:pt x="131" y="367"/>
                      </a:cubicBezTo>
                      <a:cubicBezTo>
                        <a:pt x="130" y="372"/>
                        <a:pt x="133" y="377"/>
                        <a:pt x="138" y="385"/>
                      </a:cubicBezTo>
                      <a:cubicBezTo>
                        <a:pt x="145" y="395"/>
                        <a:pt x="148" y="395"/>
                        <a:pt x="153" y="402"/>
                      </a:cubicBezTo>
                      <a:cubicBezTo>
                        <a:pt x="154" y="403"/>
                        <a:pt x="165" y="419"/>
                        <a:pt x="161" y="433"/>
                      </a:cubicBezTo>
                      <a:cubicBezTo>
                        <a:pt x="158" y="443"/>
                        <a:pt x="151" y="442"/>
                        <a:pt x="132" y="460"/>
                      </a:cubicBezTo>
                      <a:cubicBezTo>
                        <a:pt x="121" y="470"/>
                        <a:pt x="116" y="476"/>
                        <a:pt x="113" y="484"/>
                      </a:cubicBezTo>
                      <a:cubicBezTo>
                        <a:pt x="111" y="490"/>
                        <a:pt x="113" y="493"/>
                        <a:pt x="114" y="515"/>
                      </a:cubicBezTo>
                      <a:cubicBezTo>
                        <a:pt x="115" y="530"/>
                        <a:pt x="116" y="537"/>
                        <a:pt x="115" y="544"/>
                      </a:cubicBezTo>
                      <a:cubicBezTo>
                        <a:pt x="114" y="558"/>
                        <a:pt x="113" y="571"/>
                        <a:pt x="103" y="580"/>
                      </a:cubicBezTo>
                      <a:cubicBezTo>
                        <a:pt x="95" y="588"/>
                        <a:pt x="84" y="588"/>
                        <a:pt x="81" y="588"/>
                      </a:cubicBezTo>
                      <a:cubicBezTo>
                        <a:pt x="79" y="588"/>
                        <a:pt x="69" y="588"/>
                        <a:pt x="67" y="584"/>
                      </a:cubicBezTo>
                      <a:cubicBezTo>
                        <a:pt x="67" y="583"/>
                        <a:pt x="67" y="581"/>
                        <a:pt x="75" y="570"/>
                      </a:cubicBezTo>
                      <a:cubicBezTo>
                        <a:pt x="82" y="561"/>
                        <a:pt x="83" y="560"/>
                        <a:pt x="84" y="557"/>
                      </a:cubicBezTo>
                      <a:cubicBezTo>
                        <a:pt x="86" y="553"/>
                        <a:pt x="85" y="551"/>
                        <a:pt x="84" y="542"/>
                      </a:cubicBezTo>
                      <a:cubicBezTo>
                        <a:pt x="82" y="520"/>
                        <a:pt x="82" y="519"/>
                        <a:pt x="80" y="517"/>
                      </a:cubicBezTo>
                      <a:cubicBezTo>
                        <a:pt x="75" y="512"/>
                        <a:pt x="64" y="512"/>
                        <a:pt x="57" y="517"/>
                      </a:cubicBezTo>
                      <a:cubicBezTo>
                        <a:pt x="51" y="522"/>
                        <a:pt x="53" y="528"/>
                        <a:pt x="45" y="536"/>
                      </a:cubicBezTo>
                      <a:cubicBezTo>
                        <a:pt x="42" y="539"/>
                        <a:pt x="37" y="545"/>
                        <a:pt x="31" y="545"/>
                      </a:cubicBezTo>
                      <a:cubicBezTo>
                        <a:pt x="22" y="545"/>
                        <a:pt x="14" y="535"/>
                        <a:pt x="10" y="527"/>
                      </a:cubicBezTo>
                      <a:cubicBezTo>
                        <a:pt x="0" y="505"/>
                        <a:pt x="11" y="471"/>
                        <a:pt x="30" y="456"/>
                      </a:cubicBezTo>
                      <a:cubicBezTo>
                        <a:pt x="31" y="455"/>
                        <a:pt x="40" y="449"/>
                        <a:pt x="50" y="440"/>
                      </a:cubicBezTo>
                      <a:cubicBezTo>
                        <a:pt x="58" y="434"/>
                        <a:pt x="62" y="430"/>
                        <a:pt x="64" y="423"/>
                      </a:cubicBezTo>
                      <a:cubicBezTo>
                        <a:pt x="65" y="421"/>
                        <a:pt x="66" y="416"/>
                        <a:pt x="64" y="410"/>
                      </a:cubicBezTo>
                      <a:cubicBezTo>
                        <a:pt x="63" y="405"/>
                        <a:pt x="59" y="403"/>
                        <a:pt x="39" y="394"/>
                      </a:cubicBezTo>
                      <a:cubicBezTo>
                        <a:pt x="27" y="388"/>
                        <a:pt x="24" y="387"/>
                        <a:pt x="23" y="384"/>
                      </a:cubicBezTo>
                      <a:cubicBezTo>
                        <a:pt x="23" y="381"/>
                        <a:pt x="26" y="379"/>
                        <a:pt x="37" y="369"/>
                      </a:cubicBezTo>
                      <a:cubicBezTo>
                        <a:pt x="42" y="365"/>
                        <a:pt x="48" y="359"/>
                        <a:pt x="60" y="347"/>
                      </a:cubicBezTo>
                      <a:cubicBezTo>
                        <a:pt x="66" y="342"/>
                        <a:pt x="68" y="339"/>
                        <a:pt x="68" y="335"/>
                      </a:cubicBezTo>
                      <a:cubicBezTo>
                        <a:pt x="68" y="330"/>
                        <a:pt x="65" y="327"/>
                        <a:pt x="61" y="323"/>
                      </a:cubicBezTo>
                      <a:cubicBezTo>
                        <a:pt x="47" y="309"/>
                        <a:pt x="43" y="307"/>
                        <a:pt x="39" y="302"/>
                      </a:cubicBezTo>
                      <a:cubicBezTo>
                        <a:pt x="37" y="299"/>
                        <a:pt x="33" y="294"/>
                        <a:pt x="29" y="266"/>
                      </a:cubicBezTo>
                      <a:cubicBezTo>
                        <a:pt x="26" y="240"/>
                        <a:pt x="25" y="224"/>
                        <a:pt x="25" y="224"/>
                      </a:cubicBezTo>
                      <a:cubicBezTo>
                        <a:pt x="25" y="183"/>
                        <a:pt x="24" y="163"/>
                        <a:pt x="25" y="144"/>
                      </a:cubicBezTo>
                      <a:cubicBezTo>
                        <a:pt x="27" y="115"/>
                        <a:pt x="28" y="70"/>
                        <a:pt x="25" y="4"/>
                      </a:cubicBezTo>
                      <a:cubicBezTo>
                        <a:pt x="58" y="3"/>
                        <a:pt x="91" y="1"/>
                        <a:pt x="123" y="0"/>
                      </a:cubicBezTo>
                      <a:close/>
                    </a:path>
                  </a:pathLst>
                </a:custGeom>
                <a:gradFill>
                  <a:gsLst>
                    <a:gs pos="0">
                      <a:schemeClr val="tx1"/>
                    </a:gs>
                    <a:gs pos="74000">
                      <a:schemeClr val="tx1"/>
                    </a:gs>
                    <a:gs pos="83000">
                      <a:schemeClr val="tx1"/>
                    </a:gs>
                    <a:gs pos="100000">
                      <a:schemeClr val="tx1"/>
                    </a:gs>
                  </a:gsLst>
                  <a:lin ang="5400000" scaled="1"/>
                </a:gradFill>
                <a:ln>
                  <a:noFill/>
                </a:ln>
              </p:spPr>
              <p:txBody>
                <a:bodyPr vert="horz" wrap="square" lIns="91440" tIns="45720" rIns="91440" bIns="4572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38" name="Freeform 437"/>
                <p:cNvSpPr>
                  <a:spLocks/>
                </p:cNvSpPr>
                <p:nvPr/>
              </p:nvSpPr>
              <p:spPr bwMode="auto">
                <a:xfrm>
                  <a:off x="2201863" y="2478088"/>
                  <a:ext cx="74613" cy="260350"/>
                </a:xfrm>
                <a:custGeom>
                  <a:avLst/>
                  <a:gdLst>
                    <a:gd name="T0" fmla="*/ 43 w 167"/>
                    <a:gd name="T1" fmla="*/ 0 h 588"/>
                    <a:gd name="T2" fmla="*/ 43 w 167"/>
                    <a:gd name="T3" fmla="*/ 249 h 588"/>
                    <a:gd name="T4" fmla="*/ 42 w 167"/>
                    <a:gd name="T5" fmla="*/ 260 h 588"/>
                    <a:gd name="T6" fmla="*/ 42 w 167"/>
                    <a:gd name="T7" fmla="*/ 260 h 588"/>
                    <a:gd name="T8" fmla="*/ 35 w 167"/>
                    <a:gd name="T9" fmla="*/ 291 h 588"/>
                    <a:gd name="T10" fmla="*/ 9 w 167"/>
                    <a:gd name="T11" fmla="*/ 324 h 588"/>
                    <a:gd name="T12" fmla="*/ 0 w 167"/>
                    <a:gd name="T13" fmla="*/ 340 h 588"/>
                    <a:gd name="T14" fmla="*/ 12 w 167"/>
                    <a:gd name="T15" fmla="*/ 353 h 588"/>
                    <a:gd name="T16" fmla="*/ 35 w 167"/>
                    <a:gd name="T17" fmla="*/ 367 h 588"/>
                    <a:gd name="T18" fmla="*/ 28 w 167"/>
                    <a:gd name="T19" fmla="*/ 385 h 588"/>
                    <a:gd name="T20" fmla="*/ 13 w 167"/>
                    <a:gd name="T21" fmla="*/ 402 h 588"/>
                    <a:gd name="T22" fmla="*/ 5 w 167"/>
                    <a:gd name="T23" fmla="*/ 433 h 588"/>
                    <a:gd name="T24" fmla="*/ 34 w 167"/>
                    <a:gd name="T25" fmla="*/ 460 h 588"/>
                    <a:gd name="T26" fmla="*/ 53 w 167"/>
                    <a:gd name="T27" fmla="*/ 484 h 588"/>
                    <a:gd name="T28" fmla="*/ 52 w 167"/>
                    <a:gd name="T29" fmla="*/ 515 h 588"/>
                    <a:gd name="T30" fmla="*/ 51 w 167"/>
                    <a:gd name="T31" fmla="*/ 544 h 588"/>
                    <a:gd name="T32" fmla="*/ 63 w 167"/>
                    <a:gd name="T33" fmla="*/ 580 h 588"/>
                    <a:gd name="T34" fmla="*/ 85 w 167"/>
                    <a:gd name="T35" fmla="*/ 588 h 588"/>
                    <a:gd name="T36" fmla="*/ 99 w 167"/>
                    <a:gd name="T37" fmla="*/ 584 h 588"/>
                    <a:gd name="T38" fmla="*/ 91 w 167"/>
                    <a:gd name="T39" fmla="*/ 570 h 588"/>
                    <a:gd name="T40" fmla="*/ 82 w 167"/>
                    <a:gd name="T41" fmla="*/ 557 h 588"/>
                    <a:gd name="T42" fmla="*/ 82 w 167"/>
                    <a:gd name="T43" fmla="*/ 542 h 588"/>
                    <a:gd name="T44" fmla="*/ 86 w 167"/>
                    <a:gd name="T45" fmla="*/ 517 h 588"/>
                    <a:gd name="T46" fmla="*/ 109 w 167"/>
                    <a:gd name="T47" fmla="*/ 517 h 588"/>
                    <a:gd name="T48" fmla="*/ 121 w 167"/>
                    <a:gd name="T49" fmla="*/ 536 h 588"/>
                    <a:gd name="T50" fmla="*/ 135 w 167"/>
                    <a:gd name="T51" fmla="*/ 545 h 588"/>
                    <a:gd name="T52" fmla="*/ 156 w 167"/>
                    <a:gd name="T53" fmla="*/ 527 h 588"/>
                    <a:gd name="T54" fmla="*/ 136 w 167"/>
                    <a:gd name="T55" fmla="*/ 456 h 588"/>
                    <a:gd name="T56" fmla="*/ 116 w 167"/>
                    <a:gd name="T57" fmla="*/ 440 h 588"/>
                    <a:gd name="T58" fmla="*/ 102 w 167"/>
                    <a:gd name="T59" fmla="*/ 423 h 588"/>
                    <a:gd name="T60" fmla="*/ 102 w 167"/>
                    <a:gd name="T61" fmla="*/ 410 h 588"/>
                    <a:gd name="T62" fmla="*/ 127 w 167"/>
                    <a:gd name="T63" fmla="*/ 394 h 588"/>
                    <a:gd name="T64" fmla="*/ 143 w 167"/>
                    <a:gd name="T65" fmla="*/ 384 h 588"/>
                    <a:gd name="T66" fmla="*/ 129 w 167"/>
                    <a:gd name="T67" fmla="*/ 369 h 588"/>
                    <a:gd name="T68" fmla="*/ 106 w 167"/>
                    <a:gd name="T69" fmla="*/ 347 h 588"/>
                    <a:gd name="T70" fmla="*/ 98 w 167"/>
                    <a:gd name="T71" fmla="*/ 335 h 588"/>
                    <a:gd name="T72" fmla="*/ 105 w 167"/>
                    <a:gd name="T73" fmla="*/ 323 h 588"/>
                    <a:gd name="T74" fmla="*/ 127 w 167"/>
                    <a:gd name="T75" fmla="*/ 302 h 588"/>
                    <a:gd name="T76" fmla="*/ 137 w 167"/>
                    <a:gd name="T77" fmla="*/ 266 h 588"/>
                    <a:gd name="T78" fmla="*/ 141 w 167"/>
                    <a:gd name="T79" fmla="*/ 224 h 588"/>
                    <a:gd name="T80" fmla="*/ 141 w 167"/>
                    <a:gd name="T81" fmla="*/ 144 h 588"/>
                    <a:gd name="T82" fmla="*/ 141 w 167"/>
                    <a:gd name="T83" fmla="*/ 4 h 588"/>
                    <a:gd name="T84" fmla="*/ 43 w 167"/>
                    <a:gd name="T85"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588">
                      <a:moveTo>
                        <a:pt x="43" y="0"/>
                      </a:moveTo>
                      <a:cubicBezTo>
                        <a:pt x="44" y="141"/>
                        <a:pt x="43" y="245"/>
                        <a:pt x="43" y="249"/>
                      </a:cubicBezTo>
                      <a:cubicBezTo>
                        <a:pt x="43" y="255"/>
                        <a:pt x="42" y="260"/>
                        <a:pt x="42" y="260"/>
                      </a:cubicBezTo>
                      <a:cubicBezTo>
                        <a:pt x="42" y="260"/>
                        <a:pt x="42" y="260"/>
                        <a:pt x="42" y="260"/>
                      </a:cubicBezTo>
                      <a:cubicBezTo>
                        <a:pt x="41" y="270"/>
                        <a:pt x="40" y="281"/>
                        <a:pt x="35" y="291"/>
                      </a:cubicBezTo>
                      <a:cubicBezTo>
                        <a:pt x="32" y="298"/>
                        <a:pt x="25" y="307"/>
                        <a:pt x="9" y="324"/>
                      </a:cubicBezTo>
                      <a:cubicBezTo>
                        <a:pt x="4" y="330"/>
                        <a:pt x="0" y="335"/>
                        <a:pt x="0" y="340"/>
                      </a:cubicBezTo>
                      <a:cubicBezTo>
                        <a:pt x="1" y="345"/>
                        <a:pt x="6" y="348"/>
                        <a:pt x="12" y="353"/>
                      </a:cubicBezTo>
                      <a:cubicBezTo>
                        <a:pt x="26" y="362"/>
                        <a:pt x="33" y="361"/>
                        <a:pt x="35" y="367"/>
                      </a:cubicBezTo>
                      <a:cubicBezTo>
                        <a:pt x="37" y="372"/>
                        <a:pt x="34" y="377"/>
                        <a:pt x="28" y="385"/>
                      </a:cubicBezTo>
                      <a:cubicBezTo>
                        <a:pt x="22" y="395"/>
                        <a:pt x="18" y="395"/>
                        <a:pt x="13" y="402"/>
                      </a:cubicBezTo>
                      <a:cubicBezTo>
                        <a:pt x="12" y="403"/>
                        <a:pt x="1" y="419"/>
                        <a:pt x="5" y="433"/>
                      </a:cubicBezTo>
                      <a:cubicBezTo>
                        <a:pt x="8" y="443"/>
                        <a:pt x="16" y="442"/>
                        <a:pt x="34" y="460"/>
                      </a:cubicBezTo>
                      <a:cubicBezTo>
                        <a:pt x="45" y="470"/>
                        <a:pt x="51" y="476"/>
                        <a:pt x="53" y="484"/>
                      </a:cubicBezTo>
                      <a:cubicBezTo>
                        <a:pt x="55" y="490"/>
                        <a:pt x="54" y="493"/>
                        <a:pt x="52" y="515"/>
                      </a:cubicBezTo>
                      <a:cubicBezTo>
                        <a:pt x="51" y="530"/>
                        <a:pt x="51" y="537"/>
                        <a:pt x="51" y="544"/>
                      </a:cubicBezTo>
                      <a:cubicBezTo>
                        <a:pt x="53" y="558"/>
                        <a:pt x="54" y="571"/>
                        <a:pt x="63" y="580"/>
                      </a:cubicBezTo>
                      <a:cubicBezTo>
                        <a:pt x="72" y="588"/>
                        <a:pt x="83" y="588"/>
                        <a:pt x="85" y="588"/>
                      </a:cubicBezTo>
                      <a:cubicBezTo>
                        <a:pt x="88" y="588"/>
                        <a:pt x="98" y="588"/>
                        <a:pt x="99" y="584"/>
                      </a:cubicBezTo>
                      <a:cubicBezTo>
                        <a:pt x="100" y="583"/>
                        <a:pt x="100" y="581"/>
                        <a:pt x="91" y="570"/>
                      </a:cubicBezTo>
                      <a:cubicBezTo>
                        <a:pt x="85" y="561"/>
                        <a:pt x="84" y="560"/>
                        <a:pt x="82" y="557"/>
                      </a:cubicBezTo>
                      <a:cubicBezTo>
                        <a:pt x="81" y="553"/>
                        <a:pt x="82" y="551"/>
                        <a:pt x="82" y="542"/>
                      </a:cubicBezTo>
                      <a:cubicBezTo>
                        <a:pt x="85" y="520"/>
                        <a:pt x="84" y="519"/>
                        <a:pt x="86" y="517"/>
                      </a:cubicBezTo>
                      <a:cubicBezTo>
                        <a:pt x="92" y="512"/>
                        <a:pt x="103" y="512"/>
                        <a:pt x="109" y="517"/>
                      </a:cubicBezTo>
                      <a:cubicBezTo>
                        <a:pt x="116" y="522"/>
                        <a:pt x="114" y="528"/>
                        <a:pt x="121" y="536"/>
                      </a:cubicBezTo>
                      <a:cubicBezTo>
                        <a:pt x="124" y="539"/>
                        <a:pt x="129" y="545"/>
                        <a:pt x="135" y="545"/>
                      </a:cubicBezTo>
                      <a:cubicBezTo>
                        <a:pt x="145" y="545"/>
                        <a:pt x="153" y="535"/>
                        <a:pt x="156" y="527"/>
                      </a:cubicBezTo>
                      <a:cubicBezTo>
                        <a:pt x="167" y="505"/>
                        <a:pt x="156" y="471"/>
                        <a:pt x="136" y="456"/>
                      </a:cubicBezTo>
                      <a:cubicBezTo>
                        <a:pt x="136" y="455"/>
                        <a:pt x="127" y="449"/>
                        <a:pt x="116" y="440"/>
                      </a:cubicBezTo>
                      <a:cubicBezTo>
                        <a:pt x="109" y="434"/>
                        <a:pt x="104" y="430"/>
                        <a:pt x="102" y="423"/>
                      </a:cubicBezTo>
                      <a:cubicBezTo>
                        <a:pt x="102" y="421"/>
                        <a:pt x="100" y="416"/>
                        <a:pt x="102" y="410"/>
                      </a:cubicBezTo>
                      <a:cubicBezTo>
                        <a:pt x="104" y="405"/>
                        <a:pt x="108" y="403"/>
                        <a:pt x="127" y="394"/>
                      </a:cubicBezTo>
                      <a:cubicBezTo>
                        <a:pt x="140" y="388"/>
                        <a:pt x="143" y="387"/>
                        <a:pt x="143" y="384"/>
                      </a:cubicBezTo>
                      <a:cubicBezTo>
                        <a:pt x="144" y="381"/>
                        <a:pt x="141" y="379"/>
                        <a:pt x="129" y="369"/>
                      </a:cubicBezTo>
                      <a:cubicBezTo>
                        <a:pt x="125" y="365"/>
                        <a:pt x="119" y="359"/>
                        <a:pt x="106" y="347"/>
                      </a:cubicBezTo>
                      <a:cubicBezTo>
                        <a:pt x="101" y="342"/>
                        <a:pt x="99" y="339"/>
                        <a:pt x="98" y="335"/>
                      </a:cubicBezTo>
                      <a:cubicBezTo>
                        <a:pt x="98" y="330"/>
                        <a:pt x="102" y="327"/>
                        <a:pt x="105" y="323"/>
                      </a:cubicBezTo>
                      <a:cubicBezTo>
                        <a:pt x="120" y="309"/>
                        <a:pt x="124" y="307"/>
                        <a:pt x="127" y="302"/>
                      </a:cubicBezTo>
                      <a:cubicBezTo>
                        <a:pt x="130" y="299"/>
                        <a:pt x="133" y="294"/>
                        <a:pt x="137" y="266"/>
                      </a:cubicBezTo>
                      <a:cubicBezTo>
                        <a:pt x="141" y="240"/>
                        <a:pt x="141" y="224"/>
                        <a:pt x="141" y="224"/>
                      </a:cubicBezTo>
                      <a:cubicBezTo>
                        <a:pt x="142" y="183"/>
                        <a:pt x="142" y="163"/>
                        <a:pt x="141" y="144"/>
                      </a:cubicBezTo>
                      <a:cubicBezTo>
                        <a:pt x="140" y="115"/>
                        <a:pt x="139" y="70"/>
                        <a:pt x="141" y="4"/>
                      </a:cubicBezTo>
                      <a:cubicBezTo>
                        <a:pt x="109" y="3"/>
                        <a:pt x="76" y="1"/>
                        <a:pt x="43" y="0"/>
                      </a:cubicBezTo>
                      <a:close/>
                    </a:path>
                  </a:pathLst>
                </a:custGeom>
                <a:gradFill>
                  <a:gsLst>
                    <a:gs pos="0">
                      <a:schemeClr val="tx1"/>
                    </a:gs>
                    <a:gs pos="74000">
                      <a:schemeClr val="tx1"/>
                    </a:gs>
                    <a:gs pos="83000">
                      <a:schemeClr val="tx1"/>
                    </a:gs>
                    <a:gs pos="100000">
                      <a:schemeClr val="tx1"/>
                    </a:gs>
                  </a:gsLst>
                  <a:lin ang="5400000" scaled="1"/>
                </a:gradFill>
                <a:ln>
                  <a:noFill/>
                </a:ln>
              </p:spPr>
              <p:txBody>
                <a:bodyPr vert="horz" wrap="square" lIns="91440" tIns="45720" rIns="91440" bIns="4572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39" name="Freeform 438"/>
                <p:cNvSpPr>
                  <a:spLocks/>
                </p:cNvSpPr>
                <p:nvPr/>
              </p:nvSpPr>
              <p:spPr bwMode="auto">
                <a:xfrm>
                  <a:off x="2635251" y="2578101"/>
                  <a:ext cx="73025" cy="258763"/>
                </a:xfrm>
                <a:custGeom>
                  <a:avLst/>
                  <a:gdLst>
                    <a:gd name="T0" fmla="*/ 123 w 167"/>
                    <a:gd name="T1" fmla="*/ 0 h 588"/>
                    <a:gd name="T2" fmla="*/ 123 w 167"/>
                    <a:gd name="T3" fmla="*/ 249 h 588"/>
                    <a:gd name="T4" fmla="*/ 124 w 167"/>
                    <a:gd name="T5" fmla="*/ 260 h 588"/>
                    <a:gd name="T6" fmla="*/ 124 w 167"/>
                    <a:gd name="T7" fmla="*/ 260 h 588"/>
                    <a:gd name="T8" fmla="*/ 131 w 167"/>
                    <a:gd name="T9" fmla="*/ 291 h 588"/>
                    <a:gd name="T10" fmla="*/ 157 w 167"/>
                    <a:gd name="T11" fmla="*/ 324 h 588"/>
                    <a:gd name="T12" fmla="*/ 166 w 167"/>
                    <a:gd name="T13" fmla="*/ 340 h 588"/>
                    <a:gd name="T14" fmla="*/ 154 w 167"/>
                    <a:gd name="T15" fmla="*/ 353 h 588"/>
                    <a:gd name="T16" fmla="*/ 131 w 167"/>
                    <a:gd name="T17" fmla="*/ 367 h 588"/>
                    <a:gd name="T18" fmla="*/ 138 w 167"/>
                    <a:gd name="T19" fmla="*/ 385 h 588"/>
                    <a:gd name="T20" fmla="*/ 153 w 167"/>
                    <a:gd name="T21" fmla="*/ 402 h 588"/>
                    <a:gd name="T22" fmla="*/ 161 w 167"/>
                    <a:gd name="T23" fmla="*/ 433 h 588"/>
                    <a:gd name="T24" fmla="*/ 132 w 167"/>
                    <a:gd name="T25" fmla="*/ 460 h 588"/>
                    <a:gd name="T26" fmla="*/ 113 w 167"/>
                    <a:gd name="T27" fmla="*/ 484 h 588"/>
                    <a:gd name="T28" fmla="*/ 114 w 167"/>
                    <a:gd name="T29" fmla="*/ 515 h 588"/>
                    <a:gd name="T30" fmla="*/ 115 w 167"/>
                    <a:gd name="T31" fmla="*/ 544 h 588"/>
                    <a:gd name="T32" fmla="*/ 103 w 167"/>
                    <a:gd name="T33" fmla="*/ 580 h 588"/>
                    <a:gd name="T34" fmla="*/ 81 w 167"/>
                    <a:gd name="T35" fmla="*/ 588 h 588"/>
                    <a:gd name="T36" fmla="*/ 67 w 167"/>
                    <a:gd name="T37" fmla="*/ 584 h 588"/>
                    <a:gd name="T38" fmla="*/ 75 w 167"/>
                    <a:gd name="T39" fmla="*/ 570 h 588"/>
                    <a:gd name="T40" fmla="*/ 84 w 167"/>
                    <a:gd name="T41" fmla="*/ 557 h 588"/>
                    <a:gd name="T42" fmla="*/ 84 w 167"/>
                    <a:gd name="T43" fmla="*/ 542 h 588"/>
                    <a:gd name="T44" fmla="*/ 80 w 167"/>
                    <a:gd name="T45" fmla="*/ 517 h 588"/>
                    <a:gd name="T46" fmla="*/ 57 w 167"/>
                    <a:gd name="T47" fmla="*/ 517 h 588"/>
                    <a:gd name="T48" fmla="*/ 45 w 167"/>
                    <a:gd name="T49" fmla="*/ 536 h 588"/>
                    <a:gd name="T50" fmla="*/ 31 w 167"/>
                    <a:gd name="T51" fmla="*/ 545 h 588"/>
                    <a:gd name="T52" fmla="*/ 10 w 167"/>
                    <a:gd name="T53" fmla="*/ 527 h 588"/>
                    <a:gd name="T54" fmla="*/ 30 w 167"/>
                    <a:gd name="T55" fmla="*/ 456 h 588"/>
                    <a:gd name="T56" fmla="*/ 50 w 167"/>
                    <a:gd name="T57" fmla="*/ 440 h 588"/>
                    <a:gd name="T58" fmla="*/ 64 w 167"/>
                    <a:gd name="T59" fmla="*/ 423 h 588"/>
                    <a:gd name="T60" fmla="*/ 64 w 167"/>
                    <a:gd name="T61" fmla="*/ 410 h 588"/>
                    <a:gd name="T62" fmla="*/ 39 w 167"/>
                    <a:gd name="T63" fmla="*/ 394 h 588"/>
                    <a:gd name="T64" fmla="*/ 23 w 167"/>
                    <a:gd name="T65" fmla="*/ 384 h 588"/>
                    <a:gd name="T66" fmla="*/ 37 w 167"/>
                    <a:gd name="T67" fmla="*/ 369 h 588"/>
                    <a:gd name="T68" fmla="*/ 60 w 167"/>
                    <a:gd name="T69" fmla="*/ 347 h 588"/>
                    <a:gd name="T70" fmla="*/ 68 w 167"/>
                    <a:gd name="T71" fmla="*/ 335 h 588"/>
                    <a:gd name="T72" fmla="*/ 61 w 167"/>
                    <a:gd name="T73" fmla="*/ 323 h 588"/>
                    <a:gd name="T74" fmla="*/ 39 w 167"/>
                    <a:gd name="T75" fmla="*/ 302 h 588"/>
                    <a:gd name="T76" fmla="*/ 29 w 167"/>
                    <a:gd name="T77" fmla="*/ 266 h 588"/>
                    <a:gd name="T78" fmla="*/ 25 w 167"/>
                    <a:gd name="T79" fmla="*/ 224 h 588"/>
                    <a:gd name="T80" fmla="*/ 25 w 167"/>
                    <a:gd name="T81" fmla="*/ 144 h 588"/>
                    <a:gd name="T82" fmla="*/ 25 w 167"/>
                    <a:gd name="T83" fmla="*/ 4 h 588"/>
                    <a:gd name="T84" fmla="*/ 123 w 167"/>
                    <a:gd name="T85"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588">
                      <a:moveTo>
                        <a:pt x="123" y="0"/>
                      </a:moveTo>
                      <a:cubicBezTo>
                        <a:pt x="123" y="141"/>
                        <a:pt x="123" y="245"/>
                        <a:pt x="123" y="249"/>
                      </a:cubicBezTo>
                      <a:cubicBezTo>
                        <a:pt x="123" y="255"/>
                        <a:pt x="124" y="260"/>
                        <a:pt x="124" y="260"/>
                      </a:cubicBezTo>
                      <a:cubicBezTo>
                        <a:pt x="124" y="260"/>
                        <a:pt x="124" y="260"/>
                        <a:pt x="124" y="260"/>
                      </a:cubicBezTo>
                      <a:cubicBezTo>
                        <a:pt x="126" y="270"/>
                        <a:pt x="127" y="281"/>
                        <a:pt x="131" y="291"/>
                      </a:cubicBezTo>
                      <a:cubicBezTo>
                        <a:pt x="135" y="298"/>
                        <a:pt x="142" y="307"/>
                        <a:pt x="157" y="324"/>
                      </a:cubicBezTo>
                      <a:cubicBezTo>
                        <a:pt x="163" y="330"/>
                        <a:pt x="167" y="335"/>
                        <a:pt x="166" y="340"/>
                      </a:cubicBezTo>
                      <a:cubicBezTo>
                        <a:pt x="166" y="345"/>
                        <a:pt x="161" y="348"/>
                        <a:pt x="154" y="353"/>
                      </a:cubicBezTo>
                      <a:cubicBezTo>
                        <a:pt x="141" y="362"/>
                        <a:pt x="133" y="361"/>
                        <a:pt x="131" y="367"/>
                      </a:cubicBezTo>
                      <a:cubicBezTo>
                        <a:pt x="130" y="372"/>
                        <a:pt x="133" y="377"/>
                        <a:pt x="138" y="385"/>
                      </a:cubicBezTo>
                      <a:cubicBezTo>
                        <a:pt x="145" y="395"/>
                        <a:pt x="148" y="395"/>
                        <a:pt x="153" y="402"/>
                      </a:cubicBezTo>
                      <a:cubicBezTo>
                        <a:pt x="154" y="403"/>
                        <a:pt x="165" y="419"/>
                        <a:pt x="161" y="433"/>
                      </a:cubicBezTo>
                      <a:cubicBezTo>
                        <a:pt x="158" y="443"/>
                        <a:pt x="151" y="442"/>
                        <a:pt x="132" y="460"/>
                      </a:cubicBezTo>
                      <a:cubicBezTo>
                        <a:pt x="121" y="470"/>
                        <a:pt x="116" y="476"/>
                        <a:pt x="113" y="484"/>
                      </a:cubicBezTo>
                      <a:cubicBezTo>
                        <a:pt x="111" y="490"/>
                        <a:pt x="113" y="493"/>
                        <a:pt x="114" y="515"/>
                      </a:cubicBezTo>
                      <a:cubicBezTo>
                        <a:pt x="115" y="530"/>
                        <a:pt x="116" y="537"/>
                        <a:pt x="115" y="544"/>
                      </a:cubicBezTo>
                      <a:cubicBezTo>
                        <a:pt x="114" y="558"/>
                        <a:pt x="113" y="571"/>
                        <a:pt x="103" y="580"/>
                      </a:cubicBezTo>
                      <a:cubicBezTo>
                        <a:pt x="95" y="588"/>
                        <a:pt x="84" y="588"/>
                        <a:pt x="81" y="588"/>
                      </a:cubicBezTo>
                      <a:cubicBezTo>
                        <a:pt x="79" y="588"/>
                        <a:pt x="69" y="588"/>
                        <a:pt x="67" y="584"/>
                      </a:cubicBezTo>
                      <a:cubicBezTo>
                        <a:pt x="67" y="583"/>
                        <a:pt x="67" y="581"/>
                        <a:pt x="75" y="570"/>
                      </a:cubicBezTo>
                      <a:cubicBezTo>
                        <a:pt x="82" y="561"/>
                        <a:pt x="83" y="560"/>
                        <a:pt x="84" y="557"/>
                      </a:cubicBezTo>
                      <a:cubicBezTo>
                        <a:pt x="86" y="553"/>
                        <a:pt x="85" y="551"/>
                        <a:pt x="84" y="542"/>
                      </a:cubicBezTo>
                      <a:cubicBezTo>
                        <a:pt x="82" y="520"/>
                        <a:pt x="82" y="519"/>
                        <a:pt x="80" y="517"/>
                      </a:cubicBezTo>
                      <a:cubicBezTo>
                        <a:pt x="75" y="512"/>
                        <a:pt x="64" y="512"/>
                        <a:pt x="57" y="517"/>
                      </a:cubicBezTo>
                      <a:cubicBezTo>
                        <a:pt x="51" y="522"/>
                        <a:pt x="53" y="528"/>
                        <a:pt x="45" y="536"/>
                      </a:cubicBezTo>
                      <a:cubicBezTo>
                        <a:pt x="42" y="539"/>
                        <a:pt x="37" y="545"/>
                        <a:pt x="31" y="545"/>
                      </a:cubicBezTo>
                      <a:cubicBezTo>
                        <a:pt x="22" y="545"/>
                        <a:pt x="14" y="535"/>
                        <a:pt x="10" y="527"/>
                      </a:cubicBezTo>
                      <a:cubicBezTo>
                        <a:pt x="0" y="505"/>
                        <a:pt x="11" y="471"/>
                        <a:pt x="30" y="456"/>
                      </a:cubicBezTo>
                      <a:cubicBezTo>
                        <a:pt x="31" y="455"/>
                        <a:pt x="40" y="449"/>
                        <a:pt x="50" y="440"/>
                      </a:cubicBezTo>
                      <a:cubicBezTo>
                        <a:pt x="58" y="434"/>
                        <a:pt x="62" y="430"/>
                        <a:pt x="64" y="423"/>
                      </a:cubicBezTo>
                      <a:cubicBezTo>
                        <a:pt x="65" y="421"/>
                        <a:pt x="66" y="416"/>
                        <a:pt x="64" y="410"/>
                      </a:cubicBezTo>
                      <a:cubicBezTo>
                        <a:pt x="63" y="405"/>
                        <a:pt x="59" y="403"/>
                        <a:pt x="39" y="394"/>
                      </a:cubicBezTo>
                      <a:cubicBezTo>
                        <a:pt x="27" y="388"/>
                        <a:pt x="24" y="387"/>
                        <a:pt x="23" y="384"/>
                      </a:cubicBezTo>
                      <a:cubicBezTo>
                        <a:pt x="23" y="381"/>
                        <a:pt x="26" y="379"/>
                        <a:pt x="37" y="369"/>
                      </a:cubicBezTo>
                      <a:cubicBezTo>
                        <a:pt x="42" y="365"/>
                        <a:pt x="48" y="359"/>
                        <a:pt x="60" y="347"/>
                      </a:cubicBezTo>
                      <a:cubicBezTo>
                        <a:pt x="66" y="342"/>
                        <a:pt x="68" y="339"/>
                        <a:pt x="68" y="335"/>
                      </a:cubicBezTo>
                      <a:cubicBezTo>
                        <a:pt x="68" y="330"/>
                        <a:pt x="65" y="327"/>
                        <a:pt x="61" y="323"/>
                      </a:cubicBezTo>
                      <a:cubicBezTo>
                        <a:pt x="47" y="309"/>
                        <a:pt x="43" y="307"/>
                        <a:pt x="39" y="302"/>
                      </a:cubicBezTo>
                      <a:cubicBezTo>
                        <a:pt x="37" y="299"/>
                        <a:pt x="33" y="294"/>
                        <a:pt x="29" y="266"/>
                      </a:cubicBezTo>
                      <a:cubicBezTo>
                        <a:pt x="26" y="240"/>
                        <a:pt x="25" y="224"/>
                        <a:pt x="25" y="224"/>
                      </a:cubicBezTo>
                      <a:cubicBezTo>
                        <a:pt x="25" y="183"/>
                        <a:pt x="24" y="163"/>
                        <a:pt x="25" y="144"/>
                      </a:cubicBezTo>
                      <a:cubicBezTo>
                        <a:pt x="27" y="115"/>
                        <a:pt x="28" y="70"/>
                        <a:pt x="25" y="4"/>
                      </a:cubicBezTo>
                      <a:cubicBezTo>
                        <a:pt x="58" y="3"/>
                        <a:pt x="91" y="1"/>
                        <a:pt x="123" y="0"/>
                      </a:cubicBezTo>
                      <a:close/>
                    </a:path>
                  </a:pathLst>
                </a:custGeom>
                <a:gradFill>
                  <a:gsLst>
                    <a:gs pos="0">
                      <a:schemeClr val="tx1"/>
                    </a:gs>
                    <a:gs pos="74000">
                      <a:schemeClr val="tx1"/>
                    </a:gs>
                    <a:gs pos="83000">
                      <a:schemeClr val="tx1"/>
                    </a:gs>
                    <a:gs pos="100000">
                      <a:schemeClr val="tx1"/>
                    </a:gs>
                  </a:gsLst>
                  <a:lin ang="5400000" scaled="1"/>
                </a:gradFill>
                <a:ln>
                  <a:noFill/>
                </a:ln>
              </p:spPr>
              <p:txBody>
                <a:bodyPr vert="horz" wrap="square" lIns="91440" tIns="45720" rIns="91440" bIns="4572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40" name="Freeform 439"/>
                <p:cNvSpPr>
                  <a:spLocks/>
                </p:cNvSpPr>
                <p:nvPr/>
              </p:nvSpPr>
              <p:spPr bwMode="auto">
                <a:xfrm>
                  <a:off x="2584451" y="2578101"/>
                  <a:ext cx="73025" cy="258763"/>
                </a:xfrm>
                <a:custGeom>
                  <a:avLst/>
                  <a:gdLst>
                    <a:gd name="T0" fmla="*/ 43 w 167"/>
                    <a:gd name="T1" fmla="*/ 0 h 588"/>
                    <a:gd name="T2" fmla="*/ 43 w 167"/>
                    <a:gd name="T3" fmla="*/ 249 h 588"/>
                    <a:gd name="T4" fmla="*/ 42 w 167"/>
                    <a:gd name="T5" fmla="*/ 260 h 588"/>
                    <a:gd name="T6" fmla="*/ 42 w 167"/>
                    <a:gd name="T7" fmla="*/ 260 h 588"/>
                    <a:gd name="T8" fmla="*/ 35 w 167"/>
                    <a:gd name="T9" fmla="*/ 291 h 588"/>
                    <a:gd name="T10" fmla="*/ 9 w 167"/>
                    <a:gd name="T11" fmla="*/ 324 h 588"/>
                    <a:gd name="T12" fmla="*/ 0 w 167"/>
                    <a:gd name="T13" fmla="*/ 340 h 588"/>
                    <a:gd name="T14" fmla="*/ 12 w 167"/>
                    <a:gd name="T15" fmla="*/ 353 h 588"/>
                    <a:gd name="T16" fmla="*/ 35 w 167"/>
                    <a:gd name="T17" fmla="*/ 367 h 588"/>
                    <a:gd name="T18" fmla="*/ 28 w 167"/>
                    <a:gd name="T19" fmla="*/ 385 h 588"/>
                    <a:gd name="T20" fmla="*/ 13 w 167"/>
                    <a:gd name="T21" fmla="*/ 402 h 588"/>
                    <a:gd name="T22" fmla="*/ 5 w 167"/>
                    <a:gd name="T23" fmla="*/ 433 h 588"/>
                    <a:gd name="T24" fmla="*/ 34 w 167"/>
                    <a:gd name="T25" fmla="*/ 460 h 588"/>
                    <a:gd name="T26" fmla="*/ 53 w 167"/>
                    <a:gd name="T27" fmla="*/ 484 h 588"/>
                    <a:gd name="T28" fmla="*/ 52 w 167"/>
                    <a:gd name="T29" fmla="*/ 515 h 588"/>
                    <a:gd name="T30" fmla="*/ 51 w 167"/>
                    <a:gd name="T31" fmla="*/ 544 h 588"/>
                    <a:gd name="T32" fmla="*/ 63 w 167"/>
                    <a:gd name="T33" fmla="*/ 580 h 588"/>
                    <a:gd name="T34" fmla="*/ 85 w 167"/>
                    <a:gd name="T35" fmla="*/ 588 h 588"/>
                    <a:gd name="T36" fmla="*/ 99 w 167"/>
                    <a:gd name="T37" fmla="*/ 584 h 588"/>
                    <a:gd name="T38" fmla="*/ 91 w 167"/>
                    <a:gd name="T39" fmla="*/ 570 h 588"/>
                    <a:gd name="T40" fmla="*/ 82 w 167"/>
                    <a:gd name="T41" fmla="*/ 557 h 588"/>
                    <a:gd name="T42" fmla="*/ 82 w 167"/>
                    <a:gd name="T43" fmla="*/ 542 h 588"/>
                    <a:gd name="T44" fmla="*/ 86 w 167"/>
                    <a:gd name="T45" fmla="*/ 517 h 588"/>
                    <a:gd name="T46" fmla="*/ 109 w 167"/>
                    <a:gd name="T47" fmla="*/ 517 h 588"/>
                    <a:gd name="T48" fmla="*/ 121 w 167"/>
                    <a:gd name="T49" fmla="*/ 536 h 588"/>
                    <a:gd name="T50" fmla="*/ 135 w 167"/>
                    <a:gd name="T51" fmla="*/ 545 h 588"/>
                    <a:gd name="T52" fmla="*/ 156 w 167"/>
                    <a:gd name="T53" fmla="*/ 527 h 588"/>
                    <a:gd name="T54" fmla="*/ 136 w 167"/>
                    <a:gd name="T55" fmla="*/ 456 h 588"/>
                    <a:gd name="T56" fmla="*/ 116 w 167"/>
                    <a:gd name="T57" fmla="*/ 440 h 588"/>
                    <a:gd name="T58" fmla="*/ 102 w 167"/>
                    <a:gd name="T59" fmla="*/ 423 h 588"/>
                    <a:gd name="T60" fmla="*/ 102 w 167"/>
                    <a:gd name="T61" fmla="*/ 410 h 588"/>
                    <a:gd name="T62" fmla="*/ 127 w 167"/>
                    <a:gd name="T63" fmla="*/ 394 h 588"/>
                    <a:gd name="T64" fmla="*/ 143 w 167"/>
                    <a:gd name="T65" fmla="*/ 384 h 588"/>
                    <a:gd name="T66" fmla="*/ 129 w 167"/>
                    <a:gd name="T67" fmla="*/ 369 h 588"/>
                    <a:gd name="T68" fmla="*/ 106 w 167"/>
                    <a:gd name="T69" fmla="*/ 347 h 588"/>
                    <a:gd name="T70" fmla="*/ 98 w 167"/>
                    <a:gd name="T71" fmla="*/ 335 h 588"/>
                    <a:gd name="T72" fmla="*/ 105 w 167"/>
                    <a:gd name="T73" fmla="*/ 323 h 588"/>
                    <a:gd name="T74" fmla="*/ 127 w 167"/>
                    <a:gd name="T75" fmla="*/ 302 h 588"/>
                    <a:gd name="T76" fmla="*/ 137 w 167"/>
                    <a:gd name="T77" fmla="*/ 266 h 588"/>
                    <a:gd name="T78" fmla="*/ 141 w 167"/>
                    <a:gd name="T79" fmla="*/ 224 h 588"/>
                    <a:gd name="T80" fmla="*/ 141 w 167"/>
                    <a:gd name="T81" fmla="*/ 144 h 588"/>
                    <a:gd name="T82" fmla="*/ 141 w 167"/>
                    <a:gd name="T83" fmla="*/ 4 h 588"/>
                    <a:gd name="T84" fmla="*/ 43 w 167"/>
                    <a:gd name="T85"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 h="588">
                      <a:moveTo>
                        <a:pt x="43" y="0"/>
                      </a:moveTo>
                      <a:cubicBezTo>
                        <a:pt x="44" y="141"/>
                        <a:pt x="43" y="245"/>
                        <a:pt x="43" y="249"/>
                      </a:cubicBezTo>
                      <a:cubicBezTo>
                        <a:pt x="43" y="255"/>
                        <a:pt x="42" y="260"/>
                        <a:pt x="42" y="260"/>
                      </a:cubicBezTo>
                      <a:cubicBezTo>
                        <a:pt x="42" y="260"/>
                        <a:pt x="42" y="260"/>
                        <a:pt x="42" y="260"/>
                      </a:cubicBezTo>
                      <a:cubicBezTo>
                        <a:pt x="41" y="270"/>
                        <a:pt x="40" y="281"/>
                        <a:pt x="35" y="291"/>
                      </a:cubicBezTo>
                      <a:cubicBezTo>
                        <a:pt x="32" y="298"/>
                        <a:pt x="25" y="307"/>
                        <a:pt x="9" y="324"/>
                      </a:cubicBezTo>
                      <a:cubicBezTo>
                        <a:pt x="4" y="330"/>
                        <a:pt x="0" y="335"/>
                        <a:pt x="0" y="340"/>
                      </a:cubicBezTo>
                      <a:cubicBezTo>
                        <a:pt x="1" y="345"/>
                        <a:pt x="6" y="348"/>
                        <a:pt x="12" y="353"/>
                      </a:cubicBezTo>
                      <a:cubicBezTo>
                        <a:pt x="26" y="362"/>
                        <a:pt x="33" y="361"/>
                        <a:pt x="35" y="367"/>
                      </a:cubicBezTo>
                      <a:cubicBezTo>
                        <a:pt x="37" y="372"/>
                        <a:pt x="34" y="377"/>
                        <a:pt x="28" y="385"/>
                      </a:cubicBezTo>
                      <a:cubicBezTo>
                        <a:pt x="22" y="395"/>
                        <a:pt x="18" y="395"/>
                        <a:pt x="13" y="402"/>
                      </a:cubicBezTo>
                      <a:cubicBezTo>
                        <a:pt x="12" y="403"/>
                        <a:pt x="1" y="419"/>
                        <a:pt x="5" y="433"/>
                      </a:cubicBezTo>
                      <a:cubicBezTo>
                        <a:pt x="8" y="443"/>
                        <a:pt x="16" y="442"/>
                        <a:pt x="34" y="460"/>
                      </a:cubicBezTo>
                      <a:cubicBezTo>
                        <a:pt x="45" y="470"/>
                        <a:pt x="51" y="476"/>
                        <a:pt x="53" y="484"/>
                      </a:cubicBezTo>
                      <a:cubicBezTo>
                        <a:pt x="55" y="490"/>
                        <a:pt x="54" y="493"/>
                        <a:pt x="52" y="515"/>
                      </a:cubicBezTo>
                      <a:cubicBezTo>
                        <a:pt x="51" y="530"/>
                        <a:pt x="51" y="537"/>
                        <a:pt x="51" y="544"/>
                      </a:cubicBezTo>
                      <a:cubicBezTo>
                        <a:pt x="53" y="558"/>
                        <a:pt x="54" y="571"/>
                        <a:pt x="63" y="580"/>
                      </a:cubicBezTo>
                      <a:cubicBezTo>
                        <a:pt x="72" y="588"/>
                        <a:pt x="83" y="588"/>
                        <a:pt x="85" y="588"/>
                      </a:cubicBezTo>
                      <a:cubicBezTo>
                        <a:pt x="88" y="588"/>
                        <a:pt x="98" y="588"/>
                        <a:pt x="99" y="584"/>
                      </a:cubicBezTo>
                      <a:cubicBezTo>
                        <a:pt x="100" y="583"/>
                        <a:pt x="100" y="581"/>
                        <a:pt x="91" y="570"/>
                      </a:cubicBezTo>
                      <a:cubicBezTo>
                        <a:pt x="85" y="561"/>
                        <a:pt x="84" y="560"/>
                        <a:pt x="82" y="557"/>
                      </a:cubicBezTo>
                      <a:cubicBezTo>
                        <a:pt x="81" y="553"/>
                        <a:pt x="82" y="551"/>
                        <a:pt x="82" y="542"/>
                      </a:cubicBezTo>
                      <a:cubicBezTo>
                        <a:pt x="85" y="520"/>
                        <a:pt x="84" y="519"/>
                        <a:pt x="86" y="517"/>
                      </a:cubicBezTo>
                      <a:cubicBezTo>
                        <a:pt x="92" y="512"/>
                        <a:pt x="103" y="512"/>
                        <a:pt x="109" y="517"/>
                      </a:cubicBezTo>
                      <a:cubicBezTo>
                        <a:pt x="116" y="522"/>
                        <a:pt x="114" y="528"/>
                        <a:pt x="121" y="536"/>
                      </a:cubicBezTo>
                      <a:cubicBezTo>
                        <a:pt x="124" y="539"/>
                        <a:pt x="129" y="545"/>
                        <a:pt x="135" y="545"/>
                      </a:cubicBezTo>
                      <a:cubicBezTo>
                        <a:pt x="145" y="545"/>
                        <a:pt x="153" y="535"/>
                        <a:pt x="156" y="527"/>
                      </a:cubicBezTo>
                      <a:cubicBezTo>
                        <a:pt x="167" y="505"/>
                        <a:pt x="156" y="471"/>
                        <a:pt x="136" y="456"/>
                      </a:cubicBezTo>
                      <a:cubicBezTo>
                        <a:pt x="136" y="455"/>
                        <a:pt x="127" y="449"/>
                        <a:pt x="116" y="440"/>
                      </a:cubicBezTo>
                      <a:cubicBezTo>
                        <a:pt x="109" y="434"/>
                        <a:pt x="104" y="430"/>
                        <a:pt x="102" y="423"/>
                      </a:cubicBezTo>
                      <a:cubicBezTo>
                        <a:pt x="102" y="421"/>
                        <a:pt x="100" y="416"/>
                        <a:pt x="102" y="410"/>
                      </a:cubicBezTo>
                      <a:cubicBezTo>
                        <a:pt x="104" y="405"/>
                        <a:pt x="108" y="403"/>
                        <a:pt x="127" y="394"/>
                      </a:cubicBezTo>
                      <a:cubicBezTo>
                        <a:pt x="140" y="388"/>
                        <a:pt x="143" y="387"/>
                        <a:pt x="143" y="384"/>
                      </a:cubicBezTo>
                      <a:cubicBezTo>
                        <a:pt x="144" y="381"/>
                        <a:pt x="141" y="379"/>
                        <a:pt x="129" y="369"/>
                      </a:cubicBezTo>
                      <a:cubicBezTo>
                        <a:pt x="125" y="365"/>
                        <a:pt x="119" y="359"/>
                        <a:pt x="106" y="347"/>
                      </a:cubicBezTo>
                      <a:cubicBezTo>
                        <a:pt x="101" y="342"/>
                        <a:pt x="99" y="339"/>
                        <a:pt x="98" y="335"/>
                      </a:cubicBezTo>
                      <a:cubicBezTo>
                        <a:pt x="98" y="330"/>
                        <a:pt x="102" y="327"/>
                        <a:pt x="105" y="323"/>
                      </a:cubicBezTo>
                      <a:cubicBezTo>
                        <a:pt x="120" y="309"/>
                        <a:pt x="124" y="307"/>
                        <a:pt x="127" y="302"/>
                      </a:cubicBezTo>
                      <a:cubicBezTo>
                        <a:pt x="130" y="299"/>
                        <a:pt x="133" y="294"/>
                        <a:pt x="137" y="266"/>
                      </a:cubicBezTo>
                      <a:cubicBezTo>
                        <a:pt x="141" y="240"/>
                        <a:pt x="141" y="224"/>
                        <a:pt x="141" y="224"/>
                      </a:cubicBezTo>
                      <a:cubicBezTo>
                        <a:pt x="142" y="183"/>
                        <a:pt x="142" y="163"/>
                        <a:pt x="141" y="144"/>
                      </a:cubicBezTo>
                      <a:cubicBezTo>
                        <a:pt x="140" y="115"/>
                        <a:pt x="139" y="70"/>
                        <a:pt x="141" y="4"/>
                      </a:cubicBezTo>
                      <a:cubicBezTo>
                        <a:pt x="109" y="3"/>
                        <a:pt x="76" y="1"/>
                        <a:pt x="43" y="0"/>
                      </a:cubicBezTo>
                      <a:close/>
                    </a:path>
                  </a:pathLst>
                </a:custGeom>
                <a:gradFill>
                  <a:gsLst>
                    <a:gs pos="0">
                      <a:schemeClr val="tx1"/>
                    </a:gs>
                    <a:gs pos="74000">
                      <a:schemeClr val="tx1"/>
                    </a:gs>
                    <a:gs pos="83000">
                      <a:schemeClr val="tx1"/>
                    </a:gs>
                    <a:gs pos="100000">
                      <a:schemeClr val="tx1"/>
                    </a:gs>
                  </a:gsLst>
                  <a:lin ang="5400000" scaled="1"/>
                </a:gradFill>
                <a:ln>
                  <a:noFill/>
                </a:ln>
              </p:spPr>
              <p:txBody>
                <a:bodyPr vert="horz" wrap="square" lIns="91440" tIns="45720" rIns="91440" bIns="4572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41" name="Freeform 440"/>
                <p:cNvSpPr>
                  <a:spLocks/>
                </p:cNvSpPr>
                <p:nvPr/>
              </p:nvSpPr>
              <p:spPr bwMode="auto">
                <a:xfrm>
                  <a:off x="3111501" y="2486026"/>
                  <a:ext cx="100013" cy="396875"/>
                </a:xfrm>
                <a:custGeom>
                  <a:avLst/>
                  <a:gdLst>
                    <a:gd name="T0" fmla="*/ 138 w 225"/>
                    <a:gd name="T1" fmla="*/ 38 h 897"/>
                    <a:gd name="T2" fmla="*/ 122 w 225"/>
                    <a:gd name="T3" fmla="*/ 74 h 897"/>
                    <a:gd name="T4" fmla="*/ 115 w 225"/>
                    <a:gd name="T5" fmla="*/ 134 h 897"/>
                    <a:gd name="T6" fmla="*/ 113 w 225"/>
                    <a:gd name="T7" fmla="*/ 222 h 897"/>
                    <a:gd name="T8" fmla="*/ 132 w 225"/>
                    <a:gd name="T9" fmla="*/ 294 h 897"/>
                    <a:gd name="T10" fmla="*/ 172 w 225"/>
                    <a:gd name="T11" fmla="*/ 348 h 897"/>
                    <a:gd name="T12" fmla="*/ 203 w 225"/>
                    <a:gd name="T13" fmla="*/ 366 h 897"/>
                    <a:gd name="T14" fmla="*/ 219 w 225"/>
                    <a:gd name="T15" fmla="*/ 380 h 897"/>
                    <a:gd name="T16" fmla="*/ 225 w 225"/>
                    <a:gd name="T17" fmla="*/ 402 h 897"/>
                    <a:gd name="T18" fmla="*/ 217 w 225"/>
                    <a:gd name="T19" fmla="*/ 425 h 897"/>
                    <a:gd name="T20" fmla="*/ 193 w 225"/>
                    <a:gd name="T21" fmla="*/ 457 h 897"/>
                    <a:gd name="T22" fmla="*/ 163 w 225"/>
                    <a:gd name="T23" fmla="*/ 490 h 897"/>
                    <a:gd name="T24" fmla="*/ 156 w 225"/>
                    <a:gd name="T25" fmla="*/ 504 h 897"/>
                    <a:gd name="T26" fmla="*/ 174 w 225"/>
                    <a:gd name="T27" fmla="*/ 520 h 897"/>
                    <a:gd name="T28" fmla="*/ 196 w 225"/>
                    <a:gd name="T29" fmla="*/ 553 h 897"/>
                    <a:gd name="T30" fmla="*/ 201 w 225"/>
                    <a:gd name="T31" fmla="*/ 592 h 897"/>
                    <a:gd name="T32" fmla="*/ 187 w 225"/>
                    <a:gd name="T33" fmla="*/ 608 h 897"/>
                    <a:gd name="T34" fmla="*/ 158 w 225"/>
                    <a:gd name="T35" fmla="*/ 640 h 897"/>
                    <a:gd name="T36" fmla="*/ 131 w 225"/>
                    <a:gd name="T37" fmla="*/ 668 h 897"/>
                    <a:gd name="T38" fmla="*/ 115 w 225"/>
                    <a:gd name="T39" fmla="*/ 698 h 897"/>
                    <a:gd name="T40" fmla="*/ 107 w 225"/>
                    <a:gd name="T41" fmla="*/ 731 h 897"/>
                    <a:gd name="T42" fmla="*/ 101 w 225"/>
                    <a:gd name="T43" fmla="*/ 766 h 897"/>
                    <a:gd name="T44" fmla="*/ 100 w 225"/>
                    <a:gd name="T45" fmla="*/ 819 h 897"/>
                    <a:gd name="T46" fmla="*/ 100 w 225"/>
                    <a:gd name="T47" fmla="*/ 850 h 897"/>
                    <a:gd name="T48" fmla="*/ 94 w 225"/>
                    <a:gd name="T49" fmla="*/ 872 h 897"/>
                    <a:gd name="T50" fmla="*/ 80 w 225"/>
                    <a:gd name="T51" fmla="*/ 891 h 897"/>
                    <a:gd name="T52" fmla="*/ 62 w 225"/>
                    <a:gd name="T53" fmla="*/ 895 h 897"/>
                    <a:gd name="T54" fmla="*/ 52 w 225"/>
                    <a:gd name="T55" fmla="*/ 886 h 897"/>
                    <a:gd name="T56" fmla="*/ 54 w 225"/>
                    <a:gd name="T57" fmla="*/ 874 h 897"/>
                    <a:gd name="T58" fmla="*/ 62 w 225"/>
                    <a:gd name="T59" fmla="*/ 864 h 897"/>
                    <a:gd name="T60" fmla="*/ 68 w 225"/>
                    <a:gd name="T61" fmla="*/ 853 h 897"/>
                    <a:gd name="T62" fmla="*/ 72 w 225"/>
                    <a:gd name="T63" fmla="*/ 837 h 897"/>
                    <a:gd name="T64" fmla="*/ 64 w 225"/>
                    <a:gd name="T65" fmla="*/ 827 h 897"/>
                    <a:gd name="T66" fmla="*/ 48 w 225"/>
                    <a:gd name="T67" fmla="*/ 831 h 897"/>
                    <a:gd name="T68" fmla="*/ 36 w 225"/>
                    <a:gd name="T69" fmla="*/ 841 h 897"/>
                    <a:gd name="T70" fmla="*/ 25 w 225"/>
                    <a:gd name="T71" fmla="*/ 848 h 897"/>
                    <a:gd name="T72" fmla="*/ 7 w 225"/>
                    <a:gd name="T73" fmla="*/ 840 h 897"/>
                    <a:gd name="T74" fmla="*/ 4 w 225"/>
                    <a:gd name="T75" fmla="*/ 800 h 897"/>
                    <a:gd name="T76" fmla="*/ 22 w 225"/>
                    <a:gd name="T77" fmla="*/ 726 h 897"/>
                    <a:gd name="T78" fmla="*/ 31 w 225"/>
                    <a:gd name="T79" fmla="*/ 686 h 897"/>
                    <a:gd name="T80" fmla="*/ 68 w 225"/>
                    <a:gd name="T81" fmla="*/ 631 h 897"/>
                    <a:gd name="T82" fmla="*/ 103 w 225"/>
                    <a:gd name="T83" fmla="*/ 603 h 897"/>
                    <a:gd name="T84" fmla="*/ 110 w 225"/>
                    <a:gd name="T85" fmla="*/ 591 h 897"/>
                    <a:gd name="T86" fmla="*/ 110 w 225"/>
                    <a:gd name="T87" fmla="*/ 572 h 897"/>
                    <a:gd name="T88" fmla="*/ 78 w 225"/>
                    <a:gd name="T89" fmla="*/ 551 h 897"/>
                    <a:gd name="T90" fmla="*/ 59 w 225"/>
                    <a:gd name="T91" fmla="*/ 525 h 897"/>
                    <a:gd name="T92" fmla="*/ 56 w 225"/>
                    <a:gd name="T93" fmla="*/ 484 h 897"/>
                    <a:gd name="T94" fmla="*/ 80 w 225"/>
                    <a:gd name="T95" fmla="*/ 459 h 897"/>
                    <a:gd name="T96" fmla="*/ 120 w 225"/>
                    <a:gd name="T97" fmla="*/ 424 h 897"/>
                    <a:gd name="T98" fmla="*/ 109 w 225"/>
                    <a:gd name="T99" fmla="*/ 396 h 897"/>
                    <a:gd name="T100" fmla="*/ 81 w 225"/>
                    <a:gd name="T101" fmla="*/ 374 h 897"/>
                    <a:gd name="T102" fmla="*/ 47 w 225"/>
                    <a:gd name="T103" fmla="*/ 309 h 897"/>
                    <a:gd name="T104" fmla="*/ 36 w 225"/>
                    <a:gd name="T105" fmla="*/ 219 h 897"/>
                    <a:gd name="T106" fmla="*/ 41 w 225"/>
                    <a:gd name="T107" fmla="*/ 105 h 897"/>
                    <a:gd name="T108" fmla="*/ 56 w 225"/>
                    <a:gd name="T109" fmla="*/ 34 h 897"/>
                    <a:gd name="T110" fmla="*/ 73 w 225"/>
                    <a:gd name="T111" fmla="*/ 12 h 897"/>
                    <a:gd name="T112" fmla="*/ 89 w 225"/>
                    <a:gd name="T113" fmla="*/ 2 h 897"/>
                    <a:gd name="T114" fmla="*/ 108 w 225"/>
                    <a:gd name="T115" fmla="*/ 2 h 897"/>
                    <a:gd name="T116" fmla="*/ 136 w 225"/>
                    <a:gd name="T117" fmla="*/ 12 h 897"/>
                    <a:gd name="T118" fmla="*/ 138 w 225"/>
                    <a:gd name="T119" fmla="*/ 38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5" h="897">
                      <a:moveTo>
                        <a:pt x="138" y="38"/>
                      </a:moveTo>
                      <a:cubicBezTo>
                        <a:pt x="135" y="55"/>
                        <a:pt x="127" y="64"/>
                        <a:pt x="122" y="74"/>
                      </a:cubicBezTo>
                      <a:cubicBezTo>
                        <a:pt x="115" y="86"/>
                        <a:pt x="116" y="94"/>
                        <a:pt x="115" y="134"/>
                      </a:cubicBezTo>
                      <a:cubicBezTo>
                        <a:pt x="113" y="211"/>
                        <a:pt x="111" y="204"/>
                        <a:pt x="113" y="222"/>
                      </a:cubicBezTo>
                      <a:cubicBezTo>
                        <a:pt x="115" y="240"/>
                        <a:pt x="118" y="265"/>
                        <a:pt x="132" y="294"/>
                      </a:cubicBezTo>
                      <a:cubicBezTo>
                        <a:pt x="143" y="318"/>
                        <a:pt x="152" y="337"/>
                        <a:pt x="172" y="348"/>
                      </a:cubicBezTo>
                      <a:cubicBezTo>
                        <a:pt x="175" y="349"/>
                        <a:pt x="184" y="355"/>
                        <a:pt x="203" y="366"/>
                      </a:cubicBezTo>
                      <a:cubicBezTo>
                        <a:pt x="210" y="371"/>
                        <a:pt x="215" y="374"/>
                        <a:pt x="219" y="380"/>
                      </a:cubicBezTo>
                      <a:cubicBezTo>
                        <a:pt x="225" y="389"/>
                        <a:pt x="225" y="399"/>
                        <a:pt x="225" y="402"/>
                      </a:cubicBezTo>
                      <a:cubicBezTo>
                        <a:pt x="225" y="408"/>
                        <a:pt x="223" y="414"/>
                        <a:pt x="217" y="425"/>
                      </a:cubicBezTo>
                      <a:cubicBezTo>
                        <a:pt x="211" y="436"/>
                        <a:pt x="203" y="446"/>
                        <a:pt x="193" y="457"/>
                      </a:cubicBezTo>
                      <a:cubicBezTo>
                        <a:pt x="187" y="464"/>
                        <a:pt x="176" y="474"/>
                        <a:pt x="163" y="490"/>
                      </a:cubicBezTo>
                      <a:cubicBezTo>
                        <a:pt x="159" y="494"/>
                        <a:pt x="156" y="499"/>
                        <a:pt x="156" y="504"/>
                      </a:cubicBezTo>
                      <a:cubicBezTo>
                        <a:pt x="157" y="511"/>
                        <a:pt x="165" y="513"/>
                        <a:pt x="174" y="520"/>
                      </a:cubicBezTo>
                      <a:cubicBezTo>
                        <a:pt x="186" y="531"/>
                        <a:pt x="192" y="543"/>
                        <a:pt x="196" y="553"/>
                      </a:cubicBezTo>
                      <a:cubicBezTo>
                        <a:pt x="201" y="565"/>
                        <a:pt x="207" y="579"/>
                        <a:pt x="201" y="592"/>
                      </a:cubicBezTo>
                      <a:cubicBezTo>
                        <a:pt x="199" y="597"/>
                        <a:pt x="198" y="598"/>
                        <a:pt x="187" y="608"/>
                      </a:cubicBezTo>
                      <a:cubicBezTo>
                        <a:pt x="172" y="624"/>
                        <a:pt x="174" y="623"/>
                        <a:pt x="158" y="640"/>
                      </a:cubicBezTo>
                      <a:cubicBezTo>
                        <a:pt x="139" y="660"/>
                        <a:pt x="138" y="658"/>
                        <a:pt x="131" y="668"/>
                      </a:cubicBezTo>
                      <a:cubicBezTo>
                        <a:pt x="129" y="670"/>
                        <a:pt x="121" y="681"/>
                        <a:pt x="115" y="698"/>
                      </a:cubicBezTo>
                      <a:cubicBezTo>
                        <a:pt x="112" y="707"/>
                        <a:pt x="110" y="715"/>
                        <a:pt x="107" y="731"/>
                      </a:cubicBezTo>
                      <a:cubicBezTo>
                        <a:pt x="104" y="748"/>
                        <a:pt x="102" y="756"/>
                        <a:pt x="101" y="766"/>
                      </a:cubicBezTo>
                      <a:cubicBezTo>
                        <a:pt x="99" y="786"/>
                        <a:pt x="100" y="805"/>
                        <a:pt x="100" y="819"/>
                      </a:cubicBezTo>
                      <a:cubicBezTo>
                        <a:pt x="101" y="829"/>
                        <a:pt x="101" y="838"/>
                        <a:pt x="100" y="850"/>
                      </a:cubicBezTo>
                      <a:cubicBezTo>
                        <a:pt x="98" y="860"/>
                        <a:pt x="96" y="866"/>
                        <a:pt x="94" y="872"/>
                      </a:cubicBezTo>
                      <a:cubicBezTo>
                        <a:pt x="90" y="879"/>
                        <a:pt x="87" y="886"/>
                        <a:pt x="80" y="891"/>
                      </a:cubicBezTo>
                      <a:cubicBezTo>
                        <a:pt x="77" y="893"/>
                        <a:pt x="70" y="897"/>
                        <a:pt x="62" y="895"/>
                      </a:cubicBezTo>
                      <a:cubicBezTo>
                        <a:pt x="61" y="895"/>
                        <a:pt x="55" y="893"/>
                        <a:pt x="52" y="886"/>
                      </a:cubicBezTo>
                      <a:cubicBezTo>
                        <a:pt x="50" y="881"/>
                        <a:pt x="53" y="876"/>
                        <a:pt x="54" y="874"/>
                      </a:cubicBezTo>
                      <a:cubicBezTo>
                        <a:pt x="56" y="870"/>
                        <a:pt x="57" y="870"/>
                        <a:pt x="62" y="864"/>
                      </a:cubicBezTo>
                      <a:cubicBezTo>
                        <a:pt x="63" y="861"/>
                        <a:pt x="66" y="858"/>
                        <a:pt x="68" y="853"/>
                      </a:cubicBezTo>
                      <a:cubicBezTo>
                        <a:pt x="71" y="847"/>
                        <a:pt x="73" y="843"/>
                        <a:pt x="72" y="837"/>
                      </a:cubicBezTo>
                      <a:cubicBezTo>
                        <a:pt x="71" y="836"/>
                        <a:pt x="70" y="829"/>
                        <a:pt x="64" y="827"/>
                      </a:cubicBezTo>
                      <a:cubicBezTo>
                        <a:pt x="58" y="825"/>
                        <a:pt x="51" y="829"/>
                        <a:pt x="48" y="831"/>
                      </a:cubicBezTo>
                      <a:cubicBezTo>
                        <a:pt x="43" y="834"/>
                        <a:pt x="42" y="837"/>
                        <a:pt x="36" y="841"/>
                      </a:cubicBezTo>
                      <a:cubicBezTo>
                        <a:pt x="31" y="845"/>
                        <a:pt x="29" y="847"/>
                        <a:pt x="25" y="848"/>
                      </a:cubicBezTo>
                      <a:cubicBezTo>
                        <a:pt x="18" y="849"/>
                        <a:pt x="10" y="844"/>
                        <a:pt x="7" y="840"/>
                      </a:cubicBezTo>
                      <a:cubicBezTo>
                        <a:pt x="0" y="833"/>
                        <a:pt x="1" y="821"/>
                        <a:pt x="4" y="800"/>
                      </a:cubicBezTo>
                      <a:cubicBezTo>
                        <a:pt x="10" y="770"/>
                        <a:pt x="15" y="755"/>
                        <a:pt x="22" y="726"/>
                      </a:cubicBezTo>
                      <a:cubicBezTo>
                        <a:pt x="29" y="695"/>
                        <a:pt x="27" y="697"/>
                        <a:pt x="31" y="686"/>
                      </a:cubicBezTo>
                      <a:cubicBezTo>
                        <a:pt x="37" y="669"/>
                        <a:pt x="46" y="646"/>
                        <a:pt x="68" y="631"/>
                      </a:cubicBezTo>
                      <a:cubicBezTo>
                        <a:pt x="76" y="625"/>
                        <a:pt x="92" y="616"/>
                        <a:pt x="103" y="603"/>
                      </a:cubicBezTo>
                      <a:cubicBezTo>
                        <a:pt x="105" y="601"/>
                        <a:pt x="108" y="597"/>
                        <a:pt x="110" y="591"/>
                      </a:cubicBezTo>
                      <a:cubicBezTo>
                        <a:pt x="110" y="589"/>
                        <a:pt x="113" y="579"/>
                        <a:pt x="110" y="572"/>
                      </a:cubicBezTo>
                      <a:cubicBezTo>
                        <a:pt x="106" y="561"/>
                        <a:pt x="94" y="563"/>
                        <a:pt x="78" y="551"/>
                      </a:cubicBezTo>
                      <a:cubicBezTo>
                        <a:pt x="66" y="541"/>
                        <a:pt x="61" y="529"/>
                        <a:pt x="59" y="525"/>
                      </a:cubicBezTo>
                      <a:cubicBezTo>
                        <a:pt x="57" y="519"/>
                        <a:pt x="49" y="502"/>
                        <a:pt x="56" y="484"/>
                      </a:cubicBezTo>
                      <a:cubicBezTo>
                        <a:pt x="59" y="476"/>
                        <a:pt x="66" y="470"/>
                        <a:pt x="80" y="459"/>
                      </a:cubicBezTo>
                      <a:cubicBezTo>
                        <a:pt x="107" y="437"/>
                        <a:pt x="118" y="435"/>
                        <a:pt x="120" y="424"/>
                      </a:cubicBezTo>
                      <a:cubicBezTo>
                        <a:pt x="122" y="413"/>
                        <a:pt x="115" y="404"/>
                        <a:pt x="109" y="396"/>
                      </a:cubicBezTo>
                      <a:cubicBezTo>
                        <a:pt x="100" y="383"/>
                        <a:pt x="89" y="379"/>
                        <a:pt x="81" y="374"/>
                      </a:cubicBezTo>
                      <a:cubicBezTo>
                        <a:pt x="62" y="361"/>
                        <a:pt x="56" y="340"/>
                        <a:pt x="47" y="309"/>
                      </a:cubicBezTo>
                      <a:cubicBezTo>
                        <a:pt x="41" y="289"/>
                        <a:pt x="37" y="265"/>
                        <a:pt x="36" y="219"/>
                      </a:cubicBezTo>
                      <a:cubicBezTo>
                        <a:pt x="34" y="161"/>
                        <a:pt x="39" y="118"/>
                        <a:pt x="41" y="105"/>
                      </a:cubicBezTo>
                      <a:cubicBezTo>
                        <a:pt x="41" y="102"/>
                        <a:pt x="42" y="58"/>
                        <a:pt x="56" y="34"/>
                      </a:cubicBezTo>
                      <a:cubicBezTo>
                        <a:pt x="62" y="22"/>
                        <a:pt x="72" y="13"/>
                        <a:pt x="73" y="12"/>
                      </a:cubicBezTo>
                      <a:cubicBezTo>
                        <a:pt x="78" y="8"/>
                        <a:pt x="82" y="4"/>
                        <a:pt x="89" y="2"/>
                      </a:cubicBezTo>
                      <a:cubicBezTo>
                        <a:pt x="95" y="0"/>
                        <a:pt x="101" y="1"/>
                        <a:pt x="108" y="2"/>
                      </a:cubicBezTo>
                      <a:cubicBezTo>
                        <a:pt x="123" y="5"/>
                        <a:pt x="131" y="6"/>
                        <a:pt x="136" y="12"/>
                      </a:cubicBezTo>
                      <a:cubicBezTo>
                        <a:pt x="142" y="19"/>
                        <a:pt x="140" y="30"/>
                        <a:pt x="138" y="38"/>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42" name="Freeform 441"/>
                <p:cNvSpPr>
                  <a:spLocks/>
                </p:cNvSpPr>
                <p:nvPr/>
              </p:nvSpPr>
              <p:spPr bwMode="auto">
                <a:xfrm>
                  <a:off x="3032126" y="2486026"/>
                  <a:ext cx="100013" cy="396875"/>
                </a:xfrm>
                <a:custGeom>
                  <a:avLst/>
                  <a:gdLst>
                    <a:gd name="T0" fmla="*/ 87 w 226"/>
                    <a:gd name="T1" fmla="*/ 38 h 897"/>
                    <a:gd name="T2" fmla="*/ 104 w 226"/>
                    <a:gd name="T3" fmla="*/ 74 h 897"/>
                    <a:gd name="T4" fmla="*/ 111 w 226"/>
                    <a:gd name="T5" fmla="*/ 134 h 897"/>
                    <a:gd name="T6" fmla="*/ 113 w 226"/>
                    <a:gd name="T7" fmla="*/ 222 h 897"/>
                    <a:gd name="T8" fmla="*/ 94 w 226"/>
                    <a:gd name="T9" fmla="*/ 294 h 897"/>
                    <a:gd name="T10" fmla="*/ 54 w 226"/>
                    <a:gd name="T11" fmla="*/ 348 h 897"/>
                    <a:gd name="T12" fmla="*/ 23 w 226"/>
                    <a:gd name="T13" fmla="*/ 366 h 897"/>
                    <a:gd name="T14" fmla="*/ 7 w 226"/>
                    <a:gd name="T15" fmla="*/ 380 h 897"/>
                    <a:gd name="T16" fmla="*/ 1 w 226"/>
                    <a:gd name="T17" fmla="*/ 402 h 897"/>
                    <a:gd name="T18" fmla="*/ 9 w 226"/>
                    <a:gd name="T19" fmla="*/ 425 h 897"/>
                    <a:gd name="T20" fmla="*/ 33 w 226"/>
                    <a:gd name="T21" fmla="*/ 457 h 897"/>
                    <a:gd name="T22" fmla="*/ 63 w 226"/>
                    <a:gd name="T23" fmla="*/ 490 h 897"/>
                    <a:gd name="T24" fmla="*/ 69 w 226"/>
                    <a:gd name="T25" fmla="*/ 504 h 897"/>
                    <a:gd name="T26" fmla="*/ 52 w 226"/>
                    <a:gd name="T27" fmla="*/ 520 h 897"/>
                    <a:gd name="T28" fmla="*/ 30 w 226"/>
                    <a:gd name="T29" fmla="*/ 553 h 897"/>
                    <a:gd name="T30" fmla="*/ 25 w 226"/>
                    <a:gd name="T31" fmla="*/ 592 h 897"/>
                    <a:gd name="T32" fmla="*/ 39 w 226"/>
                    <a:gd name="T33" fmla="*/ 608 h 897"/>
                    <a:gd name="T34" fmla="*/ 67 w 226"/>
                    <a:gd name="T35" fmla="*/ 640 h 897"/>
                    <a:gd name="T36" fmla="*/ 95 w 226"/>
                    <a:gd name="T37" fmla="*/ 668 h 897"/>
                    <a:gd name="T38" fmla="*/ 111 w 226"/>
                    <a:gd name="T39" fmla="*/ 698 h 897"/>
                    <a:gd name="T40" fmla="*/ 119 w 226"/>
                    <a:gd name="T41" fmla="*/ 731 h 897"/>
                    <a:gd name="T42" fmla="*/ 125 w 226"/>
                    <a:gd name="T43" fmla="*/ 766 h 897"/>
                    <a:gd name="T44" fmla="*/ 125 w 226"/>
                    <a:gd name="T45" fmla="*/ 819 h 897"/>
                    <a:gd name="T46" fmla="*/ 126 w 226"/>
                    <a:gd name="T47" fmla="*/ 850 h 897"/>
                    <a:gd name="T48" fmla="*/ 132 w 226"/>
                    <a:gd name="T49" fmla="*/ 872 h 897"/>
                    <a:gd name="T50" fmla="*/ 146 w 226"/>
                    <a:gd name="T51" fmla="*/ 891 h 897"/>
                    <a:gd name="T52" fmla="*/ 163 w 226"/>
                    <a:gd name="T53" fmla="*/ 895 h 897"/>
                    <a:gd name="T54" fmla="*/ 173 w 226"/>
                    <a:gd name="T55" fmla="*/ 886 h 897"/>
                    <a:gd name="T56" fmla="*/ 172 w 226"/>
                    <a:gd name="T57" fmla="*/ 874 h 897"/>
                    <a:gd name="T58" fmla="*/ 164 w 226"/>
                    <a:gd name="T59" fmla="*/ 864 h 897"/>
                    <a:gd name="T60" fmla="*/ 157 w 226"/>
                    <a:gd name="T61" fmla="*/ 853 h 897"/>
                    <a:gd name="T62" fmla="*/ 154 w 226"/>
                    <a:gd name="T63" fmla="*/ 837 h 897"/>
                    <a:gd name="T64" fmla="*/ 162 w 226"/>
                    <a:gd name="T65" fmla="*/ 827 h 897"/>
                    <a:gd name="T66" fmla="*/ 178 w 226"/>
                    <a:gd name="T67" fmla="*/ 831 h 897"/>
                    <a:gd name="T68" fmla="*/ 189 w 226"/>
                    <a:gd name="T69" fmla="*/ 841 h 897"/>
                    <a:gd name="T70" fmla="*/ 201 w 226"/>
                    <a:gd name="T71" fmla="*/ 848 h 897"/>
                    <a:gd name="T72" fmla="*/ 219 w 226"/>
                    <a:gd name="T73" fmla="*/ 840 h 897"/>
                    <a:gd name="T74" fmla="*/ 221 w 226"/>
                    <a:gd name="T75" fmla="*/ 800 h 897"/>
                    <a:gd name="T76" fmla="*/ 204 w 226"/>
                    <a:gd name="T77" fmla="*/ 726 h 897"/>
                    <a:gd name="T78" fmla="*/ 195 w 226"/>
                    <a:gd name="T79" fmla="*/ 686 h 897"/>
                    <a:gd name="T80" fmla="*/ 158 w 226"/>
                    <a:gd name="T81" fmla="*/ 631 h 897"/>
                    <a:gd name="T82" fmla="*/ 123 w 226"/>
                    <a:gd name="T83" fmla="*/ 603 h 897"/>
                    <a:gd name="T84" fmla="*/ 116 w 226"/>
                    <a:gd name="T85" fmla="*/ 591 h 897"/>
                    <a:gd name="T86" fmla="*/ 115 w 226"/>
                    <a:gd name="T87" fmla="*/ 572 h 897"/>
                    <a:gd name="T88" fmla="*/ 147 w 226"/>
                    <a:gd name="T89" fmla="*/ 551 h 897"/>
                    <a:gd name="T90" fmla="*/ 167 w 226"/>
                    <a:gd name="T91" fmla="*/ 525 h 897"/>
                    <a:gd name="T92" fmla="*/ 170 w 226"/>
                    <a:gd name="T93" fmla="*/ 484 h 897"/>
                    <a:gd name="T94" fmla="*/ 146 w 226"/>
                    <a:gd name="T95" fmla="*/ 459 h 897"/>
                    <a:gd name="T96" fmla="*/ 105 w 226"/>
                    <a:gd name="T97" fmla="*/ 424 h 897"/>
                    <a:gd name="T98" fmla="*/ 117 w 226"/>
                    <a:gd name="T99" fmla="*/ 396 h 897"/>
                    <a:gd name="T100" fmla="*/ 145 w 226"/>
                    <a:gd name="T101" fmla="*/ 374 h 897"/>
                    <a:gd name="T102" fmla="*/ 179 w 226"/>
                    <a:gd name="T103" fmla="*/ 309 h 897"/>
                    <a:gd name="T104" fmla="*/ 190 w 226"/>
                    <a:gd name="T105" fmla="*/ 219 h 897"/>
                    <a:gd name="T106" fmla="*/ 185 w 226"/>
                    <a:gd name="T107" fmla="*/ 105 h 897"/>
                    <a:gd name="T108" fmla="*/ 170 w 226"/>
                    <a:gd name="T109" fmla="*/ 34 h 897"/>
                    <a:gd name="T110" fmla="*/ 153 w 226"/>
                    <a:gd name="T111" fmla="*/ 12 h 897"/>
                    <a:gd name="T112" fmla="*/ 137 w 226"/>
                    <a:gd name="T113" fmla="*/ 2 h 897"/>
                    <a:gd name="T114" fmla="*/ 117 w 226"/>
                    <a:gd name="T115" fmla="*/ 2 h 897"/>
                    <a:gd name="T116" fmla="*/ 90 w 226"/>
                    <a:gd name="T117" fmla="*/ 12 h 897"/>
                    <a:gd name="T118" fmla="*/ 87 w 226"/>
                    <a:gd name="T119" fmla="*/ 38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897">
                      <a:moveTo>
                        <a:pt x="87" y="38"/>
                      </a:moveTo>
                      <a:cubicBezTo>
                        <a:pt x="90" y="55"/>
                        <a:pt x="98" y="64"/>
                        <a:pt x="104" y="74"/>
                      </a:cubicBezTo>
                      <a:cubicBezTo>
                        <a:pt x="110" y="86"/>
                        <a:pt x="110" y="94"/>
                        <a:pt x="111" y="134"/>
                      </a:cubicBezTo>
                      <a:cubicBezTo>
                        <a:pt x="112" y="211"/>
                        <a:pt x="115" y="204"/>
                        <a:pt x="113" y="222"/>
                      </a:cubicBezTo>
                      <a:cubicBezTo>
                        <a:pt x="110" y="240"/>
                        <a:pt x="108" y="265"/>
                        <a:pt x="94" y="294"/>
                      </a:cubicBezTo>
                      <a:cubicBezTo>
                        <a:pt x="83" y="318"/>
                        <a:pt x="73" y="337"/>
                        <a:pt x="54" y="348"/>
                      </a:cubicBezTo>
                      <a:cubicBezTo>
                        <a:pt x="51" y="349"/>
                        <a:pt x="42" y="355"/>
                        <a:pt x="23" y="366"/>
                      </a:cubicBezTo>
                      <a:cubicBezTo>
                        <a:pt x="15" y="371"/>
                        <a:pt x="11" y="374"/>
                        <a:pt x="7" y="380"/>
                      </a:cubicBezTo>
                      <a:cubicBezTo>
                        <a:pt x="0" y="389"/>
                        <a:pt x="1" y="399"/>
                        <a:pt x="1" y="402"/>
                      </a:cubicBezTo>
                      <a:cubicBezTo>
                        <a:pt x="1" y="408"/>
                        <a:pt x="2" y="414"/>
                        <a:pt x="9" y="425"/>
                      </a:cubicBezTo>
                      <a:cubicBezTo>
                        <a:pt x="15" y="436"/>
                        <a:pt x="22" y="446"/>
                        <a:pt x="33" y="457"/>
                      </a:cubicBezTo>
                      <a:cubicBezTo>
                        <a:pt x="39" y="464"/>
                        <a:pt x="49" y="474"/>
                        <a:pt x="63" y="490"/>
                      </a:cubicBezTo>
                      <a:cubicBezTo>
                        <a:pt x="66" y="494"/>
                        <a:pt x="70" y="499"/>
                        <a:pt x="69" y="504"/>
                      </a:cubicBezTo>
                      <a:cubicBezTo>
                        <a:pt x="68" y="511"/>
                        <a:pt x="61" y="513"/>
                        <a:pt x="52" y="520"/>
                      </a:cubicBezTo>
                      <a:cubicBezTo>
                        <a:pt x="39" y="531"/>
                        <a:pt x="34" y="543"/>
                        <a:pt x="30" y="553"/>
                      </a:cubicBezTo>
                      <a:cubicBezTo>
                        <a:pt x="25" y="565"/>
                        <a:pt x="19" y="579"/>
                        <a:pt x="25" y="592"/>
                      </a:cubicBezTo>
                      <a:cubicBezTo>
                        <a:pt x="26" y="597"/>
                        <a:pt x="28" y="598"/>
                        <a:pt x="39" y="608"/>
                      </a:cubicBezTo>
                      <a:cubicBezTo>
                        <a:pt x="54" y="624"/>
                        <a:pt x="51" y="623"/>
                        <a:pt x="67" y="640"/>
                      </a:cubicBezTo>
                      <a:cubicBezTo>
                        <a:pt x="87" y="660"/>
                        <a:pt x="88" y="658"/>
                        <a:pt x="95" y="668"/>
                      </a:cubicBezTo>
                      <a:cubicBezTo>
                        <a:pt x="96" y="670"/>
                        <a:pt x="104" y="681"/>
                        <a:pt x="111" y="698"/>
                      </a:cubicBezTo>
                      <a:cubicBezTo>
                        <a:pt x="114" y="707"/>
                        <a:pt x="115" y="715"/>
                        <a:pt x="119" y="731"/>
                      </a:cubicBezTo>
                      <a:cubicBezTo>
                        <a:pt x="122" y="748"/>
                        <a:pt x="124" y="756"/>
                        <a:pt x="125" y="766"/>
                      </a:cubicBezTo>
                      <a:cubicBezTo>
                        <a:pt x="127" y="786"/>
                        <a:pt x="126" y="805"/>
                        <a:pt x="125" y="819"/>
                      </a:cubicBezTo>
                      <a:cubicBezTo>
                        <a:pt x="125" y="829"/>
                        <a:pt x="124" y="838"/>
                        <a:pt x="126" y="850"/>
                      </a:cubicBezTo>
                      <a:cubicBezTo>
                        <a:pt x="127" y="860"/>
                        <a:pt x="130" y="866"/>
                        <a:pt x="132" y="872"/>
                      </a:cubicBezTo>
                      <a:cubicBezTo>
                        <a:pt x="135" y="879"/>
                        <a:pt x="138" y="886"/>
                        <a:pt x="146" y="891"/>
                      </a:cubicBezTo>
                      <a:cubicBezTo>
                        <a:pt x="149" y="893"/>
                        <a:pt x="156" y="897"/>
                        <a:pt x="163" y="895"/>
                      </a:cubicBezTo>
                      <a:cubicBezTo>
                        <a:pt x="164" y="895"/>
                        <a:pt x="171" y="893"/>
                        <a:pt x="173" y="886"/>
                      </a:cubicBezTo>
                      <a:cubicBezTo>
                        <a:pt x="175" y="881"/>
                        <a:pt x="173" y="876"/>
                        <a:pt x="172" y="874"/>
                      </a:cubicBezTo>
                      <a:cubicBezTo>
                        <a:pt x="170" y="870"/>
                        <a:pt x="168" y="870"/>
                        <a:pt x="164" y="864"/>
                      </a:cubicBezTo>
                      <a:cubicBezTo>
                        <a:pt x="162" y="861"/>
                        <a:pt x="159" y="858"/>
                        <a:pt x="157" y="853"/>
                      </a:cubicBezTo>
                      <a:cubicBezTo>
                        <a:pt x="155" y="847"/>
                        <a:pt x="152" y="843"/>
                        <a:pt x="154" y="837"/>
                      </a:cubicBezTo>
                      <a:cubicBezTo>
                        <a:pt x="154" y="836"/>
                        <a:pt x="156" y="829"/>
                        <a:pt x="162" y="827"/>
                      </a:cubicBezTo>
                      <a:cubicBezTo>
                        <a:pt x="168" y="825"/>
                        <a:pt x="174" y="829"/>
                        <a:pt x="178" y="831"/>
                      </a:cubicBezTo>
                      <a:cubicBezTo>
                        <a:pt x="183" y="834"/>
                        <a:pt x="183" y="837"/>
                        <a:pt x="189" y="841"/>
                      </a:cubicBezTo>
                      <a:cubicBezTo>
                        <a:pt x="194" y="845"/>
                        <a:pt x="197" y="847"/>
                        <a:pt x="201" y="848"/>
                      </a:cubicBezTo>
                      <a:cubicBezTo>
                        <a:pt x="208" y="849"/>
                        <a:pt x="215" y="844"/>
                        <a:pt x="219" y="840"/>
                      </a:cubicBezTo>
                      <a:cubicBezTo>
                        <a:pt x="226" y="833"/>
                        <a:pt x="225" y="821"/>
                        <a:pt x="221" y="800"/>
                      </a:cubicBezTo>
                      <a:cubicBezTo>
                        <a:pt x="216" y="770"/>
                        <a:pt x="211" y="755"/>
                        <a:pt x="204" y="726"/>
                      </a:cubicBezTo>
                      <a:cubicBezTo>
                        <a:pt x="197" y="695"/>
                        <a:pt x="199" y="697"/>
                        <a:pt x="195" y="686"/>
                      </a:cubicBezTo>
                      <a:cubicBezTo>
                        <a:pt x="188" y="669"/>
                        <a:pt x="179" y="646"/>
                        <a:pt x="158" y="631"/>
                      </a:cubicBezTo>
                      <a:cubicBezTo>
                        <a:pt x="149" y="625"/>
                        <a:pt x="133" y="616"/>
                        <a:pt x="123" y="603"/>
                      </a:cubicBezTo>
                      <a:cubicBezTo>
                        <a:pt x="121" y="601"/>
                        <a:pt x="118" y="597"/>
                        <a:pt x="116" y="591"/>
                      </a:cubicBezTo>
                      <a:cubicBezTo>
                        <a:pt x="115" y="589"/>
                        <a:pt x="112" y="579"/>
                        <a:pt x="115" y="572"/>
                      </a:cubicBezTo>
                      <a:cubicBezTo>
                        <a:pt x="120" y="561"/>
                        <a:pt x="132" y="563"/>
                        <a:pt x="147" y="551"/>
                      </a:cubicBezTo>
                      <a:cubicBezTo>
                        <a:pt x="159" y="541"/>
                        <a:pt x="165" y="529"/>
                        <a:pt x="167" y="525"/>
                      </a:cubicBezTo>
                      <a:cubicBezTo>
                        <a:pt x="169" y="519"/>
                        <a:pt x="177" y="502"/>
                        <a:pt x="170" y="484"/>
                      </a:cubicBezTo>
                      <a:cubicBezTo>
                        <a:pt x="167" y="476"/>
                        <a:pt x="160" y="470"/>
                        <a:pt x="146" y="459"/>
                      </a:cubicBezTo>
                      <a:cubicBezTo>
                        <a:pt x="119" y="437"/>
                        <a:pt x="107" y="435"/>
                        <a:pt x="105" y="424"/>
                      </a:cubicBezTo>
                      <a:cubicBezTo>
                        <a:pt x="103" y="413"/>
                        <a:pt x="110" y="404"/>
                        <a:pt x="117" y="396"/>
                      </a:cubicBezTo>
                      <a:cubicBezTo>
                        <a:pt x="126" y="383"/>
                        <a:pt x="136" y="379"/>
                        <a:pt x="145" y="374"/>
                      </a:cubicBezTo>
                      <a:cubicBezTo>
                        <a:pt x="163" y="361"/>
                        <a:pt x="169" y="340"/>
                        <a:pt x="179" y="309"/>
                      </a:cubicBezTo>
                      <a:cubicBezTo>
                        <a:pt x="184" y="289"/>
                        <a:pt x="189" y="265"/>
                        <a:pt x="190" y="219"/>
                      </a:cubicBezTo>
                      <a:cubicBezTo>
                        <a:pt x="191" y="161"/>
                        <a:pt x="186" y="118"/>
                        <a:pt x="185" y="105"/>
                      </a:cubicBezTo>
                      <a:cubicBezTo>
                        <a:pt x="184" y="102"/>
                        <a:pt x="184" y="58"/>
                        <a:pt x="170" y="34"/>
                      </a:cubicBezTo>
                      <a:cubicBezTo>
                        <a:pt x="164" y="22"/>
                        <a:pt x="153" y="13"/>
                        <a:pt x="153" y="12"/>
                      </a:cubicBezTo>
                      <a:cubicBezTo>
                        <a:pt x="148" y="8"/>
                        <a:pt x="143" y="4"/>
                        <a:pt x="137" y="2"/>
                      </a:cubicBezTo>
                      <a:cubicBezTo>
                        <a:pt x="130" y="0"/>
                        <a:pt x="125" y="1"/>
                        <a:pt x="117" y="2"/>
                      </a:cubicBezTo>
                      <a:cubicBezTo>
                        <a:pt x="102" y="5"/>
                        <a:pt x="95" y="6"/>
                        <a:pt x="90" y="12"/>
                      </a:cubicBezTo>
                      <a:cubicBezTo>
                        <a:pt x="84" y="19"/>
                        <a:pt x="86" y="30"/>
                        <a:pt x="87" y="38"/>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grpSp>
              <p:nvGrpSpPr>
                <p:cNvPr id="443" name="Group 442"/>
                <p:cNvGrpSpPr/>
                <p:nvPr/>
              </p:nvGrpSpPr>
              <p:grpSpPr>
                <a:xfrm>
                  <a:off x="1266007" y="2261131"/>
                  <a:ext cx="2959918" cy="699596"/>
                  <a:chOff x="1266007" y="2261131"/>
                  <a:chExt cx="2959918" cy="699596"/>
                </a:xfrm>
              </p:grpSpPr>
              <p:cxnSp>
                <p:nvCxnSpPr>
                  <p:cNvPr id="538" name="Straight Connector 537"/>
                  <p:cNvCxnSpPr/>
                  <p:nvPr/>
                </p:nvCxnSpPr>
                <p:spPr>
                  <a:xfrm>
                    <a:off x="1298575" y="2414588"/>
                    <a:ext cx="25400" cy="8572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39" name="Straight Connector 538"/>
                  <p:cNvCxnSpPr/>
                  <p:nvPr/>
                </p:nvCxnSpPr>
                <p:spPr>
                  <a:xfrm>
                    <a:off x="1360488" y="2427288"/>
                    <a:ext cx="12700" cy="9207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40" name="Straight Connector 539"/>
                  <p:cNvCxnSpPr/>
                  <p:nvPr/>
                </p:nvCxnSpPr>
                <p:spPr>
                  <a:xfrm flipH="1">
                    <a:off x="1343026" y="2433638"/>
                    <a:ext cx="7937" cy="7302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41" name="Straight Connector 540"/>
                  <p:cNvCxnSpPr/>
                  <p:nvPr/>
                </p:nvCxnSpPr>
                <p:spPr>
                  <a:xfrm flipH="1">
                    <a:off x="1397001" y="2443163"/>
                    <a:ext cx="17462" cy="7620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42" name="Straight Connector 541"/>
                  <p:cNvCxnSpPr/>
                  <p:nvPr/>
                </p:nvCxnSpPr>
                <p:spPr>
                  <a:xfrm flipH="1">
                    <a:off x="1458913" y="2457450"/>
                    <a:ext cx="7937" cy="77788"/>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43" name="Straight Connector 542"/>
                  <p:cNvCxnSpPr/>
                  <p:nvPr/>
                </p:nvCxnSpPr>
                <p:spPr>
                  <a:xfrm flipH="1">
                    <a:off x="1512888" y="2470150"/>
                    <a:ext cx="17462" cy="7620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44" name="Straight Connector 543"/>
                  <p:cNvCxnSpPr/>
                  <p:nvPr/>
                </p:nvCxnSpPr>
                <p:spPr>
                  <a:xfrm flipH="1">
                    <a:off x="1576388" y="2465388"/>
                    <a:ext cx="6350" cy="8572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45" name="Straight Connector 544"/>
                  <p:cNvCxnSpPr/>
                  <p:nvPr/>
                </p:nvCxnSpPr>
                <p:spPr>
                  <a:xfrm>
                    <a:off x="1409700" y="2443163"/>
                    <a:ext cx="30163" cy="93662"/>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46" name="Straight Connector 545"/>
                  <p:cNvCxnSpPr/>
                  <p:nvPr/>
                </p:nvCxnSpPr>
                <p:spPr>
                  <a:xfrm>
                    <a:off x="1474788" y="2465388"/>
                    <a:ext cx="22225" cy="8572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47" name="Straight Connector 546"/>
                  <p:cNvCxnSpPr/>
                  <p:nvPr/>
                </p:nvCxnSpPr>
                <p:spPr>
                  <a:xfrm>
                    <a:off x="1533525" y="2465388"/>
                    <a:ext cx="22225" cy="8572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48" name="Straight Connector 547"/>
                  <p:cNvCxnSpPr/>
                  <p:nvPr/>
                </p:nvCxnSpPr>
                <p:spPr>
                  <a:xfrm>
                    <a:off x="1590675" y="2465388"/>
                    <a:ext cx="22225" cy="8572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49" name="Straight Connector 548"/>
                  <p:cNvCxnSpPr/>
                  <p:nvPr/>
                </p:nvCxnSpPr>
                <p:spPr>
                  <a:xfrm>
                    <a:off x="1649413" y="2465388"/>
                    <a:ext cx="22225" cy="8572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50" name="Straight Connector 549"/>
                  <p:cNvCxnSpPr/>
                  <p:nvPr/>
                </p:nvCxnSpPr>
                <p:spPr>
                  <a:xfrm>
                    <a:off x="1716088" y="2460625"/>
                    <a:ext cx="26988" cy="90488"/>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51" name="Straight Connector 550"/>
                  <p:cNvCxnSpPr/>
                  <p:nvPr/>
                </p:nvCxnSpPr>
                <p:spPr>
                  <a:xfrm>
                    <a:off x="1774825" y="2482850"/>
                    <a:ext cx="22225" cy="6667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52" name="Straight Connector 551"/>
                  <p:cNvCxnSpPr/>
                  <p:nvPr/>
                </p:nvCxnSpPr>
                <p:spPr>
                  <a:xfrm>
                    <a:off x="1797050" y="2406650"/>
                    <a:ext cx="55562" cy="14287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53" name="Straight Connector 552"/>
                  <p:cNvCxnSpPr/>
                  <p:nvPr/>
                </p:nvCxnSpPr>
                <p:spPr>
                  <a:xfrm>
                    <a:off x="1981199" y="2468562"/>
                    <a:ext cx="22225" cy="6667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54" name="Straight Connector 553"/>
                  <p:cNvCxnSpPr/>
                  <p:nvPr/>
                </p:nvCxnSpPr>
                <p:spPr>
                  <a:xfrm>
                    <a:off x="2047875" y="2439988"/>
                    <a:ext cx="12699" cy="61911"/>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55" name="Straight Connector 554"/>
                  <p:cNvCxnSpPr/>
                  <p:nvPr/>
                </p:nvCxnSpPr>
                <p:spPr>
                  <a:xfrm flipH="1">
                    <a:off x="1630363" y="2465388"/>
                    <a:ext cx="14287" cy="7620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56" name="Straight Connector 555"/>
                  <p:cNvCxnSpPr/>
                  <p:nvPr/>
                </p:nvCxnSpPr>
                <p:spPr>
                  <a:xfrm flipH="1">
                    <a:off x="1690687" y="2465388"/>
                    <a:ext cx="22225" cy="7937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57" name="Straight Connector 556"/>
                  <p:cNvCxnSpPr/>
                  <p:nvPr/>
                </p:nvCxnSpPr>
                <p:spPr>
                  <a:xfrm flipH="1">
                    <a:off x="1749427" y="2484438"/>
                    <a:ext cx="19048" cy="6032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58" name="Straight Connector 557"/>
                  <p:cNvCxnSpPr/>
                  <p:nvPr/>
                </p:nvCxnSpPr>
                <p:spPr>
                  <a:xfrm flipH="1">
                    <a:off x="1819275" y="2487613"/>
                    <a:ext cx="9526" cy="49212"/>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59" name="Straight Connector 558"/>
                  <p:cNvCxnSpPr/>
                  <p:nvPr/>
                </p:nvCxnSpPr>
                <p:spPr>
                  <a:xfrm flipH="1">
                    <a:off x="1946275" y="2446338"/>
                    <a:ext cx="41275" cy="9048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60" name="Straight Connector 559"/>
                  <p:cNvCxnSpPr/>
                  <p:nvPr/>
                </p:nvCxnSpPr>
                <p:spPr>
                  <a:xfrm flipH="1">
                    <a:off x="2030413" y="2436813"/>
                    <a:ext cx="7937" cy="7778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61" name="Straight Connector 560"/>
                  <p:cNvCxnSpPr/>
                  <p:nvPr/>
                </p:nvCxnSpPr>
                <p:spPr>
                  <a:xfrm flipH="1">
                    <a:off x="2084389" y="2311400"/>
                    <a:ext cx="60324" cy="173038"/>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62" name="Straight Connector 561"/>
                  <p:cNvCxnSpPr/>
                  <p:nvPr/>
                </p:nvCxnSpPr>
                <p:spPr>
                  <a:xfrm flipH="1">
                    <a:off x="2139951" y="2289175"/>
                    <a:ext cx="55562" cy="192088"/>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63" name="Straight Connector 562"/>
                  <p:cNvCxnSpPr/>
                  <p:nvPr/>
                </p:nvCxnSpPr>
                <p:spPr>
                  <a:xfrm>
                    <a:off x="2198688" y="2292350"/>
                    <a:ext cx="33337" cy="7937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64" name="Straight Connector 563"/>
                  <p:cNvCxnSpPr/>
                  <p:nvPr/>
                </p:nvCxnSpPr>
                <p:spPr>
                  <a:xfrm>
                    <a:off x="2163763" y="2401888"/>
                    <a:ext cx="9525" cy="7302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65" name="Straight Connector 564"/>
                  <p:cNvCxnSpPr/>
                  <p:nvPr/>
                </p:nvCxnSpPr>
                <p:spPr>
                  <a:xfrm flipH="1">
                    <a:off x="2192339" y="2284413"/>
                    <a:ext cx="66674" cy="18097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66" name="Straight Connector 565"/>
                  <p:cNvCxnSpPr/>
                  <p:nvPr/>
                </p:nvCxnSpPr>
                <p:spPr>
                  <a:xfrm flipH="1">
                    <a:off x="2252663" y="2287588"/>
                    <a:ext cx="58737" cy="182562"/>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67" name="Straight Connector 566"/>
                  <p:cNvCxnSpPr/>
                  <p:nvPr/>
                </p:nvCxnSpPr>
                <p:spPr>
                  <a:xfrm flipH="1">
                    <a:off x="2316164" y="2311400"/>
                    <a:ext cx="42861" cy="160338"/>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68" name="Straight Connector 567"/>
                  <p:cNvCxnSpPr/>
                  <p:nvPr/>
                </p:nvCxnSpPr>
                <p:spPr>
                  <a:xfrm>
                    <a:off x="2276475" y="2393950"/>
                    <a:ext cx="22226" cy="77788"/>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69" name="Straight Connector 568"/>
                  <p:cNvCxnSpPr/>
                  <p:nvPr/>
                </p:nvCxnSpPr>
                <p:spPr>
                  <a:xfrm>
                    <a:off x="2224088" y="2401888"/>
                    <a:ext cx="6350" cy="68262"/>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70" name="Straight Connector 569"/>
                  <p:cNvCxnSpPr/>
                  <p:nvPr/>
                </p:nvCxnSpPr>
                <p:spPr>
                  <a:xfrm>
                    <a:off x="2319338" y="2298700"/>
                    <a:ext cx="36513" cy="17145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71" name="Straight Connector 570"/>
                  <p:cNvCxnSpPr/>
                  <p:nvPr/>
                </p:nvCxnSpPr>
                <p:spPr>
                  <a:xfrm>
                    <a:off x="2376488" y="2317750"/>
                    <a:ext cx="46037" cy="18415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72" name="Straight Connector 571"/>
                  <p:cNvCxnSpPr/>
                  <p:nvPr/>
                </p:nvCxnSpPr>
                <p:spPr>
                  <a:xfrm>
                    <a:off x="2430463" y="2322513"/>
                    <a:ext cx="57150" cy="19843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73" name="Straight Connector 572"/>
                  <p:cNvCxnSpPr/>
                  <p:nvPr/>
                </p:nvCxnSpPr>
                <p:spPr>
                  <a:xfrm>
                    <a:off x="2495550" y="2341563"/>
                    <a:ext cx="50800" cy="19208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74" name="Straight Connector 573"/>
                  <p:cNvCxnSpPr/>
                  <p:nvPr/>
                </p:nvCxnSpPr>
                <p:spPr>
                  <a:xfrm flipH="1">
                    <a:off x="2382840" y="2332038"/>
                    <a:ext cx="36510" cy="13970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75" name="Straight Connector 574"/>
                  <p:cNvCxnSpPr/>
                  <p:nvPr/>
                </p:nvCxnSpPr>
                <p:spPr>
                  <a:xfrm flipH="1">
                    <a:off x="2436549" y="2335213"/>
                    <a:ext cx="35717" cy="17462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76" name="Straight Connector 575"/>
                  <p:cNvCxnSpPr/>
                  <p:nvPr/>
                </p:nvCxnSpPr>
                <p:spPr>
                  <a:xfrm flipH="1">
                    <a:off x="2502696" y="2363788"/>
                    <a:ext cx="32542" cy="160338"/>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77" name="Straight Connector 576"/>
                  <p:cNvCxnSpPr/>
                  <p:nvPr/>
                </p:nvCxnSpPr>
                <p:spPr>
                  <a:xfrm flipH="1">
                    <a:off x="2566196" y="2363788"/>
                    <a:ext cx="32542" cy="160338"/>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78" name="Straight Connector 577"/>
                  <p:cNvCxnSpPr/>
                  <p:nvPr/>
                </p:nvCxnSpPr>
                <p:spPr>
                  <a:xfrm>
                    <a:off x="2559050" y="2373313"/>
                    <a:ext cx="38100" cy="16033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79" name="Straight Connector 578"/>
                  <p:cNvCxnSpPr/>
                  <p:nvPr/>
                </p:nvCxnSpPr>
                <p:spPr>
                  <a:xfrm>
                    <a:off x="2609850" y="2387600"/>
                    <a:ext cx="53975" cy="16192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80" name="Straight Connector 579"/>
                  <p:cNvCxnSpPr/>
                  <p:nvPr/>
                </p:nvCxnSpPr>
                <p:spPr>
                  <a:xfrm flipH="1">
                    <a:off x="2614613" y="2392363"/>
                    <a:ext cx="44451" cy="157162"/>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81" name="Straight Connector 580"/>
                  <p:cNvCxnSpPr/>
                  <p:nvPr/>
                </p:nvCxnSpPr>
                <p:spPr>
                  <a:xfrm flipH="1">
                    <a:off x="2674939" y="2398713"/>
                    <a:ext cx="33336" cy="150812"/>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82" name="Straight Connector 581"/>
                  <p:cNvCxnSpPr/>
                  <p:nvPr/>
                </p:nvCxnSpPr>
                <p:spPr>
                  <a:xfrm>
                    <a:off x="2670175" y="2401888"/>
                    <a:ext cx="60325" cy="14763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83" name="Straight Connector 582"/>
                  <p:cNvCxnSpPr/>
                  <p:nvPr/>
                </p:nvCxnSpPr>
                <p:spPr>
                  <a:xfrm flipH="1">
                    <a:off x="2732089" y="2398713"/>
                    <a:ext cx="33336" cy="150812"/>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84" name="Straight Connector 583"/>
                  <p:cNvCxnSpPr/>
                  <p:nvPr/>
                </p:nvCxnSpPr>
                <p:spPr>
                  <a:xfrm>
                    <a:off x="2724150" y="2401888"/>
                    <a:ext cx="33338" cy="10477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85" name="Straight Connector 584"/>
                  <p:cNvCxnSpPr/>
                  <p:nvPr/>
                </p:nvCxnSpPr>
                <p:spPr>
                  <a:xfrm flipH="1">
                    <a:off x="2817814" y="2435225"/>
                    <a:ext cx="25399" cy="11430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86" name="Straight Connector 585"/>
                  <p:cNvCxnSpPr/>
                  <p:nvPr/>
                </p:nvCxnSpPr>
                <p:spPr>
                  <a:xfrm flipH="1">
                    <a:off x="2873375" y="2444750"/>
                    <a:ext cx="42863" cy="9525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87" name="Straight Connector 586"/>
                  <p:cNvCxnSpPr/>
                  <p:nvPr/>
                </p:nvCxnSpPr>
                <p:spPr>
                  <a:xfrm flipH="1">
                    <a:off x="2955925" y="2435225"/>
                    <a:ext cx="12700" cy="100013"/>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88" name="Straight Connector 587"/>
                  <p:cNvCxnSpPr/>
                  <p:nvPr/>
                </p:nvCxnSpPr>
                <p:spPr>
                  <a:xfrm>
                    <a:off x="2911475" y="2478088"/>
                    <a:ext cx="11112" cy="5715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89" name="Straight Connector 588"/>
                  <p:cNvCxnSpPr/>
                  <p:nvPr/>
                </p:nvCxnSpPr>
                <p:spPr>
                  <a:xfrm>
                    <a:off x="2844800" y="2454275"/>
                    <a:ext cx="14287" cy="80963"/>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90" name="Straight Connector 589"/>
                  <p:cNvCxnSpPr/>
                  <p:nvPr/>
                </p:nvCxnSpPr>
                <p:spPr>
                  <a:xfrm>
                    <a:off x="2774950" y="2454275"/>
                    <a:ext cx="14287" cy="80963"/>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91" name="Straight Connector 590"/>
                  <p:cNvCxnSpPr/>
                  <p:nvPr/>
                </p:nvCxnSpPr>
                <p:spPr>
                  <a:xfrm>
                    <a:off x="2786062" y="2401888"/>
                    <a:ext cx="23813" cy="10160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92" name="Straight Connector 591"/>
                  <p:cNvCxnSpPr/>
                  <p:nvPr/>
                </p:nvCxnSpPr>
                <p:spPr>
                  <a:xfrm flipH="1">
                    <a:off x="2809875" y="2384425"/>
                    <a:ext cx="22227" cy="9525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93" name="Straight Connector 592"/>
                  <p:cNvCxnSpPr/>
                  <p:nvPr/>
                </p:nvCxnSpPr>
                <p:spPr>
                  <a:xfrm flipH="1">
                    <a:off x="2868613" y="2384425"/>
                    <a:ext cx="20640" cy="8572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94" name="Straight Connector 593"/>
                  <p:cNvCxnSpPr/>
                  <p:nvPr/>
                </p:nvCxnSpPr>
                <p:spPr>
                  <a:xfrm>
                    <a:off x="2855915" y="2384425"/>
                    <a:ext cx="11110" cy="7620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95" name="Straight Connector 594"/>
                  <p:cNvCxnSpPr/>
                  <p:nvPr/>
                </p:nvCxnSpPr>
                <p:spPr>
                  <a:xfrm>
                    <a:off x="2911477" y="2384425"/>
                    <a:ext cx="12698" cy="65088"/>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96" name="Straight Connector 595"/>
                  <p:cNvCxnSpPr/>
                  <p:nvPr/>
                </p:nvCxnSpPr>
                <p:spPr>
                  <a:xfrm flipH="1">
                    <a:off x="2928938" y="2355850"/>
                    <a:ext cx="23812" cy="80963"/>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97" name="Straight Connector 596"/>
                  <p:cNvCxnSpPr/>
                  <p:nvPr/>
                </p:nvCxnSpPr>
                <p:spPr>
                  <a:xfrm flipH="1">
                    <a:off x="2986088" y="2349500"/>
                    <a:ext cx="23812" cy="80963"/>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98" name="Straight Connector 597"/>
                  <p:cNvCxnSpPr/>
                  <p:nvPr/>
                </p:nvCxnSpPr>
                <p:spPr>
                  <a:xfrm flipH="1">
                    <a:off x="3044826" y="2332037"/>
                    <a:ext cx="23812" cy="80963"/>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599" name="Straight Connector 598"/>
                  <p:cNvCxnSpPr/>
                  <p:nvPr/>
                </p:nvCxnSpPr>
                <p:spPr>
                  <a:xfrm flipH="1">
                    <a:off x="3095626" y="2308224"/>
                    <a:ext cx="23812" cy="80963"/>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00" name="Straight Connector 599"/>
                  <p:cNvCxnSpPr/>
                  <p:nvPr/>
                </p:nvCxnSpPr>
                <p:spPr>
                  <a:xfrm flipH="1">
                    <a:off x="3155951" y="2305049"/>
                    <a:ext cx="23812" cy="80963"/>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01" name="Straight Connector 600"/>
                  <p:cNvCxnSpPr/>
                  <p:nvPr/>
                </p:nvCxnSpPr>
                <p:spPr>
                  <a:xfrm flipH="1">
                    <a:off x="3209926" y="2300286"/>
                    <a:ext cx="23812" cy="80963"/>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02" name="Straight Connector 601"/>
                  <p:cNvCxnSpPr/>
                  <p:nvPr/>
                </p:nvCxnSpPr>
                <p:spPr>
                  <a:xfrm flipH="1">
                    <a:off x="3275013" y="2311399"/>
                    <a:ext cx="12700" cy="82551"/>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03" name="Straight Connector 602"/>
                  <p:cNvCxnSpPr/>
                  <p:nvPr/>
                </p:nvCxnSpPr>
                <p:spPr>
                  <a:xfrm flipH="1">
                    <a:off x="3328988" y="2333624"/>
                    <a:ext cx="20637" cy="77789"/>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04" name="Straight Connector 603"/>
                  <p:cNvCxnSpPr/>
                  <p:nvPr/>
                </p:nvCxnSpPr>
                <p:spPr>
                  <a:xfrm flipH="1">
                    <a:off x="3368675" y="2347912"/>
                    <a:ext cx="36514" cy="163513"/>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05" name="Straight Connector 604"/>
                  <p:cNvCxnSpPr/>
                  <p:nvPr/>
                </p:nvCxnSpPr>
                <p:spPr>
                  <a:xfrm flipH="1">
                    <a:off x="3425826" y="2347912"/>
                    <a:ext cx="20637" cy="77789"/>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06" name="Straight Connector 605"/>
                  <p:cNvCxnSpPr/>
                  <p:nvPr/>
                </p:nvCxnSpPr>
                <p:spPr>
                  <a:xfrm>
                    <a:off x="2968625" y="2360613"/>
                    <a:ext cx="15875" cy="7143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07" name="Straight Connector 606"/>
                  <p:cNvCxnSpPr/>
                  <p:nvPr/>
                </p:nvCxnSpPr>
                <p:spPr>
                  <a:xfrm>
                    <a:off x="3019425" y="2330450"/>
                    <a:ext cx="23813" cy="8255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08" name="Straight Connector 607"/>
                  <p:cNvCxnSpPr/>
                  <p:nvPr/>
                </p:nvCxnSpPr>
                <p:spPr>
                  <a:xfrm>
                    <a:off x="3082925" y="2312988"/>
                    <a:ext cx="15875" cy="76199"/>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09" name="Straight Connector 608"/>
                  <p:cNvCxnSpPr/>
                  <p:nvPr/>
                </p:nvCxnSpPr>
                <p:spPr>
                  <a:xfrm>
                    <a:off x="3140075" y="2303463"/>
                    <a:ext cx="15875" cy="76199"/>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10" name="Straight Connector 609"/>
                  <p:cNvCxnSpPr/>
                  <p:nvPr/>
                </p:nvCxnSpPr>
                <p:spPr>
                  <a:xfrm>
                    <a:off x="3194050" y="2300288"/>
                    <a:ext cx="15875" cy="76199"/>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11" name="Straight Connector 610"/>
                  <p:cNvCxnSpPr/>
                  <p:nvPr/>
                </p:nvCxnSpPr>
                <p:spPr>
                  <a:xfrm>
                    <a:off x="3243263" y="2301875"/>
                    <a:ext cx="30162" cy="9207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12" name="Straight Connector 611"/>
                  <p:cNvCxnSpPr/>
                  <p:nvPr/>
                </p:nvCxnSpPr>
                <p:spPr>
                  <a:xfrm>
                    <a:off x="3313113" y="2308225"/>
                    <a:ext cx="11112" cy="9842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13" name="Straight Connector 612"/>
                  <p:cNvCxnSpPr/>
                  <p:nvPr/>
                </p:nvCxnSpPr>
                <p:spPr>
                  <a:xfrm>
                    <a:off x="3365500" y="2341563"/>
                    <a:ext cx="38100" cy="17938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14" name="Straight Connector 613"/>
                  <p:cNvCxnSpPr/>
                  <p:nvPr/>
                </p:nvCxnSpPr>
                <p:spPr>
                  <a:xfrm>
                    <a:off x="3419475" y="2351088"/>
                    <a:ext cx="38100" cy="17938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15" name="Straight Connector 614"/>
                  <p:cNvCxnSpPr/>
                  <p:nvPr/>
                </p:nvCxnSpPr>
                <p:spPr>
                  <a:xfrm>
                    <a:off x="3500438" y="2460625"/>
                    <a:ext cx="14287" cy="6985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16" name="Straight Connector 615"/>
                  <p:cNvCxnSpPr/>
                  <p:nvPr/>
                </p:nvCxnSpPr>
                <p:spPr>
                  <a:xfrm flipH="1">
                    <a:off x="3425827" y="2451100"/>
                    <a:ext cx="11111" cy="77788"/>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17" name="Straight Connector 616"/>
                  <p:cNvCxnSpPr/>
                  <p:nvPr/>
                </p:nvCxnSpPr>
                <p:spPr>
                  <a:xfrm flipH="1">
                    <a:off x="3440113" y="2362200"/>
                    <a:ext cx="26988" cy="87313"/>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18" name="Straight Connector 617"/>
                  <p:cNvCxnSpPr/>
                  <p:nvPr/>
                </p:nvCxnSpPr>
                <p:spPr>
                  <a:xfrm flipH="1">
                    <a:off x="3487738" y="2395538"/>
                    <a:ext cx="26988" cy="87313"/>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19" name="Straight Connector 618"/>
                  <p:cNvCxnSpPr/>
                  <p:nvPr/>
                </p:nvCxnSpPr>
                <p:spPr>
                  <a:xfrm flipH="1">
                    <a:off x="3476625" y="2468563"/>
                    <a:ext cx="20638" cy="61912"/>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20" name="Straight Connector 619"/>
                  <p:cNvCxnSpPr/>
                  <p:nvPr/>
                </p:nvCxnSpPr>
                <p:spPr>
                  <a:xfrm>
                    <a:off x="3487738" y="2378075"/>
                    <a:ext cx="12700" cy="80963"/>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21" name="Straight Connector 620"/>
                  <p:cNvCxnSpPr/>
                  <p:nvPr/>
                </p:nvCxnSpPr>
                <p:spPr>
                  <a:xfrm>
                    <a:off x="2971800" y="2447925"/>
                    <a:ext cx="26987" cy="6350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22" name="Straight Connector 621"/>
                  <p:cNvCxnSpPr/>
                  <p:nvPr/>
                </p:nvCxnSpPr>
                <p:spPr>
                  <a:xfrm>
                    <a:off x="3036888" y="2422525"/>
                    <a:ext cx="6350" cy="6350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23" name="Straight Connector 622"/>
                  <p:cNvCxnSpPr/>
                  <p:nvPr/>
                </p:nvCxnSpPr>
                <p:spPr>
                  <a:xfrm>
                    <a:off x="3094038" y="2413000"/>
                    <a:ext cx="12700" cy="68262"/>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24" name="Straight Connector 623"/>
                  <p:cNvCxnSpPr/>
                  <p:nvPr/>
                </p:nvCxnSpPr>
                <p:spPr>
                  <a:xfrm>
                    <a:off x="3144838" y="2405063"/>
                    <a:ext cx="31750" cy="68262"/>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25" name="Straight Connector 624"/>
                  <p:cNvCxnSpPr/>
                  <p:nvPr/>
                </p:nvCxnSpPr>
                <p:spPr>
                  <a:xfrm>
                    <a:off x="3194051" y="2408238"/>
                    <a:ext cx="31750" cy="68262"/>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26" name="Straight Connector 625"/>
                  <p:cNvCxnSpPr/>
                  <p:nvPr/>
                </p:nvCxnSpPr>
                <p:spPr>
                  <a:xfrm>
                    <a:off x="3257550" y="2389188"/>
                    <a:ext cx="38101" cy="10160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27" name="Straight Connector 626"/>
                  <p:cNvCxnSpPr/>
                  <p:nvPr/>
                </p:nvCxnSpPr>
                <p:spPr>
                  <a:xfrm>
                    <a:off x="3324226" y="2413000"/>
                    <a:ext cx="20637" cy="9207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28" name="Straight Connector 627"/>
                  <p:cNvCxnSpPr/>
                  <p:nvPr/>
                </p:nvCxnSpPr>
                <p:spPr>
                  <a:xfrm flipH="1">
                    <a:off x="2998788" y="2409825"/>
                    <a:ext cx="38101" cy="8890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29" name="Straight Connector 628"/>
                  <p:cNvCxnSpPr/>
                  <p:nvPr/>
                </p:nvCxnSpPr>
                <p:spPr>
                  <a:xfrm flipH="1">
                    <a:off x="3051176" y="2397125"/>
                    <a:ext cx="38101" cy="8890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30" name="Straight Connector 629"/>
                  <p:cNvCxnSpPr/>
                  <p:nvPr/>
                </p:nvCxnSpPr>
                <p:spPr>
                  <a:xfrm flipH="1">
                    <a:off x="3117850" y="2382838"/>
                    <a:ext cx="22227" cy="8413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31" name="Straight Connector 630"/>
                  <p:cNvCxnSpPr/>
                  <p:nvPr/>
                </p:nvCxnSpPr>
                <p:spPr>
                  <a:xfrm flipH="1">
                    <a:off x="3176588" y="2371726"/>
                    <a:ext cx="22227" cy="8413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32" name="Straight Connector 631"/>
                  <p:cNvCxnSpPr/>
                  <p:nvPr/>
                </p:nvCxnSpPr>
                <p:spPr>
                  <a:xfrm flipH="1">
                    <a:off x="3233738" y="2397126"/>
                    <a:ext cx="22227" cy="8413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33" name="Straight Connector 632"/>
                  <p:cNvCxnSpPr/>
                  <p:nvPr/>
                </p:nvCxnSpPr>
                <p:spPr>
                  <a:xfrm flipH="1">
                    <a:off x="3303588" y="2418556"/>
                    <a:ext cx="22227" cy="8413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34" name="Straight Connector 633"/>
                  <p:cNvCxnSpPr/>
                  <p:nvPr/>
                </p:nvCxnSpPr>
                <p:spPr>
                  <a:xfrm flipH="1">
                    <a:off x="3541714" y="2393950"/>
                    <a:ext cx="36511" cy="140493"/>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35" name="Straight Connector 634"/>
                  <p:cNvCxnSpPr/>
                  <p:nvPr/>
                </p:nvCxnSpPr>
                <p:spPr>
                  <a:xfrm>
                    <a:off x="3563938" y="2471738"/>
                    <a:ext cx="22225" cy="5873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36" name="Straight Connector 635"/>
                  <p:cNvCxnSpPr/>
                  <p:nvPr/>
                </p:nvCxnSpPr>
                <p:spPr>
                  <a:xfrm>
                    <a:off x="3548063" y="2387600"/>
                    <a:ext cx="11112" cy="87313"/>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37" name="Straight Connector 636"/>
                  <p:cNvCxnSpPr/>
                  <p:nvPr/>
                </p:nvCxnSpPr>
                <p:spPr>
                  <a:xfrm>
                    <a:off x="3606800" y="2403475"/>
                    <a:ext cx="41275" cy="14605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38" name="Straight Connector 637"/>
                  <p:cNvCxnSpPr/>
                  <p:nvPr/>
                </p:nvCxnSpPr>
                <p:spPr>
                  <a:xfrm flipH="1">
                    <a:off x="3611563" y="2419350"/>
                    <a:ext cx="30162" cy="109538"/>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39" name="Straight Connector 638"/>
                  <p:cNvCxnSpPr/>
                  <p:nvPr/>
                </p:nvCxnSpPr>
                <p:spPr>
                  <a:xfrm flipH="1">
                    <a:off x="3667125" y="2405063"/>
                    <a:ext cx="30163" cy="134938"/>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40" name="Straight Connector 639"/>
                  <p:cNvCxnSpPr/>
                  <p:nvPr/>
                </p:nvCxnSpPr>
                <p:spPr>
                  <a:xfrm>
                    <a:off x="3660775" y="2398713"/>
                    <a:ext cx="47626" cy="149226"/>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41" name="Straight Connector 640"/>
                  <p:cNvCxnSpPr/>
                  <p:nvPr/>
                </p:nvCxnSpPr>
                <p:spPr>
                  <a:xfrm>
                    <a:off x="3713162" y="2398713"/>
                    <a:ext cx="47626" cy="149226"/>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42" name="Straight Connector 641"/>
                  <p:cNvCxnSpPr/>
                  <p:nvPr/>
                </p:nvCxnSpPr>
                <p:spPr>
                  <a:xfrm flipH="1">
                    <a:off x="3727450" y="2405063"/>
                    <a:ext cx="30163" cy="134938"/>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43" name="Straight Connector 642"/>
                  <p:cNvCxnSpPr/>
                  <p:nvPr/>
                </p:nvCxnSpPr>
                <p:spPr>
                  <a:xfrm flipH="1">
                    <a:off x="3773488" y="2379663"/>
                    <a:ext cx="46038" cy="14922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44" name="Straight Connector 643"/>
                  <p:cNvCxnSpPr/>
                  <p:nvPr/>
                </p:nvCxnSpPr>
                <p:spPr>
                  <a:xfrm>
                    <a:off x="3778249" y="2398713"/>
                    <a:ext cx="47626" cy="149226"/>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45" name="Straight Connector 644"/>
                  <p:cNvCxnSpPr/>
                  <p:nvPr/>
                </p:nvCxnSpPr>
                <p:spPr>
                  <a:xfrm>
                    <a:off x="3840162" y="2398713"/>
                    <a:ext cx="47626" cy="149226"/>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46" name="Straight Connector 645"/>
                  <p:cNvCxnSpPr/>
                  <p:nvPr/>
                </p:nvCxnSpPr>
                <p:spPr>
                  <a:xfrm flipH="1">
                    <a:off x="3836988" y="2370138"/>
                    <a:ext cx="44450" cy="17303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47" name="Straight Connector 646"/>
                  <p:cNvCxnSpPr/>
                  <p:nvPr/>
                </p:nvCxnSpPr>
                <p:spPr>
                  <a:xfrm>
                    <a:off x="3895725" y="2370138"/>
                    <a:ext cx="58738" cy="177801"/>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48" name="Straight Connector 647"/>
                  <p:cNvCxnSpPr/>
                  <p:nvPr/>
                </p:nvCxnSpPr>
                <p:spPr>
                  <a:xfrm flipH="1">
                    <a:off x="3895726" y="2355850"/>
                    <a:ext cx="42862" cy="18732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49" name="Straight Connector 648"/>
                  <p:cNvCxnSpPr/>
                  <p:nvPr/>
                </p:nvCxnSpPr>
                <p:spPr>
                  <a:xfrm flipH="1">
                    <a:off x="3959226" y="2451100"/>
                    <a:ext cx="30162" cy="9207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50" name="Straight Connector 649"/>
                  <p:cNvCxnSpPr/>
                  <p:nvPr/>
                </p:nvCxnSpPr>
                <p:spPr>
                  <a:xfrm flipH="1">
                    <a:off x="4016376" y="2451100"/>
                    <a:ext cx="30162" cy="9207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51" name="Straight Connector 650"/>
                  <p:cNvCxnSpPr/>
                  <p:nvPr/>
                </p:nvCxnSpPr>
                <p:spPr>
                  <a:xfrm flipH="1">
                    <a:off x="4070351" y="2435225"/>
                    <a:ext cx="30162" cy="9207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52" name="Straight Connector 651"/>
                  <p:cNvCxnSpPr/>
                  <p:nvPr/>
                </p:nvCxnSpPr>
                <p:spPr>
                  <a:xfrm flipH="1">
                    <a:off x="4130676" y="2416174"/>
                    <a:ext cx="30162" cy="9207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53" name="Straight Connector 652"/>
                  <p:cNvCxnSpPr/>
                  <p:nvPr/>
                </p:nvCxnSpPr>
                <p:spPr>
                  <a:xfrm flipH="1">
                    <a:off x="4189413" y="2409824"/>
                    <a:ext cx="30162" cy="9207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54" name="Straight Connector 653"/>
                  <p:cNvCxnSpPr/>
                  <p:nvPr/>
                </p:nvCxnSpPr>
                <p:spPr>
                  <a:xfrm flipH="1">
                    <a:off x="3970338" y="2355850"/>
                    <a:ext cx="20638" cy="8890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55" name="Straight Connector 654"/>
                  <p:cNvCxnSpPr/>
                  <p:nvPr/>
                </p:nvCxnSpPr>
                <p:spPr>
                  <a:xfrm flipH="1">
                    <a:off x="4032250" y="2355850"/>
                    <a:ext cx="20638" cy="8890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56" name="Straight Connector 655"/>
                  <p:cNvCxnSpPr/>
                  <p:nvPr/>
                </p:nvCxnSpPr>
                <p:spPr>
                  <a:xfrm flipH="1">
                    <a:off x="4092575" y="2332038"/>
                    <a:ext cx="20638" cy="8890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57" name="Straight Connector 656"/>
                  <p:cNvCxnSpPr/>
                  <p:nvPr/>
                </p:nvCxnSpPr>
                <p:spPr>
                  <a:xfrm flipH="1">
                    <a:off x="4149725" y="2319338"/>
                    <a:ext cx="31750" cy="7937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58" name="Straight Connector 657"/>
                  <p:cNvCxnSpPr/>
                  <p:nvPr/>
                </p:nvCxnSpPr>
                <p:spPr>
                  <a:xfrm flipH="1" flipV="1">
                    <a:off x="4203700" y="2317750"/>
                    <a:ext cx="22225" cy="6350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59" name="Straight Connector 658"/>
                  <p:cNvCxnSpPr/>
                  <p:nvPr/>
                </p:nvCxnSpPr>
                <p:spPr>
                  <a:xfrm flipH="1" flipV="1">
                    <a:off x="4127500" y="2332037"/>
                    <a:ext cx="22225" cy="6350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60" name="Straight Connector 659"/>
                  <p:cNvCxnSpPr/>
                  <p:nvPr/>
                </p:nvCxnSpPr>
                <p:spPr>
                  <a:xfrm flipH="1" flipV="1">
                    <a:off x="4067175" y="2355850"/>
                    <a:ext cx="22225" cy="6350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61" name="Straight Connector 660"/>
                  <p:cNvCxnSpPr/>
                  <p:nvPr/>
                </p:nvCxnSpPr>
                <p:spPr>
                  <a:xfrm flipH="1" flipV="1">
                    <a:off x="4011613" y="2347913"/>
                    <a:ext cx="25401" cy="87312"/>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62" name="Straight Connector 661"/>
                  <p:cNvCxnSpPr/>
                  <p:nvPr/>
                </p:nvCxnSpPr>
                <p:spPr>
                  <a:xfrm flipH="1" flipV="1">
                    <a:off x="3943350" y="2354263"/>
                    <a:ext cx="25401" cy="87312"/>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63" name="Straight Connector 662"/>
                  <p:cNvCxnSpPr/>
                  <p:nvPr/>
                </p:nvCxnSpPr>
                <p:spPr>
                  <a:xfrm flipH="1" flipV="1">
                    <a:off x="4160838" y="2422525"/>
                    <a:ext cx="22225" cy="63500"/>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64" name="Straight Connector 663"/>
                  <p:cNvCxnSpPr/>
                  <p:nvPr/>
                </p:nvCxnSpPr>
                <p:spPr>
                  <a:xfrm flipH="1" flipV="1">
                    <a:off x="4100514" y="2443162"/>
                    <a:ext cx="12699" cy="46038"/>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65" name="Straight Connector 664"/>
                  <p:cNvCxnSpPr/>
                  <p:nvPr/>
                </p:nvCxnSpPr>
                <p:spPr>
                  <a:xfrm flipH="1" flipV="1">
                    <a:off x="4046539" y="2451099"/>
                    <a:ext cx="22224" cy="66676"/>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66" name="Straight Connector 665"/>
                  <p:cNvCxnSpPr/>
                  <p:nvPr/>
                </p:nvCxnSpPr>
                <p:spPr>
                  <a:xfrm flipH="1" flipV="1">
                    <a:off x="3990977" y="2455862"/>
                    <a:ext cx="14286" cy="87313"/>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67" name="Straight Connector 666"/>
                  <p:cNvCxnSpPr/>
                  <p:nvPr/>
                </p:nvCxnSpPr>
                <p:spPr>
                  <a:xfrm>
                    <a:off x="2111375" y="2401889"/>
                    <a:ext cx="20638" cy="8413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68" name="Straight Connector 667"/>
                  <p:cNvCxnSpPr/>
                  <p:nvPr/>
                </p:nvCxnSpPr>
                <p:spPr>
                  <a:xfrm>
                    <a:off x="2093912" y="2333626"/>
                    <a:ext cx="20638" cy="8413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69" name="Straight Connector 668"/>
                  <p:cNvCxnSpPr/>
                  <p:nvPr/>
                </p:nvCxnSpPr>
                <p:spPr>
                  <a:xfrm>
                    <a:off x="2032000" y="2336801"/>
                    <a:ext cx="20638" cy="8413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70" name="Straight Connector 669"/>
                  <p:cNvCxnSpPr/>
                  <p:nvPr/>
                </p:nvCxnSpPr>
                <p:spPr>
                  <a:xfrm flipH="1">
                    <a:off x="2043113" y="2333625"/>
                    <a:ext cx="42862" cy="109538"/>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71" name="Straight Connector 670"/>
                  <p:cNvCxnSpPr/>
                  <p:nvPr/>
                </p:nvCxnSpPr>
                <p:spPr>
                  <a:xfrm>
                    <a:off x="1916112" y="2382839"/>
                    <a:ext cx="20638" cy="8413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72" name="Straight Connector 671"/>
                  <p:cNvCxnSpPr/>
                  <p:nvPr/>
                </p:nvCxnSpPr>
                <p:spPr>
                  <a:xfrm>
                    <a:off x="1978025" y="2368551"/>
                    <a:ext cx="20638" cy="8413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73" name="Straight Connector 672"/>
                  <p:cNvCxnSpPr/>
                  <p:nvPr/>
                </p:nvCxnSpPr>
                <p:spPr>
                  <a:xfrm flipH="1">
                    <a:off x="2003425" y="2335213"/>
                    <a:ext cx="30164" cy="12223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74" name="Straight Connector 673"/>
                  <p:cNvCxnSpPr/>
                  <p:nvPr/>
                </p:nvCxnSpPr>
                <p:spPr>
                  <a:xfrm flipH="1">
                    <a:off x="1941512" y="2357438"/>
                    <a:ext cx="27422" cy="111124"/>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75" name="Straight Connector 674"/>
                  <p:cNvCxnSpPr/>
                  <p:nvPr/>
                </p:nvCxnSpPr>
                <p:spPr>
                  <a:xfrm flipH="1">
                    <a:off x="1890712" y="2376488"/>
                    <a:ext cx="19979" cy="80962"/>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76" name="Straight Connector 675"/>
                  <p:cNvCxnSpPr/>
                  <p:nvPr/>
                </p:nvCxnSpPr>
                <p:spPr>
                  <a:xfrm flipH="1">
                    <a:off x="1828800" y="2401888"/>
                    <a:ext cx="19979" cy="80962"/>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77" name="Straight Connector 676"/>
                  <p:cNvCxnSpPr/>
                  <p:nvPr/>
                </p:nvCxnSpPr>
                <p:spPr>
                  <a:xfrm flipH="1">
                    <a:off x="1763712" y="2395538"/>
                    <a:ext cx="19979" cy="80962"/>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78" name="Straight Connector 677"/>
                  <p:cNvCxnSpPr/>
                  <p:nvPr/>
                </p:nvCxnSpPr>
                <p:spPr>
                  <a:xfrm flipH="1">
                    <a:off x="1697038" y="2392363"/>
                    <a:ext cx="8866" cy="8572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79" name="Straight Connector 678"/>
                  <p:cNvCxnSpPr/>
                  <p:nvPr/>
                </p:nvCxnSpPr>
                <p:spPr>
                  <a:xfrm>
                    <a:off x="1722438" y="2392363"/>
                    <a:ext cx="25400" cy="10318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80" name="Straight Connector 679"/>
                  <p:cNvCxnSpPr/>
                  <p:nvPr/>
                </p:nvCxnSpPr>
                <p:spPr>
                  <a:xfrm>
                    <a:off x="1858963" y="2390775"/>
                    <a:ext cx="19050" cy="80963"/>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81" name="Straight Connector 680"/>
                  <p:cNvCxnSpPr/>
                  <p:nvPr/>
                </p:nvCxnSpPr>
                <p:spPr>
                  <a:xfrm>
                    <a:off x="1492250" y="2353864"/>
                    <a:ext cx="20638" cy="87712"/>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82" name="Straight Connector 681"/>
                  <p:cNvCxnSpPr/>
                  <p:nvPr/>
                </p:nvCxnSpPr>
                <p:spPr>
                  <a:xfrm>
                    <a:off x="1439863" y="2358626"/>
                    <a:ext cx="20638" cy="87712"/>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83" name="Straight Connector 682"/>
                  <p:cNvCxnSpPr/>
                  <p:nvPr/>
                </p:nvCxnSpPr>
                <p:spPr>
                  <a:xfrm>
                    <a:off x="1371600" y="2342751"/>
                    <a:ext cx="20638" cy="87712"/>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84" name="Straight Connector 683"/>
                  <p:cNvCxnSpPr/>
                  <p:nvPr/>
                </p:nvCxnSpPr>
                <p:spPr>
                  <a:xfrm>
                    <a:off x="1296988" y="2343150"/>
                    <a:ext cx="38100" cy="107951"/>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85" name="Straight Connector 684"/>
                  <p:cNvCxnSpPr/>
                  <p:nvPr/>
                </p:nvCxnSpPr>
                <p:spPr>
                  <a:xfrm>
                    <a:off x="1547813" y="2343150"/>
                    <a:ext cx="34925" cy="119064"/>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86" name="Straight Connector 685"/>
                  <p:cNvCxnSpPr/>
                  <p:nvPr/>
                </p:nvCxnSpPr>
                <p:spPr>
                  <a:xfrm>
                    <a:off x="1604963" y="2359025"/>
                    <a:ext cx="30163" cy="9842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87" name="Straight Connector 686"/>
                  <p:cNvCxnSpPr/>
                  <p:nvPr/>
                </p:nvCxnSpPr>
                <p:spPr>
                  <a:xfrm>
                    <a:off x="1659321" y="2378075"/>
                    <a:ext cx="34542" cy="11271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88" name="Straight Connector 687"/>
                  <p:cNvCxnSpPr/>
                  <p:nvPr/>
                </p:nvCxnSpPr>
                <p:spPr>
                  <a:xfrm flipH="1">
                    <a:off x="1646238" y="2378075"/>
                    <a:ext cx="3175" cy="8572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89" name="Straight Connector 688"/>
                  <p:cNvCxnSpPr/>
                  <p:nvPr/>
                </p:nvCxnSpPr>
                <p:spPr>
                  <a:xfrm flipH="1">
                    <a:off x="1581152" y="2357438"/>
                    <a:ext cx="15873" cy="8413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90" name="Straight Connector 689"/>
                  <p:cNvCxnSpPr/>
                  <p:nvPr/>
                </p:nvCxnSpPr>
                <p:spPr>
                  <a:xfrm flipH="1">
                    <a:off x="1517652" y="2354263"/>
                    <a:ext cx="15873" cy="8413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91" name="Straight Connector 690"/>
                  <p:cNvCxnSpPr/>
                  <p:nvPr/>
                </p:nvCxnSpPr>
                <p:spPr>
                  <a:xfrm flipH="1">
                    <a:off x="1397002" y="2347913"/>
                    <a:ext cx="15873" cy="8413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92" name="Straight Connector 691"/>
                  <p:cNvCxnSpPr/>
                  <p:nvPr/>
                </p:nvCxnSpPr>
                <p:spPr>
                  <a:xfrm flipH="1">
                    <a:off x="1462090" y="2357438"/>
                    <a:ext cx="15873" cy="8413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93" name="Straight Connector 692"/>
                  <p:cNvCxnSpPr/>
                  <p:nvPr/>
                </p:nvCxnSpPr>
                <p:spPr>
                  <a:xfrm flipH="1">
                    <a:off x="1333502" y="2346326"/>
                    <a:ext cx="15873" cy="8413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694" name="Straight Connector 693"/>
                  <p:cNvCxnSpPr/>
                  <p:nvPr/>
                </p:nvCxnSpPr>
                <p:spPr>
                  <a:xfrm flipH="1">
                    <a:off x="1266827" y="2336801"/>
                    <a:ext cx="15873" cy="84137"/>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grpSp>
                <p:nvGrpSpPr>
                  <p:cNvPr id="695" name="Group 694"/>
                  <p:cNvGrpSpPr/>
                  <p:nvPr/>
                </p:nvGrpSpPr>
                <p:grpSpPr>
                  <a:xfrm>
                    <a:off x="1266007" y="2261131"/>
                    <a:ext cx="2948516" cy="699596"/>
                    <a:chOff x="1271058" y="2261131"/>
                    <a:chExt cx="2948516" cy="699596"/>
                  </a:xfrm>
                </p:grpSpPr>
                <p:sp>
                  <p:nvSpPr>
                    <p:cNvPr id="771" name="Oval 770"/>
                    <p:cNvSpPr/>
                    <p:nvPr/>
                  </p:nvSpPr>
                  <p:spPr>
                    <a:xfrm flipV="1">
                      <a:off x="2647420" y="2525183"/>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696" name="Oval 695"/>
                    <p:cNvSpPr/>
                    <p:nvPr/>
                  </p:nvSpPr>
                  <p:spPr>
                    <a:xfrm flipV="1">
                      <a:off x="1337733" y="2315105"/>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697" name="Oval 696"/>
                    <p:cNvSpPr/>
                    <p:nvPr/>
                  </p:nvSpPr>
                  <p:spPr>
                    <a:xfrm flipV="1">
                      <a:off x="1271058" y="2316693"/>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698" name="Oval 697"/>
                    <p:cNvSpPr/>
                    <p:nvPr/>
                  </p:nvSpPr>
                  <p:spPr>
                    <a:xfrm flipV="1">
                      <a:off x="1769533" y="2373843"/>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699" name="Oval 698"/>
                    <p:cNvSpPr/>
                    <p:nvPr/>
                  </p:nvSpPr>
                  <p:spPr>
                    <a:xfrm flipV="1">
                      <a:off x="1463145" y="2318280"/>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00" name="Oval 699"/>
                    <p:cNvSpPr/>
                    <p:nvPr/>
                  </p:nvSpPr>
                  <p:spPr>
                    <a:xfrm flipV="1">
                      <a:off x="1404408" y="2315105"/>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01" name="Oval 700"/>
                    <p:cNvSpPr/>
                    <p:nvPr/>
                  </p:nvSpPr>
                  <p:spPr>
                    <a:xfrm flipV="1">
                      <a:off x="1526645" y="2318280"/>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02" name="Oval 701"/>
                    <p:cNvSpPr/>
                    <p:nvPr/>
                  </p:nvSpPr>
                  <p:spPr>
                    <a:xfrm flipV="1">
                      <a:off x="1575857" y="2334156"/>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03" name="Oval 702"/>
                    <p:cNvSpPr/>
                    <p:nvPr/>
                  </p:nvSpPr>
                  <p:spPr>
                    <a:xfrm flipV="1">
                      <a:off x="1637769" y="2353206"/>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04" name="Oval 703"/>
                    <p:cNvSpPr/>
                    <p:nvPr/>
                  </p:nvSpPr>
                  <p:spPr>
                    <a:xfrm flipV="1">
                      <a:off x="1696507" y="2369081"/>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05" name="Oval 704"/>
                    <p:cNvSpPr/>
                    <p:nvPr/>
                  </p:nvSpPr>
                  <p:spPr>
                    <a:xfrm flipV="1">
                      <a:off x="1833033" y="2372256"/>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06" name="Oval 705"/>
                    <p:cNvSpPr/>
                    <p:nvPr/>
                  </p:nvSpPr>
                  <p:spPr>
                    <a:xfrm flipV="1">
                      <a:off x="1882246" y="2350031"/>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07" name="Oval 706"/>
                    <p:cNvSpPr/>
                    <p:nvPr/>
                  </p:nvSpPr>
                  <p:spPr>
                    <a:xfrm flipV="1">
                      <a:off x="1940983" y="2338919"/>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08" name="Oval 707"/>
                    <p:cNvSpPr/>
                    <p:nvPr/>
                  </p:nvSpPr>
                  <p:spPr>
                    <a:xfrm flipV="1">
                      <a:off x="2002895" y="2316694"/>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09" name="Oval 708"/>
                    <p:cNvSpPr/>
                    <p:nvPr/>
                  </p:nvSpPr>
                  <p:spPr>
                    <a:xfrm flipV="1">
                      <a:off x="2055283" y="2303994"/>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10" name="Oval 709"/>
                    <p:cNvSpPr/>
                    <p:nvPr/>
                  </p:nvSpPr>
                  <p:spPr>
                    <a:xfrm flipV="1">
                      <a:off x="2107671" y="2291294"/>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11" name="Oval 710"/>
                    <p:cNvSpPr/>
                    <p:nvPr/>
                  </p:nvSpPr>
                  <p:spPr>
                    <a:xfrm flipV="1">
                      <a:off x="2164821" y="2269069"/>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12" name="Oval 711"/>
                    <p:cNvSpPr/>
                    <p:nvPr/>
                  </p:nvSpPr>
                  <p:spPr>
                    <a:xfrm flipV="1">
                      <a:off x="2221971" y="2261131"/>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13" name="Oval 712"/>
                    <p:cNvSpPr/>
                    <p:nvPr/>
                  </p:nvSpPr>
                  <p:spPr>
                    <a:xfrm flipV="1">
                      <a:off x="2288647" y="2267481"/>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14" name="Oval 713"/>
                    <p:cNvSpPr/>
                    <p:nvPr/>
                  </p:nvSpPr>
                  <p:spPr>
                    <a:xfrm flipV="1">
                      <a:off x="2341032" y="2284942"/>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15" name="Oval 714"/>
                    <p:cNvSpPr/>
                    <p:nvPr/>
                  </p:nvSpPr>
                  <p:spPr>
                    <a:xfrm flipV="1">
                      <a:off x="2401358" y="2297644"/>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16" name="Oval 715"/>
                    <p:cNvSpPr/>
                    <p:nvPr/>
                  </p:nvSpPr>
                  <p:spPr>
                    <a:xfrm flipV="1">
                      <a:off x="2462213" y="2313519"/>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17" name="Oval 716"/>
                    <p:cNvSpPr/>
                    <p:nvPr/>
                  </p:nvSpPr>
                  <p:spPr>
                    <a:xfrm flipV="1">
                      <a:off x="2577570" y="2348443"/>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18" name="Oval 717"/>
                    <p:cNvSpPr/>
                    <p:nvPr/>
                  </p:nvSpPr>
                  <p:spPr>
                    <a:xfrm flipV="1">
                      <a:off x="2522009" y="2330981"/>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19" name="Oval 718"/>
                    <p:cNvSpPr/>
                    <p:nvPr/>
                  </p:nvSpPr>
                  <p:spPr>
                    <a:xfrm flipV="1">
                      <a:off x="2641070" y="2364317"/>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20" name="Oval 719"/>
                    <p:cNvSpPr/>
                    <p:nvPr/>
                  </p:nvSpPr>
                  <p:spPr>
                    <a:xfrm flipV="1">
                      <a:off x="2698220" y="2370668"/>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21" name="Oval 720"/>
                    <p:cNvSpPr/>
                    <p:nvPr/>
                  </p:nvSpPr>
                  <p:spPr>
                    <a:xfrm flipV="1">
                      <a:off x="2758546" y="2364317"/>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22" name="Oval 721"/>
                    <p:cNvSpPr/>
                    <p:nvPr/>
                  </p:nvSpPr>
                  <p:spPr>
                    <a:xfrm flipV="1">
                      <a:off x="2814107" y="2351617"/>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23" name="Oval 722"/>
                    <p:cNvSpPr/>
                    <p:nvPr/>
                  </p:nvSpPr>
                  <p:spPr>
                    <a:xfrm flipV="1">
                      <a:off x="2876020" y="2335742"/>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24" name="Oval 723"/>
                    <p:cNvSpPr/>
                    <p:nvPr/>
                  </p:nvSpPr>
                  <p:spPr>
                    <a:xfrm flipV="1">
                      <a:off x="2925233" y="2318280"/>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25" name="Oval 724"/>
                    <p:cNvSpPr/>
                    <p:nvPr/>
                  </p:nvSpPr>
                  <p:spPr>
                    <a:xfrm flipV="1">
                      <a:off x="2985558" y="2299230"/>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26" name="Oval 725"/>
                    <p:cNvSpPr/>
                    <p:nvPr/>
                  </p:nvSpPr>
                  <p:spPr>
                    <a:xfrm flipV="1">
                      <a:off x="3039533" y="2288117"/>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27" name="Oval 726"/>
                    <p:cNvSpPr/>
                    <p:nvPr/>
                  </p:nvSpPr>
                  <p:spPr>
                    <a:xfrm flipV="1">
                      <a:off x="3101445" y="2272242"/>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28" name="Oval 727"/>
                    <p:cNvSpPr/>
                    <p:nvPr/>
                  </p:nvSpPr>
                  <p:spPr>
                    <a:xfrm flipV="1">
                      <a:off x="3163357" y="2262716"/>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29" name="Oval 728"/>
                    <p:cNvSpPr/>
                    <p:nvPr/>
                  </p:nvSpPr>
                  <p:spPr>
                    <a:xfrm flipV="1">
                      <a:off x="3226857" y="2270655"/>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30" name="Oval 729"/>
                    <p:cNvSpPr/>
                    <p:nvPr/>
                  </p:nvSpPr>
                  <p:spPr>
                    <a:xfrm flipV="1">
                      <a:off x="3280832" y="2278593"/>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31" name="Oval 730"/>
                    <p:cNvSpPr/>
                    <p:nvPr/>
                  </p:nvSpPr>
                  <p:spPr>
                    <a:xfrm flipV="1">
                      <a:off x="3337982" y="2299230"/>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32" name="Oval 731"/>
                    <p:cNvSpPr/>
                    <p:nvPr/>
                  </p:nvSpPr>
                  <p:spPr>
                    <a:xfrm flipV="1">
                      <a:off x="3403070" y="2319868"/>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33" name="Oval 732"/>
                    <p:cNvSpPr/>
                    <p:nvPr/>
                  </p:nvSpPr>
                  <p:spPr>
                    <a:xfrm flipV="1">
                      <a:off x="3458632" y="2335743"/>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34" name="Oval 733"/>
                    <p:cNvSpPr/>
                    <p:nvPr/>
                  </p:nvSpPr>
                  <p:spPr>
                    <a:xfrm flipV="1">
                      <a:off x="3518957" y="2351618"/>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35" name="Oval 734"/>
                    <p:cNvSpPr/>
                    <p:nvPr/>
                  </p:nvSpPr>
                  <p:spPr>
                    <a:xfrm flipV="1">
                      <a:off x="3574520" y="2362730"/>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36" name="Oval 735"/>
                    <p:cNvSpPr/>
                    <p:nvPr/>
                  </p:nvSpPr>
                  <p:spPr>
                    <a:xfrm flipV="1">
                      <a:off x="3628494" y="2370668"/>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37" name="Oval 736"/>
                    <p:cNvSpPr/>
                    <p:nvPr/>
                  </p:nvSpPr>
                  <p:spPr>
                    <a:xfrm flipV="1">
                      <a:off x="3690409" y="2369080"/>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38" name="Oval 737"/>
                    <p:cNvSpPr/>
                    <p:nvPr/>
                  </p:nvSpPr>
                  <p:spPr>
                    <a:xfrm flipV="1">
                      <a:off x="3747558" y="2367492"/>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39" name="Oval 738"/>
                    <p:cNvSpPr/>
                    <p:nvPr/>
                  </p:nvSpPr>
                  <p:spPr>
                    <a:xfrm flipV="1">
                      <a:off x="3806296" y="2353205"/>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40" name="Oval 739"/>
                    <p:cNvSpPr/>
                    <p:nvPr/>
                  </p:nvSpPr>
                  <p:spPr>
                    <a:xfrm flipV="1">
                      <a:off x="3861858" y="2340505"/>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41" name="Oval 740"/>
                    <p:cNvSpPr/>
                    <p:nvPr/>
                  </p:nvSpPr>
                  <p:spPr>
                    <a:xfrm flipV="1">
                      <a:off x="3917420" y="2326217"/>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42" name="Oval 741"/>
                    <p:cNvSpPr/>
                    <p:nvPr/>
                  </p:nvSpPr>
                  <p:spPr>
                    <a:xfrm flipV="1">
                      <a:off x="3979333" y="2318279"/>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43" name="Oval 742"/>
                    <p:cNvSpPr/>
                    <p:nvPr/>
                  </p:nvSpPr>
                  <p:spPr>
                    <a:xfrm flipV="1">
                      <a:off x="4039658" y="2310342"/>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44" name="Oval 743"/>
                    <p:cNvSpPr/>
                    <p:nvPr/>
                  </p:nvSpPr>
                  <p:spPr>
                    <a:xfrm flipV="1">
                      <a:off x="4098395" y="2300817"/>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45" name="Oval 744"/>
                    <p:cNvSpPr/>
                    <p:nvPr/>
                  </p:nvSpPr>
                  <p:spPr>
                    <a:xfrm flipV="1">
                      <a:off x="4165070" y="2289705"/>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46" name="Oval 745"/>
                    <p:cNvSpPr/>
                    <p:nvPr/>
                  </p:nvSpPr>
                  <p:spPr>
                    <a:xfrm flipV="1">
                      <a:off x="4173007" y="2467505"/>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47" name="Oval 746"/>
                    <p:cNvSpPr/>
                    <p:nvPr/>
                  </p:nvSpPr>
                  <p:spPr>
                    <a:xfrm flipV="1">
                      <a:off x="4125382" y="2483380"/>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48" name="Oval 747"/>
                    <p:cNvSpPr/>
                    <p:nvPr/>
                  </p:nvSpPr>
                  <p:spPr>
                    <a:xfrm flipV="1">
                      <a:off x="4060294" y="2499255"/>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49" name="Oval 748"/>
                    <p:cNvSpPr/>
                    <p:nvPr/>
                  </p:nvSpPr>
                  <p:spPr>
                    <a:xfrm flipV="1">
                      <a:off x="3995207" y="2510368"/>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50" name="Oval 749"/>
                    <p:cNvSpPr/>
                    <p:nvPr/>
                  </p:nvSpPr>
                  <p:spPr>
                    <a:xfrm flipV="1">
                      <a:off x="3938057" y="2525183"/>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51" name="Oval 750"/>
                    <p:cNvSpPr/>
                    <p:nvPr/>
                  </p:nvSpPr>
                  <p:spPr>
                    <a:xfrm flipV="1">
                      <a:off x="3872969" y="2512483"/>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52" name="Oval 751"/>
                    <p:cNvSpPr/>
                    <p:nvPr/>
                  </p:nvSpPr>
                  <p:spPr>
                    <a:xfrm flipV="1">
                      <a:off x="3814232" y="2525183"/>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53" name="Oval 752"/>
                    <p:cNvSpPr/>
                    <p:nvPr/>
                  </p:nvSpPr>
                  <p:spPr>
                    <a:xfrm flipV="1">
                      <a:off x="3753907" y="2525183"/>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54" name="Oval 753"/>
                    <p:cNvSpPr/>
                    <p:nvPr/>
                  </p:nvSpPr>
                  <p:spPr>
                    <a:xfrm flipV="1">
                      <a:off x="3698345" y="2525183"/>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55" name="Oval 754"/>
                    <p:cNvSpPr/>
                    <p:nvPr/>
                  </p:nvSpPr>
                  <p:spPr>
                    <a:xfrm flipV="1">
                      <a:off x="3638020" y="2525183"/>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56" name="Oval 755"/>
                    <p:cNvSpPr/>
                    <p:nvPr/>
                  </p:nvSpPr>
                  <p:spPr>
                    <a:xfrm flipV="1">
                      <a:off x="3584048" y="2525183"/>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57" name="Oval 756"/>
                    <p:cNvSpPr/>
                    <p:nvPr/>
                  </p:nvSpPr>
                  <p:spPr>
                    <a:xfrm flipV="1">
                      <a:off x="3515783" y="2525183"/>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58" name="Oval 757"/>
                    <p:cNvSpPr/>
                    <p:nvPr/>
                  </p:nvSpPr>
                  <p:spPr>
                    <a:xfrm flipV="1">
                      <a:off x="3442758" y="2525183"/>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59" name="Oval 758"/>
                    <p:cNvSpPr/>
                    <p:nvPr/>
                  </p:nvSpPr>
                  <p:spPr>
                    <a:xfrm flipV="1">
                      <a:off x="3390371" y="2506133"/>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60" name="Oval 759"/>
                    <p:cNvSpPr/>
                    <p:nvPr/>
                  </p:nvSpPr>
                  <p:spPr>
                    <a:xfrm flipV="1">
                      <a:off x="3337983" y="2491845"/>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61" name="Oval 760"/>
                    <p:cNvSpPr/>
                    <p:nvPr/>
                  </p:nvSpPr>
                  <p:spPr>
                    <a:xfrm flipV="1">
                      <a:off x="3276071" y="2475970"/>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62" name="Oval 761"/>
                    <p:cNvSpPr/>
                    <p:nvPr/>
                  </p:nvSpPr>
                  <p:spPr>
                    <a:xfrm flipV="1">
                      <a:off x="3215745" y="2455333"/>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63" name="Oval 762"/>
                    <p:cNvSpPr/>
                    <p:nvPr/>
                  </p:nvSpPr>
                  <p:spPr>
                    <a:xfrm flipV="1">
                      <a:off x="3158594" y="2452158"/>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64" name="Oval 763"/>
                    <p:cNvSpPr/>
                    <p:nvPr/>
                  </p:nvSpPr>
                  <p:spPr>
                    <a:xfrm flipV="1">
                      <a:off x="3098271" y="2453746"/>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65" name="Oval 764"/>
                    <p:cNvSpPr/>
                    <p:nvPr/>
                  </p:nvSpPr>
                  <p:spPr>
                    <a:xfrm flipV="1">
                      <a:off x="3042709" y="2464858"/>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66" name="Oval 765"/>
                    <p:cNvSpPr/>
                    <p:nvPr/>
                  </p:nvSpPr>
                  <p:spPr>
                    <a:xfrm flipV="1">
                      <a:off x="2982384" y="2487082"/>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67" name="Oval 766"/>
                    <p:cNvSpPr/>
                    <p:nvPr/>
                  </p:nvSpPr>
                  <p:spPr>
                    <a:xfrm flipV="1">
                      <a:off x="2920472" y="2525183"/>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68" name="Oval 767"/>
                    <p:cNvSpPr/>
                    <p:nvPr/>
                  </p:nvSpPr>
                  <p:spPr>
                    <a:xfrm flipV="1">
                      <a:off x="2858559" y="2525183"/>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69" name="Oval 768"/>
                    <p:cNvSpPr/>
                    <p:nvPr/>
                  </p:nvSpPr>
                  <p:spPr>
                    <a:xfrm flipV="1">
                      <a:off x="2788708" y="2522006"/>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70" name="Oval 769"/>
                    <p:cNvSpPr/>
                    <p:nvPr/>
                  </p:nvSpPr>
                  <p:spPr>
                    <a:xfrm flipV="1">
                      <a:off x="2702983" y="2525183"/>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72" name="Oval 771"/>
                    <p:cNvSpPr/>
                    <p:nvPr/>
                  </p:nvSpPr>
                  <p:spPr>
                    <a:xfrm flipV="1">
                      <a:off x="2585508" y="2535763"/>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73" name="Oval 772"/>
                    <p:cNvSpPr/>
                    <p:nvPr/>
                  </p:nvSpPr>
                  <p:spPr>
                    <a:xfrm flipV="1">
                      <a:off x="1356784" y="2505601"/>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74" name="Oval 773"/>
                    <p:cNvSpPr/>
                    <p:nvPr/>
                  </p:nvSpPr>
                  <p:spPr>
                    <a:xfrm flipV="1">
                      <a:off x="1594908" y="2539473"/>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75" name="Oval 774"/>
                    <p:cNvSpPr/>
                    <p:nvPr/>
                  </p:nvSpPr>
                  <p:spPr>
                    <a:xfrm flipV="1">
                      <a:off x="1538287" y="2538940"/>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76" name="Oval 775"/>
                    <p:cNvSpPr/>
                    <p:nvPr/>
                  </p:nvSpPr>
                  <p:spPr>
                    <a:xfrm flipV="1">
                      <a:off x="1474786" y="2536298"/>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77" name="Oval 776"/>
                    <p:cNvSpPr/>
                    <p:nvPr/>
                  </p:nvSpPr>
                  <p:spPr>
                    <a:xfrm flipV="1">
                      <a:off x="1417637" y="2520419"/>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78" name="Oval 777"/>
                    <p:cNvSpPr/>
                    <p:nvPr/>
                  </p:nvSpPr>
                  <p:spPr>
                    <a:xfrm flipV="1">
                      <a:off x="1306513" y="2489726"/>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79" name="Oval 778"/>
                    <p:cNvSpPr/>
                    <p:nvPr/>
                  </p:nvSpPr>
                  <p:spPr>
                    <a:xfrm flipV="1">
                      <a:off x="1652056" y="2537885"/>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80" name="Oval 779"/>
                    <p:cNvSpPr/>
                    <p:nvPr/>
                  </p:nvSpPr>
                  <p:spPr>
                    <a:xfrm flipV="1">
                      <a:off x="1725086" y="2528359"/>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81" name="Oval 780"/>
                    <p:cNvSpPr/>
                    <p:nvPr/>
                  </p:nvSpPr>
                  <p:spPr>
                    <a:xfrm flipV="1">
                      <a:off x="1786998" y="2529947"/>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82" name="Oval 781"/>
                    <p:cNvSpPr/>
                    <p:nvPr/>
                  </p:nvSpPr>
                  <p:spPr>
                    <a:xfrm flipV="1">
                      <a:off x="1850498" y="2536298"/>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83" name="Oval 782"/>
                    <p:cNvSpPr/>
                    <p:nvPr/>
                  </p:nvSpPr>
                  <p:spPr>
                    <a:xfrm flipV="1">
                      <a:off x="1910821" y="2522006"/>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84" name="Oval 783"/>
                    <p:cNvSpPr/>
                    <p:nvPr/>
                  </p:nvSpPr>
                  <p:spPr>
                    <a:xfrm flipV="1">
                      <a:off x="1994959" y="2510894"/>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85" name="Oval 784"/>
                    <p:cNvSpPr/>
                    <p:nvPr/>
                  </p:nvSpPr>
                  <p:spPr>
                    <a:xfrm flipV="1">
                      <a:off x="2056872" y="2485495"/>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86" name="Oval 785"/>
                    <p:cNvSpPr/>
                    <p:nvPr/>
                  </p:nvSpPr>
                  <p:spPr>
                    <a:xfrm flipV="1">
                      <a:off x="2110847" y="2471207"/>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87" name="Oval 786"/>
                    <p:cNvSpPr/>
                    <p:nvPr/>
                  </p:nvSpPr>
                  <p:spPr>
                    <a:xfrm flipV="1">
                      <a:off x="2163234" y="2453745"/>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88" name="Oval 787"/>
                    <p:cNvSpPr/>
                    <p:nvPr/>
                  </p:nvSpPr>
                  <p:spPr>
                    <a:xfrm flipV="1">
                      <a:off x="2223030" y="2450570"/>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89" name="Oval 788"/>
                    <p:cNvSpPr/>
                    <p:nvPr/>
                  </p:nvSpPr>
                  <p:spPr>
                    <a:xfrm flipV="1">
                      <a:off x="2282827" y="2455332"/>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90" name="Oval 789"/>
                    <p:cNvSpPr/>
                    <p:nvPr/>
                  </p:nvSpPr>
                  <p:spPr>
                    <a:xfrm flipV="1">
                      <a:off x="2341035" y="2469619"/>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91" name="Oval 790"/>
                    <p:cNvSpPr/>
                    <p:nvPr/>
                  </p:nvSpPr>
                  <p:spPr>
                    <a:xfrm flipV="1">
                      <a:off x="2395007" y="2487082"/>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92" name="Oval 791"/>
                    <p:cNvSpPr/>
                    <p:nvPr/>
                  </p:nvSpPr>
                  <p:spPr>
                    <a:xfrm flipV="1">
                      <a:off x="2474383" y="2501369"/>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793" name="Oval 792"/>
                    <p:cNvSpPr/>
                    <p:nvPr/>
                  </p:nvSpPr>
                  <p:spPr>
                    <a:xfrm flipV="1">
                      <a:off x="2531533" y="2525183"/>
                      <a:ext cx="46567" cy="421254"/>
                    </a:xfrm>
                    <a:prstGeom prst="ellipse">
                      <a:avLst/>
                    </a:prstGeom>
                    <a:solidFill>
                      <a:srgbClr val="52AEF0"/>
                    </a:solidFill>
                    <a:ln w="9525" cap="flat">
                      <a:solidFill>
                        <a:srgbClr val="1E7DB7"/>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grpSp>
            </p:grpSp>
            <p:cxnSp>
              <p:nvCxnSpPr>
                <p:cNvPr id="444" name="Straight Connector 443"/>
                <p:cNvCxnSpPr/>
                <p:nvPr/>
              </p:nvCxnSpPr>
              <p:spPr>
                <a:xfrm flipH="1">
                  <a:off x="1887538" y="2462213"/>
                  <a:ext cx="12700" cy="63499"/>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cxnSp>
              <p:nvCxnSpPr>
                <p:cNvPr id="445" name="Straight Connector 444"/>
                <p:cNvCxnSpPr>
                  <a:endCxn id="783" idx="3"/>
                </p:cNvCxnSpPr>
                <p:nvPr/>
              </p:nvCxnSpPr>
              <p:spPr>
                <a:xfrm>
                  <a:off x="1898650" y="2481263"/>
                  <a:ext cx="13941" cy="102435"/>
                </a:xfrm>
                <a:prstGeom prst="line">
                  <a:avLst/>
                </a:prstGeom>
                <a:noFill/>
                <a:ln w="6350" cap="sq">
                  <a:solidFill>
                    <a:srgbClr val="1E7DB7"/>
                  </a:solidFill>
                  <a:prstDash val="solid"/>
                  <a:miter lim="800000"/>
                </a:ln>
                <a:effectLst/>
                <a:sp3d/>
              </p:spPr>
              <p:style>
                <a:lnRef idx="0">
                  <a:scrgbClr r="0" g="0" b="0"/>
                </a:lnRef>
                <a:fillRef idx="0">
                  <a:scrgbClr r="0" g="0" b="0"/>
                </a:fillRef>
                <a:effectRef idx="0">
                  <a:scrgbClr r="0" g="0" b="0"/>
                </a:effectRef>
                <a:fontRef idx="none"/>
              </p:style>
            </p:cxnSp>
            <p:grpSp>
              <p:nvGrpSpPr>
                <p:cNvPr id="446" name="Group 445"/>
                <p:cNvGrpSpPr/>
                <p:nvPr/>
              </p:nvGrpSpPr>
              <p:grpSpPr>
                <a:xfrm>
                  <a:off x="3959114" y="2814761"/>
                  <a:ext cx="393627" cy="202706"/>
                  <a:chOff x="3954881" y="2984095"/>
                  <a:chExt cx="393627" cy="202706"/>
                </a:xfrm>
              </p:grpSpPr>
              <p:sp>
                <p:nvSpPr>
                  <p:cNvPr id="534" name="Freeform 533"/>
                  <p:cNvSpPr>
                    <a:spLocks/>
                  </p:cNvSpPr>
                  <p:nvPr/>
                </p:nvSpPr>
                <p:spPr bwMode="auto">
                  <a:xfrm rot="7437493">
                    <a:off x="4073889" y="2956105"/>
                    <a:ext cx="92110" cy="321658"/>
                  </a:xfrm>
                  <a:custGeom>
                    <a:avLst/>
                    <a:gdLst>
                      <a:gd name="T0" fmla="*/ 15 w 194"/>
                      <a:gd name="T1" fmla="*/ 56 h 525"/>
                      <a:gd name="T2" fmla="*/ 16 w 194"/>
                      <a:gd name="T3" fmla="*/ 54 h 525"/>
                      <a:gd name="T4" fmla="*/ 55 w 194"/>
                      <a:gd name="T5" fmla="*/ 0 h 525"/>
                      <a:gd name="T6" fmla="*/ 83 w 194"/>
                      <a:gd name="T7" fmla="*/ 8 h 525"/>
                      <a:gd name="T8" fmla="*/ 119 w 194"/>
                      <a:gd name="T9" fmla="*/ 20 h 525"/>
                      <a:gd name="T10" fmla="*/ 171 w 194"/>
                      <a:gd name="T11" fmla="*/ 48 h 525"/>
                      <a:gd name="T12" fmla="*/ 190 w 194"/>
                      <a:gd name="T13" fmla="*/ 64 h 525"/>
                      <a:gd name="T14" fmla="*/ 188 w 194"/>
                      <a:gd name="T15" fmla="*/ 88 h 525"/>
                      <a:gd name="T16" fmla="*/ 163 w 194"/>
                      <a:gd name="T17" fmla="*/ 107 h 525"/>
                      <a:gd name="T18" fmla="*/ 143 w 194"/>
                      <a:gd name="T19" fmla="*/ 114 h 525"/>
                      <a:gd name="T20" fmla="*/ 102 w 194"/>
                      <a:gd name="T21" fmla="*/ 132 h 525"/>
                      <a:gd name="T22" fmla="*/ 84 w 194"/>
                      <a:gd name="T23" fmla="*/ 149 h 525"/>
                      <a:gd name="T24" fmla="*/ 77 w 194"/>
                      <a:gd name="T25" fmla="*/ 169 h 525"/>
                      <a:gd name="T26" fmla="*/ 77 w 194"/>
                      <a:gd name="T27" fmla="*/ 525 h 525"/>
                      <a:gd name="T28" fmla="*/ 1 w 194"/>
                      <a:gd name="T29" fmla="*/ 525 h 525"/>
                      <a:gd name="T30" fmla="*/ 2 w 194"/>
                      <a:gd name="T31" fmla="*/ 213 h 525"/>
                      <a:gd name="T32" fmla="*/ 1 w 194"/>
                      <a:gd name="T33" fmla="*/ 223 h 525"/>
                      <a:gd name="T34" fmla="*/ 10 w 194"/>
                      <a:gd name="T35" fmla="*/ 165 h 525"/>
                      <a:gd name="T36" fmla="*/ 35 w 194"/>
                      <a:gd name="T37" fmla="*/ 120 h 525"/>
                      <a:gd name="T38" fmla="*/ 74 w 194"/>
                      <a:gd name="T39" fmla="*/ 92 h 525"/>
                      <a:gd name="T40" fmla="*/ 96 w 194"/>
                      <a:gd name="T41" fmla="*/ 81 h 525"/>
                      <a:gd name="T42" fmla="*/ 104 w 194"/>
                      <a:gd name="T43" fmla="*/ 74 h 525"/>
                      <a:gd name="T44" fmla="*/ 89 w 194"/>
                      <a:gd name="T45" fmla="*/ 68 h 525"/>
                      <a:gd name="T46" fmla="*/ 51 w 194"/>
                      <a:gd name="T47" fmla="*/ 64 h 525"/>
                      <a:gd name="T48" fmla="*/ 29 w 194"/>
                      <a:gd name="T49" fmla="*/ 61 h 525"/>
                      <a:gd name="T50" fmla="*/ 20 w 194"/>
                      <a:gd name="T51" fmla="*/ 60 h 525"/>
                      <a:gd name="T52" fmla="*/ 15 w 194"/>
                      <a:gd name="T53" fmla="*/ 5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525">
                        <a:moveTo>
                          <a:pt x="15" y="56"/>
                        </a:moveTo>
                        <a:cubicBezTo>
                          <a:pt x="15" y="55"/>
                          <a:pt x="16" y="54"/>
                          <a:pt x="16" y="54"/>
                        </a:cubicBezTo>
                        <a:cubicBezTo>
                          <a:pt x="19" y="52"/>
                          <a:pt x="29" y="39"/>
                          <a:pt x="55" y="0"/>
                        </a:cubicBezTo>
                        <a:cubicBezTo>
                          <a:pt x="62" y="2"/>
                          <a:pt x="71" y="5"/>
                          <a:pt x="83" y="8"/>
                        </a:cubicBezTo>
                        <a:cubicBezTo>
                          <a:pt x="100" y="13"/>
                          <a:pt x="108" y="16"/>
                          <a:pt x="119" y="20"/>
                        </a:cubicBezTo>
                        <a:cubicBezTo>
                          <a:pt x="130" y="25"/>
                          <a:pt x="126" y="24"/>
                          <a:pt x="171" y="48"/>
                        </a:cubicBezTo>
                        <a:cubicBezTo>
                          <a:pt x="180" y="54"/>
                          <a:pt x="187" y="57"/>
                          <a:pt x="190" y="64"/>
                        </a:cubicBezTo>
                        <a:cubicBezTo>
                          <a:pt x="194" y="75"/>
                          <a:pt x="188" y="87"/>
                          <a:pt x="188" y="88"/>
                        </a:cubicBezTo>
                        <a:cubicBezTo>
                          <a:pt x="183" y="98"/>
                          <a:pt x="174" y="102"/>
                          <a:pt x="163" y="107"/>
                        </a:cubicBezTo>
                        <a:cubicBezTo>
                          <a:pt x="156" y="110"/>
                          <a:pt x="155" y="110"/>
                          <a:pt x="143" y="114"/>
                        </a:cubicBezTo>
                        <a:cubicBezTo>
                          <a:pt x="124" y="121"/>
                          <a:pt x="113" y="124"/>
                          <a:pt x="102" y="132"/>
                        </a:cubicBezTo>
                        <a:cubicBezTo>
                          <a:pt x="94" y="138"/>
                          <a:pt x="88" y="142"/>
                          <a:pt x="84" y="149"/>
                        </a:cubicBezTo>
                        <a:cubicBezTo>
                          <a:pt x="79" y="157"/>
                          <a:pt x="76" y="170"/>
                          <a:pt x="77" y="169"/>
                        </a:cubicBezTo>
                        <a:cubicBezTo>
                          <a:pt x="77" y="169"/>
                          <a:pt x="77" y="491"/>
                          <a:pt x="77" y="525"/>
                        </a:cubicBezTo>
                        <a:cubicBezTo>
                          <a:pt x="51" y="525"/>
                          <a:pt x="26" y="525"/>
                          <a:pt x="1" y="525"/>
                        </a:cubicBezTo>
                        <a:cubicBezTo>
                          <a:pt x="3" y="332"/>
                          <a:pt x="3" y="213"/>
                          <a:pt x="2" y="213"/>
                        </a:cubicBezTo>
                        <a:cubicBezTo>
                          <a:pt x="1" y="213"/>
                          <a:pt x="1" y="223"/>
                          <a:pt x="1" y="223"/>
                        </a:cubicBezTo>
                        <a:cubicBezTo>
                          <a:pt x="1" y="223"/>
                          <a:pt x="0" y="195"/>
                          <a:pt x="10" y="165"/>
                        </a:cubicBezTo>
                        <a:cubicBezTo>
                          <a:pt x="14" y="153"/>
                          <a:pt x="20" y="136"/>
                          <a:pt x="35" y="120"/>
                        </a:cubicBezTo>
                        <a:cubicBezTo>
                          <a:pt x="40" y="114"/>
                          <a:pt x="55" y="98"/>
                          <a:pt x="74" y="92"/>
                        </a:cubicBezTo>
                        <a:cubicBezTo>
                          <a:pt x="80" y="90"/>
                          <a:pt x="85" y="87"/>
                          <a:pt x="96" y="81"/>
                        </a:cubicBezTo>
                        <a:cubicBezTo>
                          <a:pt x="101" y="78"/>
                          <a:pt x="104" y="76"/>
                          <a:pt x="104" y="74"/>
                        </a:cubicBezTo>
                        <a:cubicBezTo>
                          <a:pt x="103" y="73"/>
                          <a:pt x="101" y="71"/>
                          <a:pt x="89" y="68"/>
                        </a:cubicBezTo>
                        <a:cubicBezTo>
                          <a:pt x="73" y="65"/>
                          <a:pt x="69" y="67"/>
                          <a:pt x="51" y="64"/>
                        </a:cubicBezTo>
                        <a:cubicBezTo>
                          <a:pt x="35" y="62"/>
                          <a:pt x="34" y="61"/>
                          <a:pt x="29" y="61"/>
                        </a:cubicBezTo>
                        <a:cubicBezTo>
                          <a:pt x="28" y="61"/>
                          <a:pt x="24" y="62"/>
                          <a:pt x="20" y="60"/>
                        </a:cubicBezTo>
                        <a:cubicBezTo>
                          <a:pt x="19" y="60"/>
                          <a:pt x="15" y="58"/>
                          <a:pt x="15" y="56"/>
                        </a:cubicBezTo>
                        <a:close/>
                      </a:path>
                    </a:pathLst>
                  </a:custGeom>
                  <a:solidFill>
                    <a:schemeClr val="tx1">
                      <a:alpha val="53000"/>
                    </a:schemeClr>
                  </a:solidFill>
                  <a:ln>
                    <a:noFill/>
                  </a:ln>
                </p:spPr>
                <p:txBody>
                  <a:bodyPr vert="horz" wrap="square" lIns="91440" tIns="45720" rIns="91440" bIns="4572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535" name="Freeform 534"/>
                  <p:cNvSpPr>
                    <a:spLocks/>
                  </p:cNvSpPr>
                  <p:nvPr/>
                </p:nvSpPr>
                <p:spPr bwMode="auto">
                  <a:xfrm rot="18231064" flipV="1">
                    <a:off x="4141624" y="2869321"/>
                    <a:ext cx="92110" cy="321658"/>
                  </a:xfrm>
                  <a:custGeom>
                    <a:avLst/>
                    <a:gdLst>
                      <a:gd name="T0" fmla="*/ 15 w 194"/>
                      <a:gd name="T1" fmla="*/ 56 h 525"/>
                      <a:gd name="T2" fmla="*/ 16 w 194"/>
                      <a:gd name="T3" fmla="*/ 54 h 525"/>
                      <a:gd name="T4" fmla="*/ 55 w 194"/>
                      <a:gd name="T5" fmla="*/ 0 h 525"/>
                      <a:gd name="T6" fmla="*/ 83 w 194"/>
                      <a:gd name="T7" fmla="*/ 8 h 525"/>
                      <a:gd name="T8" fmla="*/ 119 w 194"/>
                      <a:gd name="T9" fmla="*/ 20 h 525"/>
                      <a:gd name="T10" fmla="*/ 171 w 194"/>
                      <a:gd name="T11" fmla="*/ 48 h 525"/>
                      <a:gd name="T12" fmla="*/ 190 w 194"/>
                      <a:gd name="T13" fmla="*/ 64 h 525"/>
                      <a:gd name="T14" fmla="*/ 188 w 194"/>
                      <a:gd name="T15" fmla="*/ 88 h 525"/>
                      <a:gd name="T16" fmla="*/ 163 w 194"/>
                      <a:gd name="T17" fmla="*/ 107 h 525"/>
                      <a:gd name="T18" fmla="*/ 143 w 194"/>
                      <a:gd name="T19" fmla="*/ 114 h 525"/>
                      <a:gd name="T20" fmla="*/ 102 w 194"/>
                      <a:gd name="T21" fmla="*/ 132 h 525"/>
                      <a:gd name="T22" fmla="*/ 84 w 194"/>
                      <a:gd name="T23" fmla="*/ 149 h 525"/>
                      <a:gd name="T24" fmla="*/ 77 w 194"/>
                      <a:gd name="T25" fmla="*/ 169 h 525"/>
                      <a:gd name="T26" fmla="*/ 77 w 194"/>
                      <a:gd name="T27" fmla="*/ 525 h 525"/>
                      <a:gd name="T28" fmla="*/ 1 w 194"/>
                      <a:gd name="T29" fmla="*/ 525 h 525"/>
                      <a:gd name="T30" fmla="*/ 2 w 194"/>
                      <a:gd name="T31" fmla="*/ 213 h 525"/>
                      <a:gd name="T32" fmla="*/ 1 w 194"/>
                      <a:gd name="T33" fmla="*/ 223 h 525"/>
                      <a:gd name="T34" fmla="*/ 10 w 194"/>
                      <a:gd name="T35" fmla="*/ 165 h 525"/>
                      <a:gd name="T36" fmla="*/ 35 w 194"/>
                      <a:gd name="T37" fmla="*/ 120 h 525"/>
                      <a:gd name="T38" fmla="*/ 74 w 194"/>
                      <a:gd name="T39" fmla="*/ 92 h 525"/>
                      <a:gd name="T40" fmla="*/ 96 w 194"/>
                      <a:gd name="T41" fmla="*/ 81 h 525"/>
                      <a:gd name="T42" fmla="*/ 104 w 194"/>
                      <a:gd name="T43" fmla="*/ 74 h 525"/>
                      <a:gd name="T44" fmla="*/ 89 w 194"/>
                      <a:gd name="T45" fmla="*/ 68 h 525"/>
                      <a:gd name="T46" fmla="*/ 51 w 194"/>
                      <a:gd name="T47" fmla="*/ 64 h 525"/>
                      <a:gd name="T48" fmla="*/ 29 w 194"/>
                      <a:gd name="T49" fmla="*/ 61 h 525"/>
                      <a:gd name="T50" fmla="*/ 20 w 194"/>
                      <a:gd name="T51" fmla="*/ 60 h 525"/>
                      <a:gd name="T52" fmla="*/ 15 w 194"/>
                      <a:gd name="T53" fmla="*/ 5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525">
                        <a:moveTo>
                          <a:pt x="15" y="56"/>
                        </a:moveTo>
                        <a:cubicBezTo>
                          <a:pt x="15" y="55"/>
                          <a:pt x="16" y="54"/>
                          <a:pt x="16" y="54"/>
                        </a:cubicBezTo>
                        <a:cubicBezTo>
                          <a:pt x="19" y="52"/>
                          <a:pt x="29" y="39"/>
                          <a:pt x="55" y="0"/>
                        </a:cubicBezTo>
                        <a:cubicBezTo>
                          <a:pt x="62" y="2"/>
                          <a:pt x="71" y="5"/>
                          <a:pt x="83" y="8"/>
                        </a:cubicBezTo>
                        <a:cubicBezTo>
                          <a:pt x="100" y="13"/>
                          <a:pt x="108" y="16"/>
                          <a:pt x="119" y="20"/>
                        </a:cubicBezTo>
                        <a:cubicBezTo>
                          <a:pt x="130" y="25"/>
                          <a:pt x="126" y="24"/>
                          <a:pt x="171" y="48"/>
                        </a:cubicBezTo>
                        <a:cubicBezTo>
                          <a:pt x="180" y="54"/>
                          <a:pt x="187" y="57"/>
                          <a:pt x="190" y="64"/>
                        </a:cubicBezTo>
                        <a:cubicBezTo>
                          <a:pt x="194" y="75"/>
                          <a:pt x="188" y="87"/>
                          <a:pt x="188" y="88"/>
                        </a:cubicBezTo>
                        <a:cubicBezTo>
                          <a:pt x="183" y="98"/>
                          <a:pt x="174" y="102"/>
                          <a:pt x="163" y="107"/>
                        </a:cubicBezTo>
                        <a:cubicBezTo>
                          <a:pt x="156" y="110"/>
                          <a:pt x="155" y="110"/>
                          <a:pt x="143" y="114"/>
                        </a:cubicBezTo>
                        <a:cubicBezTo>
                          <a:pt x="124" y="121"/>
                          <a:pt x="113" y="124"/>
                          <a:pt x="102" y="132"/>
                        </a:cubicBezTo>
                        <a:cubicBezTo>
                          <a:pt x="94" y="138"/>
                          <a:pt x="88" y="142"/>
                          <a:pt x="84" y="149"/>
                        </a:cubicBezTo>
                        <a:cubicBezTo>
                          <a:pt x="79" y="157"/>
                          <a:pt x="76" y="170"/>
                          <a:pt x="77" y="169"/>
                        </a:cubicBezTo>
                        <a:cubicBezTo>
                          <a:pt x="77" y="169"/>
                          <a:pt x="77" y="491"/>
                          <a:pt x="77" y="525"/>
                        </a:cubicBezTo>
                        <a:cubicBezTo>
                          <a:pt x="51" y="525"/>
                          <a:pt x="26" y="525"/>
                          <a:pt x="1" y="525"/>
                        </a:cubicBezTo>
                        <a:cubicBezTo>
                          <a:pt x="3" y="332"/>
                          <a:pt x="3" y="213"/>
                          <a:pt x="2" y="213"/>
                        </a:cubicBezTo>
                        <a:cubicBezTo>
                          <a:pt x="1" y="213"/>
                          <a:pt x="1" y="223"/>
                          <a:pt x="1" y="223"/>
                        </a:cubicBezTo>
                        <a:cubicBezTo>
                          <a:pt x="1" y="223"/>
                          <a:pt x="0" y="195"/>
                          <a:pt x="10" y="165"/>
                        </a:cubicBezTo>
                        <a:cubicBezTo>
                          <a:pt x="14" y="153"/>
                          <a:pt x="20" y="136"/>
                          <a:pt x="35" y="120"/>
                        </a:cubicBezTo>
                        <a:cubicBezTo>
                          <a:pt x="40" y="114"/>
                          <a:pt x="55" y="98"/>
                          <a:pt x="74" y="92"/>
                        </a:cubicBezTo>
                        <a:cubicBezTo>
                          <a:pt x="80" y="90"/>
                          <a:pt x="85" y="87"/>
                          <a:pt x="96" y="81"/>
                        </a:cubicBezTo>
                        <a:cubicBezTo>
                          <a:pt x="101" y="78"/>
                          <a:pt x="104" y="76"/>
                          <a:pt x="104" y="74"/>
                        </a:cubicBezTo>
                        <a:cubicBezTo>
                          <a:pt x="103" y="73"/>
                          <a:pt x="101" y="71"/>
                          <a:pt x="89" y="68"/>
                        </a:cubicBezTo>
                        <a:cubicBezTo>
                          <a:pt x="73" y="65"/>
                          <a:pt x="69" y="67"/>
                          <a:pt x="51" y="64"/>
                        </a:cubicBezTo>
                        <a:cubicBezTo>
                          <a:pt x="35" y="62"/>
                          <a:pt x="34" y="61"/>
                          <a:pt x="29" y="61"/>
                        </a:cubicBezTo>
                        <a:cubicBezTo>
                          <a:pt x="28" y="61"/>
                          <a:pt x="24" y="62"/>
                          <a:pt x="20" y="60"/>
                        </a:cubicBezTo>
                        <a:cubicBezTo>
                          <a:pt x="19" y="60"/>
                          <a:pt x="15" y="58"/>
                          <a:pt x="15" y="56"/>
                        </a:cubicBezTo>
                        <a:close/>
                      </a:path>
                    </a:pathLst>
                  </a:custGeom>
                  <a:solidFill>
                    <a:schemeClr val="tx1">
                      <a:alpha val="53000"/>
                    </a:schemeClr>
                  </a:solidFill>
                  <a:ln>
                    <a:noFill/>
                  </a:ln>
                </p:spPr>
                <p:txBody>
                  <a:bodyPr vert="horz" wrap="square" lIns="91440" tIns="45720" rIns="91440" bIns="4572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536" name="Freeform 535"/>
                  <p:cNvSpPr>
                    <a:spLocks/>
                  </p:cNvSpPr>
                  <p:nvPr/>
                </p:nvSpPr>
                <p:spPr bwMode="auto">
                  <a:xfrm rot="7437493">
                    <a:off x="4069655" y="2979917"/>
                    <a:ext cx="92110" cy="321658"/>
                  </a:xfrm>
                  <a:custGeom>
                    <a:avLst/>
                    <a:gdLst>
                      <a:gd name="T0" fmla="*/ 15 w 194"/>
                      <a:gd name="T1" fmla="*/ 56 h 525"/>
                      <a:gd name="T2" fmla="*/ 16 w 194"/>
                      <a:gd name="T3" fmla="*/ 54 h 525"/>
                      <a:gd name="T4" fmla="*/ 55 w 194"/>
                      <a:gd name="T5" fmla="*/ 0 h 525"/>
                      <a:gd name="T6" fmla="*/ 83 w 194"/>
                      <a:gd name="T7" fmla="*/ 8 h 525"/>
                      <a:gd name="T8" fmla="*/ 119 w 194"/>
                      <a:gd name="T9" fmla="*/ 20 h 525"/>
                      <a:gd name="T10" fmla="*/ 171 w 194"/>
                      <a:gd name="T11" fmla="*/ 48 h 525"/>
                      <a:gd name="T12" fmla="*/ 190 w 194"/>
                      <a:gd name="T13" fmla="*/ 64 h 525"/>
                      <a:gd name="T14" fmla="*/ 188 w 194"/>
                      <a:gd name="T15" fmla="*/ 88 h 525"/>
                      <a:gd name="T16" fmla="*/ 163 w 194"/>
                      <a:gd name="T17" fmla="*/ 107 h 525"/>
                      <a:gd name="T18" fmla="*/ 143 w 194"/>
                      <a:gd name="T19" fmla="*/ 114 h 525"/>
                      <a:gd name="T20" fmla="*/ 102 w 194"/>
                      <a:gd name="T21" fmla="*/ 132 h 525"/>
                      <a:gd name="T22" fmla="*/ 84 w 194"/>
                      <a:gd name="T23" fmla="*/ 149 h 525"/>
                      <a:gd name="T24" fmla="*/ 77 w 194"/>
                      <a:gd name="T25" fmla="*/ 169 h 525"/>
                      <a:gd name="T26" fmla="*/ 77 w 194"/>
                      <a:gd name="T27" fmla="*/ 525 h 525"/>
                      <a:gd name="T28" fmla="*/ 1 w 194"/>
                      <a:gd name="T29" fmla="*/ 525 h 525"/>
                      <a:gd name="T30" fmla="*/ 2 w 194"/>
                      <a:gd name="T31" fmla="*/ 213 h 525"/>
                      <a:gd name="T32" fmla="*/ 1 w 194"/>
                      <a:gd name="T33" fmla="*/ 223 h 525"/>
                      <a:gd name="T34" fmla="*/ 10 w 194"/>
                      <a:gd name="T35" fmla="*/ 165 h 525"/>
                      <a:gd name="T36" fmla="*/ 35 w 194"/>
                      <a:gd name="T37" fmla="*/ 120 h 525"/>
                      <a:gd name="T38" fmla="*/ 74 w 194"/>
                      <a:gd name="T39" fmla="*/ 92 h 525"/>
                      <a:gd name="T40" fmla="*/ 96 w 194"/>
                      <a:gd name="T41" fmla="*/ 81 h 525"/>
                      <a:gd name="T42" fmla="*/ 104 w 194"/>
                      <a:gd name="T43" fmla="*/ 74 h 525"/>
                      <a:gd name="T44" fmla="*/ 89 w 194"/>
                      <a:gd name="T45" fmla="*/ 68 h 525"/>
                      <a:gd name="T46" fmla="*/ 51 w 194"/>
                      <a:gd name="T47" fmla="*/ 64 h 525"/>
                      <a:gd name="T48" fmla="*/ 29 w 194"/>
                      <a:gd name="T49" fmla="*/ 61 h 525"/>
                      <a:gd name="T50" fmla="*/ 20 w 194"/>
                      <a:gd name="T51" fmla="*/ 60 h 525"/>
                      <a:gd name="T52" fmla="*/ 15 w 194"/>
                      <a:gd name="T53" fmla="*/ 5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525">
                        <a:moveTo>
                          <a:pt x="15" y="56"/>
                        </a:moveTo>
                        <a:cubicBezTo>
                          <a:pt x="15" y="55"/>
                          <a:pt x="16" y="54"/>
                          <a:pt x="16" y="54"/>
                        </a:cubicBezTo>
                        <a:cubicBezTo>
                          <a:pt x="19" y="52"/>
                          <a:pt x="29" y="39"/>
                          <a:pt x="55" y="0"/>
                        </a:cubicBezTo>
                        <a:cubicBezTo>
                          <a:pt x="62" y="2"/>
                          <a:pt x="71" y="5"/>
                          <a:pt x="83" y="8"/>
                        </a:cubicBezTo>
                        <a:cubicBezTo>
                          <a:pt x="100" y="13"/>
                          <a:pt x="108" y="16"/>
                          <a:pt x="119" y="20"/>
                        </a:cubicBezTo>
                        <a:cubicBezTo>
                          <a:pt x="130" y="25"/>
                          <a:pt x="126" y="24"/>
                          <a:pt x="171" y="48"/>
                        </a:cubicBezTo>
                        <a:cubicBezTo>
                          <a:pt x="180" y="54"/>
                          <a:pt x="187" y="57"/>
                          <a:pt x="190" y="64"/>
                        </a:cubicBezTo>
                        <a:cubicBezTo>
                          <a:pt x="194" y="75"/>
                          <a:pt x="188" y="87"/>
                          <a:pt x="188" y="88"/>
                        </a:cubicBezTo>
                        <a:cubicBezTo>
                          <a:pt x="183" y="98"/>
                          <a:pt x="174" y="102"/>
                          <a:pt x="163" y="107"/>
                        </a:cubicBezTo>
                        <a:cubicBezTo>
                          <a:pt x="156" y="110"/>
                          <a:pt x="155" y="110"/>
                          <a:pt x="143" y="114"/>
                        </a:cubicBezTo>
                        <a:cubicBezTo>
                          <a:pt x="124" y="121"/>
                          <a:pt x="113" y="124"/>
                          <a:pt x="102" y="132"/>
                        </a:cubicBezTo>
                        <a:cubicBezTo>
                          <a:pt x="94" y="138"/>
                          <a:pt x="88" y="142"/>
                          <a:pt x="84" y="149"/>
                        </a:cubicBezTo>
                        <a:cubicBezTo>
                          <a:pt x="79" y="157"/>
                          <a:pt x="76" y="170"/>
                          <a:pt x="77" y="169"/>
                        </a:cubicBezTo>
                        <a:cubicBezTo>
                          <a:pt x="77" y="169"/>
                          <a:pt x="77" y="491"/>
                          <a:pt x="77" y="525"/>
                        </a:cubicBezTo>
                        <a:cubicBezTo>
                          <a:pt x="51" y="525"/>
                          <a:pt x="26" y="525"/>
                          <a:pt x="1" y="525"/>
                        </a:cubicBezTo>
                        <a:cubicBezTo>
                          <a:pt x="3" y="332"/>
                          <a:pt x="3" y="213"/>
                          <a:pt x="2" y="213"/>
                        </a:cubicBezTo>
                        <a:cubicBezTo>
                          <a:pt x="1" y="213"/>
                          <a:pt x="1" y="223"/>
                          <a:pt x="1" y="223"/>
                        </a:cubicBezTo>
                        <a:cubicBezTo>
                          <a:pt x="1" y="223"/>
                          <a:pt x="0" y="195"/>
                          <a:pt x="10" y="165"/>
                        </a:cubicBezTo>
                        <a:cubicBezTo>
                          <a:pt x="14" y="153"/>
                          <a:pt x="20" y="136"/>
                          <a:pt x="35" y="120"/>
                        </a:cubicBezTo>
                        <a:cubicBezTo>
                          <a:pt x="40" y="114"/>
                          <a:pt x="55" y="98"/>
                          <a:pt x="74" y="92"/>
                        </a:cubicBezTo>
                        <a:cubicBezTo>
                          <a:pt x="80" y="90"/>
                          <a:pt x="85" y="87"/>
                          <a:pt x="96" y="81"/>
                        </a:cubicBezTo>
                        <a:cubicBezTo>
                          <a:pt x="101" y="78"/>
                          <a:pt x="104" y="76"/>
                          <a:pt x="104" y="74"/>
                        </a:cubicBezTo>
                        <a:cubicBezTo>
                          <a:pt x="103" y="73"/>
                          <a:pt x="101" y="71"/>
                          <a:pt x="89" y="68"/>
                        </a:cubicBezTo>
                        <a:cubicBezTo>
                          <a:pt x="73" y="65"/>
                          <a:pt x="69" y="67"/>
                          <a:pt x="51" y="64"/>
                        </a:cubicBezTo>
                        <a:cubicBezTo>
                          <a:pt x="35" y="62"/>
                          <a:pt x="34" y="61"/>
                          <a:pt x="29" y="61"/>
                        </a:cubicBezTo>
                        <a:cubicBezTo>
                          <a:pt x="28" y="61"/>
                          <a:pt x="24" y="62"/>
                          <a:pt x="20" y="60"/>
                        </a:cubicBezTo>
                        <a:cubicBezTo>
                          <a:pt x="19" y="60"/>
                          <a:pt x="15" y="58"/>
                          <a:pt x="15" y="56"/>
                        </a:cubicBezTo>
                        <a:close/>
                      </a:path>
                    </a:pathLst>
                  </a:custGeom>
                  <a:gradFill>
                    <a:gsLst>
                      <a:gs pos="0">
                        <a:schemeClr val="tx1"/>
                      </a:gs>
                      <a:gs pos="74000">
                        <a:schemeClr val="tx1"/>
                      </a:gs>
                      <a:gs pos="83000">
                        <a:schemeClr val="tx1"/>
                      </a:gs>
                      <a:gs pos="100000">
                        <a:schemeClr val="tx1"/>
                      </a:gs>
                    </a:gsLst>
                    <a:lin ang="5400000" scaled="1"/>
                  </a:gradFill>
                  <a:ln>
                    <a:solidFill>
                      <a:schemeClr val="bg1"/>
                    </a:solidFill>
                  </a:ln>
                </p:spPr>
                <p:txBody>
                  <a:bodyPr vert="horz" wrap="square" lIns="91440" tIns="45720" rIns="91440" bIns="4572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537" name="Freeform 536"/>
                  <p:cNvSpPr>
                    <a:spLocks/>
                  </p:cNvSpPr>
                  <p:nvPr/>
                </p:nvSpPr>
                <p:spPr bwMode="auto">
                  <a:xfrm rot="18231064" flipV="1">
                    <a:off x="4133156" y="2893133"/>
                    <a:ext cx="92110" cy="321658"/>
                  </a:xfrm>
                  <a:custGeom>
                    <a:avLst/>
                    <a:gdLst>
                      <a:gd name="T0" fmla="*/ 15 w 194"/>
                      <a:gd name="T1" fmla="*/ 56 h 525"/>
                      <a:gd name="T2" fmla="*/ 16 w 194"/>
                      <a:gd name="T3" fmla="*/ 54 h 525"/>
                      <a:gd name="T4" fmla="*/ 55 w 194"/>
                      <a:gd name="T5" fmla="*/ 0 h 525"/>
                      <a:gd name="T6" fmla="*/ 83 w 194"/>
                      <a:gd name="T7" fmla="*/ 8 h 525"/>
                      <a:gd name="T8" fmla="*/ 119 w 194"/>
                      <a:gd name="T9" fmla="*/ 20 h 525"/>
                      <a:gd name="T10" fmla="*/ 171 w 194"/>
                      <a:gd name="T11" fmla="*/ 48 h 525"/>
                      <a:gd name="T12" fmla="*/ 190 w 194"/>
                      <a:gd name="T13" fmla="*/ 64 h 525"/>
                      <a:gd name="T14" fmla="*/ 188 w 194"/>
                      <a:gd name="T15" fmla="*/ 88 h 525"/>
                      <a:gd name="T16" fmla="*/ 163 w 194"/>
                      <a:gd name="T17" fmla="*/ 107 h 525"/>
                      <a:gd name="T18" fmla="*/ 143 w 194"/>
                      <a:gd name="T19" fmla="*/ 114 h 525"/>
                      <a:gd name="T20" fmla="*/ 102 w 194"/>
                      <a:gd name="T21" fmla="*/ 132 h 525"/>
                      <a:gd name="T22" fmla="*/ 84 w 194"/>
                      <a:gd name="T23" fmla="*/ 149 h 525"/>
                      <a:gd name="T24" fmla="*/ 77 w 194"/>
                      <a:gd name="T25" fmla="*/ 169 h 525"/>
                      <a:gd name="T26" fmla="*/ 77 w 194"/>
                      <a:gd name="T27" fmla="*/ 525 h 525"/>
                      <a:gd name="T28" fmla="*/ 1 w 194"/>
                      <a:gd name="T29" fmla="*/ 525 h 525"/>
                      <a:gd name="T30" fmla="*/ 2 w 194"/>
                      <a:gd name="T31" fmla="*/ 213 h 525"/>
                      <a:gd name="T32" fmla="*/ 1 w 194"/>
                      <a:gd name="T33" fmla="*/ 223 h 525"/>
                      <a:gd name="T34" fmla="*/ 10 w 194"/>
                      <a:gd name="T35" fmla="*/ 165 h 525"/>
                      <a:gd name="T36" fmla="*/ 35 w 194"/>
                      <a:gd name="T37" fmla="*/ 120 h 525"/>
                      <a:gd name="T38" fmla="*/ 74 w 194"/>
                      <a:gd name="T39" fmla="*/ 92 h 525"/>
                      <a:gd name="T40" fmla="*/ 96 w 194"/>
                      <a:gd name="T41" fmla="*/ 81 h 525"/>
                      <a:gd name="T42" fmla="*/ 104 w 194"/>
                      <a:gd name="T43" fmla="*/ 74 h 525"/>
                      <a:gd name="T44" fmla="*/ 89 w 194"/>
                      <a:gd name="T45" fmla="*/ 68 h 525"/>
                      <a:gd name="T46" fmla="*/ 51 w 194"/>
                      <a:gd name="T47" fmla="*/ 64 h 525"/>
                      <a:gd name="T48" fmla="*/ 29 w 194"/>
                      <a:gd name="T49" fmla="*/ 61 h 525"/>
                      <a:gd name="T50" fmla="*/ 20 w 194"/>
                      <a:gd name="T51" fmla="*/ 60 h 525"/>
                      <a:gd name="T52" fmla="*/ 15 w 194"/>
                      <a:gd name="T53" fmla="*/ 5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525">
                        <a:moveTo>
                          <a:pt x="15" y="56"/>
                        </a:moveTo>
                        <a:cubicBezTo>
                          <a:pt x="15" y="55"/>
                          <a:pt x="16" y="54"/>
                          <a:pt x="16" y="54"/>
                        </a:cubicBezTo>
                        <a:cubicBezTo>
                          <a:pt x="19" y="52"/>
                          <a:pt x="29" y="39"/>
                          <a:pt x="55" y="0"/>
                        </a:cubicBezTo>
                        <a:cubicBezTo>
                          <a:pt x="62" y="2"/>
                          <a:pt x="71" y="5"/>
                          <a:pt x="83" y="8"/>
                        </a:cubicBezTo>
                        <a:cubicBezTo>
                          <a:pt x="100" y="13"/>
                          <a:pt x="108" y="16"/>
                          <a:pt x="119" y="20"/>
                        </a:cubicBezTo>
                        <a:cubicBezTo>
                          <a:pt x="130" y="25"/>
                          <a:pt x="126" y="24"/>
                          <a:pt x="171" y="48"/>
                        </a:cubicBezTo>
                        <a:cubicBezTo>
                          <a:pt x="180" y="54"/>
                          <a:pt x="187" y="57"/>
                          <a:pt x="190" y="64"/>
                        </a:cubicBezTo>
                        <a:cubicBezTo>
                          <a:pt x="194" y="75"/>
                          <a:pt x="188" y="87"/>
                          <a:pt x="188" y="88"/>
                        </a:cubicBezTo>
                        <a:cubicBezTo>
                          <a:pt x="183" y="98"/>
                          <a:pt x="174" y="102"/>
                          <a:pt x="163" y="107"/>
                        </a:cubicBezTo>
                        <a:cubicBezTo>
                          <a:pt x="156" y="110"/>
                          <a:pt x="155" y="110"/>
                          <a:pt x="143" y="114"/>
                        </a:cubicBezTo>
                        <a:cubicBezTo>
                          <a:pt x="124" y="121"/>
                          <a:pt x="113" y="124"/>
                          <a:pt x="102" y="132"/>
                        </a:cubicBezTo>
                        <a:cubicBezTo>
                          <a:pt x="94" y="138"/>
                          <a:pt x="88" y="142"/>
                          <a:pt x="84" y="149"/>
                        </a:cubicBezTo>
                        <a:cubicBezTo>
                          <a:pt x="79" y="157"/>
                          <a:pt x="76" y="170"/>
                          <a:pt x="77" y="169"/>
                        </a:cubicBezTo>
                        <a:cubicBezTo>
                          <a:pt x="77" y="169"/>
                          <a:pt x="77" y="491"/>
                          <a:pt x="77" y="525"/>
                        </a:cubicBezTo>
                        <a:cubicBezTo>
                          <a:pt x="51" y="525"/>
                          <a:pt x="26" y="525"/>
                          <a:pt x="1" y="525"/>
                        </a:cubicBezTo>
                        <a:cubicBezTo>
                          <a:pt x="3" y="332"/>
                          <a:pt x="3" y="213"/>
                          <a:pt x="2" y="213"/>
                        </a:cubicBezTo>
                        <a:cubicBezTo>
                          <a:pt x="1" y="213"/>
                          <a:pt x="1" y="223"/>
                          <a:pt x="1" y="223"/>
                        </a:cubicBezTo>
                        <a:cubicBezTo>
                          <a:pt x="1" y="223"/>
                          <a:pt x="0" y="195"/>
                          <a:pt x="10" y="165"/>
                        </a:cubicBezTo>
                        <a:cubicBezTo>
                          <a:pt x="14" y="153"/>
                          <a:pt x="20" y="136"/>
                          <a:pt x="35" y="120"/>
                        </a:cubicBezTo>
                        <a:cubicBezTo>
                          <a:pt x="40" y="114"/>
                          <a:pt x="55" y="98"/>
                          <a:pt x="74" y="92"/>
                        </a:cubicBezTo>
                        <a:cubicBezTo>
                          <a:pt x="80" y="90"/>
                          <a:pt x="85" y="87"/>
                          <a:pt x="96" y="81"/>
                        </a:cubicBezTo>
                        <a:cubicBezTo>
                          <a:pt x="101" y="78"/>
                          <a:pt x="104" y="76"/>
                          <a:pt x="104" y="74"/>
                        </a:cubicBezTo>
                        <a:cubicBezTo>
                          <a:pt x="103" y="73"/>
                          <a:pt x="101" y="71"/>
                          <a:pt x="89" y="68"/>
                        </a:cubicBezTo>
                        <a:cubicBezTo>
                          <a:pt x="73" y="65"/>
                          <a:pt x="69" y="67"/>
                          <a:pt x="51" y="64"/>
                        </a:cubicBezTo>
                        <a:cubicBezTo>
                          <a:pt x="35" y="62"/>
                          <a:pt x="34" y="61"/>
                          <a:pt x="29" y="61"/>
                        </a:cubicBezTo>
                        <a:cubicBezTo>
                          <a:pt x="28" y="61"/>
                          <a:pt x="24" y="62"/>
                          <a:pt x="20" y="60"/>
                        </a:cubicBezTo>
                        <a:cubicBezTo>
                          <a:pt x="19" y="60"/>
                          <a:pt x="15" y="58"/>
                          <a:pt x="15" y="56"/>
                        </a:cubicBezTo>
                        <a:close/>
                      </a:path>
                    </a:pathLst>
                  </a:custGeom>
                  <a:gradFill>
                    <a:gsLst>
                      <a:gs pos="0">
                        <a:schemeClr val="tx1"/>
                      </a:gs>
                      <a:gs pos="74000">
                        <a:schemeClr val="tx1"/>
                      </a:gs>
                      <a:gs pos="83000">
                        <a:schemeClr val="tx1"/>
                      </a:gs>
                      <a:gs pos="100000">
                        <a:schemeClr val="tx1"/>
                      </a:gs>
                    </a:gsLst>
                    <a:lin ang="5400000" scaled="1"/>
                  </a:gradFill>
                  <a:ln>
                    <a:solidFill>
                      <a:schemeClr val="bg1"/>
                    </a:solidFill>
                  </a:ln>
                </p:spPr>
                <p:txBody>
                  <a:bodyPr vert="horz" wrap="square" lIns="91440" tIns="45720" rIns="91440" bIns="4572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grpSp>
            <p:sp>
              <p:nvSpPr>
                <p:cNvPr id="447" name="Oval 446"/>
                <p:cNvSpPr/>
                <p:nvPr/>
              </p:nvSpPr>
              <p:spPr>
                <a:xfrm flipV="1">
                  <a:off x="3511048" y="2609456"/>
                  <a:ext cx="60827" cy="421254"/>
                </a:xfrm>
                <a:prstGeom prst="ellipse">
                  <a:avLst/>
                </a:prstGeom>
                <a:solidFill>
                  <a:srgbClr val="4B4B97"/>
                </a:solidFill>
                <a:ln w="9525" cap="flat">
                  <a:solidFill>
                    <a:srgbClr val="A6A6A6"/>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48" name="Oval 447"/>
                <p:cNvSpPr/>
                <p:nvPr/>
              </p:nvSpPr>
              <p:spPr>
                <a:xfrm flipV="1">
                  <a:off x="3682498" y="2626918"/>
                  <a:ext cx="60827" cy="421254"/>
                </a:xfrm>
                <a:prstGeom prst="ellipse">
                  <a:avLst/>
                </a:prstGeom>
                <a:solidFill>
                  <a:srgbClr val="4B4B97"/>
                </a:solidFill>
                <a:ln w="9525" cap="flat">
                  <a:solidFill>
                    <a:srgbClr val="A6A6A6"/>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49" name="Oval 448"/>
                <p:cNvSpPr/>
                <p:nvPr/>
              </p:nvSpPr>
              <p:spPr>
                <a:xfrm flipV="1">
                  <a:off x="3680910" y="2692006"/>
                  <a:ext cx="60827" cy="421254"/>
                </a:xfrm>
                <a:prstGeom prst="ellipse">
                  <a:avLst/>
                </a:prstGeom>
                <a:solidFill>
                  <a:srgbClr val="4B4B97"/>
                </a:solidFill>
                <a:ln w="9525" cap="flat">
                  <a:solidFill>
                    <a:srgbClr val="A6A6A6"/>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50" name="Oval 449"/>
                <p:cNvSpPr/>
                <p:nvPr/>
              </p:nvSpPr>
              <p:spPr>
                <a:xfrm flipV="1">
                  <a:off x="3514223" y="2672956"/>
                  <a:ext cx="60827" cy="421254"/>
                </a:xfrm>
                <a:prstGeom prst="ellipse">
                  <a:avLst/>
                </a:prstGeom>
                <a:solidFill>
                  <a:srgbClr val="4B4B97"/>
                </a:solidFill>
                <a:ln w="9525" cap="flat">
                  <a:solidFill>
                    <a:srgbClr val="A6A6A6"/>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51" name="Oval 450"/>
                <p:cNvSpPr/>
                <p:nvPr/>
              </p:nvSpPr>
              <p:spPr>
                <a:xfrm flipV="1">
                  <a:off x="3217360" y="2618981"/>
                  <a:ext cx="60827" cy="421254"/>
                </a:xfrm>
                <a:prstGeom prst="ellipse">
                  <a:avLst/>
                </a:prstGeom>
                <a:solidFill>
                  <a:srgbClr val="4B4B97"/>
                </a:solidFill>
                <a:ln w="9525" cap="flat">
                  <a:solidFill>
                    <a:srgbClr val="A6A6A6"/>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52" name="Oval 451"/>
                <p:cNvSpPr/>
                <p:nvPr/>
              </p:nvSpPr>
              <p:spPr>
                <a:xfrm flipV="1">
                  <a:off x="3195135" y="2687244"/>
                  <a:ext cx="60827" cy="421254"/>
                </a:xfrm>
                <a:prstGeom prst="ellipse">
                  <a:avLst/>
                </a:prstGeom>
                <a:solidFill>
                  <a:srgbClr val="4B4B97"/>
                </a:solidFill>
                <a:ln w="9525" cap="flat">
                  <a:solidFill>
                    <a:srgbClr val="A6A6A6"/>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53" name="Oval 452"/>
                <p:cNvSpPr/>
                <p:nvPr/>
              </p:nvSpPr>
              <p:spPr>
                <a:xfrm flipV="1">
                  <a:off x="2983997" y="2618981"/>
                  <a:ext cx="60827" cy="421254"/>
                </a:xfrm>
                <a:prstGeom prst="ellipse">
                  <a:avLst/>
                </a:prstGeom>
                <a:solidFill>
                  <a:srgbClr val="4B4B97"/>
                </a:solidFill>
                <a:ln w="9525" cap="flat">
                  <a:solidFill>
                    <a:srgbClr val="A6A6A6"/>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54" name="Oval 453"/>
                <p:cNvSpPr/>
                <p:nvPr/>
              </p:nvSpPr>
              <p:spPr>
                <a:xfrm flipV="1">
                  <a:off x="2985585" y="2690418"/>
                  <a:ext cx="60827" cy="421254"/>
                </a:xfrm>
                <a:prstGeom prst="ellipse">
                  <a:avLst/>
                </a:prstGeom>
                <a:solidFill>
                  <a:srgbClr val="4B4B97"/>
                </a:solidFill>
                <a:ln w="9525" cap="flat">
                  <a:solidFill>
                    <a:srgbClr val="A6A6A6"/>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55" name="Oval 454"/>
                <p:cNvSpPr/>
                <p:nvPr/>
              </p:nvSpPr>
              <p:spPr>
                <a:xfrm flipV="1">
                  <a:off x="2714122" y="2680893"/>
                  <a:ext cx="60827" cy="421254"/>
                </a:xfrm>
                <a:prstGeom prst="ellipse">
                  <a:avLst/>
                </a:prstGeom>
                <a:solidFill>
                  <a:srgbClr val="4B4B97"/>
                </a:solidFill>
                <a:ln w="9525" cap="flat">
                  <a:solidFill>
                    <a:srgbClr val="A6A6A6"/>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56" name="Oval 455"/>
                <p:cNvSpPr/>
                <p:nvPr/>
              </p:nvSpPr>
              <p:spPr>
                <a:xfrm flipV="1">
                  <a:off x="2520447" y="2676131"/>
                  <a:ext cx="60827" cy="421254"/>
                </a:xfrm>
                <a:prstGeom prst="ellipse">
                  <a:avLst/>
                </a:prstGeom>
                <a:solidFill>
                  <a:srgbClr val="4B4B97"/>
                </a:solidFill>
                <a:ln w="9525" cap="flat">
                  <a:solidFill>
                    <a:srgbClr val="A6A6A6"/>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57" name="Oval 456"/>
                <p:cNvSpPr/>
                <p:nvPr/>
              </p:nvSpPr>
              <p:spPr>
                <a:xfrm flipV="1">
                  <a:off x="2714122" y="2744788"/>
                  <a:ext cx="60827" cy="421254"/>
                </a:xfrm>
                <a:prstGeom prst="ellipse">
                  <a:avLst/>
                </a:prstGeom>
                <a:solidFill>
                  <a:srgbClr val="4B4B97"/>
                </a:solidFill>
                <a:ln w="9525" cap="flat">
                  <a:solidFill>
                    <a:srgbClr val="A6A6A6"/>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58" name="Oval 457"/>
                <p:cNvSpPr/>
                <p:nvPr/>
              </p:nvSpPr>
              <p:spPr>
                <a:xfrm flipV="1">
                  <a:off x="2523622" y="2741613"/>
                  <a:ext cx="60827" cy="421254"/>
                </a:xfrm>
                <a:prstGeom prst="ellipse">
                  <a:avLst/>
                </a:prstGeom>
                <a:solidFill>
                  <a:srgbClr val="4B4B97"/>
                </a:solidFill>
                <a:ln w="9525" cap="flat">
                  <a:solidFill>
                    <a:srgbClr val="A6A6A6"/>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59" name="Oval 458"/>
                <p:cNvSpPr/>
                <p:nvPr/>
              </p:nvSpPr>
              <p:spPr>
                <a:xfrm flipV="1">
                  <a:off x="2326773" y="2644776"/>
                  <a:ext cx="60827" cy="421254"/>
                </a:xfrm>
                <a:prstGeom prst="ellipse">
                  <a:avLst/>
                </a:prstGeom>
                <a:solidFill>
                  <a:srgbClr val="4B4B97"/>
                </a:solidFill>
                <a:ln w="9525" cap="flat">
                  <a:solidFill>
                    <a:srgbClr val="A6A6A6"/>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60" name="Oval 459"/>
                <p:cNvSpPr/>
                <p:nvPr/>
              </p:nvSpPr>
              <p:spPr>
                <a:xfrm flipV="1">
                  <a:off x="2139448" y="2643189"/>
                  <a:ext cx="60827" cy="421254"/>
                </a:xfrm>
                <a:prstGeom prst="ellipse">
                  <a:avLst/>
                </a:prstGeom>
                <a:solidFill>
                  <a:srgbClr val="4B4B97"/>
                </a:solidFill>
                <a:ln w="9525" cap="flat">
                  <a:solidFill>
                    <a:srgbClr val="A6A6A6"/>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61" name="Oval 460"/>
                <p:cNvSpPr/>
                <p:nvPr/>
              </p:nvSpPr>
              <p:spPr>
                <a:xfrm flipV="1">
                  <a:off x="1883861" y="2728914"/>
                  <a:ext cx="60827" cy="421254"/>
                </a:xfrm>
                <a:prstGeom prst="ellipse">
                  <a:avLst/>
                </a:prstGeom>
                <a:solidFill>
                  <a:srgbClr val="4B4B97"/>
                </a:solidFill>
                <a:ln w="9525" cap="flat">
                  <a:solidFill>
                    <a:srgbClr val="A6A6A6"/>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62" name="Oval 461"/>
                <p:cNvSpPr/>
                <p:nvPr/>
              </p:nvSpPr>
              <p:spPr>
                <a:xfrm flipV="1">
                  <a:off x="1883861" y="2671764"/>
                  <a:ext cx="60827" cy="421254"/>
                </a:xfrm>
                <a:prstGeom prst="ellipse">
                  <a:avLst/>
                </a:prstGeom>
                <a:solidFill>
                  <a:srgbClr val="4B4B97"/>
                </a:solidFill>
                <a:ln w="9525" cap="flat">
                  <a:solidFill>
                    <a:srgbClr val="A6A6A6"/>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63" name="Oval 462"/>
                <p:cNvSpPr/>
                <p:nvPr/>
              </p:nvSpPr>
              <p:spPr>
                <a:xfrm flipV="1">
                  <a:off x="2137861" y="2576514"/>
                  <a:ext cx="60827" cy="421254"/>
                </a:xfrm>
                <a:prstGeom prst="ellipse">
                  <a:avLst/>
                </a:prstGeom>
                <a:solidFill>
                  <a:srgbClr val="4B4B97"/>
                </a:solidFill>
                <a:ln w="9525" cap="flat">
                  <a:solidFill>
                    <a:srgbClr val="A6A6A6"/>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64" name="Oval 463"/>
                <p:cNvSpPr/>
                <p:nvPr/>
              </p:nvSpPr>
              <p:spPr>
                <a:xfrm flipV="1">
                  <a:off x="2328361" y="2584451"/>
                  <a:ext cx="60827" cy="421254"/>
                </a:xfrm>
                <a:prstGeom prst="ellipse">
                  <a:avLst/>
                </a:prstGeom>
                <a:solidFill>
                  <a:srgbClr val="4B4B97"/>
                </a:solidFill>
                <a:ln w="9525" cap="flat">
                  <a:solidFill>
                    <a:srgbClr val="A6A6A6"/>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65" name="Oval 464"/>
                <p:cNvSpPr/>
                <p:nvPr/>
              </p:nvSpPr>
              <p:spPr>
                <a:xfrm flipV="1">
                  <a:off x="1699712" y="2730500"/>
                  <a:ext cx="60827" cy="421254"/>
                </a:xfrm>
                <a:prstGeom prst="ellipse">
                  <a:avLst/>
                </a:prstGeom>
                <a:solidFill>
                  <a:srgbClr val="4B4B97"/>
                </a:solidFill>
                <a:ln w="9525" cap="flat">
                  <a:solidFill>
                    <a:srgbClr val="A6A6A6"/>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66" name="Oval 465"/>
                <p:cNvSpPr/>
                <p:nvPr/>
              </p:nvSpPr>
              <p:spPr>
                <a:xfrm flipV="1">
                  <a:off x="1698124" y="2668588"/>
                  <a:ext cx="60827" cy="421254"/>
                </a:xfrm>
                <a:prstGeom prst="ellipse">
                  <a:avLst/>
                </a:prstGeom>
                <a:solidFill>
                  <a:srgbClr val="4B4B97"/>
                </a:solidFill>
                <a:ln w="9525" cap="flat">
                  <a:solidFill>
                    <a:srgbClr val="A6A6A6"/>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cxnSp>
              <p:nvCxnSpPr>
                <p:cNvPr id="467" name="Straight Connector 466"/>
                <p:cNvCxnSpPr/>
                <p:nvPr/>
              </p:nvCxnSpPr>
              <p:spPr>
                <a:xfrm flipH="1">
                  <a:off x="1425575" y="2830513"/>
                  <a:ext cx="368300" cy="336550"/>
                </a:xfrm>
                <a:prstGeom prst="line">
                  <a:avLst/>
                </a:prstGeom>
                <a:noFill/>
                <a:ln w="6350" cap="sq">
                  <a:solidFill>
                    <a:schemeClr val="bg2"/>
                  </a:solidFill>
                  <a:prstDash val="solid"/>
                  <a:miter lim="800000"/>
                </a:ln>
                <a:effectLst/>
                <a:sp3d/>
              </p:spPr>
              <p:style>
                <a:lnRef idx="0">
                  <a:scrgbClr r="0" g="0" b="0"/>
                </a:lnRef>
                <a:fillRef idx="0">
                  <a:scrgbClr r="0" g="0" b="0"/>
                </a:fillRef>
                <a:effectRef idx="0">
                  <a:scrgbClr r="0" g="0" b="0"/>
                </a:effectRef>
                <a:fontRef idx="none"/>
              </p:style>
            </p:cxnSp>
            <p:cxnSp>
              <p:nvCxnSpPr>
                <p:cNvPr id="468" name="Straight Connector 467"/>
                <p:cNvCxnSpPr/>
                <p:nvPr/>
              </p:nvCxnSpPr>
              <p:spPr>
                <a:xfrm flipH="1">
                  <a:off x="1420813" y="2747963"/>
                  <a:ext cx="846137" cy="422275"/>
                </a:xfrm>
                <a:prstGeom prst="line">
                  <a:avLst/>
                </a:prstGeom>
                <a:noFill/>
                <a:ln w="6350" cap="sq">
                  <a:solidFill>
                    <a:schemeClr val="bg2"/>
                  </a:solidFill>
                  <a:prstDash val="solid"/>
                  <a:miter lim="800000"/>
                </a:ln>
                <a:effectLst/>
                <a:sp3d/>
              </p:spPr>
              <p:style>
                <a:lnRef idx="0">
                  <a:scrgbClr r="0" g="0" b="0"/>
                </a:lnRef>
                <a:fillRef idx="0">
                  <a:scrgbClr r="0" g="0" b="0"/>
                </a:fillRef>
                <a:effectRef idx="0">
                  <a:scrgbClr r="0" g="0" b="0"/>
                </a:effectRef>
                <a:fontRef idx="none"/>
              </p:style>
            </p:cxnSp>
            <p:cxnSp>
              <p:nvCxnSpPr>
                <p:cNvPr id="469" name="Straight Connector 468"/>
                <p:cNvCxnSpPr/>
                <p:nvPr/>
              </p:nvCxnSpPr>
              <p:spPr>
                <a:xfrm flipH="1">
                  <a:off x="1423988" y="2838450"/>
                  <a:ext cx="1209676" cy="333375"/>
                </a:xfrm>
                <a:prstGeom prst="line">
                  <a:avLst/>
                </a:prstGeom>
                <a:noFill/>
                <a:ln w="6350" cap="sq">
                  <a:solidFill>
                    <a:schemeClr val="bg1"/>
                  </a:solidFill>
                  <a:prstDash val="solid"/>
                  <a:miter lim="800000"/>
                </a:ln>
                <a:effectLst/>
                <a:sp3d/>
              </p:spPr>
              <p:style>
                <a:lnRef idx="0">
                  <a:scrgbClr r="0" g="0" b="0"/>
                </a:lnRef>
                <a:fillRef idx="0">
                  <a:scrgbClr r="0" g="0" b="0"/>
                </a:fillRef>
                <a:effectRef idx="0">
                  <a:scrgbClr r="0" g="0" b="0"/>
                </a:effectRef>
                <a:fontRef idx="none"/>
              </p:style>
            </p:cxnSp>
            <p:cxnSp>
              <p:nvCxnSpPr>
                <p:cNvPr id="470" name="Straight Connector 469"/>
                <p:cNvCxnSpPr/>
                <p:nvPr/>
              </p:nvCxnSpPr>
              <p:spPr>
                <a:xfrm flipH="1">
                  <a:off x="1423988" y="2738438"/>
                  <a:ext cx="2174876" cy="433387"/>
                </a:xfrm>
                <a:prstGeom prst="line">
                  <a:avLst/>
                </a:prstGeom>
                <a:noFill/>
                <a:ln w="6350" cap="sq">
                  <a:solidFill>
                    <a:schemeClr val="bg2"/>
                  </a:solidFill>
                  <a:prstDash val="solid"/>
                  <a:miter lim="800000"/>
                </a:ln>
                <a:effectLst/>
                <a:sp3d/>
              </p:spPr>
              <p:style>
                <a:lnRef idx="0">
                  <a:scrgbClr r="0" g="0" b="0"/>
                </a:lnRef>
                <a:fillRef idx="0">
                  <a:scrgbClr r="0" g="0" b="0"/>
                </a:fillRef>
                <a:effectRef idx="0">
                  <a:scrgbClr r="0" g="0" b="0"/>
                </a:effectRef>
                <a:fontRef idx="none"/>
              </p:style>
            </p:cxnSp>
            <p:cxnSp>
              <p:nvCxnSpPr>
                <p:cNvPr id="471" name="Straight Connector 470"/>
                <p:cNvCxnSpPr/>
                <p:nvPr/>
              </p:nvCxnSpPr>
              <p:spPr>
                <a:xfrm flipH="1">
                  <a:off x="1423988" y="2892425"/>
                  <a:ext cx="1674812" cy="279400"/>
                </a:xfrm>
                <a:prstGeom prst="line">
                  <a:avLst/>
                </a:prstGeom>
                <a:noFill/>
                <a:ln w="6350" cap="sq">
                  <a:solidFill>
                    <a:schemeClr val="bg2"/>
                  </a:solidFill>
                  <a:prstDash val="solid"/>
                  <a:miter lim="800000"/>
                </a:ln>
                <a:effectLst/>
                <a:sp3d/>
              </p:spPr>
              <p:style>
                <a:lnRef idx="0">
                  <a:scrgbClr r="0" g="0" b="0"/>
                </a:lnRef>
                <a:fillRef idx="0">
                  <a:scrgbClr r="0" g="0" b="0"/>
                </a:fillRef>
                <a:effectRef idx="0">
                  <a:scrgbClr r="0" g="0" b="0"/>
                </a:effectRef>
                <a:fontRef idx="none"/>
              </p:style>
            </p:cxnSp>
            <p:cxnSp>
              <p:nvCxnSpPr>
                <p:cNvPr id="472" name="Straight Connector 471"/>
                <p:cNvCxnSpPr/>
                <p:nvPr/>
              </p:nvCxnSpPr>
              <p:spPr>
                <a:xfrm flipH="1">
                  <a:off x="1423988" y="2819400"/>
                  <a:ext cx="2378076" cy="352425"/>
                </a:xfrm>
                <a:prstGeom prst="line">
                  <a:avLst/>
                </a:prstGeom>
                <a:noFill/>
                <a:ln w="6350" cap="sq">
                  <a:solidFill>
                    <a:schemeClr val="bg2"/>
                  </a:solidFill>
                  <a:prstDash val="solid"/>
                  <a:miter lim="800000"/>
                </a:ln>
                <a:effectLst/>
                <a:sp3d/>
              </p:spPr>
              <p:style>
                <a:lnRef idx="0">
                  <a:scrgbClr r="0" g="0" b="0"/>
                </a:lnRef>
                <a:fillRef idx="0">
                  <a:scrgbClr r="0" g="0" b="0"/>
                </a:fillRef>
                <a:effectRef idx="0">
                  <a:scrgbClr r="0" g="0" b="0"/>
                </a:effectRef>
                <a:fontRef idx="none"/>
              </p:style>
            </p:cxnSp>
            <p:sp>
              <p:nvSpPr>
                <p:cNvPr id="473" name="Rectangle 472"/>
                <p:cNvSpPr/>
                <p:nvPr/>
              </p:nvSpPr>
              <p:spPr>
                <a:xfrm rot="1524488">
                  <a:off x="1755762" y="2820399"/>
                  <a:ext cx="65168" cy="36000"/>
                </a:xfrm>
                <a:prstGeom prst="rect">
                  <a:avLst/>
                </a:prstGeom>
                <a:solidFill>
                  <a:schemeClr val="tx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horz" wrap="none" lIns="45718" tIns="45718" rIns="45718" bIns="45718"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74" name="Rectangle 473"/>
                <p:cNvSpPr/>
                <p:nvPr/>
              </p:nvSpPr>
              <p:spPr>
                <a:xfrm rot="3314496">
                  <a:off x="2246301" y="2729913"/>
                  <a:ext cx="65168" cy="36000"/>
                </a:xfrm>
                <a:prstGeom prst="rect">
                  <a:avLst/>
                </a:prstGeom>
                <a:solidFill>
                  <a:schemeClr val="tx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horz" wrap="none" lIns="45718" tIns="45718" rIns="45718" bIns="45718"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75" name="Rectangle 474"/>
                <p:cNvSpPr/>
                <p:nvPr/>
              </p:nvSpPr>
              <p:spPr>
                <a:xfrm rot="3314496">
                  <a:off x="2606664" y="2820400"/>
                  <a:ext cx="65168" cy="36000"/>
                </a:xfrm>
                <a:prstGeom prst="rect">
                  <a:avLst/>
                </a:prstGeom>
                <a:solidFill>
                  <a:schemeClr val="tx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horz" wrap="none" lIns="45718" tIns="45718" rIns="45718" bIns="45718"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76" name="Rectangle 475"/>
                <p:cNvSpPr/>
                <p:nvPr/>
              </p:nvSpPr>
              <p:spPr>
                <a:xfrm rot="3314496">
                  <a:off x="3079738" y="2871200"/>
                  <a:ext cx="65168" cy="36000"/>
                </a:xfrm>
                <a:prstGeom prst="rect">
                  <a:avLst/>
                </a:prstGeom>
                <a:solidFill>
                  <a:schemeClr val="tx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horz" wrap="none" lIns="45718" tIns="45718" rIns="45718" bIns="45718"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77" name="Rectangle 476"/>
                <p:cNvSpPr/>
                <p:nvPr/>
              </p:nvSpPr>
              <p:spPr>
                <a:xfrm rot="3314496">
                  <a:off x="3571863" y="2723562"/>
                  <a:ext cx="65168" cy="36000"/>
                </a:xfrm>
                <a:prstGeom prst="rect">
                  <a:avLst/>
                </a:prstGeom>
                <a:solidFill>
                  <a:schemeClr val="tx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horz" wrap="none" lIns="45718" tIns="45718" rIns="45718" bIns="45718"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78" name="Rectangle 477"/>
                <p:cNvSpPr/>
                <p:nvPr/>
              </p:nvSpPr>
              <p:spPr>
                <a:xfrm rot="3314496">
                  <a:off x="3776649" y="2799763"/>
                  <a:ext cx="65168" cy="36000"/>
                </a:xfrm>
                <a:prstGeom prst="rect">
                  <a:avLst/>
                </a:prstGeom>
                <a:solidFill>
                  <a:schemeClr val="tx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horz" wrap="none" lIns="45718" tIns="45718" rIns="45718" bIns="45718"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479" name="Rectangle 478"/>
                <p:cNvSpPr/>
                <p:nvPr/>
              </p:nvSpPr>
              <p:spPr>
                <a:xfrm rot="7505653">
                  <a:off x="3891436" y="2780612"/>
                  <a:ext cx="188832" cy="79341"/>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none" lIns="45718" tIns="45718" rIns="45718" bIns="45718"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grpSp>
              <p:nvGrpSpPr>
                <p:cNvPr id="480" name="Group 479"/>
                <p:cNvGrpSpPr/>
                <p:nvPr/>
              </p:nvGrpSpPr>
              <p:grpSpPr>
                <a:xfrm>
                  <a:off x="644695" y="2692412"/>
                  <a:ext cx="840892" cy="708027"/>
                  <a:chOff x="658283" y="2702983"/>
                  <a:chExt cx="819802" cy="690269"/>
                </a:xfrm>
              </p:grpSpPr>
              <p:sp>
                <p:nvSpPr>
                  <p:cNvPr id="506" name="Hexagon 505"/>
                  <p:cNvSpPr/>
                  <p:nvPr/>
                </p:nvSpPr>
                <p:spPr>
                  <a:xfrm rot="2814352">
                    <a:off x="1355989" y="2779172"/>
                    <a:ext cx="129872" cy="114321"/>
                  </a:xfrm>
                  <a:prstGeom prst="hexagon">
                    <a:avLst/>
                  </a:prstGeom>
                  <a:noFill/>
                  <a:ln w="6350" cap="sq">
                    <a:solidFill>
                      <a:srgbClr val="CCCCFF"/>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none" lIns="45718" tIns="45718" rIns="45718" bIns="45718"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507" name="Hexagon 506"/>
                  <p:cNvSpPr/>
                  <p:nvPr/>
                </p:nvSpPr>
                <p:spPr>
                  <a:xfrm rot="2814352">
                    <a:off x="684355" y="3250905"/>
                    <a:ext cx="116890" cy="102893"/>
                  </a:xfrm>
                  <a:prstGeom prst="hexagon">
                    <a:avLst/>
                  </a:prstGeom>
                  <a:noFill/>
                  <a:ln w="6350" cap="sq">
                    <a:solidFill>
                      <a:srgbClr val="CCCCFF"/>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none" lIns="45718" tIns="45718" rIns="45718" bIns="45718"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508" name="Hexagon 507"/>
                  <p:cNvSpPr/>
                  <p:nvPr/>
                </p:nvSpPr>
                <p:spPr>
                  <a:xfrm rot="2814352">
                    <a:off x="1027268" y="2887332"/>
                    <a:ext cx="142701" cy="114133"/>
                  </a:xfrm>
                  <a:prstGeom prst="hexagon">
                    <a:avLst/>
                  </a:prstGeom>
                  <a:noFill/>
                  <a:ln w="6350" cap="sq">
                    <a:solidFill>
                      <a:srgbClr val="CCCCFF"/>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none" lIns="45718" tIns="45718" rIns="45718" bIns="45718"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509" name="Hexagon 508"/>
                  <p:cNvSpPr/>
                  <p:nvPr/>
                </p:nvSpPr>
                <p:spPr>
                  <a:xfrm rot="3924757">
                    <a:off x="1260268" y="3012443"/>
                    <a:ext cx="121377" cy="106843"/>
                  </a:xfrm>
                  <a:prstGeom prst="hexagon">
                    <a:avLst/>
                  </a:prstGeom>
                  <a:noFill/>
                  <a:ln w="6350" cap="sq">
                    <a:solidFill>
                      <a:srgbClr val="CCCCFF"/>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none" lIns="45718" tIns="45718" rIns="45718" bIns="45718"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510" name="Hexagon 509"/>
                  <p:cNvSpPr/>
                  <p:nvPr/>
                </p:nvSpPr>
                <p:spPr>
                  <a:xfrm rot="5400000">
                    <a:off x="964993" y="3279142"/>
                    <a:ext cx="121377" cy="106843"/>
                  </a:xfrm>
                  <a:prstGeom prst="hexagon">
                    <a:avLst/>
                  </a:prstGeom>
                  <a:noFill/>
                  <a:ln w="6350" cap="sq">
                    <a:solidFill>
                      <a:srgbClr val="CCCCFF"/>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none" lIns="45718" tIns="45718" rIns="45718" bIns="45718"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sp>
                <p:nvSpPr>
                  <p:cNvPr id="511" name="Regular Pentagon 510"/>
                  <p:cNvSpPr/>
                  <p:nvPr/>
                </p:nvSpPr>
                <p:spPr>
                  <a:xfrm rot="18247498">
                    <a:off x="1064423" y="3137309"/>
                    <a:ext cx="114788" cy="379619"/>
                  </a:xfrm>
                  <a:prstGeom prst="pentagon">
                    <a:avLst/>
                  </a:prstGeom>
                  <a:noFill/>
                  <a:ln w="6350" cap="sq">
                    <a:solidFill>
                      <a:srgbClr val="CCCCFF"/>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endParaRPr lang="en-GB">
                      <a:latin typeface="+mn-lt"/>
                    </a:endParaRPr>
                  </a:p>
                </p:txBody>
              </p:sp>
              <p:cxnSp>
                <p:nvCxnSpPr>
                  <p:cNvPr id="512" name="Straight Connector 511"/>
                  <p:cNvCxnSpPr>
                    <a:endCxn id="507" idx="5"/>
                  </p:cNvCxnSpPr>
                  <p:nvPr/>
                </p:nvCxnSpPr>
                <p:spPr>
                  <a:xfrm flipH="1">
                    <a:off x="802724" y="3263660"/>
                    <a:ext cx="88654" cy="27438"/>
                  </a:xfrm>
                  <a:prstGeom prst="line">
                    <a:avLst/>
                  </a:prstGeom>
                  <a:noFill/>
                  <a:ln w="6350" cap="sq">
                    <a:solidFill>
                      <a:srgbClr val="CCCCFF"/>
                    </a:solidFill>
                    <a:prstDash val="solid"/>
                    <a:miter lim="800000"/>
                  </a:ln>
                  <a:effectLst/>
                  <a:sp3d/>
                </p:spPr>
                <p:style>
                  <a:lnRef idx="0">
                    <a:scrgbClr r="0" g="0" b="0"/>
                  </a:lnRef>
                  <a:fillRef idx="0">
                    <a:scrgbClr r="0" g="0" b="0"/>
                  </a:fillRef>
                  <a:effectRef idx="0">
                    <a:scrgbClr r="0" g="0" b="0"/>
                  </a:effectRef>
                  <a:fontRef idx="none"/>
                </p:style>
              </p:cxnSp>
              <p:cxnSp>
                <p:nvCxnSpPr>
                  <p:cNvPr id="513" name="Straight Connector 512"/>
                  <p:cNvCxnSpPr>
                    <a:stCxn id="510" idx="2"/>
                  </p:cNvCxnSpPr>
                  <p:nvPr/>
                </p:nvCxnSpPr>
                <p:spPr>
                  <a:xfrm flipH="1" flipV="1">
                    <a:off x="891117" y="3263900"/>
                    <a:ext cx="81143" cy="34686"/>
                  </a:xfrm>
                  <a:prstGeom prst="line">
                    <a:avLst/>
                  </a:prstGeom>
                  <a:noFill/>
                  <a:ln w="6350" cap="sq">
                    <a:solidFill>
                      <a:srgbClr val="CCCCFF"/>
                    </a:solidFill>
                    <a:prstDash val="solid"/>
                    <a:miter lim="800000"/>
                  </a:ln>
                  <a:effectLst/>
                  <a:sp3d/>
                </p:spPr>
                <p:style>
                  <a:lnRef idx="0">
                    <a:scrgbClr r="0" g="0" b="0"/>
                  </a:lnRef>
                  <a:fillRef idx="0">
                    <a:scrgbClr r="0" g="0" b="0"/>
                  </a:fillRef>
                  <a:effectRef idx="0">
                    <a:scrgbClr r="0" g="0" b="0"/>
                  </a:effectRef>
                  <a:fontRef idx="none"/>
                </p:style>
              </p:cxnSp>
              <p:cxnSp>
                <p:nvCxnSpPr>
                  <p:cNvPr id="514" name="Straight Connector 513"/>
                  <p:cNvCxnSpPr>
                    <a:stCxn id="511" idx="5"/>
                  </p:cNvCxnSpPr>
                  <p:nvPr/>
                </p:nvCxnSpPr>
                <p:spPr>
                  <a:xfrm flipV="1">
                    <a:off x="1116923" y="3172884"/>
                    <a:ext cx="66294" cy="81585"/>
                  </a:xfrm>
                  <a:prstGeom prst="line">
                    <a:avLst/>
                  </a:prstGeom>
                  <a:noFill/>
                  <a:ln w="6350" cap="sq">
                    <a:solidFill>
                      <a:srgbClr val="CCCCFF"/>
                    </a:solidFill>
                    <a:prstDash val="solid"/>
                    <a:miter lim="800000"/>
                  </a:ln>
                  <a:effectLst/>
                  <a:sp3d/>
                </p:spPr>
                <p:style>
                  <a:lnRef idx="0">
                    <a:scrgbClr r="0" g="0" b="0"/>
                  </a:lnRef>
                  <a:fillRef idx="0">
                    <a:scrgbClr r="0" g="0" b="0"/>
                  </a:fillRef>
                  <a:effectRef idx="0">
                    <a:scrgbClr r="0" g="0" b="0"/>
                  </a:effectRef>
                  <a:fontRef idx="none"/>
                </p:style>
              </p:cxnSp>
              <p:cxnSp>
                <p:nvCxnSpPr>
                  <p:cNvPr id="515" name="Straight Connector 514"/>
                  <p:cNvCxnSpPr>
                    <a:endCxn id="508" idx="0"/>
                  </p:cNvCxnSpPr>
                  <p:nvPr/>
                </p:nvCxnSpPr>
                <p:spPr>
                  <a:xfrm flipH="1" flipV="1">
                    <a:off x="1147365" y="2996501"/>
                    <a:ext cx="54902" cy="55732"/>
                  </a:xfrm>
                  <a:prstGeom prst="line">
                    <a:avLst/>
                  </a:prstGeom>
                  <a:noFill/>
                  <a:ln w="6350" cap="sq">
                    <a:solidFill>
                      <a:srgbClr val="CCCCFF"/>
                    </a:solidFill>
                    <a:prstDash val="solid"/>
                    <a:miter lim="800000"/>
                  </a:ln>
                  <a:effectLst/>
                  <a:sp3d/>
                </p:spPr>
                <p:style>
                  <a:lnRef idx="0">
                    <a:scrgbClr r="0" g="0" b="0"/>
                  </a:lnRef>
                  <a:fillRef idx="0">
                    <a:scrgbClr r="0" g="0" b="0"/>
                  </a:fillRef>
                  <a:effectRef idx="0">
                    <a:scrgbClr r="0" g="0" b="0"/>
                  </a:effectRef>
                  <a:fontRef idx="none"/>
                </p:style>
              </p:cxnSp>
              <p:cxnSp>
                <p:nvCxnSpPr>
                  <p:cNvPr id="516" name="Straight Connector 515"/>
                  <p:cNvCxnSpPr>
                    <a:stCxn id="509" idx="2"/>
                  </p:cNvCxnSpPr>
                  <p:nvPr/>
                </p:nvCxnSpPr>
                <p:spPr>
                  <a:xfrm flipH="1" flipV="1">
                    <a:off x="1201948" y="3051636"/>
                    <a:ext cx="56294" cy="5559"/>
                  </a:xfrm>
                  <a:prstGeom prst="line">
                    <a:avLst/>
                  </a:prstGeom>
                  <a:noFill/>
                  <a:ln w="6350" cap="sq">
                    <a:solidFill>
                      <a:srgbClr val="CCCCFF"/>
                    </a:solidFill>
                    <a:prstDash val="solid"/>
                    <a:miter lim="800000"/>
                  </a:ln>
                  <a:effectLst/>
                  <a:sp3d/>
                </p:spPr>
                <p:style>
                  <a:lnRef idx="0">
                    <a:scrgbClr r="0" g="0" b="0"/>
                  </a:lnRef>
                  <a:fillRef idx="0">
                    <a:scrgbClr r="0" g="0" b="0"/>
                  </a:fillRef>
                  <a:effectRef idx="0">
                    <a:scrgbClr r="0" g="0" b="0"/>
                  </a:effectRef>
                  <a:fontRef idx="none"/>
                </p:style>
              </p:cxnSp>
              <p:cxnSp>
                <p:nvCxnSpPr>
                  <p:cNvPr id="517" name="Straight Connector 516"/>
                  <p:cNvCxnSpPr>
                    <a:stCxn id="509" idx="4"/>
                    <a:endCxn id="506" idx="1"/>
                  </p:cNvCxnSpPr>
                  <p:nvPr/>
                </p:nvCxnSpPr>
                <p:spPr>
                  <a:xfrm flipV="1">
                    <a:off x="1355397" y="2901933"/>
                    <a:ext cx="48626" cy="110807"/>
                  </a:xfrm>
                  <a:prstGeom prst="line">
                    <a:avLst/>
                  </a:prstGeom>
                  <a:noFill/>
                  <a:ln w="6350" cap="sq">
                    <a:solidFill>
                      <a:srgbClr val="CCCCFF"/>
                    </a:solidFill>
                    <a:prstDash val="solid"/>
                    <a:miter lim="800000"/>
                  </a:ln>
                  <a:effectLst/>
                  <a:sp3d/>
                </p:spPr>
                <p:style>
                  <a:lnRef idx="0">
                    <a:scrgbClr r="0" g="0" b="0"/>
                  </a:lnRef>
                  <a:fillRef idx="0">
                    <a:scrgbClr r="0" g="0" b="0"/>
                  </a:fillRef>
                  <a:effectRef idx="0">
                    <a:scrgbClr r="0" g="0" b="0"/>
                  </a:effectRef>
                  <a:fontRef idx="none"/>
                </p:style>
              </p:cxnSp>
              <p:cxnSp>
                <p:nvCxnSpPr>
                  <p:cNvPr id="518" name="Straight Connector 517"/>
                  <p:cNvCxnSpPr>
                    <a:endCxn id="506" idx="4"/>
                  </p:cNvCxnSpPr>
                  <p:nvPr/>
                </p:nvCxnSpPr>
                <p:spPr>
                  <a:xfrm flipH="1">
                    <a:off x="1437827" y="2702983"/>
                    <a:ext cx="26906" cy="67749"/>
                  </a:xfrm>
                  <a:prstGeom prst="line">
                    <a:avLst/>
                  </a:prstGeom>
                  <a:noFill/>
                  <a:ln w="6350" cap="sq">
                    <a:solidFill>
                      <a:schemeClr val="bg1"/>
                    </a:solidFill>
                    <a:prstDash val="solid"/>
                    <a:miter lim="800000"/>
                  </a:ln>
                  <a:effectLst/>
                  <a:sp3d/>
                </p:spPr>
                <p:style>
                  <a:lnRef idx="0">
                    <a:scrgbClr r="0" g="0" b="0"/>
                  </a:lnRef>
                  <a:fillRef idx="0">
                    <a:scrgbClr r="0" g="0" b="0"/>
                  </a:fillRef>
                  <a:effectRef idx="0">
                    <a:scrgbClr r="0" g="0" b="0"/>
                  </a:effectRef>
                  <a:fontRef idx="none"/>
                </p:style>
              </p:cxnSp>
              <p:cxnSp>
                <p:nvCxnSpPr>
                  <p:cNvPr id="519" name="Straight Connector 518"/>
                  <p:cNvCxnSpPr/>
                  <p:nvPr/>
                </p:nvCxnSpPr>
                <p:spPr>
                  <a:xfrm flipV="1">
                    <a:off x="1184030" y="3170768"/>
                    <a:ext cx="73270" cy="3802"/>
                  </a:xfrm>
                  <a:prstGeom prst="line">
                    <a:avLst/>
                  </a:prstGeom>
                  <a:noFill/>
                  <a:ln w="6350" cap="sq">
                    <a:solidFill>
                      <a:srgbClr val="CCCCFF"/>
                    </a:solidFill>
                    <a:prstDash val="solid"/>
                    <a:miter lim="800000"/>
                  </a:ln>
                  <a:effectLst/>
                  <a:sp3d/>
                </p:spPr>
                <p:style>
                  <a:lnRef idx="0">
                    <a:scrgbClr r="0" g="0" b="0"/>
                  </a:lnRef>
                  <a:fillRef idx="0">
                    <a:scrgbClr r="0" g="0" b="0"/>
                  </a:fillRef>
                  <a:effectRef idx="0">
                    <a:scrgbClr r="0" g="0" b="0"/>
                  </a:effectRef>
                  <a:fontRef idx="none"/>
                </p:style>
              </p:cxnSp>
              <p:cxnSp>
                <p:nvCxnSpPr>
                  <p:cNvPr id="520" name="Straight Connector 519"/>
                  <p:cNvCxnSpPr>
                    <a:endCxn id="509" idx="1"/>
                  </p:cNvCxnSpPr>
                  <p:nvPr/>
                </p:nvCxnSpPr>
                <p:spPr>
                  <a:xfrm flipV="1">
                    <a:off x="1257300" y="3118989"/>
                    <a:ext cx="29216" cy="53894"/>
                  </a:xfrm>
                  <a:prstGeom prst="line">
                    <a:avLst/>
                  </a:prstGeom>
                  <a:noFill/>
                  <a:ln w="6350" cap="sq">
                    <a:solidFill>
                      <a:schemeClr val="bg1"/>
                    </a:solidFill>
                    <a:prstDash val="solid"/>
                    <a:miter lim="800000"/>
                  </a:ln>
                  <a:effectLst/>
                  <a:sp3d/>
                </p:spPr>
                <p:style>
                  <a:lnRef idx="0">
                    <a:scrgbClr r="0" g="0" b="0"/>
                  </a:lnRef>
                  <a:fillRef idx="0">
                    <a:scrgbClr r="0" g="0" b="0"/>
                  </a:fillRef>
                  <a:effectRef idx="0">
                    <a:scrgbClr r="0" g="0" b="0"/>
                  </a:effectRef>
                  <a:fontRef idx="none"/>
                </p:style>
              </p:cxnSp>
              <p:cxnSp>
                <p:nvCxnSpPr>
                  <p:cNvPr id="521" name="Straight Connector 520"/>
                  <p:cNvCxnSpPr>
                    <a:endCxn id="507" idx="3"/>
                  </p:cNvCxnSpPr>
                  <p:nvPr/>
                </p:nvCxnSpPr>
                <p:spPr>
                  <a:xfrm>
                    <a:off x="658283" y="3230033"/>
                    <a:ext cx="44587" cy="29640"/>
                  </a:xfrm>
                  <a:prstGeom prst="line">
                    <a:avLst/>
                  </a:prstGeom>
                  <a:noFill/>
                  <a:ln w="6350" cap="sq">
                    <a:solidFill>
                      <a:schemeClr val="bg1"/>
                    </a:solidFill>
                    <a:prstDash val="solid"/>
                    <a:miter lim="800000"/>
                  </a:ln>
                  <a:effectLst/>
                  <a:sp3d/>
                </p:spPr>
                <p:style>
                  <a:lnRef idx="0">
                    <a:scrgbClr r="0" g="0" b="0"/>
                  </a:lnRef>
                  <a:fillRef idx="0">
                    <a:scrgbClr r="0" g="0" b="0"/>
                  </a:fillRef>
                  <a:effectRef idx="0">
                    <a:scrgbClr r="0" g="0" b="0"/>
                  </a:effectRef>
                  <a:fontRef idx="none"/>
                </p:style>
              </p:cxnSp>
              <p:cxnSp>
                <p:nvCxnSpPr>
                  <p:cNvPr id="522" name="Straight Connector 521"/>
                  <p:cNvCxnSpPr>
                    <a:endCxn id="507" idx="1"/>
                  </p:cNvCxnSpPr>
                  <p:nvPr/>
                </p:nvCxnSpPr>
                <p:spPr>
                  <a:xfrm flipV="1">
                    <a:off x="703263" y="3361394"/>
                    <a:ext cx="24325" cy="26331"/>
                  </a:xfrm>
                  <a:prstGeom prst="line">
                    <a:avLst/>
                  </a:prstGeom>
                  <a:noFill/>
                  <a:ln w="6350" cap="sq">
                    <a:solidFill>
                      <a:schemeClr val="bg1"/>
                    </a:solidFill>
                    <a:prstDash val="solid"/>
                    <a:miter lim="800000"/>
                  </a:ln>
                  <a:effectLst/>
                  <a:sp3d/>
                </p:spPr>
                <p:style>
                  <a:lnRef idx="0">
                    <a:scrgbClr r="0" g="0" b="0"/>
                  </a:lnRef>
                  <a:fillRef idx="0">
                    <a:scrgbClr r="0" g="0" b="0"/>
                  </a:fillRef>
                  <a:effectRef idx="0">
                    <a:scrgbClr r="0" g="0" b="0"/>
                  </a:effectRef>
                  <a:fontRef idx="none"/>
                </p:style>
              </p:cxnSp>
              <p:cxnSp>
                <p:nvCxnSpPr>
                  <p:cNvPr id="523" name="Straight Connector 522"/>
                  <p:cNvCxnSpPr/>
                  <p:nvPr/>
                </p:nvCxnSpPr>
                <p:spPr>
                  <a:xfrm flipH="1" flipV="1">
                    <a:off x="1257300" y="3187701"/>
                    <a:ext cx="22225" cy="39687"/>
                  </a:xfrm>
                  <a:prstGeom prst="line">
                    <a:avLst/>
                  </a:prstGeom>
                  <a:noFill/>
                  <a:ln w="6350" cap="sq">
                    <a:solidFill>
                      <a:srgbClr val="CCCCFF"/>
                    </a:solidFill>
                    <a:prstDash val="solid"/>
                    <a:miter lim="800000"/>
                  </a:ln>
                  <a:effectLst/>
                  <a:sp3d/>
                </p:spPr>
                <p:style>
                  <a:lnRef idx="0">
                    <a:scrgbClr r="0" g="0" b="0"/>
                  </a:lnRef>
                  <a:fillRef idx="0">
                    <a:scrgbClr r="0" g="0" b="0"/>
                  </a:fillRef>
                  <a:effectRef idx="0">
                    <a:scrgbClr r="0" g="0" b="0"/>
                  </a:effectRef>
                  <a:fontRef idx="none"/>
                </p:style>
              </p:cxnSp>
              <p:cxnSp>
                <p:nvCxnSpPr>
                  <p:cNvPr id="524" name="Straight Connector 523"/>
                  <p:cNvCxnSpPr/>
                  <p:nvPr/>
                </p:nvCxnSpPr>
                <p:spPr>
                  <a:xfrm flipH="1" flipV="1">
                    <a:off x="1279524" y="3178176"/>
                    <a:ext cx="22225" cy="39687"/>
                  </a:xfrm>
                  <a:prstGeom prst="line">
                    <a:avLst/>
                  </a:prstGeom>
                  <a:noFill/>
                  <a:ln w="6350" cap="sq">
                    <a:solidFill>
                      <a:srgbClr val="CCCCFF"/>
                    </a:solidFill>
                    <a:prstDash val="solid"/>
                    <a:miter lim="800000"/>
                  </a:ln>
                  <a:effectLst/>
                  <a:sp3d/>
                </p:spPr>
                <p:style>
                  <a:lnRef idx="0">
                    <a:scrgbClr r="0" g="0" b="0"/>
                  </a:lnRef>
                  <a:fillRef idx="0">
                    <a:scrgbClr r="0" g="0" b="0"/>
                  </a:fillRef>
                  <a:effectRef idx="0">
                    <a:scrgbClr r="0" g="0" b="0"/>
                  </a:effectRef>
                  <a:fontRef idx="none"/>
                </p:style>
              </p:cxnSp>
              <p:cxnSp>
                <p:nvCxnSpPr>
                  <p:cNvPr id="525" name="Straight Connector 524"/>
                  <p:cNvCxnSpPr/>
                  <p:nvPr/>
                </p:nvCxnSpPr>
                <p:spPr>
                  <a:xfrm flipH="1" flipV="1">
                    <a:off x="1146173" y="3286126"/>
                    <a:ext cx="22225" cy="39687"/>
                  </a:xfrm>
                  <a:prstGeom prst="line">
                    <a:avLst/>
                  </a:prstGeom>
                  <a:noFill/>
                  <a:ln w="6350" cap="sq">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526" name="Straight Connector 525"/>
                  <p:cNvCxnSpPr/>
                  <p:nvPr/>
                </p:nvCxnSpPr>
                <p:spPr>
                  <a:xfrm flipH="1">
                    <a:off x="987424" y="3284538"/>
                    <a:ext cx="41276" cy="20639"/>
                  </a:xfrm>
                  <a:prstGeom prst="line">
                    <a:avLst/>
                  </a:prstGeom>
                  <a:noFill/>
                  <a:ln w="6350" cap="sq">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527" name="Straight Connector 526"/>
                  <p:cNvCxnSpPr/>
                  <p:nvPr/>
                </p:nvCxnSpPr>
                <p:spPr>
                  <a:xfrm flipH="1" flipV="1">
                    <a:off x="989014" y="3359150"/>
                    <a:ext cx="30161" cy="12700"/>
                  </a:xfrm>
                  <a:prstGeom prst="line">
                    <a:avLst/>
                  </a:prstGeom>
                  <a:noFill/>
                  <a:ln w="6350" cap="sq">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528" name="Straight Connector 527"/>
                  <p:cNvCxnSpPr/>
                  <p:nvPr/>
                </p:nvCxnSpPr>
                <p:spPr>
                  <a:xfrm flipH="1">
                    <a:off x="776288" y="3290888"/>
                    <a:ext cx="6350" cy="28575"/>
                  </a:xfrm>
                  <a:prstGeom prst="line">
                    <a:avLst/>
                  </a:prstGeom>
                  <a:noFill/>
                  <a:ln w="6350" cap="sq">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529" name="Straight Connector 528"/>
                  <p:cNvCxnSpPr/>
                  <p:nvPr/>
                </p:nvCxnSpPr>
                <p:spPr>
                  <a:xfrm flipH="1">
                    <a:off x="709613" y="3259667"/>
                    <a:ext cx="41805" cy="13758"/>
                  </a:xfrm>
                  <a:prstGeom prst="line">
                    <a:avLst/>
                  </a:prstGeom>
                  <a:noFill/>
                  <a:ln w="6350" cap="sq">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530" name="Straight Connector 529"/>
                  <p:cNvCxnSpPr/>
                  <p:nvPr/>
                </p:nvCxnSpPr>
                <p:spPr>
                  <a:xfrm flipH="1" flipV="1">
                    <a:off x="700088" y="3309938"/>
                    <a:ext cx="31750" cy="28575"/>
                  </a:xfrm>
                  <a:prstGeom prst="line">
                    <a:avLst/>
                  </a:prstGeom>
                  <a:noFill/>
                  <a:ln w="6350" cap="sq">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531" name="Straight Connector 530"/>
                  <p:cNvCxnSpPr/>
                  <p:nvPr/>
                </p:nvCxnSpPr>
                <p:spPr>
                  <a:xfrm flipH="1" flipV="1">
                    <a:off x="1343025" y="3027363"/>
                    <a:ext cx="22226" cy="41276"/>
                  </a:xfrm>
                  <a:prstGeom prst="line">
                    <a:avLst/>
                  </a:prstGeom>
                  <a:noFill/>
                  <a:ln w="6350" cap="sq">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532" name="Straight Connector 531"/>
                  <p:cNvCxnSpPr/>
                  <p:nvPr/>
                </p:nvCxnSpPr>
                <p:spPr>
                  <a:xfrm flipH="1" flipV="1">
                    <a:off x="1298575" y="3100388"/>
                    <a:ext cx="46039" cy="3175"/>
                  </a:xfrm>
                  <a:prstGeom prst="line">
                    <a:avLst/>
                  </a:prstGeom>
                  <a:noFill/>
                  <a:ln w="6350" cap="sq">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533" name="Straight Connector 532"/>
                  <p:cNvCxnSpPr/>
                  <p:nvPr/>
                </p:nvCxnSpPr>
                <p:spPr>
                  <a:xfrm flipH="1">
                    <a:off x="1276351" y="3033713"/>
                    <a:ext cx="22224" cy="23812"/>
                  </a:xfrm>
                  <a:prstGeom prst="line">
                    <a:avLst/>
                  </a:prstGeom>
                  <a:noFill/>
                  <a:ln w="6350" cap="sq">
                    <a:solidFill>
                      <a:schemeClr val="tx1"/>
                    </a:solidFill>
                    <a:prstDash val="solid"/>
                    <a:miter lim="800000"/>
                  </a:ln>
                  <a:effectLst/>
                  <a:sp3d/>
                </p:spPr>
                <p:style>
                  <a:lnRef idx="0">
                    <a:scrgbClr r="0" g="0" b="0"/>
                  </a:lnRef>
                  <a:fillRef idx="0">
                    <a:scrgbClr r="0" g="0" b="0"/>
                  </a:fillRef>
                  <a:effectRef idx="0">
                    <a:scrgbClr r="0" g="0" b="0"/>
                  </a:effectRef>
                  <a:fontRef idx="none"/>
                </p:style>
              </p:cxnSp>
            </p:grpSp>
            <p:sp>
              <p:nvSpPr>
                <p:cNvPr id="481" name="Freeform 480"/>
                <p:cNvSpPr/>
                <p:nvPr/>
              </p:nvSpPr>
              <p:spPr>
                <a:xfrm>
                  <a:off x="3883025" y="2784475"/>
                  <a:ext cx="125413" cy="74612"/>
                </a:xfrm>
                <a:custGeom>
                  <a:avLst/>
                  <a:gdLst>
                    <a:gd name="connsiteX0" fmla="*/ 125413 w 125413"/>
                    <a:gd name="connsiteY0" fmla="*/ 74612 h 74612"/>
                    <a:gd name="connsiteX1" fmla="*/ 66675 w 125413"/>
                    <a:gd name="connsiteY1" fmla="*/ 19050 h 74612"/>
                    <a:gd name="connsiteX2" fmla="*/ 0 w 125413"/>
                    <a:gd name="connsiteY2" fmla="*/ 0 h 74612"/>
                  </a:gdLst>
                  <a:ahLst/>
                  <a:cxnLst>
                    <a:cxn ang="0">
                      <a:pos x="connsiteX0" y="connsiteY0"/>
                    </a:cxn>
                    <a:cxn ang="0">
                      <a:pos x="connsiteX1" y="connsiteY1"/>
                    </a:cxn>
                    <a:cxn ang="0">
                      <a:pos x="connsiteX2" y="connsiteY2"/>
                    </a:cxn>
                  </a:cxnLst>
                  <a:rect l="l" t="t" r="r" b="b"/>
                  <a:pathLst>
                    <a:path w="125413" h="74612">
                      <a:moveTo>
                        <a:pt x="125413" y="74612"/>
                      </a:moveTo>
                      <a:cubicBezTo>
                        <a:pt x="106495" y="53048"/>
                        <a:pt x="87577" y="31485"/>
                        <a:pt x="66675" y="19050"/>
                      </a:cubicBezTo>
                      <a:cubicBezTo>
                        <a:pt x="45773" y="6615"/>
                        <a:pt x="12964" y="4498"/>
                        <a:pt x="0" y="0"/>
                      </a:cubicBezTo>
                    </a:path>
                  </a:pathLst>
                </a:custGeom>
                <a:noFill/>
                <a:ln w="635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latinLnBrk="1"/>
                  <a:endParaRPr lang="en-GB" sz="1800">
                    <a:latin typeface="+mn-lt"/>
                  </a:endParaRPr>
                </a:p>
              </p:txBody>
            </p:sp>
            <p:sp>
              <p:nvSpPr>
                <p:cNvPr id="482" name="Freeform 481"/>
                <p:cNvSpPr/>
                <p:nvPr/>
              </p:nvSpPr>
              <p:spPr>
                <a:xfrm rot="10800000">
                  <a:off x="3919538" y="2741612"/>
                  <a:ext cx="125413" cy="74612"/>
                </a:xfrm>
                <a:custGeom>
                  <a:avLst/>
                  <a:gdLst>
                    <a:gd name="connsiteX0" fmla="*/ 125413 w 125413"/>
                    <a:gd name="connsiteY0" fmla="*/ 74612 h 74612"/>
                    <a:gd name="connsiteX1" fmla="*/ 66675 w 125413"/>
                    <a:gd name="connsiteY1" fmla="*/ 19050 h 74612"/>
                    <a:gd name="connsiteX2" fmla="*/ 0 w 125413"/>
                    <a:gd name="connsiteY2" fmla="*/ 0 h 74612"/>
                  </a:gdLst>
                  <a:ahLst/>
                  <a:cxnLst>
                    <a:cxn ang="0">
                      <a:pos x="connsiteX0" y="connsiteY0"/>
                    </a:cxn>
                    <a:cxn ang="0">
                      <a:pos x="connsiteX1" y="connsiteY1"/>
                    </a:cxn>
                    <a:cxn ang="0">
                      <a:pos x="connsiteX2" y="connsiteY2"/>
                    </a:cxn>
                  </a:cxnLst>
                  <a:rect l="l" t="t" r="r" b="b"/>
                  <a:pathLst>
                    <a:path w="125413" h="74612">
                      <a:moveTo>
                        <a:pt x="125413" y="74612"/>
                      </a:moveTo>
                      <a:cubicBezTo>
                        <a:pt x="106495" y="53048"/>
                        <a:pt x="87577" y="31485"/>
                        <a:pt x="66675" y="19050"/>
                      </a:cubicBezTo>
                      <a:cubicBezTo>
                        <a:pt x="45773" y="6615"/>
                        <a:pt x="12964" y="4498"/>
                        <a:pt x="0" y="0"/>
                      </a:cubicBezTo>
                    </a:path>
                  </a:pathLst>
                </a:custGeom>
                <a:noFill/>
                <a:ln w="635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latinLnBrk="1"/>
                  <a:endParaRPr lang="en-GB" sz="1800">
                    <a:latin typeface="+mn-lt"/>
                  </a:endParaRPr>
                </a:p>
              </p:txBody>
            </p:sp>
            <p:cxnSp>
              <p:nvCxnSpPr>
                <p:cNvPr id="483" name="Straight Arrow Connector 482"/>
                <p:cNvCxnSpPr>
                  <a:cxnSpLocks/>
                </p:cNvCxnSpPr>
                <p:nvPr/>
              </p:nvCxnSpPr>
              <p:spPr>
                <a:xfrm>
                  <a:off x="1059673" y="2397125"/>
                  <a:ext cx="183022" cy="0"/>
                </a:xfrm>
                <a:prstGeom prst="straightConnector1">
                  <a:avLst/>
                </a:prstGeom>
                <a:noFill/>
                <a:ln w="28575" cap="sq">
                  <a:solidFill>
                    <a:schemeClr val="bg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84" name="Straight Arrow Connector 483"/>
                <p:cNvCxnSpPr/>
                <p:nvPr/>
              </p:nvCxnSpPr>
              <p:spPr>
                <a:xfrm>
                  <a:off x="1860550" y="2879725"/>
                  <a:ext cx="304800" cy="212725"/>
                </a:xfrm>
                <a:prstGeom prst="straightConnector1">
                  <a:avLst/>
                </a:prstGeom>
                <a:noFill/>
                <a:ln w="28575" cap="sq">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85" name="Straight Arrow Connector 484"/>
                <p:cNvCxnSpPr/>
                <p:nvPr/>
              </p:nvCxnSpPr>
              <p:spPr>
                <a:xfrm>
                  <a:off x="2286000" y="2895600"/>
                  <a:ext cx="114300" cy="184150"/>
                </a:xfrm>
                <a:prstGeom prst="straightConnector1">
                  <a:avLst/>
                </a:prstGeom>
                <a:noFill/>
                <a:ln w="28575" cap="sq">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86" name="Straight Arrow Connector 485"/>
                <p:cNvCxnSpPr/>
                <p:nvPr/>
              </p:nvCxnSpPr>
              <p:spPr>
                <a:xfrm>
                  <a:off x="2533651" y="2854325"/>
                  <a:ext cx="161924" cy="234950"/>
                </a:xfrm>
                <a:prstGeom prst="straightConnector1">
                  <a:avLst/>
                </a:prstGeom>
                <a:noFill/>
                <a:ln w="28575" cap="sq">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87" name="Straight Arrow Connector 486"/>
                <p:cNvCxnSpPr/>
                <p:nvPr/>
              </p:nvCxnSpPr>
              <p:spPr>
                <a:xfrm flipH="1">
                  <a:off x="3082925" y="2936875"/>
                  <a:ext cx="31751" cy="146050"/>
                </a:xfrm>
                <a:prstGeom prst="straightConnector1">
                  <a:avLst/>
                </a:prstGeom>
                <a:noFill/>
                <a:ln w="28575" cap="sq">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88" name="Straight Arrow Connector 487"/>
                <p:cNvCxnSpPr/>
                <p:nvPr/>
              </p:nvCxnSpPr>
              <p:spPr>
                <a:xfrm flipH="1">
                  <a:off x="3486150" y="2847975"/>
                  <a:ext cx="130175" cy="234950"/>
                </a:xfrm>
                <a:prstGeom prst="straightConnector1">
                  <a:avLst/>
                </a:prstGeom>
                <a:noFill/>
                <a:ln w="28575" cap="sq">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89" name="Straight Arrow Connector 488"/>
                <p:cNvCxnSpPr/>
                <p:nvPr/>
              </p:nvCxnSpPr>
              <p:spPr>
                <a:xfrm flipH="1">
                  <a:off x="3775075" y="2914650"/>
                  <a:ext cx="212725" cy="193675"/>
                </a:xfrm>
                <a:prstGeom prst="straightConnector1">
                  <a:avLst/>
                </a:prstGeom>
                <a:noFill/>
                <a:ln w="28575" cap="sq">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90" name="Straight Arrow Connector 489"/>
                <p:cNvCxnSpPr/>
                <p:nvPr/>
              </p:nvCxnSpPr>
              <p:spPr>
                <a:xfrm>
                  <a:off x="3579532" y="3593446"/>
                  <a:ext cx="206375" cy="165100"/>
                </a:xfrm>
                <a:prstGeom prst="straightConnector1">
                  <a:avLst/>
                </a:prstGeom>
                <a:noFill/>
                <a:ln w="28575" cap="sq">
                  <a:solidFill>
                    <a:schemeClr val="bg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91" name="Straight Arrow Connector 490"/>
                <p:cNvCxnSpPr/>
                <p:nvPr/>
              </p:nvCxnSpPr>
              <p:spPr>
                <a:xfrm>
                  <a:off x="3196925" y="3602973"/>
                  <a:ext cx="95250" cy="193675"/>
                </a:xfrm>
                <a:prstGeom prst="straightConnector1">
                  <a:avLst/>
                </a:prstGeom>
                <a:noFill/>
                <a:ln w="28575" cap="sq">
                  <a:solidFill>
                    <a:schemeClr val="bg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92" name="Straight Arrow Connector 491"/>
                <p:cNvCxnSpPr/>
                <p:nvPr/>
              </p:nvCxnSpPr>
              <p:spPr>
                <a:xfrm flipH="1">
                  <a:off x="2600025" y="3596621"/>
                  <a:ext cx="63500" cy="177800"/>
                </a:xfrm>
                <a:prstGeom prst="straightConnector1">
                  <a:avLst/>
                </a:prstGeom>
                <a:noFill/>
                <a:ln w="28575" cap="sq">
                  <a:solidFill>
                    <a:schemeClr val="bg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93" name="Straight Arrow Connector 492"/>
                <p:cNvCxnSpPr/>
                <p:nvPr/>
              </p:nvCxnSpPr>
              <p:spPr>
                <a:xfrm flipH="1">
                  <a:off x="1972175" y="3606146"/>
                  <a:ext cx="168275" cy="146050"/>
                </a:xfrm>
                <a:prstGeom prst="straightConnector1">
                  <a:avLst/>
                </a:prstGeom>
                <a:noFill/>
                <a:ln w="28575" cap="sq">
                  <a:solidFill>
                    <a:schemeClr val="bg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94" name="Rounded Rectangle 493">
                  <a:extLst>
                    <a:ext uri="{FF2B5EF4-FFF2-40B4-BE49-F238E27FC236}">
                      <a16:creationId xmlns:a16="http://schemas.microsoft.com/office/drawing/2014/main" id="{AFA7415A-FC07-4D45-9ADD-2C32AD6A02D1}"/>
                    </a:ext>
                  </a:extLst>
                </p:cNvPr>
                <p:cNvSpPr/>
                <p:nvPr/>
              </p:nvSpPr>
              <p:spPr bwMode="auto">
                <a:xfrm>
                  <a:off x="2084389" y="3081337"/>
                  <a:ext cx="1701801" cy="538960"/>
                </a:xfrm>
                <a:prstGeom prst="roundRect">
                  <a:avLst/>
                </a:prstGeom>
                <a:solidFill>
                  <a:srgbClr val="0082DA"/>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ctr" hangingPunct="1">
                    <a:buSzPct val="100000"/>
                    <a:defRPr/>
                  </a:pPr>
                  <a:r>
                    <a:rPr lang="en-GB" b="1" dirty="0">
                      <a:solidFill>
                        <a:srgbClr val="FFFFFF"/>
                      </a:solidFill>
                      <a:latin typeface="+mn-lt"/>
                      <a:cs typeface="Arial"/>
                    </a:rPr>
                    <a:t>Inhibition of </a:t>
                  </a:r>
                  <a:br>
                    <a:rPr lang="en-GB" b="1" dirty="0">
                      <a:solidFill>
                        <a:srgbClr val="FFFFFF"/>
                      </a:solidFill>
                      <a:latin typeface="+mn-lt"/>
                      <a:cs typeface="Arial"/>
                    </a:rPr>
                  </a:br>
                  <a:r>
                    <a:rPr lang="en-GB" b="1" dirty="0">
                      <a:solidFill>
                        <a:srgbClr val="FFFFFF"/>
                      </a:solidFill>
                      <a:latin typeface="+mn-lt"/>
                      <a:cs typeface="Arial"/>
                    </a:rPr>
                    <a:t>downstream pathways</a:t>
                  </a:r>
                </a:p>
                <a:p>
                  <a:pPr algn="ctr" hangingPunct="1">
                    <a:buSzPct val="100000"/>
                    <a:defRPr/>
                  </a:pPr>
                  <a:r>
                    <a:rPr lang="en-GB" b="1" dirty="0">
                      <a:solidFill>
                        <a:srgbClr val="FFFFFF"/>
                      </a:solidFill>
                      <a:latin typeface="+mn-lt"/>
                      <a:cs typeface="Arial"/>
                    </a:rPr>
                    <a:t>(MAPK</a:t>
                  </a:r>
                  <a:r>
                    <a:rPr lang="en-GB" b="1" dirty="0">
                      <a:solidFill>
                        <a:srgbClr val="FFFFFF"/>
                      </a:solidFill>
                      <a:latin typeface="+mn-lt"/>
                      <a:cs typeface="Arial" panose="020B0604020202020204" pitchFamily="34" charset="0"/>
                    </a:rPr>
                    <a:t>–PI3K/AKT)</a:t>
                  </a:r>
                  <a:endParaRPr lang="en-GB" b="1" dirty="0">
                    <a:solidFill>
                      <a:srgbClr val="FFFFFF"/>
                    </a:solidFill>
                    <a:latin typeface="+mn-lt"/>
                    <a:cs typeface="Arial"/>
                  </a:endParaRPr>
                </a:p>
              </p:txBody>
            </p:sp>
            <p:sp>
              <p:nvSpPr>
                <p:cNvPr id="495" name="Rounded Rectangle 494">
                  <a:extLst>
                    <a:ext uri="{FF2B5EF4-FFF2-40B4-BE49-F238E27FC236}">
                      <a16:creationId xmlns:a16="http://schemas.microsoft.com/office/drawing/2014/main" id="{AFA7415A-FC07-4D45-9ADD-2C32AD6A02D1}"/>
                    </a:ext>
                  </a:extLst>
                </p:cNvPr>
                <p:cNvSpPr/>
                <p:nvPr/>
              </p:nvSpPr>
              <p:spPr bwMode="auto">
                <a:xfrm>
                  <a:off x="1006473" y="3782247"/>
                  <a:ext cx="1028699" cy="590349"/>
                </a:xfrm>
                <a:prstGeom prst="roundRect">
                  <a:avLst>
                    <a:gd name="adj" fmla="val 11432"/>
                  </a:avLst>
                </a:prstGeom>
                <a:solidFill>
                  <a:srgbClr val="0082DA"/>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ctr" hangingPunct="1">
                    <a:buSzPct val="100000"/>
                    <a:defRPr/>
                  </a:pPr>
                  <a:r>
                    <a:rPr lang="en-GB" sz="1100" b="1" dirty="0">
                      <a:solidFill>
                        <a:srgbClr val="FFFFFF"/>
                      </a:solidFill>
                      <a:latin typeface="+mn-lt"/>
                      <a:cs typeface="Arial"/>
                    </a:rPr>
                    <a:t>In-vitro/in-vivo </a:t>
                  </a:r>
                  <a:br>
                    <a:rPr lang="en-GB" sz="1100" b="1" dirty="0">
                      <a:solidFill>
                        <a:srgbClr val="FFFFFF"/>
                      </a:solidFill>
                      <a:latin typeface="+mn-lt"/>
                      <a:cs typeface="Arial"/>
                    </a:rPr>
                  </a:br>
                  <a:r>
                    <a:rPr lang="en-GB" sz="1100" b="1" dirty="0" err="1">
                      <a:solidFill>
                        <a:srgbClr val="FFFFFF"/>
                      </a:solidFill>
                      <a:latin typeface="+mn-lt"/>
                      <a:cs typeface="Arial"/>
                    </a:rPr>
                    <a:t>tumor</a:t>
                  </a:r>
                  <a:r>
                    <a:rPr lang="en-GB" sz="1100" b="1" dirty="0">
                      <a:solidFill>
                        <a:srgbClr val="FFFFFF"/>
                      </a:solidFill>
                      <a:latin typeface="+mn-lt"/>
                      <a:cs typeface="Arial"/>
                    </a:rPr>
                    <a:t> growth </a:t>
                  </a:r>
                  <a:br>
                    <a:rPr lang="en-GB" sz="1100" b="1" dirty="0">
                      <a:solidFill>
                        <a:srgbClr val="FFFFFF"/>
                      </a:solidFill>
                      <a:latin typeface="+mn-lt"/>
                      <a:cs typeface="Arial"/>
                    </a:rPr>
                  </a:br>
                  <a:r>
                    <a:rPr lang="en-GB" sz="1100" b="1" dirty="0">
                      <a:solidFill>
                        <a:srgbClr val="FFFFFF"/>
                      </a:solidFill>
                      <a:latin typeface="+mn-lt"/>
                      <a:cs typeface="Arial"/>
                    </a:rPr>
                    <a:t>inhibition</a:t>
                  </a:r>
                </a:p>
              </p:txBody>
            </p:sp>
            <p:sp>
              <p:nvSpPr>
                <p:cNvPr id="496" name="Rounded Rectangle 495">
                  <a:extLst>
                    <a:ext uri="{FF2B5EF4-FFF2-40B4-BE49-F238E27FC236}">
                      <a16:creationId xmlns:a16="http://schemas.microsoft.com/office/drawing/2014/main" id="{AFA7415A-FC07-4D45-9ADD-2C32AD6A02D1}"/>
                    </a:ext>
                  </a:extLst>
                </p:cNvPr>
                <p:cNvSpPr/>
                <p:nvPr/>
              </p:nvSpPr>
              <p:spPr bwMode="auto">
                <a:xfrm>
                  <a:off x="2082800" y="3779073"/>
                  <a:ext cx="784223" cy="593522"/>
                </a:xfrm>
                <a:prstGeom prst="roundRect">
                  <a:avLst>
                    <a:gd name="adj" fmla="val 10592"/>
                  </a:avLst>
                </a:prstGeom>
                <a:solidFill>
                  <a:srgbClr val="0082DA"/>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ctr" hangingPunct="1">
                    <a:buSzPct val="100000"/>
                    <a:defRPr/>
                  </a:pPr>
                  <a:r>
                    <a:rPr lang="en-GB" sz="1100" b="1" dirty="0">
                      <a:solidFill>
                        <a:srgbClr val="FFFFFF"/>
                      </a:solidFill>
                      <a:latin typeface="+mn-lt"/>
                      <a:cs typeface="Arial"/>
                    </a:rPr>
                    <a:t>Inhibition </a:t>
                  </a:r>
                  <a:br>
                    <a:rPr lang="en-GB" sz="1100" b="1" dirty="0">
                      <a:solidFill>
                        <a:srgbClr val="FFFFFF"/>
                      </a:solidFill>
                      <a:latin typeface="+mn-lt"/>
                      <a:cs typeface="Arial"/>
                    </a:rPr>
                  </a:br>
                  <a:r>
                    <a:rPr lang="en-GB" sz="1100" b="1" dirty="0">
                      <a:solidFill>
                        <a:srgbClr val="FFFFFF"/>
                      </a:solidFill>
                      <a:latin typeface="+mn-lt"/>
                      <a:cs typeface="Arial"/>
                    </a:rPr>
                    <a:t>of cell </a:t>
                  </a:r>
                  <a:br>
                    <a:rPr lang="en-GB" sz="1100" b="1" dirty="0">
                      <a:solidFill>
                        <a:srgbClr val="FFFFFF"/>
                      </a:solidFill>
                      <a:latin typeface="+mn-lt"/>
                      <a:cs typeface="Arial"/>
                    </a:rPr>
                  </a:br>
                  <a:r>
                    <a:rPr lang="en-GB" sz="1100" b="1" dirty="0">
                      <a:solidFill>
                        <a:srgbClr val="FFFFFF"/>
                      </a:solidFill>
                      <a:latin typeface="+mn-lt"/>
                      <a:cs typeface="Arial"/>
                    </a:rPr>
                    <a:t>proliferation</a:t>
                  </a:r>
                </a:p>
              </p:txBody>
            </p:sp>
            <p:sp>
              <p:nvSpPr>
                <p:cNvPr id="497" name="Rounded Rectangle 496">
                  <a:extLst>
                    <a:ext uri="{FF2B5EF4-FFF2-40B4-BE49-F238E27FC236}">
                      <a16:creationId xmlns:a16="http://schemas.microsoft.com/office/drawing/2014/main" id="{AFA7415A-FC07-4D45-9ADD-2C32AD6A02D1}"/>
                    </a:ext>
                  </a:extLst>
                </p:cNvPr>
                <p:cNvSpPr/>
                <p:nvPr/>
              </p:nvSpPr>
              <p:spPr bwMode="auto">
                <a:xfrm>
                  <a:off x="2938464" y="3779072"/>
                  <a:ext cx="722312" cy="590349"/>
                </a:xfrm>
                <a:prstGeom prst="roundRect">
                  <a:avLst>
                    <a:gd name="adj" fmla="val 14050"/>
                  </a:avLst>
                </a:prstGeom>
                <a:solidFill>
                  <a:srgbClr val="0082DA"/>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ctr" hangingPunct="1">
                    <a:buSzPct val="100000"/>
                    <a:defRPr/>
                  </a:pPr>
                  <a:r>
                    <a:rPr lang="en-GB" sz="1100" b="1" dirty="0">
                      <a:solidFill>
                        <a:srgbClr val="FFFFFF"/>
                      </a:solidFill>
                      <a:latin typeface="+mn-lt"/>
                      <a:cs typeface="Arial"/>
                    </a:rPr>
                    <a:t>Cell cycle </a:t>
                  </a:r>
                  <a:br>
                    <a:rPr lang="en-GB" sz="1100" b="1" dirty="0">
                      <a:solidFill>
                        <a:srgbClr val="FFFFFF"/>
                      </a:solidFill>
                      <a:latin typeface="+mn-lt"/>
                      <a:cs typeface="Arial"/>
                    </a:rPr>
                  </a:br>
                  <a:r>
                    <a:rPr lang="en-GB" sz="1100" b="1" dirty="0">
                      <a:solidFill>
                        <a:srgbClr val="FFFFFF"/>
                      </a:solidFill>
                      <a:latin typeface="+mn-lt"/>
                      <a:cs typeface="Arial"/>
                    </a:rPr>
                    <a:t>arrest and </a:t>
                  </a:r>
                  <a:br>
                    <a:rPr lang="en-GB" sz="1100" b="1" dirty="0">
                      <a:solidFill>
                        <a:srgbClr val="FFFFFF"/>
                      </a:solidFill>
                      <a:latin typeface="+mn-lt"/>
                      <a:cs typeface="Arial"/>
                    </a:rPr>
                  </a:br>
                  <a:r>
                    <a:rPr lang="en-GB" sz="1100" b="1" dirty="0">
                      <a:solidFill>
                        <a:srgbClr val="FFFFFF"/>
                      </a:solidFill>
                      <a:latin typeface="+mn-lt"/>
                      <a:cs typeface="Arial"/>
                    </a:rPr>
                    <a:t>apoptosis</a:t>
                  </a:r>
                </a:p>
              </p:txBody>
            </p:sp>
            <p:sp>
              <p:nvSpPr>
                <p:cNvPr id="498" name="Rounded Rectangle 497">
                  <a:extLst>
                    <a:ext uri="{FF2B5EF4-FFF2-40B4-BE49-F238E27FC236}">
                      <a16:creationId xmlns:a16="http://schemas.microsoft.com/office/drawing/2014/main" id="{AFA7415A-FC07-4D45-9ADD-2C32AD6A02D1}"/>
                    </a:ext>
                  </a:extLst>
                </p:cNvPr>
                <p:cNvSpPr/>
                <p:nvPr/>
              </p:nvSpPr>
              <p:spPr bwMode="auto">
                <a:xfrm>
                  <a:off x="3708118" y="3779072"/>
                  <a:ext cx="951947" cy="585586"/>
                </a:xfrm>
                <a:prstGeom prst="roundRect">
                  <a:avLst/>
                </a:prstGeom>
                <a:solidFill>
                  <a:srgbClr val="0082DA"/>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ctr" hangingPunct="1">
                    <a:buSzPct val="100000"/>
                    <a:defRPr/>
                  </a:pPr>
                  <a:r>
                    <a:rPr lang="en-GB" sz="1100" b="1" dirty="0">
                      <a:solidFill>
                        <a:srgbClr val="FFFFFF"/>
                      </a:solidFill>
                      <a:latin typeface="+mn-lt"/>
                      <a:cs typeface="Arial"/>
                    </a:rPr>
                    <a:t>Inhibition </a:t>
                  </a:r>
                  <a:br>
                    <a:rPr lang="en-GB" sz="1100" b="1" dirty="0">
                      <a:solidFill>
                        <a:srgbClr val="FFFFFF"/>
                      </a:solidFill>
                      <a:latin typeface="+mn-lt"/>
                      <a:cs typeface="Arial"/>
                    </a:rPr>
                  </a:br>
                  <a:r>
                    <a:rPr lang="en-GB" sz="1100" b="1" dirty="0">
                      <a:solidFill>
                        <a:srgbClr val="FFFFFF"/>
                      </a:solidFill>
                      <a:latin typeface="+mn-lt"/>
                      <a:cs typeface="Arial"/>
                    </a:rPr>
                    <a:t>of TRK</a:t>
                  </a:r>
                </a:p>
                <a:p>
                  <a:pPr algn="ctr" hangingPunct="1">
                    <a:buSzPct val="100000"/>
                    <a:defRPr/>
                  </a:pPr>
                  <a:r>
                    <a:rPr lang="en-GB" sz="1100" b="1" dirty="0">
                      <a:solidFill>
                        <a:srgbClr val="FFFFFF"/>
                      </a:solidFill>
                      <a:latin typeface="+mn-lt"/>
                      <a:cs typeface="Arial"/>
                    </a:rPr>
                    <a:t>phosphorylation</a:t>
                  </a:r>
                </a:p>
              </p:txBody>
            </p:sp>
            <p:sp>
              <p:nvSpPr>
                <p:cNvPr id="499" name="Rounded Rectangle 498">
                  <a:extLst>
                    <a:ext uri="{FF2B5EF4-FFF2-40B4-BE49-F238E27FC236}">
                      <a16:creationId xmlns:a16="http://schemas.microsoft.com/office/drawing/2014/main" id="{AFA7415A-FC07-4D45-9ADD-2C32AD6A02D1}"/>
                    </a:ext>
                  </a:extLst>
                </p:cNvPr>
                <p:cNvSpPr/>
                <p:nvPr/>
              </p:nvSpPr>
              <p:spPr bwMode="auto">
                <a:xfrm>
                  <a:off x="3808269" y="3124994"/>
                  <a:ext cx="722312" cy="294481"/>
                </a:xfrm>
                <a:prstGeom prst="round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ctr" hangingPunct="1">
                    <a:buSzPct val="100000"/>
                    <a:defRPr/>
                  </a:pPr>
                  <a:r>
                    <a:rPr lang="en-GB" sz="900" b="1" dirty="0">
                      <a:solidFill>
                        <a:srgbClr val="FFFFFF"/>
                      </a:solidFill>
                      <a:latin typeface="+mn-lt"/>
                      <a:cs typeface="Arial"/>
                    </a:rPr>
                    <a:t>Cytoplasm</a:t>
                  </a:r>
                </a:p>
              </p:txBody>
            </p:sp>
            <p:sp>
              <p:nvSpPr>
                <p:cNvPr id="500" name="Rounded Rectangle 499">
                  <a:extLst>
                    <a:ext uri="{FF2B5EF4-FFF2-40B4-BE49-F238E27FC236}">
                      <a16:creationId xmlns:a16="http://schemas.microsoft.com/office/drawing/2014/main" id="{AFA7415A-FC07-4D45-9ADD-2C32AD6A02D1}"/>
                    </a:ext>
                  </a:extLst>
                </p:cNvPr>
                <p:cNvSpPr/>
                <p:nvPr/>
              </p:nvSpPr>
              <p:spPr bwMode="auto">
                <a:xfrm>
                  <a:off x="399024" y="3397423"/>
                  <a:ext cx="722312" cy="294481"/>
                </a:xfrm>
                <a:prstGeom prst="round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ctr" hangingPunct="1">
                    <a:buSzPct val="100000"/>
                    <a:defRPr/>
                  </a:pPr>
                  <a:r>
                    <a:rPr lang="en-GB" sz="900" b="1" dirty="0">
                      <a:solidFill>
                        <a:srgbClr val="FFFFFF"/>
                      </a:solidFill>
                      <a:latin typeface="+mn-lt"/>
                      <a:cs typeface="Arial"/>
                    </a:rPr>
                    <a:t>Entrectinib</a:t>
                  </a:r>
                </a:p>
              </p:txBody>
            </p:sp>
            <p:sp>
              <p:nvSpPr>
                <p:cNvPr id="501" name="Rounded Rectangle 500">
                  <a:extLst>
                    <a:ext uri="{FF2B5EF4-FFF2-40B4-BE49-F238E27FC236}">
                      <a16:creationId xmlns:a16="http://schemas.microsoft.com/office/drawing/2014/main" id="{AFA7415A-FC07-4D45-9ADD-2C32AD6A02D1}"/>
                    </a:ext>
                  </a:extLst>
                </p:cNvPr>
                <p:cNvSpPr/>
                <p:nvPr/>
              </p:nvSpPr>
              <p:spPr bwMode="auto">
                <a:xfrm>
                  <a:off x="420413" y="2231231"/>
                  <a:ext cx="722312" cy="294481"/>
                </a:xfrm>
                <a:prstGeom prst="round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r" hangingPunct="1">
                    <a:buSzPct val="100000"/>
                    <a:defRPr/>
                  </a:pPr>
                  <a:r>
                    <a:rPr lang="en-GB" sz="900" b="1" dirty="0">
                      <a:solidFill>
                        <a:srgbClr val="FFFFFF"/>
                      </a:solidFill>
                      <a:latin typeface="+mn-lt"/>
                      <a:cs typeface="Arial"/>
                    </a:rPr>
                    <a:t>Cell</a:t>
                  </a:r>
                  <a:br>
                    <a:rPr lang="en-GB" sz="900" b="1" dirty="0">
                      <a:solidFill>
                        <a:srgbClr val="FFFFFF"/>
                      </a:solidFill>
                      <a:latin typeface="+mn-lt"/>
                      <a:cs typeface="Arial"/>
                    </a:rPr>
                  </a:br>
                  <a:r>
                    <a:rPr lang="en-GB" sz="900" b="1" dirty="0">
                      <a:solidFill>
                        <a:srgbClr val="FFFFFF"/>
                      </a:solidFill>
                      <a:latin typeface="+mn-lt"/>
                      <a:cs typeface="Arial"/>
                    </a:rPr>
                    <a:t>membrane</a:t>
                  </a:r>
                </a:p>
              </p:txBody>
            </p:sp>
            <p:sp>
              <p:nvSpPr>
                <p:cNvPr id="502" name="Rounded Rectangle 501">
                  <a:extLst>
                    <a:ext uri="{FF2B5EF4-FFF2-40B4-BE49-F238E27FC236}">
                      <a16:creationId xmlns:a16="http://schemas.microsoft.com/office/drawing/2014/main" id="{AFA7415A-FC07-4D45-9ADD-2C32AD6A02D1}"/>
                    </a:ext>
                  </a:extLst>
                </p:cNvPr>
                <p:cNvSpPr/>
                <p:nvPr/>
              </p:nvSpPr>
              <p:spPr bwMode="auto">
                <a:xfrm>
                  <a:off x="1437265" y="1969871"/>
                  <a:ext cx="722312" cy="294481"/>
                </a:xfrm>
                <a:prstGeom prst="round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ctr" hangingPunct="1">
                    <a:buSzPct val="100000"/>
                    <a:defRPr/>
                  </a:pPr>
                  <a:r>
                    <a:rPr lang="en-GB" sz="700" b="1" dirty="0">
                      <a:solidFill>
                        <a:srgbClr val="FFFFFF"/>
                      </a:solidFill>
                      <a:latin typeface="+mn-lt"/>
                      <a:cs typeface="Arial"/>
                    </a:rPr>
                    <a:t>TRKA</a:t>
                  </a:r>
                </a:p>
              </p:txBody>
            </p:sp>
            <p:sp>
              <p:nvSpPr>
                <p:cNvPr id="503" name="Rounded Rectangle 502">
                  <a:extLst>
                    <a:ext uri="{FF2B5EF4-FFF2-40B4-BE49-F238E27FC236}">
                      <a16:creationId xmlns:a16="http://schemas.microsoft.com/office/drawing/2014/main" id="{AFA7415A-FC07-4D45-9ADD-2C32AD6A02D1}"/>
                    </a:ext>
                  </a:extLst>
                </p:cNvPr>
                <p:cNvSpPr/>
                <p:nvPr/>
              </p:nvSpPr>
              <p:spPr bwMode="auto">
                <a:xfrm>
                  <a:off x="1881765" y="1909546"/>
                  <a:ext cx="722312" cy="294481"/>
                </a:xfrm>
                <a:prstGeom prst="round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ctr" hangingPunct="1">
                    <a:buSzPct val="100000"/>
                    <a:defRPr/>
                  </a:pPr>
                  <a:r>
                    <a:rPr lang="en-GB" sz="700" b="1" dirty="0">
                      <a:solidFill>
                        <a:srgbClr val="FFFFFF"/>
                      </a:solidFill>
                      <a:latin typeface="+mn-lt"/>
                      <a:cs typeface="Arial"/>
                    </a:rPr>
                    <a:t>TRKB</a:t>
                  </a:r>
                </a:p>
              </p:txBody>
            </p:sp>
            <p:sp>
              <p:nvSpPr>
                <p:cNvPr id="504" name="Rounded Rectangle 503">
                  <a:extLst>
                    <a:ext uri="{FF2B5EF4-FFF2-40B4-BE49-F238E27FC236}">
                      <a16:creationId xmlns:a16="http://schemas.microsoft.com/office/drawing/2014/main" id="{AFA7415A-FC07-4D45-9ADD-2C32AD6A02D1}"/>
                    </a:ext>
                  </a:extLst>
                </p:cNvPr>
                <p:cNvSpPr/>
                <p:nvPr/>
              </p:nvSpPr>
              <p:spPr bwMode="auto">
                <a:xfrm>
                  <a:off x="2277053" y="1963520"/>
                  <a:ext cx="722312" cy="294481"/>
                </a:xfrm>
                <a:prstGeom prst="round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ctr" hangingPunct="1">
                    <a:buSzPct val="100000"/>
                    <a:defRPr/>
                  </a:pPr>
                  <a:r>
                    <a:rPr lang="en-GB" sz="700" b="1" dirty="0">
                      <a:solidFill>
                        <a:srgbClr val="FFFFFF"/>
                      </a:solidFill>
                      <a:latin typeface="+mn-lt"/>
                      <a:cs typeface="Arial"/>
                    </a:rPr>
                    <a:t>TRKC</a:t>
                  </a:r>
                </a:p>
              </p:txBody>
            </p:sp>
            <p:sp>
              <p:nvSpPr>
                <p:cNvPr id="505" name="Rounded Rectangle 504">
                  <a:extLst>
                    <a:ext uri="{FF2B5EF4-FFF2-40B4-BE49-F238E27FC236}">
                      <a16:creationId xmlns:a16="http://schemas.microsoft.com/office/drawing/2014/main" id="{AFA7415A-FC07-4D45-9ADD-2C32AD6A02D1}"/>
                    </a:ext>
                  </a:extLst>
                </p:cNvPr>
                <p:cNvSpPr/>
                <p:nvPr/>
              </p:nvSpPr>
              <p:spPr bwMode="auto">
                <a:xfrm>
                  <a:off x="3293053" y="1963521"/>
                  <a:ext cx="722312" cy="294481"/>
                </a:xfrm>
                <a:prstGeom prst="round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ctr" hangingPunct="1">
                    <a:buSzPct val="100000"/>
                    <a:defRPr/>
                  </a:pPr>
                  <a:r>
                    <a:rPr lang="en-GB" sz="700" b="1" dirty="0">
                      <a:solidFill>
                        <a:srgbClr val="FFFFFF"/>
                      </a:solidFill>
                      <a:latin typeface="+mn-lt"/>
                      <a:cs typeface="Arial"/>
                    </a:rPr>
                    <a:t>ALK</a:t>
                  </a:r>
                </a:p>
              </p:txBody>
            </p:sp>
          </p:grpSp>
          <p:sp>
            <p:nvSpPr>
              <p:cNvPr id="414" name="Rounded Rectangle 413">
                <a:extLst>
                  <a:ext uri="{FF2B5EF4-FFF2-40B4-BE49-F238E27FC236}">
                    <a16:creationId xmlns:a16="http://schemas.microsoft.com/office/drawing/2014/main" id="{AFA7415A-FC07-4D45-9ADD-2C32AD6A02D1}"/>
                  </a:ext>
                </a:extLst>
              </p:cNvPr>
              <p:cNvSpPr/>
              <p:nvPr/>
            </p:nvSpPr>
            <p:spPr bwMode="auto">
              <a:xfrm>
                <a:off x="462596" y="3081729"/>
                <a:ext cx="667876" cy="272288"/>
              </a:xfrm>
              <a:prstGeom prst="round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r" hangingPunct="1">
                  <a:buSzPct val="100000"/>
                  <a:defRPr/>
                </a:pPr>
                <a:r>
                  <a:rPr lang="en-GB" sz="400" dirty="0">
                    <a:solidFill>
                      <a:srgbClr val="FFFFFF"/>
                    </a:solidFill>
                    <a:latin typeface="+mn-lt"/>
                    <a:cs typeface="Arial"/>
                  </a:rPr>
                  <a:t>O</a:t>
                </a:r>
              </a:p>
            </p:txBody>
          </p:sp>
          <p:sp>
            <p:nvSpPr>
              <p:cNvPr id="415" name="Rounded Rectangle 414">
                <a:extLst>
                  <a:ext uri="{FF2B5EF4-FFF2-40B4-BE49-F238E27FC236}">
                    <a16:creationId xmlns:a16="http://schemas.microsoft.com/office/drawing/2014/main" id="{AFA7415A-FC07-4D45-9ADD-2C32AD6A02D1}"/>
                  </a:ext>
                </a:extLst>
              </p:cNvPr>
              <p:cNvSpPr/>
              <p:nvPr/>
            </p:nvSpPr>
            <p:spPr bwMode="auto">
              <a:xfrm>
                <a:off x="832497" y="2949621"/>
                <a:ext cx="667876" cy="272288"/>
              </a:xfrm>
              <a:prstGeom prst="round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r" hangingPunct="1">
                  <a:buSzPct val="100000"/>
                  <a:defRPr/>
                </a:pPr>
                <a:r>
                  <a:rPr lang="en-GB" sz="400" dirty="0">
                    <a:solidFill>
                      <a:srgbClr val="FFFFFF"/>
                    </a:solidFill>
                    <a:latin typeface="+mn-lt"/>
                    <a:cs typeface="Arial"/>
                  </a:rPr>
                  <a:t>N</a:t>
                </a:r>
              </a:p>
            </p:txBody>
          </p:sp>
          <p:sp>
            <p:nvSpPr>
              <p:cNvPr id="416" name="Rounded Rectangle 415">
                <a:extLst>
                  <a:ext uri="{FF2B5EF4-FFF2-40B4-BE49-F238E27FC236}">
                    <a16:creationId xmlns:a16="http://schemas.microsoft.com/office/drawing/2014/main" id="{AFA7415A-FC07-4D45-9ADD-2C32AD6A02D1}"/>
                  </a:ext>
                </a:extLst>
              </p:cNvPr>
              <p:cNvSpPr/>
              <p:nvPr/>
            </p:nvSpPr>
            <p:spPr bwMode="auto">
              <a:xfrm>
                <a:off x="855983" y="3132810"/>
                <a:ext cx="667876" cy="272288"/>
              </a:xfrm>
              <a:prstGeom prst="round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r" hangingPunct="1">
                  <a:buSzPct val="100000"/>
                  <a:defRPr/>
                </a:pPr>
                <a:r>
                  <a:rPr lang="en-GB" sz="400" dirty="0">
                    <a:solidFill>
                      <a:srgbClr val="FFFFFF"/>
                    </a:solidFill>
                    <a:latin typeface="+mn-lt"/>
                    <a:cs typeface="Arial"/>
                  </a:rPr>
                  <a:t>N</a:t>
                </a:r>
              </a:p>
            </p:txBody>
          </p:sp>
          <p:sp>
            <p:nvSpPr>
              <p:cNvPr id="417" name="Rounded Rectangle 416">
                <a:extLst>
                  <a:ext uri="{FF2B5EF4-FFF2-40B4-BE49-F238E27FC236}">
                    <a16:creationId xmlns:a16="http://schemas.microsoft.com/office/drawing/2014/main" id="{AFA7415A-FC07-4D45-9ADD-2C32AD6A02D1}"/>
                  </a:ext>
                </a:extLst>
              </p:cNvPr>
              <p:cNvSpPr/>
              <p:nvPr/>
            </p:nvSpPr>
            <p:spPr bwMode="auto">
              <a:xfrm rot="18839003">
                <a:off x="682775" y="3426383"/>
                <a:ext cx="667876" cy="272288"/>
              </a:xfrm>
              <a:prstGeom prst="round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r" hangingPunct="1">
                  <a:buSzPct val="100000"/>
                  <a:defRPr/>
                </a:pPr>
                <a:r>
                  <a:rPr lang="en-GB" sz="400" dirty="0">
                    <a:solidFill>
                      <a:srgbClr val="FFFFFF"/>
                    </a:solidFill>
                    <a:latin typeface="+mn-lt"/>
                    <a:cs typeface="Arial"/>
                  </a:rPr>
                  <a:t>N</a:t>
                </a:r>
              </a:p>
              <a:p>
                <a:pPr algn="r" hangingPunct="1">
                  <a:buSzPct val="100000"/>
                  <a:defRPr/>
                </a:pPr>
                <a:r>
                  <a:rPr lang="en-GB" sz="400" dirty="0">
                    <a:solidFill>
                      <a:srgbClr val="FFFFFF"/>
                    </a:solidFill>
                    <a:latin typeface="+mn-lt"/>
                    <a:cs typeface="Arial"/>
                  </a:rPr>
                  <a:t>H</a:t>
                </a:r>
              </a:p>
            </p:txBody>
          </p:sp>
          <p:sp>
            <p:nvSpPr>
              <p:cNvPr id="418" name="Rounded Rectangle 417">
                <a:extLst>
                  <a:ext uri="{FF2B5EF4-FFF2-40B4-BE49-F238E27FC236}">
                    <a16:creationId xmlns:a16="http://schemas.microsoft.com/office/drawing/2014/main" id="{AFA7415A-FC07-4D45-9ADD-2C32AD6A02D1}"/>
                  </a:ext>
                </a:extLst>
              </p:cNvPr>
              <p:cNvSpPr/>
              <p:nvPr/>
            </p:nvSpPr>
            <p:spPr bwMode="auto">
              <a:xfrm rot="18839003">
                <a:off x="659290" y="3499777"/>
                <a:ext cx="667876" cy="272288"/>
              </a:xfrm>
              <a:prstGeom prst="round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r" hangingPunct="1">
                  <a:buSzPct val="100000"/>
                  <a:defRPr/>
                </a:pPr>
                <a:r>
                  <a:rPr lang="en-GB" sz="400" dirty="0">
                    <a:solidFill>
                      <a:srgbClr val="FFFFFF"/>
                    </a:solidFill>
                    <a:latin typeface="+mn-lt"/>
                    <a:cs typeface="Arial"/>
                  </a:rPr>
                  <a:t>HN</a:t>
                </a:r>
              </a:p>
            </p:txBody>
          </p:sp>
          <p:sp>
            <p:nvSpPr>
              <p:cNvPr id="421" name="Rounded Rectangle 420">
                <a:extLst>
                  <a:ext uri="{FF2B5EF4-FFF2-40B4-BE49-F238E27FC236}">
                    <a16:creationId xmlns:a16="http://schemas.microsoft.com/office/drawing/2014/main" id="{AFA7415A-FC07-4D45-9ADD-2C32AD6A02D1}"/>
                  </a:ext>
                </a:extLst>
              </p:cNvPr>
              <p:cNvSpPr/>
              <p:nvPr/>
            </p:nvSpPr>
            <p:spPr bwMode="auto">
              <a:xfrm rot="18839003">
                <a:off x="694519" y="3766926"/>
                <a:ext cx="667876" cy="272288"/>
              </a:xfrm>
              <a:prstGeom prst="round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r" hangingPunct="1">
                  <a:buSzPct val="100000"/>
                  <a:defRPr/>
                </a:pPr>
                <a:r>
                  <a:rPr lang="en-GB" sz="400" dirty="0">
                    <a:solidFill>
                      <a:srgbClr val="FFFFFF"/>
                    </a:solidFill>
                    <a:latin typeface="+mn-lt"/>
                    <a:cs typeface="Arial"/>
                  </a:rPr>
                  <a:t>N</a:t>
                </a:r>
              </a:p>
              <a:p>
                <a:pPr algn="r" hangingPunct="1">
                  <a:buSzPct val="100000"/>
                  <a:defRPr/>
                </a:pPr>
                <a:r>
                  <a:rPr lang="en-GB" sz="400" dirty="0">
                    <a:solidFill>
                      <a:srgbClr val="FFFFFF"/>
                    </a:solidFill>
                    <a:latin typeface="+mn-lt"/>
                    <a:cs typeface="Arial"/>
                  </a:rPr>
                  <a:t>H</a:t>
                </a:r>
              </a:p>
            </p:txBody>
          </p:sp>
          <p:sp>
            <p:nvSpPr>
              <p:cNvPr id="422" name="Rounded Rectangle 421">
                <a:extLst>
                  <a:ext uri="{FF2B5EF4-FFF2-40B4-BE49-F238E27FC236}">
                    <a16:creationId xmlns:a16="http://schemas.microsoft.com/office/drawing/2014/main" id="{AFA7415A-FC07-4D45-9ADD-2C32AD6A02D1}"/>
                  </a:ext>
                </a:extLst>
              </p:cNvPr>
              <p:cNvSpPr/>
              <p:nvPr/>
            </p:nvSpPr>
            <p:spPr bwMode="auto">
              <a:xfrm>
                <a:off x="428373" y="3414151"/>
                <a:ext cx="330730" cy="272288"/>
              </a:xfrm>
              <a:prstGeom prst="round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r" hangingPunct="1">
                  <a:buSzPct val="100000"/>
                  <a:defRPr/>
                </a:pPr>
                <a:r>
                  <a:rPr lang="en-GB" sz="400" dirty="0">
                    <a:solidFill>
                      <a:srgbClr val="FFFFFF"/>
                    </a:solidFill>
                    <a:latin typeface="+mn-lt"/>
                    <a:cs typeface="Arial"/>
                  </a:rPr>
                  <a:t>F</a:t>
                </a:r>
              </a:p>
            </p:txBody>
          </p:sp>
          <p:sp>
            <p:nvSpPr>
              <p:cNvPr id="423" name="Rounded Rectangle 422">
                <a:extLst>
                  <a:ext uri="{FF2B5EF4-FFF2-40B4-BE49-F238E27FC236}">
                    <a16:creationId xmlns:a16="http://schemas.microsoft.com/office/drawing/2014/main" id="{AFA7415A-FC07-4D45-9ADD-2C32AD6A02D1}"/>
                  </a:ext>
                </a:extLst>
              </p:cNvPr>
              <p:cNvSpPr/>
              <p:nvPr/>
            </p:nvSpPr>
            <p:spPr bwMode="auto">
              <a:xfrm>
                <a:off x="432288" y="3607907"/>
                <a:ext cx="376721" cy="272288"/>
              </a:xfrm>
              <a:prstGeom prst="round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pPr algn="r" hangingPunct="1">
                  <a:buSzPct val="100000"/>
                  <a:defRPr/>
                </a:pPr>
                <a:r>
                  <a:rPr lang="en-GB" sz="400" dirty="0">
                    <a:solidFill>
                      <a:srgbClr val="FFFFFF"/>
                    </a:solidFill>
                    <a:latin typeface="+mn-lt"/>
                    <a:cs typeface="Arial"/>
                  </a:rPr>
                  <a:t>F</a:t>
                </a:r>
              </a:p>
            </p:txBody>
          </p:sp>
          <p:sp>
            <p:nvSpPr>
              <p:cNvPr id="408" name="TextBox 1250"/>
              <p:cNvSpPr txBox="1"/>
              <p:nvPr/>
            </p:nvSpPr>
            <p:spPr>
              <a:xfrm>
                <a:off x="3781267" y="2893974"/>
                <a:ext cx="539567" cy="30777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non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a:lstStyle>
              <a:p>
                <a:r>
                  <a:rPr lang="en-GB" sz="700" b="1" dirty="0">
                    <a:latin typeface="+mn-lt"/>
                  </a:rPr>
                  <a:t>Fusion</a:t>
                </a:r>
              </a:p>
              <a:p>
                <a:r>
                  <a:rPr lang="en-GB" sz="700" b="1" dirty="0">
                    <a:latin typeface="+mn-lt"/>
                  </a:rPr>
                  <a:t>Partner TRK</a:t>
                </a:r>
              </a:p>
            </p:txBody>
          </p:sp>
        </p:grpSp>
      </p:grpSp>
      <p:grpSp>
        <p:nvGrpSpPr>
          <p:cNvPr id="6" name="Group 5"/>
          <p:cNvGrpSpPr/>
          <p:nvPr/>
        </p:nvGrpSpPr>
        <p:grpSpPr>
          <a:xfrm>
            <a:off x="6225944" y="1867000"/>
            <a:ext cx="5780896" cy="3281060"/>
            <a:chOff x="332772" y="1739181"/>
            <a:chExt cx="3821307" cy="2710404"/>
          </a:xfrm>
        </p:grpSpPr>
        <p:sp>
          <p:nvSpPr>
            <p:cNvPr id="9" name="Rounded Rectangle 8"/>
            <p:cNvSpPr/>
            <p:nvPr/>
          </p:nvSpPr>
          <p:spPr bwMode="auto">
            <a:xfrm>
              <a:off x="332772" y="1773130"/>
              <a:ext cx="3821307" cy="2676455"/>
            </a:xfrm>
            <a:prstGeom prst="roundRect">
              <a:avLst>
                <a:gd name="adj" fmla="val 5307"/>
              </a:avLst>
            </a:prstGeom>
            <a:solidFill>
              <a:srgbClr val="C7EAFB"/>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eaLnBrk="0" fontAlgn="base">
                <a:spcBef>
                  <a:spcPct val="50000"/>
                </a:spcBef>
                <a:spcAft>
                  <a:spcPct val="0"/>
                </a:spcAft>
              </a:pPr>
              <a:endParaRPr lang="en-GB" sz="1400" b="1">
                <a:solidFill>
                  <a:srgbClr val="FFFFFF"/>
                </a:solidFill>
                <a:latin typeface="Imago" pitchFamily="2" charset="0"/>
              </a:endParaRPr>
            </a:p>
          </p:txBody>
        </p:sp>
        <p:sp>
          <p:nvSpPr>
            <p:cNvPr id="12" name="Content Placeholder 2"/>
            <p:cNvSpPr txBox="1">
              <a:spLocks/>
            </p:cNvSpPr>
            <p:nvPr/>
          </p:nvSpPr>
          <p:spPr bwMode="auto">
            <a:xfrm>
              <a:off x="394226" y="1739181"/>
              <a:ext cx="3759853" cy="2254058"/>
            </a:xfrm>
            <a:prstGeom prst="rect">
              <a:avLst/>
            </a:prstGeom>
            <a:noFill/>
            <a:ln w="25400"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lvl1pPr marL="342900" indent="-342900" algn="l" defTabSz="457200" rtl="0" eaLnBrk="0" fontAlgn="base" hangingPunct="0">
                <a:spcBef>
                  <a:spcPct val="0"/>
                </a:spcBef>
                <a:spcAft>
                  <a:spcPts val="1200"/>
                </a:spcAft>
                <a:buClr>
                  <a:srgbClr val="800000"/>
                </a:buClr>
                <a:buSzPct val="60000"/>
                <a:buFont typeface="Lucida Grande" charset="0"/>
                <a:buChar char="♦"/>
                <a:defRPr sz="2000" kern="1200">
                  <a:solidFill>
                    <a:schemeClr val="lt1"/>
                  </a:solidFill>
                  <a:latin typeface="+mn-lt"/>
                  <a:ea typeface="+mn-ea"/>
                  <a:cs typeface="+mn-cs"/>
                </a:defRPr>
              </a:lvl1pPr>
              <a:lvl2pPr marL="742950" indent="-285750" algn="l" defTabSz="457200" rtl="0" eaLnBrk="0" fontAlgn="base" hangingPunct="0">
                <a:spcBef>
                  <a:spcPct val="0"/>
                </a:spcBef>
                <a:spcAft>
                  <a:spcPts val="1200"/>
                </a:spcAft>
                <a:buClr>
                  <a:srgbClr val="0571A2"/>
                </a:buClr>
                <a:buSzPct val="100000"/>
                <a:buFont typeface="Lucida Grande" charset="0"/>
                <a:buChar char="-"/>
                <a:defRPr kern="1200">
                  <a:solidFill>
                    <a:schemeClr val="lt1"/>
                  </a:solidFill>
                  <a:latin typeface="+mn-lt"/>
                  <a:ea typeface="+mn-ea"/>
                  <a:cs typeface="+mn-cs"/>
                </a:defRPr>
              </a:lvl2pPr>
              <a:lvl3pPr marL="1143000" indent="-228600" algn="l" defTabSz="457200" rtl="0" eaLnBrk="0" fontAlgn="base" hangingPunct="0">
                <a:spcBef>
                  <a:spcPct val="0"/>
                </a:spcBef>
                <a:spcAft>
                  <a:spcPts val="1200"/>
                </a:spcAft>
                <a:buClr>
                  <a:srgbClr val="0571A2"/>
                </a:buClr>
                <a:buSzPct val="40000"/>
                <a:buFont typeface="Wingdings" pitchFamily="2" charset="2"/>
                <a:buChar char="u"/>
                <a:defRPr sz="1600" kern="1200">
                  <a:solidFill>
                    <a:schemeClr val="lt1"/>
                  </a:solidFill>
                  <a:latin typeface="+mn-lt"/>
                  <a:ea typeface="+mn-ea"/>
                  <a:cs typeface="+mn-cs"/>
                </a:defRPr>
              </a:lvl3pPr>
              <a:lvl4pPr marL="1600200" indent="-228600" algn="l" defTabSz="457200" rtl="0" eaLnBrk="0" fontAlgn="base" hangingPunct="0">
                <a:spcBef>
                  <a:spcPct val="0"/>
                </a:spcBef>
                <a:spcAft>
                  <a:spcPts val="1200"/>
                </a:spcAft>
                <a:buClr>
                  <a:srgbClr val="0571A2"/>
                </a:buClr>
                <a:buSzPct val="40000"/>
                <a:buFont typeface="Wingdings" pitchFamily="2" charset="2"/>
                <a:buChar char="u"/>
                <a:defRPr sz="1400" kern="1200">
                  <a:solidFill>
                    <a:schemeClr val="lt1"/>
                  </a:solidFill>
                  <a:latin typeface="+mn-lt"/>
                  <a:ea typeface="+mn-ea"/>
                  <a:cs typeface="+mn-cs"/>
                </a:defRPr>
              </a:lvl4pPr>
              <a:lvl5pPr marL="2057400" indent="-228600" algn="l" defTabSz="457200" rtl="0" eaLnBrk="0" fontAlgn="base" hangingPunct="0">
                <a:spcBef>
                  <a:spcPct val="0"/>
                </a:spcBef>
                <a:spcAft>
                  <a:spcPts val="1200"/>
                </a:spcAft>
                <a:buClr>
                  <a:srgbClr val="0571A2"/>
                </a:buClr>
                <a:buSzPct val="40000"/>
                <a:buFont typeface="Wingdings" pitchFamily="2" charset="2"/>
                <a:buChar char="u"/>
                <a:defRPr sz="12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defTabSz="342900">
                <a:spcBef>
                  <a:spcPts val="0"/>
                </a:spcBef>
                <a:buClrTx/>
                <a:buSzPct val="100000"/>
                <a:buNone/>
                <a:defRPr/>
              </a:pPr>
              <a:r>
                <a:rPr lang="en-GB" b="1" dirty="0">
                  <a:solidFill>
                    <a:srgbClr val="000000"/>
                  </a:solidFill>
                  <a:ea typeface="Calibri" charset="0"/>
                  <a:cs typeface="Arial" panose="020B0604020202020204" pitchFamily="34" charset="0"/>
                </a:rPr>
                <a:t>Entrectinib is an oral, potent and selective ROS1/NTRK/ALK tyrosine kinase inhibitor that is CNS active</a:t>
              </a:r>
              <a:endParaRPr lang="en-GB" b="1" baseline="30000" dirty="0">
                <a:solidFill>
                  <a:srgbClr val="000000"/>
                </a:solidFill>
                <a:ea typeface="Calibri" charset="0"/>
                <a:cs typeface="Arial" panose="020B0604020202020204" pitchFamily="34" charset="0"/>
              </a:endParaRPr>
            </a:p>
            <a:p>
              <a:pPr marL="160338" indent="-160338" defTabSz="342900">
                <a:spcBef>
                  <a:spcPts val="0"/>
                </a:spcBef>
                <a:buClrTx/>
                <a:buSzPct val="100000"/>
                <a:buFont typeface="Arial" panose="020B0604020202020204" pitchFamily="34" charset="0"/>
                <a:buChar char="•"/>
                <a:defRPr/>
              </a:pPr>
              <a:r>
                <a:rPr lang="en-US" b="1" dirty="0">
                  <a:solidFill>
                    <a:srgbClr val="000000"/>
                  </a:solidFill>
                  <a:ea typeface="Calibri" charset="0"/>
                  <a:cs typeface="Arial" panose="020B0604020202020204" pitchFamily="34" charset="0"/>
                </a:rPr>
                <a:t>More potent ROS1 inhibitor than </a:t>
              </a:r>
              <a:r>
                <a:rPr lang="en-US" b="1" dirty="0" err="1">
                  <a:solidFill>
                    <a:srgbClr val="000000"/>
                  </a:solidFill>
                  <a:ea typeface="Calibri" charset="0"/>
                  <a:cs typeface="Arial" panose="020B0604020202020204" pitchFamily="34" charset="0"/>
                </a:rPr>
                <a:t>crizotinib</a:t>
              </a:r>
              <a:r>
                <a:rPr lang="en-US" b="1" dirty="0">
                  <a:solidFill>
                    <a:srgbClr val="000000"/>
                  </a:solidFill>
                  <a:ea typeface="Calibri" charset="0"/>
                  <a:cs typeface="Arial" panose="020B0604020202020204" pitchFamily="34" charset="0"/>
                </a:rPr>
                <a:t> in preclinical studies</a:t>
              </a:r>
              <a:endParaRPr lang="en-US" b="1" baseline="30000" dirty="0">
                <a:solidFill>
                  <a:srgbClr val="000000"/>
                </a:solidFill>
                <a:ea typeface="Calibri" charset="0"/>
                <a:cs typeface="Arial" panose="020B0604020202020204" pitchFamily="34" charset="0"/>
              </a:endParaRPr>
            </a:p>
            <a:p>
              <a:pPr marL="160338" indent="-160338" defTabSz="342900">
                <a:spcBef>
                  <a:spcPts val="0"/>
                </a:spcBef>
                <a:buClrTx/>
                <a:buSzPct val="100000"/>
                <a:buFont typeface="Arial" panose="020B0604020202020204" pitchFamily="34" charset="0"/>
                <a:buChar char="•"/>
                <a:defRPr/>
              </a:pPr>
              <a:r>
                <a:rPr lang="en-US" b="1" dirty="0">
                  <a:solidFill>
                    <a:srgbClr val="000000"/>
                  </a:solidFill>
                  <a:ea typeface="Calibri" charset="0"/>
                  <a:cs typeface="Arial" panose="020B0604020202020204" pitchFamily="34" charset="0"/>
                </a:rPr>
                <a:t>Potent pan-TRK inhibitor in multiple tumor </a:t>
              </a:r>
              <a:r>
                <a:rPr lang="en-US" b="1" dirty="0" err="1">
                  <a:solidFill>
                    <a:srgbClr val="000000"/>
                  </a:solidFill>
                  <a:ea typeface="Calibri" charset="0"/>
                  <a:cs typeface="Arial" panose="020B0604020202020204" pitchFamily="34" charset="0"/>
                </a:rPr>
                <a:t>histologies</a:t>
              </a:r>
              <a:r>
                <a:rPr lang="en-US" b="1" dirty="0">
                  <a:solidFill>
                    <a:srgbClr val="000000"/>
                  </a:solidFill>
                  <a:ea typeface="Calibri" charset="0"/>
                  <a:cs typeface="Arial" panose="020B0604020202020204" pitchFamily="34" charset="0"/>
                </a:rPr>
                <a:t> </a:t>
              </a:r>
              <a:endParaRPr lang="en-US" b="1" dirty="0">
                <a:solidFill>
                  <a:schemeClr val="tx1"/>
                </a:solidFill>
                <a:ea typeface="Calibri" charset="0"/>
                <a:cs typeface="Arial" panose="020B0604020202020204" pitchFamily="34" charset="0"/>
              </a:endParaRPr>
            </a:p>
            <a:p>
              <a:pPr marL="160338" indent="-160338" defTabSz="342900">
                <a:spcBef>
                  <a:spcPts val="0"/>
                </a:spcBef>
                <a:buClrTx/>
                <a:buSzPct val="100000"/>
                <a:buFont typeface="Arial" panose="020B0604020202020204" pitchFamily="34" charset="0"/>
                <a:buChar char="•"/>
                <a:defRPr/>
              </a:pPr>
              <a:r>
                <a:rPr lang="en-US" b="1" dirty="0" err="1">
                  <a:solidFill>
                    <a:schemeClr val="tx1"/>
                  </a:solidFill>
                </a:rPr>
                <a:t>Entrectinib</a:t>
              </a:r>
              <a:r>
                <a:rPr lang="en-US" b="1" dirty="0">
                  <a:solidFill>
                    <a:schemeClr val="tx1"/>
                  </a:solidFill>
                </a:rPr>
                <a:t> is </a:t>
              </a:r>
              <a:r>
                <a:rPr lang="en-US" b="1" dirty="0">
                  <a:solidFill>
                    <a:srgbClr val="FF0000"/>
                  </a:solidFill>
                </a:rPr>
                <a:t>FDA approved for ROS1 NSCLC  </a:t>
              </a:r>
            </a:p>
            <a:p>
              <a:pPr marL="160338" indent="-160338" defTabSz="342900">
                <a:spcBef>
                  <a:spcPts val="0"/>
                </a:spcBef>
                <a:buClrTx/>
                <a:buSzPct val="100000"/>
                <a:buFont typeface="Arial" panose="020B0604020202020204" pitchFamily="34" charset="0"/>
                <a:buChar char="•"/>
                <a:defRPr/>
              </a:pPr>
              <a:endParaRPr lang="en-US" b="1" dirty="0">
                <a:solidFill>
                  <a:schemeClr val="tx1"/>
                </a:solidFill>
                <a:ea typeface="Calibri" charset="0"/>
                <a:cs typeface="Arial" panose="020B0604020202020204" pitchFamily="34" charset="0"/>
              </a:endParaRPr>
            </a:p>
          </p:txBody>
        </p:sp>
      </p:grpSp>
    </p:spTree>
    <p:extLst>
      <p:ext uri="{BB962C8B-B14F-4D97-AF65-F5344CB8AC3E}">
        <p14:creationId xmlns:p14="http://schemas.microsoft.com/office/powerpoint/2010/main" val="1276930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7ED47-739D-F94E-A142-F2B52D73BDC1}"/>
              </a:ext>
            </a:extLst>
          </p:cNvPr>
          <p:cNvSpPr>
            <a:spLocks noGrp="1"/>
          </p:cNvSpPr>
          <p:nvPr>
            <p:ph type="title"/>
          </p:nvPr>
        </p:nvSpPr>
        <p:spPr/>
        <p:txBody>
          <a:bodyPr>
            <a:normAutofit/>
          </a:bodyPr>
          <a:lstStyle/>
          <a:p>
            <a:r>
              <a:rPr lang="en-US" sz="2800" dirty="0"/>
              <a:t>Approximately how many patients with the following types of cancer have you interacted with over the past year?</a:t>
            </a:r>
          </a:p>
        </p:txBody>
      </p:sp>
      <p:graphicFrame>
        <p:nvGraphicFramePr>
          <p:cNvPr id="3" name="Content Placeholder 1">
            <a:extLst>
              <a:ext uri="{FF2B5EF4-FFF2-40B4-BE49-F238E27FC236}">
                <a16:creationId xmlns:a16="http://schemas.microsoft.com/office/drawing/2014/main" id="{2C271D99-C0A1-6648-8525-D68F0F54CC7C}"/>
              </a:ext>
            </a:extLst>
          </p:cNvPr>
          <p:cNvGraphicFramePr>
            <a:graphicFrameLocks/>
          </p:cNvGraphicFramePr>
          <p:nvPr/>
        </p:nvGraphicFramePr>
        <p:xfrm>
          <a:off x="838200" y="1394688"/>
          <a:ext cx="5067300" cy="4389120"/>
        </p:xfrm>
        <a:graphic>
          <a:graphicData uri="http://schemas.openxmlformats.org/drawingml/2006/table">
            <a:tbl>
              <a:tblPr firstRow="1" bandRow="1">
                <a:tableStyleId>{21E4AEA4-8DFA-4A89-87EB-49C32662AFE0}</a:tableStyleId>
              </a:tblPr>
              <a:tblGrid>
                <a:gridCol w="3591294">
                  <a:extLst>
                    <a:ext uri="{9D8B030D-6E8A-4147-A177-3AD203B41FA5}">
                      <a16:colId xmlns:a16="http://schemas.microsoft.com/office/drawing/2014/main" val="2901513083"/>
                    </a:ext>
                  </a:extLst>
                </a:gridCol>
                <a:gridCol w="1476006">
                  <a:extLst>
                    <a:ext uri="{9D8B030D-6E8A-4147-A177-3AD203B41FA5}">
                      <a16:colId xmlns:a16="http://schemas.microsoft.com/office/drawing/2014/main" val="20000"/>
                    </a:ext>
                  </a:extLst>
                </a:gridCol>
              </a:tblGrid>
              <a:tr h="278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Type of cancer</a:t>
                      </a:r>
                    </a:p>
                  </a:txBody>
                  <a:tcPr marL="182880" marR="1828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2F5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Median</a:t>
                      </a:r>
                    </a:p>
                  </a:txBody>
                  <a:tcPr marL="182880" marR="1828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2F5D"/>
                    </a:solidFill>
                  </a:tcPr>
                </a:tc>
                <a:extLst>
                  <a:ext uri="{0D108BD9-81ED-4DB2-BD59-A6C34878D82A}">
                    <a16:rowId xmlns:a16="http://schemas.microsoft.com/office/drawing/2014/main" val="10000"/>
                  </a:ext>
                </a:extLst>
              </a:tr>
              <a:tr h="278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Breast cancer</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3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40</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3F4"/>
                    </a:solidFill>
                  </a:tcPr>
                </a:tc>
                <a:extLst>
                  <a:ext uri="{0D108BD9-81ED-4DB2-BD59-A6C34878D82A}">
                    <a16:rowId xmlns:a16="http://schemas.microsoft.com/office/drawing/2014/main" val="10001"/>
                  </a:ext>
                </a:extLst>
              </a:tr>
              <a:tr h="278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Lung cancer</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kern="1200" dirty="0">
                          <a:solidFill>
                            <a:schemeClr val="dk1"/>
                          </a:solidFill>
                          <a:effectLst/>
                          <a:latin typeface="+mn-lt"/>
                          <a:ea typeface="+mn-ea"/>
                          <a:cs typeface="+mn-cs"/>
                        </a:rPr>
                        <a:t>35</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78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Colorectal cancer</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4F5"/>
                    </a:solidFill>
                  </a:tcPr>
                </a:tc>
                <a:tc>
                  <a:txBody>
                    <a:bodyPr/>
                    <a:lstStyle/>
                    <a:p>
                      <a:pPr algn="ctr"/>
                      <a:r>
                        <a:rPr lang="en-US" sz="1800" kern="1200" dirty="0">
                          <a:solidFill>
                            <a:schemeClr val="dk1"/>
                          </a:solidFill>
                          <a:effectLst/>
                          <a:latin typeface="+mn-lt"/>
                          <a:ea typeface="+mn-ea"/>
                          <a:cs typeface="+mn-cs"/>
                        </a:rPr>
                        <a:t>30</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4F5"/>
                    </a:solidFill>
                  </a:tcPr>
                </a:tc>
                <a:extLst>
                  <a:ext uri="{0D108BD9-81ED-4DB2-BD59-A6C34878D82A}">
                    <a16:rowId xmlns:a16="http://schemas.microsoft.com/office/drawing/2014/main" val="2252450315"/>
                  </a:ext>
                </a:extLst>
              </a:tr>
              <a:tr h="278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Myelodysplastic syndromes</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kern="1200" dirty="0">
                          <a:solidFill>
                            <a:schemeClr val="dk1"/>
                          </a:solidFill>
                          <a:effectLst/>
                          <a:latin typeface="+mn-lt"/>
                          <a:ea typeface="+mn-ea"/>
                          <a:cs typeface="+mn-cs"/>
                        </a:rPr>
                        <a:t>20</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8756180"/>
                  </a:ext>
                </a:extLst>
              </a:tr>
              <a:tr h="278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Multiple myeloma</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4F5"/>
                    </a:solidFill>
                  </a:tcPr>
                </a:tc>
                <a:tc>
                  <a:txBody>
                    <a:bodyPr/>
                    <a:lstStyle/>
                    <a:p>
                      <a:pPr algn="ctr"/>
                      <a:r>
                        <a:rPr lang="en-US" sz="1800" kern="1200" dirty="0">
                          <a:solidFill>
                            <a:schemeClr val="dk1"/>
                          </a:solidFill>
                          <a:effectLst/>
                          <a:latin typeface="+mn-lt"/>
                          <a:ea typeface="+mn-ea"/>
                          <a:cs typeface="+mn-cs"/>
                        </a:rPr>
                        <a:t>20</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4F5"/>
                    </a:solidFill>
                  </a:tcPr>
                </a:tc>
                <a:extLst>
                  <a:ext uri="{0D108BD9-81ED-4DB2-BD59-A6C34878D82A}">
                    <a16:rowId xmlns:a16="http://schemas.microsoft.com/office/drawing/2014/main" val="3753791377"/>
                  </a:ext>
                </a:extLst>
              </a:tr>
              <a:tr h="278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Chronic lymphocytic leukemia</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kern="1200" dirty="0">
                          <a:solidFill>
                            <a:schemeClr val="dk1"/>
                          </a:solidFill>
                          <a:effectLst/>
                          <a:latin typeface="+mn-lt"/>
                          <a:ea typeface="+mn-ea"/>
                          <a:cs typeface="+mn-cs"/>
                        </a:rPr>
                        <a:t>15</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8844790"/>
                  </a:ext>
                </a:extLst>
              </a:tr>
              <a:tr h="278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Pancreatic cancer</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4F5"/>
                    </a:solidFill>
                  </a:tcPr>
                </a:tc>
                <a:tc>
                  <a:txBody>
                    <a:bodyPr/>
                    <a:lstStyle/>
                    <a:p>
                      <a:pPr algn="ctr"/>
                      <a:r>
                        <a:rPr lang="en-US" sz="1800" kern="1200" dirty="0">
                          <a:solidFill>
                            <a:schemeClr val="dk1"/>
                          </a:solidFill>
                          <a:effectLst/>
                          <a:latin typeface="+mn-lt"/>
                          <a:ea typeface="+mn-ea"/>
                          <a:cs typeface="+mn-cs"/>
                        </a:rPr>
                        <a:t>10</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4F5"/>
                    </a:solidFill>
                  </a:tcPr>
                </a:tc>
                <a:extLst>
                  <a:ext uri="{0D108BD9-81ED-4DB2-BD59-A6C34878D82A}">
                    <a16:rowId xmlns:a16="http://schemas.microsoft.com/office/drawing/2014/main" val="3945050804"/>
                  </a:ext>
                </a:extLst>
              </a:tr>
              <a:tr h="278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Diffuse large B-cell lymphoma</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kern="1200" dirty="0">
                          <a:solidFill>
                            <a:schemeClr val="dk1"/>
                          </a:solidFill>
                          <a:effectLst/>
                          <a:latin typeface="+mn-lt"/>
                          <a:ea typeface="+mn-ea"/>
                          <a:cs typeface="+mn-cs"/>
                        </a:rPr>
                        <a:t>10</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1038400"/>
                  </a:ext>
                </a:extLst>
              </a:tr>
              <a:tr h="278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Prostate cancer</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4F5"/>
                    </a:solidFill>
                  </a:tcPr>
                </a:tc>
                <a:tc>
                  <a:txBody>
                    <a:bodyPr/>
                    <a:lstStyle/>
                    <a:p>
                      <a:pPr algn="ctr"/>
                      <a:r>
                        <a:rPr lang="en-US" sz="1800" kern="1200" dirty="0">
                          <a:solidFill>
                            <a:schemeClr val="dk1"/>
                          </a:solidFill>
                          <a:effectLst/>
                          <a:latin typeface="+mn-lt"/>
                          <a:ea typeface="+mn-ea"/>
                          <a:cs typeface="+mn-cs"/>
                        </a:rPr>
                        <a:t>10</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4F5"/>
                    </a:solidFill>
                  </a:tcPr>
                </a:tc>
                <a:extLst>
                  <a:ext uri="{0D108BD9-81ED-4DB2-BD59-A6C34878D82A}">
                    <a16:rowId xmlns:a16="http://schemas.microsoft.com/office/drawing/2014/main" val="2439699441"/>
                  </a:ext>
                </a:extLst>
              </a:tr>
              <a:tr h="278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Follicular lymphoma</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kern="1200" dirty="0">
                          <a:solidFill>
                            <a:schemeClr val="dk1"/>
                          </a:solidFill>
                          <a:effectLst/>
                          <a:latin typeface="+mn-lt"/>
                          <a:ea typeface="+mn-ea"/>
                          <a:cs typeface="+mn-cs"/>
                        </a:rPr>
                        <a:t>7</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0604537"/>
                  </a:ext>
                </a:extLst>
              </a:tr>
              <a:tr h="278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Melanoma</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4F5"/>
                    </a:solidFill>
                  </a:tcPr>
                </a:tc>
                <a:tc>
                  <a:txBody>
                    <a:bodyPr/>
                    <a:lstStyle/>
                    <a:p>
                      <a:pPr algn="ctr"/>
                      <a:r>
                        <a:rPr lang="en-US" sz="1800" kern="1200" dirty="0">
                          <a:solidFill>
                            <a:schemeClr val="dk1"/>
                          </a:solidFill>
                          <a:effectLst/>
                          <a:latin typeface="+mn-lt"/>
                          <a:ea typeface="+mn-ea"/>
                          <a:cs typeface="+mn-cs"/>
                        </a:rPr>
                        <a:t>6</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4F5"/>
                    </a:solidFill>
                  </a:tcPr>
                </a:tc>
                <a:extLst>
                  <a:ext uri="{0D108BD9-81ED-4DB2-BD59-A6C34878D82A}">
                    <a16:rowId xmlns:a16="http://schemas.microsoft.com/office/drawing/2014/main" val="2014128371"/>
                  </a:ext>
                </a:extLst>
              </a:tr>
            </a:tbl>
          </a:graphicData>
        </a:graphic>
      </p:graphicFrame>
      <p:graphicFrame>
        <p:nvGraphicFramePr>
          <p:cNvPr id="6" name="Content Placeholder 1">
            <a:extLst>
              <a:ext uri="{FF2B5EF4-FFF2-40B4-BE49-F238E27FC236}">
                <a16:creationId xmlns:a16="http://schemas.microsoft.com/office/drawing/2014/main" id="{A4C06C22-CF73-D14F-ABD7-F13D0E081D6C}"/>
              </a:ext>
            </a:extLst>
          </p:cNvPr>
          <p:cNvGraphicFramePr>
            <a:graphicFrameLocks/>
          </p:cNvGraphicFramePr>
          <p:nvPr/>
        </p:nvGraphicFramePr>
        <p:xfrm>
          <a:off x="6324600" y="1394687"/>
          <a:ext cx="5067300" cy="4389121"/>
        </p:xfrm>
        <a:graphic>
          <a:graphicData uri="http://schemas.openxmlformats.org/drawingml/2006/table">
            <a:tbl>
              <a:tblPr firstRow="1" bandRow="1">
                <a:tableStyleId>{21E4AEA4-8DFA-4A89-87EB-49C32662AFE0}</a:tableStyleId>
              </a:tblPr>
              <a:tblGrid>
                <a:gridCol w="3591294">
                  <a:extLst>
                    <a:ext uri="{9D8B030D-6E8A-4147-A177-3AD203B41FA5}">
                      <a16:colId xmlns:a16="http://schemas.microsoft.com/office/drawing/2014/main" val="2901513083"/>
                    </a:ext>
                  </a:extLst>
                </a:gridCol>
                <a:gridCol w="1476006">
                  <a:extLst>
                    <a:ext uri="{9D8B030D-6E8A-4147-A177-3AD203B41FA5}">
                      <a16:colId xmlns:a16="http://schemas.microsoft.com/office/drawing/2014/main" val="20000"/>
                    </a:ext>
                  </a:extLst>
                </a:gridCol>
              </a:tblGrid>
              <a:tr h="399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Type of cancer</a:t>
                      </a:r>
                    </a:p>
                  </a:txBody>
                  <a:tcPr marL="182880" marR="1828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2F5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Median</a:t>
                      </a:r>
                    </a:p>
                  </a:txBody>
                  <a:tcPr marL="182880" marR="1828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2F5D"/>
                    </a:solidFill>
                  </a:tcPr>
                </a:tc>
                <a:extLst>
                  <a:ext uri="{0D108BD9-81ED-4DB2-BD59-A6C34878D82A}">
                    <a16:rowId xmlns:a16="http://schemas.microsoft.com/office/drawing/2014/main" val="10000"/>
                  </a:ext>
                </a:extLst>
              </a:tr>
              <a:tr h="3990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Ovarian cancer</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6F6"/>
                    </a:solidFill>
                  </a:tcPr>
                </a:tc>
                <a:tc>
                  <a:txBody>
                    <a:bodyPr/>
                    <a:lstStyle/>
                    <a:p>
                      <a:pPr algn="ctr"/>
                      <a:r>
                        <a:rPr lang="en-US" sz="1800" kern="1200" dirty="0">
                          <a:solidFill>
                            <a:schemeClr val="dk1"/>
                          </a:solidFill>
                          <a:effectLst/>
                          <a:latin typeface="+mn-lt"/>
                          <a:ea typeface="+mn-ea"/>
                          <a:cs typeface="+mn-cs"/>
                        </a:rPr>
                        <a:t>6</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6F6"/>
                    </a:solidFill>
                  </a:tcPr>
                </a:tc>
                <a:extLst>
                  <a:ext uri="{0D108BD9-81ED-4DB2-BD59-A6C34878D82A}">
                    <a16:rowId xmlns:a16="http://schemas.microsoft.com/office/drawing/2014/main" val="4152856212"/>
                  </a:ext>
                </a:extLst>
              </a:tr>
              <a:tr h="3990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Renal cell carcinoma</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kern="1200" dirty="0">
                          <a:solidFill>
                            <a:schemeClr val="dk1"/>
                          </a:solidFill>
                          <a:effectLst/>
                          <a:latin typeface="+mn-lt"/>
                          <a:ea typeface="+mn-ea"/>
                          <a:cs typeface="+mn-cs"/>
                        </a:rPr>
                        <a:t>6</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4524646"/>
                  </a:ext>
                </a:extLst>
              </a:tr>
              <a:tr h="3990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Hepatocellular carcinoma</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6F6"/>
                    </a:solidFill>
                  </a:tcPr>
                </a:tc>
                <a:tc>
                  <a:txBody>
                    <a:bodyPr/>
                    <a:lstStyle/>
                    <a:p>
                      <a:pPr algn="ctr"/>
                      <a:r>
                        <a:rPr lang="en-US" sz="1800" kern="1200" dirty="0">
                          <a:solidFill>
                            <a:schemeClr val="dk1"/>
                          </a:solidFill>
                          <a:effectLst/>
                          <a:latin typeface="+mn-lt"/>
                          <a:ea typeface="+mn-ea"/>
                          <a:cs typeface="+mn-cs"/>
                        </a:rPr>
                        <a:t>5</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6F6"/>
                    </a:solidFill>
                  </a:tcPr>
                </a:tc>
                <a:extLst>
                  <a:ext uri="{0D108BD9-81ED-4DB2-BD59-A6C34878D82A}">
                    <a16:rowId xmlns:a16="http://schemas.microsoft.com/office/drawing/2014/main" val="170638834"/>
                  </a:ext>
                </a:extLst>
              </a:tr>
              <a:tr h="3990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Gastric cancer</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kern="1200" dirty="0">
                          <a:solidFill>
                            <a:schemeClr val="dk1"/>
                          </a:solidFill>
                          <a:effectLst/>
                          <a:latin typeface="+mn-lt"/>
                          <a:ea typeface="+mn-ea"/>
                          <a:cs typeface="+mn-cs"/>
                        </a:rPr>
                        <a:t>5</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1326417"/>
                  </a:ext>
                </a:extLst>
              </a:tr>
              <a:tr h="3990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Acute myeloid leukemia</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6F6"/>
                    </a:solidFill>
                  </a:tcPr>
                </a:tc>
                <a:tc>
                  <a:txBody>
                    <a:bodyPr/>
                    <a:lstStyle/>
                    <a:p>
                      <a:pPr algn="ctr"/>
                      <a:r>
                        <a:rPr lang="en-US" sz="1800" kern="1200" dirty="0">
                          <a:solidFill>
                            <a:schemeClr val="dk1"/>
                          </a:solidFill>
                          <a:effectLst/>
                          <a:latin typeface="+mn-lt"/>
                          <a:ea typeface="+mn-ea"/>
                          <a:cs typeface="+mn-cs"/>
                        </a:rPr>
                        <a:t>4</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6F6"/>
                    </a:solidFill>
                  </a:tcPr>
                </a:tc>
                <a:extLst>
                  <a:ext uri="{0D108BD9-81ED-4DB2-BD59-A6C34878D82A}">
                    <a16:rowId xmlns:a16="http://schemas.microsoft.com/office/drawing/2014/main" val="3561847465"/>
                  </a:ext>
                </a:extLst>
              </a:tr>
              <a:tr h="3990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Hodgkin lymphoma</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kern="1200" dirty="0">
                          <a:solidFill>
                            <a:schemeClr val="dk1"/>
                          </a:solidFill>
                          <a:effectLst/>
                          <a:latin typeface="+mn-lt"/>
                          <a:ea typeface="+mn-ea"/>
                          <a:cs typeface="+mn-cs"/>
                        </a:rPr>
                        <a:t>4</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6356773"/>
                  </a:ext>
                </a:extLst>
              </a:tr>
              <a:tr h="3990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Urothelial bladder cancer</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6F6"/>
                    </a:solidFill>
                  </a:tcPr>
                </a:tc>
                <a:tc>
                  <a:txBody>
                    <a:bodyPr/>
                    <a:lstStyle/>
                    <a:p>
                      <a:pPr algn="ctr"/>
                      <a:r>
                        <a:rPr lang="en-US" sz="1800" kern="1200" dirty="0">
                          <a:solidFill>
                            <a:schemeClr val="dk1"/>
                          </a:solidFill>
                          <a:effectLst/>
                          <a:latin typeface="+mn-lt"/>
                          <a:ea typeface="+mn-ea"/>
                          <a:cs typeface="+mn-cs"/>
                        </a:rPr>
                        <a:t>4</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6F6"/>
                    </a:solidFill>
                  </a:tcPr>
                </a:tc>
                <a:extLst>
                  <a:ext uri="{0D108BD9-81ED-4DB2-BD59-A6C34878D82A}">
                    <a16:rowId xmlns:a16="http://schemas.microsoft.com/office/drawing/2014/main" val="3491484078"/>
                  </a:ext>
                </a:extLst>
              </a:tr>
              <a:tr h="3990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Endometrial cancer</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kern="1200" dirty="0">
                          <a:solidFill>
                            <a:schemeClr val="dk1"/>
                          </a:solidFill>
                          <a:effectLst/>
                          <a:latin typeface="+mn-lt"/>
                          <a:ea typeface="+mn-ea"/>
                          <a:cs typeface="+mn-cs"/>
                        </a:rPr>
                        <a:t>3</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21408"/>
                  </a:ext>
                </a:extLst>
              </a:tr>
              <a:tr h="3990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Cervical cancer</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6F6"/>
                    </a:solidFill>
                  </a:tcPr>
                </a:tc>
                <a:tc>
                  <a:txBody>
                    <a:bodyPr/>
                    <a:lstStyle/>
                    <a:p>
                      <a:pPr algn="ctr"/>
                      <a:r>
                        <a:rPr lang="en-US" sz="1800" kern="1200" dirty="0">
                          <a:solidFill>
                            <a:schemeClr val="dk1"/>
                          </a:solidFill>
                          <a:effectLst/>
                          <a:latin typeface="+mn-lt"/>
                          <a:ea typeface="+mn-ea"/>
                          <a:cs typeface="+mn-cs"/>
                        </a:rPr>
                        <a:t>2</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6F6"/>
                    </a:solidFill>
                  </a:tcPr>
                </a:tc>
                <a:extLst>
                  <a:ext uri="{0D108BD9-81ED-4DB2-BD59-A6C34878D82A}">
                    <a16:rowId xmlns:a16="http://schemas.microsoft.com/office/drawing/2014/main" val="198610262"/>
                  </a:ext>
                </a:extLst>
              </a:tr>
              <a:tr h="3990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Mantle cell lymphoma</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kern="1200" dirty="0">
                          <a:solidFill>
                            <a:schemeClr val="dk1"/>
                          </a:solidFill>
                          <a:effectLst/>
                          <a:latin typeface="+mn-lt"/>
                          <a:ea typeface="+mn-ea"/>
                          <a:cs typeface="+mn-cs"/>
                        </a:rPr>
                        <a:t>2</a:t>
                      </a:r>
                    </a:p>
                  </a:txBody>
                  <a:tcPr marL="182880" marR="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7744689"/>
                  </a:ext>
                </a:extLst>
              </a:tr>
            </a:tbl>
          </a:graphicData>
        </a:graphic>
      </p:graphicFrame>
    </p:spTree>
    <p:extLst>
      <p:ext uri="{BB962C8B-B14F-4D97-AF65-F5344CB8AC3E}">
        <p14:creationId xmlns:p14="http://schemas.microsoft.com/office/powerpoint/2010/main" val="26183031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4"/>
          <p:cNvSpPr txBox="1">
            <a:spLocks noChangeArrowheads="1"/>
          </p:cNvSpPr>
          <p:nvPr/>
        </p:nvSpPr>
        <p:spPr bwMode="auto">
          <a:xfrm>
            <a:off x="4486631" y="2553311"/>
            <a:ext cx="1128835" cy="253916"/>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defTabSz="685783">
              <a:spcBef>
                <a:spcPct val="0"/>
              </a:spcBef>
              <a:buClrTx/>
              <a:buNone/>
            </a:pPr>
            <a:r>
              <a:rPr lang="en-US" altLang="en-US" sz="1050" b="1" dirty="0">
                <a:solidFill>
                  <a:schemeClr val="bg1"/>
                </a:solidFill>
                <a:latin typeface="+mn-lt"/>
              </a:rPr>
              <a:t>Adenocarcinoma</a:t>
            </a:r>
          </a:p>
        </p:txBody>
      </p:sp>
      <p:sp>
        <p:nvSpPr>
          <p:cNvPr id="16" name="Line 16"/>
          <p:cNvSpPr>
            <a:spLocks noChangeShapeType="1"/>
          </p:cNvSpPr>
          <p:nvPr/>
        </p:nvSpPr>
        <p:spPr bwMode="auto">
          <a:xfrm flipH="1">
            <a:off x="4749720" y="2074529"/>
            <a:ext cx="331473" cy="40748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grpSp>
        <p:nvGrpSpPr>
          <p:cNvPr id="17" name="Group 34"/>
          <p:cNvGrpSpPr>
            <a:grpSpLocks/>
          </p:cNvGrpSpPr>
          <p:nvPr/>
        </p:nvGrpSpPr>
        <p:grpSpPr bwMode="auto">
          <a:xfrm>
            <a:off x="3151783" y="2819658"/>
            <a:ext cx="1272395" cy="473993"/>
            <a:chOff x="2590800" y="2470400"/>
            <a:chExt cx="2262034" cy="631994"/>
          </a:xfrm>
        </p:grpSpPr>
        <p:sp>
          <p:nvSpPr>
            <p:cNvPr id="18" name="Text Box 21"/>
            <p:cNvSpPr txBox="1">
              <a:spLocks noChangeArrowheads="1"/>
            </p:cNvSpPr>
            <p:nvPr/>
          </p:nvSpPr>
          <p:spPr bwMode="auto">
            <a:xfrm>
              <a:off x="2590800" y="2763838"/>
              <a:ext cx="838407" cy="338556"/>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defTabSz="685783">
                <a:spcBef>
                  <a:spcPct val="0"/>
                </a:spcBef>
                <a:buClrTx/>
                <a:buNone/>
              </a:pPr>
              <a:r>
                <a:rPr lang="en-US" altLang="en-US" sz="1050" b="1" dirty="0">
                  <a:solidFill>
                    <a:schemeClr val="bg1"/>
                  </a:solidFill>
                  <a:latin typeface="+mn-lt"/>
                </a:rPr>
                <a:t>EGFR</a:t>
              </a:r>
            </a:p>
          </p:txBody>
        </p:sp>
        <p:sp>
          <p:nvSpPr>
            <p:cNvPr id="19" name="Line 22"/>
            <p:cNvSpPr>
              <a:spLocks noChangeShapeType="1"/>
            </p:cNvSpPr>
            <p:nvPr/>
          </p:nvSpPr>
          <p:spPr bwMode="auto">
            <a:xfrm flipH="1">
              <a:off x="3821373" y="2470400"/>
              <a:ext cx="1031461" cy="318399"/>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grpSp>
      <p:grpSp>
        <p:nvGrpSpPr>
          <p:cNvPr id="23" name="Group 35"/>
          <p:cNvGrpSpPr>
            <a:grpSpLocks/>
          </p:cNvGrpSpPr>
          <p:nvPr/>
        </p:nvGrpSpPr>
        <p:grpSpPr bwMode="auto">
          <a:xfrm>
            <a:off x="845540" y="3237177"/>
            <a:ext cx="2015403" cy="1363654"/>
            <a:chOff x="-3560496" y="2742372"/>
            <a:chExt cx="3582938" cy="1817770"/>
          </a:xfrm>
        </p:grpSpPr>
        <p:sp>
          <p:nvSpPr>
            <p:cNvPr id="24" name="Text Box 27"/>
            <p:cNvSpPr txBox="1">
              <a:spLocks noChangeArrowheads="1"/>
            </p:cNvSpPr>
            <p:nvPr/>
          </p:nvSpPr>
          <p:spPr bwMode="auto">
            <a:xfrm>
              <a:off x="-3560496" y="3360101"/>
              <a:ext cx="2482142" cy="1200041"/>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algn="ctr" defTabSz="685783">
                <a:spcBef>
                  <a:spcPct val="0"/>
                </a:spcBef>
                <a:buClrTx/>
                <a:buNone/>
              </a:pPr>
              <a:r>
                <a:rPr lang="en-US" altLang="en-US" sz="1050" b="1" u="sng" dirty="0">
                  <a:solidFill>
                    <a:schemeClr val="bg1"/>
                  </a:solidFill>
                  <a:latin typeface="+mn-lt"/>
                </a:rPr>
                <a:t>Common mutations: </a:t>
              </a:r>
              <a:r>
                <a:rPr lang="en-US" altLang="en-US" sz="1050" b="1" dirty="0" err="1">
                  <a:solidFill>
                    <a:schemeClr val="bg1"/>
                  </a:solidFill>
                  <a:latin typeface="+mn-lt"/>
                </a:rPr>
                <a:t>Osimertinib</a:t>
              </a:r>
              <a:r>
                <a:rPr lang="en-US" altLang="en-US" sz="1050" b="1" dirty="0">
                  <a:solidFill>
                    <a:schemeClr val="bg1"/>
                  </a:solidFill>
                  <a:latin typeface="+mn-lt"/>
                </a:rPr>
                <a:t>, </a:t>
              </a:r>
              <a:r>
                <a:rPr lang="en-US" altLang="en-US" sz="1050" b="1" dirty="0" err="1">
                  <a:solidFill>
                    <a:schemeClr val="bg1"/>
                  </a:solidFill>
                  <a:latin typeface="+mn-lt"/>
                </a:rPr>
                <a:t>Dacomitinib</a:t>
              </a:r>
              <a:r>
                <a:rPr lang="en-US" altLang="en-US" sz="1050" b="1" dirty="0">
                  <a:solidFill>
                    <a:schemeClr val="bg1"/>
                  </a:solidFill>
                  <a:latin typeface="+mn-lt"/>
                </a:rPr>
                <a:t>, </a:t>
              </a:r>
              <a:r>
                <a:rPr lang="en-US" altLang="en-US" sz="1050" b="1" dirty="0" err="1">
                  <a:solidFill>
                    <a:schemeClr val="bg1"/>
                  </a:solidFill>
                  <a:latin typeface="+mn-lt"/>
                </a:rPr>
                <a:t>Erlotinib</a:t>
              </a:r>
              <a:r>
                <a:rPr lang="en-US" altLang="en-US" sz="1050" b="1" dirty="0">
                  <a:solidFill>
                    <a:schemeClr val="bg1"/>
                  </a:solidFill>
                  <a:latin typeface="+mn-lt"/>
                </a:rPr>
                <a:t>, </a:t>
              </a:r>
            </a:p>
            <a:p>
              <a:pPr algn="ctr" defTabSz="685783">
                <a:spcBef>
                  <a:spcPct val="0"/>
                </a:spcBef>
                <a:buClrTx/>
                <a:buNone/>
              </a:pPr>
              <a:r>
                <a:rPr lang="en-US" altLang="en-US" sz="1050" b="1" dirty="0" err="1">
                  <a:solidFill>
                    <a:schemeClr val="bg1"/>
                  </a:solidFill>
                  <a:latin typeface="+mn-lt"/>
                </a:rPr>
                <a:t>Gefitinib</a:t>
              </a:r>
              <a:r>
                <a:rPr lang="en-US" altLang="en-US" sz="1050" b="1" dirty="0">
                  <a:solidFill>
                    <a:schemeClr val="bg1"/>
                  </a:solidFill>
                  <a:latin typeface="+mn-lt"/>
                </a:rPr>
                <a:t>, </a:t>
              </a:r>
              <a:r>
                <a:rPr lang="en-US" altLang="en-US" sz="1050" b="1" dirty="0" err="1">
                  <a:solidFill>
                    <a:schemeClr val="bg1"/>
                  </a:solidFill>
                  <a:latin typeface="+mn-lt"/>
                </a:rPr>
                <a:t>Afatinib</a:t>
              </a:r>
              <a:endParaRPr lang="en-US" altLang="en-US" sz="1050" b="1" dirty="0">
                <a:solidFill>
                  <a:schemeClr val="bg1"/>
                </a:solidFill>
                <a:latin typeface="+mn-lt"/>
              </a:endParaRPr>
            </a:p>
          </p:txBody>
        </p:sp>
        <p:sp>
          <p:nvSpPr>
            <p:cNvPr id="25" name="Line 28"/>
            <p:cNvSpPr>
              <a:spLocks noChangeShapeType="1"/>
            </p:cNvSpPr>
            <p:nvPr/>
          </p:nvSpPr>
          <p:spPr bwMode="auto">
            <a:xfrm flipH="1">
              <a:off x="-2077709" y="2742372"/>
              <a:ext cx="2100151" cy="497334"/>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grpSp>
      <p:grpSp>
        <p:nvGrpSpPr>
          <p:cNvPr id="26" name="Group 37"/>
          <p:cNvGrpSpPr>
            <a:grpSpLocks/>
          </p:cNvGrpSpPr>
          <p:nvPr/>
        </p:nvGrpSpPr>
        <p:grpSpPr bwMode="auto">
          <a:xfrm>
            <a:off x="2849376" y="2915153"/>
            <a:ext cx="1624139" cy="1009351"/>
            <a:chOff x="1681631" y="2055703"/>
            <a:chExt cx="2886616" cy="1344652"/>
          </a:xfrm>
        </p:grpSpPr>
        <p:sp>
          <p:nvSpPr>
            <p:cNvPr id="27" name="Line 31"/>
            <p:cNvSpPr>
              <a:spLocks noChangeShapeType="1"/>
            </p:cNvSpPr>
            <p:nvPr/>
          </p:nvSpPr>
          <p:spPr bwMode="auto">
            <a:xfrm flipH="1">
              <a:off x="3057295" y="2055703"/>
              <a:ext cx="1510952" cy="912611"/>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28" name="Text Box 32"/>
            <p:cNvSpPr txBox="1">
              <a:spLocks noChangeArrowheads="1"/>
            </p:cNvSpPr>
            <p:nvPr/>
          </p:nvSpPr>
          <p:spPr bwMode="auto">
            <a:xfrm>
              <a:off x="1681631" y="3062090"/>
              <a:ext cx="1365265" cy="338265"/>
            </a:xfrm>
            <a:prstGeom prst="rect">
              <a:avLst/>
            </a:prstGeom>
            <a:noFill/>
            <a:ln w="38100">
              <a:solidFill>
                <a:srgbClr val="CCCC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defTabSz="685783">
                <a:spcBef>
                  <a:spcPct val="0"/>
                </a:spcBef>
                <a:buClrTx/>
                <a:buNone/>
              </a:pPr>
              <a:r>
                <a:rPr lang="en-US" altLang="en-US" sz="1050" b="1" dirty="0">
                  <a:solidFill>
                    <a:schemeClr val="bg1"/>
                  </a:solidFill>
                  <a:latin typeface="+mn-lt"/>
                </a:rPr>
                <a:t>EML 4 ALK</a:t>
              </a:r>
            </a:p>
          </p:txBody>
        </p:sp>
      </p:grpSp>
      <p:grpSp>
        <p:nvGrpSpPr>
          <p:cNvPr id="29" name="Group 38"/>
          <p:cNvGrpSpPr>
            <a:grpSpLocks/>
          </p:cNvGrpSpPr>
          <p:nvPr/>
        </p:nvGrpSpPr>
        <p:grpSpPr bwMode="auto">
          <a:xfrm>
            <a:off x="2380860" y="4019118"/>
            <a:ext cx="1001689" cy="1212130"/>
            <a:chOff x="2654775" y="3931286"/>
            <a:chExt cx="1780779" cy="1615625"/>
          </a:xfrm>
        </p:grpSpPr>
        <p:sp>
          <p:nvSpPr>
            <p:cNvPr id="30" name="Line 33"/>
            <p:cNvSpPr>
              <a:spLocks noChangeShapeType="1"/>
            </p:cNvSpPr>
            <p:nvPr/>
          </p:nvSpPr>
          <p:spPr bwMode="auto">
            <a:xfrm flipH="1">
              <a:off x="3602132" y="3931286"/>
              <a:ext cx="17566" cy="530982"/>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31" name="Text Box 34"/>
            <p:cNvSpPr txBox="1">
              <a:spLocks noChangeArrowheads="1"/>
            </p:cNvSpPr>
            <p:nvPr/>
          </p:nvSpPr>
          <p:spPr bwMode="auto">
            <a:xfrm>
              <a:off x="2654775" y="4562360"/>
              <a:ext cx="1780779" cy="984551"/>
            </a:xfrm>
            <a:prstGeom prst="rect">
              <a:avLst/>
            </a:prstGeom>
            <a:noFill/>
            <a:ln w="38100">
              <a:solidFill>
                <a:srgbClr val="CCCC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algn="ctr" defTabSz="685783">
                <a:spcBef>
                  <a:spcPct val="0"/>
                </a:spcBef>
                <a:buClrTx/>
                <a:buNone/>
              </a:pPr>
              <a:r>
                <a:rPr lang="en-US" altLang="en-US" sz="1050" b="1" dirty="0" err="1">
                  <a:solidFill>
                    <a:schemeClr val="bg1"/>
                  </a:solidFill>
                  <a:latin typeface="+mn-lt"/>
                </a:rPr>
                <a:t>Crizotinib</a:t>
              </a:r>
              <a:r>
                <a:rPr lang="en-US" altLang="en-US" sz="1050" b="1" dirty="0">
                  <a:solidFill>
                    <a:schemeClr val="bg1"/>
                  </a:solidFill>
                  <a:latin typeface="+mn-lt"/>
                </a:rPr>
                <a:t>, </a:t>
              </a:r>
              <a:r>
                <a:rPr lang="en-US" altLang="en-US" sz="1050" b="1" dirty="0" err="1">
                  <a:solidFill>
                    <a:schemeClr val="bg1"/>
                  </a:solidFill>
                  <a:latin typeface="+mn-lt"/>
                </a:rPr>
                <a:t>Alectinib</a:t>
              </a:r>
              <a:r>
                <a:rPr lang="en-US" altLang="en-US" sz="1050" b="1" dirty="0">
                  <a:solidFill>
                    <a:schemeClr val="bg1"/>
                  </a:solidFill>
                  <a:latin typeface="+mn-lt"/>
                </a:rPr>
                <a:t>, </a:t>
              </a:r>
              <a:r>
                <a:rPr lang="en-US" altLang="en-US" sz="1050" b="1" dirty="0" err="1">
                  <a:solidFill>
                    <a:schemeClr val="bg1"/>
                  </a:solidFill>
                  <a:latin typeface="+mn-lt"/>
                </a:rPr>
                <a:t>Ceritinib</a:t>
              </a:r>
              <a:endParaRPr lang="en-US" altLang="en-US" sz="1050" b="1" dirty="0">
                <a:solidFill>
                  <a:schemeClr val="bg1"/>
                </a:solidFill>
                <a:latin typeface="+mn-lt"/>
              </a:endParaRPr>
            </a:p>
            <a:p>
              <a:pPr algn="ctr" defTabSz="685783">
                <a:spcBef>
                  <a:spcPct val="0"/>
                </a:spcBef>
                <a:buClrTx/>
                <a:buNone/>
              </a:pPr>
              <a:r>
                <a:rPr lang="en-US" altLang="en-US" sz="1050" b="1" dirty="0" err="1">
                  <a:solidFill>
                    <a:schemeClr val="bg1"/>
                  </a:solidFill>
                  <a:latin typeface="+mn-lt"/>
                </a:rPr>
                <a:t>Brigatinib</a:t>
              </a:r>
              <a:endParaRPr lang="en-US" altLang="en-US" sz="1050" b="1" dirty="0">
                <a:solidFill>
                  <a:schemeClr val="bg1"/>
                </a:solidFill>
                <a:latin typeface="+mn-lt"/>
              </a:endParaRPr>
            </a:p>
          </p:txBody>
        </p:sp>
      </p:grpSp>
      <p:grpSp>
        <p:nvGrpSpPr>
          <p:cNvPr id="36" name="Group 30"/>
          <p:cNvGrpSpPr>
            <a:grpSpLocks/>
          </p:cNvGrpSpPr>
          <p:nvPr/>
        </p:nvGrpSpPr>
        <p:grpSpPr bwMode="auto">
          <a:xfrm>
            <a:off x="9779914" y="1634170"/>
            <a:ext cx="1851711" cy="1531213"/>
            <a:chOff x="6135377" y="1525099"/>
            <a:chExt cx="3175462" cy="2041617"/>
          </a:xfrm>
        </p:grpSpPr>
        <p:sp>
          <p:nvSpPr>
            <p:cNvPr id="37" name="Line 9"/>
            <p:cNvSpPr>
              <a:spLocks noChangeShapeType="1"/>
            </p:cNvSpPr>
            <p:nvPr/>
          </p:nvSpPr>
          <p:spPr bwMode="auto">
            <a:xfrm>
              <a:off x="6135377" y="1525099"/>
              <a:ext cx="1637023" cy="303701"/>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38" name="Text Box 10"/>
            <p:cNvSpPr txBox="1">
              <a:spLocks noChangeArrowheads="1"/>
            </p:cNvSpPr>
            <p:nvPr/>
          </p:nvSpPr>
          <p:spPr bwMode="auto">
            <a:xfrm>
              <a:off x="6661192" y="1935500"/>
              <a:ext cx="2649647" cy="163121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algn="ctr" defTabSz="685783">
                <a:spcBef>
                  <a:spcPct val="0"/>
                </a:spcBef>
                <a:buClrTx/>
                <a:buNone/>
              </a:pPr>
              <a:r>
                <a:rPr lang="en-US" altLang="en-US" sz="1050" b="1" dirty="0">
                  <a:solidFill>
                    <a:schemeClr val="bg1"/>
                  </a:solidFill>
                  <a:latin typeface="+mn-lt"/>
                </a:rPr>
                <a:t>Platinum-</a:t>
              </a:r>
              <a:r>
                <a:rPr lang="en-US" altLang="en-US" sz="1050" b="1" dirty="0" err="1">
                  <a:solidFill>
                    <a:schemeClr val="bg1"/>
                  </a:solidFill>
                  <a:latin typeface="+mn-lt"/>
                </a:rPr>
                <a:t>taxane</a:t>
              </a:r>
              <a:r>
                <a:rPr lang="en-US" altLang="en-US" sz="1050" b="1" dirty="0">
                  <a:solidFill>
                    <a:schemeClr val="bg1"/>
                  </a:solidFill>
                  <a:latin typeface="+mn-lt"/>
                </a:rPr>
                <a:t>-pembrolizumab, </a:t>
              </a:r>
              <a:r>
                <a:rPr lang="en-US" altLang="en-US" sz="1050" b="1" dirty="0">
                  <a:solidFill>
                    <a:schemeClr val="bg1"/>
                  </a:solidFill>
                </a:rPr>
                <a:t>IMpower131 </a:t>
              </a:r>
              <a:endParaRPr lang="en-US" altLang="en-US" sz="1050" b="1" dirty="0">
                <a:solidFill>
                  <a:schemeClr val="bg1"/>
                </a:solidFill>
                <a:latin typeface="+mn-lt"/>
              </a:endParaRPr>
            </a:p>
            <a:p>
              <a:pPr algn="ctr" defTabSz="685783">
                <a:spcBef>
                  <a:spcPct val="0"/>
                </a:spcBef>
                <a:buClrTx/>
                <a:buNone/>
              </a:pPr>
              <a:endParaRPr lang="en-US" altLang="en-US" sz="1050" b="1" dirty="0">
                <a:solidFill>
                  <a:schemeClr val="bg1"/>
                </a:solidFill>
                <a:latin typeface="+mn-lt"/>
              </a:endParaRPr>
            </a:p>
            <a:p>
              <a:pPr algn="ctr" defTabSz="685783">
                <a:spcBef>
                  <a:spcPct val="0"/>
                </a:spcBef>
                <a:buClrTx/>
                <a:buNone/>
              </a:pPr>
              <a:r>
                <a:rPr lang="en-US" altLang="en-US" sz="1050" b="1" dirty="0">
                  <a:solidFill>
                    <a:schemeClr val="bg1"/>
                  </a:solidFill>
                  <a:latin typeface="+mn-lt"/>
                </a:rPr>
                <a:t>Avoid </a:t>
              </a:r>
              <a:r>
                <a:rPr lang="en-US" altLang="en-US" sz="1050" b="1" dirty="0" err="1">
                  <a:solidFill>
                    <a:schemeClr val="bg1"/>
                  </a:solidFill>
                  <a:latin typeface="+mn-lt"/>
                </a:rPr>
                <a:t>pemetrexed</a:t>
              </a:r>
              <a:r>
                <a:rPr lang="en-US" altLang="en-US" sz="1050" b="1" dirty="0">
                  <a:solidFill>
                    <a:schemeClr val="bg1"/>
                  </a:solidFill>
                  <a:latin typeface="+mn-lt"/>
                </a:rPr>
                <a:t> or bevacizumab, or </a:t>
              </a:r>
              <a:r>
                <a:rPr lang="en-US" altLang="en-US" sz="1050" b="1" dirty="0" err="1">
                  <a:solidFill>
                    <a:schemeClr val="bg1"/>
                  </a:solidFill>
                  <a:latin typeface="+mn-lt"/>
                </a:rPr>
                <a:t>necitumumab</a:t>
              </a:r>
              <a:r>
                <a:rPr lang="en-US" altLang="en-US" sz="1050" b="1" dirty="0">
                  <a:solidFill>
                    <a:schemeClr val="bg1"/>
                  </a:solidFill>
                  <a:latin typeface="+mn-lt"/>
                </a:rPr>
                <a:t> + cis/gem</a:t>
              </a:r>
            </a:p>
          </p:txBody>
        </p:sp>
      </p:grpSp>
      <p:sp>
        <p:nvSpPr>
          <p:cNvPr id="40" name="Rectangle 2"/>
          <p:cNvSpPr txBox="1">
            <a:spLocks noChangeArrowheads="1"/>
          </p:cNvSpPr>
          <p:nvPr/>
        </p:nvSpPr>
        <p:spPr bwMode="auto">
          <a:xfrm>
            <a:off x="184119" y="0"/>
            <a:ext cx="4853874"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defTabSz="685783">
              <a:spcBef>
                <a:spcPct val="0"/>
              </a:spcBef>
              <a:buClrTx/>
              <a:buNone/>
            </a:pPr>
            <a:r>
              <a:rPr lang="en-US" altLang="en-US" sz="2000" b="1" dirty="0">
                <a:solidFill>
                  <a:srgbClr val="FFFF00"/>
                </a:solidFill>
                <a:latin typeface="+mn-lt"/>
              </a:rPr>
              <a:t>Frontline Histology and Molecular Profiling October 2019</a:t>
            </a:r>
          </a:p>
        </p:txBody>
      </p:sp>
      <p:grpSp>
        <p:nvGrpSpPr>
          <p:cNvPr id="41" name="Group 40"/>
          <p:cNvGrpSpPr>
            <a:grpSpLocks/>
          </p:cNvGrpSpPr>
          <p:nvPr/>
        </p:nvGrpSpPr>
        <p:grpSpPr bwMode="auto">
          <a:xfrm>
            <a:off x="2304803" y="5337451"/>
            <a:ext cx="1539178" cy="1192038"/>
            <a:chOff x="-19206" y="5106807"/>
            <a:chExt cx="1930205" cy="1589384"/>
          </a:xfrm>
        </p:grpSpPr>
        <p:cxnSp>
          <p:nvCxnSpPr>
            <p:cNvPr id="42" name="Straight Arrow Connector 41"/>
            <p:cNvCxnSpPr/>
            <p:nvPr/>
          </p:nvCxnSpPr>
          <p:spPr>
            <a:xfrm>
              <a:off x="756834" y="5106807"/>
              <a:ext cx="1" cy="49367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3" name="Text Box 34"/>
            <p:cNvSpPr txBox="1">
              <a:spLocks noChangeArrowheads="1"/>
            </p:cNvSpPr>
            <p:nvPr/>
          </p:nvSpPr>
          <p:spPr bwMode="auto">
            <a:xfrm>
              <a:off x="-19206" y="5742083"/>
              <a:ext cx="1930205" cy="954108"/>
            </a:xfrm>
            <a:prstGeom prst="rect">
              <a:avLst/>
            </a:prstGeom>
            <a:noFill/>
            <a:ln w="38100">
              <a:solidFill>
                <a:srgbClr val="CCCC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algn="ctr" defTabSz="685783">
                <a:spcBef>
                  <a:spcPct val="0"/>
                </a:spcBef>
                <a:buClrTx/>
                <a:buNone/>
              </a:pPr>
              <a:r>
                <a:rPr lang="en-US" altLang="en-US" sz="1050" b="1" dirty="0" err="1">
                  <a:solidFill>
                    <a:schemeClr val="bg1"/>
                  </a:solidFill>
                  <a:latin typeface="+mn-lt"/>
                </a:rPr>
                <a:t>Ceritinib</a:t>
              </a:r>
              <a:r>
                <a:rPr lang="en-US" altLang="en-US" sz="1050" b="1" dirty="0">
                  <a:solidFill>
                    <a:schemeClr val="bg1"/>
                  </a:solidFill>
                  <a:latin typeface="+mn-lt"/>
                </a:rPr>
                <a:t>, </a:t>
              </a:r>
              <a:r>
                <a:rPr lang="en-US" altLang="en-US" sz="1050" b="1" dirty="0" err="1">
                  <a:solidFill>
                    <a:schemeClr val="bg1"/>
                  </a:solidFill>
                  <a:latin typeface="+mn-lt"/>
                </a:rPr>
                <a:t>Alectinib</a:t>
              </a:r>
              <a:r>
                <a:rPr lang="en-US" altLang="en-US" sz="1050" b="1" dirty="0">
                  <a:solidFill>
                    <a:schemeClr val="bg1"/>
                  </a:solidFill>
                  <a:latin typeface="+mn-lt"/>
                </a:rPr>
                <a:t>, </a:t>
              </a:r>
              <a:r>
                <a:rPr lang="en-US" altLang="en-US" sz="1050" b="1" dirty="0" err="1">
                  <a:solidFill>
                    <a:schemeClr val="bg1"/>
                  </a:solidFill>
                  <a:latin typeface="+mn-lt"/>
                </a:rPr>
                <a:t>Brigatinib</a:t>
              </a:r>
              <a:r>
                <a:rPr lang="en-US" altLang="en-US" sz="1050" b="1" dirty="0">
                  <a:solidFill>
                    <a:schemeClr val="bg1"/>
                  </a:solidFill>
                  <a:latin typeface="+mn-lt"/>
                </a:rPr>
                <a:t>,</a:t>
              </a:r>
            </a:p>
            <a:p>
              <a:pPr algn="ctr" defTabSz="685783">
                <a:spcBef>
                  <a:spcPct val="0"/>
                </a:spcBef>
                <a:buClrTx/>
                <a:buNone/>
              </a:pPr>
              <a:r>
                <a:rPr lang="en-US" altLang="en-US" sz="1050" b="1" dirty="0" err="1">
                  <a:solidFill>
                    <a:schemeClr val="bg1"/>
                  </a:solidFill>
                  <a:latin typeface="+mn-lt"/>
                </a:rPr>
                <a:t>Lorlatinib</a:t>
              </a:r>
              <a:r>
                <a:rPr lang="en-US" altLang="en-US" sz="1050" b="1" dirty="0">
                  <a:solidFill>
                    <a:schemeClr val="bg1"/>
                  </a:solidFill>
                  <a:latin typeface="+mn-lt"/>
                </a:rPr>
                <a:t> </a:t>
              </a:r>
              <a:r>
                <a:rPr lang="en-US" altLang="en-US" sz="900" b="1" dirty="0">
                  <a:solidFill>
                    <a:schemeClr val="bg1"/>
                  </a:solidFill>
                  <a:latin typeface="+mn-lt"/>
                </a:rPr>
                <a:t>(breakthrough designation only)</a:t>
              </a:r>
            </a:p>
          </p:txBody>
        </p:sp>
      </p:grpSp>
      <p:grpSp>
        <p:nvGrpSpPr>
          <p:cNvPr id="39" name="Group 38"/>
          <p:cNvGrpSpPr/>
          <p:nvPr/>
        </p:nvGrpSpPr>
        <p:grpSpPr>
          <a:xfrm>
            <a:off x="8078615" y="2553311"/>
            <a:ext cx="3137295" cy="3495266"/>
            <a:chOff x="7799636" y="1285790"/>
            <a:chExt cx="4183060" cy="4660355"/>
          </a:xfrm>
        </p:grpSpPr>
        <p:sp>
          <p:nvSpPr>
            <p:cNvPr id="32" name="Text Box 30"/>
            <p:cNvSpPr txBox="1">
              <a:spLocks noChangeArrowheads="1"/>
            </p:cNvSpPr>
            <p:nvPr/>
          </p:nvSpPr>
          <p:spPr bwMode="auto">
            <a:xfrm>
              <a:off x="7799636" y="4745817"/>
              <a:ext cx="4183060" cy="120032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defTabSz="685783">
                <a:spcBef>
                  <a:spcPct val="0"/>
                </a:spcBef>
                <a:buClrTx/>
                <a:buNone/>
              </a:pPr>
              <a:r>
                <a:rPr lang="en-US" altLang="en-US" sz="1050" b="1" dirty="0">
                  <a:solidFill>
                    <a:schemeClr val="bg1"/>
                  </a:solidFill>
                  <a:latin typeface="+mn-lt"/>
                </a:rPr>
                <a:t>Platinum-</a:t>
              </a:r>
              <a:r>
                <a:rPr lang="en-US" altLang="en-US" sz="1050" b="1" dirty="0" err="1">
                  <a:solidFill>
                    <a:schemeClr val="bg1"/>
                  </a:solidFill>
                  <a:latin typeface="+mn-lt"/>
                </a:rPr>
                <a:t>pemetrexed</a:t>
              </a:r>
              <a:r>
                <a:rPr lang="en-US" altLang="en-US" sz="1050" b="1" dirty="0">
                  <a:solidFill>
                    <a:schemeClr val="bg1"/>
                  </a:solidFill>
                  <a:latin typeface="+mn-lt"/>
                </a:rPr>
                <a:t>-</a:t>
              </a:r>
              <a:r>
                <a:rPr lang="en-US" altLang="en-US" sz="1050" b="1" dirty="0" err="1">
                  <a:solidFill>
                    <a:schemeClr val="bg1"/>
                  </a:solidFill>
                  <a:latin typeface="+mn-lt"/>
                </a:rPr>
                <a:t>pembrolizumab</a:t>
              </a:r>
              <a:endParaRPr lang="en-US" altLang="en-US" sz="1050" b="1" dirty="0">
                <a:solidFill>
                  <a:schemeClr val="bg1"/>
                </a:solidFill>
                <a:latin typeface="+mn-lt"/>
              </a:endParaRPr>
            </a:p>
            <a:p>
              <a:pPr defTabSz="685783">
                <a:spcBef>
                  <a:spcPct val="0"/>
                </a:spcBef>
                <a:buClrTx/>
                <a:buNone/>
              </a:pPr>
              <a:r>
                <a:rPr lang="en-US" altLang="en-US" sz="1050" b="1" dirty="0">
                  <a:solidFill>
                    <a:schemeClr val="bg1"/>
                  </a:solidFill>
                  <a:latin typeface="+mn-lt"/>
                </a:rPr>
                <a:t>Platinum-paclitaxel-bevacizumab-atezolizumab (IMpower150)</a:t>
              </a:r>
            </a:p>
            <a:p>
              <a:pPr defTabSz="685783">
                <a:spcBef>
                  <a:spcPct val="0"/>
                </a:spcBef>
                <a:buClrTx/>
                <a:buNone/>
              </a:pPr>
              <a:r>
                <a:rPr lang="en-US" altLang="en-US" sz="1050" b="1" dirty="0">
                  <a:solidFill>
                    <a:schemeClr val="bg1"/>
                  </a:solidFill>
                  <a:latin typeface="+mn-lt"/>
                </a:rPr>
                <a:t>Platinum-doublet </a:t>
              </a:r>
              <a:r>
                <a:rPr lang="en-US" altLang="en-US" sz="1050" b="1" u="sng" dirty="0">
                  <a:solidFill>
                    <a:schemeClr val="bg1"/>
                  </a:solidFill>
                  <a:latin typeface="+mn-lt"/>
                </a:rPr>
                <a:t>+</a:t>
              </a:r>
              <a:r>
                <a:rPr lang="en-US" altLang="en-US" sz="1050" b="1" dirty="0">
                  <a:solidFill>
                    <a:schemeClr val="bg1"/>
                  </a:solidFill>
                  <a:latin typeface="+mn-lt"/>
                </a:rPr>
                <a:t> bevacizumab</a:t>
              </a:r>
            </a:p>
            <a:p>
              <a:pPr defTabSz="685783">
                <a:spcBef>
                  <a:spcPct val="0"/>
                </a:spcBef>
                <a:buClrTx/>
                <a:buNone/>
              </a:pPr>
              <a:r>
                <a:rPr lang="en-US" altLang="en-US" sz="1050" b="1" dirty="0">
                  <a:solidFill>
                    <a:schemeClr val="bg1"/>
                  </a:solidFill>
                  <a:latin typeface="+mn-lt"/>
                </a:rPr>
                <a:t>Non-platinum or platinum based doublet </a:t>
              </a:r>
            </a:p>
          </p:txBody>
        </p:sp>
        <p:cxnSp>
          <p:nvCxnSpPr>
            <p:cNvPr id="44" name="Straight Arrow Connector 43"/>
            <p:cNvCxnSpPr/>
            <p:nvPr/>
          </p:nvCxnSpPr>
          <p:spPr bwMode="auto">
            <a:xfrm>
              <a:off x="9735397" y="1285790"/>
              <a:ext cx="16849" cy="3376075"/>
            </a:xfrm>
            <a:prstGeom prst="straightConnector1">
              <a:avLst/>
            </a:prstGeom>
            <a:noFill/>
            <a:ln w="38100" cap="flat" cmpd="sng" algn="ctr">
              <a:solidFill>
                <a:schemeClr val="bg1"/>
              </a:solidFill>
              <a:prstDash val="solid"/>
              <a:round/>
              <a:headEnd type="none" w="med" len="med"/>
              <a:tailEnd type="arrow"/>
            </a:ln>
            <a:effectLst/>
          </p:spPr>
        </p:cxnSp>
      </p:grpSp>
      <p:grpSp>
        <p:nvGrpSpPr>
          <p:cNvPr id="53" name="Group 52"/>
          <p:cNvGrpSpPr>
            <a:grpSpLocks/>
          </p:cNvGrpSpPr>
          <p:nvPr/>
        </p:nvGrpSpPr>
        <p:grpSpPr bwMode="auto">
          <a:xfrm>
            <a:off x="346875" y="4710961"/>
            <a:ext cx="1017128" cy="1177090"/>
            <a:chOff x="-63147" y="4801724"/>
            <a:chExt cx="1808227" cy="1569453"/>
          </a:xfrm>
        </p:grpSpPr>
        <p:cxnSp>
          <p:nvCxnSpPr>
            <p:cNvPr id="57" name="Straight Arrow Connector 56"/>
            <p:cNvCxnSpPr/>
            <p:nvPr/>
          </p:nvCxnSpPr>
          <p:spPr>
            <a:xfrm>
              <a:off x="1022702" y="4801724"/>
              <a:ext cx="1" cy="49367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8" name="Text Box 34"/>
            <p:cNvSpPr txBox="1">
              <a:spLocks noChangeArrowheads="1"/>
            </p:cNvSpPr>
            <p:nvPr/>
          </p:nvSpPr>
          <p:spPr bwMode="auto">
            <a:xfrm>
              <a:off x="-63147" y="5386292"/>
              <a:ext cx="1808227" cy="98488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algn="ctr" defTabSz="685783">
                <a:spcBef>
                  <a:spcPct val="0"/>
                </a:spcBef>
                <a:buClrTx/>
                <a:buNone/>
              </a:pPr>
              <a:r>
                <a:rPr lang="en-US" altLang="en-US" sz="1050" b="1" dirty="0">
                  <a:solidFill>
                    <a:schemeClr val="bg1"/>
                  </a:solidFill>
                  <a:latin typeface="+mn-lt"/>
                </a:rPr>
                <a:t>If T790M and prior 1</a:t>
              </a:r>
              <a:r>
                <a:rPr lang="en-US" altLang="en-US" sz="1050" b="1" baseline="30000" dirty="0">
                  <a:solidFill>
                    <a:schemeClr val="bg1"/>
                  </a:solidFill>
                  <a:latin typeface="+mn-lt"/>
                </a:rPr>
                <a:t>st</a:t>
              </a:r>
              <a:r>
                <a:rPr lang="en-US" altLang="en-US" sz="1050" b="1" dirty="0">
                  <a:solidFill>
                    <a:schemeClr val="bg1"/>
                  </a:solidFill>
                  <a:latin typeface="+mn-lt"/>
                </a:rPr>
                <a:t> or 2</a:t>
              </a:r>
              <a:r>
                <a:rPr lang="en-US" altLang="en-US" sz="1050" b="1" baseline="30000" dirty="0">
                  <a:solidFill>
                    <a:schemeClr val="bg1"/>
                  </a:solidFill>
                  <a:latin typeface="+mn-lt"/>
                </a:rPr>
                <a:t>nd</a:t>
              </a:r>
              <a:r>
                <a:rPr lang="en-US" altLang="en-US" sz="1050" b="1" dirty="0">
                  <a:solidFill>
                    <a:schemeClr val="bg1"/>
                  </a:solidFill>
                  <a:latin typeface="+mn-lt"/>
                </a:rPr>
                <a:t> gen EGFR TKI,  </a:t>
              </a:r>
              <a:r>
                <a:rPr lang="en-US" altLang="en-US" sz="1050" b="1" dirty="0" err="1">
                  <a:solidFill>
                    <a:schemeClr val="bg1"/>
                  </a:solidFill>
                  <a:latin typeface="+mn-lt"/>
                </a:rPr>
                <a:t>Osimertinib</a:t>
              </a:r>
              <a:endParaRPr lang="en-US" altLang="en-US" sz="1050" b="1" dirty="0">
                <a:solidFill>
                  <a:schemeClr val="bg1"/>
                </a:solidFill>
                <a:latin typeface="+mn-lt"/>
              </a:endParaRPr>
            </a:p>
          </p:txBody>
        </p:sp>
      </p:grpSp>
      <p:grpSp>
        <p:nvGrpSpPr>
          <p:cNvPr id="45" name="Group 44"/>
          <p:cNvGrpSpPr/>
          <p:nvPr/>
        </p:nvGrpSpPr>
        <p:grpSpPr>
          <a:xfrm>
            <a:off x="3619778" y="2939057"/>
            <a:ext cx="1139864" cy="2112419"/>
            <a:chOff x="2555672" y="1873375"/>
            <a:chExt cx="1519815" cy="2816559"/>
          </a:xfrm>
        </p:grpSpPr>
        <p:sp>
          <p:nvSpPr>
            <p:cNvPr id="59" name="TextBox 58"/>
            <p:cNvSpPr txBox="1"/>
            <p:nvPr/>
          </p:nvSpPr>
          <p:spPr>
            <a:xfrm>
              <a:off x="3292471" y="2630973"/>
              <a:ext cx="783016" cy="338555"/>
            </a:xfrm>
            <a:prstGeom prst="rect">
              <a:avLst/>
            </a:prstGeom>
            <a:noFill/>
            <a:ln w="38100">
              <a:solidFill>
                <a:schemeClr val="accent2">
                  <a:lumMod val="60000"/>
                  <a:lumOff val="40000"/>
                </a:schemeClr>
              </a:solidFill>
            </a:ln>
          </p:spPr>
          <p:txBody>
            <a:bodyPr wrap="square">
              <a:spAutoFit/>
            </a:bodyPr>
            <a:lstStyle/>
            <a:p>
              <a:pPr algn="ctr" eaLnBrk="1" hangingPunct="1">
                <a:defRPr/>
              </a:pPr>
              <a:r>
                <a:rPr lang="en-US" sz="1050" b="1" dirty="0">
                  <a:solidFill>
                    <a:schemeClr val="bg1"/>
                  </a:solidFill>
                </a:rPr>
                <a:t>ROS1</a:t>
              </a:r>
            </a:p>
          </p:txBody>
        </p:sp>
        <p:sp>
          <p:nvSpPr>
            <p:cNvPr id="62" name="Line 31"/>
            <p:cNvSpPr>
              <a:spLocks noChangeShapeType="1"/>
            </p:cNvSpPr>
            <p:nvPr/>
          </p:nvSpPr>
          <p:spPr bwMode="auto">
            <a:xfrm>
              <a:off x="3419949" y="3093069"/>
              <a:ext cx="3" cy="468655"/>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63" name="Line 31"/>
            <p:cNvSpPr>
              <a:spLocks noChangeShapeType="1"/>
            </p:cNvSpPr>
            <p:nvPr/>
          </p:nvSpPr>
          <p:spPr bwMode="auto">
            <a:xfrm flipH="1">
              <a:off x="3698888" y="1873375"/>
              <a:ext cx="241809" cy="634056"/>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66" name="TextBox 65"/>
            <p:cNvSpPr txBox="1"/>
            <p:nvPr/>
          </p:nvSpPr>
          <p:spPr>
            <a:xfrm>
              <a:off x="2555672" y="3705049"/>
              <a:ext cx="1172831" cy="984885"/>
            </a:xfrm>
            <a:prstGeom prst="rect">
              <a:avLst/>
            </a:prstGeom>
            <a:noFill/>
            <a:ln w="38100">
              <a:solidFill>
                <a:schemeClr val="accent2">
                  <a:lumMod val="60000"/>
                  <a:lumOff val="40000"/>
                </a:schemeClr>
              </a:solidFill>
            </a:ln>
          </p:spPr>
          <p:txBody>
            <a:bodyPr wrap="square">
              <a:spAutoFit/>
            </a:bodyPr>
            <a:lstStyle/>
            <a:p>
              <a:pPr algn="ctr" eaLnBrk="1" hangingPunct="1">
                <a:defRPr/>
              </a:pPr>
              <a:r>
                <a:rPr lang="en-US" sz="1050" b="1" dirty="0" err="1">
                  <a:solidFill>
                    <a:schemeClr val="bg1"/>
                  </a:solidFill>
                </a:rPr>
                <a:t>Crizotinib</a:t>
              </a:r>
              <a:r>
                <a:rPr lang="en-US" sz="1050" b="1" dirty="0">
                  <a:solidFill>
                    <a:schemeClr val="bg1"/>
                  </a:solidFill>
                </a:rPr>
                <a:t>, </a:t>
              </a:r>
              <a:r>
                <a:rPr lang="en-US" sz="1050" b="1" dirty="0" err="1">
                  <a:solidFill>
                    <a:schemeClr val="bg1"/>
                  </a:solidFill>
                </a:rPr>
                <a:t>Ceritinib</a:t>
              </a:r>
              <a:r>
                <a:rPr lang="en-US" sz="1050" b="1" dirty="0">
                  <a:solidFill>
                    <a:schemeClr val="bg1"/>
                  </a:solidFill>
                </a:rPr>
                <a:t>, </a:t>
              </a:r>
              <a:r>
                <a:rPr lang="en-US" sz="1050" b="1" dirty="0" err="1">
                  <a:solidFill>
                    <a:schemeClr val="bg1"/>
                  </a:solidFill>
                </a:rPr>
                <a:t>Entrectinib</a:t>
              </a:r>
              <a:endParaRPr lang="en-US" sz="1050" b="1" dirty="0">
                <a:solidFill>
                  <a:schemeClr val="bg1"/>
                </a:solidFill>
              </a:endParaRPr>
            </a:p>
            <a:p>
              <a:pPr algn="ctr" eaLnBrk="1" hangingPunct="1">
                <a:defRPr/>
              </a:pPr>
              <a:r>
                <a:rPr lang="en-US" sz="1050" b="1" dirty="0" err="1">
                  <a:solidFill>
                    <a:schemeClr val="bg1"/>
                  </a:solidFill>
                </a:rPr>
                <a:t>Lorlatinib</a:t>
              </a:r>
              <a:endParaRPr lang="en-US" sz="1050" b="1" dirty="0">
                <a:solidFill>
                  <a:schemeClr val="bg1"/>
                </a:solidFill>
              </a:endParaRPr>
            </a:p>
          </p:txBody>
        </p:sp>
      </p:grpSp>
      <p:grpSp>
        <p:nvGrpSpPr>
          <p:cNvPr id="8" name="Group 7"/>
          <p:cNvGrpSpPr/>
          <p:nvPr/>
        </p:nvGrpSpPr>
        <p:grpSpPr>
          <a:xfrm>
            <a:off x="5684291" y="2889082"/>
            <a:ext cx="1292591" cy="1720904"/>
            <a:chOff x="3415227" y="2743337"/>
            <a:chExt cx="1292591" cy="1720904"/>
          </a:xfrm>
        </p:grpSpPr>
        <p:sp>
          <p:nvSpPr>
            <p:cNvPr id="60" name="Line 31"/>
            <p:cNvSpPr>
              <a:spLocks noChangeShapeType="1"/>
            </p:cNvSpPr>
            <p:nvPr/>
          </p:nvSpPr>
          <p:spPr bwMode="auto">
            <a:xfrm>
              <a:off x="3415227" y="2743337"/>
              <a:ext cx="616065" cy="57915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68" name="Line 31"/>
            <p:cNvSpPr>
              <a:spLocks noChangeShapeType="1"/>
            </p:cNvSpPr>
            <p:nvPr/>
          </p:nvSpPr>
          <p:spPr bwMode="auto">
            <a:xfrm flipH="1">
              <a:off x="4039280" y="3690833"/>
              <a:ext cx="0" cy="28066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72" name="Text Box 25"/>
            <p:cNvSpPr txBox="1">
              <a:spLocks noChangeArrowheads="1"/>
            </p:cNvSpPr>
            <p:nvPr/>
          </p:nvSpPr>
          <p:spPr bwMode="auto">
            <a:xfrm>
              <a:off x="3789289" y="3373734"/>
              <a:ext cx="862737" cy="253916"/>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1050" b="1" dirty="0">
                  <a:solidFill>
                    <a:schemeClr val="bg1"/>
                  </a:solidFill>
                  <a:latin typeface="+mn-lt"/>
                </a:rPr>
                <a:t>BRAF V600E</a:t>
              </a:r>
            </a:p>
          </p:txBody>
        </p:sp>
        <p:sp>
          <p:nvSpPr>
            <p:cNvPr id="73" name="Text Box 32"/>
            <p:cNvSpPr txBox="1">
              <a:spLocks noChangeArrowheads="1"/>
            </p:cNvSpPr>
            <p:nvPr/>
          </p:nvSpPr>
          <p:spPr bwMode="auto">
            <a:xfrm>
              <a:off x="3775972" y="4048743"/>
              <a:ext cx="931846" cy="415498"/>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1050" b="1" dirty="0" err="1">
                  <a:solidFill>
                    <a:schemeClr val="bg1"/>
                  </a:solidFill>
                  <a:latin typeface="+mn-lt"/>
                </a:rPr>
                <a:t>Dabrafenib</a:t>
              </a:r>
              <a:r>
                <a:rPr lang="en-US" altLang="en-US" sz="1050" b="1" dirty="0">
                  <a:solidFill>
                    <a:schemeClr val="bg1"/>
                  </a:solidFill>
                  <a:latin typeface="+mn-lt"/>
                </a:rPr>
                <a:t>+ </a:t>
              </a:r>
              <a:r>
                <a:rPr lang="en-US" altLang="en-US" sz="1050" b="1" dirty="0" err="1">
                  <a:solidFill>
                    <a:schemeClr val="bg1"/>
                  </a:solidFill>
                  <a:latin typeface="+mn-lt"/>
                </a:rPr>
                <a:t>Trametinib</a:t>
              </a:r>
              <a:endParaRPr lang="en-US" altLang="en-US" sz="1050" b="1" dirty="0">
                <a:solidFill>
                  <a:schemeClr val="bg1"/>
                </a:solidFill>
                <a:latin typeface="+mn-lt"/>
              </a:endParaRPr>
            </a:p>
          </p:txBody>
        </p:sp>
      </p:grpSp>
      <p:grpSp>
        <p:nvGrpSpPr>
          <p:cNvPr id="47" name="Group 46"/>
          <p:cNvGrpSpPr/>
          <p:nvPr/>
        </p:nvGrpSpPr>
        <p:grpSpPr>
          <a:xfrm>
            <a:off x="5760328" y="2770285"/>
            <a:ext cx="2785472" cy="1827318"/>
            <a:chOff x="4788525" y="2306430"/>
            <a:chExt cx="3713963" cy="2436423"/>
          </a:xfrm>
        </p:grpSpPr>
        <p:sp>
          <p:nvSpPr>
            <p:cNvPr id="69" name="Line 31"/>
            <p:cNvSpPr>
              <a:spLocks noChangeShapeType="1"/>
            </p:cNvSpPr>
            <p:nvPr/>
          </p:nvSpPr>
          <p:spPr bwMode="auto">
            <a:xfrm>
              <a:off x="6979709" y="3280555"/>
              <a:ext cx="0" cy="355984"/>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71" name="Line 31"/>
            <p:cNvSpPr>
              <a:spLocks noChangeShapeType="1"/>
            </p:cNvSpPr>
            <p:nvPr/>
          </p:nvSpPr>
          <p:spPr bwMode="auto">
            <a:xfrm>
              <a:off x="4788525" y="2306430"/>
              <a:ext cx="1476383" cy="57594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74" name="Text Box 8"/>
            <p:cNvSpPr txBox="1">
              <a:spLocks noChangeArrowheads="1"/>
            </p:cNvSpPr>
            <p:nvPr/>
          </p:nvSpPr>
          <p:spPr bwMode="auto">
            <a:xfrm>
              <a:off x="6482768" y="2847927"/>
              <a:ext cx="553999" cy="307776"/>
            </a:xfrm>
            <a:prstGeom prst="rect">
              <a:avLst/>
            </a:prstGeom>
            <a:noFill/>
            <a:ln w="38100">
              <a:solidFill>
                <a:srgbClr val="FFFF99"/>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900" b="1" dirty="0">
                  <a:solidFill>
                    <a:schemeClr val="bg1"/>
                  </a:solidFill>
                </a:rPr>
                <a:t>RET</a:t>
              </a:r>
            </a:p>
          </p:txBody>
        </p:sp>
        <p:sp>
          <p:nvSpPr>
            <p:cNvPr id="75" name="Text Box 10"/>
            <p:cNvSpPr txBox="1">
              <a:spLocks noChangeArrowheads="1"/>
            </p:cNvSpPr>
            <p:nvPr/>
          </p:nvSpPr>
          <p:spPr bwMode="auto">
            <a:xfrm>
              <a:off x="6903880" y="3757968"/>
              <a:ext cx="1598608" cy="984885"/>
            </a:xfrm>
            <a:prstGeom prst="rect">
              <a:avLst/>
            </a:prstGeom>
            <a:noFill/>
            <a:ln w="38100">
              <a:solidFill>
                <a:srgbClr val="FFFF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ClrTx/>
                <a:buNone/>
              </a:pPr>
              <a:r>
                <a:rPr lang="en-US" altLang="en-US" sz="1050" b="1" dirty="0">
                  <a:solidFill>
                    <a:schemeClr val="bg1"/>
                  </a:solidFill>
                  <a:latin typeface="+mn-lt"/>
                </a:rPr>
                <a:t>Cabozantinib, </a:t>
              </a:r>
              <a:r>
                <a:rPr lang="en-US" altLang="en-US" sz="1050" b="1" dirty="0" err="1">
                  <a:solidFill>
                    <a:schemeClr val="bg1"/>
                  </a:solidFill>
                  <a:latin typeface="+mn-lt"/>
                </a:rPr>
                <a:t>Vandetanib</a:t>
              </a:r>
              <a:endParaRPr lang="en-US" altLang="en-US" sz="1050" b="1" dirty="0">
                <a:solidFill>
                  <a:schemeClr val="bg1"/>
                </a:solidFill>
                <a:latin typeface="+mn-lt"/>
              </a:endParaRPr>
            </a:p>
            <a:p>
              <a:pPr algn="ctr">
                <a:spcBef>
                  <a:spcPct val="0"/>
                </a:spcBef>
                <a:buClrTx/>
                <a:buFontTx/>
                <a:buNone/>
              </a:pPr>
              <a:r>
                <a:rPr lang="en-US" altLang="en-US" sz="1050" b="1" dirty="0">
                  <a:solidFill>
                    <a:schemeClr val="bg1"/>
                  </a:solidFill>
                  <a:latin typeface="+mn-lt"/>
                </a:rPr>
                <a:t>LOXO-292 (trial)</a:t>
              </a:r>
            </a:p>
            <a:p>
              <a:pPr algn="ctr">
                <a:spcBef>
                  <a:spcPct val="0"/>
                </a:spcBef>
                <a:buClrTx/>
                <a:buFontTx/>
                <a:buNone/>
              </a:pPr>
              <a:r>
                <a:rPr lang="en-US" altLang="en-US" sz="1050" b="1" dirty="0">
                  <a:solidFill>
                    <a:schemeClr val="bg1"/>
                  </a:solidFill>
                  <a:latin typeface="+mn-lt"/>
                </a:rPr>
                <a:t>BLU-667 (trial)</a:t>
              </a:r>
            </a:p>
          </p:txBody>
        </p:sp>
      </p:grpSp>
      <p:grpSp>
        <p:nvGrpSpPr>
          <p:cNvPr id="52" name="Group 51"/>
          <p:cNvGrpSpPr/>
          <p:nvPr/>
        </p:nvGrpSpPr>
        <p:grpSpPr>
          <a:xfrm>
            <a:off x="7583688" y="2526844"/>
            <a:ext cx="1379979" cy="870670"/>
            <a:chOff x="7342035" y="2608472"/>
            <a:chExt cx="1078632" cy="1160895"/>
          </a:xfrm>
        </p:grpSpPr>
        <p:sp>
          <p:nvSpPr>
            <p:cNvPr id="77" name="Line 31"/>
            <p:cNvSpPr>
              <a:spLocks noChangeShapeType="1"/>
            </p:cNvSpPr>
            <p:nvPr/>
          </p:nvSpPr>
          <p:spPr bwMode="auto">
            <a:xfrm>
              <a:off x="7342035" y="2608472"/>
              <a:ext cx="389735" cy="258984"/>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78" name="TextBox 77"/>
            <p:cNvSpPr txBox="1"/>
            <p:nvPr/>
          </p:nvSpPr>
          <p:spPr>
            <a:xfrm>
              <a:off x="7524289" y="2999925"/>
              <a:ext cx="896378" cy="769442"/>
            </a:xfrm>
            <a:prstGeom prst="rect">
              <a:avLst/>
            </a:prstGeom>
            <a:noFill/>
            <a:ln w="38100">
              <a:solidFill>
                <a:srgbClr val="6600FF"/>
              </a:solidFill>
            </a:ln>
          </p:spPr>
          <p:txBody>
            <a:bodyPr wrap="square">
              <a:spAutoFit/>
            </a:bodyPr>
            <a:lstStyle/>
            <a:p>
              <a:pPr algn="ctr" eaLnBrk="1" hangingPunct="1">
                <a:defRPr/>
              </a:pPr>
              <a:r>
                <a:rPr lang="en-US" sz="1050" b="1" dirty="0" err="1">
                  <a:solidFill>
                    <a:schemeClr val="bg1"/>
                  </a:solidFill>
                </a:rPr>
                <a:t>Crizotinib</a:t>
              </a:r>
              <a:r>
                <a:rPr lang="en-US" sz="1050" b="1" dirty="0">
                  <a:solidFill>
                    <a:schemeClr val="bg1"/>
                  </a:solidFill>
                </a:rPr>
                <a:t>, </a:t>
              </a:r>
              <a:r>
                <a:rPr lang="en-US" sz="1050" b="1" dirty="0" err="1">
                  <a:solidFill>
                    <a:schemeClr val="bg1"/>
                  </a:solidFill>
                </a:rPr>
                <a:t>Tepotinib</a:t>
              </a:r>
              <a:r>
                <a:rPr lang="en-US" sz="1050" b="1" dirty="0">
                  <a:solidFill>
                    <a:schemeClr val="bg1"/>
                  </a:solidFill>
                </a:rPr>
                <a:t> (trial)</a:t>
              </a:r>
            </a:p>
            <a:p>
              <a:pPr algn="ctr" eaLnBrk="1" hangingPunct="1">
                <a:defRPr/>
              </a:pPr>
              <a:r>
                <a:rPr lang="en-US" sz="1050" b="1" dirty="0" err="1">
                  <a:solidFill>
                    <a:schemeClr val="bg1"/>
                  </a:solidFill>
                </a:rPr>
                <a:t>Savolitinib</a:t>
              </a:r>
              <a:r>
                <a:rPr lang="en-US" sz="1050" b="1" dirty="0">
                  <a:solidFill>
                    <a:schemeClr val="bg1"/>
                  </a:solidFill>
                </a:rPr>
                <a:t> (trial)</a:t>
              </a:r>
            </a:p>
          </p:txBody>
        </p:sp>
      </p:grpSp>
      <p:sp>
        <p:nvSpPr>
          <p:cNvPr id="4" name="Text Box 3"/>
          <p:cNvSpPr txBox="1">
            <a:spLocks noChangeArrowheads="1"/>
          </p:cNvSpPr>
          <p:nvPr/>
        </p:nvSpPr>
        <p:spPr bwMode="auto">
          <a:xfrm>
            <a:off x="4426278" y="419195"/>
            <a:ext cx="1043876" cy="25391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defTabSz="685783">
              <a:spcBef>
                <a:spcPct val="0"/>
              </a:spcBef>
              <a:buClrTx/>
              <a:buNone/>
            </a:pPr>
            <a:r>
              <a:rPr lang="en-US" altLang="en-US" sz="1050" b="1" dirty="0">
                <a:solidFill>
                  <a:schemeClr val="bg1"/>
                </a:solidFill>
                <a:latin typeface="+mn-lt"/>
              </a:rPr>
              <a:t>NSCLC PATIENT</a:t>
            </a:r>
          </a:p>
        </p:txBody>
      </p:sp>
      <p:grpSp>
        <p:nvGrpSpPr>
          <p:cNvPr id="20" name="Group 36"/>
          <p:cNvGrpSpPr>
            <a:grpSpLocks/>
          </p:cNvGrpSpPr>
          <p:nvPr/>
        </p:nvGrpSpPr>
        <p:grpSpPr bwMode="auto">
          <a:xfrm>
            <a:off x="5911526" y="1902276"/>
            <a:ext cx="3703520" cy="576791"/>
            <a:chOff x="140574" y="2595752"/>
            <a:chExt cx="6375973" cy="768888"/>
          </a:xfrm>
        </p:grpSpPr>
        <p:sp>
          <p:nvSpPr>
            <p:cNvPr id="21" name="Line 24"/>
            <p:cNvSpPr>
              <a:spLocks noChangeShapeType="1"/>
            </p:cNvSpPr>
            <p:nvPr/>
          </p:nvSpPr>
          <p:spPr bwMode="auto">
            <a:xfrm>
              <a:off x="140574" y="2602477"/>
              <a:ext cx="3782447" cy="20188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22" name="Text Box 25"/>
            <p:cNvSpPr txBox="1">
              <a:spLocks noChangeArrowheads="1"/>
            </p:cNvSpPr>
            <p:nvPr/>
          </p:nvSpPr>
          <p:spPr bwMode="auto">
            <a:xfrm>
              <a:off x="4216377" y="2595752"/>
              <a:ext cx="2300170" cy="7688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algn="ctr" defTabSz="685783">
                <a:spcBef>
                  <a:spcPct val="0"/>
                </a:spcBef>
                <a:buClrTx/>
                <a:buNone/>
              </a:pPr>
              <a:r>
                <a:rPr lang="en-US" altLang="en-US" sz="1050" b="1" dirty="0">
                  <a:solidFill>
                    <a:schemeClr val="bg1"/>
                  </a:solidFill>
                  <a:latin typeface="+mn-lt"/>
                </a:rPr>
                <a:t>No actionable </a:t>
              </a:r>
            </a:p>
            <a:p>
              <a:pPr algn="ctr" defTabSz="685783">
                <a:spcBef>
                  <a:spcPct val="0"/>
                </a:spcBef>
                <a:buClrTx/>
                <a:buNone/>
              </a:pPr>
              <a:r>
                <a:rPr lang="en-US" altLang="en-US" sz="1050" b="1" dirty="0">
                  <a:solidFill>
                    <a:schemeClr val="bg1"/>
                  </a:solidFill>
                  <a:latin typeface="+mn-lt"/>
                </a:rPr>
                <a:t>Mutations and </a:t>
              </a:r>
            </a:p>
            <a:p>
              <a:pPr algn="ctr" defTabSz="685783">
                <a:spcBef>
                  <a:spcPct val="0"/>
                </a:spcBef>
                <a:buClrTx/>
                <a:buNone/>
              </a:pPr>
              <a:r>
                <a:rPr lang="en-US" altLang="en-US" sz="1050" b="1" dirty="0">
                  <a:solidFill>
                    <a:schemeClr val="bg1"/>
                  </a:solidFill>
                  <a:latin typeface="+mn-lt"/>
                </a:rPr>
                <a:t>PD-L1 &lt; 50%</a:t>
              </a:r>
            </a:p>
          </p:txBody>
        </p:sp>
      </p:grpSp>
      <p:grpSp>
        <p:nvGrpSpPr>
          <p:cNvPr id="33" name="Group 29"/>
          <p:cNvGrpSpPr>
            <a:grpSpLocks/>
          </p:cNvGrpSpPr>
          <p:nvPr/>
        </p:nvGrpSpPr>
        <p:grpSpPr bwMode="auto">
          <a:xfrm>
            <a:off x="8313303" y="1303866"/>
            <a:ext cx="1337234" cy="361299"/>
            <a:chOff x="5166081" y="783622"/>
            <a:chExt cx="1857461" cy="481734"/>
          </a:xfrm>
        </p:grpSpPr>
        <p:sp>
          <p:nvSpPr>
            <p:cNvPr id="34" name="Line 6"/>
            <p:cNvSpPr>
              <a:spLocks noChangeShapeType="1"/>
            </p:cNvSpPr>
            <p:nvPr/>
          </p:nvSpPr>
          <p:spPr bwMode="auto">
            <a:xfrm>
              <a:off x="5166081" y="783622"/>
              <a:ext cx="1214130" cy="143179"/>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35" name="Text Box 8"/>
            <p:cNvSpPr txBox="1">
              <a:spLocks noChangeArrowheads="1"/>
            </p:cNvSpPr>
            <p:nvPr/>
          </p:nvSpPr>
          <p:spPr bwMode="auto">
            <a:xfrm>
              <a:off x="6482028" y="926800"/>
              <a:ext cx="541514" cy="33855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defTabSz="685783">
                <a:spcBef>
                  <a:spcPct val="0"/>
                </a:spcBef>
                <a:buClrTx/>
                <a:buNone/>
              </a:pPr>
              <a:r>
                <a:rPr lang="en-US" altLang="en-US" sz="1050" b="1">
                  <a:solidFill>
                    <a:schemeClr val="bg1"/>
                  </a:solidFill>
                  <a:latin typeface="+mn-lt"/>
                </a:rPr>
                <a:t>SCC</a:t>
              </a:r>
            </a:p>
          </p:txBody>
        </p:sp>
      </p:grpSp>
      <p:grpSp>
        <p:nvGrpSpPr>
          <p:cNvPr id="49" name="Group 32"/>
          <p:cNvGrpSpPr>
            <a:grpSpLocks/>
          </p:cNvGrpSpPr>
          <p:nvPr/>
        </p:nvGrpSpPr>
        <p:grpSpPr bwMode="auto">
          <a:xfrm>
            <a:off x="1677402" y="631500"/>
            <a:ext cx="2811988" cy="1002670"/>
            <a:chOff x="1421123" y="402969"/>
            <a:chExt cx="3965685" cy="1336892"/>
          </a:xfrm>
        </p:grpSpPr>
        <p:sp>
          <p:nvSpPr>
            <p:cNvPr id="50" name="Line 5"/>
            <p:cNvSpPr>
              <a:spLocks noChangeShapeType="1"/>
            </p:cNvSpPr>
            <p:nvPr/>
          </p:nvSpPr>
          <p:spPr bwMode="auto">
            <a:xfrm flipH="1">
              <a:off x="3455421" y="402969"/>
              <a:ext cx="1668463" cy="655306"/>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51" name="Text Box 7"/>
            <p:cNvSpPr txBox="1">
              <a:spLocks noChangeArrowheads="1"/>
            </p:cNvSpPr>
            <p:nvPr/>
          </p:nvSpPr>
          <p:spPr bwMode="auto">
            <a:xfrm>
              <a:off x="1421123" y="1185864"/>
              <a:ext cx="3965685" cy="553997"/>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defTabSz="685783">
                <a:spcBef>
                  <a:spcPct val="0"/>
                </a:spcBef>
                <a:buClrTx/>
                <a:buNone/>
              </a:pPr>
              <a:r>
                <a:rPr lang="en-US" altLang="en-US" sz="1050" b="1" dirty="0">
                  <a:solidFill>
                    <a:schemeClr val="bg1"/>
                  </a:solidFill>
                  <a:latin typeface="+mn-lt"/>
                </a:rPr>
                <a:t>Any histology but no actionable mutation</a:t>
              </a:r>
            </a:p>
            <a:p>
              <a:pPr defTabSz="685783">
                <a:spcBef>
                  <a:spcPct val="0"/>
                </a:spcBef>
                <a:buClrTx/>
                <a:buNone/>
              </a:pPr>
              <a:r>
                <a:rPr lang="en-US" altLang="en-US" sz="1050" b="1" dirty="0">
                  <a:solidFill>
                    <a:schemeClr val="bg1"/>
                  </a:solidFill>
                  <a:latin typeface="+mn-lt"/>
                </a:rPr>
                <a:t>PD-L1 IHC (+) </a:t>
              </a:r>
              <a:r>
                <a:rPr lang="en-US" altLang="en-US" sz="1050" b="1" u="sng" dirty="0">
                  <a:solidFill>
                    <a:schemeClr val="bg1"/>
                  </a:solidFill>
                  <a:latin typeface="+mn-lt"/>
                </a:rPr>
                <a:t>&gt;</a:t>
              </a:r>
              <a:r>
                <a:rPr lang="en-US" altLang="en-US" sz="1050" b="1" dirty="0">
                  <a:solidFill>
                    <a:schemeClr val="bg1"/>
                  </a:solidFill>
                  <a:latin typeface="+mn-lt"/>
                </a:rPr>
                <a:t> 50%</a:t>
              </a:r>
            </a:p>
          </p:txBody>
        </p:sp>
      </p:grpSp>
      <p:grpSp>
        <p:nvGrpSpPr>
          <p:cNvPr id="2" name="Group 1"/>
          <p:cNvGrpSpPr/>
          <p:nvPr/>
        </p:nvGrpSpPr>
        <p:grpSpPr>
          <a:xfrm>
            <a:off x="297031" y="1536614"/>
            <a:ext cx="1287906" cy="611228"/>
            <a:chOff x="-910331" y="1811379"/>
            <a:chExt cx="1717209" cy="814969"/>
          </a:xfrm>
        </p:grpSpPr>
        <p:sp>
          <p:nvSpPr>
            <p:cNvPr id="54" name="Line 15"/>
            <p:cNvSpPr>
              <a:spLocks noChangeShapeType="1"/>
            </p:cNvSpPr>
            <p:nvPr/>
          </p:nvSpPr>
          <p:spPr bwMode="auto">
            <a:xfrm flipH="1">
              <a:off x="6972" y="1811379"/>
              <a:ext cx="799906" cy="432912"/>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55" name="Text Box 7"/>
            <p:cNvSpPr txBox="1">
              <a:spLocks noChangeArrowheads="1"/>
            </p:cNvSpPr>
            <p:nvPr/>
          </p:nvSpPr>
          <p:spPr bwMode="auto">
            <a:xfrm>
              <a:off x="-910331" y="2287794"/>
              <a:ext cx="1460230" cy="338554"/>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defTabSz="685783">
                <a:spcBef>
                  <a:spcPct val="0"/>
                </a:spcBef>
                <a:buClrTx/>
                <a:buNone/>
              </a:pPr>
              <a:r>
                <a:rPr lang="en-US" altLang="en-US" sz="1050" b="1" dirty="0" err="1">
                  <a:solidFill>
                    <a:schemeClr val="bg1"/>
                  </a:solidFill>
                  <a:latin typeface="+mn-lt"/>
                </a:rPr>
                <a:t>Pembrolizumab</a:t>
              </a:r>
              <a:r>
                <a:rPr lang="en-US" altLang="en-US" sz="1050" b="1" dirty="0">
                  <a:solidFill>
                    <a:schemeClr val="bg1"/>
                  </a:solidFill>
                  <a:latin typeface="+mn-lt"/>
                </a:rPr>
                <a:t> </a:t>
              </a:r>
            </a:p>
          </p:txBody>
        </p:sp>
      </p:grpSp>
      <p:grpSp>
        <p:nvGrpSpPr>
          <p:cNvPr id="3" name="Group 2"/>
          <p:cNvGrpSpPr/>
          <p:nvPr/>
        </p:nvGrpSpPr>
        <p:grpSpPr>
          <a:xfrm>
            <a:off x="5847531" y="676567"/>
            <a:ext cx="2293172" cy="770603"/>
            <a:chOff x="3910046" y="-191473"/>
            <a:chExt cx="3057563" cy="1027475"/>
          </a:xfrm>
        </p:grpSpPr>
        <p:sp>
          <p:nvSpPr>
            <p:cNvPr id="56" name="Text Box 7"/>
            <p:cNvSpPr txBox="1">
              <a:spLocks noChangeArrowheads="1"/>
            </p:cNvSpPr>
            <p:nvPr/>
          </p:nvSpPr>
          <p:spPr bwMode="auto">
            <a:xfrm>
              <a:off x="5099147" y="497446"/>
              <a:ext cx="1868462" cy="33855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defTabSz="685783">
                <a:spcBef>
                  <a:spcPct val="0"/>
                </a:spcBef>
                <a:buClrTx/>
                <a:buNone/>
              </a:pPr>
              <a:r>
                <a:rPr lang="en-US" altLang="en-US" sz="1050" b="1" dirty="0">
                  <a:solidFill>
                    <a:schemeClr val="bg1"/>
                  </a:solidFill>
                  <a:latin typeface="+mn-lt"/>
                </a:rPr>
                <a:t>PD-L1 IHC (-) or &lt; 50%</a:t>
              </a:r>
            </a:p>
          </p:txBody>
        </p:sp>
        <p:sp>
          <p:nvSpPr>
            <p:cNvPr id="64" name="Line 22"/>
            <p:cNvSpPr>
              <a:spLocks noChangeShapeType="1"/>
            </p:cNvSpPr>
            <p:nvPr/>
          </p:nvSpPr>
          <p:spPr bwMode="auto">
            <a:xfrm>
              <a:off x="3910046" y="-191473"/>
              <a:ext cx="1413646" cy="52306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grpSp>
      <p:grpSp>
        <p:nvGrpSpPr>
          <p:cNvPr id="5" name="Group 4"/>
          <p:cNvGrpSpPr/>
          <p:nvPr/>
        </p:nvGrpSpPr>
        <p:grpSpPr>
          <a:xfrm>
            <a:off x="4581855" y="1411579"/>
            <a:ext cx="1988780" cy="639042"/>
            <a:chOff x="4077141" y="739107"/>
            <a:chExt cx="2651707" cy="852055"/>
          </a:xfrm>
        </p:grpSpPr>
        <p:sp>
          <p:nvSpPr>
            <p:cNvPr id="6" name="Line 5"/>
            <p:cNvSpPr>
              <a:spLocks noChangeShapeType="1"/>
            </p:cNvSpPr>
            <p:nvPr/>
          </p:nvSpPr>
          <p:spPr bwMode="auto">
            <a:xfrm flipH="1">
              <a:off x="5648437" y="801002"/>
              <a:ext cx="1080411" cy="384182"/>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7" name="Text Box 7"/>
            <p:cNvSpPr txBox="1">
              <a:spLocks noChangeArrowheads="1"/>
            </p:cNvSpPr>
            <p:nvPr/>
          </p:nvSpPr>
          <p:spPr bwMode="auto">
            <a:xfrm>
              <a:off x="4836678" y="1252608"/>
              <a:ext cx="881011" cy="338554"/>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defTabSz="685783">
                <a:spcBef>
                  <a:spcPct val="0"/>
                </a:spcBef>
                <a:buClrTx/>
                <a:buNone/>
              </a:pPr>
              <a:r>
                <a:rPr lang="en-US" altLang="en-US" sz="1050" b="1">
                  <a:solidFill>
                    <a:schemeClr val="bg1"/>
                  </a:solidFill>
                  <a:latin typeface="+mn-lt"/>
                </a:rPr>
                <a:t>Non-SCC</a:t>
              </a:r>
            </a:p>
          </p:txBody>
        </p:sp>
        <p:sp>
          <p:nvSpPr>
            <p:cNvPr id="65" name="Line 15"/>
            <p:cNvSpPr>
              <a:spLocks noChangeShapeType="1"/>
            </p:cNvSpPr>
            <p:nvPr/>
          </p:nvSpPr>
          <p:spPr bwMode="auto">
            <a:xfrm>
              <a:off x="4077141" y="739107"/>
              <a:ext cx="985589" cy="402651"/>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grpSp>
      <p:sp>
        <p:nvSpPr>
          <p:cNvPr id="70" name="Line 31"/>
          <p:cNvSpPr>
            <a:spLocks noChangeShapeType="1"/>
          </p:cNvSpPr>
          <p:nvPr/>
        </p:nvSpPr>
        <p:spPr bwMode="auto">
          <a:xfrm>
            <a:off x="5916026" y="2147843"/>
            <a:ext cx="335522" cy="209879"/>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76" name="TextBox 75"/>
          <p:cNvSpPr txBox="1"/>
          <p:nvPr/>
        </p:nvSpPr>
        <p:spPr>
          <a:xfrm>
            <a:off x="6384602" y="2237008"/>
            <a:ext cx="1066028" cy="426084"/>
          </a:xfrm>
          <a:prstGeom prst="rect">
            <a:avLst/>
          </a:prstGeom>
          <a:noFill/>
          <a:ln w="38100">
            <a:solidFill>
              <a:srgbClr val="6600FF"/>
            </a:solidFill>
          </a:ln>
        </p:spPr>
        <p:txBody>
          <a:bodyPr wrap="square">
            <a:spAutoFit/>
          </a:bodyPr>
          <a:lstStyle/>
          <a:p>
            <a:pPr algn="ctr" eaLnBrk="1" hangingPunct="1">
              <a:defRPr/>
            </a:pPr>
            <a:r>
              <a:rPr lang="en-US" sz="1050" b="1" dirty="0">
                <a:solidFill>
                  <a:schemeClr val="bg1"/>
                </a:solidFill>
              </a:rPr>
              <a:t>MET exon 14 skip mutation</a:t>
            </a:r>
          </a:p>
        </p:txBody>
      </p:sp>
      <p:grpSp>
        <p:nvGrpSpPr>
          <p:cNvPr id="79" name="Group 78"/>
          <p:cNvGrpSpPr/>
          <p:nvPr/>
        </p:nvGrpSpPr>
        <p:grpSpPr>
          <a:xfrm>
            <a:off x="3167703" y="1788181"/>
            <a:ext cx="1902376" cy="738664"/>
            <a:chOff x="-721804" y="1613755"/>
            <a:chExt cx="2536503" cy="984882"/>
          </a:xfrm>
        </p:grpSpPr>
        <p:sp>
          <p:nvSpPr>
            <p:cNvPr id="80" name="Line 15"/>
            <p:cNvSpPr>
              <a:spLocks noChangeShapeType="1"/>
            </p:cNvSpPr>
            <p:nvPr/>
          </p:nvSpPr>
          <p:spPr bwMode="auto">
            <a:xfrm flipH="1">
              <a:off x="951852" y="1722497"/>
              <a:ext cx="862847" cy="18911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81" name="Text Box 7"/>
            <p:cNvSpPr txBox="1">
              <a:spLocks noChangeArrowheads="1"/>
            </p:cNvSpPr>
            <p:nvPr/>
          </p:nvSpPr>
          <p:spPr bwMode="auto">
            <a:xfrm>
              <a:off x="-721804" y="1613755"/>
              <a:ext cx="1523145" cy="984882"/>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defTabSz="685783">
                <a:spcBef>
                  <a:spcPct val="0"/>
                </a:spcBef>
                <a:buClrTx/>
                <a:buNone/>
              </a:pPr>
              <a:r>
                <a:rPr lang="en-US" altLang="en-US" sz="1050" b="1" u="sng" dirty="0">
                  <a:solidFill>
                    <a:schemeClr val="bg1"/>
                  </a:solidFill>
                  <a:latin typeface="+mn-lt"/>
                </a:rPr>
                <a:t>&gt;</a:t>
              </a:r>
              <a:r>
                <a:rPr lang="en-US" altLang="en-US" sz="1050" b="1" dirty="0">
                  <a:solidFill>
                    <a:schemeClr val="bg1"/>
                  </a:solidFill>
                  <a:latin typeface="+mn-lt"/>
                </a:rPr>
                <a:t> 50% PD-L1 Platinum-</a:t>
              </a:r>
              <a:r>
                <a:rPr lang="en-US" altLang="en-US" sz="1050" b="1" dirty="0" err="1">
                  <a:solidFill>
                    <a:schemeClr val="bg1"/>
                  </a:solidFill>
                  <a:latin typeface="+mn-lt"/>
                </a:rPr>
                <a:t>Pemetrexed</a:t>
              </a:r>
              <a:r>
                <a:rPr lang="en-US" altLang="en-US" sz="1050" b="1" dirty="0">
                  <a:solidFill>
                    <a:schemeClr val="bg1"/>
                  </a:solidFill>
                  <a:latin typeface="+mn-lt"/>
                </a:rPr>
                <a:t>-</a:t>
              </a:r>
              <a:r>
                <a:rPr lang="en-US" altLang="en-US" sz="1050" b="1" dirty="0" err="1">
                  <a:solidFill>
                    <a:schemeClr val="bg1"/>
                  </a:solidFill>
                  <a:latin typeface="+mn-lt"/>
                </a:rPr>
                <a:t>Pembrolizumab</a:t>
              </a:r>
              <a:r>
                <a:rPr lang="en-US" altLang="en-US" sz="1050" b="1" dirty="0">
                  <a:solidFill>
                    <a:schemeClr val="bg1"/>
                  </a:solidFill>
                  <a:latin typeface="+mn-lt"/>
                </a:rPr>
                <a:t> </a:t>
              </a:r>
            </a:p>
          </p:txBody>
        </p:sp>
      </p:grpSp>
      <p:grpSp>
        <p:nvGrpSpPr>
          <p:cNvPr id="9" name="Group 8"/>
          <p:cNvGrpSpPr/>
          <p:nvPr/>
        </p:nvGrpSpPr>
        <p:grpSpPr>
          <a:xfrm>
            <a:off x="289570" y="2498513"/>
            <a:ext cx="2666184" cy="738664"/>
            <a:chOff x="368303" y="2569193"/>
            <a:chExt cx="2666184" cy="738664"/>
          </a:xfrm>
        </p:grpSpPr>
        <p:sp>
          <p:nvSpPr>
            <p:cNvPr id="82" name="Line 28"/>
            <p:cNvSpPr>
              <a:spLocks noChangeShapeType="1"/>
            </p:cNvSpPr>
            <p:nvPr/>
          </p:nvSpPr>
          <p:spPr bwMode="auto">
            <a:xfrm flipH="1" flipV="1">
              <a:off x="2149443" y="2967907"/>
              <a:ext cx="885044" cy="191907"/>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83" name="Text Box 27"/>
            <p:cNvSpPr txBox="1">
              <a:spLocks noChangeArrowheads="1"/>
            </p:cNvSpPr>
            <p:nvPr/>
          </p:nvSpPr>
          <p:spPr bwMode="auto">
            <a:xfrm>
              <a:off x="368303" y="2569193"/>
              <a:ext cx="1732651" cy="738664"/>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algn="ctr" defTabSz="685783">
                <a:spcBef>
                  <a:spcPct val="0"/>
                </a:spcBef>
                <a:buClrTx/>
                <a:buNone/>
              </a:pPr>
              <a:r>
                <a:rPr lang="en-US" altLang="en-US" sz="1050" b="1" u="sng" dirty="0">
                  <a:solidFill>
                    <a:schemeClr val="bg1"/>
                  </a:solidFill>
                  <a:latin typeface="+mn-lt"/>
                </a:rPr>
                <a:t>Rare mutations: </a:t>
              </a:r>
              <a:r>
                <a:rPr lang="en-US" altLang="en-US" sz="1050" b="1" dirty="0">
                  <a:solidFill>
                    <a:schemeClr val="bg1"/>
                  </a:solidFill>
                  <a:latin typeface="+mn-lt"/>
                </a:rPr>
                <a:t> </a:t>
              </a:r>
              <a:r>
                <a:rPr lang="en-US" altLang="en-US" sz="1050" b="1" dirty="0" err="1">
                  <a:solidFill>
                    <a:schemeClr val="bg1"/>
                  </a:solidFill>
                  <a:latin typeface="+mn-lt"/>
                </a:rPr>
                <a:t>Afatinib</a:t>
              </a:r>
              <a:endParaRPr lang="en-US" altLang="en-US" sz="1050" b="1" dirty="0">
                <a:solidFill>
                  <a:schemeClr val="bg1"/>
                </a:solidFill>
                <a:latin typeface="+mn-lt"/>
              </a:endParaRPr>
            </a:p>
            <a:p>
              <a:pPr algn="ctr" defTabSz="685783">
                <a:spcBef>
                  <a:spcPct val="0"/>
                </a:spcBef>
                <a:buClrTx/>
                <a:buNone/>
              </a:pPr>
              <a:endParaRPr lang="en-US" altLang="en-US" sz="1050" b="1" dirty="0">
                <a:solidFill>
                  <a:schemeClr val="bg1"/>
                </a:solidFill>
                <a:latin typeface="+mn-lt"/>
              </a:endParaRPr>
            </a:p>
            <a:p>
              <a:pPr algn="ctr" defTabSz="685783">
                <a:spcBef>
                  <a:spcPct val="0"/>
                </a:spcBef>
                <a:buClrTx/>
                <a:buNone/>
              </a:pPr>
              <a:r>
                <a:rPr lang="en-US" altLang="en-US" sz="1050" b="1" u="sng" dirty="0">
                  <a:solidFill>
                    <a:schemeClr val="bg1"/>
                  </a:solidFill>
                  <a:latin typeface="+mn-lt"/>
                </a:rPr>
                <a:t>EGFR exon 20: </a:t>
              </a:r>
              <a:r>
                <a:rPr lang="en-US" altLang="en-US" sz="1050" b="1" dirty="0" err="1">
                  <a:solidFill>
                    <a:schemeClr val="bg1"/>
                  </a:solidFill>
                  <a:latin typeface="+mn-lt"/>
                </a:rPr>
                <a:t>Poziotinib</a:t>
              </a:r>
              <a:r>
                <a:rPr lang="en-US" altLang="en-US" sz="1050" b="1" dirty="0">
                  <a:solidFill>
                    <a:schemeClr val="bg1"/>
                  </a:solidFill>
                  <a:latin typeface="+mn-lt"/>
                </a:rPr>
                <a:t>,</a:t>
              </a:r>
            </a:p>
            <a:p>
              <a:pPr algn="ctr" defTabSz="685783">
                <a:spcBef>
                  <a:spcPct val="0"/>
                </a:spcBef>
                <a:buClrTx/>
                <a:buNone/>
              </a:pPr>
              <a:r>
                <a:rPr lang="en-US" altLang="en-US" sz="1050" b="1" dirty="0">
                  <a:solidFill>
                    <a:schemeClr val="bg1"/>
                  </a:solidFill>
                  <a:latin typeface="+mn-lt"/>
                </a:rPr>
                <a:t>TAK-788</a:t>
              </a:r>
            </a:p>
          </p:txBody>
        </p:sp>
      </p:grpSp>
      <p:grpSp>
        <p:nvGrpSpPr>
          <p:cNvPr id="84" name="Group 83"/>
          <p:cNvGrpSpPr/>
          <p:nvPr/>
        </p:nvGrpSpPr>
        <p:grpSpPr>
          <a:xfrm>
            <a:off x="4473516" y="2939057"/>
            <a:ext cx="931846" cy="2634972"/>
            <a:chOff x="3509507" y="1922672"/>
            <a:chExt cx="931846" cy="2634972"/>
          </a:xfrm>
        </p:grpSpPr>
        <p:sp>
          <p:nvSpPr>
            <p:cNvPr id="85" name="Line 31"/>
            <p:cNvSpPr>
              <a:spLocks noChangeShapeType="1"/>
            </p:cNvSpPr>
            <p:nvPr/>
          </p:nvSpPr>
          <p:spPr bwMode="auto">
            <a:xfrm flipH="1">
              <a:off x="3913639" y="1922672"/>
              <a:ext cx="16121" cy="1371074"/>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86" name="Line 31"/>
            <p:cNvSpPr>
              <a:spLocks noChangeShapeType="1"/>
            </p:cNvSpPr>
            <p:nvPr/>
          </p:nvSpPr>
          <p:spPr bwMode="auto">
            <a:xfrm flipH="1">
              <a:off x="3913639" y="3733174"/>
              <a:ext cx="0" cy="28066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87" name="Text Box 25"/>
            <p:cNvSpPr txBox="1">
              <a:spLocks noChangeArrowheads="1"/>
            </p:cNvSpPr>
            <p:nvPr/>
          </p:nvSpPr>
          <p:spPr bwMode="auto">
            <a:xfrm>
              <a:off x="3730811" y="3379987"/>
              <a:ext cx="489238" cy="253916"/>
            </a:xfrm>
            <a:prstGeom prst="rect">
              <a:avLst/>
            </a:prstGeom>
            <a:noFill/>
            <a:ln w="38100">
              <a:solidFill>
                <a:srgbClr val="FC7B1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1050" b="1" dirty="0">
                  <a:solidFill>
                    <a:schemeClr val="bg1"/>
                  </a:solidFill>
                  <a:latin typeface="+mn-lt"/>
                </a:rPr>
                <a:t>NTRK</a:t>
              </a:r>
            </a:p>
          </p:txBody>
        </p:sp>
        <p:sp>
          <p:nvSpPr>
            <p:cNvPr id="88" name="Text Box 32"/>
            <p:cNvSpPr txBox="1">
              <a:spLocks noChangeArrowheads="1"/>
            </p:cNvSpPr>
            <p:nvPr/>
          </p:nvSpPr>
          <p:spPr bwMode="auto">
            <a:xfrm>
              <a:off x="3509507" y="4142146"/>
              <a:ext cx="931846" cy="415498"/>
            </a:xfrm>
            <a:prstGeom prst="rect">
              <a:avLst/>
            </a:prstGeom>
            <a:noFill/>
            <a:ln w="38100">
              <a:solidFill>
                <a:srgbClr val="FC7B1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1050" b="1" dirty="0" err="1">
                  <a:solidFill>
                    <a:schemeClr val="bg1"/>
                  </a:solidFill>
                  <a:latin typeface="+mn-lt"/>
                </a:rPr>
                <a:t>Entrectinib</a:t>
              </a:r>
              <a:endParaRPr lang="en-US" altLang="en-US" sz="1050" b="1" dirty="0">
                <a:solidFill>
                  <a:schemeClr val="bg1"/>
                </a:solidFill>
                <a:latin typeface="+mn-lt"/>
              </a:endParaRPr>
            </a:p>
            <a:p>
              <a:pPr algn="ctr">
                <a:spcBef>
                  <a:spcPct val="0"/>
                </a:spcBef>
                <a:buClrTx/>
                <a:buFontTx/>
                <a:buNone/>
              </a:pPr>
              <a:r>
                <a:rPr lang="en-US" altLang="en-US" sz="1050" b="1" dirty="0" err="1">
                  <a:solidFill>
                    <a:schemeClr val="bg1"/>
                  </a:solidFill>
                  <a:latin typeface="+mn-lt"/>
                </a:rPr>
                <a:t>Larotrectinib</a:t>
              </a:r>
              <a:endParaRPr lang="en-US" altLang="en-US" sz="1050" b="1" dirty="0">
                <a:solidFill>
                  <a:schemeClr val="bg1"/>
                </a:solidFill>
                <a:latin typeface="+mn-lt"/>
              </a:endParaRPr>
            </a:p>
          </p:txBody>
        </p:sp>
      </p:grpSp>
      <p:grpSp>
        <p:nvGrpSpPr>
          <p:cNvPr id="90" name="Group 89"/>
          <p:cNvGrpSpPr/>
          <p:nvPr/>
        </p:nvGrpSpPr>
        <p:grpSpPr>
          <a:xfrm>
            <a:off x="5260096" y="2991981"/>
            <a:ext cx="1770913" cy="3401897"/>
            <a:chOff x="3322317" y="1223927"/>
            <a:chExt cx="1770913" cy="3401897"/>
          </a:xfrm>
        </p:grpSpPr>
        <p:sp>
          <p:nvSpPr>
            <p:cNvPr id="91" name="Line 31"/>
            <p:cNvSpPr>
              <a:spLocks noChangeShapeType="1"/>
            </p:cNvSpPr>
            <p:nvPr/>
          </p:nvSpPr>
          <p:spPr bwMode="auto">
            <a:xfrm>
              <a:off x="3322317" y="1223927"/>
              <a:ext cx="708976" cy="209856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92" name="Line 31"/>
            <p:cNvSpPr>
              <a:spLocks noChangeShapeType="1"/>
            </p:cNvSpPr>
            <p:nvPr/>
          </p:nvSpPr>
          <p:spPr bwMode="auto">
            <a:xfrm flipH="1">
              <a:off x="4039280" y="3690833"/>
              <a:ext cx="0" cy="28066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93" name="Text Box 25"/>
            <p:cNvSpPr txBox="1">
              <a:spLocks noChangeArrowheads="1"/>
            </p:cNvSpPr>
            <p:nvPr/>
          </p:nvSpPr>
          <p:spPr bwMode="auto">
            <a:xfrm>
              <a:off x="3980849" y="3373734"/>
              <a:ext cx="479618" cy="253916"/>
            </a:xfrm>
            <a:prstGeom prst="rect">
              <a:avLst/>
            </a:prstGeom>
            <a:noFill/>
            <a:ln w="38100">
              <a:solidFill>
                <a:srgbClr val="FF6699"/>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1050" b="1" dirty="0">
                  <a:solidFill>
                    <a:schemeClr val="bg1"/>
                  </a:solidFill>
                  <a:latin typeface="+mn-lt"/>
                </a:rPr>
                <a:t>HER2</a:t>
              </a:r>
            </a:p>
          </p:txBody>
        </p:sp>
        <p:sp>
          <p:nvSpPr>
            <p:cNvPr id="94" name="Text Box 32"/>
            <p:cNvSpPr txBox="1">
              <a:spLocks noChangeArrowheads="1"/>
            </p:cNvSpPr>
            <p:nvPr/>
          </p:nvSpPr>
          <p:spPr bwMode="auto">
            <a:xfrm>
              <a:off x="3775971" y="4048743"/>
              <a:ext cx="1317259" cy="577081"/>
            </a:xfrm>
            <a:prstGeom prst="rect">
              <a:avLst/>
            </a:prstGeom>
            <a:noFill/>
            <a:ln w="38100">
              <a:solidFill>
                <a:srgbClr val="FF66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1050" b="1" dirty="0">
                  <a:solidFill>
                    <a:schemeClr val="bg1"/>
                  </a:solidFill>
                  <a:latin typeface="+mn-lt"/>
                </a:rPr>
                <a:t>Ado-</a:t>
              </a:r>
              <a:r>
                <a:rPr lang="en-US" altLang="en-US" sz="1050" b="1" dirty="0" err="1">
                  <a:solidFill>
                    <a:schemeClr val="bg1"/>
                  </a:solidFill>
                  <a:latin typeface="+mn-lt"/>
                </a:rPr>
                <a:t>trastuzumab</a:t>
              </a:r>
              <a:endParaRPr lang="en-US" altLang="en-US" sz="1050" b="1" dirty="0">
                <a:solidFill>
                  <a:schemeClr val="bg1"/>
                </a:solidFill>
                <a:latin typeface="+mn-lt"/>
              </a:endParaRPr>
            </a:p>
            <a:p>
              <a:pPr algn="ctr">
                <a:spcBef>
                  <a:spcPct val="0"/>
                </a:spcBef>
                <a:buClrTx/>
                <a:buFontTx/>
                <a:buNone/>
              </a:pPr>
              <a:r>
                <a:rPr lang="en-US" altLang="en-US" sz="1050" b="1" dirty="0">
                  <a:solidFill>
                    <a:schemeClr val="bg1"/>
                  </a:solidFill>
                  <a:latin typeface="+mn-lt"/>
                </a:rPr>
                <a:t>Exon 20: </a:t>
              </a:r>
              <a:r>
                <a:rPr lang="en-US" altLang="en-US" sz="1050" b="1" dirty="0" err="1">
                  <a:solidFill>
                    <a:schemeClr val="bg1"/>
                  </a:solidFill>
                  <a:latin typeface="+mn-lt"/>
                </a:rPr>
                <a:t>poziotinib</a:t>
              </a:r>
              <a:r>
                <a:rPr lang="en-US" altLang="en-US" sz="1050" b="1" dirty="0">
                  <a:solidFill>
                    <a:schemeClr val="bg1"/>
                  </a:solidFill>
                  <a:latin typeface="+mn-lt"/>
                </a:rPr>
                <a:t> (trial)</a:t>
              </a:r>
            </a:p>
          </p:txBody>
        </p:sp>
      </p:grpSp>
    </p:spTree>
    <p:extLst>
      <p:ext uri="{BB962C8B-B14F-4D97-AF65-F5344CB8AC3E}">
        <p14:creationId xmlns:p14="http://schemas.microsoft.com/office/powerpoint/2010/main" val="2244772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9" y="-31640"/>
            <a:ext cx="8229600" cy="1143000"/>
          </a:xfrm>
        </p:spPr>
        <p:txBody>
          <a:bodyPr/>
          <a:lstStyle/>
          <a:p>
            <a:r>
              <a:rPr lang="en-US" b="1" dirty="0"/>
              <a:t>NTRK  </a:t>
            </a:r>
          </a:p>
        </p:txBody>
      </p:sp>
      <p:pic>
        <p:nvPicPr>
          <p:cNvPr id="12" name="Content Placeholder 5">
            <a:extLst>
              <a:ext uri="{FF2B5EF4-FFF2-40B4-BE49-F238E27FC236}">
                <a16:creationId xmlns:a16="http://schemas.microsoft.com/office/drawing/2014/main" id="{4E32DD0F-022C-45D7-8AE5-7056AD81FDE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2519" y="981619"/>
            <a:ext cx="4053490" cy="2595728"/>
          </a:xfrm>
        </p:spPr>
      </p:pic>
      <p:sp>
        <p:nvSpPr>
          <p:cNvPr id="11" name="Oval 10">
            <a:extLst>
              <a:ext uri="{FF2B5EF4-FFF2-40B4-BE49-F238E27FC236}">
                <a16:creationId xmlns:a16="http://schemas.microsoft.com/office/drawing/2014/main" id="{1112B7C0-1DD7-469A-BDA1-368795E3BD9D}"/>
              </a:ext>
            </a:extLst>
          </p:cNvPr>
          <p:cNvSpPr/>
          <p:nvPr/>
        </p:nvSpPr>
        <p:spPr bwMode="auto">
          <a:xfrm>
            <a:off x="593520" y="981619"/>
            <a:ext cx="990600" cy="2595728"/>
          </a:xfrm>
          <a:prstGeom prst="ellipse">
            <a:avLst/>
          </a:prstGeom>
          <a:noFill/>
          <a:ln w="571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FFFFFF"/>
              </a:solidFill>
              <a:effectLst>
                <a:outerShdw blurRad="38100" dist="38100" dir="2700000" algn="tl">
                  <a:srgbClr val="000000">
                    <a:alpha val="43137"/>
                  </a:srgbClr>
                </a:outerShdw>
              </a:effectLst>
              <a:latin typeface="Arial" pitchFamily="34" charset="0"/>
            </a:endParaRPr>
          </a:p>
        </p:txBody>
      </p:sp>
      <p:sp>
        <p:nvSpPr>
          <p:cNvPr id="15" name="TextBox 14">
            <a:extLst>
              <a:ext uri="{FF2B5EF4-FFF2-40B4-BE49-F238E27FC236}">
                <a16:creationId xmlns:a16="http://schemas.microsoft.com/office/drawing/2014/main" id="{FE042438-6C42-4926-AAE2-1A9F98591E91}"/>
              </a:ext>
            </a:extLst>
          </p:cNvPr>
          <p:cNvSpPr txBox="1"/>
          <p:nvPr/>
        </p:nvSpPr>
        <p:spPr>
          <a:xfrm>
            <a:off x="146305" y="6242129"/>
            <a:ext cx="12045695" cy="461665"/>
          </a:xfrm>
          <a:prstGeom prst="rect">
            <a:avLst/>
          </a:prstGeom>
          <a:noFill/>
        </p:spPr>
        <p:txBody>
          <a:bodyPr wrap="square" rtlCol="0">
            <a:spAutoFit/>
          </a:bodyPr>
          <a:lstStyle/>
          <a:p>
            <a:pPr fontAlgn="base">
              <a:spcBef>
                <a:spcPct val="0"/>
              </a:spcBef>
              <a:spcAft>
                <a:spcPct val="0"/>
              </a:spcAft>
            </a:pPr>
            <a:r>
              <a:rPr lang="en-US" sz="1200" i="1" dirty="0" err="1">
                <a:solidFill>
                  <a:srgbClr val="FFFFFF"/>
                </a:solidFill>
                <a:latin typeface="Arial" charset="0"/>
              </a:rPr>
              <a:t>Farago</a:t>
            </a:r>
            <a:r>
              <a:rPr lang="en-US" sz="1200" i="1" dirty="0">
                <a:solidFill>
                  <a:srgbClr val="FFFFFF"/>
                </a:solidFill>
                <a:latin typeface="Arial" charset="0"/>
              </a:rPr>
              <a:t> AF et al, J </a:t>
            </a:r>
            <a:r>
              <a:rPr lang="en-US" sz="1200" i="1" dirty="0" err="1">
                <a:solidFill>
                  <a:srgbClr val="FFFFFF"/>
                </a:solidFill>
                <a:latin typeface="Arial" charset="0"/>
              </a:rPr>
              <a:t>Thorac</a:t>
            </a:r>
            <a:r>
              <a:rPr lang="en-US" sz="1200" i="1" dirty="0">
                <a:solidFill>
                  <a:srgbClr val="FFFFFF"/>
                </a:solidFill>
                <a:latin typeface="Arial" charset="0"/>
              </a:rPr>
              <a:t> Oncol 10:1670, 2015; </a:t>
            </a:r>
            <a:r>
              <a:rPr lang="en-US" sz="1200" i="1" dirty="0" err="1">
                <a:solidFill>
                  <a:srgbClr val="FFFFFF"/>
                </a:solidFill>
                <a:latin typeface="Arial" charset="0"/>
              </a:rPr>
              <a:t>Ricciuti</a:t>
            </a:r>
            <a:r>
              <a:rPr lang="en-US" sz="1200" i="1" dirty="0">
                <a:solidFill>
                  <a:srgbClr val="FFFFFF"/>
                </a:solidFill>
                <a:latin typeface="Arial" charset="0"/>
              </a:rPr>
              <a:t> B et al, Med Oncol 34:105, 2017; Okamura K et al, Lung Cancer 78:100-6, 2012; </a:t>
            </a:r>
            <a:r>
              <a:rPr lang="en-US" sz="1200" i="1" dirty="0" err="1">
                <a:solidFill>
                  <a:srgbClr val="FFFFFF"/>
                </a:solidFill>
                <a:latin typeface="Arial" charset="0"/>
              </a:rPr>
              <a:t>Khotskaya</a:t>
            </a:r>
            <a:r>
              <a:rPr lang="en-US" sz="1200" i="1" dirty="0">
                <a:solidFill>
                  <a:srgbClr val="FFFFFF"/>
                </a:solidFill>
                <a:latin typeface="Arial" charset="0"/>
              </a:rPr>
              <a:t> YB, et al: Pharmacology and </a:t>
            </a:r>
            <a:r>
              <a:rPr lang="en-US" sz="1200" i="1" dirty="0" err="1">
                <a:solidFill>
                  <a:srgbClr val="FFFFFF"/>
                </a:solidFill>
                <a:latin typeface="Arial" charset="0"/>
              </a:rPr>
              <a:t>Therapeutiecs</a:t>
            </a:r>
            <a:r>
              <a:rPr lang="en-US" sz="1200" i="1" dirty="0">
                <a:solidFill>
                  <a:srgbClr val="FFFFFF"/>
                </a:solidFill>
                <a:latin typeface="Arial" charset="0"/>
              </a:rPr>
              <a:t> 173:58-99, 2017; </a:t>
            </a:r>
            <a:r>
              <a:rPr lang="en-US" sz="1200" i="1" dirty="0" err="1">
                <a:solidFill>
                  <a:srgbClr val="FFFFFF"/>
                </a:solidFill>
                <a:latin typeface="Arial" charset="0"/>
              </a:rPr>
              <a:t>Drilon</a:t>
            </a:r>
            <a:r>
              <a:rPr lang="en-US" sz="1200" i="1" dirty="0">
                <a:solidFill>
                  <a:srgbClr val="FFFFFF"/>
                </a:solidFill>
                <a:latin typeface="Arial" charset="0"/>
              </a:rPr>
              <a:t> et al, Cancer </a:t>
            </a:r>
            <a:r>
              <a:rPr lang="en-US" sz="1200" i="1" dirty="0" err="1">
                <a:solidFill>
                  <a:srgbClr val="FFFFFF"/>
                </a:solidFill>
                <a:latin typeface="Arial" charset="0"/>
              </a:rPr>
              <a:t>Discov</a:t>
            </a:r>
            <a:r>
              <a:rPr lang="en-US" sz="1200" i="1" dirty="0">
                <a:solidFill>
                  <a:srgbClr val="FFFFFF"/>
                </a:solidFill>
                <a:latin typeface="Arial" charset="0"/>
              </a:rPr>
              <a:t> 7(4):400-409, 2017; </a:t>
            </a:r>
            <a:r>
              <a:rPr lang="en-US" sz="1200" i="1" dirty="0" err="1">
                <a:solidFill>
                  <a:srgbClr val="FFFFFF"/>
                </a:solidFill>
                <a:latin typeface="Arial" charset="0"/>
              </a:rPr>
              <a:t>Farago</a:t>
            </a:r>
            <a:r>
              <a:rPr lang="en-US" sz="1200" i="1" dirty="0">
                <a:solidFill>
                  <a:srgbClr val="FFFFFF"/>
                </a:solidFill>
                <a:latin typeface="Arial" charset="0"/>
              </a:rPr>
              <a:t> et al, WCLC, 2018; </a:t>
            </a:r>
            <a:r>
              <a:rPr lang="en-US" sz="1200" i="1" dirty="0" err="1">
                <a:solidFill>
                  <a:srgbClr val="FFFFFF"/>
                </a:solidFill>
                <a:latin typeface="Arial" charset="0"/>
              </a:rPr>
              <a:t>Drilon</a:t>
            </a:r>
            <a:r>
              <a:rPr lang="en-US" sz="1200" i="1" dirty="0">
                <a:solidFill>
                  <a:srgbClr val="FFFFFF"/>
                </a:solidFill>
                <a:latin typeface="Arial" charset="0"/>
              </a:rPr>
              <a:t> A et al: NEJM #&amp;*:731, 2018</a:t>
            </a:r>
          </a:p>
        </p:txBody>
      </p:sp>
      <p:sp>
        <p:nvSpPr>
          <p:cNvPr id="16" name="Text Placeholder 7">
            <a:extLst>
              <a:ext uri="{FF2B5EF4-FFF2-40B4-BE49-F238E27FC236}">
                <a16:creationId xmlns:a16="http://schemas.microsoft.com/office/drawing/2014/main" id="{556FB92A-B773-46ED-A276-11E46999337A}"/>
              </a:ext>
            </a:extLst>
          </p:cNvPr>
          <p:cNvSpPr>
            <a:spLocks noGrp="1"/>
          </p:cNvSpPr>
          <p:nvPr>
            <p:ph sz="quarter" idx="4"/>
          </p:nvPr>
        </p:nvSpPr>
        <p:spPr>
          <a:xfrm>
            <a:off x="4851399" y="1111360"/>
            <a:ext cx="7227825" cy="4449434"/>
          </a:xfrm>
        </p:spPr>
        <p:txBody>
          <a:bodyPr>
            <a:noAutofit/>
          </a:bodyPr>
          <a:lstStyle/>
          <a:p>
            <a:r>
              <a:rPr lang="en-US" sz="2400" dirty="0"/>
              <a:t>TRK receptor family involves </a:t>
            </a:r>
            <a:r>
              <a:rPr lang="en-US" sz="2400" dirty="0" err="1"/>
              <a:t>TrkA</a:t>
            </a:r>
            <a:r>
              <a:rPr lang="en-US" sz="2400" dirty="0"/>
              <a:t>, </a:t>
            </a:r>
            <a:r>
              <a:rPr lang="en-US" sz="2400" dirty="0" err="1"/>
              <a:t>TrkB</a:t>
            </a:r>
            <a:r>
              <a:rPr lang="en-US" sz="2400" dirty="0"/>
              <a:t>, </a:t>
            </a:r>
            <a:r>
              <a:rPr lang="en-US" sz="2400" dirty="0" err="1"/>
              <a:t>TrkC</a:t>
            </a:r>
            <a:r>
              <a:rPr lang="en-US" sz="2400" dirty="0"/>
              <a:t>  encoded by NTRK1,2,3. Involved in neuronal development</a:t>
            </a:r>
          </a:p>
          <a:p>
            <a:r>
              <a:rPr lang="en-US" sz="2400" dirty="0"/>
              <a:t>Gene rearrangements confer oncogenic properties to the TRK receptors</a:t>
            </a:r>
          </a:p>
          <a:p>
            <a:r>
              <a:rPr lang="en-US" sz="2400" dirty="0">
                <a:solidFill>
                  <a:srgbClr val="FFFF00"/>
                </a:solidFill>
              </a:rPr>
              <a:t>NTRK fusions in 0.1%-2.4% NSCLC</a:t>
            </a:r>
            <a:r>
              <a:rPr lang="en-US" sz="2400" dirty="0"/>
              <a:t>, former or current smokers</a:t>
            </a:r>
          </a:p>
          <a:p>
            <a:r>
              <a:rPr lang="en-US" sz="2400" dirty="0"/>
              <a:t>NTRK1,2,3 mutations are mutually exclusive </a:t>
            </a:r>
          </a:p>
          <a:p>
            <a:r>
              <a:rPr lang="en-US" sz="2400" dirty="0"/>
              <a:t>Phase 1 Basket trials 3 responses (one NSCLC)</a:t>
            </a:r>
          </a:p>
          <a:p>
            <a:r>
              <a:rPr lang="en-US" sz="2400" dirty="0" err="1"/>
              <a:t>Larotrectinib</a:t>
            </a:r>
            <a:r>
              <a:rPr lang="en-US" sz="2400" dirty="0"/>
              <a:t> highly selective inhibitor</a:t>
            </a:r>
          </a:p>
          <a:p>
            <a:pPr lvl="1"/>
            <a:r>
              <a:rPr lang="en-US" dirty="0"/>
              <a:t>Basket trial 3/4 responses in NSCLC</a:t>
            </a:r>
          </a:p>
          <a:p>
            <a:endParaRPr lang="en-US" sz="2400" dirty="0"/>
          </a:p>
          <a:p>
            <a:endParaRPr lang="en-US" sz="2400" dirty="0"/>
          </a:p>
        </p:txBody>
      </p:sp>
      <p:pic>
        <p:nvPicPr>
          <p:cNvPr id="5" name="Picture 4">
            <a:extLst>
              <a:ext uri="{FF2B5EF4-FFF2-40B4-BE49-F238E27FC236}">
                <a16:creationId xmlns:a16="http://schemas.microsoft.com/office/drawing/2014/main" id="{29D4B81E-9259-4B48-AB92-4EBE55A5BB5D}"/>
              </a:ext>
            </a:extLst>
          </p:cNvPr>
          <p:cNvPicPr>
            <a:picLocks noChangeAspect="1"/>
          </p:cNvPicPr>
          <p:nvPr/>
        </p:nvPicPr>
        <p:blipFill rotWithShape="1">
          <a:blip r:embed="rId3">
            <a:extLst>
              <a:ext uri="{28A0092B-C50C-407E-A947-70E740481C1C}">
                <a14:useLocalDpi xmlns:a14="http://schemas.microsoft.com/office/drawing/2010/main" val="0"/>
              </a:ext>
            </a:extLst>
          </a:blip>
          <a:srcRect b="48520"/>
          <a:stretch/>
        </p:blipFill>
        <p:spPr>
          <a:xfrm>
            <a:off x="521209" y="3683186"/>
            <a:ext cx="4114800" cy="2415861"/>
          </a:xfrm>
          <a:prstGeom prst="rect">
            <a:avLst/>
          </a:prstGeom>
        </p:spPr>
      </p:pic>
    </p:spTree>
    <p:extLst>
      <p:ext uri="{BB962C8B-B14F-4D97-AF65-F5344CB8AC3E}">
        <p14:creationId xmlns:p14="http://schemas.microsoft.com/office/powerpoint/2010/main" val="1627276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20" y="81344"/>
            <a:ext cx="10515600" cy="540131"/>
          </a:xfrm>
        </p:spPr>
        <p:txBody>
          <a:bodyPr>
            <a:normAutofit fontScale="90000"/>
          </a:bodyPr>
          <a:lstStyle/>
          <a:p>
            <a:r>
              <a:rPr lang="en-US" b="1" dirty="0"/>
              <a:t>NTRK Inhibitors</a:t>
            </a:r>
          </a:p>
        </p:txBody>
      </p:sp>
      <p:sp>
        <p:nvSpPr>
          <p:cNvPr id="3" name="Text Placeholder 2"/>
          <p:cNvSpPr>
            <a:spLocks noGrp="1"/>
          </p:cNvSpPr>
          <p:nvPr>
            <p:ph type="body" idx="1"/>
          </p:nvPr>
        </p:nvSpPr>
        <p:spPr>
          <a:xfrm>
            <a:off x="939801" y="1045750"/>
            <a:ext cx="5157787" cy="504253"/>
          </a:xfrm>
        </p:spPr>
        <p:txBody>
          <a:bodyPr/>
          <a:lstStyle/>
          <a:p>
            <a:r>
              <a:rPr lang="en-US" u="sng" dirty="0" err="1"/>
              <a:t>Larotrectinib</a:t>
            </a:r>
            <a:r>
              <a:rPr lang="en-US" dirty="0"/>
              <a:t>			</a:t>
            </a:r>
          </a:p>
        </p:txBody>
      </p:sp>
      <p:sp>
        <p:nvSpPr>
          <p:cNvPr id="4" name="Content Placeholder 3"/>
          <p:cNvSpPr>
            <a:spLocks noGrp="1"/>
          </p:cNvSpPr>
          <p:nvPr>
            <p:ph sz="half" idx="2"/>
          </p:nvPr>
        </p:nvSpPr>
        <p:spPr>
          <a:xfrm>
            <a:off x="839788" y="1599819"/>
            <a:ext cx="5157787" cy="4589844"/>
          </a:xfrm>
        </p:spPr>
        <p:txBody>
          <a:bodyPr>
            <a:normAutofit/>
          </a:bodyPr>
          <a:lstStyle/>
          <a:p>
            <a:r>
              <a:rPr lang="en-US" sz="2400" dirty="0"/>
              <a:t>Fatigue</a:t>
            </a:r>
          </a:p>
          <a:p>
            <a:r>
              <a:rPr lang="en-US" sz="2400" dirty="0"/>
              <a:t>Pyrexia</a:t>
            </a:r>
          </a:p>
          <a:p>
            <a:r>
              <a:rPr lang="en-US" sz="2400" dirty="0"/>
              <a:t>Peripheral edema</a:t>
            </a:r>
          </a:p>
          <a:p>
            <a:r>
              <a:rPr lang="en-US" sz="2400" dirty="0"/>
              <a:t>Nausea/vomiting</a:t>
            </a:r>
          </a:p>
          <a:p>
            <a:r>
              <a:rPr lang="en-US" sz="2400" dirty="0"/>
              <a:t>Diarrhea</a:t>
            </a:r>
          </a:p>
          <a:p>
            <a:r>
              <a:rPr lang="en-US" sz="2400" dirty="0"/>
              <a:t>Abnormal liver function labs</a:t>
            </a:r>
          </a:p>
          <a:p>
            <a:r>
              <a:rPr lang="en-US" sz="2400" dirty="0"/>
              <a:t>Anemia</a:t>
            </a:r>
          </a:p>
          <a:p>
            <a:r>
              <a:rPr lang="en-US" sz="2400" dirty="0"/>
              <a:t>CNS toxicity (</a:t>
            </a:r>
            <a:r>
              <a:rPr lang="en-US" sz="2400" dirty="0" err="1"/>
              <a:t>delerium</a:t>
            </a:r>
            <a:r>
              <a:rPr lang="en-US" sz="2400" dirty="0"/>
              <a:t>, encephalopathy)</a:t>
            </a:r>
          </a:p>
        </p:txBody>
      </p:sp>
      <p:sp>
        <p:nvSpPr>
          <p:cNvPr id="5" name="Text Placeholder 4"/>
          <p:cNvSpPr>
            <a:spLocks noGrp="1"/>
          </p:cNvSpPr>
          <p:nvPr>
            <p:ph type="body" sz="quarter" idx="3"/>
          </p:nvPr>
        </p:nvSpPr>
        <p:spPr>
          <a:xfrm>
            <a:off x="6172200" y="81344"/>
            <a:ext cx="5183188" cy="595312"/>
          </a:xfrm>
        </p:spPr>
        <p:txBody>
          <a:bodyPr/>
          <a:lstStyle/>
          <a:p>
            <a:r>
              <a:rPr lang="en-US" u="sng" dirty="0" err="1"/>
              <a:t>Entrectinib</a:t>
            </a:r>
            <a:endParaRPr lang="en-US" u="sng" dirty="0"/>
          </a:p>
        </p:txBody>
      </p:sp>
      <p:sp>
        <p:nvSpPr>
          <p:cNvPr id="6" name="Content Placeholder 5"/>
          <p:cNvSpPr>
            <a:spLocks noGrp="1"/>
          </p:cNvSpPr>
          <p:nvPr>
            <p:ph sz="quarter" idx="4"/>
          </p:nvPr>
        </p:nvSpPr>
        <p:spPr>
          <a:xfrm>
            <a:off x="5577840" y="905256"/>
            <a:ext cx="5702936" cy="5057013"/>
          </a:xfrm>
        </p:spPr>
        <p:txBody>
          <a:bodyPr>
            <a:noAutofit/>
          </a:bodyPr>
          <a:lstStyle/>
          <a:p>
            <a:r>
              <a:rPr lang="en-US" sz="2400" dirty="0"/>
              <a:t>CHF (median time to onset 2 months)</a:t>
            </a:r>
          </a:p>
          <a:p>
            <a:r>
              <a:rPr lang="en-US" sz="2400" dirty="0"/>
              <a:t>Cognitive impairment, dizziness</a:t>
            </a:r>
          </a:p>
          <a:p>
            <a:r>
              <a:rPr lang="en-US" sz="2400" dirty="0"/>
              <a:t>Mood disorders</a:t>
            </a:r>
          </a:p>
          <a:p>
            <a:r>
              <a:rPr lang="en-US" sz="2400" dirty="0"/>
              <a:t>Sleep disturbance</a:t>
            </a:r>
          </a:p>
          <a:p>
            <a:r>
              <a:rPr lang="en-US" sz="2400" dirty="0"/>
              <a:t>Abnormal liver function labs</a:t>
            </a:r>
          </a:p>
          <a:p>
            <a:r>
              <a:rPr lang="en-US" sz="2400" dirty="0"/>
              <a:t>Hyperuricemia</a:t>
            </a:r>
          </a:p>
          <a:p>
            <a:r>
              <a:rPr lang="en-US" sz="2400" dirty="0" err="1"/>
              <a:t>QTc</a:t>
            </a:r>
            <a:r>
              <a:rPr lang="en-US" sz="2400" dirty="0"/>
              <a:t> prolongation</a:t>
            </a:r>
          </a:p>
          <a:p>
            <a:r>
              <a:rPr lang="en-US" sz="2400" dirty="0"/>
              <a:t>Visual changes</a:t>
            </a:r>
          </a:p>
          <a:p>
            <a:r>
              <a:rPr lang="en-US" sz="2400" dirty="0"/>
              <a:t>Fatigue</a:t>
            </a:r>
          </a:p>
          <a:p>
            <a:r>
              <a:rPr lang="en-US" sz="2400" dirty="0"/>
              <a:t>Edema</a:t>
            </a:r>
          </a:p>
          <a:p>
            <a:r>
              <a:rPr lang="en-US" sz="2400" dirty="0"/>
              <a:t>Diarrhea</a:t>
            </a:r>
          </a:p>
          <a:p>
            <a:r>
              <a:rPr lang="en-US" sz="2400" dirty="0"/>
              <a:t>Nausea</a:t>
            </a:r>
          </a:p>
          <a:p>
            <a:r>
              <a:rPr lang="en-US" sz="2400" dirty="0"/>
              <a:t>Myalgia</a:t>
            </a:r>
          </a:p>
        </p:txBody>
      </p:sp>
    </p:spTree>
    <p:extLst>
      <p:ext uri="{BB962C8B-B14F-4D97-AF65-F5344CB8AC3E}">
        <p14:creationId xmlns:p14="http://schemas.microsoft.com/office/powerpoint/2010/main" val="567704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398846"/>
            <a:ext cx="7772400" cy="643128"/>
          </a:xfrm>
        </p:spPr>
        <p:txBody>
          <a:bodyPr>
            <a:normAutofit/>
          </a:bodyPr>
          <a:lstStyle/>
          <a:p>
            <a:r>
              <a:rPr lang="en-US" sz="3600" b="1" dirty="0">
                <a:latin typeface="+mn-lt"/>
              </a:rPr>
              <a:t>BRAF Mutations in NSCLC</a:t>
            </a:r>
          </a:p>
        </p:txBody>
      </p:sp>
      <p:sp>
        <p:nvSpPr>
          <p:cNvPr id="3" name="Content Placeholder 2"/>
          <p:cNvSpPr>
            <a:spLocks noGrp="1"/>
          </p:cNvSpPr>
          <p:nvPr>
            <p:ph idx="1"/>
          </p:nvPr>
        </p:nvSpPr>
        <p:spPr>
          <a:xfrm>
            <a:off x="469900" y="1143000"/>
            <a:ext cx="11344148" cy="5029200"/>
          </a:xfrm>
        </p:spPr>
        <p:txBody>
          <a:bodyPr/>
          <a:lstStyle/>
          <a:p>
            <a:r>
              <a:rPr lang="en-US" sz="2400" dirty="0"/>
              <a:t>Serine-threonine kinase of RAF family downstream of KRAS; activates MAPK</a:t>
            </a:r>
          </a:p>
          <a:p>
            <a:r>
              <a:rPr lang="en-US" sz="2400" dirty="0"/>
              <a:t>BRAF mutations originally described in melanoma but also seen in colon, thyroid, lung cancers and other solid tumors</a:t>
            </a:r>
          </a:p>
          <a:p>
            <a:r>
              <a:rPr lang="en-US" sz="2400" dirty="0"/>
              <a:t>Lung adenocarcinomas </a:t>
            </a:r>
            <a:r>
              <a:rPr lang="en-US" sz="2400" dirty="0">
                <a:solidFill>
                  <a:srgbClr val="FFFF00"/>
                </a:solidFill>
              </a:rPr>
              <a:t>1-5% with 50% having V600E mutation</a:t>
            </a:r>
            <a:r>
              <a:rPr lang="en-US" sz="2400" dirty="0"/>
              <a:t>; other mutations G469A, D594G </a:t>
            </a:r>
          </a:p>
          <a:p>
            <a:r>
              <a:rPr lang="en-US" sz="2400" dirty="0"/>
              <a:t>Patient characteristics</a:t>
            </a:r>
          </a:p>
          <a:p>
            <a:pPr lvl="1"/>
            <a:r>
              <a:rPr lang="en-US" sz="2400" dirty="0"/>
              <a:t>V600E – female, light/never smoker</a:t>
            </a:r>
          </a:p>
          <a:p>
            <a:pPr lvl="1"/>
            <a:r>
              <a:rPr lang="en-US" sz="2400" dirty="0"/>
              <a:t>Non V600E – smokers</a:t>
            </a:r>
          </a:p>
          <a:p>
            <a:r>
              <a:rPr lang="en-US" sz="2400" dirty="0"/>
              <a:t>Prognostic significance unclear</a:t>
            </a:r>
          </a:p>
          <a:p>
            <a:pPr lvl="1"/>
            <a:r>
              <a:rPr lang="en-US" sz="2400" dirty="0"/>
              <a:t>Reports of slow disease progression and long-term survival</a:t>
            </a:r>
          </a:p>
        </p:txBody>
      </p:sp>
      <p:sp>
        <p:nvSpPr>
          <p:cNvPr id="5" name="TextBox 4"/>
          <p:cNvSpPr txBox="1"/>
          <p:nvPr/>
        </p:nvSpPr>
        <p:spPr>
          <a:xfrm>
            <a:off x="64008" y="6273226"/>
            <a:ext cx="10222992" cy="276999"/>
          </a:xfrm>
          <a:prstGeom prst="rect">
            <a:avLst/>
          </a:prstGeom>
          <a:noFill/>
        </p:spPr>
        <p:txBody>
          <a:bodyPr wrap="square" rtlCol="0">
            <a:spAutoFit/>
          </a:bodyPr>
          <a:lstStyle/>
          <a:p>
            <a:pPr fontAlgn="base">
              <a:spcBef>
                <a:spcPct val="0"/>
              </a:spcBef>
              <a:spcAft>
                <a:spcPct val="0"/>
              </a:spcAft>
            </a:pPr>
            <a:r>
              <a:rPr lang="en-US" sz="1200" i="1" dirty="0">
                <a:solidFill>
                  <a:srgbClr val="FFFFFF"/>
                </a:solidFill>
                <a:latin typeface="Arial" charset="0"/>
              </a:rPr>
              <a:t>Rothschild: Cancers 7:930, 2015; </a:t>
            </a:r>
            <a:r>
              <a:rPr lang="en-US" sz="1200" i="1" dirty="0" err="1">
                <a:solidFill>
                  <a:srgbClr val="FFFFFF"/>
                </a:solidFill>
                <a:latin typeface="Arial" charset="0"/>
              </a:rPr>
              <a:t>Tissot</a:t>
            </a:r>
            <a:r>
              <a:rPr lang="en-US" sz="1200" i="1" dirty="0">
                <a:solidFill>
                  <a:srgbClr val="FFFFFF"/>
                </a:solidFill>
                <a:latin typeface="Arial" charset="0"/>
              </a:rPr>
              <a:t>: Lung Cancer 91:3, 2016; Myall: </a:t>
            </a:r>
            <a:r>
              <a:rPr lang="en-US" sz="1200" i="1" dirty="0" err="1">
                <a:solidFill>
                  <a:srgbClr val="FFFFFF"/>
                </a:solidFill>
                <a:latin typeface="Arial" charset="0"/>
              </a:rPr>
              <a:t>Clin</a:t>
            </a:r>
            <a:r>
              <a:rPr lang="en-US" sz="1200" i="1" dirty="0">
                <a:solidFill>
                  <a:srgbClr val="FFFFFF"/>
                </a:solidFill>
                <a:latin typeface="Arial" charset="0"/>
              </a:rPr>
              <a:t> Lung Ca 17:e17, 2016; </a:t>
            </a:r>
            <a:r>
              <a:rPr lang="en-US" sz="1200" i="1" dirty="0" err="1">
                <a:solidFill>
                  <a:srgbClr val="FFFFFF"/>
                </a:solidFill>
                <a:latin typeface="Arial" charset="0"/>
              </a:rPr>
              <a:t>Caparica</a:t>
            </a:r>
            <a:r>
              <a:rPr lang="en-US" sz="1200" i="1" dirty="0">
                <a:solidFill>
                  <a:srgbClr val="FFFFFF"/>
                </a:solidFill>
                <a:latin typeface="Arial" charset="0"/>
              </a:rPr>
              <a:t>: </a:t>
            </a:r>
            <a:r>
              <a:rPr lang="en-US" sz="1200" i="1" dirty="0" err="1">
                <a:solidFill>
                  <a:srgbClr val="FFFFFF"/>
                </a:solidFill>
                <a:latin typeface="Arial" charset="0"/>
              </a:rPr>
              <a:t>Crit</a:t>
            </a:r>
            <a:r>
              <a:rPr lang="en-US" sz="1200" i="1" dirty="0">
                <a:solidFill>
                  <a:srgbClr val="FFFFFF"/>
                </a:solidFill>
                <a:latin typeface="Arial" charset="0"/>
              </a:rPr>
              <a:t> Rev </a:t>
            </a:r>
            <a:r>
              <a:rPr lang="en-US" sz="1200" i="1" dirty="0" err="1">
                <a:solidFill>
                  <a:srgbClr val="FFFFFF"/>
                </a:solidFill>
                <a:latin typeface="Arial" charset="0"/>
              </a:rPr>
              <a:t>Oncol</a:t>
            </a:r>
            <a:r>
              <a:rPr lang="en-US" sz="1200" i="1" dirty="0">
                <a:solidFill>
                  <a:srgbClr val="FFFFFF"/>
                </a:solidFill>
                <a:latin typeface="Arial" charset="0"/>
              </a:rPr>
              <a:t>/Hem 101:32, 2016</a:t>
            </a:r>
          </a:p>
        </p:txBody>
      </p:sp>
    </p:spTree>
    <p:extLst>
      <p:ext uri="{BB962C8B-B14F-4D97-AF65-F5344CB8AC3E}">
        <p14:creationId xmlns:p14="http://schemas.microsoft.com/office/powerpoint/2010/main" val="18528204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224" y="160396"/>
            <a:ext cx="9337021" cy="1143000"/>
          </a:xfrm>
        </p:spPr>
        <p:txBody>
          <a:bodyPr>
            <a:normAutofit/>
          </a:bodyPr>
          <a:lstStyle/>
          <a:p>
            <a:r>
              <a:rPr lang="en-US" sz="3200" b="1" dirty="0">
                <a:latin typeface="+mn-lt"/>
              </a:rPr>
              <a:t>Mechanism of Action for Dual MAPK Pathway Inhibition With Dabrafenib + Trametinib</a:t>
            </a:r>
          </a:p>
        </p:txBody>
      </p:sp>
      <p:sp>
        <p:nvSpPr>
          <p:cNvPr id="5" name="Text Box 1102"/>
          <p:cNvSpPr txBox="1">
            <a:spLocks noChangeArrowheads="1"/>
          </p:cNvSpPr>
          <p:nvPr/>
        </p:nvSpPr>
        <p:spPr bwMode="auto">
          <a:xfrm>
            <a:off x="167024" y="6360830"/>
            <a:ext cx="11868912" cy="369332"/>
          </a:xfrm>
          <a:prstGeom prst="rect">
            <a:avLst/>
          </a:prstGeom>
          <a:noFill/>
          <a:ln w="9525">
            <a:noFill/>
            <a:miter lim="800000"/>
            <a:headEnd/>
            <a:tailEnd/>
          </a:ln>
        </p:spPr>
        <p:txBody>
          <a:bodyPr wrap="square" lIns="0" tIns="0" rIns="0" bIns="0" anchor="b">
            <a:spAutoFit/>
          </a:bodyPr>
          <a:lstStyle/>
          <a:p>
            <a:pPr fontAlgn="base">
              <a:spcBef>
                <a:spcPct val="0"/>
              </a:spcBef>
              <a:spcAft>
                <a:spcPct val="0"/>
              </a:spcAft>
            </a:pPr>
            <a:r>
              <a:rPr lang="en-US" sz="1200" i="1" dirty="0">
                <a:solidFill>
                  <a:srgbClr val="FFFFFF"/>
                </a:solidFill>
                <a:latin typeface="Arial" charset="0"/>
              </a:rPr>
              <a:t>Davies H, et al. Nature. 2002;417:949-954; Platz A, et al. Mol Oncol. 2008;1:395-405; </a:t>
            </a:r>
            <a:r>
              <a:rPr lang="da-DK" sz="1200" i="1" dirty="0">
                <a:solidFill>
                  <a:srgbClr val="FFFFFF"/>
                </a:solidFill>
                <a:latin typeface="Arial" charset="0"/>
              </a:rPr>
              <a:t>Karasarides M, et al. Oncogene. 2004;23:6292-6298; Long, et al. N Engl J Med. 2014;</a:t>
            </a:r>
            <a:r>
              <a:rPr lang="en-US" sz="1200" i="1" dirty="0">
                <a:solidFill>
                  <a:srgbClr val="FFFFFF"/>
                </a:solidFill>
                <a:latin typeface="Arial" charset="0"/>
              </a:rPr>
              <a:t>371:1877; Gilmartin AG, et al. Clin Cancer Res. 2011;17:989-1000.</a:t>
            </a:r>
          </a:p>
        </p:txBody>
      </p:sp>
      <p:sp>
        <p:nvSpPr>
          <p:cNvPr id="6" name="Content Placeholder 1142"/>
          <p:cNvSpPr txBox="1">
            <a:spLocks/>
          </p:cNvSpPr>
          <p:nvPr/>
        </p:nvSpPr>
        <p:spPr>
          <a:xfrm>
            <a:off x="370224" y="1923628"/>
            <a:ext cx="4843473" cy="3191301"/>
          </a:xfrm>
          <a:prstGeom prst="rect">
            <a:avLst/>
          </a:prstGeom>
        </p:spPr>
        <p:txBody>
          <a:bodyPr lIns="91436" tIns="45718" rIns="91436" bIns="45718">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spcAft>
                <a:spcPct val="0"/>
              </a:spcAft>
              <a:buNone/>
            </a:pPr>
            <a:r>
              <a:rPr lang="en-US" sz="1600" b="1" u="sng" dirty="0">
                <a:solidFill>
                  <a:srgbClr val="FFFFFF"/>
                </a:solidFill>
                <a:latin typeface="Arial" panose="020B0604020202020204" pitchFamily="34" charset="0"/>
                <a:cs typeface="Arial" panose="020B0604020202020204" pitchFamily="34" charset="0"/>
              </a:rPr>
              <a:t>Dabrafenib mechanism of action</a:t>
            </a:r>
          </a:p>
          <a:p>
            <a:pPr marL="171442" indent="-171442" fontAlgn="base">
              <a:spcAft>
                <a:spcPct val="0"/>
              </a:spcAft>
            </a:pPr>
            <a:r>
              <a:rPr lang="en-US" sz="1600" b="1" dirty="0">
                <a:solidFill>
                  <a:srgbClr val="FFFFFF"/>
                </a:solidFill>
                <a:latin typeface="Arial" panose="020B0604020202020204" pitchFamily="34" charset="0"/>
                <a:cs typeface="Arial" panose="020B0604020202020204" pitchFamily="34" charset="0"/>
              </a:rPr>
              <a:t>Reversible, small molecule </a:t>
            </a:r>
          </a:p>
          <a:p>
            <a:pPr marL="171442" indent="-171442" fontAlgn="base">
              <a:spcAft>
                <a:spcPct val="0"/>
              </a:spcAft>
            </a:pPr>
            <a:r>
              <a:rPr lang="en-US" sz="1600" b="1" dirty="0">
                <a:solidFill>
                  <a:srgbClr val="FFFFFF"/>
                </a:solidFill>
                <a:latin typeface="Arial" panose="020B0604020202020204" pitchFamily="34" charset="0"/>
                <a:cs typeface="Arial" panose="020B0604020202020204" pitchFamily="34" charset="0"/>
              </a:rPr>
              <a:t>BRAF inhibitor </a:t>
            </a:r>
          </a:p>
          <a:p>
            <a:pPr marL="171442" indent="-171442" fontAlgn="base">
              <a:spcAft>
                <a:spcPct val="0"/>
              </a:spcAft>
            </a:pPr>
            <a:r>
              <a:rPr lang="en-US" sz="1600" b="1" dirty="0">
                <a:solidFill>
                  <a:srgbClr val="FFFFFF"/>
                </a:solidFill>
                <a:latin typeface="Arial" panose="020B0604020202020204" pitchFamily="34" charset="0"/>
                <a:cs typeface="Arial" panose="020B0604020202020204" pitchFamily="34" charset="0"/>
              </a:rPr>
              <a:t>ATP competitive</a:t>
            </a:r>
          </a:p>
          <a:p>
            <a:pPr marL="171442" indent="-171442" fontAlgn="base">
              <a:spcAft>
                <a:spcPct val="0"/>
              </a:spcAft>
              <a:buClr>
                <a:srgbClr val="FF0000"/>
              </a:buClr>
            </a:pPr>
            <a:r>
              <a:rPr lang="en-US" sz="1600" b="1" dirty="0">
                <a:solidFill>
                  <a:srgbClr val="FFFFFF"/>
                </a:solidFill>
                <a:latin typeface="Arial" panose="020B0604020202020204" pitchFamily="34" charset="0"/>
                <a:cs typeface="Arial" panose="020B0604020202020204" pitchFamily="34" charset="0"/>
              </a:rPr>
              <a:t>BRAF V600E: IC</a:t>
            </a:r>
            <a:r>
              <a:rPr lang="en-US" sz="1600" b="1" baseline="-25000" dirty="0">
                <a:solidFill>
                  <a:srgbClr val="FFFFFF"/>
                </a:solidFill>
                <a:latin typeface="Arial" panose="020B0604020202020204" pitchFamily="34" charset="0"/>
                <a:cs typeface="Arial" panose="020B0604020202020204" pitchFamily="34" charset="0"/>
              </a:rPr>
              <a:t>50</a:t>
            </a:r>
            <a:r>
              <a:rPr lang="en-US" sz="1600" b="1" dirty="0">
                <a:solidFill>
                  <a:srgbClr val="FFFFFF"/>
                </a:solidFill>
                <a:latin typeface="Arial" panose="020B0604020202020204" pitchFamily="34" charset="0"/>
                <a:cs typeface="Arial" panose="020B0604020202020204" pitchFamily="34" charset="0"/>
              </a:rPr>
              <a:t> 0.65 </a:t>
            </a:r>
            <a:r>
              <a:rPr lang="en-US" sz="1600" b="1" dirty="0" err="1">
                <a:solidFill>
                  <a:srgbClr val="FFFFFF"/>
                </a:solidFill>
                <a:latin typeface="Arial" panose="020B0604020202020204" pitchFamily="34" charset="0"/>
                <a:cs typeface="Arial" panose="020B0604020202020204" pitchFamily="34" charset="0"/>
              </a:rPr>
              <a:t>nM</a:t>
            </a:r>
            <a:r>
              <a:rPr lang="en-US" sz="1600" b="1" dirty="0">
                <a:solidFill>
                  <a:srgbClr val="FFFFFF"/>
                </a:solidFill>
                <a:latin typeface="Arial" panose="020B0604020202020204" pitchFamily="34" charset="0"/>
                <a:cs typeface="Arial" panose="020B0604020202020204" pitchFamily="34" charset="0"/>
              </a:rPr>
              <a:t> </a:t>
            </a:r>
          </a:p>
          <a:p>
            <a:pPr marL="0" indent="0" fontAlgn="base">
              <a:spcAft>
                <a:spcPct val="0"/>
              </a:spcAft>
              <a:buNone/>
            </a:pPr>
            <a:endParaRPr lang="en-US" sz="1600" b="1" dirty="0">
              <a:solidFill>
                <a:srgbClr val="FFFFFF"/>
              </a:solidFill>
              <a:latin typeface="Arial" panose="020B0604020202020204" pitchFamily="34" charset="0"/>
              <a:cs typeface="Arial" panose="020B0604020202020204" pitchFamily="34" charset="0"/>
            </a:endParaRPr>
          </a:p>
          <a:p>
            <a:pPr marL="0" indent="0" fontAlgn="base">
              <a:spcAft>
                <a:spcPct val="0"/>
              </a:spcAft>
              <a:buNone/>
            </a:pPr>
            <a:r>
              <a:rPr lang="en-US" sz="1600" b="1" u="sng" dirty="0">
                <a:solidFill>
                  <a:srgbClr val="FFFFFF"/>
                </a:solidFill>
                <a:latin typeface="Arial" panose="020B0604020202020204" pitchFamily="34" charset="0"/>
                <a:cs typeface="Arial" panose="020B0604020202020204" pitchFamily="34" charset="0"/>
              </a:rPr>
              <a:t>Trametinib mechanism of action</a:t>
            </a:r>
          </a:p>
          <a:p>
            <a:pPr marL="171442" indent="-171442" fontAlgn="base">
              <a:spcAft>
                <a:spcPct val="0"/>
              </a:spcAft>
            </a:pPr>
            <a:r>
              <a:rPr lang="en-US" sz="1600" b="1" dirty="0">
                <a:solidFill>
                  <a:srgbClr val="FFFFFF"/>
                </a:solidFill>
                <a:latin typeface="Arial" panose="020B0604020202020204" pitchFamily="34" charset="0"/>
                <a:cs typeface="Arial" panose="020B0604020202020204" pitchFamily="34" charset="0"/>
              </a:rPr>
              <a:t>Reversible, small molecule </a:t>
            </a:r>
          </a:p>
          <a:p>
            <a:pPr marL="171442" indent="-171442" fontAlgn="base">
              <a:spcAft>
                <a:spcPct val="0"/>
              </a:spcAft>
            </a:pPr>
            <a:r>
              <a:rPr lang="en-US" sz="1600" b="1" dirty="0">
                <a:solidFill>
                  <a:srgbClr val="FFFFFF"/>
                </a:solidFill>
                <a:latin typeface="Arial" panose="020B0604020202020204" pitchFamily="34" charset="0"/>
                <a:cs typeface="Arial" panose="020B0604020202020204" pitchFamily="34" charset="0"/>
              </a:rPr>
              <a:t>MEK1 and MEK2 allosteric inhibitor </a:t>
            </a:r>
          </a:p>
          <a:p>
            <a:pPr marL="171442" indent="-171442" fontAlgn="base">
              <a:spcAft>
                <a:spcPct val="0"/>
              </a:spcAft>
            </a:pPr>
            <a:r>
              <a:rPr lang="en-US" sz="1600" b="1" dirty="0">
                <a:solidFill>
                  <a:srgbClr val="FFFFFF"/>
                </a:solidFill>
                <a:latin typeface="Arial" panose="020B0604020202020204" pitchFamily="34" charset="0"/>
                <a:cs typeface="Arial" panose="020B0604020202020204" pitchFamily="34" charset="0"/>
              </a:rPr>
              <a:t>MEK1 and MEK2: IC</a:t>
            </a:r>
            <a:r>
              <a:rPr lang="en-US" sz="1600" b="1" baseline="-25000" dirty="0">
                <a:solidFill>
                  <a:srgbClr val="FFFFFF"/>
                </a:solidFill>
                <a:latin typeface="Arial" panose="020B0604020202020204" pitchFamily="34" charset="0"/>
                <a:cs typeface="Arial" panose="020B0604020202020204" pitchFamily="34" charset="0"/>
              </a:rPr>
              <a:t>50</a:t>
            </a:r>
            <a:r>
              <a:rPr lang="en-US" sz="1600" b="1" dirty="0">
                <a:solidFill>
                  <a:srgbClr val="FFFFFF"/>
                </a:solidFill>
                <a:latin typeface="Arial" panose="020B0604020202020204" pitchFamily="34" charset="0"/>
                <a:cs typeface="Arial" panose="020B0604020202020204" pitchFamily="34" charset="0"/>
              </a:rPr>
              <a:t> 0.7 and 0.9 nM </a:t>
            </a:r>
          </a:p>
        </p:txBody>
      </p:sp>
      <p:grpSp>
        <p:nvGrpSpPr>
          <p:cNvPr id="7" name="Group 6"/>
          <p:cNvGrpSpPr/>
          <p:nvPr/>
        </p:nvGrpSpPr>
        <p:grpSpPr>
          <a:xfrm>
            <a:off x="4856966" y="2377596"/>
            <a:ext cx="5741202" cy="3168935"/>
            <a:chOff x="4419595" y="1853561"/>
            <a:chExt cx="7863379" cy="4652115"/>
          </a:xfrm>
        </p:grpSpPr>
        <p:sp>
          <p:nvSpPr>
            <p:cNvPr id="8" name="Oval 908"/>
            <p:cNvSpPr>
              <a:spLocks noChangeArrowheads="1"/>
            </p:cNvSpPr>
            <p:nvPr/>
          </p:nvSpPr>
          <p:spPr bwMode="auto">
            <a:xfrm>
              <a:off x="9998265" y="2375495"/>
              <a:ext cx="1689100" cy="688975"/>
            </a:xfrm>
            <a:prstGeom prst="ellipse">
              <a:avLst/>
            </a:prstGeom>
            <a:solidFill>
              <a:srgbClr val="B0CAE4"/>
            </a:solidFill>
            <a:ln w="28575">
              <a:solidFill>
                <a:srgbClr val="B0CAE4">
                  <a:lumMod val="50000"/>
                </a:srgbClr>
              </a:solidFill>
              <a:round/>
              <a:headEnd/>
              <a:tailEnd/>
            </a:ln>
            <a:effectLst/>
          </p:spPr>
          <p:txBody>
            <a:bodyPr wrap="none" lIns="121851" tIns="60925" rIns="121851" bIns="60925" anchor="ctr"/>
            <a:lstStyle/>
            <a:p>
              <a:pPr algn="ctr" defTabSz="1216994" fontAlgn="base">
                <a:spcBef>
                  <a:spcPct val="0"/>
                </a:spcBef>
                <a:spcAft>
                  <a:spcPct val="0"/>
                </a:spcAft>
                <a:defRPr/>
              </a:pPr>
              <a:r>
                <a:rPr lang="en-US" sz="1000" b="1" kern="0" dirty="0">
                  <a:solidFill>
                    <a:srgbClr val="0865B6"/>
                  </a:solidFill>
                  <a:latin typeface="Arial" charset="0"/>
                  <a:ea typeface="ＭＳ Ｐゴシック" charset="-128"/>
                </a:rPr>
                <a:t>PI3K/AKT/mTOR</a:t>
              </a:r>
            </a:p>
            <a:p>
              <a:pPr algn="ctr" defTabSz="1216994" fontAlgn="base">
                <a:spcBef>
                  <a:spcPct val="0"/>
                </a:spcBef>
                <a:spcAft>
                  <a:spcPct val="0"/>
                </a:spcAft>
                <a:defRPr/>
              </a:pPr>
              <a:r>
                <a:rPr lang="en-US" sz="1000" b="1" kern="0" dirty="0">
                  <a:solidFill>
                    <a:srgbClr val="0865B6"/>
                  </a:solidFill>
                  <a:latin typeface="Arial" charset="0"/>
                  <a:ea typeface="ＭＳ Ｐゴシック" charset="-128"/>
                </a:rPr>
                <a:t>pathway</a:t>
              </a:r>
            </a:p>
          </p:txBody>
        </p:sp>
        <p:sp>
          <p:nvSpPr>
            <p:cNvPr id="9" name="Oval 1831"/>
            <p:cNvSpPr>
              <a:spLocks noChangeArrowheads="1"/>
            </p:cNvSpPr>
            <p:nvPr/>
          </p:nvSpPr>
          <p:spPr bwMode="auto">
            <a:xfrm>
              <a:off x="6800647" y="5801319"/>
              <a:ext cx="4145936" cy="704357"/>
            </a:xfrm>
            <a:prstGeom prst="ellipse">
              <a:avLst/>
            </a:prstGeom>
            <a:solidFill>
              <a:srgbClr val="ED7D31">
                <a:lumMod val="75000"/>
              </a:srgbClr>
            </a:solidFill>
            <a:ln w="57150" algn="ctr">
              <a:solidFill>
                <a:srgbClr val="FFDB2D"/>
              </a:solidFill>
              <a:round/>
              <a:headEnd/>
              <a:tailEnd/>
            </a:ln>
            <a:effectLst/>
          </p:spPr>
          <p:txBody>
            <a:bodyPr wrap="none" lIns="121851" tIns="60925" rIns="121851" bIns="60925" anchor="ctr"/>
            <a:lstStyle/>
            <a:p>
              <a:pPr algn="ctr" defTabSz="1216994" fontAlgn="base">
                <a:spcBef>
                  <a:spcPct val="0"/>
                </a:spcBef>
                <a:spcAft>
                  <a:spcPct val="0"/>
                </a:spcAft>
                <a:defRPr/>
              </a:pPr>
              <a:r>
                <a:rPr lang="en-US" sz="1400" b="1" kern="0" dirty="0">
                  <a:solidFill>
                    <a:prstClr val="white"/>
                  </a:solidFill>
                  <a:latin typeface="Arial" charset="0"/>
                  <a:ea typeface="ＭＳ Ｐゴシック" charset="-128"/>
                </a:rPr>
                <a:t>Proliferation, Growth, Survival</a:t>
              </a:r>
            </a:p>
          </p:txBody>
        </p:sp>
        <p:sp>
          <p:nvSpPr>
            <p:cNvPr id="10" name="Oval 1833"/>
            <p:cNvSpPr>
              <a:spLocks noChangeArrowheads="1"/>
            </p:cNvSpPr>
            <p:nvPr/>
          </p:nvSpPr>
          <p:spPr bwMode="auto">
            <a:xfrm>
              <a:off x="8222313" y="3999509"/>
              <a:ext cx="1384300" cy="357187"/>
            </a:xfrm>
            <a:prstGeom prst="ellipse">
              <a:avLst/>
            </a:prstGeom>
            <a:solidFill>
              <a:srgbClr val="924DAC"/>
            </a:solidFill>
            <a:ln w="28575">
              <a:solidFill>
                <a:srgbClr val="924DAC">
                  <a:lumMod val="50000"/>
                </a:srgbClr>
              </a:solidFill>
              <a:round/>
              <a:headEnd/>
              <a:tailEnd/>
            </a:ln>
            <a:effectLst/>
          </p:spPr>
          <p:txBody>
            <a:bodyPr wrap="none" lIns="121851" tIns="60925" rIns="121851" bIns="60925" anchor="ctr"/>
            <a:lstStyle/>
            <a:p>
              <a:pPr algn="ctr" defTabSz="1216994" fontAlgn="base">
                <a:spcBef>
                  <a:spcPct val="0"/>
                </a:spcBef>
                <a:spcAft>
                  <a:spcPct val="0"/>
                </a:spcAft>
                <a:defRPr/>
              </a:pPr>
              <a:r>
                <a:rPr lang="en-US" sz="1400" b="1" kern="0" dirty="0">
                  <a:solidFill>
                    <a:prstClr val="white"/>
                  </a:solidFill>
                  <a:latin typeface="Arial" charset="0"/>
                  <a:ea typeface="ＭＳ Ｐゴシック" charset="-128"/>
                </a:rPr>
                <a:t>MEK</a:t>
              </a:r>
            </a:p>
          </p:txBody>
        </p:sp>
        <p:grpSp>
          <p:nvGrpSpPr>
            <p:cNvPr id="11" name="Group 1122"/>
            <p:cNvGrpSpPr>
              <a:grpSpLocks/>
            </p:cNvGrpSpPr>
            <p:nvPr/>
          </p:nvGrpSpPr>
          <p:grpSpPr bwMode="auto">
            <a:xfrm>
              <a:off x="7682979" y="5230187"/>
              <a:ext cx="2349500" cy="415171"/>
              <a:chOff x="1511815" y="4901788"/>
              <a:chExt cx="1762340" cy="284158"/>
            </a:xfrm>
            <a:effectLst/>
          </p:grpSpPr>
          <p:sp>
            <p:nvSpPr>
              <p:cNvPr id="35" name="Oval 1839"/>
              <p:cNvSpPr>
                <a:spLocks noChangeArrowheads="1"/>
              </p:cNvSpPr>
              <p:nvPr/>
            </p:nvSpPr>
            <p:spPr bwMode="auto">
              <a:xfrm>
                <a:off x="1511815" y="4901788"/>
                <a:ext cx="771619" cy="284158"/>
              </a:xfrm>
              <a:prstGeom prst="ellipse">
                <a:avLst/>
              </a:prstGeom>
              <a:solidFill>
                <a:srgbClr val="924DAC"/>
              </a:solidFill>
              <a:ln w="9525">
                <a:solidFill>
                  <a:srgbClr val="924DAC">
                    <a:lumMod val="50000"/>
                  </a:srgbClr>
                </a:solidFill>
                <a:round/>
                <a:headEnd/>
                <a:tailEnd/>
              </a:ln>
              <a:effectLst/>
            </p:spPr>
            <p:txBody>
              <a:bodyPr wrap="none" lIns="121851" tIns="60925" rIns="121851" bIns="60925" anchor="ctr"/>
              <a:lstStyle/>
              <a:p>
                <a:pPr algn="ctr" defTabSz="1216994" fontAlgn="base">
                  <a:spcBef>
                    <a:spcPct val="0"/>
                  </a:spcBef>
                  <a:spcAft>
                    <a:spcPct val="0"/>
                  </a:spcAft>
                  <a:defRPr/>
                </a:pPr>
                <a:r>
                  <a:rPr lang="en-US" sz="1200" b="1" kern="0" dirty="0">
                    <a:solidFill>
                      <a:prstClr val="white"/>
                    </a:solidFill>
                    <a:latin typeface="Arial" charset="0"/>
                    <a:ea typeface="ＭＳ Ｐゴシック" charset="-128"/>
                  </a:rPr>
                  <a:t>p90RSK</a:t>
                </a:r>
              </a:p>
            </p:txBody>
          </p:sp>
          <p:sp>
            <p:nvSpPr>
              <p:cNvPr id="36" name="Oval 1840"/>
              <p:cNvSpPr>
                <a:spLocks noChangeArrowheads="1"/>
              </p:cNvSpPr>
              <p:nvPr/>
            </p:nvSpPr>
            <p:spPr bwMode="auto">
              <a:xfrm>
                <a:off x="2502536" y="4901788"/>
                <a:ext cx="771619" cy="284158"/>
              </a:xfrm>
              <a:prstGeom prst="ellipse">
                <a:avLst/>
              </a:prstGeom>
              <a:solidFill>
                <a:srgbClr val="924DAC"/>
              </a:solidFill>
              <a:ln w="9525">
                <a:solidFill>
                  <a:srgbClr val="924DAC">
                    <a:lumMod val="50000"/>
                  </a:srgbClr>
                </a:solidFill>
                <a:round/>
                <a:headEnd/>
                <a:tailEnd/>
              </a:ln>
              <a:effectLst/>
            </p:spPr>
            <p:txBody>
              <a:bodyPr wrap="none" lIns="121851" tIns="60925" rIns="121851" bIns="60925" anchor="ctr"/>
              <a:lstStyle/>
              <a:p>
                <a:pPr algn="ctr" defTabSz="1216994" fontAlgn="base">
                  <a:spcBef>
                    <a:spcPct val="0"/>
                  </a:spcBef>
                  <a:spcAft>
                    <a:spcPct val="0"/>
                  </a:spcAft>
                  <a:defRPr/>
                </a:pPr>
                <a:r>
                  <a:rPr lang="en-US" sz="1200" b="1" kern="0" dirty="0">
                    <a:solidFill>
                      <a:prstClr val="white"/>
                    </a:solidFill>
                    <a:latin typeface="Arial" charset="0"/>
                    <a:ea typeface="ＭＳ Ｐゴシック" charset="-128"/>
                  </a:rPr>
                  <a:t>MSK1</a:t>
                </a:r>
              </a:p>
            </p:txBody>
          </p:sp>
        </p:grpSp>
        <p:grpSp>
          <p:nvGrpSpPr>
            <p:cNvPr id="12" name="Group 1121"/>
            <p:cNvGrpSpPr>
              <a:grpSpLocks/>
            </p:cNvGrpSpPr>
            <p:nvPr/>
          </p:nvGrpSpPr>
          <p:grpSpPr bwMode="auto">
            <a:xfrm>
              <a:off x="8009469" y="2931120"/>
              <a:ext cx="1648884" cy="490539"/>
              <a:chOff x="1775921" y="2921049"/>
              <a:chExt cx="1236815" cy="490530"/>
            </a:xfrm>
            <a:effectLst/>
          </p:grpSpPr>
          <p:sp>
            <p:nvSpPr>
              <p:cNvPr id="33" name="Oval 1835"/>
              <p:cNvSpPr>
                <a:spLocks noChangeArrowheads="1"/>
              </p:cNvSpPr>
              <p:nvPr/>
            </p:nvSpPr>
            <p:spPr bwMode="auto">
              <a:xfrm>
                <a:off x="1775921" y="2921049"/>
                <a:ext cx="552518" cy="488942"/>
              </a:xfrm>
              <a:prstGeom prst="ellipse">
                <a:avLst/>
              </a:prstGeom>
              <a:solidFill>
                <a:srgbClr val="924DAC"/>
              </a:solidFill>
              <a:ln w="9525">
                <a:solidFill>
                  <a:srgbClr val="924DAC">
                    <a:lumMod val="50000"/>
                  </a:srgbClr>
                </a:solidFill>
                <a:round/>
                <a:headEnd/>
                <a:tailEnd/>
              </a:ln>
              <a:effectLst/>
            </p:spPr>
            <p:txBody>
              <a:bodyPr wrap="none" lIns="121851" tIns="60925" rIns="121851" bIns="60925" anchor="ctr"/>
              <a:lstStyle/>
              <a:p>
                <a:pPr algn="ctr" defTabSz="1216994" fontAlgn="base">
                  <a:spcBef>
                    <a:spcPct val="0"/>
                  </a:spcBef>
                  <a:spcAft>
                    <a:spcPct val="0"/>
                  </a:spcAft>
                  <a:defRPr/>
                </a:pPr>
                <a:r>
                  <a:rPr lang="en-US" sz="1400" b="1" kern="0" dirty="0">
                    <a:solidFill>
                      <a:prstClr val="white"/>
                    </a:solidFill>
                    <a:latin typeface="Arial" charset="0"/>
                    <a:ea typeface="ＭＳ Ｐゴシック" charset="-128"/>
                  </a:rPr>
                  <a:t>BRAF</a:t>
                </a:r>
              </a:p>
            </p:txBody>
          </p:sp>
          <p:sp>
            <p:nvSpPr>
              <p:cNvPr id="34" name="Oval 1835"/>
              <p:cNvSpPr>
                <a:spLocks noChangeArrowheads="1"/>
              </p:cNvSpPr>
              <p:nvPr/>
            </p:nvSpPr>
            <p:spPr bwMode="auto">
              <a:xfrm>
                <a:off x="2460218" y="2922637"/>
                <a:ext cx="552518" cy="488942"/>
              </a:xfrm>
              <a:prstGeom prst="ellipse">
                <a:avLst/>
              </a:prstGeom>
              <a:solidFill>
                <a:srgbClr val="924DAC"/>
              </a:solidFill>
              <a:ln w="9525">
                <a:solidFill>
                  <a:srgbClr val="924DAC">
                    <a:lumMod val="50000"/>
                  </a:srgbClr>
                </a:solidFill>
                <a:round/>
                <a:headEnd/>
                <a:tailEnd/>
              </a:ln>
              <a:effectLst/>
            </p:spPr>
            <p:txBody>
              <a:bodyPr wrap="none" lIns="121851" tIns="60925" rIns="121851" bIns="60925" anchor="ctr"/>
              <a:lstStyle/>
              <a:p>
                <a:pPr algn="ctr" defTabSz="1216994" fontAlgn="base">
                  <a:spcBef>
                    <a:spcPct val="0"/>
                  </a:spcBef>
                  <a:spcAft>
                    <a:spcPct val="0"/>
                  </a:spcAft>
                  <a:defRPr/>
                </a:pPr>
                <a:r>
                  <a:rPr lang="en-US" sz="1400" b="1" kern="0" dirty="0">
                    <a:solidFill>
                      <a:prstClr val="white"/>
                    </a:solidFill>
                    <a:latin typeface="Arial" charset="0"/>
                    <a:ea typeface="ＭＳ Ｐゴシック" charset="-128"/>
                  </a:rPr>
                  <a:t>CRAF</a:t>
                </a:r>
              </a:p>
            </p:txBody>
          </p:sp>
        </p:grpSp>
        <p:sp>
          <p:nvSpPr>
            <p:cNvPr id="13" name="Oval 1832"/>
            <p:cNvSpPr>
              <a:spLocks noChangeArrowheads="1"/>
            </p:cNvSpPr>
            <p:nvPr/>
          </p:nvSpPr>
          <p:spPr bwMode="auto">
            <a:xfrm>
              <a:off x="6106013" y="2719983"/>
              <a:ext cx="1636184" cy="1016000"/>
            </a:xfrm>
            <a:prstGeom prst="ellipse">
              <a:avLst/>
            </a:prstGeom>
            <a:solidFill>
              <a:srgbClr val="D9504D">
                <a:lumMod val="75000"/>
              </a:srgbClr>
            </a:solidFill>
            <a:ln w="76200">
              <a:solidFill>
                <a:srgbClr val="FFDB2D"/>
              </a:solidFill>
              <a:round/>
              <a:headEnd/>
              <a:tailEnd/>
            </a:ln>
            <a:effectLst/>
          </p:spPr>
          <p:txBody>
            <a:bodyPr wrap="none" lIns="121851" tIns="60925" rIns="121851" bIns="60925" anchor="ctr"/>
            <a:lstStyle/>
            <a:p>
              <a:pPr algn="ctr" defTabSz="1216994" fontAlgn="base">
                <a:spcBef>
                  <a:spcPct val="0"/>
                </a:spcBef>
                <a:spcAft>
                  <a:spcPct val="0"/>
                </a:spcAft>
                <a:defRPr/>
              </a:pPr>
              <a:r>
                <a:rPr lang="en-US" sz="1600" b="1" kern="0" dirty="0">
                  <a:solidFill>
                    <a:prstClr val="white"/>
                  </a:solidFill>
                  <a:latin typeface="Arial" charset="0"/>
                  <a:ea typeface="ＭＳ Ｐゴシック" charset="-128"/>
                </a:rPr>
                <a:t>BRAF</a:t>
              </a:r>
            </a:p>
            <a:p>
              <a:pPr algn="ctr" defTabSz="1216994" fontAlgn="base">
                <a:spcBef>
                  <a:spcPct val="0"/>
                </a:spcBef>
                <a:spcAft>
                  <a:spcPct val="0"/>
                </a:spcAft>
                <a:defRPr/>
              </a:pPr>
              <a:r>
                <a:rPr lang="en-US" sz="1600" b="1" kern="0" dirty="0">
                  <a:solidFill>
                    <a:prstClr val="white"/>
                  </a:solidFill>
                  <a:latin typeface="Arial" charset="0"/>
                  <a:ea typeface="ＭＳ Ｐゴシック" charset="-128"/>
                </a:rPr>
                <a:t>V600</a:t>
              </a:r>
            </a:p>
          </p:txBody>
        </p:sp>
        <p:cxnSp>
          <p:nvCxnSpPr>
            <p:cNvPr id="14" name="Straight Arrow Connector 13"/>
            <p:cNvCxnSpPr/>
            <p:nvPr/>
          </p:nvCxnSpPr>
          <p:spPr bwMode="auto">
            <a:xfrm rot="10800000" flipH="1" flipV="1">
              <a:off x="9286171" y="2450107"/>
              <a:ext cx="622300" cy="141288"/>
            </a:xfrm>
            <a:prstGeom prst="straightConnector1">
              <a:avLst/>
            </a:prstGeom>
            <a:noFill/>
            <a:ln w="28575" cap="flat" cmpd="sng" algn="ctr">
              <a:solidFill>
                <a:schemeClr val="bg1"/>
              </a:solidFill>
              <a:prstDash val="solid"/>
              <a:headEnd type="none" w="med" len="med"/>
              <a:tailEnd type="triangle" w="med" len="med"/>
            </a:ln>
            <a:effectLst/>
          </p:spPr>
        </p:cxnSp>
        <p:cxnSp>
          <p:nvCxnSpPr>
            <p:cNvPr id="15" name="Straight Arrow Connector 14"/>
            <p:cNvCxnSpPr/>
            <p:nvPr/>
          </p:nvCxnSpPr>
          <p:spPr bwMode="auto">
            <a:xfrm rot="16200000" flipH="1">
              <a:off x="8940800" y="2557528"/>
              <a:ext cx="279400" cy="347133"/>
            </a:xfrm>
            <a:prstGeom prst="straightConnector1">
              <a:avLst/>
            </a:prstGeom>
            <a:noFill/>
            <a:ln w="28575" cap="flat" cmpd="sng" algn="ctr">
              <a:solidFill>
                <a:schemeClr val="bg1"/>
              </a:solidFill>
              <a:prstDash val="solid"/>
              <a:headEnd type="none" w="med" len="med"/>
              <a:tailEnd type="triangle" w="med" len="med"/>
            </a:ln>
            <a:effectLst/>
          </p:spPr>
        </p:cxnSp>
        <p:cxnSp>
          <p:nvCxnSpPr>
            <p:cNvPr id="16" name="Straight Arrow Connector 15"/>
            <p:cNvCxnSpPr/>
            <p:nvPr/>
          </p:nvCxnSpPr>
          <p:spPr bwMode="auto">
            <a:xfrm rot="5400000">
              <a:off x="8753870" y="3836932"/>
              <a:ext cx="274639" cy="2117"/>
            </a:xfrm>
            <a:prstGeom prst="straightConnector1">
              <a:avLst/>
            </a:prstGeom>
            <a:noFill/>
            <a:ln w="28575" cap="flat" cmpd="sng" algn="ctr">
              <a:solidFill>
                <a:schemeClr val="bg1"/>
              </a:solidFill>
              <a:prstDash val="solid"/>
              <a:headEnd type="none" w="med" len="med"/>
              <a:tailEnd type="triangle" w="med" len="med"/>
            </a:ln>
            <a:effectLst/>
          </p:spPr>
        </p:cxnSp>
        <p:cxnSp>
          <p:nvCxnSpPr>
            <p:cNvPr id="17" name="Straight Arrow Connector 16"/>
            <p:cNvCxnSpPr/>
            <p:nvPr/>
          </p:nvCxnSpPr>
          <p:spPr bwMode="auto">
            <a:xfrm rot="16200000" flipH="1">
              <a:off x="9156448" y="4988896"/>
              <a:ext cx="220663" cy="245533"/>
            </a:xfrm>
            <a:prstGeom prst="straightConnector1">
              <a:avLst/>
            </a:prstGeom>
            <a:noFill/>
            <a:ln w="28575" cap="flat" cmpd="sng" algn="ctr">
              <a:solidFill>
                <a:schemeClr val="bg1"/>
              </a:solidFill>
              <a:prstDash val="solid"/>
              <a:headEnd type="none" w="med" len="med"/>
              <a:tailEnd type="triangle" w="med" len="med"/>
            </a:ln>
            <a:effectLst/>
          </p:spPr>
        </p:cxnSp>
        <p:sp>
          <p:nvSpPr>
            <p:cNvPr id="18" name="Oval 1834"/>
            <p:cNvSpPr>
              <a:spLocks noChangeArrowheads="1"/>
            </p:cNvSpPr>
            <p:nvPr/>
          </p:nvSpPr>
          <p:spPr bwMode="auto">
            <a:xfrm>
              <a:off x="8453560" y="4668004"/>
              <a:ext cx="908049" cy="346448"/>
            </a:xfrm>
            <a:prstGeom prst="ellipse">
              <a:avLst/>
            </a:prstGeom>
            <a:solidFill>
              <a:srgbClr val="924DAC"/>
            </a:solidFill>
            <a:ln w="28575">
              <a:solidFill>
                <a:srgbClr val="924DAC">
                  <a:lumMod val="50000"/>
                </a:srgbClr>
              </a:solidFill>
              <a:round/>
              <a:headEnd/>
              <a:tailEnd/>
            </a:ln>
            <a:effectLst/>
          </p:spPr>
          <p:txBody>
            <a:bodyPr wrap="none" lIns="121851" tIns="60925" rIns="121851" bIns="60925" anchor="ctr"/>
            <a:lstStyle/>
            <a:p>
              <a:pPr algn="ctr" defTabSz="1216994" fontAlgn="base">
                <a:spcBef>
                  <a:spcPct val="0"/>
                </a:spcBef>
                <a:spcAft>
                  <a:spcPct val="0"/>
                </a:spcAft>
                <a:defRPr/>
              </a:pPr>
              <a:r>
                <a:rPr lang="en-US" sz="1100" b="1" kern="0" dirty="0">
                  <a:solidFill>
                    <a:prstClr val="white"/>
                  </a:solidFill>
                  <a:latin typeface="Arial" charset="0"/>
                  <a:ea typeface="ＭＳ Ｐゴシック" charset="-128"/>
                </a:rPr>
                <a:t>ERK1/2</a:t>
              </a:r>
            </a:p>
          </p:txBody>
        </p:sp>
        <p:sp>
          <p:nvSpPr>
            <p:cNvPr id="19" name="Oval 1832"/>
            <p:cNvSpPr>
              <a:spLocks noChangeArrowheads="1"/>
            </p:cNvSpPr>
            <p:nvPr/>
          </p:nvSpPr>
          <p:spPr bwMode="auto">
            <a:xfrm>
              <a:off x="8271715" y="1999690"/>
              <a:ext cx="1062567" cy="528623"/>
            </a:xfrm>
            <a:prstGeom prst="ellipse">
              <a:avLst/>
            </a:prstGeom>
            <a:solidFill>
              <a:srgbClr val="FFC000">
                <a:lumMod val="50000"/>
              </a:srgbClr>
            </a:solidFill>
            <a:ln w="19050">
              <a:solidFill>
                <a:srgbClr val="D9504D">
                  <a:lumMod val="50000"/>
                </a:srgbClr>
              </a:solidFill>
              <a:round/>
              <a:headEnd/>
              <a:tailEnd/>
            </a:ln>
            <a:effectLst/>
          </p:spPr>
          <p:txBody>
            <a:bodyPr wrap="none" lIns="121851" tIns="60925" rIns="121851" bIns="60925" anchor="ctr"/>
            <a:lstStyle/>
            <a:p>
              <a:pPr algn="ctr" defTabSz="1216994" fontAlgn="base">
                <a:spcBef>
                  <a:spcPct val="0"/>
                </a:spcBef>
                <a:spcAft>
                  <a:spcPct val="0"/>
                </a:spcAft>
                <a:defRPr/>
              </a:pPr>
              <a:r>
                <a:rPr lang="en-US" sz="1600" b="1" kern="0" dirty="0">
                  <a:solidFill>
                    <a:prstClr val="white"/>
                  </a:solidFill>
                  <a:latin typeface="Arial" charset="0"/>
                  <a:ea typeface="ＭＳ Ｐゴシック" charset="-128"/>
                </a:rPr>
                <a:t>RAS</a:t>
              </a:r>
            </a:p>
          </p:txBody>
        </p:sp>
        <p:cxnSp>
          <p:nvCxnSpPr>
            <p:cNvPr id="20" name="Straight Arrow Connector 19"/>
            <p:cNvCxnSpPr/>
            <p:nvPr/>
          </p:nvCxnSpPr>
          <p:spPr bwMode="auto">
            <a:xfrm rot="5400000">
              <a:off x="8450792" y="2571287"/>
              <a:ext cx="279400" cy="345016"/>
            </a:xfrm>
            <a:prstGeom prst="straightConnector1">
              <a:avLst/>
            </a:prstGeom>
            <a:noFill/>
            <a:ln w="28575" cap="flat" cmpd="sng" algn="ctr">
              <a:solidFill>
                <a:schemeClr val="bg1"/>
              </a:solidFill>
              <a:prstDash val="solid"/>
              <a:headEnd type="none" w="med" len="med"/>
              <a:tailEnd type="triangle" w="med" len="med"/>
            </a:ln>
            <a:effectLst/>
          </p:spPr>
        </p:cxnSp>
        <p:cxnSp>
          <p:nvCxnSpPr>
            <p:cNvPr id="21" name="Straight Arrow Connector 20"/>
            <p:cNvCxnSpPr/>
            <p:nvPr/>
          </p:nvCxnSpPr>
          <p:spPr bwMode="auto">
            <a:xfrm rot="5400000">
              <a:off x="8753871" y="4492956"/>
              <a:ext cx="274637" cy="2117"/>
            </a:xfrm>
            <a:prstGeom prst="straightConnector1">
              <a:avLst/>
            </a:prstGeom>
            <a:noFill/>
            <a:ln w="28575" cap="flat" cmpd="sng" algn="ctr">
              <a:solidFill>
                <a:schemeClr val="bg1"/>
              </a:solidFill>
              <a:prstDash val="solid"/>
              <a:headEnd type="none" w="med" len="med"/>
              <a:tailEnd type="triangle" w="med" len="med"/>
            </a:ln>
            <a:effectLst/>
          </p:spPr>
        </p:cxnSp>
        <p:cxnSp>
          <p:nvCxnSpPr>
            <p:cNvPr id="22" name="Straight Arrow Connector 21"/>
            <p:cNvCxnSpPr/>
            <p:nvPr/>
          </p:nvCxnSpPr>
          <p:spPr bwMode="auto">
            <a:xfrm rot="5400000">
              <a:off x="8338306" y="4988103"/>
              <a:ext cx="222251" cy="245533"/>
            </a:xfrm>
            <a:prstGeom prst="straightConnector1">
              <a:avLst/>
            </a:prstGeom>
            <a:noFill/>
            <a:ln w="28575" cap="flat" cmpd="sng" algn="ctr">
              <a:solidFill>
                <a:schemeClr val="bg1"/>
              </a:solidFill>
              <a:prstDash val="solid"/>
              <a:headEnd type="none" w="med" len="med"/>
              <a:tailEnd type="triangle" w="med" len="med"/>
            </a:ln>
            <a:effectLst/>
          </p:spPr>
        </p:cxnSp>
        <p:sp>
          <p:nvSpPr>
            <p:cNvPr id="23" name="Flèche droite 2"/>
            <p:cNvSpPr/>
            <p:nvPr/>
          </p:nvSpPr>
          <p:spPr>
            <a:xfrm rot="5400000">
              <a:off x="8587530" y="5615145"/>
              <a:ext cx="568362" cy="274774"/>
            </a:xfrm>
            <a:prstGeom prst="rightArrow">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algn="ctr" defTabSz="609555" fontAlgn="base">
                <a:spcBef>
                  <a:spcPct val="0"/>
                </a:spcBef>
                <a:spcAft>
                  <a:spcPct val="0"/>
                </a:spcAft>
              </a:pPr>
              <a:endParaRPr lang="fr-FR" sz="2000" b="1" kern="0" dirty="0">
                <a:solidFill>
                  <a:prstClr val="white"/>
                </a:solidFill>
                <a:latin typeface="Calibri"/>
              </a:endParaRPr>
            </a:p>
          </p:txBody>
        </p:sp>
        <p:sp>
          <p:nvSpPr>
            <p:cNvPr id="24" name="Flèche droite 3"/>
            <p:cNvSpPr/>
            <p:nvPr/>
          </p:nvSpPr>
          <p:spPr>
            <a:xfrm rot="2406665" flipV="1">
              <a:off x="7471885" y="3718378"/>
              <a:ext cx="831448" cy="309847"/>
            </a:xfrm>
            <a:prstGeom prst="rightArrow">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algn="ctr" defTabSz="609555" fontAlgn="base">
                <a:spcBef>
                  <a:spcPct val="0"/>
                </a:spcBef>
                <a:spcAft>
                  <a:spcPct val="0"/>
                </a:spcAft>
              </a:pPr>
              <a:endParaRPr lang="fr-FR" sz="2000" b="1" kern="0" dirty="0">
                <a:solidFill>
                  <a:prstClr val="white"/>
                </a:solidFill>
                <a:latin typeface="Calibri"/>
              </a:endParaRPr>
            </a:p>
          </p:txBody>
        </p:sp>
        <p:sp>
          <p:nvSpPr>
            <p:cNvPr id="25" name="TextBox 23"/>
            <p:cNvSpPr txBox="1"/>
            <p:nvPr/>
          </p:nvSpPr>
          <p:spPr>
            <a:xfrm>
              <a:off x="4419595" y="1853561"/>
              <a:ext cx="1719544" cy="497010"/>
            </a:xfrm>
            <a:prstGeom prst="rect">
              <a:avLst/>
            </a:prstGeom>
            <a:noFill/>
            <a:effectLst/>
          </p:spPr>
          <p:txBody>
            <a:bodyPr wrap="none" rtlCol="0">
              <a:spAutoFit/>
            </a:bodyPr>
            <a:lstStyle/>
            <a:p>
              <a:pPr defTabSz="914355" fontAlgn="base">
                <a:spcBef>
                  <a:spcPct val="0"/>
                </a:spcBef>
                <a:spcAft>
                  <a:spcPct val="0"/>
                </a:spcAft>
              </a:pPr>
              <a:r>
                <a:rPr lang="en-US" sz="1600" b="1" kern="0" dirty="0">
                  <a:solidFill>
                    <a:srgbClr val="FFFFFF"/>
                  </a:solidFill>
                  <a:latin typeface="Arial" charset="0"/>
                </a:rPr>
                <a:t>Dabrafenib</a:t>
              </a:r>
            </a:p>
          </p:txBody>
        </p:sp>
        <p:sp>
          <p:nvSpPr>
            <p:cNvPr id="26" name="Flèche droite 4"/>
            <p:cNvSpPr/>
            <p:nvPr/>
          </p:nvSpPr>
          <p:spPr>
            <a:xfrm rot="2490629">
              <a:off x="5282225" y="2447166"/>
              <a:ext cx="908497" cy="545636"/>
            </a:xfrm>
            <a:prstGeom prst="rightArrow">
              <a:avLst/>
            </a:prstGeom>
            <a:solidFill>
              <a:srgbClr val="C00000"/>
            </a:solidFill>
            <a:ln w="6350" cap="flat" cmpd="sng" algn="ctr">
              <a:solidFill>
                <a:srgbClr val="5B9BD5"/>
              </a:solidFill>
              <a:prstDash val="solid"/>
              <a:miter lim="800000"/>
            </a:ln>
            <a:effectLst/>
          </p:spPr>
          <p:txBody>
            <a:bodyPr rtlCol="0" anchor="ctr"/>
            <a:lstStyle/>
            <a:p>
              <a:pPr algn="ctr" defTabSz="914355" fontAlgn="base">
                <a:spcBef>
                  <a:spcPct val="0"/>
                </a:spcBef>
                <a:spcAft>
                  <a:spcPct val="0"/>
                </a:spcAft>
              </a:pPr>
              <a:endParaRPr lang="fr-FR" sz="2000" b="1" kern="0" dirty="0">
                <a:solidFill>
                  <a:prstClr val="white"/>
                </a:solidFill>
                <a:latin typeface="Calibri"/>
              </a:endParaRPr>
            </a:p>
          </p:txBody>
        </p:sp>
        <p:cxnSp>
          <p:nvCxnSpPr>
            <p:cNvPr id="27" name="Connecteur droit 6"/>
            <p:cNvCxnSpPr/>
            <p:nvPr/>
          </p:nvCxnSpPr>
          <p:spPr>
            <a:xfrm flipV="1">
              <a:off x="7403422" y="3669308"/>
              <a:ext cx="742751" cy="247651"/>
            </a:xfrm>
            <a:prstGeom prst="line">
              <a:avLst/>
            </a:prstGeom>
            <a:noFill/>
            <a:ln w="38100" cap="flat" cmpd="sng" algn="ctr">
              <a:solidFill>
                <a:srgbClr val="C00000"/>
              </a:solidFill>
              <a:prstDash val="solid"/>
              <a:miter lim="800000"/>
            </a:ln>
            <a:effectLst/>
          </p:spPr>
        </p:cxnSp>
        <p:cxnSp>
          <p:nvCxnSpPr>
            <p:cNvPr id="28" name="Connecteur droit 8"/>
            <p:cNvCxnSpPr/>
            <p:nvPr/>
          </p:nvCxnSpPr>
          <p:spPr>
            <a:xfrm flipH="1">
              <a:off x="7580310" y="3553935"/>
              <a:ext cx="337437" cy="587863"/>
            </a:xfrm>
            <a:prstGeom prst="line">
              <a:avLst/>
            </a:prstGeom>
            <a:noFill/>
            <a:ln w="57150" cap="flat" cmpd="sng" algn="ctr">
              <a:solidFill>
                <a:srgbClr val="C00000"/>
              </a:solidFill>
              <a:prstDash val="solid"/>
              <a:miter lim="800000"/>
            </a:ln>
            <a:effectLst/>
          </p:spPr>
        </p:cxnSp>
        <p:sp>
          <p:nvSpPr>
            <p:cNvPr id="29" name="TextBox 23"/>
            <p:cNvSpPr txBox="1"/>
            <p:nvPr/>
          </p:nvSpPr>
          <p:spPr>
            <a:xfrm>
              <a:off x="10236294" y="4500597"/>
              <a:ext cx="2046680" cy="587376"/>
            </a:xfrm>
            <a:prstGeom prst="rect">
              <a:avLst/>
            </a:prstGeom>
            <a:noFill/>
            <a:effectLst/>
          </p:spPr>
          <p:txBody>
            <a:bodyPr wrap="none" rtlCol="0">
              <a:spAutoFit/>
            </a:bodyPr>
            <a:lstStyle/>
            <a:p>
              <a:pPr defTabSz="914355" fontAlgn="base">
                <a:spcBef>
                  <a:spcPct val="0"/>
                </a:spcBef>
                <a:spcAft>
                  <a:spcPct val="0"/>
                </a:spcAft>
              </a:pPr>
              <a:r>
                <a:rPr lang="en-US" sz="2000" b="1" kern="0" dirty="0">
                  <a:solidFill>
                    <a:srgbClr val="FFFFFF"/>
                  </a:solidFill>
                  <a:latin typeface="Arial" charset="0"/>
                </a:rPr>
                <a:t>Trametinib</a:t>
              </a:r>
            </a:p>
          </p:txBody>
        </p:sp>
        <p:sp>
          <p:nvSpPr>
            <p:cNvPr id="30" name="Flèche droite 4"/>
            <p:cNvSpPr/>
            <p:nvPr/>
          </p:nvSpPr>
          <p:spPr>
            <a:xfrm rot="12700050">
              <a:off x="9334740" y="4339653"/>
              <a:ext cx="908497" cy="545636"/>
            </a:xfrm>
            <a:prstGeom prst="rightArrow">
              <a:avLst/>
            </a:prstGeom>
            <a:solidFill>
              <a:srgbClr val="C00000"/>
            </a:solidFill>
            <a:ln w="6350" cap="flat" cmpd="sng" algn="ctr">
              <a:solidFill>
                <a:srgbClr val="5B9BD5"/>
              </a:solidFill>
              <a:prstDash val="solid"/>
              <a:miter lim="800000"/>
            </a:ln>
            <a:effectLst/>
          </p:spPr>
          <p:txBody>
            <a:bodyPr rtlCol="0" anchor="ctr"/>
            <a:lstStyle/>
            <a:p>
              <a:pPr algn="ctr" defTabSz="914355" fontAlgn="base">
                <a:spcBef>
                  <a:spcPct val="0"/>
                </a:spcBef>
                <a:spcAft>
                  <a:spcPct val="0"/>
                </a:spcAft>
              </a:pPr>
              <a:endParaRPr lang="fr-FR" sz="2000" b="1" kern="0" dirty="0">
                <a:solidFill>
                  <a:prstClr val="white"/>
                </a:solidFill>
                <a:latin typeface="Calibri"/>
              </a:endParaRPr>
            </a:p>
          </p:txBody>
        </p:sp>
        <p:cxnSp>
          <p:nvCxnSpPr>
            <p:cNvPr id="31" name="Connecteur droit 8"/>
            <p:cNvCxnSpPr/>
            <p:nvPr/>
          </p:nvCxnSpPr>
          <p:spPr>
            <a:xfrm flipH="1">
              <a:off x="8721823" y="4429184"/>
              <a:ext cx="309427" cy="159213"/>
            </a:xfrm>
            <a:prstGeom prst="line">
              <a:avLst/>
            </a:prstGeom>
            <a:noFill/>
            <a:ln w="57150" cap="flat" cmpd="sng" algn="ctr">
              <a:solidFill>
                <a:srgbClr val="C00000"/>
              </a:solidFill>
              <a:prstDash val="solid"/>
              <a:miter lim="800000"/>
            </a:ln>
            <a:effectLst/>
          </p:spPr>
        </p:cxnSp>
        <p:cxnSp>
          <p:nvCxnSpPr>
            <p:cNvPr id="32" name="Connecteur droit 6"/>
            <p:cNvCxnSpPr/>
            <p:nvPr/>
          </p:nvCxnSpPr>
          <p:spPr>
            <a:xfrm>
              <a:off x="8757412" y="4429184"/>
              <a:ext cx="370131" cy="159213"/>
            </a:xfrm>
            <a:prstGeom prst="line">
              <a:avLst/>
            </a:prstGeom>
            <a:noFill/>
            <a:ln w="38100" cap="flat" cmpd="sng" algn="ctr">
              <a:solidFill>
                <a:srgbClr val="C00000"/>
              </a:solidFill>
              <a:prstDash val="solid"/>
              <a:miter lim="800000"/>
            </a:ln>
            <a:effectLst/>
          </p:spPr>
        </p:cxnSp>
      </p:grpSp>
      <p:grpSp>
        <p:nvGrpSpPr>
          <p:cNvPr id="37" name="Group 36"/>
          <p:cNvGrpSpPr/>
          <p:nvPr/>
        </p:nvGrpSpPr>
        <p:grpSpPr>
          <a:xfrm>
            <a:off x="5245091" y="1714502"/>
            <a:ext cx="5450442" cy="773379"/>
            <a:chOff x="5809933" y="1043583"/>
            <a:chExt cx="5820572" cy="1034764"/>
          </a:xfrm>
        </p:grpSpPr>
        <p:grpSp>
          <p:nvGrpSpPr>
            <p:cNvPr id="38" name="Group 5585"/>
            <p:cNvGrpSpPr>
              <a:grpSpLocks/>
            </p:cNvGrpSpPr>
            <p:nvPr/>
          </p:nvGrpSpPr>
          <p:grpSpPr bwMode="auto">
            <a:xfrm>
              <a:off x="5809933" y="1722026"/>
              <a:ext cx="5820572" cy="307979"/>
              <a:chOff x="404813" y="1171576"/>
              <a:chExt cx="4365987" cy="307973"/>
            </a:xfrm>
            <a:effectLst>
              <a:outerShdw blurRad="50800" dist="38100" dir="2700000" algn="tl" rotWithShape="0">
                <a:prstClr val="black">
                  <a:alpha val="40000"/>
                </a:prstClr>
              </a:outerShdw>
            </a:effectLst>
          </p:grpSpPr>
          <p:grpSp>
            <p:nvGrpSpPr>
              <p:cNvPr id="52" name="Group 4"/>
              <p:cNvGrpSpPr>
                <a:grpSpLocks/>
              </p:cNvGrpSpPr>
              <p:nvPr/>
            </p:nvGrpSpPr>
            <p:grpSpPr bwMode="auto">
              <a:xfrm>
                <a:off x="404813" y="1171576"/>
                <a:ext cx="82497" cy="307973"/>
                <a:chOff x="2552" y="576"/>
                <a:chExt cx="52" cy="196"/>
              </a:xfrm>
            </p:grpSpPr>
            <p:sp>
              <p:nvSpPr>
                <p:cNvPr id="578" name="Oval 5"/>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79" name="Freeform 6"/>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80" name="Freeform 7"/>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81" name="Oval 8"/>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82" name="Freeform 9"/>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83" name="Freeform 10"/>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53" name="Group 11"/>
              <p:cNvGrpSpPr>
                <a:grpSpLocks/>
              </p:cNvGrpSpPr>
              <p:nvPr/>
            </p:nvGrpSpPr>
            <p:grpSpPr bwMode="auto">
              <a:xfrm>
                <a:off x="461926" y="1171576"/>
                <a:ext cx="82497" cy="307973"/>
                <a:chOff x="2552" y="576"/>
                <a:chExt cx="52" cy="196"/>
              </a:xfrm>
            </p:grpSpPr>
            <p:sp>
              <p:nvSpPr>
                <p:cNvPr id="572" name="Oval 12"/>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73" name="Freeform 13"/>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74" name="Freeform 14"/>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75" name="Oval 15"/>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76" name="Freeform 16"/>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77" name="Freeform 17"/>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54" name="Group 18"/>
              <p:cNvGrpSpPr>
                <a:grpSpLocks/>
              </p:cNvGrpSpPr>
              <p:nvPr/>
            </p:nvGrpSpPr>
            <p:grpSpPr bwMode="auto">
              <a:xfrm>
                <a:off x="519039" y="1171576"/>
                <a:ext cx="82497" cy="307973"/>
                <a:chOff x="2552" y="576"/>
                <a:chExt cx="52" cy="196"/>
              </a:xfrm>
            </p:grpSpPr>
            <p:sp>
              <p:nvSpPr>
                <p:cNvPr id="566" name="Oval 19"/>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67" name="Freeform 20"/>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68" name="Freeform 21"/>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69" name="Oval 22"/>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70" name="Freeform 23"/>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71" name="Freeform 24"/>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55" name="Group 25"/>
              <p:cNvGrpSpPr>
                <a:grpSpLocks/>
              </p:cNvGrpSpPr>
              <p:nvPr/>
            </p:nvGrpSpPr>
            <p:grpSpPr bwMode="auto">
              <a:xfrm>
                <a:off x="576153" y="1171576"/>
                <a:ext cx="82497" cy="307973"/>
                <a:chOff x="2552" y="576"/>
                <a:chExt cx="52" cy="196"/>
              </a:xfrm>
            </p:grpSpPr>
            <p:sp>
              <p:nvSpPr>
                <p:cNvPr id="560" name="Oval 26"/>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61" name="Freeform 27"/>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62" name="Freeform 28"/>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63" name="Oval 29"/>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64" name="Freeform 30"/>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65" name="Freeform 31"/>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56" name="Group 32"/>
              <p:cNvGrpSpPr>
                <a:grpSpLocks/>
              </p:cNvGrpSpPr>
              <p:nvPr/>
            </p:nvGrpSpPr>
            <p:grpSpPr bwMode="auto">
              <a:xfrm>
                <a:off x="633266" y="1171576"/>
                <a:ext cx="82497" cy="307973"/>
                <a:chOff x="2552" y="576"/>
                <a:chExt cx="52" cy="196"/>
              </a:xfrm>
            </p:grpSpPr>
            <p:sp>
              <p:nvSpPr>
                <p:cNvPr id="554" name="Oval 33"/>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55" name="Freeform 34"/>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56" name="Freeform 35"/>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57" name="Oval 36"/>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58" name="Freeform 37"/>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59" name="Freeform 38"/>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57" name="Group 39"/>
              <p:cNvGrpSpPr>
                <a:grpSpLocks/>
              </p:cNvGrpSpPr>
              <p:nvPr/>
            </p:nvGrpSpPr>
            <p:grpSpPr bwMode="auto">
              <a:xfrm>
                <a:off x="690379" y="1171576"/>
                <a:ext cx="82497" cy="307973"/>
                <a:chOff x="2552" y="576"/>
                <a:chExt cx="52" cy="196"/>
              </a:xfrm>
            </p:grpSpPr>
            <p:sp>
              <p:nvSpPr>
                <p:cNvPr id="548" name="Oval 40"/>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49" name="Freeform 41"/>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50" name="Freeform 42"/>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51" name="Oval 43"/>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52" name="Freeform 44"/>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53" name="Freeform 45"/>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58" name="Group 46"/>
              <p:cNvGrpSpPr>
                <a:grpSpLocks/>
              </p:cNvGrpSpPr>
              <p:nvPr/>
            </p:nvGrpSpPr>
            <p:grpSpPr bwMode="auto">
              <a:xfrm>
                <a:off x="747492" y="1171576"/>
                <a:ext cx="82497" cy="307973"/>
                <a:chOff x="2552" y="576"/>
                <a:chExt cx="52" cy="196"/>
              </a:xfrm>
            </p:grpSpPr>
            <p:sp>
              <p:nvSpPr>
                <p:cNvPr id="542" name="Oval 47"/>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43" name="Freeform 48"/>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44" name="Freeform 49"/>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45" name="Oval 50"/>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46" name="Freeform 51"/>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47" name="Freeform 52"/>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59" name="Group 53"/>
              <p:cNvGrpSpPr>
                <a:grpSpLocks/>
              </p:cNvGrpSpPr>
              <p:nvPr/>
            </p:nvGrpSpPr>
            <p:grpSpPr bwMode="auto">
              <a:xfrm>
                <a:off x="804605" y="1171576"/>
                <a:ext cx="82497" cy="307973"/>
                <a:chOff x="2552" y="576"/>
                <a:chExt cx="52" cy="196"/>
              </a:xfrm>
            </p:grpSpPr>
            <p:sp>
              <p:nvSpPr>
                <p:cNvPr id="536" name="Oval 54"/>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37" name="Freeform 55"/>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38" name="Freeform 56"/>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39" name="Oval 57"/>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40" name="Freeform 58"/>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41" name="Freeform 59"/>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60" name="Group 60"/>
              <p:cNvGrpSpPr>
                <a:grpSpLocks/>
              </p:cNvGrpSpPr>
              <p:nvPr/>
            </p:nvGrpSpPr>
            <p:grpSpPr bwMode="auto">
              <a:xfrm>
                <a:off x="861719" y="1171576"/>
                <a:ext cx="82497" cy="307973"/>
                <a:chOff x="2552" y="576"/>
                <a:chExt cx="52" cy="196"/>
              </a:xfrm>
            </p:grpSpPr>
            <p:sp>
              <p:nvSpPr>
                <p:cNvPr id="530" name="Oval 61"/>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31" name="Freeform 62"/>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32" name="Freeform 63"/>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33" name="Oval 64"/>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34" name="Freeform 65"/>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35" name="Freeform 66"/>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61" name="Group 67"/>
              <p:cNvGrpSpPr>
                <a:grpSpLocks/>
              </p:cNvGrpSpPr>
              <p:nvPr/>
            </p:nvGrpSpPr>
            <p:grpSpPr bwMode="auto">
              <a:xfrm>
                <a:off x="918832" y="1171576"/>
                <a:ext cx="82497" cy="307973"/>
                <a:chOff x="2552" y="576"/>
                <a:chExt cx="52" cy="196"/>
              </a:xfrm>
            </p:grpSpPr>
            <p:sp>
              <p:nvSpPr>
                <p:cNvPr id="524" name="Oval 68"/>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25" name="Freeform 69"/>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26" name="Freeform 70"/>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27" name="Oval 71"/>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28" name="Freeform 72"/>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29" name="Freeform 73"/>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62" name="Group 74"/>
              <p:cNvGrpSpPr>
                <a:grpSpLocks/>
              </p:cNvGrpSpPr>
              <p:nvPr/>
            </p:nvGrpSpPr>
            <p:grpSpPr bwMode="auto">
              <a:xfrm>
                <a:off x="975945" y="1171576"/>
                <a:ext cx="82497" cy="307973"/>
                <a:chOff x="2552" y="576"/>
                <a:chExt cx="52" cy="196"/>
              </a:xfrm>
            </p:grpSpPr>
            <p:sp>
              <p:nvSpPr>
                <p:cNvPr id="518" name="Oval 75"/>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19" name="Freeform 76"/>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20" name="Freeform 77"/>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21" name="Oval 78"/>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22" name="Freeform 79"/>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23" name="Freeform 80"/>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63" name="Group 81"/>
              <p:cNvGrpSpPr>
                <a:grpSpLocks/>
              </p:cNvGrpSpPr>
              <p:nvPr/>
            </p:nvGrpSpPr>
            <p:grpSpPr bwMode="auto">
              <a:xfrm>
                <a:off x="1033058" y="1171576"/>
                <a:ext cx="82497" cy="307973"/>
                <a:chOff x="2552" y="576"/>
                <a:chExt cx="52" cy="196"/>
              </a:xfrm>
            </p:grpSpPr>
            <p:sp>
              <p:nvSpPr>
                <p:cNvPr id="512" name="Oval 82"/>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13" name="Freeform 83"/>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14" name="Freeform 84"/>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15" name="Oval 85"/>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16" name="Freeform 86"/>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17" name="Freeform 87"/>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64" name="Group 88"/>
              <p:cNvGrpSpPr>
                <a:grpSpLocks/>
              </p:cNvGrpSpPr>
              <p:nvPr/>
            </p:nvGrpSpPr>
            <p:grpSpPr bwMode="auto">
              <a:xfrm>
                <a:off x="1090171" y="1171576"/>
                <a:ext cx="82497" cy="307973"/>
                <a:chOff x="2552" y="576"/>
                <a:chExt cx="52" cy="196"/>
              </a:xfrm>
            </p:grpSpPr>
            <p:sp>
              <p:nvSpPr>
                <p:cNvPr id="506" name="Oval 89"/>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07" name="Freeform 90"/>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08" name="Freeform 91"/>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09" name="Oval 92"/>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10" name="Freeform 93"/>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11" name="Freeform 94"/>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65" name="Group 95"/>
              <p:cNvGrpSpPr>
                <a:grpSpLocks/>
              </p:cNvGrpSpPr>
              <p:nvPr/>
            </p:nvGrpSpPr>
            <p:grpSpPr bwMode="auto">
              <a:xfrm>
                <a:off x="1147285" y="1171576"/>
                <a:ext cx="82497" cy="307973"/>
                <a:chOff x="2552" y="576"/>
                <a:chExt cx="52" cy="196"/>
              </a:xfrm>
            </p:grpSpPr>
            <p:sp>
              <p:nvSpPr>
                <p:cNvPr id="500" name="Oval 96"/>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01" name="Freeform 97"/>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02" name="Freeform 98"/>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03" name="Oval 99"/>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04" name="Freeform 100"/>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505" name="Freeform 101"/>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66" name="Group 102"/>
              <p:cNvGrpSpPr>
                <a:grpSpLocks/>
              </p:cNvGrpSpPr>
              <p:nvPr/>
            </p:nvGrpSpPr>
            <p:grpSpPr bwMode="auto">
              <a:xfrm>
                <a:off x="1204398" y="1171576"/>
                <a:ext cx="82497" cy="307973"/>
                <a:chOff x="2552" y="576"/>
                <a:chExt cx="52" cy="196"/>
              </a:xfrm>
            </p:grpSpPr>
            <p:sp>
              <p:nvSpPr>
                <p:cNvPr id="494" name="Oval 103"/>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95" name="Freeform 104"/>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96" name="Freeform 105"/>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97" name="Oval 106"/>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98" name="Freeform 107"/>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99" name="Freeform 108"/>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67" name="Group 109"/>
              <p:cNvGrpSpPr>
                <a:grpSpLocks/>
              </p:cNvGrpSpPr>
              <p:nvPr/>
            </p:nvGrpSpPr>
            <p:grpSpPr bwMode="auto">
              <a:xfrm>
                <a:off x="1261511" y="1171576"/>
                <a:ext cx="82497" cy="307973"/>
                <a:chOff x="2552" y="576"/>
                <a:chExt cx="52" cy="196"/>
              </a:xfrm>
            </p:grpSpPr>
            <p:sp>
              <p:nvSpPr>
                <p:cNvPr id="488" name="Oval 110"/>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89" name="Freeform 111"/>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90" name="Freeform 112"/>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91" name="Oval 113"/>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92" name="Freeform 114"/>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93" name="Freeform 115"/>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68" name="Group 116"/>
              <p:cNvGrpSpPr>
                <a:grpSpLocks/>
              </p:cNvGrpSpPr>
              <p:nvPr/>
            </p:nvGrpSpPr>
            <p:grpSpPr bwMode="auto">
              <a:xfrm>
                <a:off x="1318624" y="1171576"/>
                <a:ext cx="82497" cy="307973"/>
                <a:chOff x="2552" y="576"/>
                <a:chExt cx="52" cy="196"/>
              </a:xfrm>
            </p:grpSpPr>
            <p:sp>
              <p:nvSpPr>
                <p:cNvPr id="482" name="Oval 117"/>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83" name="Freeform 118"/>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84" name="Freeform 119"/>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85" name="Oval 120"/>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86" name="Freeform 121"/>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87" name="Freeform 122"/>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69" name="Group 123"/>
              <p:cNvGrpSpPr>
                <a:grpSpLocks/>
              </p:cNvGrpSpPr>
              <p:nvPr/>
            </p:nvGrpSpPr>
            <p:grpSpPr bwMode="auto">
              <a:xfrm>
                <a:off x="1375737" y="1171576"/>
                <a:ext cx="82497" cy="307973"/>
                <a:chOff x="2552" y="576"/>
                <a:chExt cx="52" cy="196"/>
              </a:xfrm>
            </p:grpSpPr>
            <p:sp>
              <p:nvSpPr>
                <p:cNvPr id="476" name="Oval 124"/>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77" name="Freeform 125"/>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78" name="Freeform 126"/>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79" name="Oval 127"/>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80" name="Freeform 128"/>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81" name="Freeform 129"/>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70" name="Group 130"/>
              <p:cNvGrpSpPr>
                <a:grpSpLocks/>
              </p:cNvGrpSpPr>
              <p:nvPr/>
            </p:nvGrpSpPr>
            <p:grpSpPr bwMode="auto">
              <a:xfrm>
                <a:off x="1432851" y="1171576"/>
                <a:ext cx="82497" cy="307973"/>
                <a:chOff x="2552" y="576"/>
                <a:chExt cx="52" cy="196"/>
              </a:xfrm>
            </p:grpSpPr>
            <p:sp>
              <p:nvSpPr>
                <p:cNvPr id="470" name="Oval 131"/>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71" name="Freeform 132"/>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72" name="Freeform 133"/>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73" name="Oval 134"/>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74" name="Freeform 135"/>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75" name="Freeform 136"/>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71" name="Group 137"/>
              <p:cNvGrpSpPr>
                <a:grpSpLocks/>
              </p:cNvGrpSpPr>
              <p:nvPr/>
            </p:nvGrpSpPr>
            <p:grpSpPr bwMode="auto">
              <a:xfrm>
                <a:off x="1489964" y="1171576"/>
                <a:ext cx="82497" cy="307973"/>
                <a:chOff x="2552" y="576"/>
                <a:chExt cx="52" cy="196"/>
              </a:xfrm>
            </p:grpSpPr>
            <p:sp>
              <p:nvSpPr>
                <p:cNvPr id="464" name="Oval 138"/>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65" name="Freeform 139"/>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66" name="Freeform 140"/>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67" name="Oval 141"/>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68" name="Freeform 142"/>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69" name="Freeform 143"/>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72" name="Group 144"/>
              <p:cNvGrpSpPr>
                <a:grpSpLocks/>
              </p:cNvGrpSpPr>
              <p:nvPr/>
            </p:nvGrpSpPr>
            <p:grpSpPr bwMode="auto">
              <a:xfrm>
                <a:off x="1547077" y="1171576"/>
                <a:ext cx="82497" cy="307973"/>
                <a:chOff x="2552" y="576"/>
                <a:chExt cx="52" cy="196"/>
              </a:xfrm>
            </p:grpSpPr>
            <p:sp>
              <p:nvSpPr>
                <p:cNvPr id="458" name="Oval 145"/>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59" name="Freeform 146"/>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60" name="Freeform 147"/>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61" name="Oval 148"/>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62" name="Freeform 149"/>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63" name="Freeform 150"/>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73" name="Group 151"/>
              <p:cNvGrpSpPr>
                <a:grpSpLocks/>
              </p:cNvGrpSpPr>
              <p:nvPr/>
            </p:nvGrpSpPr>
            <p:grpSpPr bwMode="auto">
              <a:xfrm>
                <a:off x="1604190" y="1171576"/>
                <a:ext cx="82497" cy="307973"/>
                <a:chOff x="2552" y="576"/>
                <a:chExt cx="52" cy="196"/>
              </a:xfrm>
            </p:grpSpPr>
            <p:sp>
              <p:nvSpPr>
                <p:cNvPr id="452" name="Oval 152"/>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53" name="Freeform 153"/>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54" name="Freeform 154"/>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55" name="Oval 155"/>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56" name="Freeform 156"/>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57" name="Freeform 157"/>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74" name="Group 158"/>
              <p:cNvGrpSpPr>
                <a:grpSpLocks/>
              </p:cNvGrpSpPr>
              <p:nvPr/>
            </p:nvGrpSpPr>
            <p:grpSpPr bwMode="auto">
              <a:xfrm>
                <a:off x="1661303" y="1171576"/>
                <a:ext cx="82497" cy="307973"/>
                <a:chOff x="2552" y="576"/>
                <a:chExt cx="52" cy="196"/>
              </a:xfrm>
            </p:grpSpPr>
            <p:sp>
              <p:nvSpPr>
                <p:cNvPr id="446" name="Oval 159"/>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47" name="Freeform 160"/>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48" name="Freeform 161"/>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49" name="Oval 162"/>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50" name="Freeform 163"/>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51" name="Freeform 164"/>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75" name="Group 165"/>
              <p:cNvGrpSpPr>
                <a:grpSpLocks/>
              </p:cNvGrpSpPr>
              <p:nvPr/>
            </p:nvGrpSpPr>
            <p:grpSpPr bwMode="auto">
              <a:xfrm>
                <a:off x="1718417" y="1171576"/>
                <a:ext cx="82497" cy="307973"/>
                <a:chOff x="2552" y="576"/>
                <a:chExt cx="52" cy="196"/>
              </a:xfrm>
            </p:grpSpPr>
            <p:sp>
              <p:nvSpPr>
                <p:cNvPr id="440" name="Oval 166"/>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41" name="Freeform 167"/>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42" name="Freeform 168"/>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43" name="Oval 169"/>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44" name="Freeform 170"/>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45" name="Freeform 171"/>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76" name="Group 172"/>
              <p:cNvGrpSpPr>
                <a:grpSpLocks/>
              </p:cNvGrpSpPr>
              <p:nvPr/>
            </p:nvGrpSpPr>
            <p:grpSpPr bwMode="auto">
              <a:xfrm>
                <a:off x="1775530" y="1171576"/>
                <a:ext cx="82497" cy="307973"/>
                <a:chOff x="2552" y="576"/>
                <a:chExt cx="52" cy="196"/>
              </a:xfrm>
            </p:grpSpPr>
            <p:sp>
              <p:nvSpPr>
                <p:cNvPr id="434" name="Oval 173"/>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35" name="Freeform 174"/>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36" name="Freeform 175"/>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37" name="Oval 176"/>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38" name="Freeform 177"/>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39" name="Freeform 178"/>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77" name="Group 179"/>
              <p:cNvGrpSpPr>
                <a:grpSpLocks/>
              </p:cNvGrpSpPr>
              <p:nvPr/>
            </p:nvGrpSpPr>
            <p:grpSpPr bwMode="auto">
              <a:xfrm>
                <a:off x="1832643" y="1171576"/>
                <a:ext cx="82497" cy="307973"/>
                <a:chOff x="2552" y="576"/>
                <a:chExt cx="52" cy="196"/>
              </a:xfrm>
            </p:grpSpPr>
            <p:sp>
              <p:nvSpPr>
                <p:cNvPr id="428" name="Oval 180"/>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29" name="Freeform 181"/>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30" name="Freeform 182"/>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31" name="Oval 183"/>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32" name="Freeform 184"/>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33" name="Freeform 185"/>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78" name="Group 186"/>
              <p:cNvGrpSpPr>
                <a:grpSpLocks/>
              </p:cNvGrpSpPr>
              <p:nvPr/>
            </p:nvGrpSpPr>
            <p:grpSpPr bwMode="auto">
              <a:xfrm>
                <a:off x="1889756" y="1171576"/>
                <a:ext cx="82497" cy="307973"/>
                <a:chOff x="2552" y="576"/>
                <a:chExt cx="52" cy="196"/>
              </a:xfrm>
            </p:grpSpPr>
            <p:sp>
              <p:nvSpPr>
                <p:cNvPr id="422" name="Oval 187"/>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23" name="Freeform 188"/>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24" name="Freeform 189"/>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25" name="Oval 190"/>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26" name="Freeform 191"/>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27" name="Freeform 192"/>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79" name="Group 193"/>
              <p:cNvGrpSpPr>
                <a:grpSpLocks/>
              </p:cNvGrpSpPr>
              <p:nvPr/>
            </p:nvGrpSpPr>
            <p:grpSpPr bwMode="auto">
              <a:xfrm>
                <a:off x="1946870" y="1171576"/>
                <a:ext cx="82497" cy="307973"/>
                <a:chOff x="2552" y="576"/>
                <a:chExt cx="52" cy="196"/>
              </a:xfrm>
            </p:grpSpPr>
            <p:sp>
              <p:nvSpPr>
                <p:cNvPr id="416" name="Oval 194"/>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17" name="Freeform 195"/>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18" name="Freeform 196"/>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19" name="Oval 197"/>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20" name="Freeform 198"/>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21" name="Freeform 199"/>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80" name="Group 200"/>
              <p:cNvGrpSpPr>
                <a:grpSpLocks/>
              </p:cNvGrpSpPr>
              <p:nvPr/>
            </p:nvGrpSpPr>
            <p:grpSpPr bwMode="auto">
              <a:xfrm>
                <a:off x="2003983" y="1171576"/>
                <a:ext cx="82497" cy="307973"/>
                <a:chOff x="2552" y="576"/>
                <a:chExt cx="52" cy="196"/>
              </a:xfrm>
            </p:grpSpPr>
            <p:sp>
              <p:nvSpPr>
                <p:cNvPr id="410" name="Oval 201"/>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11" name="Freeform 202"/>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12" name="Freeform 203"/>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13" name="Oval 204"/>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14" name="Freeform 205"/>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15" name="Freeform 206"/>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81" name="Group 207"/>
              <p:cNvGrpSpPr>
                <a:grpSpLocks/>
              </p:cNvGrpSpPr>
              <p:nvPr/>
            </p:nvGrpSpPr>
            <p:grpSpPr bwMode="auto">
              <a:xfrm>
                <a:off x="2061096" y="1171576"/>
                <a:ext cx="82497" cy="307973"/>
                <a:chOff x="2552" y="576"/>
                <a:chExt cx="52" cy="196"/>
              </a:xfrm>
            </p:grpSpPr>
            <p:sp>
              <p:nvSpPr>
                <p:cNvPr id="404" name="Oval 208"/>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05" name="Freeform 209"/>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06" name="Freeform 210"/>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07" name="Oval 211"/>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08" name="Freeform 212"/>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09" name="Freeform 213"/>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82" name="Group 214"/>
              <p:cNvGrpSpPr>
                <a:grpSpLocks/>
              </p:cNvGrpSpPr>
              <p:nvPr/>
            </p:nvGrpSpPr>
            <p:grpSpPr bwMode="auto">
              <a:xfrm>
                <a:off x="2118209" y="1171576"/>
                <a:ext cx="82497" cy="307973"/>
                <a:chOff x="2552" y="576"/>
                <a:chExt cx="52" cy="196"/>
              </a:xfrm>
            </p:grpSpPr>
            <p:sp>
              <p:nvSpPr>
                <p:cNvPr id="398" name="Oval 215"/>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99" name="Freeform 216"/>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00" name="Freeform 217"/>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01" name="Oval 218"/>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02" name="Freeform 219"/>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403" name="Freeform 220"/>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83" name="Group 221"/>
              <p:cNvGrpSpPr>
                <a:grpSpLocks/>
              </p:cNvGrpSpPr>
              <p:nvPr/>
            </p:nvGrpSpPr>
            <p:grpSpPr bwMode="auto">
              <a:xfrm>
                <a:off x="2175322" y="1171576"/>
                <a:ext cx="82497" cy="307973"/>
                <a:chOff x="2552" y="576"/>
                <a:chExt cx="52" cy="196"/>
              </a:xfrm>
            </p:grpSpPr>
            <p:sp>
              <p:nvSpPr>
                <p:cNvPr id="392" name="Oval 222"/>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93" name="Freeform 223"/>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94" name="Freeform 224"/>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95" name="Oval 225"/>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96" name="Freeform 226"/>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97" name="Freeform 227"/>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84" name="Group 228"/>
              <p:cNvGrpSpPr>
                <a:grpSpLocks/>
              </p:cNvGrpSpPr>
              <p:nvPr/>
            </p:nvGrpSpPr>
            <p:grpSpPr bwMode="auto">
              <a:xfrm>
                <a:off x="2232436" y="1171576"/>
                <a:ext cx="82497" cy="307973"/>
                <a:chOff x="2552" y="576"/>
                <a:chExt cx="52" cy="196"/>
              </a:xfrm>
            </p:grpSpPr>
            <p:sp>
              <p:nvSpPr>
                <p:cNvPr id="386" name="Oval 229"/>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87" name="Freeform 230"/>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88" name="Freeform 231"/>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89" name="Oval 232"/>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90" name="Freeform 233"/>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91" name="Freeform 234"/>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85" name="Group 235"/>
              <p:cNvGrpSpPr>
                <a:grpSpLocks/>
              </p:cNvGrpSpPr>
              <p:nvPr/>
            </p:nvGrpSpPr>
            <p:grpSpPr bwMode="auto">
              <a:xfrm>
                <a:off x="2289549" y="1171576"/>
                <a:ext cx="82497" cy="307973"/>
                <a:chOff x="2552" y="576"/>
                <a:chExt cx="52" cy="196"/>
              </a:xfrm>
            </p:grpSpPr>
            <p:sp>
              <p:nvSpPr>
                <p:cNvPr id="380" name="Oval 236"/>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81" name="Freeform 237"/>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82" name="Freeform 238"/>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83" name="Oval 239"/>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84" name="Freeform 240"/>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85" name="Freeform 241"/>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86" name="Group 242"/>
              <p:cNvGrpSpPr>
                <a:grpSpLocks/>
              </p:cNvGrpSpPr>
              <p:nvPr/>
            </p:nvGrpSpPr>
            <p:grpSpPr bwMode="auto">
              <a:xfrm>
                <a:off x="2346662" y="1171576"/>
                <a:ext cx="82497" cy="307973"/>
                <a:chOff x="2552" y="576"/>
                <a:chExt cx="52" cy="196"/>
              </a:xfrm>
            </p:grpSpPr>
            <p:sp>
              <p:nvSpPr>
                <p:cNvPr id="374" name="Oval 243"/>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75" name="Freeform 244"/>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76" name="Freeform 245"/>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77" name="Oval 246"/>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78" name="Freeform 247"/>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79" name="Freeform 248"/>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87" name="Group 249"/>
              <p:cNvGrpSpPr>
                <a:grpSpLocks/>
              </p:cNvGrpSpPr>
              <p:nvPr/>
            </p:nvGrpSpPr>
            <p:grpSpPr bwMode="auto">
              <a:xfrm>
                <a:off x="2403775" y="1171576"/>
                <a:ext cx="82497" cy="307973"/>
                <a:chOff x="2552" y="576"/>
                <a:chExt cx="52" cy="196"/>
              </a:xfrm>
            </p:grpSpPr>
            <p:sp>
              <p:nvSpPr>
                <p:cNvPr id="368" name="Oval 250"/>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69" name="Freeform 251"/>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70" name="Freeform 252"/>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71" name="Oval 253"/>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72" name="Freeform 254"/>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73" name="Freeform 255"/>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88" name="Group 256"/>
              <p:cNvGrpSpPr>
                <a:grpSpLocks/>
              </p:cNvGrpSpPr>
              <p:nvPr/>
            </p:nvGrpSpPr>
            <p:grpSpPr bwMode="auto">
              <a:xfrm>
                <a:off x="2460888" y="1171576"/>
                <a:ext cx="82497" cy="307973"/>
                <a:chOff x="2552" y="576"/>
                <a:chExt cx="52" cy="196"/>
              </a:xfrm>
            </p:grpSpPr>
            <p:sp>
              <p:nvSpPr>
                <p:cNvPr id="362" name="Oval 257"/>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63" name="Freeform 258"/>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64" name="Freeform 259"/>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65" name="Oval 260"/>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66" name="Freeform 261"/>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67" name="Freeform 262"/>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89" name="Group 263"/>
              <p:cNvGrpSpPr>
                <a:grpSpLocks/>
              </p:cNvGrpSpPr>
              <p:nvPr/>
            </p:nvGrpSpPr>
            <p:grpSpPr bwMode="auto">
              <a:xfrm>
                <a:off x="2518002" y="1171576"/>
                <a:ext cx="82497" cy="307973"/>
                <a:chOff x="2552" y="576"/>
                <a:chExt cx="52" cy="196"/>
              </a:xfrm>
            </p:grpSpPr>
            <p:sp>
              <p:nvSpPr>
                <p:cNvPr id="356" name="Oval 264"/>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57" name="Freeform 265"/>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58" name="Freeform 266"/>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59" name="Oval 267"/>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60" name="Freeform 268"/>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61" name="Freeform 269"/>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90" name="Group 270"/>
              <p:cNvGrpSpPr>
                <a:grpSpLocks/>
              </p:cNvGrpSpPr>
              <p:nvPr/>
            </p:nvGrpSpPr>
            <p:grpSpPr bwMode="auto">
              <a:xfrm>
                <a:off x="2575115" y="1171576"/>
                <a:ext cx="82497" cy="307973"/>
                <a:chOff x="2552" y="576"/>
                <a:chExt cx="52" cy="196"/>
              </a:xfrm>
            </p:grpSpPr>
            <p:sp>
              <p:nvSpPr>
                <p:cNvPr id="350" name="Oval 271"/>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51" name="Freeform 272"/>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52" name="Freeform 273"/>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53" name="Oval 274"/>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54" name="Freeform 275"/>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55" name="Freeform 276"/>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91" name="Group 277"/>
              <p:cNvGrpSpPr>
                <a:grpSpLocks/>
              </p:cNvGrpSpPr>
              <p:nvPr/>
            </p:nvGrpSpPr>
            <p:grpSpPr bwMode="auto">
              <a:xfrm>
                <a:off x="2632228" y="1171576"/>
                <a:ext cx="82497" cy="307973"/>
                <a:chOff x="2552" y="576"/>
                <a:chExt cx="52" cy="196"/>
              </a:xfrm>
            </p:grpSpPr>
            <p:sp>
              <p:nvSpPr>
                <p:cNvPr id="344" name="Oval 278"/>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45" name="Freeform 279"/>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46" name="Freeform 280"/>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47" name="Oval 281"/>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48" name="Freeform 282"/>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49" name="Freeform 283"/>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92" name="Group 284"/>
              <p:cNvGrpSpPr>
                <a:grpSpLocks/>
              </p:cNvGrpSpPr>
              <p:nvPr/>
            </p:nvGrpSpPr>
            <p:grpSpPr bwMode="auto">
              <a:xfrm>
                <a:off x="2689341" y="1171576"/>
                <a:ext cx="82497" cy="307973"/>
                <a:chOff x="2552" y="576"/>
                <a:chExt cx="52" cy="196"/>
              </a:xfrm>
            </p:grpSpPr>
            <p:sp>
              <p:nvSpPr>
                <p:cNvPr id="338" name="Oval 285"/>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39" name="Freeform 286"/>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40" name="Freeform 287"/>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41" name="Oval 288"/>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42" name="Freeform 289"/>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43" name="Freeform 290"/>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93" name="Group 291"/>
              <p:cNvGrpSpPr>
                <a:grpSpLocks/>
              </p:cNvGrpSpPr>
              <p:nvPr/>
            </p:nvGrpSpPr>
            <p:grpSpPr bwMode="auto">
              <a:xfrm>
                <a:off x="2746454" y="1171576"/>
                <a:ext cx="82497" cy="307973"/>
                <a:chOff x="2552" y="576"/>
                <a:chExt cx="52" cy="196"/>
              </a:xfrm>
            </p:grpSpPr>
            <p:sp>
              <p:nvSpPr>
                <p:cNvPr id="332" name="Oval 292"/>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33" name="Freeform 293"/>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34" name="Freeform 294"/>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35" name="Oval 295"/>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36" name="Freeform 296"/>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37" name="Freeform 297"/>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94" name="Group 298"/>
              <p:cNvGrpSpPr>
                <a:grpSpLocks/>
              </p:cNvGrpSpPr>
              <p:nvPr/>
            </p:nvGrpSpPr>
            <p:grpSpPr bwMode="auto">
              <a:xfrm>
                <a:off x="2803568" y="1171576"/>
                <a:ext cx="82497" cy="307973"/>
                <a:chOff x="2552" y="576"/>
                <a:chExt cx="52" cy="196"/>
              </a:xfrm>
            </p:grpSpPr>
            <p:sp>
              <p:nvSpPr>
                <p:cNvPr id="326" name="Oval 299"/>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27" name="Freeform 300"/>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28" name="Freeform 301"/>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29" name="Oval 302"/>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30" name="Freeform 303"/>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31" name="Freeform 304"/>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95" name="Group 305"/>
              <p:cNvGrpSpPr>
                <a:grpSpLocks/>
              </p:cNvGrpSpPr>
              <p:nvPr/>
            </p:nvGrpSpPr>
            <p:grpSpPr bwMode="auto">
              <a:xfrm>
                <a:off x="2860681" y="1171576"/>
                <a:ext cx="82497" cy="307973"/>
                <a:chOff x="2552" y="576"/>
                <a:chExt cx="52" cy="196"/>
              </a:xfrm>
            </p:grpSpPr>
            <p:sp>
              <p:nvSpPr>
                <p:cNvPr id="320" name="Oval 306"/>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21" name="Freeform 307"/>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22" name="Freeform 308"/>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23" name="Oval 309"/>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24" name="Freeform 310"/>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25" name="Freeform 311"/>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96" name="Group 312"/>
              <p:cNvGrpSpPr>
                <a:grpSpLocks/>
              </p:cNvGrpSpPr>
              <p:nvPr/>
            </p:nvGrpSpPr>
            <p:grpSpPr bwMode="auto">
              <a:xfrm>
                <a:off x="2917794" y="1171576"/>
                <a:ext cx="82497" cy="307973"/>
                <a:chOff x="2552" y="576"/>
                <a:chExt cx="52" cy="196"/>
              </a:xfrm>
            </p:grpSpPr>
            <p:sp>
              <p:nvSpPr>
                <p:cNvPr id="314" name="Oval 313"/>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15" name="Freeform 314"/>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16" name="Freeform 315"/>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17" name="Oval 316"/>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18" name="Freeform 317"/>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19" name="Freeform 318"/>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97" name="Group 319"/>
              <p:cNvGrpSpPr>
                <a:grpSpLocks/>
              </p:cNvGrpSpPr>
              <p:nvPr/>
            </p:nvGrpSpPr>
            <p:grpSpPr bwMode="auto">
              <a:xfrm>
                <a:off x="2974907" y="1171576"/>
                <a:ext cx="82497" cy="307973"/>
                <a:chOff x="2552" y="576"/>
                <a:chExt cx="52" cy="196"/>
              </a:xfrm>
            </p:grpSpPr>
            <p:sp>
              <p:nvSpPr>
                <p:cNvPr id="308" name="Oval 320"/>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09" name="Freeform 321"/>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10" name="Freeform 322"/>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11" name="Oval 323"/>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12" name="Freeform 324"/>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13" name="Freeform 325"/>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98" name="Group 326"/>
              <p:cNvGrpSpPr>
                <a:grpSpLocks/>
              </p:cNvGrpSpPr>
              <p:nvPr/>
            </p:nvGrpSpPr>
            <p:grpSpPr bwMode="auto">
              <a:xfrm>
                <a:off x="3032020" y="1171576"/>
                <a:ext cx="82497" cy="307973"/>
                <a:chOff x="2552" y="576"/>
                <a:chExt cx="52" cy="196"/>
              </a:xfrm>
            </p:grpSpPr>
            <p:sp>
              <p:nvSpPr>
                <p:cNvPr id="302" name="Oval 327"/>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03" name="Freeform 328"/>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04" name="Freeform 329"/>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05" name="Oval 330"/>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06" name="Freeform 331"/>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07" name="Freeform 332"/>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99" name="Group 333"/>
              <p:cNvGrpSpPr>
                <a:grpSpLocks/>
              </p:cNvGrpSpPr>
              <p:nvPr/>
            </p:nvGrpSpPr>
            <p:grpSpPr bwMode="auto">
              <a:xfrm>
                <a:off x="3089134" y="1171576"/>
                <a:ext cx="82497" cy="307973"/>
                <a:chOff x="2552" y="576"/>
                <a:chExt cx="52" cy="196"/>
              </a:xfrm>
            </p:grpSpPr>
            <p:sp>
              <p:nvSpPr>
                <p:cNvPr id="296" name="Oval 334"/>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97" name="Freeform 335"/>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98" name="Freeform 336"/>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99" name="Oval 337"/>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00" name="Freeform 338"/>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301" name="Freeform 339"/>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00" name="Group 340"/>
              <p:cNvGrpSpPr>
                <a:grpSpLocks/>
              </p:cNvGrpSpPr>
              <p:nvPr/>
            </p:nvGrpSpPr>
            <p:grpSpPr bwMode="auto">
              <a:xfrm>
                <a:off x="3146247" y="1171576"/>
                <a:ext cx="82497" cy="307973"/>
                <a:chOff x="2552" y="576"/>
                <a:chExt cx="52" cy="196"/>
              </a:xfrm>
            </p:grpSpPr>
            <p:sp>
              <p:nvSpPr>
                <p:cNvPr id="290" name="Oval 341"/>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91" name="Freeform 342"/>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92" name="Freeform 343"/>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93" name="Oval 344"/>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94" name="Freeform 345"/>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95" name="Freeform 346"/>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01" name="Group 347"/>
              <p:cNvGrpSpPr>
                <a:grpSpLocks/>
              </p:cNvGrpSpPr>
              <p:nvPr/>
            </p:nvGrpSpPr>
            <p:grpSpPr bwMode="auto">
              <a:xfrm>
                <a:off x="3203360" y="1171576"/>
                <a:ext cx="82497" cy="307973"/>
                <a:chOff x="2552" y="576"/>
                <a:chExt cx="52" cy="196"/>
              </a:xfrm>
            </p:grpSpPr>
            <p:sp>
              <p:nvSpPr>
                <p:cNvPr id="284" name="Oval 348"/>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85" name="Freeform 349"/>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86" name="Freeform 350"/>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87" name="Oval 351"/>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88" name="Freeform 352"/>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89" name="Freeform 353"/>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02" name="Group 354"/>
              <p:cNvGrpSpPr>
                <a:grpSpLocks/>
              </p:cNvGrpSpPr>
              <p:nvPr/>
            </p:nvGrpSpPr>
            <p:grpSpPr bwMode="auto">
              <a:xfrm>
                <a:off x="3260473" y="1171576"/>
                <a:ext cx="82497" cy="307973"/>
                <a:chOff x="2552" y="576"/>
                <a:chExt cx="52" cy="196"/>
              </a:xfrm>
            </p:grpSpPr>
            <p:sp>
              <p:nvSpPr>
                <p:cNvPr id="278" name="Oval 355"/>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79" name="Freeform 356"/>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80" name="Freeform 357"/>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81" name="Oval 358"/>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82" name="Freeform 359"/>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83" name="Freeform 360"/>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03" name="Group 361"/>
              <p:cNvGrpSpPr>
                <a:grpSpLocks/>
              </p:cNvGrpSpPr>
              <p:nvPr/>
            </p:nvGrpSpPr>
            <p:grpSpPr bwMode="auto">
              <a:xfrm>
                <a:off x="3317586" y="1171576"/>
                <a:ext cx="82497" cy="307973"/>
                <a:chOff x="2552" y="576"/>
                <a:chExt cx="52" cy="196"/>
              </a:xfrm>
            </p:grpSpPr>
            <p:sp>
              <p:nvSpPr>
                <p:cNvPr id="272" name="Oval 362"/>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73" name="Freeform 363"/>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74" name="Freeform 364"/>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75" name="Oval 365"/>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76" name="Freeform 366"/>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77" name="Freeform 367"/>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04" name="Group 368"/>
              <p:cNvGrpSpPr>
                <a:grpSpLocks/>
              </p:cNvGrpSpPr>
              <p:nvPr/>
            </p:nvGrpSpPr>
            <p:grpSpPr bwMode="auto">
              <a:xfrm>
                <a:off x="3374700" y="1171576"/>
                <a:ext cx="82497" cy="307973"/>
                <a:chOff x="2552" y="576"/>
                <a:chExt cx="52" cy="196"/>
              </a:xfrm>
            </p:grpSpPr>
            <p:sp>
              <p:nvSpPr>
                <p:cNvPr id="266" name="Oval 369"/>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67" name="Freeform 370"/>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68" name="Freeform 371"/>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69" name="Oval 372"/>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70" name="Freeform 373"/>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71" name="Freeform 374"/>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05" name="Group 375"/>
              <p:cNvGrpSpPr>
                <a:grpSpLocks/>
              </p:cNvGrpSpPr>
              <p:nvPr/>
            </p:nvGrpSpPr>
            <p:grpSpPr bwMode="auto">
              <a:xfrm>
                <a:off x="3431813" y="1171576"/>
                <a:ext cx="82497" cy="307973"/>
                <a:chOff x="2552" y="576"/>
                <a:chExt cx="52" cy="196"/>
              </a:xfrm>
            </p:grpSpPr>
            <p:sp>
              <p:nvSpPr>
                <p:cNvPr id="260" name="Oval 376"/>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61" name="Freeform 377"/>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62" name="Freeform 378"/>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63" name="Oval 379"/>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64" name="Freeform 380"/>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65" name="Freeform 381"/>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06" name="Group 382"/>
              <p:cNvGrpSpPr>
                <a:grpSpLocks/>
              </p:cNvGrpSpPr>
              <p:nvPr/>
            </p:nvGrpSpPr>
            <p:grpSpPr bwMode="auto">
              <a:xfrm>
                <a:off x="3488926" y="1171576"/>
                <a:ext cx="82497" cy="307973"/>
                <a:chOff x="2552" y="576"/>
                <a:chExt cx="52" cy="196"/>
              </a:xfrm>
            </p:grpSpPr>
            <p:sp>
              <p:nvSpPr>
                <p:cNvPr id="254" name="Oval 383"/>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55" name="Freeform 384"/>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56" name="Freeform 385"/>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57" name="Oval 386"/>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58" name="Freeform 387"/>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59" name="Freeform 388"/>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07" name="Group 389"/>
              <p:cNvGrpSpPr>
                <a:grpSpLocks/>
              </p:cNvGrpSpPr>
              <p:nvPr/>
            </p:nvGrpSpPr>
            <p:grpSpPr bwMode="auto">
              <a:xfrm>
                <a:off x="3546039" y="1171576"/>
                <a:ext cx="82497" cy="307973"/>
                <a:chOff x="2552" y="576"/>
                <a:chExt cx="52" cy="196"/>
              </a:xfrm>
            </p:grpSpPr>
            <p:sp>
              <p:nvSpPr>
                <p:cNvPr id="248" name="Oval 390"/>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49" name="Freeform 391"/>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50" name="Freeform 392"/>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51" name="Oval 393"/>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52" name="Freeform 394"/>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53" name="Freeform 395"/>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08" name="Group 396"/>
              <p:cNvGrpSpPr>
                <a:grpSpLocks/>
              </p:cNvGrpSpPr>
              <p:nvPr/>
            </p:nvGrpSpPr>
            <p:grpSpPr bwMode="auto">
              <a:xfrm>
                <a:off x="3603152" y="1171576"/>
                <a:ext cx="82497" cy="307973"/>
                <a:chOff x="2552" y="576"/>
                <a:chExt cx="52" cy="196"/>
              </a:xfrm>
            </p:grpSpPr>
            <p:sp>
              <p:nvSpPr>
                <p:cNvPr id="242" name="Oval 397"/>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43" name="Freeform 398"/>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44" name="Freeform 399"/>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45" name="Oval 400"/>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46" name="Freeform 401"/>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47" name="Freeform 402"/>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09" name="Group 403"/>
              <p:cNvGrpSpPr>
                <a:grpSpLocks/>
              </p:cNvGrpSpPr>
              <p:nvPr/>
            </p:nvGrpSpPr>
            <p:grpSpPr bwMode="auto">
              <a:xfrm>
                <a:off x="3660266" y="1171576"/>
                <a:ext cx="82497" cy="307973"/>
                <a:chOff x="2552" y="576"/>
                <a:chExt cx="52" cy="196"/>
              </a:xfrm>
            </p:grpSpPr>
            <p:sp>
              <p:nvSpPr>
                <p:cNvPr id="236" name="Oval 404"/>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37" name="Freeform 405"/>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38" name="Freeform 406"/>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39" name="Oval 407"/>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40" name="Freeform 408"/>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41" name="Freeform 409"/>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10" name="Group 410"/>
              <p:cNvGrpSpPr>
                <a:grpSpLocks/>
              </p:cNvGrpSpPr>
              <p:nvPr/>
            </p:nvGrpSpPr>
            <p:grpSpPr bwMode="auto">
              <a:xfrm>
                <a:off x="3717379" y="1171576"/>
                <a:ext cx="82497" cy="307973"/>
                <a:chOff x="2552" y="576"/>
                <a:chExt cx="52" cy="196"/>
              </a:xfrm>
            </p:grpSpPr>
            <p:sp>
              <p:nvSpPr>
                <p:cNvPr id="230" name="Oval 411"/>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31" name="Freeform 412"/>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32" name="Freeform 413"/>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33" name="Oval 414"/>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34" name="Freeform 415"/>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35" name="Freeform 416"/>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11" name="Group 417"/>
              <p:cNvGrpSpPr>
                <a:grpSpLocks/>
              </p:cNvGrpSpPr>
              <p:nvPr/>
            </p:nvGrpSpPr>
            <p:grpSpPr bwMode="auto">
              <a:xfrm>
                <a:off x="3774492" y="1171576"/>
                <a:ext cx="82497" cy="307973"/>
                <a:chOff x="2552" y="576"/>
                <a:chExt cx="52" cy="196"/>
              </a:xfrm>
            </p:grpSpPr>
            <p:sp>
              <p:nvSpPr>
                <p:cNvPr id="224" name="Oval 418"/>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25" name="Freeform 419"/>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26" name="Freeform 420"/>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27" name="Oval 421"/>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28" name="Freeform 422"/>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29" name="Freeform 423"/>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12" name="Group 424"/>
              <p:cNvGrpSpPr>
                <a:grpSpLocks/>
              </p:cNvGrpSpPr>
              <p:nvPr/>
            </p:nvGrpSpPr>
            <p:grpSpPr bwMode="auto">
              <a:xfrm>
                <a:off x="3831605" y="1171576"/>
                <a:ext cx="82497" cy="307973"/>
                <a:chOff x="2552" y="576"/>
                <a:chExt cx="52" cy="196"/>
              </a:xfrm>
            </p:grpSpPr>
            <p:sp>
              <p:nvSpPr>
                <p:cNvPr id="218" name="Oval 425"/>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19" name="Freeform 426"/>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20" name="Freeform 427"/>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21" name="Oval 428"/>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22" name="Freeform 429"/>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23" name="Freeform 430"/>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13" name="Group 431"/>
              <p:cNvGrpSpPr>
                <a:grpSpLocks/>
              </p:cNvGrpSpPr>
              <p:nvPr/>
            </p:nvGrpSpPr>
            <p:grpSpPr bwMode="auto">
              <a:xfrm>
                <a:off x="3888718" y="1171576"/>
                <a:ext cx="82497" cy="307973"/>
                <a:chOff x="2552" y="576"/>
                <a:chExt cx="52" cy="196"/>
              </a:xfrm>
            </p:grpSpPr>
            <p:sp>
              <p:nvSpPr>
                <p:cNvPr id="212" name="Oval 432"/>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13" name="Freeform 433"/>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14" name="Freeform 434"/>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15" name="Oval 435"/>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16" name="Freeform 436"/>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17" name="Freeform 437"/>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14" name="Group 438"/>
              <p:cNvGrpSpPr>
                <a:grpSpLocks/>
              </p:cNvGrpSpPr>
              <p:nvPr/>
            </p:nvGrpSpPr>
            <p:grpSpPr bwMode="auto">
              <a:xfrm>
                <a:off x="3945832" y="1171576"/>
                <a:ext cx="82497" cy="307973"/>
                <a:chOff x="2552" y="576"/>
                <a:chExt cx="52" cy="196"/>
              </a:xfrm>
            </p:grpSpPr>
            <p:sp>
              <p:nvSpPr>
                <p:cNvPr id="206" name="Oval 439"/>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07" name="Freeform 440"/>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08" name="Freeform 441"/>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09" name="Oval 442"/>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10" name="Freeform 443"/>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11" name="Freeform 444"/>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15" name="Group 445"/>
              <p:cNvGrpSpPr>
                <a:grpSpLocks/>
              </p:cNvGrpSpPr>
              <p:nvPr/>
            </p:nvGrpSpPr>
            <p:grpSpPr bwMode="auto">
              <a:xfrm>
                <a:off x="4002945" y="1171576"/>
                <a:ext cx="82497" cy="307973"/>
                <a:chOff x="2552" y="576"/>
                <a:chExt cx="52" cy="196"/>
              </a:xfrm>
            </p:grpSpPr>
            <p:sp>
              <p:nvSpPr>
                <p:cNvPr id="200" name="Oval 446"/>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01" name="Freeform 447"/>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02" name="Freeform 448"/>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03" name="Oval 449"/>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04" name="Freeform 450"/>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205" name="Freeform 451"/>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16" name="Group 452"/>
              <p:cNvGrpSpPr>
                <a:grpSpLocks/>
              </p:cNvGrpSpPr>
              <p:nvPr/>
            </p:nvGrpSpPr>
            <p:grpSpPr bwMode="auto">
              <a:xfrm>
                <a:off x="4060058" y="1171576"/>
                <a:ext cx="82497" cy="307973"/>
                <a:chOff x="2552" y="576"/>
                <a:chExt cx="52" cy="196"/>
              </a:xfrm>
            </p:grpSpPr>
            <p:sp>
              <p:nvSpPr>
                <p:cNvPr id="194" name="Oval 453"/>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95" name="Freeform 454"/>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96" name="Freeform 455"/>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97" name="Oval 456"/>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98" name="Freeform 457"/>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99" name="Freeform 458"/>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17" name="Group 459"/>
              <p:cNvGrpSpPr>
                <a:grpSpLocks/>
              </p:cNvGrpSpPr>
              <p:nvPr/>
            </p:nvGrpSpPr>
            <p:grpSpPr bwMode="auto">
              <a:xfrm>
                <a:off x="4117171" y="1171576"/>
                <a:ext cx="82497" cy="307973"/>
                <a:chOff x="2552" y="576"/>
                <a:chExt cx="52" cy="196"/>
              </a:xfrm>
            </p:grpSpPr>
            <p:sp>
              <p:nvSpPr>
                <p:cNvPr id="188" name="Oval 460"/>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89" name="Freeform 461"/>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90" name="Freeform 462"/>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91" name="Oval 463"/>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92" name="Freeform 464"/>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93" name="Freeform 465"/>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18" name="Group 466"/>
              <p:cNvGrpSpPr>
                <a:grpSpLocks/>
              </p:cNvGrpSpPr>
              <p:nvPr/>
            </p:nvGrpSpPr>
            <p:grpSpPr bwMode="auto">
              <a:xfrm>
                <a:off x="4174284" y="1171576"/>
                <a:ext cx="82497" cy="307973"/>
                <a:chOff x="2552" y="576"/>
                <a:chExt cx="52" cy="196"/>
              </a:xfrm>
            </p:grpSpPr>
            <p:sp>
              <p:nvSpPr>
                <p:cNvPr id="182" name="Oval 467"/>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83" name="Freeform 468"/>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84" name="Freeform 469"/>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85" name="Oval 470"/>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86" name="Freeform 471"/>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87" name="Freeform 472"/>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19" name="Group 473"/>
              <p:cNvGrpSpPr>
                <a:grpSpLocks/>
              </p:cNvGrpSpPr>
              <p:nvPr/>
            </p:nvGrpSpPr>
            <p:grpSpPr bwMode="auto">
              <a:xfrm>
                <a:off x="4231398" y="1171576"/>
                <a:ext cx="82497" cy="307973"/>
                <a:chOff x="2552" y="576"/>
                <a:chExt cx="52" cy="196"/>
              </a:xfrm>
            </p:grpSpPr>
            <p:sp>
              <p:nvSpPr>
                <p:cNvPr id="176" name="Oval 474"/>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77" name="Freeform 475"/>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78" name="Freeform 476"/>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79" name="Oval 477"/>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80" name="Freeform 478"/>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81" name="Freeform 479"/>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20" name="Group 480"/>
              <p:cNvGrpSpPr>
                <a:grpSpLocks/>
              </p:cNvGrpSpPr>
              <p:nvPr/>
            </p:nvGrpSpPr>
            <p:grpSpPr bwMode="auto">
              <a:xfrm>
                <a:off x="4288511" y="1171576"/>
                <a:ext cx="82497" cy="307973"/>
                <a:chOff x="2552" y="576"/>
                <a:chExt cx="52" cy="196"/>
              </a:xfrm>
            </p:grpSpPr>
            <p:sp>
              <p:nvSpPr>
                <p:cNvPr id="170" name="Oval 481"/>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71" name="Freeform 482"/>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72" name="Freeform 483"/>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73" name="Oval 484"/>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74" name="Freeform 485"/>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75" name="Freeform 486"/>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21" name="Group 487"/>
              <p:cNvGrpSpPr>
                <a:grpSpLocks/>
              </p:cNvGrpSpPr>
              <p:nvPr/>
            </p:nvGrpSpPr>
            <p:grpSpPr bwMode="auto">
              <a:xfrm>
                <a:off x="4345624" y="1171576"/>
                <a:ext cx="82497" cy="307973"/>
                <a:chOff x="2552" y="576"/>
                <a:chExt cx="52" cy="196"/>
              </a:xfrm>
            </p:grpSpPr>
            <p:sp>
              <p:nvSpPr>
                <p:cNvPr id="164" name="Oval 488"/>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65" name="Freeform 489"/>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66" name="Freeform 490"/>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67" name="Oval 491"/>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68" name="Freeform 492"/>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69" name="Freeform 493"/>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22" name="Group 494"/>
              <p:cNvGrpSpPr>
                <a:grpSpLocks/>
              </p:cNvGrpSpPr>
              <p:nvPr/>
            </p:nvGrpSpPr>
            <p:grpSpPr bwMode="auto">
              <a:xfrm>
                <a:off x="4402737" y="1171576"/>
                <a:ext cx="82497" cy="307973"/>
                <a:chOff x="2552" y="576"/>
                <a:chExt cx="52" cy="196"/>
              </a:xfrm>
            </p:grpSpPr>
            <p:sp>
              <p:nvSpPr>
                <p:cNvPr id="158" name="Oval 495"/>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59" name="Freeform 496"/>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60" name="Freeform 497"/>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61" name="Oval 498"/>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62" name="Freeform 499"/>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63" name="Freeform 500"/>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23" name="Group 501"/>
              <p:cNvGrpSpPr>
                <a:grpSpLocks/>
              </p:cNvGrpSpPr>
              <p:nvPr/>
            </p:nvGrpSpPr>
            <p:grpSpPr bwMode="auto">
              <a:xfrm>
                <a:off x="4459851" y="1171576"/>
                <a:ext cx="82497" cy="307973"/>
                <a:chOff x="2552" y="576"/>
                <a:chExt cx="52" cy="196"/>
              </a:xfrm>
            </p:grpSpPr>
            <p:sp>
              <p:nvSpPr>
                <p:cNvPr id="152" name="Oval 502"/>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53" name="Freeform 503"/>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54" name="Freeform 504"/>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55" name="Oval 505"/>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56" name="Freeform 506"/>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57" name="Freeform 507"/>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24" name="Group 508"/>
              <p:cNvGrpSpPr>
                <a:grpSpLocks/>
              </p:cNvGrpSpPr>
              <p:nvPr/>
            </p:nvGrpSpPr>
            <p:grpSpPr bwMode="auto">
              <a:xfrm>
                <a:off x="4516964" y="1171576"/>
                <a:ext cx="82497" cy="307973"/>
                <a:chOff x="2552" y="576"/>
                <a:chExt cx="52" cy="196"/>
              </a:xfrm>
            </p:grpSpPr>
            <p:sp>
              <p:nvSpPr>
                <p:cNvPr id="146" name="Oval 509"/>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47" name="Freeform 510"/>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48" name="Freeform 511"/>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49" name="Oval 512"/>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50" name="Freeform 513"/>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51" name="Freeform 514"/>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25" name="Group 515"/>
              <p:cNvGrpSpPr>
                <a:grpSpLocks/>
              </p:cNvGrpSpPr>
              <p:nvPr/>
            </p:nvGrpSpPr>
            <p:grpSpPr bwMode="auto">
              <a:xfrm>
                <a:off x="4574077" y="1171576"/>
                <a:ext cx="82497" cy="307973"/>
                <a:chOff x="2552" y="576"/>
                <a:chExt cx="52" cy="196"/>
              </a:xfrm>
            </p:grpSpPr>
            <p:sp>
              <p:nvSpPr>
                <p:cNvPr id="140" name="Oval 516"/>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41" name="Freeform 517"/>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42" name="Freeform 518"/>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43" name="Oval 519"/>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44" name="Freeform 520"/>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45" name="Freeform 521"/>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26" name="Group 522"/>
              <p:cNvGrpSpPr>
                <a:grpSpLocks/>
              </p:cNvGrpSpPr>
              <p:nvPr/>
            </p:nvGrpSpPr>
            <p:grpSpPr bwMode="auto">
              <a:xfrm>
                <a:off x="4631190" y="1171576"/>
                <a:ext cx="82497" cy="307973"/>
                <a:chOff x="2552" y="576"/>
                <a:chExt cx="52" cy="196"/>
              </a:xfrm>
            </p:grpSpPr>
            <p:sp>
              <p:nvSpPr>
                <p:cNvPr id="134" name="Oval 523"/>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35" name="Freeform 524"/>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36" name="Freeform 525"/>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37" name="Oval 526"/>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38" name="Freeform 527"/>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39" name="Freeform 528"/>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nvGrpSpPr>
              <p:cNvPr id="127" name="Group 529"/>
              <p:cNvGrpSpPr>
                <a:grpSpLocks/>
              </p:cNvGrpSpPr>
              <p:nvPr/>
            </p:nvGrpSpPr>
            <p:grpSpPr bwMode="auto">
              <a:xfrm>
                <a:off x="4688303" y="1171576"/>
                <a:ext cx="82497" cy="307973"/>
                <a:chOff x="2552" y="576"/>
                <a:chExt cx="52" cy="196"/>
              </a:xfrm>
            </p:grpSpPr>
            <p:sp>
              <p:nvSpPr>
                <p:cNvPr id="128" name="Oval 530"/>
                <p:cNvSpPr>
                  <a:spLocks noChangeArrowheads="1"/>
                </p:cNvSpPr>
                <p:nvPr/>
              </p:nvSpPr>
              <p:spPr bwMode="auto">
                <a:xfrm>
                  <a:off x="2571" y="576"/>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29" name="Freeform 531"/>
                <p:cNvSpPr>
                  <a:spLocks/>
                </p:cNvSpPr>
                <p:nvPr/>
              </p:nvSpPr>
              <p:spPr bwMode="auto">
                <a:xfrm>
                  <a:off x="2556" y="607"/>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30" name="Freeform 532"/>
                <p:cNvSpPr>
                  <a:spLocks/>
                </p:cNvSpPr>
                <p:nvPr/>
              </p:nvSpPr>
              <p:spPr bwMode="auto">
                <a:xfrm>
                  <a:off x="2583" y="607"/>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31" name="Oval 533"/>
                <p:cNvSpPr>
                  <a:spLocks noChangeArrowheads="1"/>
                </p:cNvSpPr>
                <p:nvPr/>
              </p:nvSpPr>
              <p:spPr bwMode="auto">
                <a:xfrm rot="10800000">
                  <a:off x="2552" y="741"/>
                  <a:ext cx="33" cy="31"/>
                </a:xfrm>
                <a:prstGeom prst="ellipse">
                  <a:avLst/>
                </a:prstGeom>
                <a:solidFill>
                  <a:srgbClr val="FFFF99"/>
                </a:solid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32" name="Freeform 534"/>
                <p:cNvSpPr>
                  <a:spLocks/>
                </p:cNvSpPr>
                <p:nvPr/>
              </p:nvSpPr>
              <p:spPr bwMode="auto">
                <a:xfrm rot="10800000">
                  <a:off x="2577" y="676"/>
                  <a:ext cx="23" cy="65"/>
                </a:xfrm>
                <a:custGeom>
                  <a:avLst/>
                  <a:gdLst>
                    <a:gd name="T0" fmla="*/ 1 w 33"/>
                    <a:gd name="T1" fmla="*/ 0 h 102"/>
                    <a:gd name="T2" fmla="*/ 1 w 33"/>
                    <a:gd name="T3" fmla="*/ 1 h 102"/>
                    <a:gd name="T4" fmla="*/ 1 w 33"/>
                    <a:gd name="T5" fmla="*/ 1 h 102"/>
                    <a:gd name="T6" fmla="*/ 0 60000 65536"/>
                    <a:gd name="T7" fmla="*/ 0 60000 65536"/>
                    <a:gd name="T8" fmla="*/ 0 60000 65536"/>
                    <a:gd name="T9" fmla="*/ 0 w 33"/>
                    <a:gd name="T10" fmla="*/ 0 h 102"/>
                    <a:gd name="T11" fmla="*/ 33 w 33"/>
                    <a:gd name="T12" fmla="*/ 102 h 102"/>
                  </a:gdLst>
                  <a:ahLst/>
                  <a:cxnLst>
                    <a:cxn ang="T6">
                      <a:pos x="T0" y="T1"/>
                    </a:cxn>
                    <a:cxn ang="T7">
                      <a:pos x="T2" y="T3"/>
                    </a:cxn>
                    <a:cxn ang="T8">
                      <a:pos x="T4" y="T5"/>
                    </a:cxn>
                  </a:cxnLst>
                  <a:rect l="T9" t="T10" r="T11" b="T12"/>
                  <a:pathLst>
                    <a:path w="33" h="102">
                      <a:moveTo>
                        <a:pt x="33" y="0"/>
                      </a:moveTo>
                      <a:cubicBezTo>
                        <a:pt x="0" y="22"/>
                        <a:pt x="16" y="34"/>
                        <a:pt x="27" y="66"/>
                      </a:cubicBezTo>
                      <a:cubicBezTo>
                        <a:pt x="19" y="90"/>
                        <a:pt x="21" y="78"/>
                        <a:pt x="21" y="102"/>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sp>
              <p:nvSpPr>
                <p:cNvPr id="133" name="Freeform 535"/>
                <p:cNvSpPr>
                  <a:spLocks/>
                </p:cNvSpPr>
                <p:nvPr/>
              </p:nvSpPr>
              <p:spPr bwMode="auto">
                <a:xfrm rot="10800000">
                  <a:off x="2560" y="680"/>
                  <a:ext cx="13" cy="61"/>
                </a:xfrm>
                <a:custGeom>
                  <a:avLst/>
                  <a:gdLst>
                    <a:gd name="T0" fmla="*/ 1 w 19"/>
                    <a:gd name="T1" fmla="*/ 0 h 96"/>
                    <a:gd name="T2" fmla="*/ 1 w 19"/>
                    <a:gd name="T3" fmla="*/ 1 h 96"/>
                    <a:gd name="T4" fmla="*/ 1 w 19"/>
                    <a:gd name="T5" fmla="*/ 1 h 96"/>
                    <a:gd name="T6" fmla="*/ 1 w 19"/>
                    <a:gd name="T7" fmla="*/ 1 h 96"/>
                    <a:gd name="T8" fmla="*/ 0 w 19"/>
                    <a:gd name="T9" fmla="*/ 1 h 96"/>
                    <a:gd name="T10" fmla="*/ 0 60000 65536"/>
                    <a:gd name="T11" fmla="*/ 0 60000 65536"/>
                    <a:gd name="T12" fmla="*/ 0 60000 65536"/>
                    <a:gd name="T13" fmla="*/ 0 60000 65536"/>
                    <a:gd name="T14" fmla="*/ 0 60000 65536"/>
                    <a:gd name="T15" fmla="*/ 0 w 19"/>
                    <a:gd name="T16" fmla="*/ 0 h 96"/>
                    <a:gd name="T17" fmla="*/ 19 w 19"/>
                    <a:gd name="T18" fmla="*/ 96 h 96"/>
                  </a:gdLst>
                  <a:ahLst/>
                  <a:cxnLst>
                    <a:cxn ang="T10">
                      <a:pos x="T0" y="T1"/>
                    </a:cxn>
                    <a:cxn ang="T11">
                      <a:pos x="T2" y="T3"/>
                    </a:cxn>
                    <a:cxn ang="T12">
                      <a:pos x="T4" y="T5"/>
                    </a:cxn>
                    <a:cxn ang="T13">
                      <a:pos x="T6" y="T7"/>
                    </a:cxn>
                    <a:cxn ang="T14">
                      <a:pos x="T8" y="T9"/>
                    </a:cxn>
                  </a:cxnLst>
                  <a:rect l="T15" t="T16" r="T17" b="T18"/>
                  <a:pathLst>
                    <a:path w="19" h="96">
                      <a:moveTo>
                        <a:pt x="12" y="0"/>
                      </a:moveTo>
                      <a:cubicBezTo>
                        <a:pt x="14" y="6"/>
                        <a:pt x="19" y="12"/>
                        <a:pt x="18" y="18"/>
                      </a:cubicBezTo>
                      <a:cubicBezTo>
                        <a:pt x="17" y="25"/>
                        <a:pt x="6" y="29"/>
                        <a:pt x="6" y="36"/>
                      </a:cubicBezTo>
                      <a:cubicBezTo>
                        <a:pt x="6" y="49"/>
                        <a:pt x="18" y="72"/>
                        <a:pt x="18" y="72"/>
                      </a:cubicBezTo>
                      <a:cubicBezTo>
                        <a:pt x="11" y="94"/>
                        <a:pt x="18" y="87"/>
                        <a:pt x="0" y="96"/>
                      </a:cubicBezTo>
                    </a:path>
                  </a:pathLst>
                </a:custGeom>
                <a:noFill/>
                <a:ln w="9525">
                  <a:solidFill>
                    <a:sysClr val="window" lastClr="FFFFFF"/>
                  </a:solidFill>
                  <a:round/>
                  <a:headEnd/>
                  <a:tailEnd/>
                </a:ln>
              </p:spPr>
              <p:txBody>
                <a:bodyPr wrap="none" anchor="ctr"/>
                <a:lstStyle/>
                <a:p>
                  <a:pPr fontAlgn="base">
                    <a:spcBef>
                      <a:spcPct val="0"/>
                    </a:spcBef>
                    <a:spcAft>
                      <a:spcPct val="0"/>
                    </a:spcAft>
                    <a:defRPr/>
                  </a:pPr>
                  <a:endParaRPr lang="en-US" sz="2000" b="1" kern="0" dirty="0">
                    <a:solidFill>
                      <a:sysClr val="windowText" lastClr="000000"/>
                    </a:solidFill>
                    <a:latin typeface="Arial" charset="0"/>
                  </a:endParaRPr>
                </a:p>
              </p:txBody>
            </p:sp>
          </p:grpSp>
        </p:grpSp>
        <p:grpSp>
          <p:nvGrpSpPr>
            <p:cNvPr id="39" name="Group 5575"/>
            <p:cNvGrpSpPr/>
            <p:nvPr/>
          </p:nvGrpSpPr>
          <p:grpSpPr bwMode="auto">
            <a:xfrm>
              <a:off x="6927123" y="1043583"/>
              <a:ext cx="467725" cy="858851"/>
              <a:chOff x="2620650" y="990601"/>
              <a:chExt cx="350837" cy="858838"/>
            </a:xfrm>
            <a:solidFill>
              <a:srgbClr val="FFDB2D"/>
            </a:solidFill>
            <a:effectLst>
              <a:outerShdw blurRad="50800" dist="38100" dir="2700000" algn="tl" rotWithShape="0">
                <a:prstClr val="black">
                  <a:alpha val="40000"/>
                </a:prstClr>
              </a:outerShdw>
            </a:effectLst>
          </p:grpSpPr>
          <p:sp>
            <p:nvSpPr>
              <p:cNvPr id="50" name="AutoShape 1820"/>
              <p:cNvSpPr>
                <a:spLocks noChangeArrowheads="1"/>
              </p:cNvSpPr>
              <p:nvPr/>
            </p:nvSpPr>
            <p:spPr bwMode="auto">
              <a:xfrm rot="16200000">
                <a:off x="2280925" y="1330326"/>
                <a:ext cx="858838" cy="179387"/>
              </a:xfrm>
              <a:prstGeom prst="flowChartOnlineStorage">
                <a:avLst/>
              </a:prstGeom>
              <a:grpFill/>
              <a:ln w="9525">
                <a:noFill/>
                <a:miter lim="800000"/>
                <a:headEnd/>
                <a:tailEnd/>
              </a:ln>
              <a:effectLst/>
            </p:spPr>
            <p:txBody>
              <a:bodyPr vert="eaVert" wrap="none" lIns="121851" tIns="60925" rIns="121851" bIns="60925" anchor="ctr"/>
              <a:lstStyle/>
              <a:p>
                <a:pPr algn="ctr" defTabSz="1216994" fontAlgn="base">
                  <a:spcBef>
                    <a:spcPct val="0"/>
                  </a:spcBef>
                  <a:spcAft>
                    <a:spcPct val="0"/>
                  </a:spcAft>
                  <a:defRPr/>
                </a:pPr>
                <a:endParaRPr lang="en-US" sz="2800" b="1" kern="0" dirty="0">
                  <a:solidFill>
                    <a:srgbClr val="0865B6"/>
                  </a:solidFill>
                  <a:latin typeface="Times New Roman" pitchFamily="18" charset="0"/>
                  <a:ea typeface="ＭＳ Ｐゴシック" charset="-128"/>
                </a:endParaRPr>
              </a:p>
            </p:txBody>
          </p:sp>
          <p:sp>
            <p:nvSpPr>
              <p:cNvPr id="51" name="AutoShape 1821"/>
              <p:cNvSpPr>
                <a:spLocks noChangeArrowheads="1"/>
              </p:cNvSpPr>
              <p:nvPr/>
            </p:nvSpPr>
            <p:spPr bwMode="auto">
              <a:xfrm rot="16200000">
                <a:off x="2452375" y="1330326"/>
                <a:ext cx="858838" cy="179387"/>
              </a:xfrm>
              <a:prstGeom prst="flowChartOnlineStorage">
                <a:avLst/>
              </a:prstGeom>
              <a:grpFill/>
              <a:ln w="9525">
                <a:noFill/>
                <a:miter lim="800000"/>
                <a:headEnd/>
                <a:tailEnd/>
              </a:ln>
              <a:effectLst/>
            </p:spPr>
            <p:txBody>
              <a:bodyPr wrap="none" anchor="ctr"/>
              <a:lstStyle/>
              <a:p>
                <a:pPr fontAlgn="base">
                  <a:spcBef>
                    <a:spcPct val="0"/>
                  </a:spcBef>
                  <a:spcAft>
                    <a:spcPct val="0"/>
                  </a:spcAft>
                  <a:defRPr/>
                </a:pPr>
                <a:endParaRPr lang="en-US" sz="2000" b="1" kern="0" dirty="0">
                  <a:solidFill>
                    <a:srgbClr val="0865B6"/>
                  </a:solidFill>
                  <a:latin typeface="Arial" charset="0"/>
                  <a:ea typeface="ＭＳ Ｐゴシック" charset="-128"/>
                </a:endParaRPr>
              </a:p>
            </p:txBody>
          </p:sp>
        </p:grpSp>
        <p:sp>
          <p:nvSpPr>
            <p:cNvPr id="40" name="Text Box 1822"/>
            <p:cNvSpPr txBox="1">
              <a:spLocks noChangeArrowheads="1"/>
            </p:cNvSpPr>
            <p:nvPr/>
          </p:nvSpPr>
          <p:spPr bwMode="auto">
            <a:xfrm rot="5400000">
              <a:off x="7016693" y="1462513"/>
              <a:ext cx="536195" cy="197206"/>
            </a:xfrm>
            <a:prstGeom prst="rect">
              <a:avLst/>
            </a:prstGeom>
            <a:noFill/>
            <a:ln w="9525">
              <a:noFill/>
              <a:miter lim="800000"/>
              <a:headEnd/>
              <a:tailEnd/>
            </a:ln>
          </p:spPr>
          <p:txBody>
            <a:bodyPr wrap="none" lIns="0" tIns="0" rIns="0" bIns="0">
              <a:spAutoFit/>
            </a:bodyPr>
            <a:lstStyle/>
            <a:p>
              <a:pPr defTabSz="1216994" fontAlgn="base">
                <a:spcBef>
                  <a:spcPct val="0"/>
                </a:spcBef>
                <a:spcAft>
                  <a:spcPct val="0"/>
                </a:spcAft>
                <a:defRPr/>
              </a:pPr>
              <a:r>
                <a:rPr lang="en-US" sz="1200" b="1" kern="0" dirty="0">
                  <a:solidFill>
                    <a:srgbClr val="0865B6"/>
                  </a:solidFill>
                  <a:latin typeface="Arial" charset="0"/>
                </a:rPr>
                <a:t>RTKs</a:t>
              </a:r>
            </a:p>
          </p:txBody>
        </p:sp>
        <p:sp>
          <p:nvSpPr>
            <p:cNvPr id="41" name="Oval 1823"/>
            <p:cNvSpPr>
              <a:spLocks noChangeArrowheads="1"/>
            </p:cNvSpPr>
            <p:nvPr/>
          </p:nvSpPr>
          <p:spPr bwMode="auto">
            <a:xfrm>
              <a:off x="7447846" y="1422422"/>
              <a:ext cx="522817" cy="215900"/>
            </a:xfrm>
            <a:prstGeom prst="ellipse">
              <a:avLst/>
            </a:prstGeom>
            <a:solidFill>
              <a:srgbClr val="F79646"/>
            </a:solidFill>
            <a:ln w="9525">
              <a:noFill/>
              <a:round/>
              <a:headEnd/>
              <a:tailEnd/>
            </a:ln>
            <a:effectLst>
              <a:outerShdw blurRad="50800" dist="38100" dir="2700000" algn="tl" rotWithShape="0">
                <a:prstClr val="black">
                  <a:alpha val="40000"/>
                </a:prstClr>
              </a:outerShdw>
            </a:effectLst>
          </p:spPr>
          <p:txBody>
            <a:bodyPr wrap="none" lIns="121851" tIns="60925" rIns="121851" bIns="60925" anchor="ctr"/>
            <a:lstStyle/>
            <a:p>
              <a:pPr algn="ctr" defTabSz="1216994" fontAlgn="base">
                <a:spcBef>
                  <a:spcPct val="0"/>
                </a:spcBef>
                <a:spcAft>
                  <a:spcPct val="0"/>
                </a:spcAft>
                <a:defRPr/>
              </a:pPr>
              <a:r>
                <a:rPr lang="en-US" sz="1100" b="1" kern="0" dirty="0">
                  <a:solidFill>
                    <a:sysClr val="windowText" lastClr="000000"/>
                  </a:solidFill>
                  <a:latin typeface="Arial" charset="0"/>
                  <a:ea typeface="ＭＳ Ｐゴシック" charset="-128"/>
                </a:rPr>
                <a:t>SOS</a:t>
              </a:r>
            </a:p>
          </p:txBody>
        </p:sp>
        <p:sp>
          <p:nvSpPr>
            <p:cNvPr id="42" name="Oval 1824"/>
            <p:cNvSpPr>
              <a:spLocks noChangeArrowheads="1"/>
            </p:cNvSpPr>
            <p:nvPr/>
          </p:nvSpPr>
          <p:spPr bwMode="auto">
            <a:xfrm>
              <a:off x="7399869" y="1734145"/>
              <a:ext cx="590551" cy="127000"/>
            </a:xfrm>
            <a:prstGeom prst="ellipse">
              <a:avLst/>
            </a:prstGeom>
            <a:solidFill>
              <a:srgbClr val="B0CAE4">
                <a:lumMod val="75000"/>
              </a:srgbClr>
            </a:solidFill>
            <a:ln w="9525">
              <a:noFill/>
              <a:round/>
              <a:headEnd/>
              <a:tailEnd/>
            </a:ln>
            <a:effectLst>
              <a:outerShdw blurRad="50800" dist="38100" dir="2700000" algn="tl" rotWithShape="0">
                <a:prstClr val="black">
                  <a:alpha val="40000"/>
                </a:prstClr>
              </a:outerShdw>
            </a:effectLst>
          </p:spPr>
          <p:txBody>
            <a:bodyPr wrap="none" lIns="121851" tIns="60925" rIns="121851" bIns="60925" anchor="ctr"/>
            <a:lstStyle/>
            <a:p>
              <a:pPr algn="ctr" defTabSz="1216994" fontAlgn="base">
                <a:spcBef>
                  <a:spcPct val="0"/>
                </a:spcBef>
                <a:spcAft>
                  <a:spcPct val="0"/>
                </a:spcAft>
                <a:defRPr/>
              </a:pPr>
              <a:r>
                <a:rPr lang="en-US" sz="1000" b="1" kern="0" dirty="0">
                  <a:solidFill>
                    <a:srgbClr val="FFFFFF"/>
                  </a:solidFill>
                  <a:latin typeface="Arial" charset="0"/>
                  <a:ea typeface="ＭＳ Ｐゴシック" charset="-128"/>
                </a:rPr>
                <a:t>Grb2</a:t>
              </a:r>
            </a:p>
          </p:txBody>
        </p:sp>
        <p:sp>
          <p:nvSpPr>
            <p:cNvPr id="43" name="Oval 1825"/>
            <p:cNvSpPr>
              <a:spLocks noChangeArrowheads="1"/>
            </p:cNvSpPr>
            <p:nvPr/>
          </p:nvSpPr>
          <p:spPr bwMode="auto">
            <a:xfrm>
              <a:off x="7418919" y="1875131"/>
              <a:ext cx="571500" cy="111126"/>
            </a:xfrm>
            <a:prstGeom prst="ellipse">
              <a:avLst/>
            </a:prstGeom>
            <a:solidFill>
              <a:srgbClr val="B0CAE4">
                <a:lumMod val="75000"/>
              </a:srgbClr>
            </a:solidFill>
            <a:ln w="9525">
              <a:noFill/>
              <a:round/>
              <a:headEnd/>
              <a:tailEnd/>
            </a:ln>
            <a:effectLst>
              <a:outerShdw blurRad="50800" dist="38100" dir="2700000" algn="tl" rotWithShape="0">
                <a:prstClr val="black">
                  <a:alpha val="40000"/>
                </a:prstClr>
              </a:outerShdw>
            </a:effectLst>
          </p:spPr>
          <p:txBody>
            <a:bodyPr wrap="none" lIns="121851" tIns="60925" rIns="121851" bIns="60925" anchor="ctr"/>
            <a:lstStyle/>
            <a:p>
              <a:pPr algn="ctr" defTabSz="1216994" fontAlgn="base">
                <a:spcBef>
                  <a:spcPct val="0"/>
                </a:spcBef>
                <a:spcAft>
                  <a:spcPct val="0"/>
                </a:spcAft>
                <a:defRPr/>
              </a:pPr>
              <a:r>
                <a:rPr lang="en-US" sz="1000" b="1" kern="0" dirty="0">
                  <a:solidFill>
                    <a:srgbClr val="FFFFFF"/>
                  </a:solidFill>
                  <a:latin typeface="Arial" charset="0"/>
                  <a:ea typeface="ＭＳ Ｐゴシック" charset="-128"/>
                </a:rPr>
                <a:t>SHC</a:t>
              </a:r>
            </a:p>
          </p:txBody>
        </p:sp>
        <p:sp>
          <p:nvSpPr>
            <p:cNvPr id="44" name="Oval 1826"/>
            <p:cNvSpPr>
              <a:spLocks noChangeArrowheads="1"/>
            </p:cNvSpPr>
            <p:nvPr/>
          </p:nvSpPr>
          <p:spPr bwMode="auto">
            <a:xfrm>
              <a:off x="7658252" y="1973570"/>
              <a:ext cx="122752" cy="104777"/>
            </a:xfrm>
            <a:prstGeom prst="ellipse">
              <a:avLst/>
            </a:prstGeom>
            <a:solidFill>
              <a:srgbClr val="FFFF00"/>
            </a:solidFill>
            <a:ln w="9525">
              <a:noFill/>
              <a:round/>
              <a:headEnd/>
              <a:tailEnd/>
            </a:ln>
            <a:effectLst>
              <a:outerShdw blurRad="50800" dist="38100" dir="2700000" algn="tl" rotWithShape="0">
                <a:prstClr val="black">
                  <a:alpha val="40000"/>
                </a:prstClr>
              </a:outerShdw>
            </a:effectLst>
          </p:spPr>
          <p:txBody>
            <a:bodyPr wrap="none" lIns="121851" tIns="60925" rIns="121851" bIns="60925" anchor="ctr"/>
            <a:lstStyle/>
            <a:p>
              <a:pPr algn="ctr" defTabSz="1216994" eaLnBrk="0" fontAlgn="base" hangingPunct="0">
                <a:spcBef>
                  <a:spcPct val="0"/>
                </a:spcBef>
                <a:spcAft>
                  <a:spcPct val="0"/>
                </a:spcAft>
                <a:defRPr/>
              </a:pPr>
              <a:r>
                <a:rPr lang="en-US" sz="800" b="1" kern="0" dirty="0">
                  <a:solidFill>
                    <a:srgbClr val="0070C0"/>
                  </a:solidFill>
                  <a:latin typeface="Arial" charset="0"/>
                </a:rPr>
                <a:t>P</a:t>
              </a:r>
            </a:p>
          </p:txBody>
        </p:sp>
        <p:sp>
          <p:nvSpPr>
            <p:cNvPr id="45" name="Oval 1827"/>
            <p:cNvSpPr>
              <a:spLocks noChangeArrowheads="1"/>
            </p:cNvSpPr>
            <p:nvPr/>
          </p:nvSpPr>
          <p:spPr bwMode="auto">
            <a:xfrm>
              <a:off x="7505871" y="1973570"/>
              <a:ext cx="122752" cy="104777"/>
            </a:xfrm>
            <a:prstGeom prst="ellipse">
              <a:avLst/>
            </a:prstGeom>
            <a:solidFill>
              <a:srgbClr val="FFFF00"/>
            </a:solidFill>
            <a:ln w="9525">
              <a:noFill/>
              <a:round/>
              <a:headEnd/>
              <a:tailEnd/>
            </a:ln>
            <a:effectLst>
              <a:outerShdw blurRad="50800" dist="38100" dir="2700000" algn="tl" rotWithShape="0">
                <a:prstClr val="black">
                  <a:alpha val="40000"/>
                </a:prstClr>
              </a:outerShdw>
            </a:effectLst>
          </p:spPr>
          <p:txBody>
            <a:bodyPr wrap="none" lIns="121851" tIns="60925" rIns="121851" bIns="60925" anchor="ctr"/>
            <a:lstStyle/>
            <a:p>
              <a:pPr algn="ctr" defTabSz="1216994" eaLnBrk="0" fontAlgn="base" hangingPunct="0">
                <a:spcBef>
                  <a:spcPct val="0"/>
                </a:spcBef>
                <a:spcAft>
                  <a:spcPct val="0"/>
                </a:spcAft>
                <a:defRPr/>
              </a:pPr>
              <a:r>
                <a:rPr lang="en-US" sz="800" b="1" kern="0" dirty="0">
                  <a:solidFill>
                    <a:srgbClr val="0070C0"/>
                  </a:solidFill>
                  <a:latin typeface="Arial" charset="0"/>
                </a:rPr>
                <a:t>P</a:t>
              </a:r>
            </a:p>
          </p:txBody>
        </p:sp>
        <p:sp>
          <p:nvSpPr>
            <p:cNvPr id="46" name="Oval 1828"/>
            <p:cNvSpPr>
              <a:spLocks noChangeArrowheads="1"/>
            </p:cNvSpPr>
            <p:nvPr/>
          </p:nvSpPr>
          <p:spPr bwMode="auto">
            <a:xfrm>
              <a:off x="7266718" y="1902434"/>
              <a:ext cx="124868" cy="104777"/>
            </a:xfrm>
            <a:prstGeom prst="ellipse">
              <a:avLst/>
            </a:prstGeom>
            <a:solidFill>
              <a:srgbClr val="FFFF00"/>
            </a:solidFill>
            <a:ln w="9525">
              <a:noFill/>
              <a:round/>
              <a:headEnd/>
              <a:tailEnd/>
            </a:ln>
            <a:effectLst>
              <a:outerShdw blurRad="50800" dist="38100" dir="2700000" algn="tl" rotWithShape="0">
                <a:prstClr val="black">
                  <a:alpha val="40000"/>
                </a:prstClr>
              </a:outerShdw>
            </a:effectLst>
          </p:spPr>
          <p:txBody>
            <a:bodyPr wrap="none" lIns="121851" tIns="60925" rIns="121851" bIns="60925" anchor="ctr"/>
            <a:lstStyle/>
            <a:p>
              <a:pPr algn="ctr" defTabSz="1216994" eaLnBrk="0" fontAlgn="base" hangingPunct="0">
                <a:spcBef>
                  <a:spcPct val="0"/>
                </a:spcBef>
                <a:spcAft>
                  <a:spcPct val="0"/>
                </a:spcAft>
                <a:defRPr/>
              </a:pPr>
              <a:r>
                <a:rPr lang="en-US" sz="800" b="1" kern="0" dirty="0">
                  <a:solidFill>
                    <a:srgbClr val="0865B6"/>
                  </a:solidFill>
                  <a:latin typeface="Arial" charset="0"/>
                </a:rPr>
                <a:t>P</a:t>
              </a:r>
            </a:p>
          </p:txBody>
        </p:sp>
        <p:sp>
          <p:nvSpPr>
            <p:cNvPr id="47" name="Oval 1829"/>
            <p:cNvSpPr>
              <a:spLocks noChangeArrowheads="1"/>
            </p:cNvSpPr>
            <p:nvPr/>
          </p:nvSpPr>
          <p:spPr bwMode="auto">
            <a:xfrm>
              <a:off x="7114337" y="1902434"/>
              <a:ext cx="124868" cy="104777"/>
            </a:xfrm>
            <a:prstGeom prst="ellipse">
              <a:avLst/>
            </a:prstGeom>
            <a:solidFill>
              <a:srgbClr val="FFFF00"/>
            </a:solidFill>
            <a:ln w="9525">
              <a:noFill/>
              <a:round/>
              <a:headEnd/>
              <a:tailEnd/>
            </a:ln>
            <a:effectLst>
              <a:outerShdw blurRad="50800" dist="38100" dir="2700000" algn="tl" rotWithShape="0">
                <a:prstClr val="black">
                  <a:alpha val="40000"/>
                </a:prstClr>
              </a:outerShdw>
            </a:effectLst>
          </p:spPr>
          <p:txBody>
            <a:bodyPr wrap="none" lIns="121851" tIns="60925" rIns="121851" bIns="60925" anchor="ctr"/>
            <a:lstStyle/>
            <a:p>
              <a:pPr algn="ctr" defTabSz="1216994" eaLnBrk="0" fontAlgn="base" hangingPunct="0">
                <a:spcBef>
                  <a:spcPct val="0"/>
                </a:spcBef>
                <a:spcAft>
                  <a:spcPct val="0"/>
                </a:spcAft>
                <a:defRPr/>
              </a:pPr>
              <a:r>
                <a:rPr lang="en-US" sz="800" b="1" kern="0" dirty="0">
                  <a:solidFill>
                    <a:srgbClr val="0865B6"/>
                  </a:solidFill>
                  <a:latin typeface="Arial" charset="0"/>
                </a:rPr>
                <a:t>P</a:t>
              </a:r>
            </a:p>
          </p:txBody>
        </p:sp>
        <p:sp>
          <p:nvSpPr>
            <p:cNvPr id="48" name="Oval 1843"/>
            <p:cNvSpPr>
              <a:spLocks noChangeArrowheads="1"/>
            </p:cNvSpPr>
            <p:nvPr/>
          </p:nvSpPr>
          <p:spPr bwMode="auto">
            <a:xfrm>
              <a:off x="7761331" y="1625483"/>
              <a:ext cx="126944" cy="110110"/>
            </a:xfrm>
            <a:prstGeom prst="ellipse">
              <a:avLst/>
            </a:prstGeom>
            <a:solidFill>
              <a:srgbClr val="FFFF00"/>
            </a:solidFill>
            <a:ln w="9525">
              <a:noFill/>
              <a:round/>
              <a:headEnd/>
              <a:tailEnd/>
            </a:ln>
            <a:effectLst>
              <a:outerShdw blurRad="50800" dist="38100" dir="2700000" algn="tl" rotWithShape="0">
                <a:prstClr val="black">
                  <a:alpha val="40000"/>
                </a:prstClr>
              </a:outerShdw>
            </a:effectLst>
          </p:spPr>
          <p:txBody>
            <a:bodyPr wrap="none" lIns="121851" tIns="60925" rIns="121851" bIns="60925" anchor="ctr"/>
            <a:lstStyle/>
            <a:p>
              <a:pPr algn="ctr" defTabSz="1216994" eaLnBrk="0" fontAlgn="base" hangingPunct="0">
                <a:spcBef>
                  <a:spcPct val="0"/>
                </a:spcBef>
                <a:spcAft>
                  <a:spcPct val="0"/>
                </a:spcAft>
                <a:defRPr/>
              </a:pPr>
              <a:r>
                <a:rPr lang="en-US" sz="800" b="1" kern="0" dirty="0">
                  <a:solidFill>
                    <a:srgbClr val="0865B6"/>
                  </a:solidFill>
                  <a:latin typeface="Arial" charset="0"/>
                </a:rPr>
                <a:t>P</a:t>
              </a:r>
            </a:p>
          </p:txBody>
        </p:sp>
        <p:sp>
          <p:nvSpPr>
            <p:cNvPr id="49" name="Oval 1844"/>
            <p:cNvSpPr>
              <a:spLocks noChangeArrowheads="1"/>
            </p:cNvSpPr>
            <p:nvPr/>
          </p:nvSpPr>
          <p:spPr bwMode="auto">
            <a:xfrm>
              <a:off x="7505247" y="1621983"/>
              <a:ext cx="126944" cy="110110"/>
            </a:xfrm>
            <a:prstGeom prst="ellipse">
              <a:avLst/>
            </a:prstGeom>
            <a:solidFill>
              <a:srgbClr val="FFFF00"/>
            </a:solidFill>
            <a:ln w="9525">
              <a:noFill/>
              <a:round/>
              <a:headEnd/>
              <a:tailEnd/>
            </a:ln>
            <a:effectLst>
              <a:outerShdw blurRad="50800" dist="38100" dir="2700000" algn="tl" rotWithShape="0">
                <a:prstClr val="black">
                  <a:alpha val="40000"/>
                </a:prstClr>
              </a:outerShdw>
            </a:effectLst>
          </p:spPr>
          <p:txBody>
            <a:bodyPr wrap="none" lIns="121851" tIns="60925" rIns="121851" bIns="60925" anchor="ctr"/>
            <a:lstStyle/>
            <a:p>
              <a:pPr algn="ctr" defTabSz="1216994" eaLnBrk="0" fontAlgn="base" hangingPunct="0">
                <a:spcBef>
                  <a:spcPct val="0"/>
                </a:spcBef>
                <a:spcAft>
                  <a:spcPct val="0"/>
                </a:spcAft>
                <a:defRPr/>
              </a:pPr>
              <a:r>
                <a:rPr lang="en-US" sz="800" b="1" kern="0" dirty="0">
                  <a:solidFill>
                    <a:srgbClr val="0865B6"/>
                  </a:solidFill>
                  <a:latin typeface="Arial" charset="0"/>
                </a:rPr>
                <a:t>P</a:t>
              </a:r>
            </a:p>
          </p:txBody>
        </p:sp>
      </p:grpSp>
    </p:spTree>
    <p:extLst>
      <p:ext uri="{BB962C8B-B14F-4D97-AF65-F5344CB8AC3E}">
        <p14:creationId xmlns:p14="http://schemas.microsoft.com/office/powerpoint/2010/main" val="1932668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746"/>
            <a:ext cx="7772400" cy="1143000"/>
          </a:xfrm>
        </p:spPr>
        <p:txBody>
          <a:bodyPr/>
          <a:lstStyle/>
          <a:p>
            <a:r>
              <a:rPr lang="en-US" sz="3200" b="1" dirty="0" err="1">
                <a:latin typeface="+mn-lt"/>
              </a:rPr>
              <a:t>Dabrafenib</a:t>
            </a:r>
            <a:r>
              <a:rPr lang="en-US" sz="3200" b="1" dirty="0">
                <a:latin typeface="+mn-lt"/>
              </a:rPr>
              <a:t> and </a:t>
            </a:r>
            <a:r>
              <a:rPr lang="en-US" sz="3200" b="1" dirty="0" err="1">
                <a:latin typeface="+mn-lt"/>
              </a:rPr>
              <a:t>Trametinib</a:t>
            </a:r>
            <a:br>
              <a:rPr lang="en-US" sz="3200" b="1" dirty="0">
                <a:latin typeface="+mn-lt"/>
              </a:rPr>
            </a:br>
            <a:r>
              <a:rPr lang="en-US" sz="3200" b="1" dirty="0">
                <a:latin typeface="+mn-lt"/>
              </a:rPr>
              <a:t>V600E Treatment Naive</a:t>
            </a: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24839" y="1818922"/>
            <a:ext cx="5739385" cy="2756555"/>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858001" y="266058"/>
            <a:ext cx="4808906" cy="6411493"/>
          </a:xfrm>
        </p:spPr>
      </p:pic>
      <p:sp>
        <p:nvSpPr>
          <p:cNvPr id="6" name="TextBox 5"/>
          <p:cNvSpPr txBox="1"/>
          <p:nvPr/>
        </p:nvSpPr>
        <p:spPr>
          <a:xfrm>
            <a:off x="304800" y="6400552"/>
            <a:ext cx="6781800" cy="276999"/>
          </a:xfrm>
          <a:prstGeom prst="rect">
            <a:avLst/>
          </a:prstGeom>
          <a:noFill/>
        </p:spPr>
        <p:txBody>
          <a:bodyPr wrap="square" rtlCol="0">
            <a:spAutoFit/>
          </a:bodyPr>
          <a:lstStyle/>
          <a:p>
            <a:pPr fontAlgn="base">
              <a:spcBef>
                <a:spcPct val="0"/>
              </a:spcBef>
              <a:spcAft>
                <a:spcPct val="0"/>
              </a:spcAft>
            </a:pPr>
            <a:r>
              <a:rPr lang="en-US" sz="1200" i="1" dirty="0" err="1">
                <a:solidFill>
                  <a:srgbClr val="FFFFFF"/>
                </a:solidFill>
                <a:latin typeface="Arial" charset="0"/>
              </a:rPr>
              <a:t>Planchard</a:t>
            </a:r>
            <a:r>
              <a:rPr lang="en-US" sz="1200" i="1" dirty="0">
                <a:solidFill>
                  <a:srgbClr val="FFFFFF"/>
                </a:solidFill>
                <a:latin typeface="Arial" charset="0"/>
              </a:rPr>
              <a:t> D, et al. Lancet </a:t>
            </a:r>
            <a:r>
              <a:rPr lang="en-US" sz="1200" i="1" dirty="0" err="1">
                <a:solidFill>
                  <a:srgbClr val="FFFFFF"/>
                </a:solidFill>
                <a:latin typeface="Arial" charset="0"/>
              </a:rPr>
              <a:t>Oncol</a:t>
            </a:r>
            <a:r>
              <a:rPr lang="en-US" sz="1200" i="1" dirty="0">
                <a:solidFill>
                  <a:srgbClr val="FFFFFF"/>
                </a:solidFill>
                <a:latin typeface="Arial" charset="0"/>
              </a:rPr>
              <a:t>. 18:1307-16, 2017</a:t>
            </a:r>
          </a:p>
        </p:txBody>
      </p:sp>
      <p:sp>
        <p:nvSpPr>
          <p:cNvPr id="9" name="TextBox 8"/>
          <p:cNvSpPr txBox="1"/>
          <p:nvPr/>
        </p:nvSpPr>
        <p:spPr>
          <a:xfrm>
            <a:off x="533400" y="4742689"/>
            <a:ext cx="3581400" cy="1323439"/>
          </a:xfrm>
          <a:prstGeom prst="rect">
            <a:avLst/>
          </a:prstGeom>
          <a:noFill/>
        </p:spPr>
        <p:txBody>
          <a:bodyPr wrap="square" rtlCol="0">
            <a:spAutoFit/>
          </a:bodyPr>
          <a:lstStyle/>
          <a:p>
            <a:pPr marL="285750" indent="-285750" fontAlgn="base">
              <a:spcBef>
                <a:spcPct val="0"/>
              </a:spcBef>
              <a:spcAft>
                <a:spcPct val="0"/>
              </a:spcAft>
              <a:buClr>
                <a:srgbClr val="FF0000"/>
              </a:buClr>
              <a:buFont typeface="Arial" panose="020B0604020202020204" pitchFamily="34" charset="0"/>
              <a:buChar char="•"/>
            </a:pPr>
            <a:r>
              <a:rPr lang="en-US" sz="2000" b="1" dirty="0">
                <a:solidFill>
                  <a:srgbClr val="FFFFFF"/>
                </a:solidFill>
              </a:rPr>
              <a:t>RR 64%, 2 CR</a:t>
            </a:r>
          </a:p>
          <a:p>
            <a:pPr marL="285750" indent="-285750" fontAlgn="base">
              <a:spcBef>
                <a:spcPct val="0"/>
              </a:spcBef>
              <a:spcAft>
                <a:spcPct val="0"/>
              </a:spcAft>
              <a:buClr>
                <a:srgbClr val="FF0000"/>
              </a:buClr>
              <a:buFont typeface="Arial" panose="020B0604020202020204" pitchFamily="34" charset="0"/>
              <a:buChar char="•"/>
            </a:pPr>
            <a:r>
              <a:rPr lang="en-US" sz="2000" b="1" dirty="0">
                <a:solidFill>
                  <a:srgbClr val="FFFFFF"/>
                </a:solidFill>
              </a:rPr>
              <a:t>Med DOR 10.4 </a:t>
            </a:r>
            <a:r>
              <a:rPr lang="en-US" sz="2000" b="1" dirty="0" err="1">
                <a:solidFill>
                  <a:srgbClr val="FFFFFF"/>
                </a:solidFill>
              </a:rPr>
              <a:t>mo</a:t>
            </a:r>
            <a:endParaRPr lang="en-US" sz="2000" b="1" dirty="0">
              <a:solidFill>
                <a:srgbClr val="FFFFFF"/>
              </a:solidFill>
            </a:endParaRPr>
          </a:p>
          <a:p>
            <a:pPr marL="285750" indent="-285750" fontAlgn="base">
              <a:spcBef>
                <a:spcPct val="0"/>
              </a:spcBef>
              <a:spcAft>
                <a:spcPct val="0"/>
              </a:spcAft>
              <a:buClr>
                <a:srgbClr val="FF0000"/>
              </a:buClr>
              <a:buFont typeface="Arial" panose="020B0604020202020204" pitchFamily="34" charset="0"/>
              <a:buChar char="•"/>
            </a:pPr>
            <a:r>
              <a:rPr lang="en-US" sz="2000" b="1" dirty="0">
                <a:solidFill>
                  <a:srgbClr val="FFFFFF"/>
                </a:solidFill>
              </a:rPr>
              <a:t>Med PFS 10.9 </a:t>
            </a:r>
            <a:r>
              <a:rPr lang="en-US" sz="2000" b="1" dirty="0" err="1">
                <a:solidFill>
                  <a:srgbClr val="FFFFFF"/>
                </a:solidFill>
              </a:rPr>
              <a:t>mo</a:t>
            </a:r>
            <a:endParaRPr lang="en-US" sz="2000" b="1" dirty="0">
              <a:solidFill>
                <a:srgbClr val="FFFFFF"/>
              </a:solidFill>
            </a:endParaRPr>
          </a:p>
          <a:p>
            <a:pPr marL="285750" indent="-285750" fontAlgn="base">
              <a:spcBef>
                <a:spcPct val="0"/>
              </a:spcBef>
              <a:spcAft>
                <a:spcPct val="0"/>
              </a:spcAft>
              <a:buClr>
                <a:srgbClr val="FF0000"/>
              </a:buClr>
              <a:buFont typeface="Arial" panose="020B0604020202020204" pitchFamily="34" charset="0"/>
              <a:buChar char="•"/>
            </a:pPr>
            <a:r>
              <a:rPr lang="en-US" sz="2000" b="1" dirty="0">
                <a:solidFill>
                  <a:srgbClr val="FFFFFF"/>
                </a:solidFill>
              </a:rPr>
              <a:t>Med OS 24.6 </a:t>
            </a:r>
            <a:r>
              <a:rPr lang="en-US" sz="2000" b="1" dirty="0" err="1">
                <a:solidFill>
                  <a:srgbClr val="FFFFFF"/>
                </a:solidFill>
              </a:rPr>
              <a:t>mo</a:t>
            </a:r>
            <a:endParaRPr lang="en-US" sz="2000" b="1" dirty="0">
              <a:solidFill>
                <a:srgbClr val="FFFFFF"/>
              </a:solidFill>
            </a:endParaRPr>
          </a:p>
        </p:txBody>
      </p:sp>
    </p:spTree>
    <p:extLst>
      <p:ext uri="{BB962C8B-B14F-4D97-AF65-F5344CB8AC3E}">
        <p14:creationId xmlns:p14="http://schemas.microsoft.com/office/powerpoint/2010/main" val="259708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4"/>
          <p:cNvSpPr txBox="1">
            <a:spLocks noChangeArrowheads="1"/>
          </p:cNvSpPr>
          <p:nvPr/>
        </p:nvSpPr>
        <p:spPr bwMode="auto">
          <a:xfrm>
            <a:off x="4486631" y="2553311"/>
            <a:ext cx="1128835" cy="253916"/>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defTabSz="685783">
              <a:spcBef>
                <a:spcPct val="0"/>
              </a:spcBef>
              <a:buClrTx/>
              <a:buNone/>
            </a:pPr>
            <a:r>
              <a:rPr lang="en-US" altLang="en-US" sz="1050" b="1" dirty="0">
                <a:solidFill>
                  <a:schemeClr val="bg1"/>
                </a:solidFill>
                <a:latin typeface="+mn-lt"/>
              </a:rPr>
              <a:t>Adenocarcinoma</a:t>
            </a:r>
          </a:p>
        </p:txBody>
      </p:sp>
      <p:sp>
        <p:nvSpPr>
          <p:cNvPr id="16" name="Line 16"/>
          <p:cNvSpPr>
            <a:spLocks noChangeShapeType="1"/>
          </p:cNvSpPr>
          <p:nvPr/>
        </p:nvSpPr>
        <p:spPr bwMode="auto">
          <a:xfrm flipH="1">
            <a:off x="4749720" y="2074529"/>
            <a:ext cx="331473" cy="40748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grpSp>
        <p:nvGrpSpPr>
          <p:cNvPr id="20" name="Group 36"/>
          <p:cNvGrpSpPr>
            <a:grpSpLocks/>
          </p:cNvGrpSpPr>
          <p:nvPr/>
        </p:nvGrpSpPr>
        <p:grpSpPr bwMode="auto">
          <a:xfrm>
            <a:off x="5911526" y="1902276"/>
            <a:ext cx="3703520" cy="576791"/>
            <a:chOff x="140574" y="2595752"/>
            <a:chExt cx="6375973" cy="768888"/>
          </a:xfrm>
        </p:grpSpPr>
        <p:sp>
          <p:nvSpPr>
            <p:cNvPr id="21" name="Line 24"/>
            <p:cNvSpPr>
              <a:spLocks noChangeShapeType="1"/>
            </p:cNvSpPr>
            <p:nvPr/>
          </p:nvSpPr>
          <p:spPr bwMode="auto">
            <a:xfrm>
              <a:off x="140574" y="2602477"/>
              <a:ext cx="3782447" cy="20188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22" name="Text Box 25"/>
            <p:cNvSpPr txBox="1">
              <a:spLocks noChangeArrowheads="1"/>
            </p:cNvSpPr>
            <p:nvPr/>
          </p:nvSpPr>
          <p:spPr bwMode="auto">
            <a:xfrm>
              <a:off x="4216377" y="2595752"/>
              <a:ext cx="2300170" cy="7688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algn="ctr" defTabSz="685783">
                <a:spcBef>
                  <a:spcPct val="0"/>
                </a:spcBef>
                <a:buClrTx/>
                <a:buNone/>
              </a:pPr>
              <a:r>
                <a:rPr lang="en-US" altLang="en-US" sz="1050" b="1" dirty="0">
                  <a:solidFill>
                    <a:schemeClr val="bg1"/>
                  </a:solidFill>
                  <a:latin typeface="+mn-lt"/>
                </a:rPr>
                <a:t>No actionable </a:t>
              </a:r>
            </a:p>
            <a:p>
              <a:pPr algn="ctr" defTabSz="685783">
                <a:spcBef>
                  <a:spcPct val="0"/>
                </a:spcBef>
                <a:buClrTx/>
                <a:buNone/>
              </a:pPr>
              <a:r>
                <a:rPr lang="en-US" altLang="en-US" sz="1050" b="1" dirty="0">
                  <a:solidFill>
                    <a:schemeClr val="bg1"/>
                  </a:solidFill>
                  <a:latin typeface="+mn-lt"/>
                </a:rPr>
                <a:t>Mutations and </a:t>
              </a:r>
            </a:p>
            <a:p>
              <a:pPr algn="ctr" defTabSz="685783">
                <a:spcBef>
                  <a:spcPct val="0"/>
                </a:spcBef>
                <a:buClrTx/>
                <a:buNone/>
              </a:pPr>
              <a:r>
                <a:rPr lang="en-US" altLang="en-US" sz="1050" b="1" dirty="0">
                  <a:solidFill>
                    <a:schemeClr val="bg1"/>
                  </a:solidFill>
                  <a:latin typeface="+mn-lt"/>
                </a:rPr>
                <a:t>PD-L1 &lt; 50%</a:t>
              </a:r>
            </a:p>
          </p:txBody>
        </p:sp>
      </p:grpSp>
      <p:sp>
        <p:nvSpPr>
          <p:cNvPr id="40" name="Rectangle 2"/>
          <p:cNvSpPr txBox="1">
            <a:spLocks noChangeArrowheads="1"/>
          </p:cNvSpPr>
          <p:nvPr/>
        </p:nvSpPr>
        <p:spPr bwMode="auto">
          <a:xfrm>
            <a:off x="184119" y="0"/>
            <a:ext cx="4853874"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defTabSz="685783">
              <a:spcBef>
                <a:spcPct val="0"/>
              </a:spcBef>
              <a:buClrTx/>
              <a:buNone/>
            </a:pPr>
            <a:r>
              <a:rPr lang="en-US" altLang="en-US" sz="2000" b="1" dirty="0">
                <a:solidFill>
                  <a:srgbClr val="FFFF00"/>
                </a:solidFill>
                <a:latin typeface="+mn-lt"/>
              </a:rPr>
              <a:t>Frontline Histology and Molecular Profiling October 2019</a:t>
            </a:r>
          </a:p>
        </p:txBody>
      </p:sp>
      <p:grpSp>
        <p:nvGrpSpPr>
          <p:cNvPr id="12" name="Group 11"/>
          <p:cNvGrpSpPr/>
          <p:nvPr/>
        </p:nvGrpSpPr>
        <p:grpSpPr>
          <a:xfrm>
            <a:off x="4581855" y="428703"/>
            <a:ext cx="3558848" cy="1621918"/>
            <a:chOff x="4581855" y="428703"/>
            <a:chExt cx="3558848" cy="1621918"/>
          </a:xfrm>
        </p:grpSpPr>
        <p:sp>
          <p:nvSpPr>
            <p:cNvPr id="4" name="Text Box 3"/>
            <p:cNvSpPr txBox="1">
              <a:spLocks noChangeArrowheads="1"/>
            </p:cNvSpPr>
            <p:nvPr/>
          </p:nvSpPr>
          <p:spPr bwMode="auto">
            <a:xfrm>
              <a:off x="4581855" y="428703"/>
              <a:ext cx="1043876" cy="25391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defTabSz="685783">
                <a:spcBef>
                  <a:spcPct val="0"/>
                </a:spcBef>
                <a:buClrTx/>
                <a:buNone/>
              </a:pPr>
              <a:r>
                <a:rPr lang="en-US" altLang="en-US" sz="1050" b="1" dirty="0">
                  <a:solidFill>
                    <a:schemeClr val="bg1"/>
                  </a:solidFill>
                  <a:latin typeface="+mn-lt"/>
                </a:rPr>
                <a:t>NSCLC PATIENT</a:t>
              </a:r>
            </a:p>
          </p:txBody>
        </p:sp>
        <p:grpSp>
          <p:nvGrpSpPr>
            <p:cNvPr id="3" name="Group 2"/>
            <p:cNvGrpSpPr/>
            <p:nvPr/>
          </p:nvGrpSpPr>
          <p:grpSpPr>
            <a:xfrm>
              <a:off x="5847531" y="676567"/>
              <a:ext cx="2293172" cy="770603"/>
              <a:chOff x="3910046" y="-191473"/>
              <a:chExt cx="3057563" cy="1027475"/>
            </a:xfrm>
          </p:grpSpPr>
          <p:sp>
            <p:nvSpPr>
              <p:cNvPr id="56" name="Text Box 7"/>
              <p:cNvSpPr txBox="1">
                <a:spLocks noChangeArrowheads="1"/>
              </p:cNvSpPr>
              <p:nvPr/>
            </p:nvSpPr>
            <p:spPr bwMode="auto">
              <a:xfrm>
                <a:off x="5099147" y="497446"/>
                <a:ext cx="1868462" cy="33855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defTabSz="685783">
                  <a:spcBef>
                    <a:spcPct val="0"/>
                  </a:spcBef>
                  <a:buClrTx/>
                  <a:buNone/>
                </a:pPr>
                <a:r>
                  <a:rPr lang="en-US" altLang="en-US" sz="1050" b="1" dirty="0">
                    <a:solidFill>
                      <a:schemeClr val="bg1"/>
                    </a:solidFill>
                    <a:latin typeface="+mn-lt"/>
                  </a:rPr>
                  <a:t>PD-L1 IHC (-) or &lt; 50%</a:t>
                </a:r>
              </a:p>
            </p:txBody>
          </p:sp>
          <p:sp>
            <p:nvSpPr>
              <p:cNvPr id="64" name="Line 22"/>
              <p:cNvSpPr>
                <a:spLocks noChangeShapeType="1"/>
              </p:cNvSpPr>
              <p:nvPr/>
            </p:nvSpPr>
            <p:spPr bwMode="auto">
              <a:xfrm>
                <a:off x="3910046" y="-191473"/>
                <a:ext cx="1413646" cy="52306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grpSp>
        <p:grpSp>
          <p:nvGrpSpPr>
            <p:cNvPr id="5" name="Group 4"/>
            <p:cNvGrpSpPr/>
            <p:nvPr/>
          </p:nvGrpSpPr>
          <p:grpSpPr>
            <a:xfrm>
              <a:off x="4581855" y="1411579"/>
              <a:ext cx="1988780" cy="639042"/>
              <a:chOff x="4077141" y="739107"/>
              <a:chExt cx="2651707" cy="852055"/>
            </a:xfrm>
          </p:grpSpPr>
          <p:sp>
            <p:nvSpPr>
              <p:cNvPr id="6" name="Line 5"/>
              <p:cNvSpPr>
                <a:spLocks noChangeShapeType="1"/>
              </p:cNvSpPr>
              <p:nvPr/>
            </p:nvSpPr>
            <p:spPr bwMode="auto">
              <a:xfrm flipH="1">
                <a:off x="5648437" y="801002"/>
                <a:ext cx="1080411" cy="384182"/>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7" name="Text Box 7"/>
              <p:cNvSpPr txBox="1">
                <a:spLocks noChangeArrowheads="1"/>
              </p:cNvSpPr>
              <p:nvPr/>
            </p:nvSpPr>
            <p:spPr bwMode="auto">
              <a:xfrm>
                <a:off x="4836678" y="1252608"/>
                <a:ext cx="881011" cy="338554"/>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defTabSz="685783">
                  <a:spcBef>
                    <a:spcPct val="0"/>
                  </a:spcBef>
                  <a:buClrTx/>
                  <a:buNone/>
                </a:pPr>
                <a:r>
                  <a:rPr lang="en-US" altLang="en-US" sz="1050" b="1">
                    <a:solidFill>
                      <a:schemeClr val="bg1"/>
                    </a:solidFill>
                    <a:latin typeface="+mn-lt"/>
                  </a:rPr>
                  <a:t>Non-SCC</a:t>
                </a:r>
              </a:p>
            </p:txBody>
          </p:sp>
          <p:sp>
            <p:nvSpPr>
              <p:cNvPr id="65" name="Line 15"/>
              <p:cNvSpPr>
                <a:spLocks noChangeShapeType="1"/>
              </p:cNvSpPr>
              <p:nvPr/>
            </p:nvSpPr>
            <p:spPr bwMode="auto">
              <a:xfrm>
                <a:off x="4077141" y="739107"/>
                <a:ext cx="985589" cy="402651"/>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grpSp>
      </p:grpSp>
      <p:grpSp>
        <p:nvGrpSpPr>
          <p:cNvPr id="8" name="Group 7"/>
          <p:cNvGrpSpPr/>
          <p:nvPr/>
        </p:nvGrpSpPr>
        <p:grpSpPr>
          <a:xfrm>
            <a:off x="5684291" y="2889082"/>
            <a:ext cx="1292591" cy="1720904"/>
            <a:chOff x="3415227" y="2743337"/>
            <a:chExt cx="1292591" cy="1720904"/>
          </a:xfrm>
        </p:grpSpPr>
        <p:sp>
          <p:nvSpPr>
            <p:cNvPr id="60" name="Line 31"/>
            <p:cNvSpPr>
              <a:spLocks noChangeShapeType="1"/>
            </p:cNvSpPr>
            <p:nvPr/>
          </p:nvSpPr>
          <p:spPr bwMode="auto">
            <a:xfrm>
              <a:off x="3415227" y="2743337"/>
              <a:ext cx="616065" cy="57915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68" name="Line 31"/>
            <p:cNvSpPr>
              <a:spLocks noChangeShapeType="1"/>
            </p:cNvSpPr>
            <p:nvPr/>
          </p:nvSpPr>
          <p:spPr bwMode="auto">
            <a:xfrm flipH="1">
              <a:off x="4039280" y="3690833"/>
              <a:ext cx="0" cy="28066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72" name="Text Box 25"/>
            <p:cNvSpPr txBox="1">
              <a:spLocks noChangeArrowheads="1"/>
            </p:cNvSpPr>
            <p:nvPr/>
          </p:nvSpPr>
          <p:spPr bwMode="auto">
            <a:xfrm>
              <a:off x="3789289" y="3373734"/>
              <a:ext cx="862737" cy="253916"/>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1050" b="1" dirty="0">
                  <a:solidFill>
                    <a:schemeClr val="bg1"/>
                  </a:solidFill>
                  <a:latin typeface="+mn-lt"/>
                </a:rPr>
                <a:t>BRAF V600E</a:t>
              </a:r>
            </a:p>
          </p:txBody>
        </p:sp>
        <p:sp>
          <p:nvSpPr>
            <p:cNvPr id="73" name="Text Box 32"/>
            <p:cNvSpPr txBox="1">
              <a:spLocks noChangeArrowheads="1"/>
            </p:cNvSpPr>
            <p:nvPr/>
          </p:nvSpPr>
          <p:spPr bwMode="auto">
            <a:xfrm>
              <a:off x="3775972" y="4048743"/>
              <a:ext cx="931846" cy="415498"/>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1050" b="1" dirty="0" err="1">
                  <a:solidFill>
                    <a:schemeClr val="bg1"/>
                  </a:solidFill>
                  <a:latin typeface="+mn-lt"/>
                </a:rPr>
                <a:t>Dabrafenib</a:t>
              </a:r>
              <a:r>
                <a:rPr lang="en-US" altLang="en-US" sz="1050" b="1" dirty="0">
                  <a:solidFill>
                    <a:schemeClr val="bg1"/>
                  </a:solidFill>
                  <a:latin typeface="+mn-lt"/>
                </a:rPr>
                <a:t>+ </a:t>
              </a:r>
              <a:r>
                <a:rPr lang="en-US" altLang="en-US" sz="1050" b="1" dirty="0" err="1">
                  <a:solidFill>
                    <a:schemeClr val="bg1"/>
                  </a:solidFill>
                  <a:latin typeface="+mn-lt"/>
                </a:rPr>
                <a:t>Trametinib</a:t>
              </a:r>
              <a:endParaRPr lang="en-US" altLang="en-US" sz="1050" b="1" dirty="0">
                <a:solidFill>
                  <a:schemeClr val="bg1"/>
                </a:solidFill>
                <a:latin typeface="+mn-lt"/>
              </a:endParaRPr>
            </a:p>
          </p:txBody>
        </p:sp>
      </p:grpSp>
      <p:grpSp>
        <p:nvGrpSpPr>
          <p:cNvPr id="47" name="Group 46"/>
          <p:cNvGrpSpPr/>
          <p:nvPr/>
        </p:nvGrpSpPr>
        <p:grpSpPr>
          <a:xfrm>
            <a:off x="5760328" y="2770285"/>
            <a:ext cx="2785472" cy="1827318"/>
            <a:chOff x="4788525" y="2306430"/>
            <a:chExt cx="3713963" cy="2436423"/>
          </a:xfrm>
        </p:grpSpPr>
        <p:sp>
          <p:nvSpPr>
            <p:cNvPr id="69" name="Line 31"/>
            <p:cNvSpPr>
              <a:spLocks noChangeShapeType="1"/>
            </p:cNvSpPr>
            <p:nvPr/>
          </p:nvSpPr>
          <p:spPr bwMode="auto">
            <a:xfrm>
              <a:off x="6979709" y="3280555"/>
              <a:ext cx="0" cy="355984"/>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71" name="Line 31"/>
            <p:cNvSpPr>
              <a:spLocks noChangeShapeType="1"/>
            </p:cNvSpPr>
            <p:nvPr/>
          </p:nvSpPr>
          <p:spPr bwMode="auto">
            <a:xfrm>
              <a:off x="4788525" y="2306430"/>
              <a:ext cx="1476383" cy="57594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74" name="Text Box 8"/>
            <p:cNvSpPr txBox="1">
              <a:spLocks noChangeArrowheads="1"/>
            </p:cNvSpPr>
            <p:nvPr/>
          </p:nvSpPr>
          <p:spPr bwMode="auto">
            <a:xfrm>
              <a:off x="6482768" y="2847927"/>
              <a:ext cx="553999" cy="307776"/>
            </a:xfrm>
            <a:prstGeom prst="rect">
              <a:avLst/>
            </a:prstGeom>
            <a:noFill/>
            <a:ln w="38100">
              <a:solidFill>
                <a:srgbClr val="FFFF99"/>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900" b="1" dirty="0">
                  <a:solidFill>
                    <a:schemeClr val="bg1"/>
                  </a:solidFill>
                </a:rPr>
                <a:t>RET</a:t>
              </a:r>
            </a:p>
          </p:txBody>
        </p:sp>
        <p:sp>
          <p:nvSpPr>
            <p:cNvPr id="75" name="Text Box 10"/>
            <p:cNvSpPr txBox="1">
              <a:spLocks noChangeArrowheads="1"/>
            </p:cNvSpPr>
            <p:nvPr/>
          </p:nvSpPr>
          <p:spPr bwMode="auto">
            <a:xfrm>
              <a:off x="6903880" y="3757968"/>
              <a:ext cx="1598608" cy="984885"/>
            </a:xfrm>
            <a:prstGeom prst="rect">
              <a:avLst/>
            </a:prstGeom>
            <a:noFill/>
            <a:ln w="38100">
              <a:solidFill>
                <a:srgbClr val="FFFF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ClrTx/>
                <a:buNone/>
              </a:pPr>
              <a:r>
                <a:rPr lang="en-US" altLang="en-US" sz="1050" b="1" dirty="0">
                  <a:solidFill>
                    <a:schemeClr val="bg1"/>
                  </a:solidFill>
                  <a:latin typeface="+mn-lt"/>
                </a:rPr>
                <a:t>Cabozantinib, </a:t>
              </a:r>
              <a:r>
                <a:rPr lang="en-US" altLang="en-US" sz="1050" b="1" dirty="0" err="1">
                  <a:solidFill>
                    <a:schemeClr val="bg1"/>
                  </a:solidFill>
                  <a:latin typeface="+mn-lt"/>
                </a:rPr>
                <a:t>Vandetanib</a:t>
              </a:r>
              <a:endParaRPr lang="en-US" altLang="en-US" sz="1050" b="1" dirty="0">
                <a:solidFill>
                  <a:schemeClr val="bg1"/>
                </a:solidFill>
                <a:latin typeface="+mn-lt"/>
              </a:endParaRPr>
            </a:p>
            <a:p>
              <a:pPr algn="ctr">
                <a:spcBef>
                  <a:spcPct val="0"/>
                </a:spcBef>
                <a:buClrTx/>
                <a:buFontTx/>
                <a:buNone/>
              </a:pPr>
              <a:r>
                <a:rPr lang="en-US" altLang="en-US" sz="1050" b="1" dirty="0">
                  <a:solidFill>
                    <a:schemeClr val="bg1"/>
                  </a:solidFill>
                  <a:latin typeface="+mn-lt"/>
                </a:rPr>
                <a:t>LOXO-292 (trial)</a:t>
              </a:r>
            </a:p>
            <a:p>
              <a:pPr algn="ctr">
                <a:spcBef>
                  <a:spcPct val="0"/>
                </a:spcBef>
                <a:buClrTx/>
                <a:buFontTx/>
                <a:buNone/>
              </a:pPr>
              <a:r>
                <a:rPr lang="en-US" altLang="en-US" sz="1050" b="1" dirty="0">
                  <a:solidFill>
                    <a:schemeClr val="bg1"/>
                  </a:solidFill>
                  <a:latin typeface="+mn-lt"/>
                </a:rPr>
                <a:t>BLU-667 (trial)</a:t>
              </a:r>
            </a:p>
          </p:txBody>
        </p:sp>
      </p:grpSp>
      <p:sp>
        <p:nvSpPr>
          <p:cNvPr id="70" name="Line 31"/>
          <p:cNvSpPr>
            <a:spLocks noChangeShapeType="1"/>
          </p:cNvSpPr>
          <p:nvPr/>
        </p:nvSpPr>
        <p:spPr bwMode="auto">
          <a:xfrm>
            <a:off x="5916026" y="2147843"/>
            <a:ext cx="335522" cy="209879"/>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76" name="TextBox 75"/>
          <p:cNvSpPr txBox="1"/>
          <p:nvPr/>
        </p:nvSpPr>
        <p:spPr>
          <a:xfrm>
            <a:off x="6384602" y="2237008"/>
            <a:ext cx="1066028" cy="426084"/>
          </a:xfrm>
          <a:prstGeom prst="rect">
            <a:avLst/>
          </a:prstGeom>
          <a:noFill/>
          <a:ln w="38100">
            <a:solidFill>
              <a:srgbClr val="6600FF"/>
            </a:solidFill>
          </a:ln>
        </p:spPr>
        <p:txBody>
          <a:bodyPr wrap="square">
            <a:spAutoFit/>
          </a:bodyPr>
          <a:lstStyle/>
          <a:p>
            <a:pPr algn="ctr" eaLnBrk="1" hangingPunct="1">
              <a:defRPr/>
            </a:pPr>
            <a:r>
              <a:rPr lang="en-US" sz="1050" b="1" dirty="0">
                <a:solidFill>
                  <a:schemeClr val="bg1"/>
                </a:solidFill>
              </a:rPr>
              <a:t>MET exon 14 skip mutation</a:t>
            </a:r>
          </a:p>
        </p:txBody>
      </p:sp>
      <p:grpSp>
        <p:nvGrpSpPr>
          <p:cNvPr id="13" name="Group 12"/>
          <p:cNvGrpSpPr/>
          <p:nvPr/>
        </p:nvGrpSpPr>
        <p:grpSpPr>
          <a:xfrm>
            <a:off x="8078615" y="1303866"/>
            <a:ext cx="3553010" cy="4744711"/>
            <a:chOff x="8078615" y="1303866"/>
            <a:chExt cx="3553010" cy="4744711"/>
          </a:xfrm>
        </p:grpSpPr>
        <p:grpSp>
          <p:nvGrpSpPr>
            <p:cNvPr id="33" name="Group 29"/>
            <p:cNvGrpSpPr>
              <a:grpSpLocks/>
            </p:cNvGrpSpPr>
            <p:nvPr/>
          </p:nvGrpSpPr>
          <p:grpSpPr bwMode="auto">
            <a:xfrm>
              <a:off x="8313303" y="1303866"/>
              <a:ext cx="1337234" cy="361299"/>
              <a:chOff x="5166081" y="783622"/>
              <a:chExt cx="1857461" cy="481734"/>
            </a:xfrm>
          </p:grpSpPr>
          <p:sp>
            <p:nvSpPr>
              <p:cNvPr id="34" name="Line 6"/>
              <p:cNvSpPr>
                <a:spLocks noChangeShapeType="1"/>
              </p:cNvSpPr>
              <p:nvPr/>
            </p:nvSpPr>
            <p:spPr bwMode="auto">
              <a:xfrm>
                <a:off x="5166081" y="783622"/>
                <a:ext cx="1214130" cy="143179"/>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35" name="Text Box 8"/>
              <p:cNvSpPr txBox="1">
                <a:spLocks noChangeArrowheads="1"/>
              </p:cNvSpPr>
              <p:nvPr/>
            </p:nvSpPr>
            <p:spPr bwMode="auto">
              <a:xfrm>
                <a:off x="6482028" y="926800"/>
                <a:ext cx="541514" cy="33855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defTabSz="685783">
                  <a:spcBef>
                    <a:spcPct val="0"/>
                  </a:spcBef>
                  <a:buClrTx/>
                  <a:buNone/>
                </a:pPr>
                <a:r>
                  <a:rPr lang="en-US" altLang="en-US" sz="1050" b="1">
                    <a:solidFill>
                      <a:schemeClr val="bg1"/>
                    </a:solidFill>
                    <a:latin typeface="+mn-lt"/>
                  </a:rPr>
                  <a:t>SCC</a:t>
                </a:r>
              </a:p>
            </p:txBody>
          </p:sp>
        </p:grpSp>
        <p:grpSp>
          <p:nvGrpSpPr>
            <p:cNvPr id="36" name="Group 30"/>
            <p:cNvGrpSpPr>
              <a:grpSpLocks/>
            </p:cNvGrpSpPr>
            <p:nvPr/>
          </p:nvGrpSpPr>
          <p:grpSpPr bwMode="auto">
            <a:xfrm>
              <a:off x="9779914" y="1634170"/>
              <a:ext cx="1851711" cy="1531213"/>
              <a:chOff x="6135377" y="1525099"/>
              <a:chExt cx="3175462" cy="2041617"/>
            </a:xfrm>
          </p:grpSpPr>
          <p:sp>
            <p:nvSpPr>
              <p:cNvPr id="37" name="Line 9"/>
              <p:cNvSpPr>
                <a:spLocks noChangeShapeType="1"/>
              </p:cNvSpPr>
              <p:nvPr/>
            </p:nvSpPr>
            <p:spPr bwMode="auto">
              <a:xfrm>
                <a:off x="6135377" y="1525099"/>
                <a:ext cx="1637023" cy="303701"/>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38" name="Text Box 10"/>
              <p:cNvSpPr txBox="1">
                <a:spLocks noChangeArrowheads="1"/>
              </p:cNvSpPr>
              <p:nvPr/>
            </p:nvSpPr>
            <p:spPr bwMode="auto">
              <a:xfrm>
                <a:off x="6661192" y="1935500"/>
                <a:ext cx="2649647" cy="163121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algn="ctr" defTabSz="685783">
                  <a:spcBef>
                    <a:spcPct val="0"/>
                  </a:spcBef>
                  <a:buClrTx/>
                  <a:buNone/>
                </a:pPr>
                <a:r>
                  <a:rPr lang="en-US" altLang="en-US" sz="1050" b="1" dirty="0">
                    <a:solidFill>
                      <a:schemeClr val="bg1"/>
                    </a:solidFill>
                    <a:latin typeface="+mn-lt"/>
                  </a:rPr>
                  <a:t>Platinum-</a:t>
                </a:r>
                <a:r>
                  <a:rPr lang="en-US" altLang="en-US" sz="1050" b="1" dirty="0" err="1">
                    <a:solidFill>
                      <a:schemeClr val="bg1"/>
                    </a:solidFill>
                    <a:latin typeface="+mn-lt"/>
                  </a:rPr>
                  <a:t>taxane</a:t>
                </a:r>
                <a:r>
                  <a:rPr lang="en-US" altLang="en-US" sz="1050" b="1" dirty="0">
                    <a:solidFill>
                      <a:schemeClr val="bg1"/>
                    </a:solidFill>
                    <a:latin typeface="+mn-lt"/>
                  </a:rPr>
                  <a:t>-pembrolizumab, </a:t>
                </a:r>
                <a:r>
                  <a:rPr lang="en-US" altLang="en-US" sz="1050" b="1" dirty="0">
                    <a:solidFill>
                      <a:schemeClr val="bg1"/>
                    </a:solidFill>
                  </a:rPr>
                  <a:t>IMpower131 </a:t>
                </a:r>
                <a:endParaRPr lang="en-US" altLang="en-US" sz="1050" b="1" dirty="0">
                  <a:solidFill>
                    <a:schemeClr val="bg1"/>
                  </a:solidFill>
                  <a:latin typeface="+mn-lt"/>
                </a:endParaRPr>
              </a:p>
              <a:p>
                <a:pPr algn="ctr" defTabSz="685783">
                  <a:spcBef>
                    <a:spcPct val="0"/>
                  </a:spcBef>
                  <a:buClrTx/>
                  <a:buNone/>
                </a:pPr>
                <a:endParaRPr lang="en-US" altLang="en-US" sz="1050" b="1" dirty="0">
                  <a:solidFill>
                    <a:schemeClr val="bg1"/>
                  </a:solidFill>
                  <a:latin typeface="+mn-lt"/>
                </a:endParaRPr>
              </a:p>
              <a:p>
                <a:pPr algn="ctr" defTabSz="685783">
                  <a:spcBef>
                    <a:spcPct val="0"/>
                  </a:spcBef>
                  <a:buClrTx/>
                  <a:buNone/>
                </a:pPr>
                <a:r>
                  <a:rPr lang="en-US" altLang="en-US" sz="1050" b="1" dirty="0">
                    <a:solidFill>
                      <a:schemeClr val="bg1"/>
                    </a:solidFill>
                    <a:latin typeface="+mn-lt"/>
                  </a:rPr>
                  <a:t>Avoid </a:t>
                </a:r>
                <a:r>
                  <a:rPr lang="en-US" altLang="en-US" sz="1050" b="1" dirty="0" err="1">
                    <a:solidFill>
                      <a:schemeClr val="bg1"/>
                    </a:solidFill>
                    <a:latin typeface="+mn-lt"/>
                  </a:rPr>
                  <a:t>pemetrexed</a:t>
                </a:r>
                <a:r>
                  <a:rPr lang="en-US" altLang="en-US" sz="1050" b="1" dirty="0">
                    <a:solidFill>
                      <a:schemeClr val="bg1"/>
                    </a:solidFill>
                    <a:latin typeface="+mn-lt"/>
                  </a:rPr>
                  <a:t> or bevacizumab, or </a:t>
                </a:r>
                <a:r>
                  <a:rPr lang="en-US" altLang="en-US" sz="1050" b="1" dirty="0" err="1">
                    <a:solidFill>
                      <a:schemeClr val="bg1"/>
                    </a:solidFill>
                    <a:latin typeface="+mn-lt"/>
                  </a:rPr>
                  <a:t>necitumumab</a:t>
                </a:r>
                <a:r>
                  <a:rPr lang="en-US" altLang="en-US" sz="1050" b="1" dirty="0">
                    <a:solidFill>
                      <a:schemeClr val="bg1"/>
                    </a:solidFill>
                    <a:latin typeface="+mn-lt"/>
                  </a:rPr>
                  <a:t> + cis/gem</a:t>
                </a:r>
              </a:p>
            </p:txBody>
          </p:sp>
        </p:grpSp>
        <p:grpSp>
          <p:nvGrpSpPr>
            <p:cNvPr id="39" name="Group 38"/>
            <p:cNvGrpSpPr/>
            <p:nvPr/>
          </p:nvGrpSpPr>
          <p:grpSpPr>
            <a:xfrm>
              <a:off x="8078615" y="2553311"/>
              <a:ext cx="3137295" cy="3495266"/>
              <a:chOff x="7799636" y="1285790"/>
              <a:chExt cx="4183060" cy="4660355"/>
            </a:xfrm>
          </p:grpSpPr>
          <p:sp>
            <p:nvSpPr>
              <p:cNvPr id="32" name="Text Box 30"/>
              <p:cNvSpPr txBox="1">
                <a:spLocks noChangeArrowheads="1"/>
              </p:cNvSpPr>
              <p:nvPr/>
            </p:nvSpPr>
            <p:spPr bwMode="auto">
              <a:xfrm>
                <a:off x="7799636" y="4745817"/>
                <a:ext cx="4183060" cy="120032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defTabSz="685783">
                  <a:spcBef>
                    <a:spcPct val="0"/>
                  </a:spcBef>
                  <a:buClrTx/>
                  <a:buNone/>
                </a:pPr>
                <a:r>
                  <a:rPr lang="en-US" altLang="en-US" sz="1050" b="1" dirty="0">
                    <a:solidFill>
                      <a:schemeClr val="bg1"/>
                    </a:solidFill>
                    <a:latin typeface="+mn-lt"/>
                  </a:rPr>
                  <a:t>Platinum-</a:t>
                </a:r>
                <a:r>
                  <a:rPr lang="en-US" altLang="en-US" sz="1050" b="1" dirty="0" err="1">
                    <a:solidFill>
                      <a:schemeClr val="bg1"/>
                    </a:solidFill>
                    <a:latin typeface="+mn-lt"/>
                  </a:rPr>
                  <a:t>pemetrexed</a:t>
                </a:r>
                <a:r>
                  <a:rPr lang="en-US" altLang="en-US" sz="1050" b="1" dirty="0">
                    <a:solidFill>
                      <a:schemeClr val="bg1"/>
                    </a:solidFill>
                    <a:latin typeface="+mn-lt"/>
                  </a:rPr>
                  <a:t>-</a:t>
                </a:r>
                <a:r>
                  <a:rPr lang="en-US" altLang="en-US" sz="1050" b="1" dirty="0" err="1">
                    <a:solidFill>
                      <a:schemeClr val="bg1"/>
                    </a:solidFill>
                    <a:latin typeface="+mn-lt"/>
                  </a:rPr>
                  <a:t>pembrolizumab</a:t>
                </a:r>
                <a:endParaRPr lang="en-US" altLang="en-US" sz="1050" b="1" dirty="0">
                  <a:solidFill>
                    <a:schemeClr val="bg1"/>
                  </a:solidFill>
                  <a:latin typeface="+mn-lt"/>
                </a:endParaRPr>
              </a:p>
              <a:p>
                <a:pPr defTabSz="685783">
                  <a:spcBef>
                    <a:spcPct val="0"/>
                  </a:spcBef>
                  <a:buClrTx/>
                  <a:buNone/>
                </a:pPr>
                <a:r>
                  <a:rPr lang="en-US" altLang="en-US" sz="1050" b="1" dirty="0">
                    <a:solidFill>
                      <a:schemeClr val="bg1"/>
                    </a:solidFill>
                    <a:latin typeface="+mn-lt"/>
                  </a:rPr>
                  <a:t>Platinum-paclitaxel-bevacizumab-atezolizumab (IMpower150)</a:t>
                </a:r>
              </a:p>
              <a:p>
                <a:pPr defTabSz="685783">
                  <a:spcBef>
                    <a:spcPct val="0"/>
                  </a:spcBef>
                  <a:buClrTx/>
                  <a:buNone/>
                </a:pPr>
                <a:r>
                  <a:rPr lang="en-US" altLang="en-US" sz="1050" b="1" dirty="0">
                    <a:solidFill>
                      <a:schemeClr val="bg1"/>
                    </a:solidFill>
                    <a:latin typeface="+mn-lt"/>
                  </a:rPr>
                  <a:t>Platinum-doublet </a:t>
                </a:r>
                <a:r>
                  <a:rPr lang="en-US" altLang="en-US" sz="1050" b="1" u="sng" dirty="0">
                    <a:solidFill>
                      <a:schemeClr val="bg1"/>
                    </a:solidFill>
                    <a:latin typeface="+mn-lt"/>
                  </a:rPr>
                  <a:t>+</a:t>
                </a:r>
                <a:r>
                  <a:rPr lang="en-US" altLang="en-US" sz="1050" b="1" dirty="0">
                    <a:solidFill>
                      <a:schemeClr val="bg1"/>
                    </a:solidFill>
                    <a:latin typeface="+mn-lt"/>
                  </a:rPr>
                  <a:t> bevacizumab</a:t>
                </a:r>
              </a:p>
              <a:p>
                <a:pPr defTabSz="685783">
                  <a:spcBef>
                    <a:spcPct val="0"/>
                  </a:spcBef>
                  <a:buClrTx/>
                  <a:buNone/>
                </a:pPr>
                <a:r>
                  <a:rPr lang="en-US" altLang="en-US" sz="1050" b="1" dirty="0">
                    <a:solidFill>
                      <a:schemeClr val="bg1"/>
                    </a:solidFill>
                    <a:latin typeface="+mn-lt"/>
                  </a:rPr>
                  <a:t>Non-platinum or platinum based doublet </a:t>
                </a:r>
              </a:p>
            </p:txBody>
          </p:sp>
          <p:cxnSp>
            <p:nvCxnSpPr>
              <p:cNvPr id="44" name="Straight Arrow Connector 43"/>
              <p:cNvCxnSpPr/>
              <p:nvPr/>
            </p:nvCxnSpPr>
            <p:spPr bwMode="auto">
              <a:xfrm>
                <a:off x="9735397" y="1285790"/>
                <a:ext cx="16849" cy="3376075"/>
              </a:xfrm>
              <a:prstGeom prst="straightConnector1">
                <a:avLst/>
              </a:prstGeom>
              <a:noFill/>
              <a:ln w="38100" cap="flat" cmpd="sng" algn="ctr">
                <a:solidFill>
                  <a:schemeClr val="bg1"/>
                </a:solidFill>
                <a:prstDash val="solid"/>
                <a:round/>
                <a:headEnd type="none" w="med" len="med"/>
                <a:tailEnd type="arrow"/>
              </a:ln>
              <a:effectLst/>
            </p:spPr>
          </p:cxnSp>
        </p:grpSp>
      </p:grpSp>
      <p:grpSp>
        <p:nvGrpSpPr>
          <p:cNvPr id="52" name="Group 51"/>
          <p:cNvGrpSpPr/>
          <p:nvPr/>
        </p:nvGrpSpPr>
        <p:grpSpPr>
          <a:xfrm>
            <a:off x="7583688" y="2526844"/>
            <a:ext cx="1379979" cy="870670"/>
            <a:chOff x="7342035" y="2608472"/>
            <a:chExt cx="1078632" cy="1160895"/>
          </a:xfrm>
        </p:grpSpPr>
        <p:sp>
          <p:nvSpPr>
            <p:cNvPr id="77" name="Line 31"/>
            <p:cNvSpPr>
              <a:spLocks noChangeShapeType="1"/>
            </p:cNvSpPr>
            <p:nvPr/>
          </p:nvSpPr>
          <p:spPr bwMode="auto">
            <a:xfrm>
              <a:off x="7342035" y="2608472"/>
              <a:ext cx="389735" cy="258984"/>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78" name="TextBox 77"/>
            <p:cNvSpPr txBox="1"/>
            <p:nvPr/>
          </p:nvSpPr>
          <p:spPr>
            <a:xfrm>
              <a:off x="7524289" y="2999925"/>
              <a:ext cx="896378" cy="769442"/>
            </a:xfrm>
            <a:prstGeom prst="rect">
              <a:avLst/>
            </a:prstGeom>
            <a:noFill/>
            <a:ln w="38100">
              <a:solidFill>
                <a:srgbClr val="6600FF"/>
              </a:solidFill>
            </a:ln>
          </p:spPr>
          <p:txBody>
            <a:bodyPr wrap="square">
              <a:spAutoFit/>
            </a:bodyPr>
            <a:lstStyle/>
            <a:p>
              <a:pPr algn="ctr" eaLnBrk="1" hangingPunct="1">
                <a:defRPr/>
              </a:pPr>
              <a:r>
                <a:rPr lang="en-US" sz="1050" b="1" dirty="0" err="1">
                  <a:solidFill>
                    <a:schemeClr val="bg1"/>
                  </a:solidFill>
                </a:rPr>
                <a:t>Crizotinib</a:t>
              </a:r>
              <a:r>
                <a:rPr lang="en-US" sz="1050" b="1" dirty="0">
                  <a:solidFill>
                    <a:schemeClr val="bg1"/>
                  </a:solidFill>
                </a:rPr>
                <a:t>, </a:t>
              </a:r>
              <a:r>
                <a:rPr lang="en-US" sz="1050" b="1" dirty="0" err="1">
                  <a:solidFill>
                    <a:schemeClr val="bg1"/>
                  </a:solidFill>
                </a:rPr>
                <a:t>Tepotinib</a:t>
              </a:r>
              <a:r>
                <a:rPr lang="en-US" sz="1050" b="1" dirty="0">
                  <a:solidFill>
                    <a:schemeClr val="bg1"/>
                  </a:solidFill>
                </a:rPr>
                <a:t> (trial)</a:t>
              </a:r>
            </a:p>
            <a:p>
              <a:pPr algn="ctr" eaLnBrk="1" hangingPunct="1">
                <a:defRPr/>
              </a:pPr>
              <a:r>
                <a:rPr lang="en-US" sz="1050" b="1" dirty="0" err="1">
                  <a:solidFill>
                    <a:schemeClr val="bg1"/>
                  </a:solidFill>
                </a:rPr>
                <a:t>Savolitinib</a:t>
              </a:r>
              <a:r>
                <a:rPr lang="en-US" sz="1050" b="1" dirty="0">
                  <a:solidFill>
                    <a:schemeClr val="bg1"/>
                  </a:solidFill>
                </a:rPr>
                <a:t> (trial)</a:t>
              </a:r>
            </a:p>
          </p:txBody>
        </p:sp>
      </p:grpSp>
      <p:grpSp>
        <p:nvGrpSpPr>
          <p:cNvPr id="79" name="Group 78"/>
          <p:cNvGrpSpPr/>
          <p:nvPr/>
        </p:nvGrpSpPr>
        <p:grpSpPr>
          <a:xfrm>
            <a:off x="3167703" y="1788181"/>
            <a:ext cx="1902376" cy="738664"/>
            <a:chOff x="-721804" y="1613755"/>
            <a:chExt cx="2536503" cy="984882"/>
          </a:xfrm>
        </p:grpSpPr>
        <p:sp>
          <p:nvSpPr>
            <p:cNvPr id="80" name="Line 15"/>
            <p:cNvSpPr>
              <a:spLocks noChangeShapeType="1"/>
            </p:cNvSpPr>
            <p:nvPr/>
          </p:nvSpPr>
          <p:spPr bwMode="auto">
            <a:xfrm flipH="1">
              <a:off x="951852" y="1722497"/>
              <a:ext cx="862847" cy="18911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81" name="Text Box 7"/>
            <p:cNvSpPr txBox="1">
              <a:spLocks noChangeArrowheads="1"/>
            </p:cNvSpPr>
            <p:nvPr/>
          </p:nvSpPr>
          <p:spPr bwMode="auto">
            <a:xfrm>
              <a:off x="-721804" y="1613755"/>
              <a:ext cx="1523145" cy="984882"/>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defTabSz="685783">
                <a:spcBef>
                  <a:spcPct val="0"/>
                </a:spcBef>
                <a:buClrTx/>
                <a:buNone/>
              </a:pPr>
              <a:r>
                <a:rPr lang="en-US" altLang="en-US" sz="1050" b="1" u="sng" dirty="0">
                  <a:solidFill>
                    <a:schemeClr val="bg1"/>
                  </a:solidFill>
                  <a:latin typeface="+mn-lt"/>
                </a:rPr>
                <a:t>&gt;</a:t>
              </a:r>
              <a:r>
                <a:rPr lang="en-US" altLang="en-US" sz="1050" b="1" dirty="0">
                  <a:solidFill>
                    <a:schemeClr val="bg1"/>
                  </a:solidFill>
                  <a:latin typeface="+mn-lt"/>
                </a:rPr>
                <a:t> 50% PD-L1 Platinum-</a:t>
              </a:r>
              <a:r>
                <a:rPr lang="en-US" altLang="en-US" sz="1050" b="1" dirty="0" err="1">
                  <a:solidFill>
                    <a:schemeClr val="bg1"/>
                  </a:solidFill>
                  <a:latin typeface="+mn-lt"/>
                </a:rPr>
                <a:t>Pemetrexed</a:t>
              </a:r>
              <a:r>
                <a:rPr lang="en-US" altLang="en-US" sz="1050" b="1" dirty="0">
                  <a:solidFill>
                    <a:schemeClr val="bg1"/>
                  </a:solidFill>
                  <a:latin typeface="+mn-lt"/>
                </a:rPr>
                <a:t>-</a:t>
              </a:r>
              <a:r>
                <a:rPr lang="en-US" altLang="en-US" sz="1050" b="1" dirty="0" err="1">
                  <a:solidFill>
                    <a:schemeClr val="bg1"/>
                  </a:solidFill>
                  <a:latin typeface="+mn-lt"/>
                </a:rPr>
                <a:t>Pembrolizumab</a:t>
              </a:r>
              <a:r>
                <a:rPr lang="en-US" altLang="en-US" sz="1050" b="1" dirty="0">
                  <a:solidFill>
                    <a:schemeClr val="bg1"/>
                  </a:solidFill>
                  <a:latin typeface="+mn-lt"/>
                </a:rPr>
                <a:t> </a:t>
              </a:r>
            </a:p>
          </p:txBody>
        </p:sp>
      </p:grpSp>
      <p:grpSp>
        <p:nvGrpSpPr>
          <p:cNvPr id="10" name="Group 9"/>
          <p:cNvGrpSpPr/>
          <p:nvPr/>
        </p:nvGrpSpPr>
        <p:grpSpPr>
          <a:xfrm>
            <a:off x="289570" y="631500"/>
            <a:ext cx="4470072" cy="5897989"/>
            <a:chOff x="289570" y="631500"/>
            <a:chExt cx="4470072" cy="5897989"/>
          </a:xfrm>
        </p:grpSpPr>
        <p:grpSp>
          <p:nvGrpSpPr>
            <p:cNvPr id="17" name="Group 34"/>
            <p:cNvGrpSpPr>
              <a:grpSpLocks/>
            </p:cNvGrpSpPr>
            <p:nvPr/>
          </p:nvGrpSpPr>
          <p:grpSpPr bwMode="auto">
            <a:xfrm>
              <a:off x="3151783" y="2819658"/>
              <a:ext cx="1272395" cy="473993"/>
              <a:chOff x="2590800" y="2470400"/>
              <a:chExt cx="2262034" cy="631994"/>
            </a:xfrm>
          </p:grpSpPr>
          <p:sp>
            <p:nvSpPr>
              <p:cNvPr id="18" name="Text Box 21"/>
              <p:cNvSpPr txBox="1">
                <a:spLocks noChangeArrowheads="1"/>
              </p:cNvSpPr>
              <p:nvPr/>
            </p:nvSpPr>
            <p:spPr bwMode="auto">
              <a:xfrm>
                <a:off x="2590800" y="2763838"/>
                <a:ext cx="838407" cy="338556"/>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defTabSz="685783">
                  <a:spcBef>
                    <a:spcPct val="0"/>
                  </a:spcBef>
                  <a:buClrTx/>
                  <a:buNone/>
                </a:pPr>
                <a:r>
                  <a:rPr lang="en-US" altLang="en-US" sz="1050" b="1" dirty="0">
                    <a:solidFill>
                      <a:schemeClr val="bg1"/>
                    </a:solidFill>
                    <a:latin typeface="+mn-lt"/>
                  </a:rPr>
                  <a:t>EGFR</a:t>
                </a:r>
              </a:p>
            </p:txBody>
          </p:sp>
          <p:sp>
            <p:nvSpPr>
              <p:cNvPr id="19" name="Line 22"/>
              <p:cNvSpPr>
                <a:spLocks noChangeShapeType="1"/>
              </p:cNvSpPr>
              <p:nvPr/>
            </p:nvSpPr>
            <p:spPr bwMode="auto">
              <a:xfrm flipH="1">
                <a:off x="3821373" y="2470400"/>
                <a:ext cx="1031461" cy="318399"/>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grpSp>
        <p:grpSp>
          <p:nvGrpSpPr>
            <p:cNvPr id="23" name="Group 35"/>
            <p:cNvGrpSpPr>
              <a:grpSpLocks/>
            </p:cNvGrpSpPr>
            <p:nvPr/>
          </p:nvGrpSpPr>
          <p:grpSpPr bwMode="auto">
            <a:xfrm>
              <a:off x="845540" y="3237177"/>
              <a:ext cx="2015403" cy="1363654"/>
              <a:chOff x="-3560496" y="2742372"/>
              <a:chExt cx="3582938" cy="1817770"/>
            </a:xfrm>
          </p:grpSpPr>
          <p:sp>
            <p:nvSpPr>
              <p:cNvPr id="24" name="Text Box 27"/>
              <p:cNvSpPr txBox="1">
                <a:spLocks noChangeArrowheads="1"/>
              </p:cNvSpPr>
              <p:nvPr/>
            </p:nvSpPr>
            <p:spPr bwMode="auto">
              <a:xfrm>
                <a:off x="-3560496" y="3360101"/>
                <a:ext cx="2482142" cy="1200041"/>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algn="ctr" defTabSz="685783">
                  <a:spcBef>
                    <a:spcPct val="0"/>
                  </a:spcBef>
                  <a:buClrTx/>
                  <a:buNone/>
                </a:pPr>
                <a:r>
                  <a:rPr lang="en-US" altLang="en-US" sz="1050" b="1" u="sng" dirty="0">
                    <a:solidFill>
                      <a:schemeClr val="bg1"/>
                    </a:solidFill>
                    <a:latin typeface="+mn-lt"/>
                  </a:rPr>
                  <a:t>Common mutations: </a:t>
                </a:r>
                <a:r>
                  <a:rPr lang="en-US" altLang="en-US" sz="1050" b="1" dirty="0" err="1">
                    <a:solidFill>
                      <a:schemeClr val="bg1"/>
                    </a:solidFill>
                    <a:latin typeface="+mn-lt"/>
                  </a:rPr>
                  <a:t>Osimertinib</a:t>
                </a:r>
                <a:r>
                  <a:rPr lang="en-US" altLang="en-US" sz="1050" b="1" dirty="0">
                    <a:solidFill>
                      <a:schemeClr val="bg1"/>
                    </a:solidFill>
                    <a:latin typeface="+mn-lt"/>
                  </a:rPr>
                  <a:t>, </a:t>
                </a:r>
                <a:r>
                  <a:rPr lang="en-US" altLang="en-US" sz="1050" b="1" dirty="0" err="1">
                    <a:solidFill>
                      <a:schemeClr val="bg1"/>
                    </a:solidFill>
                    <a:latin typeface="+mn-lt"/>
                  </a:rPr>
                  <a:t>Dacomitinib</a:t>
                </a:r>
                <a:r>
                  <a:rPr lang="en-US" altLang="en-US" sz="1050" b="1" dirty="0">
                    <a:solidFill>
                      <a:schemeClr val="bg1"/>
                    </a:solidFill>
                    <a:latin typeface="+mn-lt"/>
                  </a:rPr>
                  <a:t>, </a:t>
                </a:r>
                <a:r>
                  <a:rPr lang="en-US" altLang="en-US" sz="1050" b="1" dirty="0" err="1">
                    <a:solidFill>
                      <a:schemeClr val="bg1"/>
                    </a:solidFill>
                    <a:latin typeface="+mn-lt"/>
                  </a:rPr>
                  <a:t>Erlotinib</a:t>
                </a:r>
                <a:r>
                  <a:rPr lang="en-US" altLang="en-US" sz="1050" b="1" dirty="0">
                    <a:solidFill>
                      <a:schemeClr val="bg1"/>
                    </a:solidFill>
                    <a:latin typeface="+mn-lt"/>
                  </a:rPr>
                  <a:t>, </a:t>
                </a:r>
              </a:p>
              <a:p>
                <a:pPr algn="ctr" defTabSz="685783">
                  <a:spcBef>
                    <a:spcPct val="0"/>
                  </a:spcBef>
                  <a:buClrTx/>
                  <a:buNone/>
                </a:pPr>
                <a:r>
                  <a:rPr lang="en-US" altLang="en-US" sz="1050" b="1" dirty="0" err="1">
                    <a:solidFill>
                      <a:schemeClr val="bg1"/>
                    </a:solidFill>
                    <a:latin typeface="+mn-lt"/>
                  </a:rPr>
                  <a:t>Gefitinib</a:t>
                </a:r>
                <a:r>
                  <a:rPr lang="en-US" altLang="en-US" sz="1050" b="1" dirty="0">
                    <a:solidFill>
                      <a:schemeClr val="bg1"/>
                    </a:solidFill>
                    <a:latin typeface="+mn-lt"/>
                  </a:rPr>
                  <a:t>, </a:t>
                </a:r>
                <a:r>
                  <a:rPr lang="en-US" altLang="en-US" sz="1050" b="1" dirty="0" err="1">
                    <a:solidFill>
                      <a:schemeClr val="bg1"/>
                    </a:solidFill>
                    <a:latin typeface="+mn-lt"/>
                  </a:rPr>
                  <a:t>Afatinib</a:t>
                </a:r>
                <a:endParaRPr lang="en-US" altLang="en-US" sz="1050" b="1" dirty="0">
                  <a:solidFill>
                    <a:schemeClr val="bg1"/>
                  </a:solidFill>
                  <a:latin typeface="+mn-lt"/>
                </a:endParaRPr>
              </a:p>
            </p:txBody>
          </p:sp>
          <p:sp>
            <p:nvSpPr>
              <p:cNvPr id="25" name="Line 28"/>
              <p:cNvSpPr>
                <a:spLocks noChangeShapeType="1"/>
              </p:cNvSpPr>
              <p:nvPr/>
            </p:nvSpPr>
            <p:spPr bwMode="auto">
              <a:xfrm flipH="1">
                <a:off x="-2077709" y="2742372"/>
                <a:ext cx="2100151" cy="497334"/>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grpSp>
        <p:grpSp>
          <p:nvGrpSpPr>
            <p:cNvPr id="26" name="Group 37"/>
            <p:cNvGrpSpPr>
              <a:grpSpLocks/>
            </p:cNvGrpSpPr>
            <p:nvPr/>
          </p:nvGrpSpPr>
          <p:grpSpPr bwMode="auto">
            <a:xfrm>
              <a:off x="2849376" y="2915153"/>
              <a:ext cx="1624139" cy="1009351"/>
              <a:chOff x="1681631" y="2055703"/>
              <a:chExt cx="2886616" cy="1344652"/>
            </a:xfrm>
          </p:grpSpPr>
          <p:sp>
            <p:nvSpPr>
              <p:cNvPr id="27" name="Line 31"/>
              <p:cNvSpPr>
                <a:spLocks noChangeShapeType="1"/>
              </p:cNvSpPr>
              <p:nvPr/>
            </p:nvSpPr>
            <p:spPr bwMode="auto">
              <a:xfrm flipH="1">
                <a:off x="3057295" y="2055703"/>
                <a:ext cx="1510952" cy="912611"/>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28" name="Text Box 32"/>
              <p:cNvSpPr txBox="1">
                <a:spLocks noChangeArrowheads="1"/>
              </p:cNvSpPr>
              <p:nvPr/>
            </p:nvSpPr>
            <p:spPr bwMode="auto">
              <a:xfrm>
                <a:off x="1681631" y="3062090"/>
                <a:ext cx="1365265" cy="338265"/>
              </a:xfrm>
              <a:prstGeom prst="rect">
                <a:avLst/>
              </a:prstGeom>
              <a:noFill/>
              <a:ln w="38100">
                <a:solidFill>
                  <a:srgbClr val="CCCC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defTabSz="685783">
                  <a:spcBef>
                    <a:spcPct val="0"/>
                  </a:spcBef>
                  <a:buClrTx/>
                  <a:buNone/>
                </a:pPr>
                <a:r>
                  <a:rPr lang="en-US" altLang="en-US" sz="1050" b="1" dirty="0">
                    <a:solidFill>
                      <a:schemeClr val="bg1"/>
                    </a:solidFill>
                    <a:latin typeface="+mn-lt"/>
                  </a:rPr>
                  <a:t>EML 4 ALK</a:t>
                </a:r>
              </a:p>
            </p:txBody>
          </p:sp>
        </p:grpSp>
        <p:grpSp>
          <p:nvGrpSpPr>
            <p:cNvPr id="29" name="Group 38"/>
            <p:cNvGrpSpPr>
              <a:grpSpLocks/>
            </p:cNvGrpSpPr>
            <p:nvPr/>
          </p:nvGrpSpPr>
          <p:grpSpPr bwMode="auto">
            <a:xfrm>
              <a:off x="2380860" y="4019118"/>
              <a:ext cx="1001689" cy="1212130"/>
              <a:chOff x="2654775" y="3931286"/>
              <a:chExt cx="1780779" cy="1615625"/>
            </a:xfrm>
          </p:grpSpPr>
          <p:sp>
            <p:nvSpPr>
              <p:cNvPr id="30" name="Line 33"/>
              <p:cNvSpPr>
                <a:spLocks noChangeShapeType="1"/>
              </p:cNvSpPr>
              <p:nvPr/>
            </p:nvSpPr>
            <p:spPr bwMode="auto">
              <a:xfrm flipH="1">
                <a:off x="3602132" y="3931286"/>
                <a:ext cx="17566" cy="530982"/>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31" name="Text Box 34"/>
              <p:cNvSpPr txBox="1">
                <a:spLocks noChangeArrowheads="1"/>
              </p:cNvSpPr>
              <p:nvPr/>
            </p:nvSpPr>
            <p:spPr bwMode="auto">
              <a:xfrm>
                <a:off x="2654775" y="4562360"/>
                <a:ext cx="1780779" cy="984551"/>
              </a:xfrm>
              <a:prstGeom prst="rect">
                <a:avLst/>
              </a:prstGeom>
              <a:noFill/>
              <a:ln w="38100">
                <a:solidFill>
                  <a:srgbClr val="CCCC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algn="ctr" defTabSz="685783">
                  <a:spcBef>
                    <a:spcPct val="0"/>
                  </a:spcBef>
                  <a:buClrTx/>
                  <a:buNone/>
                </a:pPr>
                <a:r>
                  <a:rPr lang="en-US" altLang="en-US" sz="1050" b="1" dirty="0" err="1">
                    <a:solidFill>
                      <a:schemeClr val="bg1"/>
                    </a:solidFill>
                    <a:latin typeface="+mn-lt"/>
                  </a:rPr>
                  <a:t>Crizotinib</a:t>
                </a:r>
                <a:r>
                  <a:rPr lang="en-US" altLang="en-US" sz="1050" b="1" dirty="0">
                    <a:solidFill>
                      <a:schemeClr val="bg1"/>
                    </a:solidFill>
                    <a:latin typeface="+mn-lt"/>
                  </a:rPr>
                  <a:t>, </a:t>
                </a:r>
                <a:r>
                  <a:rPr lang="en-US" altLang="en-US" sz="1050" b="1" dirty="0" err="1">
                    <a:solidFill>
                      <a:schemeClr val="bg1"/>
                    </a:solidFill>
                    <a:latin typeface="+mn-lt"/>
                  </a:rPr>
                  <a:t>Alectinib</a:t>
                </a:r>
                <a:r>
                  <a:rPr lang="en-US" altLang="en-US" sz="1050" b="1" dirty="0">
                    <a:solidFill>
                      <a:schemeClr val="bg1"/>
                    </a:solidFill>
                    <a:latin typeface="+mn-lt"/>
                  </a:rPr>
                  <a:t>, </a:t>
                </a:r>
                <a:r>
                  <a:rPr lang="en-US" altLang="en-US" sz="1050" b="1" dirty="0" err="1">
                    <a:solidFill>
                      <a:schemeClr val="bg1"/>
                    </a:solidFill>
                    <a:latin typeface="+mn-lt"/>
                  </a:rPr>
                  <a:t>Ceritinib</a:t>
                </a:r>
                <a:endParaRPr lang="en-US" altLang="en-US" sz="1050" b="1" dirty="0">
                  <a:solidFill>
                    <a:schemeClr val="bg1"/>
                  </a:solidFill>
                  <a:latin typeface="+mn-lt"/>
                </a:endParaRPr>
              </a:p>
              <a:p>
                <a:pPr algn="ctr" defTabSz="685783">
                  <a:spcBef>
                    <a:spcPct val="0"/>
                  </a:spcBef>
                  <a:buClrTx/>
                  <a:buNone/>
                </a:pPr>
                <a:r>
                  <a:rPr lang="en-US" altLang="en-US" sz="1050" b="1" dirty="0" err="1">
                    <a:solidFill>
                      <a:schemeClr val="bg1"/>
                    </a:solidFill>
                    <a:latin typeface="+mn-lt"/>
                  </a:rPr>
                  <a:t>Brigatinib</a:t>
                </a:r>
                <a:endParaRPr lang="en-US" altLang="en-US" sz="1050" b="1" dirty="0">
                  <a:solidFill>
                    <a:schemeClr val="bg1"/>
                  </a:solidFill>
                  <a:latin typeface="+mn-lt"/>
                </a:endParaRPr>
              </a:p>
            </p:txBody>
          </p:sp>
        </p:grpSp>
        <p:grpSp>
          <p:nvGrpSpPr>
            <p:cNvPr id="41" name="Group 40"/>
            <p:cNvGrpSpPr>
              <a:grpSpLocks/>
            </p:cNvGrpSpPr>
            <p:nvPr/>
          </p:nvGrpSpPr>
          <p:grpSpPr bwMode="auto">
            <a:xfrm>
              <a:off x="2304803" y="5337451"/>
              <a:ext cx="1539178" cy="1192038"/>
              <a:chOff x="-19206" y="5106807"/>
              <a:chExt cx="1930205" cy="1589384"/>
            </a:xfrm>
          </p:grpSpPr>
          <p:cxnSp>
            <p:nvCxnSpPr>
              <p:cNvPr id="42" name="Straight Arrow Connector 41"/>
              <p:cNvCxnSpPr/>
              <p:nvPr/>
            </p:nvCxnSpPr>
            <p:spPr>
              <a:xfrm>
                <a:off x="756834" y="5106807"/>
                <a:ext cx="1" cy="49367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3" name="Text Box 34"/>
              <p:cNvSpPr txBox="1">
                <a:spLocks noChangeArrowheads="1"/>
              </p:cNvSpPr>
              <p:nvPr/>
            </p:nvSpPr>
            <p:spPr bwMode="auto">
              <a:xfrm>
                <a:off x="-19206" y="5742083"/>
                <a:ext cx="1930205" cy="954108"/>
              </a:xfrm>
              <a:prstGeom prst="rect">
                <a:avLst/>
              </a:prstGeom>
              <a:noFill/>
              <a:ln w="38100">
                <a:solidFill>
                  <a:srgbClr val="CCCC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algn="ctr" defTabSz="685783">
                  <a:spcBef>
                    <a:spcPct val="0"/>
                  </a:spcBef>
                  <a:buClrTx/>
                  <a:buNone/>
                </a:pPr>
                <a:r>
                  <a:rPr lang="en-US" altLang="en-US" sz="1050" b="1" dirty="0" err="1">
                    <a:solidFill>
                      <a:schemeClr val="bg1"/>
                    </a:solidFill>
                    <a:latin typeface="+mn-lt"/>
                  </a:rPr>
                  <a:t>Ceritinib</a:t>
                </a:r>
                <a:r>
                  <a:rPr lang="en-US" altLang="en-US" sz="1050" b="1" dirty="0">
                    <a:solidFill>
                      <a:schemeClr val="bg1"/>
                    </a:solidFill>
                    <a:latin typeface="+mn-lt"/>
                  </a:rPr>
                  <a:t>, </a:t>
                </a:r>
                <a:r>
                  <a:rPr lang="en-US" altLang="en-US" sz="1050" b="1" dirty="0" err="1">
                    <a:solidFill>
                      <a:schemeClr val="bg1"/>
                    </a:solidFill>
                    <a:latin typeface="+mn-lt"/>
                  </a:rPr>
                  <a:t>Alectinib</a:t>
                </a:r>
                <a:r>
                  <a:rPr lang="en-US" altLang="en-US" sz="1050" b="1" dirty="0">
                    <a:solidFill>
                      <a:schemeClr val="bg1"/>
                    </a:solidFill>
                    <a:latin typeface="+mn-lt"/>
                  </a:rPr>
                  <a:t>, </a:t>
                </a:r>
                <a:r>
                  <a:rPr lang="en-US" altLang="en-US" sz="1050" b="1" dirty="0" err="1">
                    <a:solidFill>
                      <a:schemeClr val="bg1"/>
                    </a:solidFill>
                    <a:latin typeface="+mn-lt"/>
                  </a:rPr>
                  <a:t>Brigatinib</a:t>
                </a:r>
                <a:r>
                  <a:rPr lang="en-US" altLang="en-US" sz="1050" b="1" dirty="0">
                    <a:solidFill>
                      <a:schemeClr val="bg1"/>
                    </a:solidFill>
                    <a:latin typeface="+mn-lt"/>
                  </a:rPr>
                  <a:t>,</a:t>
                </a:r>
              </a:p>
              <a:p>
                <a:pPr algn="ctr" defTabSz="685783">
                  <a:spcBef>
                    <a:spcPct val="0"/>
                  </a:spcBef>
                  <a:buClrTx/>
                  <a:buNone/>
                </a:pPr>
                <a:r>
                  <a:rPr lang="en-US" altLang="en-US" sz="1050" b="1" dirty="0" err="1">
                    <a:solidFill>
                      <a:schemeClr val="bg1"/>
                    </a:solidFill>
                    <a:latin typeface="+mn-lt"/>
                  </a:rPr>
                  <a:t>Lorlatinib</a:t>
                </a:r>
                <a:r>
                  <a:rPr lang="en-US" altLang="en-US" sz="1050" b="1" dirty="0">
                    <a:solidFill>
                      <a:schemeClr val="bg1"/>
                    </a:solidFill>
                    <a:latin typeface="+mn-lt"/>
                  </a:rPr>
                  <a:t> </a:t>
                </a:r>
                <a:r>
                  <a:rPr lang="en-US" altLang="en-US" sz="900" b="1" dirty="0">
                    <a:solidFill>
                      <a:schemeClr val="bg1"/>
                    </a:solidFill>
                    <a:latin typeface="+mn-lt"/>
                  </a:rPr>
                  <a:t>(breakthrough designation only)</a:t>
                </a:r>
              </a:p>
            </p:txBody>
          </p:sp>
        </p:grpSp>
        <p:grpSp>
          <p:nvGrpSpPr>
            <p:cNvPr id="49" name="Group 32"/>
            <p:cNvGrpSpPr>
              <a:grpSpLocks/>
            </p:cNvGrpSpPr>
            <p:nvPr/>
          </p:nvGrpSpPr>
          <p:grpSpPr bwMode="auto">
            <a:xfrm>
              <a:off x="1677402" y="631500"/>
              <a:ext cx="2811988" cy="1002670"/>
              <a:chOff x="1421123" y="402969"/>
              <a:chExt cx="3965685" cy="1336892"/>
            </a:xfrm>
          </p:grpSpPr>
          <p:sp>
            <p:nvSpPr>
              <p:cNvPr id="50" name="Line 5"/>
              <p:cNvSpPr>
                <a:spLocks noChangeShapeType="1"/>
              </p:cNvSpPr>
              <p:nvPr/>
            </p:nvSpPr>
            <p:spPr bwMode="auto">
              <a:xfrm flipH="1">
                <a:off x="3455421" y="402969"/>
                <a:ext cx="1668463" cy="655306"/>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51" name="Text Box 7"/>
              <p:cNvSpPr txBox="1">
                <a:spLocks noChangeArrowheads="1"/>
              </p:cNvSpPr>
              <p:nvPr/>
            </p:nvSpPr>
            <p:spPr bwMode="auto">
              <a:xfrm>
                <a:off x="1421123" y="1185864"/>
                <a:ext cx="3965685" cy="553997"/>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defTabSz="685783">
                  <a:spcBef>
                    <a:spcPct val="0"/>
                  </a:spcBef>
                  <a:buClrTx/>
                  <a:buNone/>
                </a:pPr>
                <a:r>
                  <a:rPr lang="en-US" altLang="en-US" sz="1050" b="1" dirty="0">
                    <a:solidFill>
                      <a:schemeClr val="bg1"/>
                    </a:solidFill>
                    <a:latin typeface="+mn-lt"/>
                  </a:rPr>
                  <a:t>Any histology but no actionable mutation</a:t>
                </a:r>
              </a:p>
              <a:p>
                <a:pPr defTabSz="685783">
                  <a:spcBef>
                    <a:spcPct val="0"/>
                  </a:spcBef>
                  <a:buClrTx/>
                  <a:buNone/>
                </a:pPr>
                <a:r>
                  <a:rPr lang="en-US" altLang="en-US" sz="1050" b="1" dirty="0">
                    <a:solidFill>
                      <a:schemeClr val="bg1"/>
                    </a:solidFill>
                    <a:latin typeface="+mn-lt"/>
                  </a:rPr>
                  <a:t>PD-L1 IHC (+) </a:t>
                </a:r>
                <a:r>
                  <a:rPr lang="en-US" altLang="en-US" sz="1050" b="1" u="sng" dirty="0">
                    <a:solidFill>
                      <a:schemeClr val="bg1"/>
                    </a:solidFill>
                    <a:latin typeface="+mn-lt"/>
                  </a:rPr>
                  <a:t>&gt;</a:t>
                </a:r>
                <a:r>
                  <a:rPr lang="en-US" altLang="en-US" sz="1050" b="1" dirty="0">
                    <a:solidFill>
                      <a:schemeClr val="bg1"/>
                    </a:solidFill>
                    <a:latin typeface="+mn-lt"/>
                  </a:rPr>
                  <a:t> 50%</a:t>
                </a:r>
              </a:p>
            </p:txBody>
          </p:sp>
        </p:grpSp>
        <p:grpSp>
          <p:nvGrpSpPr>
            <p:cNvPr id="2" name="Group 1"/>
            <p:cNvGrpSpPr/>
            <p:nvPr/>
          </p:nvGrpSpPr>
          <p:grpSpPr>
            <a:xfrm>
              <a:off x="297031" y="1536614"/>
              <a:ext cx="1287906" cy="611228"/>
              <a:chOff x="-910331" y="1811379"/>
              <a:chExt cx="1717209" cy="814969"/>
            </a:xfrm>
          </p:grpSpPr>
          <p:sp>
            <p:nvSpPr>
              <p:cNvPr id="54" name="Line 15"/>
              <p:cNvSpPr>
                <a:spLocks noChangeShapeType="1"/>
              </p:cNvSpPr>
              <p:nvPr/>
            </p:nvSpPr>
            <p:spPr bwMode="auto">
              <a:xfrm flipH="1">
                <a:off x="6972" y="1811379"/>
                <a:ext cx="799906" cy="432912"/>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55" name="Text Box 7"/>
              <p:cNvSpPr txBox="1">
                <a:spLocks noChangeArrowheads="1"/>
              </p:cNvSpPr>
              <p:nvPr/>
            </p:nvSpPr>
            <p:spPr bwMode="auto">
              <a:xfrm>
                <a:off x="-910331" y="2287794"/>
                <a:ext cx="1460230" cy="338554"/>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defTabSz="685783">
                  <a:spcBef>
                    <a:spcPct val="0"/>
                  </a:spcBef>
                  <a:buClrTx/>
                  <a:buNone/>
                </a:pPr>
                <a:r>
                  <a:rPr lang="en-US" altLang="en-US" sz="1050" b="1" dirty="0" err="1">
                    <a:solidFill>
                      <a:schemeClr val="bg1"/>
                    </a:solidFill>
                    <a:latin typeface="+mn-lt"/>
                  </a:rPr>
                  <a:t>Pembrolizumab</a:t>
                </a:r>
                <a:r>
                  <a:rPr lang="en-US" altLang="en-US" sz="1050" b="1" dirty="0">
                    <a:solidFill>
                      <a:schemeClr val="bg1"/>
                    </a:solidFill>
                    <a:latin typeface="+mn-lt"/>
                  </a:rPr>
                  <a:t> </a:t>
                </a:r>
              </a:p>
            </p:txBody>
          </p:sp>
        </p:grpSp>
        <p:grpSp>
          <p:nvGrpSpPr>
            <p:cNvPr id="53" name="Group 52"/>
            <p:cNvGrpSpPr>
              <a:grpSpLocks/>
            </p:cNvGrpSpPr>
            <p:nvPr/>
          </p:nvGrpSpPr>
          <p:grpSpPr bwMode="auto">
            <a:xfrm>
              <a:off x="346875" y="4710961"/>
              <a:ext cx="1017128" cy="1177090"/>
              <a:chOff x="-63147" y="4801724"/>
              <a:chExt cx="1808227" cy="1569453"/>
            </a:xfrm>
          </p:grpSpPr>
          <p:cxnSp>
            <p:nvCxnSpPr>
              <p:cNvPr id="57" name="Straight Arrow Connector 56"/>
              <p:cNvCxnSpPr/>
              <p:nvPr/>
            </p:nvCxnSpPr>
            <p:spPr>
              <a:xfrm>
                <a:off x="1022702" y="4801724"/>
                <a:ext cx="1" cy="49367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8" name="Text Box 34"/>
              <p:cNvSpPr txBox="1">
                <a:spLocks noChangeArrowheads="1"/>
              </p:cNvSpPr>
              <p:nvPr/>
            </p:nvSpPr>
            <p:spPr bwMode="auto">
              <a:xfrm>
                <a:off x="-63147" y="5386292"/>
                <a:ext cx="1808227" cy="98488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algn="ctr" defTabSz="685783">
                  <a:spcBef>
                    <a:spcPct val="0"/>
                  </a:spcBef>
                  <a:buClrTx/>
                  <a:buNone/>
                </a:pPr>
                <a:r>
                  <a:rPr lang="en-US" altLang="en-US" sz="1050" b="1" dirty="0">
                    <a:solidFill>
                      <a:schemeClr val="bg1"/>
                    </a:solidFill>
                    <a:latin typeface="+mn-lt"/>
                  </a:rPr>
                  <a:t>If T790M and prior 1</a:t>
                </a:r>
                <a:r>
                  <a:rPr lang="en-US" altLang="en-US" sz="1050" b="1" baseline="30000" dirty="0">
                    <a:solidFill>
                      <a:schemeClr val="bg1"/>
                    </a:solidFill>
                    <a:latin typeface="+mn-lt"/>
                  </a:rPr>
                  <a:t>st</a:t>
                </a:r>
                <a:r>
                  <a:rPr lang="en-US" altLang="en-US" sz="1050" b="1" dirty="0">
                    <a:solidFill>
                      <a:schemeClr val="bg1"/>
                    </a:solidFill>
                    <a:latin typeface="+mn-lt"/>
                  </a:rPr>
                  <a:t> or 2</a:t>
                </a:r>
                <a:r>
                  <a:rPr lang="en-US" altLang="en-US" sz="1050" b="1" baseline="30000" dirty="0">
                    <a:solidFill>
                      <a:schemeClr val="bg1"/>
                    </a:solidFill>
                    <a:latin typeface="+mn-lt"/>
                  </a:rPr>
                  <a:t>nd</a:t>
                </a:r>
                <a:r>
                  <a:rPr lang="en-US" altLang="en-US" sz="1050" b="1" dirty="0">
                    <a:solidFill>
                      <a:schemeClr val="bg1"/>
                    </a:solidFill>
                    <a:latin typeface="+mn-lt"/>
                  </a:rPr>
                  <a:t> gen EGFR TKI,  </a:t>
                </a:r>
                <a:r>
                  <a:rPr lang="en-US" altLang="en-US" sz="1050" b="1" dirty="0" err="1">
                    <a:solidFill>
                      <a:schemeClr val="bg1"/>
                    </a:solidFill>
                    <a:latin typeface="+mn-lt"/>
                  </a:rPr>
                  <a:t>Osimertinib</a:t>
                </a:r>
                <a:endParaRPr lang="en-US" altLang="en-US" sz="1050" b="1" dirty="0">
                  <a:solidFill>
                    <a:schemeClr val="bg1"/>
                  </a:solidFill>
                  <a:latin typeface="+mn-lt"/>
                </a:endParaRPr>
              </a:p>
            </p:txBody>
          </p:sp>
        </p:grpSp>
        <p:grpSp>
          <p:nvGrpSpPr>
            <p:cNvPr id="45" name="Group 44"/>
            <p:cNvGrpSpPr/>
            <p:nvPr/>
          </p:nvGrpSpPr>
          <p:grpSpPr>
            <a:xfrm>
              <a:off x="3619778" y="2939057"/>
              <a:ext cx="1139864" cy="2112419"/>
              <a:chOff x="2555672" y="1873375"/>
              <a:chExt cx="1519815" cy="2816559"/>
            </a:xfrm>
          </p:grpSpPr>
          <p:sp>
            <p:nvSpPr>
              <p:cNvPr id="59" name="TextBox 58"/>
              <p:cNvSpPr txBox="1"/>
              <p:nvPr/>
            </p:nvSpPr>
            <p:spPr>
              <a:xfrm>
                <a:off x="3292471" y="2630973"/>
                <a:ext cx="783016" cy="338555"/>
              </a:xfrm>
              <a:prstGeom prst="rect">
                <a:avLst/>
              </a:prstGeom>
              <a:noFill/>
              <a:ln w="38100">
                <a:solidFill>
                  <a:schemeClr val="accent2">
                    <a:lumMod val="60000"/>
                    <a:lumOff val="40000"/>
                  </a:schemeClr>
                </a:solidFill>
              </a:ln>
            </p:spPr>
            <p:txBody>
              <a:bodyPr wrap="square">
                <a:spAutoFit/>
              </a:bodyPr>
              <a:lstStyle/>
              <a:p>
                <a:pPr algn="ctr" eaLnBrk="1" hangingPunct="1">
                  <a:defRPr/>
                </a:pPr>
                <a:r>
                  <a:rPr lang="en-US" sz="1050" b="1" dirty="0">
                    <a:solidFill>
                      <a:schemeClr val="bg1"/>
                    </a:solidFill>
                  </a:rPr>
                  <a:t>ROS1</a:t>
                </a:r>
              </a:p>
            </p:txBody>
          </p:sp>
          <p:sp>
            <p:nvSpPr>
              <p:cNvPr id="62" name="Line 31"/>
              <p:cNvSpPr>
                <a:spLocks noChangeShapeType="1"/>
              </p:cNvSpPr>
              <p:nvPr/>
            </p:nvSpPr>
            <p:spPr bwMode="auto">
              <a:xfrm>
                <a:off x="3419949" y="3093069"/>
                <a:ext cx="3" cy="468655"/>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63" name="Line 31"/>
              <p:cNvSpPr>
                <a:spLocks noChangeShapeType="1"/>
              </p:cNvSpPr>
              <p:nvPr/>
            </p:nvSpPr>
            <p:spPr bwMode="auto">
              <a:xfrm flipH="1">
                <a:off x="3698888" y="1873375"/>
                <a:ext cx="241809" cy="634056"/>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66" name="TextBox 65"/>
              <p:cNvSpPr txBox="1"/>
              <p:nvPr/>
            </p:nvSpPr>
            <p:spPr>
              <a:xfrm>
                <a:off x="2555672" y="3705049"/>
                <a:ext cx="1172831" cy="984885"/>
              </a:xfrm>
              <a:prstGeom prst="rect">
                <a:avLst/>
              </a:prstGeom>
              <a:noFill/>
              <a:ln w="38100">
                <a:solidFill>
                  <a:schemeClr val="accent2">
                    <a:lumMod val="60000"/>
                    <a:lumOff val="40000"/>
                  </a:schemeClr>
                </a:solidFill>
              </a:ln>
            </p:spPr>
            <p:txBody>
              <a:bodyPr wrap="square">
                <a:spAutoFit/>
              </a:bodyPr>
              <a:lstStyle/>
              <a:p>
                <a:pPr algn="ctr" eaLnBrk="1" hangingPunct="1">
                  <a:defRPr/>
                </a:pPr>
                <a:r>
                  <a:rPr lang="en-US" sz="1050" b="1" dirty="0" err="1">
                    <a:solidFill>
                      <a:schemeClr val="bg1"/>
                    </a:solidFill>
                  </a:rPr>
                  <a:t>Crizotinib</a:t>
                </a:r>
                <a:r>
                  <a:rPr lang="en-US" sz="1050" b="1" dirty="0">
                    <a:solidFill>
                      <a:schemeClr val="bg1"/>
                    </a:solidFill>
                  </a:rPr>
                  <a:t>, </a:t>
                </a:r>
                <a:r>
                  <a:rPr lang="en-US" sz="1050" b="1" dirty="0" err="1">
                    <a:solidFill>
                      <a:schemeClr val="bg1"/>
                    </a:solidFill>
                  </a:rPr>
                  <a:t>Ceritinib</a:t>
                </a:r>
                <a:r>
                  <a:rPr lang="en-US" sz="1050" b="1" dirty="0">
                    <a:solidFill>
                      <a:schemeClr val="bg1"/>
                    </a:solidFill>
                  </a:rPr>
                  <a:t>, </a:t>
                </a:r>
                <a:r>
                  <a:rPr lang="en-US" sz="1050" b="1" dirty="0" err="1">
                    <a:solidFill>
                      <a:schemeClr val="bg1"/>
                    </a:solidFill>
                  </a:rPr>
                  <a:t>Entrectinib</a:t>
                </a:r>
                <a:r>
                  <a:rPr lang="en-US" sz="1050" b="1" dirty="0">
                    <a:solidFill>
                      <a:schemeClr val="bg1"/>
                    </a:solidFill>
                  </a:rPr>
                  <a:t>, </a:t>
                </a:r>
                <a:r>
                  <a:rPr lang="en-US" sz="1050" b="1" dirty="0" err="1">
                    <a:solidFill>
                      <a:schemeClr val="bg1"/>
                    </a:solidFill>
                  </a:rPr>
                  <a:t>Lorlatinib</a:t>
                </a:r>
                <a:r>
                  <a:rPr lang="en-US" sz="1050" b="1" dirty="0">
                    <a:solidFill>
                      <a:schemeClr val="bg1"/>
                    </a:solidFill>
                  </a:rPr>
                  <a:t> </a:t>
                </a:r>
              </a:p>
            </p:txBody>
          </p:sp>
        </p:grpSp>
        <p:grpSp>
          <p:nvGrpSpPr>
            <p:cNvPr id="9" name="Group 8"/>
            <p:cNvGrpSpPr/>
            <p:nvPr/>
          </p:nvGrpSpPr>
          <p:grpSpPr>
            <a:xfrm>
              <a:off x="289570" y="2498513"/>
              <a:ext cx="2666184" cy="738664"/>
              <a:chOff x="368303" y="2569193"/>
              <a:chExt cx="2666184" cy="738664"/>
            </a:xfrm>
          </p:grpSpPr>
          <p:sp>
            <p:nvSpPr>
              <p:cNvPr id="82" name="Line 28"/>
              <p:cNvSpPr>
                <a:spLocks noChangeShapeType="1"/>
              </p:cNvSpPr>
              <p:nvPr/>
            </p:nvSpPr>
            <p:spPr bwMode="auto">
              <a:xfrm flipH="1" flipV="1">
                <a:off x="2149443" y="2967907"/>
                <a:ext cx="885044" cy="191907"/>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83" name="Text Box 27"/>
              <p:cNvSpPr txBox="1">
                <a:spLocks noChangeArrowheads="1"/>
              </p:cNvSpPr>
              <p:nvPr/>
            </p:nvSpPr>
            <p:spPr bwMode="auto">
              <a:xfrm>
                <a:off x="368303" y="2569193"/>
                <a:ext cx="1732651" cy="738664"/>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algn="ctr" defTabSz="685783">
                  <a:spcBef>
                    <a:spcPct val="0"/>
                  </a:spcBef>
                  <a:buClrTx/>
                  <a:buNone/>
                </a:pPr>
                <a:r>
                  <a:rPr lang="en-US" altLang="en-US" sz="1050" b="1" u="sng" dirty="0">
                    <a:solidFill>
                      <a:schemeClr val="bg1"/>
                    </a:solidFill>
                    <a:latin typeface="+mn-lt"/>
                  </a:rPr>
                  <a:t>Rare mutations: </a:t>
                </a:r>
                <a:r>
                  <a:rPr lang="en-US" altLang="en-US" sz="1050" b="1" dirty="0">
                    <a:solidFill>
                      <a:schemeClr val="bg1"/>
                    </a:solidFill>
                    <a:latin typeface="+mn-lt"/>
                  </a:rPr>
                  <a:t> </a:t>
                </a:r>
                <a:r>
                  <a:rPr lang="en-US" altLang="en-US" sz="1050" b="1" dirty="0" err="1">
                    <a:solidFill>
                      <a:schemeClr val="bg1"/>
                    </a:solidFill>
                    <a:latin typeface="+mn-lt"/>
                  </a:rPr>
                  <a:t>Afatinib</a:t>
                </a:r>
                <a:endParaRPr lang="en-US" altLang="en-US" sz="1050" b="1" dirty="0">
                  <a:solidFill>
                    <a:schemeClr val="bg1"/>
                  </a:solidFill>
                  <a:latin typeface="+mn-lt"/>
                </a:endParaRPr>
              </a:p>
              <a:p>
                <a:pPr algn="ctr" defTabSz="685783">
                  <a:spcBef>
                    <a:spcPct val="0"/>
                  </a:spcBef>
                  <a:buClrTx/>
                  <a:buNone/>
                </a:pPr>
                <a:endParaRPr lang="en-US" altLang="en-US" sz="1050" b="1" dirty="0">
                  <a:solidFill>
                    <a:schemeClr val="bg1"/>
                  </a:solidFill>
                  <a:latin typeface="+mn-lt"/>
                </a:endParaRPr>
              </a:p>
              <a:p>
                <a:pPr algn="ctr" defTabSz="685783">
                  <a:spcBef>
                    <a:spcPct val="0"/>
                  </a:spcBef>
                  <a:buClrTx/>
                  <a:buNone/>
                </a:pPr>
                <a:r>
                  <a:rPr lang="en-US" altLang="en-US" sz="1050" b="1" u="sng" dirty="0">
                    <a:solidFill>
                      <a:schemeClr val="bg1"/>
                    </a:solidFill>
                    <a:latin typeface="+mn-lt"/>
                  </a:rPr>
                  <a:t>EGFR exon 20: </a:t>
                </a:r>
                <a:r>
                  <a:rPr lang="en-US" altLang="en-US" sz="1050" b="1" dirty="0" err="1">
                    <a:solidFill>
                      <a:schemeClr val="bg1"/>
                    </a:solidFill>
                    <a:latin typeface="+mn-lt"/>
                  </a:rPr>
                  <a:t>Poziotinib</a:t>
                </a:r>
                <a:r>
                  <a:rPr lang="en-US" altLang="en-US" sz="1050" b="1" dirty="0">
                    <a:solidFill>
                      <a:schemeClr val="bg1"/>
                    </a:solidFill>
                    <a:latin typeface="+mn-lt"/>
                  </a:rPr>
                  <a:t>,</a:t>
                </a:r>
              </a:p>
              <a:p>
                <a:pPr algn="ctr" defTabSz="685783">
                  <a:spcBef>
                    <a:spcPct val="0"/>
                  </a:spcBef>
                  <a:buClrTx/>
                  <a:buNone/>
                </a:pPr>
                <a:r>
                  <a:rPr lang="en-US" altLang="en-US" sz="1050" b="1" dirty="0">
                    <a:solidFill>
                      <a:schemeClr val="bg1"/>
                    </a:solidFill>
                    <a:latin typeface="+mn-lt"/>
                  </a:rPr>
                  <a:t>TAK-788</a:t>
                </a:r>
              </a:p>
            </p:txBody>
          </p:sp>
        </p:grpSp>
      </p:grpSp>
      <p:grpSp>
        <p:nvGrpSpPr>
          <p:cNvPr id="84" name="Group 83"/>
          <p:cNvGrpSpPr/>
          <p:nvPr/>
        </p:nvGrpSpPr>
        <p:grpSpPr>
          <a:xfrm>
            <a:off x="4473516" y="2939057"/>
            <a:ext cx="931846" cy="2634972"/>
            <a:chOff x="3509507" y="1922672"/>
            <a:chExt cx="931846" cy="2634972"/>
          </a:xfrm>
        </p:grpSpPr>
        <p:sp>
          <p:nvSpPr>
            <p:cNvPr id="85" name="Line 31"/>
            <p:cNvSpPr>
              <a:spLocks noChangeShapeType="1"/>
            </p:cNvSpPr>
            <p:nvPr/>
          </p:nvSpPr>
          <p:spPr bwMode="auto">
            <a:xfrm flipH="1">
              <a:off x="3913639" y="1922672"/>
              <a:ext cx="16121" cy="1371074"/>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86" name="Line 31"/>
            <p:cNvSpPr>
              <a:spLocks noChangeShapeType="1"/>
            </p:cNvSpPr>
            <p:nvPr/>
          </p:nvSpPr>
          <p:spPr bwMode="auto">
            <a:xfrm flipH="1">
              <a:off x="3913639" y="3733174"/>
              <a:ext cx="0" cy="28066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87" name="Text Box 25"/>
            <p:cNvSpPr txBox="1">
              <a:spLocks noChangeArrowheads="1"/>
            </p:cNvSpPr>
            <p:nvPr/>
          </p:nvSpPr>
          <p:spPr bwMode="auto">
            <a:xfrm>
              <a:off x="3730811" y="3379987"/>
              <a:ext cx="489238" cy="253916"/>
            </a:xfrm>
            <a:prstGeom prst="rect">
              <a:avLst/>
            </a:prstGeom>
            <a:noFill/>
            <a:ln w="38100">
              <a:solidFill>
                <a:srgbClr val="FC7B1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1050" b="1" dirty="0">
                  <a:solidFill>
                    <a:schemeClr val="bg1"/>
                  </a:solidFill>
                  <a:latin typeface="+mn-lt"/>
                </a:rPr>
                <a:t>NTRK</a:t>
              </a:r>
            </a:p>
          </p:txBody>
        </p:sp>
        <p:sp>
          <p:nvSpPr>
            <p:cNvPr id="88" name="Text Box 32"/>
            <p:cNvSpPr txBox="1">
              <a:spLocks noChangeArrowheads="1"/>
            </p:cNvSpPr>
            <p:nvPr/>
          </p:nvSpPr>
          <p:spPr bwMode="auto">
            <a:xfrm>
              <a:off x="3509507" y="4142146"/>
              <a:ext cx="931846" cy="415498"/>
            </a:xfrm>
            <a:prstGeom prst="rect">
              <a:avLst/>
            </a:prstGeom>
            <a:noFill/>
            <a:ln w="38100">
              <a:solidFill>
                <a:srgbClr val="FC7B1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1050" b="1" dirty="0" err="1">
                  <a:solidFill>
                    <a:schemeClr val="bg1"/>
                  </a:solidFill>
                  <a:latin typeface="+mn-lt"/>
                </a:rPr>
                <a:t>Entrectinib</a:t>
              </a:r>
              <a:endParaRPr lang="en-US" altLang="en-US" sz="1050" b="1" dirty="0">
                <a:solidFill>
                  <a:schemeClr val="bg1"/>
                </a:solidFill>
                <a:latin typeface="+mn-lt"/>
              </a:endParaRPr>
            </a:p>
            <a:p>
              <a:pPr algn="ctr">
                <a:spcBef>
                  <a:spcPct val="0"/>
                </a:spcBef>
                <a:buClrTx/>
                <a:buFontTx/>
                <a:buNone/>
              </a:pPr>
              <a:r>
                <a:rPr lang="en-US" altLang="en-US" sz="1050" b="1" dirty="0" err="1">
                  <a:solidFill>
                    <a:schemeClr val="bg1"/>
                  </a:solidFill>
                  <a:latin typeface="+mn-lt"/>
                </a:rPr>
                <a:t>Larotrectinib</a:t>
              </a:r>
              <a:endParaRPr lang="en-US" altLang="en-US" sz="1050" b="1" dirty="0">
                <a:solidFill>
                  <a:schemeClr val="bg1"/>
                </a:solidFill>
                <a:latin typeface="+mn-lt"/>
              </a:endParaRPr>
            </a:p>
          </p:txBody>
        </p:sp>
      </p:grpSp>
      <p:grpSp>
        <p:nvGrpSpPr>
          <p:cNvPr id="90" name="Group 89"/>
          <p:cNvGrpSpPr/>
          <p:nvPr/>
        </p:nvGrpSpPr>
        <p:grpSpPr>
          <a:xfrm>
            <a:off x="5260096" y="2991981"/>
            <a:ext cx="1770913" cy="3401897"/>
            <a:chOff x="3322317" y="1223927"/>
            <a:chExt cx="1770913" cy="3401897"/>
          </a:xfrm>
        </p:grpSpPr>
        <p:sp>
          <p:nvSpPr>
            <p:cNvPr id="91" name="Line 31"/>
            <p:cNvSpPr>
              <a:spLocks noChangeShapeType="1"/>
            </p:cNvSpPr>
            <p:nvPr/>
          </p:nvSpPr>
          <p:spPr bwMode="auto">
            <a:xfrm>
              <a:off x="3322317" y="1223927"/>
              <a:ext cx="708976" cy="209856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92" name="Line 31"/>
            <p:cNvSpPr>
              <a:spLocks noChangeShapeType="1"/>
            </p:cNvSpPr>
            <p:nvPr/>
          </p:nvSpPr>
          <p:spPr bwMode="auto">
            <a:xfrm flipH="1">
              <a:off x="4039280" y="3690833"/>
              <a:ext cx="0" cy="28066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defTabSz="685783"/>
              <a:endParaRPr lang="en-US" sz="1050" b="1">
                <a:solidFill>
                  <a:schemeClr val="bg1"/>
                </a:solidFill>
              </a:endParaRPr>
            </a:p>
          </p:txBody>
        </p:sp>
        <p:sp>
          <p:nvSpPr>
            <p:cNvPr id="93" name="Text Box 25"/>
            <p:cNvSpPr txBox="1">
              <a:spLocks noChangeArrowheads="1"/>
            </p:cNvSpPr>
            <p:nvPr/>
          </p:nvSpPr>
          <p:spPr bwMode="auto">
            <a:xfrm>
              <a:off x="3980849" y="3373734"/>
              <a:ext cx="479618" cy="253916"/>
            </a:xfrm>
            <a:prstGeom prst="rect">
              <a:avLst/>
            </a:prstGeom>
            <a:noFill/>
            <a:ln w="38100">
              <a:solidFill>
                <a:srgbClr val="FF6699"/>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1050" b="1" dirty="0">
                  <a:solidFill>
                    <a:schemeClr val="bg1"/>
                  </a:solidFill>
                  <a:latin typeface="+mn-lt"/>
                </a:rPr>
                <a:t>HER2</a:t>
              </a:r>
            </a:p>
          </p:txBody>
        </p:sp>
        <p:sp>
          <p:nvSpPr>
            <p:cNvPr id="94" name="Text Box 32"/>
            <p:cNvSpPr txBox="1">
              <a:spLocks noChangeArrowheads="1"/>
            </p:cNvSpPr>
            <p:nvPr/>
          </p:nvSpPr>
          <p:spPr bwMode="auto">
            <a:xfrm>
              <a:off x="3775971" y="4048743"/>
              <a:ext cx="1317259" cy="577081"/>
            </a:xfrm>
            <a:prstGeom prst="rect">
              <a:avLst/>
            </a:prstGeom>
            <a:noFill/>
            <a:ln w="38100">
              <a:solidFill>
                <a:srgbClr val="FF66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1050" b="1" dirty="0">
                  <a:solidFill>
                    <a:schemeClr val="bg1"/>
                  </a:solidFill>
                  <a:latin typeface="+mn-lt"/>
                </a:rPr>
                <a:t>Ado-</a:t>
              </a:r>
              <a:r>
                <a:rPr lang="en-US" altLang="en-US" sz="1050" b="1" dirty="0" err="1">
                  <a:solidFill>
                    <a:schemeClr val="bg1"/>
                  </a:solidFill>
                  <a:latin typeface="+mn-lt"/>
                </a:rPr>
                <a:t>trastuzumab</a:t>
              </a:r>
              <a:endParaRPr lang="en-US" altLang="en-US" sz="1050" b="1" dirty="0">
                <a:solidFill>
                  <a:schemeClr val="bg1"/>
                </a:solidFill>
                <a:latin typeface="+mn-lt"/>
              </a:endParaRPr>
            </a:p>
            <a:p>
              <a:pPr algn="ctr">
                <a:spcBef>
                  <a:spcPct val="0"/>
                </a:spcBef>
                <a:buClrTx/>
                <a:buFontTx/>
                <a:buNone/>
              </a:pPr>
              <a:r>
                <a:rPr lang="en-US" altLang="en-US" sz="1050" b="1" dirty="0">
                  <a:solidFill>
                    <a:schemeClr val="bg1"/>
                  </a:solidFill>
                  <a:latin typeface="+mn-lt"/>
                </a:rPr>
                <a:t>Exon 20: </a:t>
              </a:r>
              <a:r>
                <a:rPr lang="en-US" altLang="en-US" sz="1050" b="1" dirty="0" err="1">
                  <a:solidFill>
                    <a:schemeClr val="bg1"/>
                  </a:solidFill>
                  <a:latin typeface="+mn-lt"/>
                </a:rPr>
                <a:t>poziotinib</a:t>
              </a:r>
              <a:r>
                <a:rPr lang="en-US" altLang="en-US" sz="1050" b="1" dirty="0">
                  <a:solidFill>
                    <a:schemeClr val="bg1"/>
                  </a:solidFill>
                  <a:latin typeface="+mn-lt"/>
                </a:rPr>
                <a:t> (trial)</a:t>
              </a:r>
            </a:p>
          </p:txBody>
        </p:sp>
      </p:grpSp>
    </p:spTree>
    <p:extLst>
      <p:ext uri="{BB962C8B-B14F-4D97-AF65-F5344CB8AC3E}">
        <p14:creationId xmlns:p14="http://schemas.microsoft.com/office/powerpoint/2010/main" val="26780025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6144" y="161622"/>
            <a:ext cx="7772400" cy="780288"/>
          </a:xfrm>
        </p:spPr>
        <p:txBody>
          <a:bodyPr>
            <a:normAutofit/>
          </a:bodyPr>
          <a:lstStyle/>
          <a:p>
            <a:r>
              <a:rPr lang="en-US" sz="3600" b="1" dirty="0">
                <a:latin typeface="+mn-lt"/>
              </a:rPr>
              <a:t>RET Fusions in NSCLC</a:t>
            </a:r>
          </a:p>
        </p:txBody>
      </p:sp>
      <p:sp>
        <p:nvSpPr>
          <p:cNvPr id="3" name="Content Placeholder 2"/>
          <p:cNvSpPr>
            <a:spLocks noGrp="1"/>
          </p:cNvSpPr>
          <p:nvPr>
            <p:ph sz="half" idx="2"/>
          </p:nvPr>
        </p:nvSpPr>
        <p:spPr>
          <a:xfrm>
            <a:off x="5777744" y="1066800"/>
            <a:ext cx="6237472" cy="4114800"/>
          </a:xfrm>
        </p:spPr>
        <p:txBody>
          <a:bodyPr>
            <a:normAutofit/>
          </a:bodyPr>
          <a:lstStyle/>
          <a:p>
            <a:pPr defTabSz="457200" fontAlgn="auto">
              <a:spcAft>
                <a:spcPts val="0"/>
              </a:spcAft>
              <a:buFont typeface="Arial"/>
              <a:buChar char="•"/>
              <a:defRPr/>
            </a:pPr>
            <a:r>
              <a:rPr lang="en-US" sz="2000" dirty="0">
                <a:solidFill>
                  <a:schemeClr val="bg1"/>
                </a:solidFill>
                <a:latin typeface="Arial" pitchFamily="34" charset="0"/>
                <a:cs typeface="Arial" pitchFamily="34" charset="0"/>
              </a:rPr>
              <a:t>Intact tyrosine kinase domain fused to an upstream gene partner</a:t>
            </a:r>
          </a:p>
          <a:p>
            <a:pPr lvl="1" defTabSz="457200" fontAlgn="auto">
              <a:spcAft>
                <a:spcPts val="0"/>
              </a:spcAft>
              <a:buFont typeface="Arial"/>
              <a:buChar char="–"/>
              <a:defRPr/>
            </a:pPr>
            <a:r>
              <a:rPr lang="en-US" sz="2000" dirty="0">
                <a:solidFill>
                  <a:schemeClr val="bg1"/>
                </a:solidFill>
                <a:latin typeface="Arial" pitchFamily="34" charset="0"/>
                <a:cs typeface="Arial" pitchFamily="34" charset="0"/>
              </a:rPr>
              <a:t>most common: </a:t>
            </a:r>
            <a:r>
              <a:rPr lang="en-US" sz="2000" i="1" dirty="0">
                <a:solidFill>
                  <a:schemeClr val="bg1"/>
                </a:solidFill>
                <a:latin typeface="Arial" pitchFamily="34" charset="0"/>
                <a:cs typeface="Arial" pitchFamily="34" charset="0"/>
              </a:rPr>
              <a:t>KIF5B</a:t>
            </a:r>
          </a:p>
          <a:p>
            <a:pPr lvl="1" defTabSz="457200" fontAlgn="auto">
              <a:spcAft>
                <a:spcPts val="0"/>
              </a:spcAft>
              <a:buFont typeface="Arial"/>
              <a:buChar char="–"/>
              <a:defRPr/>
            </a:pPr>
            <a:r>
              <a:rPr lang="en-US" sz="2000" dirty="0">
                <a:solidFill>
                  <a:schemeClr val="bg1"/>
                </a:solidFill>
                <a:latin typeface="Arial" pitchFamily="34" charset="0"/>
                <a:cs typeface="Arial" pitchFamily="34" charset="0"/>
              </a:rPr>
              <a:t>others: </a:t>
            </a:r>
            <a:r>
              <a:rPr lang="en-US" sz="2000" i="1" dirty="0">
                <a:solidFill>
                  <a:schemeClr val="bg1"/>
                </a:solidFill>
                <a:latin typeface="Arial" pitchFamily="34" charset="0"/>
                <a:cs typeface="Arial" pitchFamily="34" charset="0"/>
              </a:rPr>
              <a:t>CCDC6, NCOA4, TRIM33, KIAA1468</a:t>
            </a:r>
            <a:endParaRPr lang="en-US" sz="2000" dirty="0">
              <a:solidFill>
                <a:schemeClr val="bg1"/>
              </a:solidFill>
              <a:latin typeface="Arial" pitchFamily="34" charset="0"/>
              <a:cs typeface="Arial" pitchFamily="34" charset="0"/>
            </a:endParaRPr>
          </a:p>
          <a:p>
            <a:pPr defTabSz="457200" fontAlgn="auto">
              <a:spcAft>
                <a:spcPts val="0"/>
              </a:spcAft>
              <a:buFont typeface="Arial"/>
              <a:buChar char="•"/>
              <a:defRPr/>
            </a:pPr>
            <a:r>
              <a:rPr lang="en-US" sz="2000" dirty="0">
                <a:solidFill>
                  <a:schemeClr val="bg1"/>
                </a:solidFill>
                <a:latin typeface="Arial" pitchFamily="34" charset="0"/>
                <a:cs typeface="Arial" pitchFamily="34" charset="0"/>
              </a:rPr>
              <a:t>Ligand-independent dimerization and downstream growth pathway activation</a:t>
            </a:r>
          </a:p>
          <a:p>
            <a:pPr defTabSz="457200" fontAlgn="auto">
              <a:spcAft>
                <a:spcPts val="0"/>
              </a:spcAft>
              <a:buFont typeface="Arial"/>
              <a:buChar char="•"/>
              <a:defRPr/>
            </a:pPr>
            <a:r>
              <a:rPr lang="en-US" sz="2000" dirty="0">
                <a:latin typeface="Arial" pitchFamily="34" charset="0"/>
                <a:cs typeface="Arial" pitchFamily="34" charset="0"/>
              </a:rPr>
              <a:t>O</a:t>
            </a:r>
            <a:r>
              <a:rPr lang="en-US" sz="2000" dirty="0">
                <a:solidFill>
                  <a:schemeClr val="bg1"/>
                </a:solidFill>
                <a:latin typeface="Arial" pitchFamily="34" charset="0"/>
                <a:cs typeface="Arial" pitchFamily="34" charset="0"/>
              </a:rPr>
              <a:t>ncogenic </a:t>
            </a:r>
            <a:r>
              <a:rPr lang="en-US" sz="2000" i="1" dirty="0">
                <a:solidFill>
                  <a:schemeClr val="bg1"/>
                </a:solidFill>
                <a:latin typeface="Arial" pitchFamily="34" charset="0"/>
                <a:cs typeface="Arial" pitchFamily="34" charset="0"/>
              </a:rPr>
              <a:t>in vitro </a:t>
            </a:r>
            <a:r>
              <a:rPr lang="en-US" sz="2000" dirty="0">
                <a:solidFill>
                  <a:schemeClr val="bg1"/>
                </a:solidFill>
                <a:latin typeface="Arial" pitchFamily="34" charset="0"/>
                <a:cs typeface="Arial" pitchFamily="34" charset="0"/>
              </a:rPr>
              <a:t>and </a:t>
            </a:r>
            <a:r>
              <a:rPr lang="en-US" sz="2000" i="1" dirty="0">
                <a:solidFill>
                  <a:schemeClr val="bg1"/>
                </a:solidFill>
                <a:latin typeface="Arial" pitchFamily="34" charset="0"/>
                <a:cs typeface="Arial" pitchFamily="34" charset="0"/>
              </a:rPr>
              <a:t>in vivo</a:t>
            </a:r>
          </a:p>
          <a:p>
            <a:pPr defTabSz="457200" fontAlgn="auto">
              <a:spcAft>
                <a:spcPts val="0"/>
              </a:spcAft>
              <a:buFont typeface="Arial"/>
              <a:buChar char="•"/>
              <a:defRPr/>
            </a:pPr>
            <a:r>
              <a:rPr lang="en-US" sz="2000" dirty="0">
                <a:solidFill>
                  <a:schemeClr val="bg1"/>
                </a:solidFill>
                <a:latin typeface="Arial" pitchFamily="34" charset="0"/>
                <a:cs typeface="Arial" pitchFamily="34" charset="0"/>
              </a:rPr>
              <a:t>1-2% NSCLC; younger; never/light smokers; adenocarcinoma/poorly differentiated</a:t>
            </a:r>
          </a:p>
          <a:p>
            <a:endParaRPr lang="en-US" sz="2000" dirty="0"/>
          </a:p>
        </p:txBody>
      </p:sp>
      <p:pic>
        <p:nvPicPr>
          <p:cNvPr id="531458" name="Picture 2" descr="P:\My Document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144" y="1066800"/>
            <a:ext cx="5181600" cy="4724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0584" y="6211669"/>
            <a:ext cx="11608816" cy="461665"/>
          </a:xfrm>
          <a:prstGeom prst="rect">
            <a:avLst/>
          </a:prstGeom>
          <a:noFill/>
        </p:spPr>
        <p:txBody>
          <a:bodyPr wrap="square" rtlCol="0">
            <a:spAutoFit/>
          </a:bodyPr>
          <a:lstStyle/>
          <a:p>
            <a:pPr fontAlgn="base">
              <a:spcBef>
                <a:spcPct val="0"/>
              </a:spcBef>
              <a:spcAft>
                <a:spcPct val="0"/>
              </a:spcAft>
            </a:pPr>
            <a:r>
              <a:rPr lang="en-US" sz="1200" i="1" dirty="0" err="1">
                <a:solidFill>
                  <a:srgbClr val="FFFFFF"/>
                </a:solidFill>
                <a:latin typeface="Arial" charset="0"/>
              </a:rPr>
              <a:t>Drilon</a:t>
            </a:r>
            <a:r>
              <a:rPr lang="en-US" sz="1200" i="1" dirty="0">
                <a:solidFill>
                  <a:srgbClr val="FFFFFF"/>
                </a:solidFill>
                <a:latin typeface="Arial" charset="0"/>
              </a:rPr>
              <a:t> AD, Cancer </a:t>
            </a:r>
            <a:r>
              <a:rPr lang="en-US" sz="1200" i="1" dirty="0" err="1">
                <a:solidFill>
                  <a:srgbClr val="FFFFFF"/>
                </a:solidFill>
                <a:latin typeface="Arial" charset="0"/>
              </a:rPr>
              <a:t>Discov</a:t>
            </a:r>
            <a:r>
              <a:rPr lang="en-US" sz="1200" i="1" dirty="0">
                <a:solidFill>
                  <a:srgbClr val="FFFFFF"/>
                </a:solidFill>
                <a:latin typeface="Arial" charset="0"/>
              </a:rPr>
              <a:t> 2013;3:630-5,  Kohno T, Nat Med 2012;18:375-7, Saito M, Carcinogenesis 2014;35:2452-6;Suehara Y, Nat Med 2012;18;6599-608, Lipson D, Nat Med 2012;18:382-40, Takeuchi K, Nat Med 2012;18:378-81</a:t>
            </a:r>
          </a:p>
        </p:txBody>
      </p:sp>
    </p:spTree>
    <p:extLst>
      <p:ext uri="{BB962C8B-B14F-4D97-AF65-F5344CB8AC3E}">
        <p14:creationId xmlns:p14="http://schemas.microsoft.com/office/powerpoint/2010/main" val="9629205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6EAC95-4A1C-4D49-A14E-575E2F6D58A3}"/>
              </a:ext>
            </a:extLst>
          </p:cNvPr>
          <p:cNvSpPr txBox="1"/>
          <p:nvPr/>
        </p:nvSpPr>
        <p:spPr>
          <a:xfrm>
            <a:off x="228600" y="70898"/>
            <a:ext cx="11832336" cy="8125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fontAlgn="base">
              <a:lnSpc>
                <a:spcPct val="90000"/>
              </a:lnSpc>
              <a:spcBef>
                <a:spcPct val="0"/>
              </a:spcBef>
              <a:spcAft>
                <a:spcPct val="0"/>
              </a:spcAft>
              <a:defRPr/>
            </a:pPr>
            <a:r>
              <a:rPr lang="en-US" sz="2800" b="1" dirty="0">
                <a:solidFill>
                  <a:srgbClr val="FFFF00"/>
                </a:solidFill>
                <a:latin typeface="Arial" panose="020B0604020202020204" pitchFamily="34" charset="0"/>
                <a:cs typeface="Arial" panose="020B0604020202020204" pitchFamily="34" charset="0"/>
              </a:rPr>
              <a:t>Efficacy of LOXO-292 (</a:t>
            </a:r>
            <a:r>
              <a:rPr lang="en-US" sz="2800" b="1" dirty="0" err="1">
                <a:solidFill>
                  <a:srgbClr val="FFFF00"/>
                </a:solidFill>
                <a:latin typeface="Arial" panose="020B0604020202020204" pitchFamily="34" charset="0"/>
                <a:cs typeface="Arial" panose="020B0604020202020204" pitchFamily="34" charset="0"/>
              </a:rPr>
              <a:t>selpercatinib</a:t>
            </a:r>
            <a:r>
              <a:rPr lang="en-US" sz="2800" b="1" dirty="0">
                <a:solidFill>
                  <a:srgbClr val="FFFF00"/>
                </a:solidFill>
                <a:latin typeface="Arial" panose="020B0604020202020204" pitchFamily="34" charset="0"/>
                <a:cs typeface="Arial" panose="020B0604020202020204" pitchFamily="34" charset="0"/>
              </a:rPr>
              <a:t>) in </a:t>
            </a:r>
            <a:r>
              <a:rPr lang="en-US" sz="2800" b="1" i="1" dirty="0">
                <a:solidFill>
                  <a:srgbClr val="FFFF00"/>
                </a:solidFill>
                <a:latin typeface="Arial" panose="020B0604020202020204" pitchFamily="34" charset="0"/>
                <a:cs typeface="Arial" panose="020B0604020202020204" pitchFamily="34" charset="0"/>
              </a:rPr>
              <a:t>RET </a:t>
            </a:r>
            <a:r>
              <a:rPr lang="en-US" sz="2800" b="1" dirty="0">
                <a:solidFill>
                  <a:srgbClr val="FFFF00"/>
                </a:solidFill>
                <a:latin typeface="Arial" panose="020B0604020202020204" pitchFamily="34" charset="0"/>
                <a:cs typeface="Arial" panose="020B0604020202020204" pitchFamily="34" charset="0"/>
              </a:rPr>
              <a:t>fusion-positive NSCLC</a:t>
            </a:r>
          </a:p>
          <a:p>
            <a:pPr fontAlgn="base">
              <a:lnSpc>
                <a:spcPct val="90000"/>
              </a:lnSpc>
              <a:spcBef>
                <a:spcPct val="0"/>
              </a:spcBef>
              <a:spcAft>
                <a:spcPct val="0"/>
              </a:spcAft>
              <a:defRPr/>
            </a:pPr>
            <a:r>
              <a:rPr lang="en-US" sz="2400" b="1" i="1" dirty="0">
                <a:solidFill>
                  <a:schemeClr val="bg1"/>
                </a:solidFill>
                <a:latin typeface="Arial" panose="020B0604020202020204" pitchFamily="34" charset="0"/>
                <a:cs typeface="Arial" panose="020B0604020202020204" pitchFamily="34" charset="0"/>
              </a:rPr>
              <a:t>FDA breakthrough designation</a:t>
            </a:r>
          </a:p>
        </p:txBody>
      </p:sp>
      <p:sp>
        <p:nvSpPr>
          <p:cNvPr id="3" name="TextBox 2">
            <a:extLst>
              <a:ext uri="{FF2B5EF4-FFF2-40B4-BE49-F238E27FC236}">
                <a16:creationId xmlns:a16="http://schemas.microsoft.com/office/drawing/2014/main" id="{D0BC3C80-A0CA-4760-A403-395A32855B36}"/>
              </a:ext>
            </a:extLst>
          </p:cNvPr>
          <p:cNvSpPr txBox="1">
            <a:spLocks noChangeArrowheads="1"/>
          </p:cNvSpPr>
          <p:nvPr/>
        </p:nvSpPr>
        <p:spPr bwMode="auto">
          <a:xfrm>
            <a:off x="109728" y="6045370"/>
            <a:ext cx="1123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rgbClr val="000000"/>
                </a:solidFill>
                <a:latin typeface="Gill Sans" pitchFamily="2" charset="0"/>
                <a:ea typeface="Heiti SC Light" pitchFamily="2" charset="-122"/>
                <a:sym typeface="Gill Sans" pitchFamily="2" charset="0"/>
              </a:defRPr>
            </a:lvl1pPr>
            <a:lvl2pPr marL="742950" indent="-285750">
              <a:defRPr sz="1200">
                <a:solidFill>
                  <a:srgbClr val="000000"/>
                </a:solidFill>
                <a:latin typeface="Gill Sans" pitchFamily="2" charset="0"/>
                <a:ea typeface="Heiti SC Light" pitchFamily="2" charset="-122"/>
                <a:sym typeface="Gill Sans" pitchFamily="2" charset="0"/>
              </a:defRPr>
            </a:lvl2pPr>
            <a:lvl3pPr marL="1143000" indent="-228600">
              <a:defRPr sz="1200">
                <a:solidFill>
                  <a:srgbClr val="000000"/>
                </a:solidFill>
                <a:latin typeface="Gill Sans" pitchFamily="2" charset="0"/>
                <a:ea typeface="Heiti SC Light" pitchFamily="2" charset="-122"/>
                <a:sym typeface="Gill Sans" pitchFamily="2" charset="0"/>
              </a:defRPr>
            </a:lvl3pPr>
            <a:lvl4pPr marL="1600200" indent="-228600">
              <a:defRPr sz="1200">
                <a:solidFill>
                  <a:srgbClr val="000000"/>
                </a:solidFill>
                <a:latin typeface="Gill Sans" pitchFamily="2" charset="0"/>
                <a:ea typeface="Heiti SC Light" pitchFamily="2" charset="-122"/>
                <a:sym typeface="Gill Sans" pitchFamily="2" charset="0"/>
              </a:defRPr>
            </a:lvl4pPr>
            <a:lvl5pPr marL="2057400" indent="-228600">
              <a:defRPr sz="1200">
                <a:solidFill>
                  <a:srgbClr val="000000"/>
                </a:solidFill>
                <a:latin typeface="Gill Sans" pitchFamily="2" charset="0"/>
                <a:ea typeface="Heiti SC Light" pitchFamily="2" charset="-122"/>
                <a:sym typeface="Gill Sans" pitchFamily="2" charset="0"/>
              </a:defRPr>
            </a:lvl5pPr>
            <a:lvl6pPr marL="2514600" indent="-228600" eaLnBrk="0" fontAlgn="base" hangingPunct="0">
              <a:spcBef>
                <a:spcPct val="0"/>
              </a:spcBef>
              <a:spcAft>
                <a:spcPct val="0"/>
              </a:spcAft>
              <a:defRPr sz="1200">
                <a:solidFill>
                  <a:srgbClr val="000000"/>
                </a:solidFill>
                <a:latin typeface="Gill Sans" pitchFamily="2" charset="0"/>
                <a:ea typeface="Heiti SC Light" pitchFamily="2" charset="-122"/>
                <a:sym typeface="Gill Sans" pitchFamily="2" charset="0"/>
              </a:defRPr>
            </a:lvl6pPr>
            <a:lvl7pPr marL="2971800" indent="-228600" eaLnBrk="0" fontAlgn="base" hangingPunct="0">
              <a:spcBef>
                <a:spcPct val="0"/>
              </a:spcBef>
              <a:spcAft>
                <a:spcPct val="0"/>
              </a:spcAft>
              <a:defRPr sz="1200">
                <a:solidFill>
                  <a:srgbClr val="000000"/>
                </a:solidFill>
                <a:latin typeface="Gill Sans" pitchFamily="2" charset="0"/>
                <a:ea typeface="Heiti SC Light" pitchFamily="2" charset="-122"/>
                <a:sym typeface="Gill Sans" pitchFamily="2" charset="0"/>
              </a:defRPr>
            </a:lvl7pPr>
            <a:lvl8pPr marL="3429000" indent="-228600" eaLnBrk="0" fontAlgn="base" hangingPunct="0">
              <a:spcBef>
                <a:spcPct val="0"/>
              </a:spcBef>
              <a:spcAft>
                <a:spcPct val="0"/>
              </a:spcAft>
              <a:defRPr sz="1200">
                <a:solidFill>
                  <a:srgbClr val="000000"/>
                </a:solidFill>
                <a:latin typeface="Gill Sans" pitchFamily="2" charset="0"/>
                <a:ea typeface="Heiti SC Light" pitchFamily="2" charset="-122"/>
                <a:sym typeface="Gill Sans" pitchFamily="2" charset="0"/>
              </a:defRPr>
            </a:lvl8pPr>
            <a:lvl9pPr marL="3886200" indent="-228600" eaLnBrk="0" fontAlgn="base" hangingPunct="0">
              <a:spcBef>
                <a:spcPct val="0"/>
              </a:spcBef>
              <a:spcAft>
                <a:spcPct val="0"/>
              </a:spcAft>
              <a:defRPr sz="1200">
                <a:solidFill>
                  <a:srgbClr val="000000"/>
                </a:solidFill>
                <a:latin typeface="Gill Sans" pitchFamily="2" charset="0"/>
                <a:ea typeface="Heiti SC Light" pitchFamily="2" charset="-122"/>
                <a:sym typeface="Gill Sans" pitchFamily="2" charset="0"/>
              </a:defRPr>
            </a:lvl9pPr>
          </a:lstStyle>
          <a:p>
            <a:pPr fontAlgn="base">
              <a:spcBef>
                <a:spcPct val="0"/>
              </a:spcBef>
              <a:spcAft>
                <a:spcPct val="0"/>
              </a:spcAft>
              <a:defRPr/>
            </a:pPr>
            <a:r>
              <a:rPr lang="en-US" b="1" dirty="0">
                <a:solidFill>
                  <a:srgbClr val="FFFFFF"/>
                </a:solidFill>
                <a:latin typeface="Arial Narrow" panose="020B0606020202030204" pitchFamily="34" charset="0"/>
                <a:cs typeface="Arial" panose="020B0604020202020204" pitchFamily="34" charset="0"/>
              </a:rPr>
              <a:t>▼pending confirmation; * Excludes one patient  with unconfirmed PR pending confirmation at time of data cut-off; ** 25 confirmed PR, 1 unconfirmed PR pending confirmation</a:t>
            </a:r>
          </a:p>
          <a:p>
            <a:pPr fontAlgn="base">
              <a:spcBef>
                <a:spcPct val="0"/>
              </a:spcBef>
              <a:spcAft>
                <a:spcPct val="0"/>
              </a:spcAft>
              <a:defRPr/>
            </a:pPr>
            <a:r>
              <a:rPr lang="en-US" b="1" dirty="0">
                <a:solidFill>
                  <a:srgbClr val="FFFFFF"/>
                </a:solidFill>
                <a:latin typeface="Arial Narrow" panose="020B0606020202030204" pitchFamily="34" charset="0"/>
                <a:cs typeface="Arial" panose="020B0604020202020204" pitchFamily="34" charset="0"/>
              </a:rPr>
              <a:t>Follow-up as of July 19, 2018.</a:t>
            </a:r>
          </a:p>
        </p:txBody>
      </p:sp>
      <p:graphicFrame>
        <p:nvGraphicFramePr>
          <p:cNvPr id="4" name="Table 3">
            <a:extLst>
              <a:ext uri="{FF2B5EF4-FFF2-40B4-BE49-F238E27FC236}">
                <a16:creationId xmlns:a16="http://schemas.microsoft.com/office/drawing/2014/main" id="{C50BAF76-444D-44AD-85B9-03A6BB958F5B}"/>
              </a:ext>
            </a:extLst>
          </p:cNvPr>
          <p:cNvGraphicFramePr>
            <a:graphicFrameLocks noGrp="1"/>
          </p:cNvGraphicFramePr>
          <p:nvPr>
            <p:extLst>
              <p:ext uri="{D42A27DB-BD31-4B8C-83A1-F6EECF244321}">
                <p14:modId xmlns:p14="http://schemas.microsoft.com/office/powerpoint/2010/main" val="1507685244"/>
              </p:ext>
            </p:extLst>
          </p:nvPr>
        </p:nvGraphicFramePr>
        <p:xfrm>
          <a:off x="8031183" y="1230871"/>
          <a:ext cx="3548005" cy="2783342"/>
        </p:xfrm>
        <a:graphic>
          <a:graphicData uri="http://schemas.openxmlformats.org/drawingml/2006/table">
            <a:tbl>
              <a:tblPr firstRow="1" bandRow="1"/>
              <a:tblGrid>
                <a:gridCol w="2363408">
                  <a:extLst>
                    <a:ext uri="{9D8B030D-6E8A-4147-A177-3AD203B41FA5}">
                      <a16:colId xmlns:a16="http://schemas.microsoft.com/office/drawing/2014/main" val="3087126532"/>
                    </a:ext>
                  </a:extLst>
                </a:gridCol>
                <a:gridCol w="1184597">
                  <a:extLst>
                    <a:ext uri="{9D8B030D-6E8A-4147-A177-3AD203B41FA5}">
                      <a16:colId xmlns:a16="http://schemas.microsoft.com/office/drawing/2014/main" val="3890822023"/>
                    </a:ext>
                  </a:extLst>
                </a:gridCol>
              </a:tblGrid>
              <a:tr h="431064">
                <a:tc gridSpan="2">
                  <a:txBody>
                    <a:bodyPr/>
                    <a:lstStyle/>
                    <a:p>
                      <a:pPr marL="87313" lvl="0" indent="0" algn="ctr">
                        <a:spcBef>
                          <a:spcPts val="200"/>
                        </a:spcBef>
                        <a:spcAft>
                          <a:spcPts val="200"/>
                        </a:spcAft>
                      </a:pPr>
                      <a:r>
                        <a:rPr lang="en-US" sz="900" b="1" i="1" baseline="0" dirty="0">
                          <a:solidFill>
                            <a:schemeClr val="bg1"/>
                          </a:solidFill>
                          <a:latin typeface="Arial" panose="020B0604020202020204" pitchFamily="34" charset="0"/>
                          <a:cs typeface="Arial" panose="020B0604020202020204" pitchFamily="34" charset="0"/>
                        </a:rPr>
                        <a:t>RET </a:t>
                      </a:r>
                      <a:r>
                        <a:rPr lang="en-US" sz="900" b="1" i="0" baseline="0" dirty="0">
                          <a:solidFill>
                            <a:schemeClr val="bg1"/>
                          </a:solidFill>
                          <a:latin typeface="Arial" panose="020B0604020202020204" pitchFamily="34" charset="0"/>
                          <a:cs typeface="Arial" panose="020B0604020202020204" pitchFamily="34" charset="0"/>
                        </a:rPr>
                        <a:t>fusion-positive NSCLC</a:t>
                      </a:r>
                      <a:endParaRPr lang="en-US" sz="900" b="1" i="1" baseline="0" dirty="0">
                        <a:solidFill>
                          <a:schemeClr val="bg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764"/>
                    </a:solidFill>
                  </a:tcPr>
                </a:tc>
                <a:tc hMerge="1">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lang="en-US" sz="900" b="1" dirty="0">
                        <a:solidFill>
                          <a:schemeClr val="bg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764"/>
                    </a:solidFill>
                  </a:tcPr>
                </a:tc>
                <a:extLst>
                  <a:ext uri="{0D108BD9-81ED-4DB2-BD59-A6C34878D82A}">
                    <a16:rowId xmlns:a16="http://schemas.microsoft.com/office/drawing/2014/main" val="4153467028"/>
                  </a:ext>
                </a:extLst>
              </a:tr>
              <a:tr h="197804">
                <a:tc>
                  <a:txBody>
                    <a:bodyPr/>
                    <a:lstStyle/>
                    <a:p>
                      <a:pPr marL="87313" lvl="0" indent="0" algn="l">
                        <a:spcBef>
                          <a:spcPts val="200"/>
                        </a:spcBef>
                        <a:spcAft>
                          <a:spcPts val="200"/>
                        </a:spcAft>
                      </a:pPr>
                      <a:r>
                        <a:rPr lang="en-US" sz="900" b="0" baseline="0" dirty="0">
                          <a:solidFill>
                            <a:srgbClr val="000000"/>
                          </a:solidFill>
                          <a:latin typeface="Arial" panose="020B0604020202020204" pitchFamily="34" charset="0"/>
                          <a:cs typeface="Arial" panose="020B0604020202020204" pitchFamily="34" charset="0"/>
                        </a:rPr>
                        <a:t>Enrolled</a:t>
                      </a:r>
                    </a:p>
                  </a:txBody>
                  <a:tcPr marL="0" marR="0" marT="0" marB="0" anchor="ctr">
                    <a:lnL w="12700" cmpd="sng">
                      <a:noFill/>
                    </a:lnL>
                    <a:lnR w="12700" cmpd="sng">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dirty="0">
                          <a:solidFill>
                            <a:srgbClr val="000000"/>
                          </a:solidFill>
                          <a:latin typeface="Arial" panose="020B0604020202020204" pitchFamily="34" charset="0"/>
                          <a:cs typeface="Arial" panose="020B0604020202020204" pitchFamily="34" charset="0"/>
                        </a:rPr>
                        <a:t>38</a:t>
                      </a:r>
                    </a:p>
                  </a:txBody>
                  <a:tcPr marL="0" marR="0" marT="0" marB="0" anchor="ctr">
                    <a:lnL w="12700" cmpd="sng">
                      <a:noFill/>
                    </a:lnL>
                    <a:lnR w="12700" cmpd="sng">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3149839"/>
                  </a:ext>
                </a:extLst>
              </a:tr>
              <a:tr h="197804">
                <a:tc>
                  <a:txBody>
                    <a:bodyPr/>
                    <a:lstStyle/>
                    <a:p>
                      <a:pPr marL="87313" lvl="0" indent="0" algn="l">
                        <a:spcBef>
                          <a:spcPts val="200"/>
                        </a:spcBef>
                        <a:spcAft>
                          <a:spcPts val="200"/>
                        </a:spcAft>
                      </a:pPr>
                      <a:r>
                        <a:rPr lang="en-US" sz="900" b="0" baseline="0" dirty="0">
                          <a:solidFill>
                            <a:srgbClr val="000000"/>
                          </a:solidFill>
                          <a:latin typeface="Arial" panose="020B0604020202020204" pitchFamily="34" charset="0"/>
                          <a:cs typeface="Arial" panose="020B0604020202020204" pitchFamily="34" charset="0"/>
                        </a:rPr>
                        <a:t>Eligible for response evaluation</a:t>
                      </a:r>
                    </a:p>
                  </a:txBody>
                  <a:tcPr marL="0" marR="0" marT="0" marB="0" anchor="ctr">
                    <a:lnL w="12700" cmpd="sng">
                      <a:noFill/>
                    </a:lnL>
                    <a:lnR w="12700" cmpd="sng">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b="0" dirty="0">
                          <a:solidFill>
                            <a:srgbClr val="000000"/>
                          </a:solidFill>
                          <a:latin typeface="Arial" panose="020B0604020202020204" pitchFamily="34" charset="0"/>
                          <a:cs typeface="Arial" panose="020B0604020202020204" pitchFamily="34" charset="0"/>
                        </a:rPr>
                        <a:t>38</a:t>
                      </a:r>
                    </a:p>
                  </a:txBody>
                  <a:tcPr marL="0" marR="0" marT="0" marB="0" anchor="ctr">
                    <a:lnL w="12700" cmpd="sng">
                      <a:noFill/>
                    </a:lnL>
                    <a:lnR w="12700" cmpd="sng">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8172092"/>
                  </a:ext>
                </a:extLst>
              </a:tr>
              <a:tr h="483825">
                <a:tc>
                  <a:txBody>
                    <a:bodyPr/>
                    <a:lstStyle/>
                    <a:p>
                      <a:pPr marL="87313" lvl="0" indent="0" algn="l">
                        <a:spcBef>
                          <a:spcPts val="200"/>
                        </a:spcBef>
                        <a:spcAft>
                          <a:spcPts val="200"/>
                        </a:spcAft>
                      </a:pPr>
                      <a:r>
                        <a:rPr lang="en-US" sz="900" b="1" dirty="0">
                          <a:solidFill>
                            <a:srgbClr val="000000"/>
                          </a:solidFill>
                          <a:latin typeface="Arial" panose="020B0604020202020204" pitchFamily="34" charset="0"/>
                          <a:cs typeface="Arial" panose="020B0604020202020204" pitchFamily="34" charset="0"/>
                        </a:rPr>
                        <a:t>Overall Response Rate (95% CI)</a:t>
                      </a:r>
                      <a:endParaRPr lang="en-US" sz="900" b="1" baseline="300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rgbClr val="000000"/>
                          </a:solidFill>
                          <a:latin typeface="Arial" panose="020B0604020202020204" pitchFamily="34" charset="0"/>
                          <a:cs typeface="Arial" panose="020B0604020202020204" pitchFamily="34" charset="0"/>
                        </a:rPr>
                        <a:t>26/38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rgbClr val="000000"/>
                          </a:solidFill>
                          <a:latin typeface="Arial" panose="020B0604020202020204" pitchFamily="34" charset="0"/>
                          <a:cs typeface="Arial" panose="020B0604020202020204" pitchFamily="34" charset="0"/>
                        </a:rPr>
                        <a:t>68%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rgbClr val="000000"/>
                          </a:solidFill>
                          <a:latin typeface="Arial" panose="020B0604020202020204" pitchFamily="34" charset="0"/>
                          <a:cs typeface="Arial" panose="020B0604020202020204" pitchFamily="34" charset="0"/>
                        </a:rPr>
                        <a:t>(51% - 83%)</a:t>
                      </a:r>
                    </a:p>
                  </a:txBody>
                  <a:tcPr marL="0" marR="0" marT="0" marB="0" anchor="ctr">
                    <a:lnL w="12700" cmpd="sng">
                      <a:noFill/>
                    </a:lnL>
                    <a:lnR w="12700" cmpd="sng">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2345089"/>
                  </a:ext>
                </a:extLst>
              </a:tr>
              <a:tr h="483825">
                <a:tc>
                  <a:txBody>
                    <a:bodyPr/>
                    <a:lstStyle/>
                    <a:p>
                      <a:pPr marL="87313" lvl="0" indent="0" algn="l">
                        <a:spcBef>
                          <a:spcPts val="200"/>
                        </a:spcBef>
                        <a:spcAft>
                          <a:spcPts val="200"/>
                        </a:spcAft>
                      </a:pPr>
                      <a:r>
                        <a:rPr lang="en-US" sz="900" b="1" dirty="0">
                          <a:solidFill>
                            <a:srgbClr val="000000"/>
                          </a:solidFill>
                          <a:latin typeface="Arial" panose="020B0604020202020204" pitchFamily="34" charset="0"/>
                          <a:cs typeface="Arial" panose="020B0604020202020204" pitchFamily="34" charset="0"/>
                        </a:rPr>
                        <a:t>Confirmed ORR*</a:t>
                      </a:r>
                      <a:endParaRPr lang="en-US" sz="900" b="1" baseline="300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rgbClr val="000000"/>
                          </a:solidFill>
                          <a:latin typeface="Arial" panose="020B0604020202020204" pitchFamily="34" charset="0"/>
                          <a:cs typeface="Arial" panose="020B0604020202020204" pitchFamily="34" charset="0"/>
                        </a:rPr>
                        <a:t>25/37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rgbClr val="000000"/>
                          </a:solidFill>
                          <a:latin typeface="Arial" panose="020B0604020202020204" pitchFamily="34" charset="0"/>
                          <a:cs typeface="Arial" panose="020B0604020202020204" pitchFamily="34" charset="0"/>
                        </a:rPr>
                        <a:t>68%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rgbClr val="000000"/>
                          </a:solidFill>
                          <a:latin typeface="Arial" panose="020B0604020202020204" pitchFamily="34" charset="0"/>
                          <a:cs typeface="Arial" panose="020B0604020202020204" pitchFamily="34" charset="0"/>
                        </a:rPr>
                        <a:t>(50% - 82%)</a:t>
                      </a:r>
                    </a:p>
                  </a:txBody>
                  <a:tcPr marL="0" marR="0" marT="0" marB="0" anchor="ctr">
                    <a:lnL w="12700" cmpd="sng">
                      <a:noFill/>
                    </a:lnL>
                    <a:lnR w="12700" cmpd="sng">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3074478"/>
                  </a:ext>
                </a:extLst>
              </a:tr>
              <a:tr h="197804">
                <a:tc>
                  <a:txBody>
                    <a:bodyPr/>
                    <a:lstStyle/>
                    <a:p>
                      <a:pPr marL="457200" marR="0" lvl="1" indent="0" algn="l" defTabSz="914400" rtl="0" eaLnBrk="1" fontAlgn="auto" latinLnBrk="0" hangingPunct="1">
                        <a:lnSpc>
                          <a:spcPct val="100000"/>
                        </a:lnSpc>
                        <a:spcBef>
                          <a:spcPts val="200"/>
                        </a:spcBef>
                        <a:spcAft>
                          <a:spcPts val="20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CR</a:t>
                      </a:r>
                    </a:p>
                  </a:txBody>
                  <a:tcPr marL="0" marR="0" marT="0" marB="0" anchor="ctr">
                    <a:lnL w="12700" cmpd="sng">
                      <a:noFill/>
                    </a:lnL>
                    <a:lnR w="12700" cmpd="sng">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a:t>
                      </a:r>
                    </a:p>
                  </a:txBody>
                  <a:tcPr marL="0" marR="0" marT="0" marB="0" anchor="ctr">
                    <a:lnL w="12700" cmpd="sng">
                      <a:noFill/>
                    </a:lnL>
                    <a:lnR w="12700" cmpd="sng">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4247484"/>
                  </a:ext>
                </a:extLst>
              </a:tr>
              <a:tr h="197804">
                <a:tc>
                  <a:txBody>
                    <a:bodyPr/>
                    <a:lstStyle/>
                    <a:p>
                      <a:pPr marL="457200" marR="0" lvl="1" indent="0" algn="l" defTabSz="914400" rtl="0" eaLnBrk="1" fontAlgn="auto" latinLnBrk="0" hangingPunct="1">
                        <a:lnSpc>
                          <a:spcPct val="100000"/>
                        </a:lnSpc>
                        <a:spcBef>
                          <a:spcPts val="200"/>
                        </a:spcBef>
                        <a:spcAft>
                          <a:spcPts val="20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PR**</a:t>
                      </a:r>
                    </a:p>
                  </a:txBody>
                  <a:tcPr marL="0" marR="0" marT="0" marB="0" anchor="ctr">
                    <a:lnL w="12700" cmpd="sng">
                      <a:noFill/>
                    </a:lnL>
                    <a:lnR w="12700" cmpd="sng">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26</a:t>
                      </a:r>
                    </a:p>
                  </a:txBody>
                  <a:tcPr marL="0" marR="0" marT="0" marB="0" anchor="ctr">
                    <a:lnL w="12700" cmpd="sng">
                      <a:noFill/>
                    </a:lnL>
                    <a:lnR w="12700" cmpd="sng">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1658911"/>
                  </a:ext>
                </a:extLst>
              </a:tr>
              <a:tr h="197804">
                <a:tc>
                  <a:txBody>
                    <a:bodyPr/>
                    <a:lstStyle/>
                    <a:p>
                      <a:pPr marL="457200" marR="0" lvl="1" indent="0" algn="l" defTabSz="914400" rtl="0" eaLnBrk="1" fontAlgn="auto" latinLnBrk="0" hangingPunct="1">
                        <a:lnSpc>
                          <a:spcPct val="100000"/>
                        </a:lnSpc>
                        <a:spcBef>
                          <a:spcPts val="200"/>
                        </a:spcBef>
                        <a:spcAft>
                          <a:spcPts val="20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SD</a:t>
                      </a:r>
                    </a:p>
                  </a:txBody>
                  <a:tcPr marL="0" marR="0" marT="0" marB="0" anchor="ctr">
                    <a:lnL w="12700" cmpd="sng">
                      <a:noFill/>
                    </a:lnL>
                    <a:lnR w="12700" cmpd="sng">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8</a:t>
                      </a:r>
                    </a:p>
                  </a:txBody>
                  <a:tcPr marL="0" marR="0" marT="0" marB="0" anchor="ctr">
                    <a:lnL w="12700" cmpd="sng">
                      <a:noFill/>
                    </a:lnL>
                    <a:lnR w="12700" cmpd="sng">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8422557"/>
                  </a:ext>
                </a:extLst>
              </a:tr>
              <a:tr h="197804">
                <a:tc>
                  <a:txBody>
                    <a:bodyPr/>
                    <a:lstStyle/>
                    <a:p>
                      <a:pPr marL="457200" marR="0" lvl="1" indent="0" algn="l" defTabSz="914400" rtl="0" eaLnBrk="1" fontAlgn="auto" latinLnBrk="0" hangingPunct="1">
                        <a:lnSpc>
                          <a:spcPct val="100000"/>
                        </a:lnSpc>
                        <a:spcBef>
                          <a:spcPts val="200"/>
                        </a:spcBef>
                        <a:spcAft>
                          <a:spcPts val="20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PD</a:t>
                      </a:r>
                    </a:p>
                  </a:txBody>
                  <a:tcPr marL="0" marR="0" marT="0" marB="0" anchor="ctr">
                    <a:lnL w="12700" cmpd="sng">
                      <a:noFill/>
                    </a:lnL>
                    <a:lnR w="12700" cmpd="sng">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2</a:t>
                      </a:r>
                    </a:p>
                  </a:txBody>
                  <a:tcPr marL="0" marR="0" marT="0" marB="0" anchor="ctr">
                    <a:lnL w="12700" cmpd="sng">
                      <a:noFill/>
                    </a:lnL>
                    <a:lnR w="12700" cmpd="sng">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9491093"/>
                  </a:ext>
                </a:extLst>
              </a:tr>
              <a:tr h="197804">
                <a:tc>
                  <a:txBody>
                    <a:bodyPr/>
                    <a:lstStyle/>
                    <a:p>
                      <a:pPr marL="457200" marR="0" lvl="1" indent="0" algn="l" defTabSz="914400" rtl="0" eaLnBrk="1" fontAlgn="auto" latinLnBrk="0" hangingPunct="1">
                        <a:lnSpc>
                          <a:spcPct val="100000"/>
                        </a:lnSpc>
                        <a:spcBef>
                          <a:spcPts val="200"/>
                        </a:spcBef>
                        <a:spcAft>
                          <a:spcPts val="20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NE</a:t>
                      </a:r>
                    </a:p>
                  </a:txBody>
                  <a:tcPr marL="0" marR="0" marT="0" marB="0" anchor="ctr">
                    <a:lnL w="12700" cmpd="sng">
                      <a:noFill/>
                    </a:lnL>
                    <a:lnR w="12700" cmpd="sng">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900" dirty="0">
                          <a:solidFill>
                            <a:srgbClr val="000000"/>
                          </a:solidFill>
                          <a:latin typeface="Arial" panose="020B0604020202020204" pitchFamily="34" charset="0"/>
                          <a:cs typeface="Arial" panose="020B0604020202020204" pitchFamily="34" charset="0"/>
                        </a:rPr>
                        <a:t>2</a:t>
                      </a:r>
                    </a:p>
                  </a:txBody>
                  <a:tcPr marL="0" marR="0" marT="0" marB="0" anchor="ctr">
                    <a:lnL w="12700" cmpd="sng">
                      <a:noFill/>
                    </a:lnL>
                    <a:lnR w="12700" cmpd="sng">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7321793"/>
                  </a:ext>
                </a:extLst>
              </a:tr>
            </a:tbl>
          </a:graphicData>
        </a:graphic>
      </p:graphicFrame>
      <p:sp>
        <p:nvSpPr>
          <p:cNvPr id="7" name="TextBox 6">
            <a:extLst>
              <a:ext uri="{FF2B5EF4-FFF2-40B4-BE49-F238E27FC236}">
                <a16:creationId xmlns:a16="http://schemas.microsoft.com/office/drawing/2014/main" id="{916BF966-F611-4648-B743-B08ED8BBC756}"/>
              </a:ext>
            </a:extLst>
          </p:cNvPr>
          <p:cNvSpPr txBox="1"/>
          <p:nvPr/>
        </p:nvSpPr>
        <p:spPr>
          <a:xfrm>
            <a:off x="8044009" y="4241797"/>
            <a:ext cx="3681483"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fontAlgn="base">
              <a:spcBef>
                <a:spcPct val="0"/>
              </a:spcBef>
              <a:spcAft>
                <a:spcPct val="0"/>
              </a:spcAft>
            </a:pPr>
            <a:r>
              <a:rPr lang="en-US" sz="1600" b="1" dirty="0">
                <a:solidFill>
                  <a:srgbClr val="FFFF00"/>
                </a:solidFill>
                <a:latin typeface="Arial" panose="020B0604020202020204" pitchFamily="34" charset="0"/>
                <a:cs typeface="Arial" panose="020B0604020202020204" pitchFamily="34" charset="0"/>
              </a:rPr>
              <a:t>4/4 confirmed intracranial responses (1 CR, 3 PR) </a:t>
            </a:r>
            <a:r>
              <a:rPr lang="en-US" sz="1600" b="1" dirty="0">
                <a:solidFill>
                  <a:srgbClr val="FFFFFF"/>
                </a:solidFill>
                <a:latin typeface="Arial" panose="020B0604020202020204" pitchFamily="34" charset="0"/>
                <a:cs typeface="Arial" panose="020B0604020202020204" pitchFamily="34" charset="0"/>
              </a:rPr>
              <a:t>in patients with measurable (&gt; 5 mm) intracranial lesions</a:t>
            </a:r>
            <a:endParaRPr lang="en-US" sz="1000" b="1" dirty="0">
              <a:solidFill>
                <a:srgbClr val="000000"/>
              </a:solidFill>
              <a:latin typeface="Arial" panose="020B0604020202020204" pitchFamily="34" charset="0"/>
              <a:cs typeface="Arial" panose="020B0604020202020204" pitchFamily="34" charset="0"/>
              <a:sym typeface="Helvetica"/>
            </a:endParaRPr>
          </a:p>
        </p:txBody>
      </p:sp>
      <p:pic>
        <p:nvPicPr>
          <p:cNvPr id="8" name="Picture 7">
            <a:extLst>
              <a:ext uri="{FF2B5EF4-FFF2-40B4-BE49-F238E27FC236}">
                <a16:creationId xmlns:a16="http://schemas.microsoft.com/office/drawing/2014/main" id="{6FCCDA22-1FA4-42ED-9419-E5A578D572AE}"/>
              </a:ext>
            </a:extLst>
          </p:cNvPr>
          <p:cNvPicPr>
            <a:picLocks noChangeAspect="1"/>
          </p:cNvPicPr>
          <p:nvPr/>
        </p:nvPicPr>
        <p:blipFill>
          <a:blip r:embed="rId2"/>
          <a:stretch>
            <a:fillRect/>
          </a:stretch>
        </p:blipFill>
        <p:spPr>
          <a:xfrm>
            <a:off x="466508" y="1226525"/>
            <a:ext cx="7251539" cy="3940474"/>
          </a:xfrm>
          <a:prstGeom prst="rect">
            <a:avLst/>
          </a:prstGeom>
          <a:solidFill>
            <a:schemeClr val="bg1"/>
          </a:solidFill>
        </p:spPr>
      </p:pic>
      <p:sp>
        <p:nvSpPr>
          <p:cNvPr id="5" name="TextBox 4">
            <a:extLst>
              <a:ext uri="{FF2B5EF4-FFF2-40B4-BE49-F238E27FC236}">
                <a16:creationId xmlns:a16="http://schemas.microsoft.com/office/drawing/2014/main" id="{795E77A6-6380-4882-AAC2-648481C95C90}"/>
              </a:ext>
            </a:extLst>
          </p:cNvPr>
          <p:cNvSpPr txBox="1"/>
          <p:nvPr/>
        </p:nvSpPr>
        <p:spPr>
          <a:xfrm>
            <a:off x="466508" y="5363715"/>
            <a:ext cx="8046556" cy="338554"/>
          </a:xfrm>
          <a:prstGeom prst="rect">
            <a:avLst/>
          </a:prstGeom>
          <a:noFill/>
        </p:spPr>
        <p:txBody>
          <a:bodyPr wrap="square" rtlCol="0">
            <a:spAutoFit/>
          </a:bodyPr>
          <a:lstStyle/>
          <a:p>
            <a:pPr fontAlgn="base">
              <a:spcBef>
                <a:spcPct val="0"/>
              </a:spcBef>
              <a:spcAft>
                <a:spcPct val="0"/>
              </a:spcAft>
            </a:pPr>
            <a:r>
              <a:rPr lang="en-US" sz="1600" b="1" dirty="0">
                <a:solidFill>
                  <a:srgbClr val="FFFFFF"/>
                </a:solidFill>
                <a:latin typeface="Arial" charset="0"/>
              </a:rPr>
              <a:t>Toxicities – Fatigue, Diarrhea, Constipation, Dry mouth, Nausea, Dyspnea</a:t>
            </a:r>
          </a:p>
        </p:txBody>
      </p:sp>
      <p:sp>
        <p:nvSpPr>
          <p:cNvPr id="6" name="TextBox 5">
            <a:extLst>
              <a:ext uri="{FF2B5EF4-FFF2-40B4-BE49-F238E27FC236}">
                <a16:creationId xmlns:a16="http://schemas.microsoft.com/office/drawing/2014/main" id="{E1D2EAAC-46C7-490F-9090-395F1A0E43AE}"/>
              </a:ext>
            </a:extLst>
          </p:cNvPr>
          <p:cNvSpPr txBox="1"/>
          <p:nvPr/>
        </p:nvSpPr>
        <p:spPr>
          <a:xfrm>
            <a:off x="8708136" y="6510103"/>
            <a:ext cx="3352800" cy="276999"/>
          </a:xfrm>
          <a:prstGeom prst="rect">
            <a:avLst/>
          </a:prstGeom>
          <a:noFill/>
        </p:spPr>
        <p:txBody>
          <a:bodyPr wrap="square" rtlCol="0">
            <a:spAutoFit/>
          </a:bodyPr>
          <a:lstStyle/>
          <a:p>
            <a:pPr algn="r" fontAlgn="base">
              <a:spcBef>
                <a:spcPct val="0"/>
              </a:spcBef>
              <a:spcAft>
                <a:spcPct val="0"/>
              </a:spcAft>
            </a:pPr>
            <a:r>
              <a:rPr lang="en-US" sz="1200" i="1" dirty="0">
                <a:solidFill>
                  <a:srgbClr val="FFFFFF"/>
                </a:solidFill>
                <a:latin typeface="Arial" charset="0"/>
              </a:rPr>
              <a:t>Oxnard et al, WCLC 2018  </a:t>
            </a:r>
          </a:p>
        </p:txBody>
      </p:sp>
    </p:spTree>
    <p:extLst>
      <p:ext uri="{BB962C8B-B14F-4D97-AF65-F5344CB8AC3E}">
        <p14:creationId xmlns:p14="http://schemas.microsoft.com/office/powerpoint/2010/main" val="38225736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1054D5-DDB1-3C41-A0C4-A7AC0BECE38B}"/>
              </a:ext>
            </a:extLst>
          </p:cNvPr>
          <p:cNvSpPr txBox="1"/>
          <p:nvPr/>
        </p:nvSpPr>
        <p:spPr>
          <a:xfrm>
            <a:off x="729916" y="1369194"/>
            <a:ext cx="10732168" cy="4119613"/>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t>Special Issues in Oncology Care</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t> </a:t>
            </a:r>
            <a:r>
              <a:rPr kumimoji="0" lang="en-US" sz="3200" b="0" i="0" u="none" strike="noStrike" kern="1200" cap="none" spc="0" normalizeH="0" baseline="0" noProof="0" dirty="0">
                <a:ln>
                  <a:noFill/>
                </a:ln>
                <a:solidFill>
                  <a:srgbClr val="002656"/>
                </a:solidFill>
                <a:effectLst/>
                <a:uLnTx/>
                <a:uFillTx/>
                <a:latin typeface="Arial" panose="020B0604020202020204"/>
                <a:ea typeface="+mn-ea"/>
                <a:cs typeface="+mn-cs"/>
              </a:rPr>
              <a:t>Management of current smokers; vaping</a:t>
            </a:r>
          </a:p>
        </p:txBody>
      </p:sp>
    </p:spTree>
    <p:extLst>
      <p:ext uri="{BB962C8B-B14F-4D97-AF65-F5344CB8AC3E}">
        <p14:creationId xmlns:p14="http://schemas.microsoft.com/office/powerpoint/2010/main" val="2863838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Day in the Life: Targeted Treatment of Lung Cancer  </a:t>
            </a:r>
          </a:p>
        </p:txBody>
      </p:sp>
      <p:sp>
        <p:nvSpPr>
          <p:cNvPr id="3" name="Content Placeholder 2"/>
          <p:cNvSpPr>
            <a:spLocks noGrp="1"/>
          </p:cNvSpPr>
          <p:nvPr>
            <p:ph idx="1"/>
          </p:nvPr>
        </p:nvSpPr>
        <p:spPr>
          <a:xfrm>
            <a:off x="838200" y="1069383"/>
            <a:ext cx="10515600" cy="5526626"/>
          </a:xfrm>
        </p:spPr>
        <p:txBody>
          <a:bodyPr>
            <a:noAutofit/>
          </a:bodyPr>
          <a:lstStyle/>
          <a:p>
            <a:pPr>
              <a:spcBef>
                <a:spcPts val="800"/>
              </a:spcBef>
              <a:spcAft>
                <a:spcPts val="600"/>
              </a:spcAft>
            </a:pPr>
            <a:r>
              <a:rPr lang="en-US" sz="2400" dirty="0"/>
              <a:t>81 F,  </a:t>
            </a:r>
            <a:r>
              <a:rPr lang="en-US" sz="2400" dirty="0" err="1"/>
              <a:t>osimertinib</a:t>
            </a:r>
            <a:r>
              <a:rPr lang="en-US" sz="2400" dirty="0"/>
              <a:t>, mild rash, issues with elderly husband’s health</a:t>
            </a:r>
          </a:p>
          <a:p>
            <a:pPr>
              <a:spcBef>
                <a:spcPts val="800"/>
              </a:spcBef>
              <a:spcAft>
                <a:spcPts val="600"/>
              </a:spcAft>
            </a:pPr>
            <a:r>
              <a:rPr lang="en-US" sz="2400" dirty="0"/>
              <a:t>78 F, </a:t>
            </a:r>
            <a:r>
              <a:rPr lang="en-US" sz="2400" dirty="0" err="1"/>
              <a:t>osimertinib</a:t>
            </a:r>
            <a:r>
              <a:rPr lang="en-US" sz="2400" dirty="0"/>
              <a:t>, Dx with brain </a:t>
            </a:r>
            <a:r>
              <a:rPr lang="en-US" sz="2400" dirty="0" err="1"/>
              <a:t>mets</a:t>
            </a:r>
            <a:r>
              <a:rPr lang="en-US" sz="2400" dirty="0"/>
              <a:t> in 2016, refused radiation or aggressive chemo but started </a:t>
            </a:r>
            <a:r>
              <a:rPr lang="en-US" sz="2400" dirty="0" err="1"/>
              <a:t>osimertinib</a:t>
            </a:r>
            <a:r>
              <a:rPr lang="en-US" sz="2400" dirty="0"/>
              <a:t> – recent scans showing decreased size of brain </a:t>
            </a:r>
            <a:r>
              <a:rPr lang="en-US" sz="2400" dirty="0" err="1"/>
              <a:t>mets</a:t>
            </a:r>
            <a:r>
              <a:rPr lang="en-US" sz="2400" dirty="0"/>
              <a:t> and stable lung nodule</a:t>
            </a:r>
          </a:p>
          <a:p>
            <a:pPr>
              <a:spcBef>
                <a:spcPts val="800"/>
              </a:spcBef>
              <a:spcAft>
                <a:spcPts val="600"/>
              </a:spcAft>
            </a:pPr>
            <a:r>
              <a:rPr lang="en-US" sz="2400" dirty="0"/>
              <a:t>84 F, TKI, rash</a:t>
            </a:r>
          </a:p>
          <a:p>
            <a:pPr>
              <a:spcBef>
                <a:spcPts val="800"/>
              </a:spcBef>
              <a:spcAft>
                <a:spcPts val="600"/>
              </a:spcAft>
            </a:pPr>
            <a:r>
              <a:rPr lang="en-US" sz="2400" dirty="0"/>
              <a:t>75 F, </a:t>
            </a:r>
            <a:r>
              <a:rPr lang="en-US" sz="2400" dirty="0" err="1"/>
              <a:t>afatinib</a:t>
            </a:r>
            <a:r>
              <a:rPr lang="en-US" sz="2400" dirty="0"/>
              <a:t>, very unusual — neurologic symptoms of unknown origin despite multiple MRIs/CTs looking for brain </a:t>
            </a:r>
            <a:r>
              <a:rPr lang="en-US" sz="2400" dirty="0" err="1"/>
              <a:t>mets</a:t>
            </a:r>
            <a:r>
              <a:rPr lang="en-US" sz="2400" dirty="0"/>
              <a:t>, progressing bone </a:t>
            </a:r>
            <a:r>
              <a:rPr lang="en-US" sz="2400" dirty="0" err="1"/>
              <a:t>mets</a:t>
            </a:r>
            <a:r>
              <a:rPr lang="en-US" sz="2400" dirty="0"/>
              <a:t>  </a:t>
            </a:r>
          </a:p>
        </p:txBody>
      </p:sp>
    </p:spTree>
    <p:extLst>
      <p:ext uri="{BB962C8B-B14F-4D97-AF65-F5344CB8AC3E}">
        <p14:creationId xmlns:p14="http://schemas.microsoft.com/office/powerpoint/2010/main" val="2205960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5"/>
          <p:cNvSpPr>
            <a:spLocks noChangeAspect="1" noChangeArrowheads="1" noTextEdit="1"/>
          </p:cNvSpPr>
          <p:nvPr/>
        </p:nvSpPr>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5123" name="Group 83"/>
          <p:cNvGrpSpPr>
            <a:grpSpLocks/>
          </p:cNvGrpSpPr>
          <p:nvPr/>
        </p:nvGrpSpPr>
        <p:grpSpPr bwMode="auto">
          <a:xfrm>
            <a:off x="0" y="0"/>
            <a:ext cx="12192000" cy="6858000"/>
            <a:chOff x="0" y="0"/>
            <a:chExt cx="5760" cy="4320"/>
          </a:xfrm>
        </p:grpSpPr>
        <p:sp>
          <p:nvSpPr>
            <p:cNvPr id="5146" name="Rectangle 7"/>
            <p:cNvSpPr>
              <a:spLocks noChangeArrowheads="1"/>
            </p:cNvSpPr>
            <p:nvPr/>
          </p:nvSpPr>
          <p:spPr bwMode="auto">
            <a:xfrm>
              <a:off x="0" y="0"/>
              <a:ext cx="5760"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47" name="Rectangle 8"/>
            <p:cNvSpPr>
              <a:spLocks noChangeArrowheads="1"/>
            </p:cNvSpPr>
            <p:nvPr/>
          </p:nvSpPr>
          <p:spPr bwMode="auto">
            <a:xfrm>
              <a:off x="0" y="18"/>
              <a:ext cx="5760" cy="4"/>
            </a:xfrm>
            <a:prstGeom prst="rect">
              <a:avLst/>
            </a:prstGeom>
            <a:solidFill>
              <a:srgbClr val="00000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48" name="Rectangle 9"/>
            <p:cNvSpPr>
              <a:spLocks noChangeArrowheads="1"/>
            </p:cNvSpPr>
            <p:nvPr/>
          </p:nvSpPr>
          <p:spPr bwMode="auto">
            <a:xfrm>
              <a:off x="0" y="22"/>
              <a:ext cx="5760" cy="5"/>
            </a:xfrm>
            <a:prstGeom prst="rect">
              <a:avLst/>
            </a:prstGeom>
            <a:solidFill>
              <a:srgbClr val="0000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49" name="Rectangle 10"/>
            <p:cNvSpPr>
              <a:spLocks noChangeArrowheads="1"/>
            </p:cNvSpPr>
            <p:nvPr/>
          </p:nvSpPr>
          <p:spPr bwMode="auto">
            <a:xfrm>
              <a:off x="0" y="27"/>
              <a:ext cx="5760" cy="4"/>
            </a:xfrm>
            <a:prstGeom prst="rect">
              <a:avLst/>
            </a:prstGeom>
            <a:solidFill>
              <a:srgbClr val="0000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0" name="Rectangle 11"/>
            <p:cNvSpPr>
              <a:spLocks noChangeArrowheads="1"/>
            </p:cNvSpPr>
            <p:nvPr/>
          </p:nvSpPr>
          <p:spPr bwMode="auto">
            <a:xfrm>
              <a:off x="0" y="31"/>
              <a:ext cx="5760" cy="42"/>
            </a:xfrm>
            <a:prstGeom prst="rect">
              <a:avLst/>
            </a:prstGeom>
            <a:solidFill>
              <a:srgbClr val="00000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1" name="Rectangle 12"/>
            <p:cNvSpPr>
              <a:spLocks noChangeArrowheads="1"/>
            </p:cNvSpPr>
            <p:nvPr/>
          </p:nvSpPr>
          <p:spPr bwMode="auto">
            <a:xfrm>
              <a:off x="0" y="73"/>
              <a:ext cx="5760" cy="7"/>
            </a:xfrm>
            <a:prstGeom prst="rect">
              <a:avLst/>
            </a:prstGeom>
            <a:solidFill>
              <a:srgbClr val="0000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2" name="Rectangle 13"/>
            <p:cNvSpPr>
              <a:spLocks noChangeArrowheads="1"/>
            </p:cNvSpPr>
            <p:nvPr/>
          </p:nvSpPr>
          <p:spPr bwMode="auto">
            <a:xfrm>
              <a:off x="0" y="80"/>
              <a:ext cx="5760" cy="45"/>
            </a:xfrm>
            <a:prstGeom prst="rect">
              <a:avLst/>
            </a:prstGeom>
            <a:solidFill>
              <a:srgbClr val="0000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3" name="Rectangle 14"/>
            <p:cNvSpPr>
              <a:spLocks noChangeArrowheads="1"/>
            </p:cNvSpPr>
            <p:nvPr/>
          </p:nvSpPr>
          <p:spPr bwMode="auto">
            <a:xfrm>
              <a:off x="0" y="125"/>
              <a:ext cx="5760" cy="46"/>
            </a:xfrm>
            <a:prstGeom prst="rect">
              <a:avLst/>
            </a:prstGeom>
            <a:solidFill>
              <a:srgbClr val="0000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4" name="Rectangle 15"/>
            <p:cNvSpPr>
              <a:spLocks noChangeArrowheads="1"/>
            </p:cNvSpPr>
            <p:nvPr/>
          </p:nvSpPr>
          <p:spPr bwMode="auto">
            <a:xfrm>
              <a:off x="0" y="171"/>
              <a:ext cx="5760" cy="11"/>
            </a:xfrm>
            <a:prstGeom prst="rect">
              <a:avLst/>
            </a:prstGeom>
            <a:solidFill>
              <a:srgbClr val="0000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5" name="Rectangle 16"/>
            <p:cNvSpPr>
              <a:spLocks noChangeArrowheads="1"/>
            </p:cNvSpPr>
            <p:nvPr/>
          </p:nvSpPr>
          <p:spPr bwMode="auto">
            <a:xfrm>
              <a:off x="0" y="182"/>
              <a:ext cx="5760" cy="31"/>
            </a:xfrm>
            <a:prstGeom prst="rect">
              <a:avLst/>
            </a:prstGeom>
            <a:solidFill>
              <a:srgbClr val="0000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6" name="Rectangle 17"/>
            <p:cNvSpPr>
              <a:spLocks noChangeArrowheads="1"/>
            </p:cNvSpPr>
            <p:nvPr/>
          </p:nvSpPr>
          <p:spPr bwMode="auto">
            <a:xfrm>
              <a:off x="0" y="213"/>
              <a:ext cx="5760" cy="34"/>
            </a:xfrm>
            <a:prstGeom prst="rect">
              <a:avLst/>
            </a:prstGeom>
            <a:solidFill>
              <a:srgbClr val="0000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7" name="Rectangle 18"/>
            <p:cNvSpPr>
              <a:spLocks noChangeArrowheads="1"/>
            </p:cNvSpPr>
            <p:nvPr/>
          </p:nvSpPr>
          <p:spPr bwMode="auto">
            <a:xfrm>
              <a:off x="0" y="247"/>
              <a:ext cx="5760" cy="78"/>
            </a:xfrm>
            <a:prstGeom prst="rect">
              <a:avLst/>
            </a:prstGeom>
            <a:solidFill>
              <a:srgbClr val="0000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8" name="Rectangle 19"/>
            <p:cNvSpPr>
              <a:spLocks noChangeArrowheads="1"/>
            </p:cNvSpPr>
            <p:nvPr/>
          </p:nvSpPr>
          <p:spPr bwMode="auto">
            <a:xfrm>
              <a:off x="0" y="325"/>
              <a:ext cx="5760" cy="15"/>
            </a:xfrm>
            <a:prstGeom prst="rect">
              <a:avLst/>
            </a:prstGeom>
            <a:solidFill>
              <a:srgbClr val="00001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59" name="Rectangle 20"/>
            <p:cNvSpPr>
              <a:spLocks noChangeArrowheads="1"/>
            </p:cNvSpPr>
            <p:nvPr/>
          </p:nvSpPr>
          <p:spPr bwMode="auto">
            <a:xfrm>
              <a:off x="0" y="340"/>
              <a:ext cx="5760" cy="38"/>
            </a:xfrm>
            <a:prstGeom prst="rect">
              <a:avLst/>
            </a:prstGeom>
            <a:solidFill>
              <a:srgbClr val="0000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0" name="Rectangle 21"/>
            <p:cNvSpPr>
              <a:spLocks noChangeArrowheads="1"/>
            </p:cNvSpPr>
            <p:nvPr/>
          </p:nvSpPr>
          <p:spPr bwMode="auto">
            <a:xfrm>
              <a:off x="0" y="378"/>
              <a:ext cx="5760" cy="64"/>
            </a:xfrm>
            <a:prstGeom prst="rect">
              <a:avLst/>
            </a:prstGeom>
            <a:solidFill>
              <a:srgbClr val="0000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1" name="Rectangle 22"/>
            <p:cNvSpPr>
              <a:spLocks noChangeArrowheads="1"/>
            </p:cNvSpPr>
            <p:nvPr/>
          </p:nvSpPr>
          <p:spPr bwMode="auto">
            <a:xfrm>
              <a:off x="0" y="442"/>
              <a:ext cx="5760" cy="20"/>
            </a:xfrm>
            <a:prstGeom prst="rect">
              <a:avLst/>
            </a:prstGeom>
            <a:solidFill>
              <a:srgbClr val="00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2" name="Rectangle 23"/>
            <p:cNvSpPr>
              <a:spLocks noChangeArrowheads="1"/>
            </p:cNvSpPr>
            <p:nvPr/>
          </p:nvSpPr>
          <p:spPr bwMode="auto">
            <a:xfrm>
              <a:off x="0" y="462"/>
              <a:ext cx="5760" cy="52"/>
            </a:xfrm>
            <a:prstGeom prst="rect">
              <a:avLst/>
            </a:prstGeom>
            <a:solidFill>
              <a:srgbClr val="0000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3" name="Rectangle 24"/>
            <p:cNvSpPr>
              <a:spLocks noChangeArrowheads="1"/>
            </p:cNvSpPr>
            <p:nvPr/>
          </p:nvSpPr>
          <p:spPr bwMode="auto">
            <a:xfrm>
              <a:off x="0" y="514"/>
              <a:ext cx="5760" cy="37"/>
            </a:xfrm>
            <a:prstGeom prst="rect">
              <a:avLst/>
            </a:prstGeom>
            <a:solidFill>
              <a:srgbClr val="0000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4" name="Rectangle 25"/>
            <p:cNvSpPr>
              <a:spLocks noChangeArrowheads="1"/>
            </p:cNvSpPr>
            <p:nvPr/>
          </p:nvSpPr>
          <p:spPr bwMode="auto">
            <a:xfrm>
              <a:off x="0" y="551"/>
              <a:ext cx="5760" cy="29"/>
            </a:xfrm>
            <a:prstGeom prst="rect">
              <a:avLst/>
            </a:prstGeom>
            <a:solidFill>
              <a:srgbClr val="00002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5" name="Rectangle 26"/>
            <p:cNvSpPr>
              <a:spLocks noChangeArrowheads="1"/>
            </p:cNvSpPr>
            <p:nvPr/>
          </p:nvSpPr>
          <p:spPr bwMode="auto">
            <a:xfrm>
              <a:off x="0" y="580"/>
              <a:ext cx="5760" cy="51"/>
            </a:xfrm>
            <a:prstGeom prst="rect">
              <a:avLst/>
            </a:prstGeom>
            <a:solidFill>
              <a:srgbClr val="00002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6" name="Rectangle 27"/>
            <p:cNvSpPr>
              <a:spLocks noChangeArrowheads="1"/>
            </p:cNvSpPr>
            <p:nvPr/>
          </p:nvSpPr>
          <p:spPr bwMode="auto">
            <a:xfrm>
              <a:off x="0" y="631"/>
              <a:ext cx="5760" cy="34"/>
            </a:xfrm>
            <a:prstGeom prst="rect">
              <a:avLst/>
            </a:prstGeom>
            <a:solidFill>
              <a:srgbClr val="0000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7" name="Rectangle 28"/>
            <p:cNvSpPr>
              <a:spLocks noChangeArrowheads="1"/>
            </p:cNvSpPr>
            <p:nvPr/>
          </p:nvSpPr>
          <p:spPr bwMode="auto">
            <a:xfrm>
              <a:off x="0" y="665"/>
              <a:ext cx="5760" cy="69"/>
            </a:xfrm>
            <a:prstGeom prst="rect">
              <a:avLst/>
            </a:prstGeom>
            <a:solidFill>
              <a:srgbClr val="00002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8" name="Rectangle 29"/>
            <p:cNvSpPr>
              <a:spLocks noChangeArrowheads="1"/>
            </p:cNvSpPr>
            <p:nvPr/>
          </p:nvSpPr>
          <p:spPr bwMode="auto">
            <a:xfrm>
              <a:off x="0" y="734"/>
              <a:ext cx="5760" cy="33"/>
            </a:xfrm>
            <a:prstGeom prst="rect">
              <a:avLst/>
            </a:prstGeom>
            <a:solidFill>
              <a:srgbClr val="0000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69" name="Rectangle 30"/>
            <p:cNvSpPr>
              <a:spLocks noChangeArrowheads="1"/>
            </p:cNvSpPr>
            <p:nvPr/>
          </p:nvSpPr>
          <p:spPr bwMode="auto">
            <a:xfrm>
              <a:off x="0" y="767"/>
              <a:ext cx="5760" cy="51"/>
            </a:xfrm>
            <a:prstGeom prst="rect">
              <a:avLst/>
            </a:prstGeom>
            <a:solidFill>
              <a:srgbClr val="0000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0" name="Rectangle 31"/>
            <p:cNvSpPr>
              <a:spLocks noChangeArrowheads="1"/>
            </p:cNvSpPr>
            <p:nvPr/>
          </p:nvSpPr>
          <p:spPr bwMode="auto">
            <a:xfrm>
              <a:off x="0" y="818"/>
              <a:ext cx="5760" cy="34"/>
            </a:xfrm>
            <a:prstGeom prst="rect">
              <a:avLst/>
            </a:prstGeom>
            <a:solidFill>
              <a:srgbClr val="00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1" name="Rectangle 32"/>
            <p:cNvSpPr>
              <a:spLocks noChangeArrowheads="1"/>
            </p:cNvSpPr>
            <p:nvPr/>
          </p:nvSpPr>
          <p:spPr bwMode="auto">
            <a:xfrm>
              <a:off x="0" y="852"/>
              <a:ext cx="5760" cy="48"/>
            </a:xfrm>
            <a:prstGeom prst="rect">
              <a:avLst/>
            </a:prstGeom>
            <a:solidFill>
              <a:srgbClr val="00003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2" name="Rectangle 33"/>
            <p:cNvSpPr>
              <a:spLocks noChangeArrowheads="1"/>
            </p:cNvSpPr>
            <p:nvPr/>
          </p:nvSpPr>
          <p:spPr bwMode="auto">
            <a:xfrm>
              <a:off x="0" y="900"/>
              <a:ext cx="5760" cy="47"/>
            </a:xfrm>
            <a:prstGeom prst="rect">
              <a:avLst/>
            </a:prstGeom>
            <a:solidFill>
              <a:srgbClr val="0000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3" name="Rectangle 34"/>
            <p:cNvSpPr>
              <a:spLocks noChangeArrowheads="1"/>
            </p:cNvSpPr>
            <p:nvPr/>
          </p:nvSpPr>
          <p:spPr bwMode="auto">
            <a:xfrm>
              <a:off x="0" y="947"/>
              <a:ext cx="5760" cy="38"/>
            </a:xfrm>
            <a:prstGeom prst="rect">
              <a:avLst/>
            </a:prstGeom>
            <a:solidFill>
              <a:srgbClr val="0000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4" name="Rectangle 35"/>
            <p:cNvSpPr>
              <a:spLocks noChangeArrowheads="1"/>
            </p:cNvSpPr>
            <p:nvPr/>
          </p:nvSpPr>
          <p:spPr bwMode="auto">
            <a:xfrm>
              <a:off x="0" y="985"/>
              <a:ext cx="5760" cy="47"/>
            </a:xfrm>
            <a:prstGeom prst="rect">
              <a:avLst/>
            </a:prstGeom>
            <a:solidFill>
              <a:srgbClr val="0000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5" name="Rectangle 36"/>
            <p:cNvSpPr>
              <a:spLocks noChangeArrowheads="1"/>
            </p:cNvSpPr>
            <p:nvPr/>
          </p:nvSpPr>
          <p:spPr bwMode="auto">
            <a:xfrm>
              <a:off x="0" y="1032"/>
              <a:ext cx="5760" cy="37"/>
            </a:xfrm>
            <a:prstGeom prst="rect">
              <a:avLst/>
            </a:prstGeom>
            <a:solidFill>
              <a:srgbClr val="0000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6" name="Rectangle 37"/>
            <p:cNvSpPr>
              <a:spLocks noChangeArrowheads="1"/>
            </p:cNvSpPr>
            <p:nvPr/>
          </p:nvSpPr>
          <p:spPr bwMode="auto">
            <a:xfrm>
              <a:off x="0" y="1069"/>
              <a:ext cx="5760" cy="36"/>
            </a:xfrm>
            <a:prstGeom prst="rect">
              <a:avLst/>
            </a:prstGeom>
            <a:solidFill>
              <a:srgbClr val="0000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7" name="Rectangle 38"/>
            <p:cNvSpPr>
              <a:spLocks noChangeArrowheads="1"/>
            </p:cNvSpPr>
            <p:nvPr/>
          </p:nvSpPr>
          <p:spPr bwMode="auto">
            <a:xfrm>
              <a:off x="0" y="1105"/>
              <a:ext cx="5760" cy="49"/>
            </a:xfrm>
            <a:prstGeom prst="rect">
              <a:avLst/>
            </a:prstGeom>
            <a:solidFill>
              <a:srgbClr val="0000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8" name="Rectangle 39"/>
            <p:cNvSpPr>
              <a:spLocks noChangeArrowheads="1"/>
            </p:cNvSpPr>
            <p:nvPr/>
          </p:nvSpPr>
          <p:spPr bwMode="auto">
            <a:xfrm>
              <a:off x="0" y="1154"/>
              <a:ext cx="5760" cy="33"/>
            </a:xfrm>
            <a:prstGeom prst="rect">
              <a:avLst/>
            </a:prstGeom>
            <a:solidFill>
              <a:srgbClr val="0000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79" name="Rectangle 40"/>
            <p:cNvSpPr>
              <a:spLocks noChangeArrowheads="1"/>
            </p:cNvSpPr>
            <p:nvPr/>
          </p:nvSpPr>
          <p:spPr bwMode="auto">
            <a:xfrm>
              <a:off x="0" y="1187"/>
              <a:ext cx="5760" cy="51"/>
            </a:xfrm>
            <a:prstGeom prst="rect">
              <a:avLst/>
            </a:prstGeom>
            <a:solidFill>
              <a:srgbClr val="0000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0" name="Rectangle 41"/>
            <p:cNvSpPr>
              <a:spLocks noChangeArrowheads="1"/>
            </p:cNvSpPr>
            <p:nvPr/>
          </p:nvSpPr>
          <p:spPr bwMode="auto">
            <a:xfrm>
              <a:off x="0" y="1238"/>
              <a:ext cx="5760" cy="34"/>
            </a:xfrm>
            <a:prstGeom prst="rect">
              <a:avLst/>
            </a:prstGeom>
            <a:solidFill>
              <a:srgbClr val="0000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1" name="Rectangle 42"/>
            <p:cNvSpPr>
              <a:spLocks noChangeArrowheads="1"/>
            </p:cNvSpPr>
            <p:nvPr/>
          </p:nvSpPr>
          <p:spPr bwMode="auto">
            <a:xfrm>
              <a:off x="0" y="1272"/>
              <a:ext cx="5760" cy="51"/>
            </a:xfrm>
            <a:prstGeom prst="rect">
              <a:avLst/>
            </a:prstGeom>
            <a:solidFill>
              <a:srgbClr val="0000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2" name="Rectangle 43"/>
            <p:cNvSpPr>
              <a:spLocks noChangeArrowheads="1"/>
            </p:cNvSpPr>
            <p:nvPr/>
          </p:nvSpPr>
          <p:spPr bwMode="auto">
            <a:xfrm>
              <a:off x="0" y="1323"/>
              <a:ext cx="5760" cy="33"/>
            </a:xfrm>
            <a:prstGeom prst="rect">
              <a:avLst/>
            </a:prstGeom>
            <a:solidFill>
              <a:srgbClr val="0000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3" name="Rectangle 44"/>
            <p:cNvSpPr>
              <a:spLocks noChangeArrowheads="1"/>
            </p:cNvSpPr>
            <p:nvPr/>
          </p:nvSpPr>
          <p:spPr bwMode="auto">
            <a:xfrm>
              <a:off x="0" y="1356"/>
              <a:ext cx="5760" cy="51"/>
            </a:xfrm>
            <a:prstGeom prst="rect">
              <a:avLst/>
            </a:prstGeom>
            <a:solidFill>
              <a:srgbClr val="0000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4" name="Rectangle 45"/>
            <p:cNvSpPr>
              <a:spLocks noChangeArrowheads="1"/>
            </p:cNvSpPr>
            <p:nvPr/>
          </p:nvSpPr>
          <p:spPr bwMode="auto">
            <a:xfrm>
              <a:off x="0" y="1407"/>
              <a:ext cx="5760" cy="34"/>
            </a:xfrm>
            <a:prstGeom prst="rect">
              <a:avLst/>
            </a:prstGeom>
            <a:solidFill>
              <a:srgbClr val="0000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5" name="Rectangle 46"/>
            <p:cNvSpPr>
              <a:spLocks noChangeArrowheads="1"/>
            </p:cNvSpPr>
            <p:nvPr/>
          </p:nvSpPr>
          <p:spPr bwMode="auto">
            <a:xfrm>
              <a:off x="0" y="1441"/>
              <a:ext cx="5760" cy="51"/>
            </a:xfrm>
            <a:prstGeom prst="rect">
              <a:avLst/>
            </a:prstGeom>
            <a:solidFill>
              <a:srgbClr val="0000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6" name="Rectangle 47"/>
            <p:cNvSpPr>
              <a:spLocks noChangeArrowheads="1"/>
            </p:cNvSpPr>
            <p:nvPr/>
          </p:nvSpPr>
          <p:spPr bwMode="auto">
            <a:xfrm>
              <a:off x="0" y="1492"/>
              <a:ext cx="5760" cy="51"/>
            </a:xfrm>
            <a:prstGeom prst="rect">
              <a:avLst/>
            </a:prstGeom>
            <a:solidFill>
              <a:srgbClr val="0000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7" name="Rectangle 48"/>
            <p:cNvSpPr>
              <a:spLocks noChangeArrowheads="1"/>
            </p:cNvSpPr>
            <p:nvPr/>
          </p:nvSpPr>
          <p:spPr bwMode="auto">
            <a:xfrm>
              <a:off x="0" y="1543"/>
              <a:ext cx="5760" cy="33"/>
            </a:xfrm>
            <a:prstGeom prst="rect">
              <a:avLst/>
            </a:prstGeom>
            <a:solidFill>
              <a:srgbClr val="0000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8" name="Rectangle 49"/>
            <p:cNvSpPr>
              <a:spLocks noChangeArrowheads="1"/>
            </p:cNvSpPr>
            <p:nvPr/>
          </p:nvSpPr>
          <p:spPr bwMode="auto">
            <a:xfrm>
              <a:off x="0" y="1576"/>
              <a:ext cx="5760" cy="34"/>
            </a:xfrm>
            <a:prstGeom prst="rect">
              <a:avLst/>
            </a:prstGeom>
            <a:solidFill>
              <a:srgbClr val="0000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89" name="Rectangle 50"/>
            <p:cNvSpPr>
              <a:spLocks noChangeArrowheads="1"/>
            </p:cNvSpPr>
            <p:nvPr/>
          </p:nvSpPr>
          <p:spPr bwMode="auto">
            <a:xfrm>
              <a:off x="0" y="1610"/>
              <a:ext cx="5760" cy="51"/>
            </a:xfrm>
            <a:prstGeom prst="rect">
              <a:avLst/>
            </a:prstGeom>
            <a:solidFill>
              <a:srgbClr val="0000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0" name="Rectangle 51"/>
            <p:cNvSpPr>
              <a:spLocks noChangeArrowheads="1"/>
            </p:cNvSpPr>
            <p:nvPr/>
          </p:nvSpPr>
          <p:spPr bwMode="auto">
            <a:xfrm>
              <a:off x="0" y="1661"/>
              <a:ext cx="5760" cy="51"/>
            </a:xfrm>
            <a:prstGeom prst="rect">
              <a:avLst/>
            </a:prstGeom>
            <a:solidFill>
              <a:srgbClr val="0000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1" name="Rectangle 52"/>
            <p:cNvSpPr>
              <a:spLocks noChangeArrowheads="1"/>
            </p:cNvSpPr>
            <p:nvPr/>
          </p:nvSpPr>
          <p:spPr bwMode="auto">
            <a:xfrm>
              <a:off x="0" y="1712"/>
              <a:ext cx="5760" cy="49"/>
            </a:xfrm>
            <a:prstGeom prst="rect">
              <a:avLst/>
            </a:prstGeom>
            <a:solidFill>
              <a:srgbClr val="0000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2" name="Rectangle 53"/>
            <p:cNvSpPr>
              <a:spLocks noChangeArrowheads="1"/>
            </p:cNvSpPr>
            <p:nvPr/>
          </p:nvSpPr>
          <p:spPr bwMode="auto">
            <a:xfrm>
              <a:off x="0" y="1761"/>
              <a:ext cx="5760" cy="36"/>
            </a:xfrm>
            <a:prstGeom prst="rect">
              <a:avLst/>
            </a:prstGeom>
            <a:solidFill>
              <a:srgbClr val="0000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3" name="Rectangle 54"/>
            <p:cNvSpPr>
              <a:spLocks noChangeArrowheads="1"/>
            </p:cNvSpPr>
            <p:nvPr/>
          </p:nvSpPr>
          <p:spPr bwMode="auto">
            <a:xfrm>
              <a:off x="0" y="1797"/>
              <a:ext cx="5760" cy="48"/>
            </a:xfrm>
            <a:prstGeom prst="rect">
              <a:avLst/>
            </a:prstGeom>
            <a:solidFill>
              <a:srgbClr val="0000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4" name="Rectangle 55"/>
            <p:cNvSpPr>
              <a:spLocks noChangeArrowheads="1"/>
            </p:cNvSpPr>
            <p:nvPr/>
          </p:nvSpPr>
          <p:spPr bwMode="auto">
            <a:xfrm>
              <a:off x="0" y="1845"/>
              <a:ext cx="5760" cy="36"/>
            </a:xfrm>
            <a:prstGeom prst="rect">
              <a:avLst/>
            </a:prstGeom>
            <a:solidFill>
              <a:srgbClr val="0000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5" name="Rectangle 56"/>
            <p:cNvSpPr>
              <a:spLocks noChangeArrowheads="1"/>
            </p:cNvSpPr>
            <p:nvPr/>
          </p:nvSpPr>
          <p:spPr bwMode="auto">
            <a:xfrm>
              <a:off x="0" y="1881"/>
              <a:ext cx="5760" cy="49"/>
            </a:xfrm>
            <a:prstGeom prst="rect">
              <a:avLst/>
            </a:prstGeom>
            <a:solidFill>
              <a:srgbClr val="0000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6" name="Rectangle 57"/>
            <p:cNvSpPr>
              <a:spLocks noChangeArrowheads="1"/>
            </p:cNvSpPr>
            <p:nvPr/>
          </p:nvSpPr>
          <p:spPr bwMode="auto">
            <a:xfrm>
              <a:off x="0" y="1930"/>
              <a:ext cx="5760" cy="51"/>
            </a:xfrm>
            <a:prstGeom prst="rect">
              <a:avLst/>
            </a:prstGeom>
            <a:solidFill>
              <a:srgbClr val="000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7" name="Rectangle 58"/>
            <p:cNvSpPr>
              <a:spLocks noChangeArrowheads="1"/>
            </p:cNvSpPr>
            <p:nvPr/>
          </p:nvSpPr>
          <p:spPr bwMode="auto">
            <a:xfrm>
              <a:off x="0" y="1981"/>
              <a:ext cx="5760" cy="51"/>
            </a:xfrm>
            <a:prstGeom prst="rect">
              <a:avLst/>
            </a:prstGeom>
            <a:solidFill>
              <a:srgbClr val="0000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8" name="Rectangle 59"/>
            <p:cNvSpPr>
              <a:spLocks noChangeArrowheads="1"/>
            </p:cNvSpPr>
            <p:nvPr/>
          </p:nvSpPr>
          <p:spPr bwMode="auto">
            <a:xfrm>
              <a:off x="0" y="2032"/>
              <a:ext cx="5760" cy="51"/>
            </a:xfrm>
            <a:prstGeom prst="rect">
              <a:avLst/>
            </a:prstGeom>
            <a:solidFill>
              <a:srgbClr val="0000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199" name="Rectangle 60"/>
            <p:cNvSpPr>
              <a:spLocks noChangeArrowheads="1"/>
            </p:cNvSpPr>
            <p:nvPr/>
          </p:nvSpPr>
          <p:spPr bwMode="auto">
            <a:xfrm>
              <a:off x="0" y="2083"/>
              <a:ext cx="5760" cy="49"/>
            </a:xfrm>
            <a:prstGeom prst="rect">
              <a:avLst/>
            </a:prstGeom>
            <a:solidFill>
              <a:srgbClr val="0000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00" name="Rectangle 61"/>
            <p:cNvSpPr>
              <a:spLocks noChangeArrowheads="1"/>
            </p:cNvSpPr>
            <p:nvPr/>
          </p:nvSpPr>
          <p:spPr bwMode="auto">
            <a:xfrm>
              <a:off x="0" y="2132"/>
              <a:ext cx="5760" cy="51"/>
            </a:xfrm>
            <a:prstGeom prst="rect">
              <a:avLst/>
            </a:prstGeom>
            <a:solidFill>
              <a:srgbClr val="0000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01" name="Rectangle 62"/>
            <p:cNvSpPr>
              <a:spLocks noChangeArrowheads="1"/>
            </p:cNvSpPr>
            <p:nvPr/>
          </p:nvSpPr>
          <p:spPr bwMode="auto">
            <a:xfrm>
              <a:off x="0" y="2183"/>
              <a:ext cx="5760" cy="52"/>
            </a:xfrm>
            <a:prstGeom prst="rect">
              <a:avLst/>
            </a:prstGeom>
            <a:solidFill>
              <a:srgbClr val="0000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02" name="Rectangle 63"/>
            <p:cNvSpPr>
              <a:spLocks noChangeArrowheads="1"/>
            </p:cNvSpPr>
            <p:nvPr/>
          </p:nvSpPr>
          <p:spPr bwMode="auto">
            <a:xfrm>
              <a:off x="0" y="2235"/>
              <a:ext cx="5760" cy="51"/>
            </a:xfrm>
            <a:prstGeom prst="rect">
              <a:avLst/>
            </a:prstGeom>
            <a:solidFill>
              <a:srgbClr val="0000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03" name="Rectangle 64"/>
            <p:cNvSpPr>
              <a:spLocks noChangeArrowheads="1"/>
            </p:cNvSpPr>
            <p:nvPr/>
          </p:nvSpPr>
          <p:spPr bwMode="auto">
            <a:xfrm>
              <a:off x="0" y="2286"/>
              <a:ext cx="5760" cy="49"/>
            </a:xfrm>
            <a:prstGeom prst="rect">
              <a:avLst/>
            </a:prstGeom>
            <a:solidFill>
              <a:srgbClr val="0000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04" name="Rectangle 65"/>
            <p:cNvSpPr>
              <a:spLocks noChangeArrowheads="1"/>
            </p:cNvSpPr>
            <p:nvPr/>
          </p:nvSpPr>
          <p:spPr bwMode="auto">
            <a:xfrm>
              <a:off x="0" y="2335"/>
              <a:ext cx="5760" cy="68"/>
            </a:xfrm>
            <a:prstGeom prst="rect">
              <a:avLst/>
            </a:prstGeom>
            <a:solidFill>
              <a:srgbClr val="00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05" name="Rectangle 66"/>
            <p:cNvSpPr>
              <a:spLocks noChangeArrowheads="1"/>
            </p:cNvSpPr>
            <p:nvPr/>
          </p:nvSpPr>
          <p:spPr bwMode="auto">
            <a:xfrm>
              <a:off x="0" y="2403"/>
              <a:ext cx="5760" cy="52"/>
            </a:xfrm>
            <a:prstGeom prst="rect">
              <a:avLst/>
            </a:prstGeom>
            <a:solidFill>
              <a:srgbClr val="0000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12" name="Rectangle 73"/>
            <p:cNvSpPr>
              <a:spLocks noChangeArrowheads="1"/>
            </p:cNvSpPr>
            <p:nvPr/>
          </p:nvSpPr>
          <p:spPr bwMode="auto">
            <a:xfrm>
              <a:off x="0" y="2859"/>
              <a:ext cx="5760" cy="85"/>
            </a:xfrm>
            <a:prstGeom prst="rect">
              <a:avLst/>
            </a:prstGeom>
            <a:solidFill>
              <a:srgbClr val="00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13" name="Rectangle 74"/>
            <p:cNvSpPr>
              <a:spLocks noChangeArrowheads="1"/>
            </p:cNvSpPr>
            <p:nvPr/>
          </p:nvSpPr>
          <p:spPr bwMode="auto">
            <a:xfrm>
              <a:off x="0" y="2944"/>
              <a:ext cx="5760" cy="84"/>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14" name="Rectangle 75"/>
            <p:cNvSpPr>
              <a:spLocks noChangeArrowheads="1"/>
            </p:cNvSpPr>
            <p:nvPr/>
          </p:nvSpPr>
          <p:spPr bwMode="auto">
            <a:xfrm>
              <a:off x="0" y="3028"/>
              <a:ext cx="5760" cy="100"/>
            </a:xfrm>
            <a:prstGeom prst="rect">
              <a:avLst/>
            </a:prstGeom>
            <a:solidFill>
              <a:srgbClr val="0000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15" name="Rectangle 76"/>
            <p:cNvSpPr>
              <a:spLocks noChangeArrowheads="1"/>
            </p:cNvSpPr>
            <p:nvPr/>
          </p:nvSpPr>
          <p:spPr bwMode="auto">
            <a:xfrm>
              <a:off x="0" y="3128"/>
              <a:ext cx="5760" cy="103"/>
            </a:xfrm>
            <a:prstGeom prst="rect">
              <a:avLst/>
            </a:prstGeom>
            <a:solidFill>
              <a:srgbClr val="0000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16" name="Rectangle 77"/>
            <p:cNvSpPr>
              <a:spLocks noChangeArrowheads="1"/>
            </p:cNvSpPr>
            <p:nvPr/>
          </p:nvSpPr>
          <p:spPr bwMode="auto">
            <a:xfrm>
              <a:off x="0" y="3231"/>
              <a:ext cx="5760" cy="117"/>
            </a:xfrm>
            <a:prstGeom prst="rect">
              <a:avLst/>
            </a:prstGeom>
            <a:solidFill>
              <a:srgbClr val="0000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17" name="Rectangle 78"/>
            <p:cNvSpPr>
              <a:spLocks noChangeArrowheads="1"/>
            </p:cNvSpPr>
            <p:nvPr/>
          </p:nvSpPr>
          <p:spPr bwMode="auto">
            <a:xfrm>
              <a:off x="0" y="3348"/>
              <a:ext cx="5760" cy="134"/>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18" name="Rectangle 79"/>
            <p:cNvSpPr>
              <a:spLocks noChangeArrowheads="1"/>
            </p:cNvSpPr>
            <p:nvPr/>
          </p:nvSpPr>
          <p:spPr bwMode="auto">
            <a:xfrm>
              <a:off x="0" y="3482"/>
              <a:ext cx="5760" cy="169"/>
            </a:xfrm>
            <a:prstGeom prst="rect">
              <a:avLst/>
            </a:prstGeom>
            <a:solidFill>
              <a:srgbClr val="0000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19" name="Rectangle 80"/>
            <p:cNvSpPr>
              <a:spLocks noChangeArrowheads="1"/>
            </p:cNvSpPr>
            <p:nvPr/>
          </p:nvSpPr>
          <p:spPr bwMode="auto">
            <a:xfrm>
              <a:off x="0" y="3651"/>
              <a:ext cx="5760" cy="220"/>
            </a:xfrm>
            <a:prstGeom prst="rect">
              <a:avLst/>
            </a:prstGeom>
            <a:solidFill>
              <a:srgbClr val="0000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20" name="Rectangle 81"/>
            <p:cNvSpPr>
              <a:spLocks noChangeArrowheads="1"/>
            </p:cNvSpPr>
            <p:nvPr/>
          </p:nvSpPr>
          <p:spPr bwMode="auto">
            <a:xfrm>
              <a:off x="0" y="3871"/>
              <a:ext cx="5760" cy="338"/>
            </a:xfrm>
            <a:prstGeom prst="rect">
              <a:avLst/>
            </a:prstGeom>
            <a:solidFill>
              <a:srgbClr val="0000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221" name="Rectangle 82"/>
            <p:cNvSpPr>
              <a:spLocks noChangeArrowheads="1"/>
            </p:cNvSpPr>
            <p:nvPr/>
          </p:nvSpPr>
          <p:spPr bwMode="auto">
            <a:xfrm>
              <a:off x="0" y="4209"/>
              <a:ext cx="5760" cy="111"/>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grpSp>
      <p:pic>
        <p:nvPicPr>
          <p:cNvPr id="5124" name="Picture 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0614" y="5481638"/>
            <a:ext cx="44973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85"/>
          <p:cNvSpPr>
            <a:spLocks noChangeArrowheads="1"/>
          </p:cNvSpPr>
          <p:nvPr/>
        </p:nvSpPr>
        <p:spPr bwMode="auto">
          <a:xfrm>
            <a:off x="6491289" y="5689601"/>
            <a:ext cx="3635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600" b="1" i="0" u="none" strike="noStrike" kern="1200" cap="none" spc="0" normalizeH="0" baseline="0" noProof="0">
                <a:ln>
                  <a:noFill/>
                </a:ln>
                <a:solidFill>
                  <a:srgbClr val="CCCCFF"/>
                </a:solidFill>
                <a:effectLst/>
                <a:uLnTx/>
                <a:uFillTx/>
                <a:latin typeface="Arial" charset="0"/>
                <a:ea typeface="+mn-ea"/>
                <a:cs typeface="+mn-cs"/>
              </a:rPr>
              <a:t>Department of Thoracic/Head &amp; Neck </a:t>
            </a:r>
            <a:endParaRPr kumimoji="0" lang="en-US" altLang="en-US" sz="1800" b="1" i="0" u="none" strike="noStrike" kern="1200" cap="none" spc="0" normalizeH="0" baseline="0" noProof="0">
              <a:ln>
                <a:noFill/>
              </a:ln>
              <a:solidFill>
                <a:srgbClr val="FFFFFF"/>
              </a:solidFill>
              <a:effectLst/>
              <a:uLnTx/>
              <a:uFillTx/>
              <a:latin typeface="Arial" charset="0"/>
              <a:ea typeface="+mn-ea"/>
              <a:cs typeface="+mn-cs"/>
            </a:endParaRPr>
          </a:p>
        </p:txBody>
      </p:sp>
      <p:sp>
        <p:nvSpPr>
          <p:cNvPr id="5126" name="Rectangle 86"/>
          <p:cNvSpPr>
            <a:spLocks noChangeArrowheads="1"/>
          </p:cNvSpPr>
          <p:nvPr/>
        </p:nvSpPr>
        <p:spPr bwMode="auto">
          <a:xfrm>
            <a:off x="6491288" y="5937251"/>
            <a:ext cx="1739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600" b="1" i="0" u="none" strike="noStrike" kern="1200" cap="none" spc="0" normalizeH="0" baseline="0" noProof="0">
                <a:ln>
                  <a:noFill/>
                </a:ln>
                <a:solidFill>
                  <a:srgbClr val="CCCCFF"/>
                </a:solidFill>
                <a:effectLst/>
                <a:uLnTx/>
                <a:uFillTx/>
                <a:latin typeface="Arial" charset="0"/>
                <a:ea typeface="+mn-ea"/>
                <a:cs typeface="+mn-cs"/>
              </a:rPr>
              <a:t>Medical Oncology</a:t>
            </a:r>
            <a:endParaRPr kumimoji="0" lang="en-US" altLang="en-US" sz="1800" b="1"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5127" name="Group 89"/>
          <p:cNvGrpSpPr>
            <a:grpSpLocks/>
          </p:cNvGrpSpPr>
          <p:nvPr/>
        </p:nvGrpSpPr>
        <p:grpSpPr bwMode="auto">
          <a:xfrm>
            <a:off x="2208213" y="5484813"/>
            <a:ext cx="2736850" cy="914400"/>
            <a:chOff x="431" y="3455"/>
            <a:chExt cx="1724" cy="576"/>
          </a:xfrm>
        </p:grpSpPr>
        <p:pic>
          <p:nvPicPr>
            <p:cNvPr id="5144" name="Picture 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 y="3455"/>
              <a:ext cx="17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Picture 8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 y="3455"/>
              <a:ext cx="17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8" name="Group 92"/>
          <p:cNvGrpSpPr>
            <a:grpSpLocks/>
          </p:cNvGrpSpPr>
          <p:nvPr/>
        </p:nvGrpSpPr>
        <p:grpSpPr bwMode="auto">
          <a:xfrm>
            <a:off x="1806575" y="1620839"/>
            <a:ext cx="3771900" cy="3589337"/>
            <a:chOff x="178" y="1638"/>
            <a:chExt cx="2376" cy="1644"/>
          </a:xfrm>
        </p:grpSpPr>
        <p:pic>
          <p:nvPicPr>
            <p:cNvPr id="5142" name="Picture 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 y="1652"/>
              <a:ext cx="2353" cy="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3" name="Rectangle 91"/>
            <p:cNvSpPr>
              <a:spLocks noChangeArrowheads="1"/>
            </p:cNvSpPr>
            <p:nvPr/>
          </p:nvSpPr>
          <p:spPr bwMode="auto">
            <a:xfrm>
              <a:off x="178" y="1638"/>
              <a:ext cx="2376" cy="1644"/>
            </a:xfrm>
            <a:prstGeom prst="rect">
              <a:avLst/>
            </a:prstGeom>
            <a:noFill/>
            <a:ln w="38100" cap="rnd">
              <a:solidFill>
                <a:srgbClr val="6666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5129" name="Rectangle 93"/>
          <p:cNvSpPr>
            <a:spLocks noChangeArrowheads="1"/>
          </p:cNvSpPr>
          <p:nvPr/>
        </p:nvSpPr>
        <p:spPr bwMode="auto">
          <a:xfrm>
            <a:off x="1524000" y="352107"/>
            <a:ext cx="9144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762000" rtl="0" eaLnBrk="0" fontAlgn="auto" latinLnBrk="0" hangingPunct="0">
              <a:lnSpc>
                <a:spcPct val="100000"/>
              </a:lnSpc>
              <a:spcBef>
                <a:spcPct val="20000"/>
              </a:spcBef>
              <a:spcAft>
                <a:spcPts val="0"/>
              </a:spcAft>
              <a:buClr>
                <a:srgbClr val="44546A"/>
              </a:buClr>
              <a:buSzTx/>
              <a:buFontTx/>
              <a:buNone/>
              <a:tabLst/>
              <a:defRPr/>
            </a:pPr>
            <a:r>
              <a:rPr kumimoji="0" lang="en-US" sz="3200" b="1" i="0" u="none" strike="noStrike" kern="1200" cap="none" spc="0" normalizeH="0" baseline="0" noProof="0" dirty="0">
                <a:ln>
                  <a:noFill/>
                </a:ln>
                <a:solidFill>
                  <a:srgbClr val="FFFF00"/>
                </a:solidFill>
                <a:effectLst/>
                <a:uLnTx/>
                <a:uFillTx/>
                <a:latin typeface="Arial" charset="0"/>
                <a:ea typeface="+mn-ea"/>
                <a:cs typeface="+mn-cs"/>
              </a:rPr>
              <a:t>Updates on Targeted Therapies in NSCLC</a:t>
            </a:r>
          </a:p>
        </p:txBody>
      </p:sp>
      <p:sp>
        <p:nvSpPr>
          <p:cNvPr id="5130" name="Rectangle 94"/>
          <p:cNvSpPr>
            <a:spLocks noChangeArrowheads="1"/>
          </p:cNvSpPr>
          <p:nvPr/>
        </p:nvSpPr>
        <p:spPr bwMode="auto">
          <a:xfrm>
            <a:off x="5953125" y="1599407"/>
            <a:ext cx="32019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FFFFFF"/>
                </a:solidFill>
                <a:effectLst/>
                <a:uLnTx/>
                <a:uFillTx/>
                <a:latin typeface="Arial" charset="0"/>
                <a:ea typeface="+mn-ea"/>
                <a:cs typeface="+mn-cs"/>
              </a:rPr>
              <a:t>Anne S. Tsao, M.D.</a:t>
            </a:r>
            <a:endParaRPr kumimoji="0" lang="en-US" altLang="en-US" sz="1800"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5131" name="Rectangle 95"/>
          <p:cNvSpPr>
            <a:spLocks noChangeArrowheads="1"/>
          </p:cNvSpPr>
          <p:nvPr/>
        </p:nvSpPr>
        <p:spPr bwMode="auto">
          <a:xfrm>
            <a:off x="5953125" y="2125277"/>
            <a:ext cx="1077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charset="0"/>
                <a:ea typeface="+mn-ea"/>
                <a:cs typeface="+mn-cs"/>
              </a:rPr>
              <a:t>Professor</a:t>
            </a:r>
          </a:p>
        </p:txBody>
      </p:sp>
      <p:sp>
        <p:nvSpPr>
          <p:cNvPr id="5132" name="Rectangle 96"/>
          <p:cNvSpPr>
            <a:spLocks noChangeArrowheads="1"/>
          </p:cNvSpPr>
          <p:nvPr/>
        </p:nvSpPr>
        <p:spPr bwMode="auto">
          <a:xfrm>
            <a:off x="6819900" y="3678239"/>
            <a:ext cx="63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Arial" charset="0"/>
                <a:ea typeface="+mn-ea"/>
                <a:cs typeface="+mn-cs"/>
              </a:rPr>
              <a:t> </a:t>
            </a:r>
          </a:p>
        </p:txBody>
      </p:sp>
      <p:grpSp>
        <p:nvGrpSpPr>
          <p:cNvPr id="5133" name="Group 101"/>
          <p:cNvGrpSpPr>
            <a:grpSpLocks/>
          </p:cNvGrpSpPr>
          <p:nvPr/>
        </p:nvGrpSpPr>
        <p:grpSpPr bwMode="auto">
          <a:xfrm>
            <a:off x="2025651" y="5343526"/>
            <a:ext cx="3565525" cy="1190625"/>
            <a:chOff x="316" y="3366"/>
            <a:chExt cx="2246" cy="750"/>
          </a:xfrm>
        </p:grpSpPr>
        <p:sp>
          <p:nvSpPr>
            <p:cNvPr id="5138" name="Rectangle 97"/>
            <p:cNvSpPr>
              <a:spLocks noChangeArrowheads="1"/>
            </p:cNvSpPr>
            <p:nvPr/>
          </p:nvSpPr>
          <p:spPr bwMode="auto">
            <a:xfrm>
              <a:off x="316" y="3366"/>
              <a:ext cx="2246" cy="120"/>
            </a:xfrm>
            <a:prstGeom prst="rect">
              <a:avLst/>
            </a:prstGeom>
            <a:solidFill>
              <a:srgbClr val="0000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5139" name="Rectangle 98"/>
            <p:cNvSpPr>
              <a:spLocks noChangeArrowheads="1"/>
            </p:cNvSpPr>
            <p:nvPr/>
          </p:nvSpPr>
          <p:spPr bwMode="auto">
            <a:xfrm>
              <a:off x="316" y="3486"/>
              <a:ext cx="2246" cy="169"/>
            </a:xfrm>
            <a:prstGeom prst="rect">
              <a:avLst/>
            </a:prstGeom>
            <a:solidFill>
              <a:srgbClr val="0000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5140" name="Rectangle 99"/>
            <p:cNvSpPr>
              <a:spLocks noChangeArrowheads="1"/>
            </p:cNvSpPr>
            <p:nvPr/>
          </p:nvSpPr>
          <p:spPr bwMode="auto">
            <a:xfrm>
              <a:off x="316" y="3655"/>
              <a:ext cx="2246" cy="220"/>
            </a:xfrm>
            <a:prstGeom prst="rect">
              <a:avLst/>
            </a:prstGeom>
            <a:solidFill>
              <a:srgbClr val="0000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5141" name="Rectangle 100"/>
            <p:cNvSpPr>
              <a:spLocks noChangeArrowheads="1"/>
            </p:cNvSpPr>
            <p:nvPr/>
          </p:nvSpPr>
          <p:spPr bwMode="auto">
            <a:xfrm>
              <a:off x="316" y="3875"/>
              <a:ext cx="2246" cy="241"/>
            </a:xfrm>
            <a:prstGeom prst="rect">
              <a:avLst/>
            </a:prstGeom>
            <a:solidFill>
              <a:srgbClr val="0000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grpSp>
      <p:sp>
        <p:nvSpPr>
          <p:cNvPr id="5134" name="Rectangle 102"/>
          <p:cNvSpPr>
            <a:spLocks noChangeArrowheads="1"/>
          </p:cNvSpPr>
          <p:nvPr/>
        </p:nvSpPr>
        <p:spPr bwMode="auto">
          <a:xfrm>
            <a:off x="2259013" y="5389564"/>
            <a:ext cx="20660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alibri Light" panose="020F0302020204030204"/>
                <a:ea typeface="+mn-ea"/>
                <a:cs typeface="+mn-cs"/>
              </a:rPr>
              <a:t>The University of Texas</a:t>
            </a:r>
          </a:p>
        </p:txBody>
      </p:sp>
      <p:sp>
        <p:nvSpPr>
          <p:cNvPr id="5135" name="Rectangle 103"/>
          <p:cNvSpPr>
            <a:spLocks noChangeArrowheads="1"/>
          </p:cNvSpPr>
          <p:nvPr/>
        </p:nvSpPr>
        <p:spPr bwMode="auto">
          <a:xfrm>
            <a:off x="2259014" y="5753101"/>
            <a:ext cx="14633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Light" panose="020F0302020204030204"/>
                <a:ea typeface="+mn-ea"/>
                <a:cs typeface="+mn-cs"/>
              </a:rPr>
              <a:t>MD ANDERSON </a:t>
            </a:r>
          </a:p>
        </p:txBody>
      </p:sp>
      <p:sp>
        <p:nvSpPr>
          <p:cNvPr id="5136" name="Rectangle 104"/>
          <p:cNvSpPr>
            <a:spLocks noChangeArrowheads="1"/>
          </p:cNvSpPr>
          <p:nvPr/>
        </p:nvSpPr>
        <p:spPr bwMode="auto">
          <a:xfrm>
            <a:off x="2259013" y="6119814"/>
            <a:ext cx="15148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alibri Light" panose="020F0302020204030204"/>
                <a:ea typeface="+mn-ea"/>
                <a:cs typeface="+mn-cs"/>
              </a:rPr>
              <a:t>CANCER CENTER</a:t>
            </a:r>
          </a:p>
        </p:txBody>
      </p:sp>
      <p:sp>
        <p:nvSpPr>
          <p:cNvPr id="5137" name="Rectangle 105"/>
          <p:cNvSpPr>
            <a:spLocks noChangeArrowheads="1"/>
          </p:cNvSpPr>
          <p:nvPr/>
        </p:nvSpPr>
        <p:spPr bwMode="auto">
          <a:xfrm>
            <a:off x="5973069" y="2542361"/>
            <a:ext cx="459218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2238" indent="-122238" defTabSz="762000" eaLnBrk="0" hangingPunct="0">
              <a:spcBef>
                <a:spcPct val="20000"/>
              </a:spcBef>
              <a:buClr>
                <a:schemeClr val="tx2"/>
              </a:buClr>
              <a:buChar char="•"/>
              <a:defRPr sz="2400">
                <a:solidFill>
                  <a:schemeClr val="tx1"/>
                </a:solidFill>
                <a:latin typeface="Arial" charset="0"/>
              </a:defRPr>
            </a:lvl1pPr>
            <a:lvl2pPr marL="742950" indent="-285750" defTabSz="762000" eaLnBrk="0" hangingPunct="0">
              <a:spcBef>
                <a:spcPct val="20000"/>
              </a:spcBef>
              <a:buClr>
                <a:schemeClr val="tx2"/>
              </a:buClr>
              <a:buChar char="–"/>
              <a:defRPr sz="2200">
                <a:solidFill>
                  <a:schemeClr val="tx1"/>
                </a:solidFill>
                <a:latin typeface="Arial" charset="0"/>
              </a:defRPr>
            </a:lvl2pPr>
            <a:lvl3pPr marL="1143000" indent="-228600" defTabSz="762000" eaLnBrk="0" hangingPunct="0">
              <a:spcBef>
                <a:spcPct val="20000"/>
              </a:spcBef>
              <a:buClr>
                <a:schemeClr val="tx2"/>
              </a:buClr>
              <a:buChar char="•"/>
              <a:defRPr sz="2000">
                <a:solidFill>
                  <a:schemeClr val="tx1"/>
                </a:solidFill>
                <a:latin typeface="Arial" charset="0"/>
              </a:defRPr>
            </a:lvl3pPr>
            <a:lvl4pPr marL="1600200" indent="-228600" defTabSz="762000" eaLnBrk="0" hangingPunct="0">
              <a:spcBef>
                <a:spcPct val="20000"/>
              </a:spcBef>
              <a:buClr>
                <a:schemeClr val="tx2"/>
              </a:buClr>
              <a:buChar char="–"/>
              <a:defRPr sz="2000">
                <a:solidFill>
                  <a:schemeClr val="tx1"/>
                </a:solidFill>
                <a:latin typeface="Arial" charset="0"/>
              </a:defRPr>
            </a:lvl4pPr>
            <a:lvl5pPr marL="2057400" indent="-228600" defTabSz="762000" eaLnBrk="0" hangingPunct="0">
              <a:spcBef>
                <a:spcPct val="20000"/>
              </a:spcBef>
              <a:buClr>
                <a:schemeClr val="tx2"/>
              </a:buClr>
              <a:buChar char="•"/>
              <a:defRPr sz="1600">
                <a:solidFill>
                  <a:schemeClr val="tx1"/>
                </a:solidFill>
                <a:latin typeface="Arial" charset="0"/>
              </a:defRPr>
            </a:lvl5pPr>
            <a:lvl6pPr marL="2514600" indent="-228600" defTabSz="7620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defTabSz="7620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defTabSz="7620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defTabSz="762000" eaLnBrk="0" fontAlgn="base" hangingPunct="0">
              <a:spcBef>
                <a:spcPct val="20000"/>
              </a:spcBef>
              <a:spcAft>
                <a:spcPct val="0"/>
              </a:spcAft>
              <a:buClr>
                <a:schemeClr val="tx2"/>
              </a:buClr>
              <a:buChar char="•"/>
              <a:defRPr sz="1600">
                <a:solidFill>
                  <a:schemeClr val="tx1"/>
                </a:solidFill>
                <a:latin typeface="Arial" charset="0"/>
              </a:defRPr>
            </a:lvl9pPr>
          </a:lstStyle>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charset="0"/>
                <a:ea typeface="+mn-ea"/>
                <a:cs typeface="+mn-cs"/>
              </a:rPr>
              <a:t>Section Chief, Thoracic Medical Oncology</a:t>
            </a:r>
          </a:p>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charset="0"/>
                <a:ea typeface="+mn-ea"/>
                <a:cs typeface="+mn-cs"/>
              </a:rPr>
              <a:t>Director, Mesothelioma Program</a:t>
            </a:r>
          </a:p>
          <a:p>
            <a:pPr marL="122238" marR="0" lvl="0" indent="-122238" algn="l"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charset="0"/>
                <a:ea typeface="+mn-ea"/>
                <a:cs typeface="+mn-cs"/>
              </a:rPr>
              <a:t>Director, Thoracic Chemo-XRT Program</a:t>
            </a:r>
          </a:p>
          <a:p>
            <a:pPr marL="122238" marR="0" lvl="0" indent="-122238" algn="ctr" defTabSz="7620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charset="0"/>
                <a:ea typeface="+mn-ea"/>
                <a:cs typeface="+mn-cs"/>
              </a:rPr>
              <a:t>November 2019</a:t>
            </a:r>
          </a:p>
        </p:txBody>
      </p:sp>
    </p:spTree>
    <p:extLst>
      <p:ext uri="{BB962C8B-B14F-4D97-AF65-F5344CB8AC3E}">
        <p14:creationId xmlns:p14="http://schemas.microsoft.com/office/powerpoint/2010/main" val="23066146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2"/>
          <p:cNvGrpSpPr>
            <a:grpSpLocks/>
          </p:cNvGrpSpPr>
          <p:nvPr/>
        </p:nvGrpSpPr>
        <p:grpSpPr bwMode="auto">
          <a:xfrm>
            <a:off x="2238928" y="1496420"/>
            <a:ext cx="8548688" cy="707886"/>
            <a:chOff x="304800" y="731606"/>
            <a:chExt cx="8548744" cy="708236"/>
          </a:xfrm>
        </p:grpSpPr>
        <p:sp>
          <p:nvSpPr>
            <p:cNvPr id="6156" name="Text Box 5"/>
            <p:cNvSpPr txBox="1">
              <a:spLocks noChangeArrowheads="1"/>
            </p:cNvSpPr>
            <p:nvPr/>
          </p:nvSpPr>
          <p:spPr bwMode="auto">
            <a:xfrm>
              <a:off x="304800" y="822325"/>
              <a:ext cx="2286000" cy="46166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Arial" charset="0"/>
                  <a:ea typeface="+mn-ea"/>
                  <a:cs typeface="+mn-cs"/>
                </a:rPr>
                <a:t>Background</a:t>
              </a:r>
            </a:p>
          </p:txBody>
        </p:sp>
        <p:sp>
          <p:nvSpPr>
            <p:cNvPr id="6157" name="AutoShape 6"/>
            <p:cNvSpPr>
              <a:spLocks noChangeArrowheads="1"/>
            </p:cNvSpPr>
            <p:nvPr/>
          </p:nvSpPr>
          <p:spPr bwMode="auto">
            <a:xfrm>
              <a:off x="2819400" y="936625"/>
              <a:ext cx="838200" cy="304800"/>
            </a:xfrm>
            <a:prstGeom prst="rightArrow">
              <a:avLst>
                <a:gd name="adj1" fmla="val 50000"/>
                <a:gd name="adj2" fmla="val 6875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158" name="Text Box 7"/>
            <p:cNvSpPr txBox="1">
              <a:spLocks noChangeArrowheads="1"/>
            </p:cNvSpPr>
            <p:nvPr/>
          </p:nvSpPr>
          <p:spPr bwMode="auto">
            <a:xfrm>
              <a:off x="3744558" y="731606"/>
              <a:ext cx="5108986" cy="70823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charset="0"/>
                  <a:ea typeface="+mn-ea"/>
                  <a:cs typeface="+mn-cs"/>
                </a:rPr>
                <a:t>Molecular Profiling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charset="0"/>
                  <a:ea typeface="+mn-ea"/>
                  <a:cs typeface="+mn-cs"/>
                </a:rPr>
                <a:t>Cell-free DNA (plasma testing)</a:t>
              </a:r>
            </a:p>
          </p:txBody>
        </p:sp>
      </p:grpSp>
      <p:sp>
        <p:nvSpPr>
          <p:cNvPr id="6147" name="Rectangle 8"/>
          <p:cNvSpPr>
            <a:spLocks noChangeArrowheads="1"/>
          </p:cNvSpPr>
          <p:nvPr/>
        </p:nvSpPr>
        <p:spPr bwMode="auto">
          <a:xfrm>
            <a:off x="611798" y="334028"/>
            <a:ext cx="9144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a:ln>
                  <a:noFill/>
                </a:ln>
                <a:solidFill>
                  <a:srgbClr val="FFFF00"/>
                </a:solidFill>
                <a:effectLst/>
                <a:uLnTx/>
                <a:uFillTx/>
                <a:latin typeface="Calibri" panose="020F0502020204030204"/>
                <a:ea typeface="+mn-ea"/>
                <a:cs typeface="+mn-cs"/>
              </a:rPr>
              <a:t>Outline: Targeted Therapy Updates</a:t>
            </a:r>
          </a:p>
        </p:txBody>
      </p:sp>
      <p:grpSp>
        <p:nvGrpSpPr>
          <p:cNvPr id="7" name="Group 22"/>
          <p:cNvGrpSpPr>
            <a:grpSpLocks/>
          </p:cNvGrpSpPr>
          <p:nvPr/>
        </p:nvGrpSpPr>
        <p:grpSpPr bwMode="auto">
          <a:xfrm>
            <a:off x="2250040" y="2832461"/>
            <a:ext cx="8567738" cy="707886"/>
            <a:chOff x="304800" y="2276042"/>
            <a:chExt cx="8567738" cy="435702"/>
          </a:xfrm>
        </p:grpSpPr>
        <p:sp>
          <p:nvSpPr>
            <p:cNvPr id="6153" name="Text Box 10"/>
            <p:cNvSpPr txBox="1">
              <a:spLocks noChangeArrowheads="1"/>
            </p:cNvSpPr>
            <p:nvPr/>
          </p:nvSpPr>
          <p:spPr bwMode="auto">
            <a:xfrm>
              <a:off x="304800" y="2381245"/>
              <a:ext cx="2286045" cy="284575"/>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charset="0"/>
                  <a:ea typeface="+mn-ea"/>
                  <a:cs typeface="+mn-cs"/>
                </a:rPr>
                <a:t>EGFR</a:t>
              </a:r>
            </a:p>
          </p:txBody>
        </p:sp>
        <p:sp>
          <p:nvSpPr>
            <p:cNvPr id="6154" name="AutoShape 11"/>
            <p:cNvSpPr>
              <a:spLocks noChangeArrowheads="1"/>
            </p:cNvSpPr>
            <p:nvPr/>
          </p:nvSpPr>
          <p:spPr bwMode="auto">
            <a:xfrm>
              <a:off x="2819450" y="2362082"/>
              <a:ext cx="838217" cy="304856"/>
            </a:xfrm>
            <a:prstGeom prst="rightArrow">
              <a:avLst>
                <a:gd name="adj1" fmla="val 50000"/>
                <a:gd name="adj2" fmla="val 68751"/>
              </a:avLst>
            </a:prstGeom>
            <a:solidFill>
              <a:srgbClr val="00FF00"/>
            </a:solidFill>
            <a:ln w="9525">
              <a:solidFill>
                <a:srgbClr val="00FF00"/>
              </a:solidFill>
              <a:miter lim="800000"/>
              <a:headEnd/>
              <a:tailEnd/>
            </a:ln>
          </p:spPr>
          <p:txBody>
            <a:bodyPr wrap="none" anchor="ct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155" name="Text Box 12"/>
            <p:cNvSpPr txBox="1">
              <a:spLocks noChangeArrowheads="1"/>
            </p:cNvSpPr>
            <p:nvPr/>
          </p:nvSpPr>
          <p:spPr bwMode="auto">
            <a:xfrm>
              <a:off x="3767037" y="2276042"/>
              <a:ext cx="5105501" cy="435702"/>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charset="0"/>
                  <a:ea typeface="+mn-ea"/>
                  <a:cs typeface="+mn-cs"/>
                </a:rPr>
                <a:t>Common and Rare Mutations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charset="0"/>
                  <a:ea typeface="+mn-ea"/>
                  <a:cs typeface="+mn-cs"/>
                </a:rPr>
                <a:t>Toxicities</a:t>
              </a:r>
            </a:p>
          </p:txBody>
        </p:sp>
      </p:grpSp>
      <p:grpSp>
        <p:nvGrpSpPr>
          <p:cNvPr id="15" name="Group 20"/>
          <p:cNvGrpSpPr>
            <a:grpSpLocks/>
          </p:cNvGrpSpPr>
          <p:nvPr/>
        </p:nvGrpSpPr>
        <p:grpSpPr bwMode="auto">
          <a:xfrm>
            <a:off x="2219878" y="4070675"/>
            <a:ext cx="8578850" cy="707886"/>
            <a:chOff x="304800" y="3943957"/>
            <a:chExt cx="8578850" cy="436565"/>
          </a:xfrm>
          <a:noFill/>
        </p:grpSpPr>
        <p:sp>
          <p:nvSpPr>
            <p:cNvPr id="16" name="Text Box 14"/>
            <p:cNvSpPr txBox="1">
              <a:spLocks noChangeArrowheads="1"/>
            </p:cNvSpPr>
            <p:nvPr/>
          </p:nvSpPr>
          <p:spPr bwMode="auto">
            <a:xfrm>
              <a:off x="304800" y="4007272"/>
              <a:ext cx="2286140" cy="284716"/>
            </a:xfrm>
            <a:prstGeom prst="rect">
              <a:avLst/>
            </a:prstGeom>
            <a:grpFill/>
            <a:ln w="38100">
              <a:solidFill>
                <a:srgbClr val="0000FF"/>
              </a:solidFill>
              <a:miter lim="800000"/>
              <a:headEnd/>
              <a:tailEnd/>
            </a:ln>
          </p:spPr>
          <p:txBody>
            <a:bodyPr anchor="ctr">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charset="0"/>
                  <a:ea typeface="+mn-ea"/>
                  <a:cs typeface="+mn-cs"/>
                </a:rPr>
                <a:t>ALK/ROS1</a:t>
              </a:r>
            </a:p>
          </p:txBody>
        </p:sp>
        <p:sp>
          <p:nvSpPr>
            <p:cNvPr id="17" name="AutoShape 15"/>
            <p:cNvSpPr>
              <a:spLocks noChangeArrowheads="1"/>
            </p:cNvSpPr>
            <p:nvPr/>
          </p:nvSpPr>
          <p:spPr bwMode="auto">
            <a:xfrm>
              <a:off x="2819554" y="4010313"/>
              <a:ext cx="838251" cy="304755"/>
            </a:xfrm>
            <a:prstGeom prst="rightArrow">
              <a:avLst>
                <a:gd name="adj1" fmla="val 50000"/>
                <a:gd name="adj2" fmla="val 68752"/>
              </a:avLst>
            </a:prstGeom>
            <a:solidFill>
              <a:srgbClr val="0000FF"/>
            </a:solidFill>
            <a:ln w="9525">
              <a:solidFill>
                <a:srgbClr val="0000FF"/>
              </a:solidFill>
              <a:miter lim="800000"/>
              <a:headEnd/>
              <a:tailEnd/>
            </a:ln>
          </p:spPr>
          <p:txBody>
            <a:bodyPr wrap="none" anchor="ct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8" name="Text Box 16"/>
            <p:cNvSpPr txBox="1">
              <a:spLocks noChangeArrowheads="1"/>
            </p:cNvSpPr>
            <p:nvPr/>
          </p:nvSpPr>
          <p:spPr bwMode="auto">
            <a:xfrm>
              <a:off x="3777938" y="3943957"/>
              <a:ext cx="5105712" cy="436565"/>
            </a:xfrm>
            <a:prstGeom prst="rect">
              <a:avLst/>
            </a:prstGeom>
            <a:grpFill/>
            <a:ln w="38100">
              <a:solidFill>
                <a:srgbClr val="0000FF"/>
              </a:solidFill>
              <a:miter lim="800000"/>
              <a:headEnd/>
              <a:tailEnd/>
            </a:ln>
          </p:spPr>
          <p:txBody>
            <a:bodyPr anchor="ctr">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charset="0"/>
                  <a:ea typeface="+mn-ea"/>
                  <a:cs typeface="+mn-cs"/>
                </a:rPr>
                <a:t>Agents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charset="0"/>
                  <a:ea typeface="+mn-ea"/>
                  <a:cs typeface="+mn-cs"/>
                </a:rPr>
                <a:t>Toxicities</a:t>
              </a:r>
            </a:p>
          </p:txBody>
        </p:sp>
      </p:grpSp>
      <p:grpSp>
        <p:nvGrpSpPr>
          <p:cNvPr id="19" name="Group 20"/>
          <p:cNvGrpSpPr>
            <a:grpSpLocks/>
          </p:cNvGrpSpPr>
          <p:nvPr/>
        </p:nvGrpSpPr>
        <p:grpSpPr bwMode="auto">
          <a:xfrm>
            <a:off x="2238928" y="5254728"/>
            <a:ext cx="8578850" cy="830998"/>
            <a:chOff x="304800" y="3893384"/>
            <a:chExt cx="8578850" cy="512490"/>
          </a:xfrm>
        </p:grpSpPr>
        <p:sp>
          <p:nvSpPr>
            <p:cNvPr id="20" name="Text Box 14"/>
            <p:cNvSpPr txBox="1">
              <a:spLocks noChangeArrowheads="1"/>
            </p:cNvSpPr>
            <p:nvPr/>
          </p:nvSpPr>
          <p:spPr bwMode="auto">
            <a:xfrm>
              <a:off x="304800" y="3893384"/>
              <a:ext cx="2286140" cy="51249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charset="0"/>
                  <a:ea typeface="+mn-ea"/>
                  <a:cs typeface="+mn-cs"/>
                </a:rPr>
                <a:t>Other mutations</a:t>
              </a:r>
            </a:p>
          </p:txBody>
        </p:sp>
        <p:sp>
          <p:nvSpPr>
            <p:cNvPr id="21" name="AutoShape 15"/>
            <p:cNvSpPr>
              <a:spLocks noChangeArrowheads="1"/>
            </p:cNvSpPr>
            <p:nvPr/>
          </p:nvSpPr>
          <p:spPr bwMode="auto">
            <a:xfrm>
              <a:off x="2819554" y="4010313"/>
              <a:ext cx="838251" cy="304755"/>
            </a:xfrm>
            <a:prstGeom prst="rightArrow">
              <a:avLst>
                <a:gd name="adj1" fmla="val 50000"/>
                <a:gd name="adj2" fmla="val 68752"/>
              </a:avLst>
            </a:prstGeom>
            <a:solidFill>
              <a:srgbClr val="FFFF00"/>
            </a:solidFill>
            <a:ln w="9525">
              <a:solidFill>
                <a:srgbClr val="FFFF00"/>
              </a:solidFill>
              <a:miter lim="800000"/>
              <a:headEnd/>
              <a:tailEnd/>
            </a:ln>
          </p:spPr>
          <p:txBody>
            <a:bodyPr wrap="none" anchor="ct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2" name="Text Box 16"/>
            <p:cNvSpPr txBox="1">
              <a:spLocks noChangeArrowheads="1"/>
            </p:cNvSpPr>
            <p:nvPr/>
          </p:nvSpPr>
          <p:spPr bwMode="auto">
            <a:xfrm>
              <a:off x="3777938" y="3967788"/>
              <a:ext cx="5105712" cy="43656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charset="0"/>
                  <a:ea typeface="+mn-ea"/>
                  <a:cs typeface="+mn-cs"/>
                </a:rPr>
                <a:t>RET, BRAF, MET exon 14, NTRK Agents Toxicities</a:t>
              </a:r>
            </a:p>
          </p:txBody>
        </p:sp>
      </p:grpSp>
    </p:spTree>
    <p:extLst>
      <p:ext uri="{BB962C8B-B14F-4D97-AF65-F5344CB8AC3E}">
        <p14:creationId xmlns:p14="http://schemas.microsoft.com/office/powerpoint/2010/main" val="19300507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933" y="458443"/>
            <a:ext cx="9641059" cy="994172"/>
          </a:xfrm>
        </p:spPr>
        <p:txBody>
          <a:bodyPr>
            <a:normAutofit/>
          </a:bodyPr>
          <a:lstStyle/>
          <a:p>
            <a:r>
              <a:rPr lang="en-US" sz="3600" b="1" dirty="0">
                <a:solidFill>
                  <a:srgbClr val="FFFF00"/>
                </a:solidFill>
                <a:latin typeface="+mn-lt"/>
              </a:rPr>
              <a:t>Molecular Testing per </a:t>
            </a:r>
            <a:r>
              <a:rPr lang="en-US" sz="3600" b="1" dirty="0">
                <a:latin typeface="+mn-lt"/>
              </a:rPr>
              <a:t>IASLC-ACP-AMP</a:t>
            </a:r>
            <a:endParaRPr lang="en-US" sz="3600" b="1" dirty="0">
              <a:solidFill>
                <a:srgbClr val="FFFF00"/>
              </a:solidFill>
              <a:latin typeface="+mn-lt"/>
            </a:endParaRPr>
          </a:p>
        </p:txBody>
      </p:sp>
      <p:sp>
        <p:nvSpPr>
          <p:cNvPr id="4" name="Text Box 3"/>
          <p:cNvSpPr txBox="1">
            <a:spLocks noChangeArrowheads="1"/>
          </p:cNvSpPr>
          <p:nvPr/>
        </p:nvSpPr>
        <p:spPr bwMode="auto">
          <a:xfrm>
            <a:off x="2184115" y="1993734"/>
            <a:ext cx="2107346" cy="36933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00"/>
              </a:buClr>
              <a:buChar char="•"/>
              <a:defRPr sz="3200">
                <a:solidFill>
                  <a:schemeClr val="bg1"/>
                </a:solidFill>
                <a:latin typeface="Arial" panose="020B0604020202020204" pitchFamily="34" charset="0"/>
              </a:defRPr>
            </a:lvl1pPr>
            <a:lvl2pPr marL="742950" indent="-285750">
              <a:spcBef>
                <a:spcPct val="20000"/>
              </a:spcBef>
              <a:buClr>
                <a:srgbClr val="FF0000"/>
              </a:buClr>
              <a:buChar char="•"/>
              <a:defRPr sz="2800">
                <a:solidFill>
                  <a:schemeClr val="bg1"/>
                </a:solidFill>
                <a:latin typeface="Arial" panose="020B0604020202020204" pitchFamily="34" charset="0"/>
              </a:defRPr>
            </a:lvl2pPr>
            <a:lvl3pPr marL="1143000" indent="-228600">
              <a:spcBef>
                <a:spcPct val="20000"/>
              </a:spcBef>
              <a:buClr>
                <a:srgbClr val="FF0000"/>
              </a:buClr>
              <a:buChar char="•"/>
              <a:defRPr sz="2400">
                <a:solidFill>
                  <a:schemeClr val="bg1"/>
                </a:solidFill>
                <a:latin typeface="Arial" panose="020B0604020202020204" pitchFamily="34" charset="0"/>
              </a:defRPr>
            </a:lvl3pPr>
            <a:lvl4pPr marL="1600200" indent="-228600">
              <a:spcBef>
                <a:spcPct val="20000"/>
              </a:spcBef>
              <a:buClr>
                <a:srgbClr val="FF0000"/>
              </a:buClr>
              <a:buChar char="•"/>
              <a:defRPr sz="2000">
                <a:solidFill>
                  <a:schemeClr val="bg1"/>
                </a:solidFill>
                <a:latin typeface="Arial" panose="020B0604020202020204" pitchFamily="34" charset="0"/>
              </a:defRPr>
            </a:lvl4pPr>
            <a:lvl5pPr marL="2057400" indent="-228600">
              <a:spcBef>
                <a:spcPct val="20000"/>
              </a:spcBef>
              <a:buClr>
                <a:srgbClr val="FF00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Tumor Tissue</a:t>
            </a:r>
          </a:p>
        </p:txBody>
      </p:sp>
      <p:grpSp>
        <p:nvGrpSpPr>
          <p:cNvPr id="22" name="Group 21"/>
          <p:cNvGrpSpPr/>
          <p:nvPr/>
        </p:nvGrpSpPr>
        <p:grpSpPr>
          <a:xfrm>
            <a:off x="4743954" y="1855111"/>
            <a:ext cx="5395833" cy="646331"/>
            <a:chOff x="3717918" y="823620"/>
            <a:chExt cx="7194444" cy="861775"/>
          </a:xfrm>
        </p:grpSpPr>
        <p:sp>
          <p:nvSpPr>
            <p:cNvPr id="5" name="AutoShape 4"/>
            <p:cNvSpPr>
              <a:spLocks noChangeArrowheads="1"/>
            </p:cNvSpPr>
            <p:nvPr/>
          </p:nvSpPr>
          <p:spPr bwMode="auto">
            <a:xfrm>
              <a:off x="3717918" y="1095143"/>
              <a:ext cx="844684" cy="303734"/>
            </a:xfrm>
            <a:prstGeom prst="rightArrow">
              <a:avLst>
                <a:gd name="adj1" fmla="val 50000"/>
                <a:gd name="adj2" fmla="val 69271"/>
              </a:avLst>
            </a:prstGeom>
            <a:solidFill>
              <a:srgbClr val="FF0000"/>
            </a:solidFill>
            <a:ln>
              <a:solidFill>
                <a:srgbClr val="FF0000"/>
              </a:solidFill>
            </a:ln>
            <a:effectLst/>
          </p:spPr>
          <p:txBody>
            <a:bodyPr wrap="none" anchor="ctr"/>
            <a:lstStyle>
              <a:lvl1pPr>
                <a:spcBef>
                  <a:spcPct val="20000"/>
                </a:spcBef>
                <a:buClr>
                  <a:srgbClr val="FF0000"/>
                </a:buClr>
                <a:buChar char="•"/>
                <a:defRPr sz="3200">
                  <a:solidFill>
                    <a:schemeClr val="bg1"/>
                  </a:solidFill>
                  <a:latin typeface="Arial" panose="020B0604020202020204" pitchFamily="34" charset="0"/>
                </a:defRPr>
              </a:lvl1pPr>
              <a:lvl2pPr marL="742950" indent="-285750">
                <a:spcBef>
                  <a:spcPct val="20000"/>
                </a:spcBef>
                <a:buClr>
                  <a:srgbClr val="FF0000"/>
                </a:buClr>
                <a:buChar char="•"/>
                <a:defRPr sz="2800">
                  <a:solidFill>
                    <a:schemeClr val="bg1"/>
                  </a:solidFill>
                  <a:latin typeface="Arial" panose="020B0604020202020204" pitchFamily="34" charset="0"/>
                </a:defRPr>
              </a:lvl2pPr>
              <a:lvl3pPr marL="1143000" indent="-228600">
                <a:spcBef>
                  <a:spcPct val="20000"/>
                </a:spcBef>
                <a:buClr>
                  <a:srgbClr val="FF0000"/>
                </a:buClr>
                <a:buChar char="•"/>
                <a:defRPr sz="2400">
                  <a:solidFill>
                    <a:schemeClr val="bg1"/>
                  </a:solidFill>
                  <a:latin typeface="Arial" panose="020B0604020202020204" pitchFamily="34" charset="0"/>
                </a:defRPr>
              </a:lvl3pPr>
              <a:lvl4pPr marL="1600200" indent="-228600">
                <a:spcBef>
                  <a:spcPct val="20000"/>
                </a:spcBef>
                <a:buClr>
                  <a:srgbClr val="FF0000"/>
                </a:buClr>
                <a:buChar char="•"/>
                <a:defRPr sz="2000">
                  <a:solidFill>
                    <a:schemeClr val="bg1"/>
                  </a:solidFill>
                  <a:latin typeface="Arial" panose="020B0604020202020204" pitchFamily="34" charset="0"/>
                </a:defRPr>
              </a:lvl4pPr>
              <a:lvl5pPr marL="2057400" indent="-228600">
                <a:spcBef>
                  <a:spcPct val="20000"/>
                </a:spcBef>
                <a:buClr>
                  <a:srgbClr val="FF00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 Box 5"/>
            <p:cNvSpPr txBox="1">
              <a:spLocks noChangeArrowheads="1"/>
            </p:cNvSpPr>
            <p:nvPr/>
          </p:nvSpPr>
          <p:spPr bwMode="auto">
            <a:xfrm>
              <a:off x="5714855" y="823620"/>
              <a:ext cx="5197507" cy="8617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00"/>
                </a:buClr>
                <a:buChar char="•"/>
                <a:defRPr sz="3200">
                  <a:solidFill>
                    <a:schemeClr val="bg1"/>
                  </a:solidFill>
                  <a:latin typeface="Arial" panose="020B0604020202020204" pitchFamily="34" charset="0"/>
                </a:defRPr>
              </a:lvl1pPr>
              <a:lvl2pPr marL="742950" indent="-285750">
                <a:spcBef>
                  <a:spcPct val="20000"/>
                </a:spcBef>
                <a:buClr>
                  <a:srgbClr val="FF0000"/>
                </a:buClr>
                <a:buChar char="•"/>
                <a:defRPr sz="2800">
                  <a:solidFill>
                    <a:schemeClr val="bg1"/>
                  </a:solidFill>
                  <a:latin typeface="Arial" panose="020B0604020202020204" pitchFamily="34" charset="0"/>
                </a:defRPr>
              </a:lvl2pPr>
              <a:lvl3pPr marL="1143000" indent="-228600">
                <a:spcBef>
                  <a:spcPct val="20000"/>
                </a:spcBef>
                <a:buClr>
                  <a:srgbClr val="FF0000"/>
                </a:buClr>
                <a:buChar char="•"/>
                <a:defRPr sz="2400">
                  <a:solidFill>
                    <a:schemeClr val="bg1"/>
                  </a:solidFill>
                  <a:latin typeface="Arial" panose="020B0604020202020204" pitchFamily="34" charset="0"/>
                </a:defRPr>
              </a:lvl3pPr>
              <a:lvl4pPr marL="1600200" indent="-228600">
                <a:spcBef>
                  <a:spcPct val="20000"/>
                </a:spcBef>
                <a:buClr>
                  <a:srgbClr val="FF0000"/>
                </a:buClr>
                <a:buChar char="•"/>
                <a:defRPr sz="2000">
                  <a:solidFill>
                    <a:schemeClr val="bg1"/>
                  </a:solidFill>
                  <a:latin typeface="Arial" panose="020B0604020202020204" pitchFamily="34" charset="0"/>
                </a:defRPr>
              </a:lvl4pPr>
              <a:lvl5pPr marL="2057400" indent="-228600">
                <a:spcBef>
                  <a:spcPct val="20000"/>
                </a:spcBef>
                <a:buClr>
                  <a:srgbClr val="FF00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FF0000"/>
                </a:buClr>
                <a:buSzTx/>
                <a:buFontTx/>
                <a:buNone/>
                <a:tabLst/>
                <a:defRPr/>
              </a:pPr>
              <a:r>
                <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Gene mutation testing (panels or NGS), PD-L1 IHC, ALK IHC, FISH </a:t>
              </a:r>
            </a:p>
          </p:txBody>
        </p:sp>
      </p:grpSp>
      <p:sp>
        <p:nvSpPr>
          <p:cNvPr id="9" name="Text Box 8"/>
          <p:cNvSpPr txBox="1">
            <a:spLocks noChangeArrowheads="1"/>
          </p:cNvSpPr>
          <p:nvPr/>
        </p:nvSpPr>
        <p:spPr bwMode="auto">
          <a:xfrm>
            <a:off x="2184115" y="5043826"/>
            <a:ext cx="2107406" cy="369332"/>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00"/>
              </a:buClr>
              <a:buChar char="•"/>
              <a:defRPr sz="3200">
                <a:solidFill>
                  <a:schemeClr val="bg1"/>
                </a:solidFill>
                <a:latin typeface="Arial" panose="020B0604020202020204" pitchFamily="34" charset="0"/>
              </a:defRPr>
            </a:lvl1pPr>
            <a:lvl2pPr marL="742950" indent="-285750">
              <a:spcBef>
                <a:spcPct val="20000"/>
              </a:spcBef>
              <a:buClr>
                <a:srgbClr val="FF0000"/>
              </a:buClr>
              <a:buChar char="•"/>
              <a:defRPr sz="2800">
                <a:solidFill>
                  <a:schemeClr val="bg1"/>
                </a:solidFill>
                <a:latin typeface="Arial" panose="020B0604020202020204" pitchFamily="34" charset="0"/>
              </a:defRPr>
            </a:lvl2pPr>
            <a:lvl3pPr marL="1143000" indent="-228600">
              <a:spcBef>
                <a:spcPct val="20000"/>
              </a:spcBef>
              <a:buClr>
                <a:srgbClr val="FF0000"/>
              </a:buClr>
              <a:buChar char="•"/>
              <a:defRPr sz="2400">
                <a:solidFill>
                  <a:schemeClr val="bg1"/>
                </a:solidFill>
                <a:latin typeface="Arial" panose="020B0604020202020204" pitchFamily="34" charset="0"/>
              </a:defRPr>
            </a:lvl3pPr>
            <a:lvl4pPr marL="1600200" indent="-228600">
              <a:spcBef>
                <a:spcPct val="20000"/>
              </a:spcBef>
              <a:buClr>
                <a:srgbClr val="FF0000"/>
              </a:buClr>
              <a:buChar char="•"/>
              <a:defRPr sz="2000">
                <a:solidFill>
                  <a:schemeClr val="bg1"/>
                </a:solidFill>
                <a:latin typeface="Arial" panose="020B0604020202020204" pitchFamily="34" charset="0"/>
              </a:defRPr>
            </a:lvl4pPr>
            <a:lvl5pPr marL="2057400" indent="-228600">
              <a:spcBef>
                <a:spcPct val="20000"/>
              </a:spcBef>
              <a:buClr>
                <a:srgbClr val="FF00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Sputum</a:t>
            </a:r>
          </a:p>
        </p:txBody>
      </p:sp>
      <p:sp>
        <p:nvSpPr>
          <p:cNvPr id="13" name="Text Box 8"/>
          <p:cNvSpPr txBox="1">
            <a:spLocks noChangeArrowheads="1"/>
          </p:cNvSpPr>
          <p:nvPr/>
        </p:nvSpPr>
        <p:spPr bwMode="auto">
          <a:xfrm>
            <a:off x="2184114" y="2978874"/>
            <a:ext cx="2107348" cy="369332"/>
          </a:xfrm>
          <a:prstGeom prst="rect">
            <a:avLst/>
          </a:prstGeom>
          <a:noFill/>
          <a:ln w="3810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00"/>
              </a:buClr>
              <a:buChar char="•"/>
              <a:defRPr sz="3200">
                <a:solidFill>
                  <a:schemeClr val="bg1"/>
                </a:solidFill>
                <a:latin typeface="Arial" panose="020B0604020202020204" pitchFamily="34" charset="0"/>
              </a:defRPr>
            </a:lvl1pPr>
            <a:lvl2pPr marL="742950" indent="-285750">
              <a:spcBef>
                <a:spcPct val="20000"/>
              </a:spcBef>
              <a:buClr>
                <a:srgbClr val="FF0000"/>
              </a:buClr>
              <a:buChar char="•"/>
              <a:defRPr sz="2800">
                <a:solidFill>
                  <a:schemeClr val="bg1"/>
                </a:solidFill>
                <a:latin typeface="Arial" panose="020B0604020202020204" pitchFamily="34" charset="0"/>
              </a:defRPr>
            </a:lvl2pPr>
            <a:lvl3pPr marL="1143000" indent="-228600">
              <a:spcBef>
                <a:spcPct val="20000"/>
              </a:spcBef>
              <a:buClr>
                <a:srgbClr val="FF0000"/>
              </a:buClr>
              <a:buChar char="•"/>
              <a:defRPr sz="2400">
                <a:solidFill>
                  <a:schemeClr val="bg1"/>
                </a:solidFill>
                <a:latin typeface="Arial" panose="020B0604020202020204" pitchFamily="34" charset="0"/>
              </a:defRPr>
            </a:lvl3pPr>
            <a:lvl4pPr marL="1600200" indent="-228600">
              <a:spcBef>
                <a:spcPct val="20000"/>
              </a:spcBef>
              <a:buClr>
                <a:srgbClr val="FF0000"/>
              </a:buClr>
              <a:buChar char="•"/>
              <a:defRPr sz="2000">
                <a:solidFill>
                  <a:schemeClr val="bg1"/>
                </a:solidFill>
                <a:latin typeface="Arial" panose="020B0604020202020204" pitchFamily="34" charset="0"/>
              </a:defRPr>
            </a:lvl4pPr>
            <a:lvl5pPr marL="2057400" indent="-228600">
              <a:spcBef>
                <a:spcPct val="20000"/>
              </a:spcBef>
              <a:buClr>
                <a:srgbClr val="FF00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Blood</a:t>
            </a:r>
          </a:p>
        </p:txBody>
      </p:sp>
      <p:grpSp>
        <p:nvGrpSpPr>
          <p:cNvPr id="23" name="Group 22"/>
          <p:cNvGrpSpPr/>
          <p:nvPr/>
        </p:nvGrpSpPr>
        <p:grpSpPr>
          <a:xfrm>
            <a:off x="4755775" y="2874807"/>
            <a:ext cx="5372191" cy="646331"/>
            <a:chOff x="3733679" y="2183217"/>
            <a:chExt cx="7162921" cy="861774"/>
          </a:xfrm>
        </p:grpSpPr>
        <p:sp>
          <p:nvSpPr>
            <p:cNvPr id="14" name="AutoShape 9"/>
            <p:cNvSpPr>
              <a:spLocks noChangeArrowheads="1"/>
            </p:cNvSpPr>
            <p:nvPr/>
          </p:nvSpPr>
          <p:spPr bwMode="auto">
            <a:xfrm>
              <a:off x="3733679" y="2400732"/>
              <a:ext cx="838224" cy="304055"/>
            </a:xfrm>
            <a:prstGeom prst="rightArrow">
              <a:avLst>
                <a:gd name="adj1" fmla="val 50000"/>
                <a:gd name="adj2" fmla="val 68750"/>
              </a:avLst>
            </a:prstGeom>
            <a:solidFill>
              <a:srgbClr val="00B050"/>
            </a:solidFill>
            <a:ln w="9525">
              <a:solidFill>
                <a:schemeClr val="tx1"/>
              </a:solidFill>
              <a:miter lim="800000"/>
              <a:headEnd/>
              <a:tailEnd/>
            </a:ln>
          </p:spPr>
          <p:txBody>
            <a:bodyPr wrap="none" anchor="ctr"/>
            <a:lstStyle>
              <a:lvl1pPr>
                <a:spcBef>
                  <a:spcPct val="20000"/>
                </a:spcBef>
                <a:buClr>
                  <a:srgbClr val="FF0000"/>
                </a:buClr>
                <a:buChar char="•"/>
                <a:defRPr sz="3200">
                  <a:solidFill>
                    <a:schemeClr val="bg1"/>
                  </a:solidFill>
                  <a:latin typeface="Arial" panose="020B0604020202020204" pitchFamily="34" charset="0"/>
                </a:defRPr>
              </a:lvl1pPr>
              <a:lvl2pPr marL="742950" indent="-285750">
                <a:spcBef>
                  <a:spcPct val="20000"/>
                </a:spcBef>
                <a:buClr>
                  <a:srgbClr val="FF0000"/>
                </a:buClr>
                <a:buChar char="•"/>
                <a:defRPr sz="2800">
                  <a:solidFill>
                    <a:schemeClr val="bg1"/>
                  </a:solidFill>
                  <a:latin typeface="Arial" panose="020B0604020202020204" pitchFamily="34" charset="0"/>
                </a:defRPr>
              </a:lvl2pPr>
              <a:lvl3pPr marL="1143000" indent="-228600">
                <a:spcBef>
                  <a:spcPct val="20000"/>
                </a:spcBef>
                <a:buClr>
                  <a:srgbClr val="FF0000"/>
                </a:buClr>
                <a:buChar char="•"/>
                <a:defRPr sz="2400">
                  <a:solidFill>
                    <a:schemeClr val="bg1"/>
                  </a:solidFill>
                  <a:latin typeface="Arial" panose="020B0604020202020204" pitchFamily="34" charset="0"/>
                </a:defRPr>
              </a:lvl3pPr>
              <a:lvl4pPr marL="1600200" indent="-228600">
                <a:spcBef>
                  <a:spcPct val="20000"/>
                </a:spcBef>
                <a:buClr>
                  <a:srgbClr val="FF0000"/>
                </a:buClr>
                <a:buChar char="•"/>
                <a:defRPr sz="2000">
                  <a:solidFill>
                    <a:schemeClr val="bg1"/>
                  </a:solidFill>
                  <a:latin typeface="Arial" panose="020B0604020202020204" pitchFamily="34" charset="0"/>
                </a:defRPr>
              </a:lvl4pPr>
              <a:lvl5pPr marL="2057400" indent="-228600">
                <a:spcBef>
                  <a:spcPct val="20000"/>
                </a:spcBef>
                <a:buClr>
                  <a:srgbClr val="FF00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Text Box 10"/>
            <p:cNvSpPr txBox="1">
              <a:spLocks noChangeArrowheads="1"/>
            </p:cNvSpPr>
            <p:nvPr/>
          </p:nvSpPr>
          <p:spPr bwMode="auto">
            <a:xfrm>
              <a:off x="5714855" y="2183217"/>
              <a:ext cx="5181745" cy="861774"/>
            </a:xfrm>
            <a:prstGeom prst="rect">
              <a:avLst/>
            </a:prstGeom>
            <a:noFill/>
            <a:ln w="3810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00"/>
                </a:buClr>
                <a:buChar char="•"/>
                <a:defRPr sz="3200">
                  <a:solidFill>
                    <a:schemeClr val="bg1"/>
                  </a:solidFill>
                  <a:latin typeface="Arial" panose="020B0604020202020204" pitchFamily="34" charset="0"/>
                </a:defRPr>
              </a:lvl1pPr>
              <a:lvl2pPr marL="742950" indent="-285750">
                <a:spcBef>
                  <a:spcPct val="20000"/>
                </a:spcBef>
                <a:buClr>
                  <a:srgbClr val="FF0000"/>
                </a:buClr>
                <a:buChar char="•"/>
                <a:defRPr sz="2800">
                  <a:solidFill>
                    <a:schemeClr val="bg1"/>
                  </a:solidFill>
                  <a:latin typeface="Arial" panose="020B0604020202020204" pitchFamily="34" charset="0"/>
                </a:defRPr>
              </a:lvl2pPr>
              <a:lvl3pPr marL="1143000" indent="-228600">
                <a:spcBef>
                  <a:spcPct val="20000"/>
                </a:spcBef>
                <a:buClr>
                  <a:srgbClr val="FF0000"/>
                </a:buClr>
                <a:buChar char="•"/>
                <a:defRPr sz="2400">
                  <a:solidFill>
                    <a:schemeClr val="bg1"/>
                  </a:solidFill>
                  <a:latin typeface="Arial" panose="020B0604020202020204" pitchFamily="34" charset="0"/>
                </a:defRPr>
              </a:lvl3pPr>
              <a:lvl4pPr marL="1600200" indent="-228600">
                <a:spcBef>
                  <a:spcPct val="20000"/>
                </a:spcBef>
                <a:buClr>
                  <a:srgbClr val="FF0000"/>
                </a:buClr>
                <a:buChar char="•"/>
                <a:defRPr sz="2000">
                  <a:solidFill>
                    <a:schemeClr val="bg1"/>
                  </a:solidFill>
                  <a:latin typeface="Arial" panose="020B0604020202020204" pitchFamily="34" charset="0"/>
                </a:defRPr>
              </a:lvl4pPr>
              <a:lvl5pPr marL="2057400" indent="-228600">
                <a:spcBef>
                  <a:spcPct val="20000"/>
                </a:spcBef>
                <a:buClr>
                  <a:srgbClr val="FF00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srgbClr val="FF0000"/>
                </a:buClr>
                <a:buSzTx/>
                <a:buFontTx/>
                <a:buNone/>
                <a:tabLst/>
                <a:defRPr/>
              </a:pPr>
              <a:r>
                <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Circulating cell-free tumor DNA (</a:t>
              </a:r>
              <a:r>
                <a:rPr kumimoji="0" lang="en-US" alt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cfDNA</a:t>
              </a:r>
              <a:r>
                <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t>
              </a:r>
            </a:p>
          </p:txBody>
        </p:sp>
      </p:grpSp>
      <p:sp>
        <p:nvSpPr>
          <p:cNvPr id="19" name="Text Box 14"/>
          <p:cNvSpPr txBox="1">
            <a:spLocks noChangeArrowheads="1"/>
          </p:cNvSpPr>
          <p:nvPr/>
        </p:nvSpPr>
        <p:spPr bwMode="auto">
          <a:xfrm>
            <a:off x="2184115" y="4043212"/>
            <a:ext cx="2107406" cy="369332"/>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00"/>
              </a:buClr>
              <a:buChar char="•"/>
              <a:defRPr sz="3200">
                <a:solidFill>
                  <a:schemeClr val="bg1"/>
                </a:solidFill>
                <a:latin typeface="Arial" panose="020B0604020202020204" pitchFamily="34" charset="0"/>
              </a:defRPr>
            </a:lvl1pPr>
            <a:lvl2pPr marL="742950" indent="-285750">
              <a:spcBef>
                <a:spcPct val="20000"/>
              </a:spcBef>
              <a:buClr>
                <a:srgbClr val="FF0000"/>
              </a:buClr>
              <a:buChar char="•"/>
              <a:defRPr sz="2800">
                <a:solidFill>
                  <a:schemeClr val="bg1"/>
                </a:solidFill>
                <a:latin typeface="Arial" panose="020B0604020202020204" pitchFamily="34" charset="0"/>
              </a:defRPr>
            </a:lvl2pPr>
            <a:lvl3pPr marL="1143000" indent="-228600">
              <a:spcBef>
                <a:spcPct val="20000"/>
              </a:spcBef>
              <a:buClr>
                <a:srgbClr val="FF0000"/>
              </a:buClr>
              <a:buChar char="•"/>
              <a:defRPr sz="2400">
                <a:solidFill>
                  <a:schemeClr val="bg1"/>
                </a:solidFill>
                <a:latin typeface="Arial" panose="020B0604020202020204" pitchFamily="34" charset="0"/>
              </a:defRPr>
            </a:lvl3pPr>
            <a:lvl4pPr marL="1600200" indent="-228600">
              <a:spcBef>
                <a:spcPct val="20000"/>
              </a:spcBef>
              <a:buClr>
                <a:srgbClr val="FF0000"/>
              </a:buClr>
              <a:buChar char="•"/>
              <a:defRPr sz="2000">
                <a:solidFill>
                  <a:schemeClr val="bg1"/>
                </a:solidFill>
                <a:latin typeface="Arial" panose="020B0604020202020204" pitchFamily="34" charset="0"/>
              </a:defRPr>
            </a:lvl4pPr>
            <a:lvl5pPr marL="2057400" indent="-228600">
              <a:spcBef>
                <a:spcPct val="20000"/>
              </a:spcBef>
              <a:buClr>
                <a:srgbClr val="FF00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0000"/>
              </a:buClr>
              <a:buChar char="•"/>
              <a:defRPr sz="2000">
                <a:solidFill>
                  <a:schemeClr val="bg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Urine</a:t>
            </a:r>
          </a:p>
        </p:txBody>
      </p:sp>
      <p:sp>
        <p:nvSpPr>
          <p:cNvPr id="20" name="Multiply 19"/>
          <p:cNvSpPr/>
          <p:nvPr/>
        </p:nvSpPr>
        <p:spPr>
          <a:xfrm>
            <a:off x="2091246" y="3786038"/>
            <a:ext cx="2221706" cy="1730463"/>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3891471" y="4328245"/>
            <a:ext cx="222885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Experimental and Not Validated</a:t>
            </a:r>
          </a:p>
        </p:txBody>
      </p:sp>
      <p:sp>
        <p:nvSpPr>
          <p:cNvPr id="24" name="TextBox 23"/>
          <p:cNvSpPr txBox="1"/>
          <p:nvPr/>
        </p:nvSpPr>
        <p:spPr>
          <a:xfrm>
            <a:off x="6241657" y="4062257"/>
            <a:ext cx="4357687" cy="1477328"/>
          </a:xfrm>
          <a:prstGeom prst="rect">
            <a:avLst/>
          </a:prstGeom>
          <a:noFill/>
          <a:ln w="38100">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white"/>
                </a:solidFill>
                <a:effectLst/>
                <a:uLnTx/>
                <a:uFillTx/>
                <a:latin typeface="Calibri" panose="020F0502020204030204"/>
                <a:ea typeface="+mn-ea"/>
                <a:cs typeface="+mn-cs"/>
              </a:rPr>
              <a:t>ACP-IASLC-AMP 3 categories of Biomarkers:</a:t>
            </a:r>
          </a:p>
          <a:p>
            <a:pPr marL="257175" marR="0" lvl="0" indent="-257175"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Must-test (standard of care)</a:t>
            </a:r>
          </a:p>
          <a:p>
            <a:pPr marL="257175" marR="0" lvl="0" indent="-257175"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Should-test (direct to clinical trials)</a:t>
            </a:r>
          </a:p>
          <a:p>
            <a:pPr marL="257175" marR="0" lvl="0" indent="-257175"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Investigational and not for clinical use at this time</a:t>
            </a:r>
          </a:p>
        </p:txBody>
      </p:sp>
    </p:spTree>
    <p:extLst>
      <p:ext uri="{BB962C8B-B14F-4D97-AF65-F5344CB8AC3E}">
        <p14:creationId xmlns:p14="http://schemas.microsoft.com/office/powerpoint/2010/main" val="22516548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426278" y="419195"/>
            <a:ext cx="1043876" cy="25391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NSCLC PATIENT</a:t>
            </a:r>
          </a:p>
        </p:txBody>
      </p:sp>
      <p:grpSp>
        <p:nvGrpSpPr>
          <p:cNvPr id="14" name="Group 33"/>
          <p:cNvGrpSpPr>
            <a:grpSpLocks/>
          </p:cNvGrpSpPr>
          <p:nvPr/>
        </p:nvGrpSpPr>
        <p:grpSpPr bwMode="auto">
          <a:xfrm>
            <a:off x="4486631" y="2074529"/>
            <a:ext cx="1128835" cy="732698"/>
            <a:chOff x="2741482" y="1556945"/>
            <a:chExt cx="2006412" cy="976206"/>
          </a:xfrm>
        </p:grpSpPr>
        <p:sp>
          <p:nvSpPr>
            <p:cNvPr id="15" name="Text Box 14"/>
            <p:cNvSpPr txBox="1">
              <a:spLocks noChangeArrowheads="1"/>
            </p:cNvSpPr>
            <p:nvPr/>
          </p:nvSpPr>
          <p:spPr bwMode="auto">
            <a:xfrm>
              <a:off x="2741482" y="2194847"/>
              <a:ext cx="2006412" cy="338304"/>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Adenocarcinoma</a:t>
              </a:r>
            </a:p>
          </p:txBody>
        </p:sp>
        <p:sp>
          <p:nvSpPr>
            <p:cNvPr id="16" name="Line 16"/>
            <p:cNvSpPr>
              <a:spLocks noChangeShapeType="1"/>
            </p:cNvSpPr>
            <p:nvPr/>
          </p:nvSpPr>
          <p:spPr bwMode="auto">
            <a:xfrm flipH="1">
              <a:off x="3209101" y="1556945"/>
              <a:ext cx="589167" cy="542914"/>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oup 34"/>
          <p:cNvGrpSpPr>
            <a:grpSpLocks/>
          </p:cNvGrpSpPr>
          <p:nvPr/>
        </p:nvGrpSpPr>
        <p:grpSpPr bwMode="auto">
          <a:xfrm>
            <a:off x="3151783" y="2819658"/>
            <a:ext cx="1272395" cy="473993"/>
            <a:chOff x="2590800" y="2470400"/>
            <a:chExt cx="2262034" cy="631994"/>
          </a:xfrm>
        </p:grpSpPr>
        <p:sp>
          <p:nvSpPr>
            <p:cNvPr id="18" name="Text Box 21"/>
            <p:cNvSpPr txBox="1">
              <a:spLocks noChangeArrowheads="1"/>
            </p:cNvSpPr>
            <p:nvPr/>
          </p:nvSpPr>
          <p:spPr bwMode="auto">
            <a:xfrm>
              <a:off x="2590800" y="2763838"/>
              <a:ext cx="838407" cy="338556"/>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EGFR</a:t>
              </a:r>
            </a:p>
          </p:txBody>
        </p:sp>
        <p:sp>
          <p:nvSpPr>
            <p:cNvPr id="19" name="Line 22"/>
            <p:cNvSpPr>
              <a:spLocks noChangeShapeType="1"/>
            </p:cNvSpPr>
            <p:nvPr/>
          </p:nvSpPr>
          <p:spPr bwMode="auto">
            <a:xfrm flipH="1">
              <a:off x="3821373" y="2470400"/>
              <a:ext cx="1031461" cy="318399"/>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oup 36"/>
          <p:cNvGrpSpPr>
            <a:grpSpLocks/>
          </p:cNvGrpSpPr>
          <p:nvPr/>
        </p:nvGrpSpPr>
        <p:grpSpPr bwMode="auto">
          <a:xfrm>
            <a:off x="5911526" y="1902276"/>
            <a:ext cx="3703520" cy="576791"/>
            <a:chOff x="140574" y="2595752"/>
            <a:chExt cx="6375973" cy="768888"/>
          </a:xfrm>
        </p:grpSpPr>
        <p:sp>
          <p:nvSpPr>
            <p:cNvPr id="21" name="Line 24"/>
            <p:cNvSpPr>
              <a:spLocks noChangeShapeType="1"/>
            </p:cNvSpPr>
            <p:nvPr/>
          </p:nvSpPr>
          <p:spPr bwMode="auto">
            <a:xfrm>
              <a:off x="140574" y="2602477"/>
              <a:ext cx="3782447" cy="20188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 Box 25"/>
            <p:cNvSpPr txBox="1">
              <a:spLocks noChangeArrowheads="1"/>
            </p:cNvSpPr>
            <p:nvPr/>
          </p:nvSpPr>
          <p:spPr bwMode="auto">
            <a:xfrm>
              <a:off x="4216377" y="2595752"/>
              <a:ext cx="2300170" cy="7688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No actionable </a:t>
              </a:r>
            </a:p>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Mutations and </a:t>
              </a:r>
            </a:p>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PD-L1 &lt; 50%</a:t>
              </a:r>
            </a:p>
          </p:txBody>
        </p:sp>
      </p:grpSp>
      <p:grpSp>
        <p:nvGrpSpPr>
          <p:cNvPr id="23" name="Group 35"/>
          <p:cNvGrpSpPr>
            <a:grpSpLocks/>
          </p:cNvGrpSpPr>
          <p:nvPr/>
        </p:nvGrpSpPr>
        <p:grpSpPr bwMode="auto">
          <a:xfrm>
            <a:off x="845540" y="3237177"/>
            <a:ext cx="2015403" cy="1363654"/>
            <a:chOff x="-3560496" y="2742372"/>
            <a:chExt cx="3582938" cy="1817770"/>
          </a:xfrm>
        </p:grpSpPr>
        <p:sp>
          <p:nvSpPr>
            <p:cNvPr id="24" name="Text Box 27"/>
            <p:cNvSpPr txBox="1">
              <a:spLocks noChangeArrowheads="1"/>
            </p:cNvSpPr>
            <p:nvPr/>
          </p:nvSpPr>
          <p:spPr bwMode="auto">
            <a:xfrm>
              <a:off x="-3560496" y="3360101"/>
              <a:ext cx="2482142" cy="1200041"/>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sng" strike="noStrike" kern="1200" cap="none" spc="0" normalizeH="0" baseline="0" noProof="0" dirty="0">
                  <a:ln>
                    <a:noFill/>
                  </a:ln>
                  <a:solidFill>
                    <a:prstClr val="white"/>
                  </a:solidFill>
                  <a:effectLst/>
                  <a:uLnTx/>
                  <a:uFillTx/>
                  <a:latin typeface="Calibri" panose="020F0502020204030204"/>
                  <a:ea typeface="+mn-ea"/>
                  <a:cs typeface="+mn-cs"/>
                </a:rPr>
                <a:t>Common mutations: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Osimertinib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Dacomitinib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Erlotinib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Gefitinib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Afatinib</a:t>
              </a: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Line 28"/>
            <p:cNvSpPr>
              <a:spLocks noChangeShapeType="1"/>
            </p:cNvSpPr>
            <p:nvPr/>
          </p:nvSpPr>
          <p:spPr bwMode="auto">
            <a:xfrm flipH="1">
              <a:off x="-2077709" y="2742372"/>
              <a:ext cx="2100151" cy="497334"/>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37"/>
          <p:cNvGrpSpPr>
            <a:grpSpLocks/>
          </p:cNvGrpSpPr>
          <p:nvPr/>
        </p:nvGrpSpPr>
        <p:grpSpPr bwMode="auto">
          <a:xfrm>
            <a:off x="2849376" y="2915153"/>
            <a:ext cx="1624139" cy="1009351"/>
            <a:chOff x="1681631" y="2055703"/>
            <a:chExt cx="2886616" cy="1344652"/>
          </a:xfrm>
        </p:grpSpPr>
        <p:sp>
          <p:nvSpPr>
            <p:cNvPr id="27" name="Line 31"/>
            <p:cNvSpPr>
              <a:spLocks noChangeShapeType="1"/>
            </p:cNvSpPr>
            <p:nvPr/>
          </p:nvSpPr>
          <p:spPr bwMode="auto">
            <a:xfrm flipH="1">
              <a:off x="3057295" y="2055703"/>
              <a:ext cx="1510952" cy="912611"/>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 Box 32"/>
            <p:cNvSpPr txBox="1">
              <a:spLocks noChangeArrowheads="1"/>
            </p:cNvSpPr>
            <p:nvPr/>
          </p:nvSpPr>
          <p:spPr bwMode="auto">
            <a:xfrm>
              <a:off x="1681631" y="3062090"/>
              <a:ext cx="1365265" cy="338265"/>
            </a:xfrm>
            <a:prstGeom prst="rect">
              <a:avLst/>
            </a:prstGeom>
            <a:noFill/>
            <a:ln w="38100">
              <a:solidFill>
                <a:srgbClr val="CCCC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EML 4 ALK</a:t>
              </a:r>
            </a:p>
          </p:txBody>
        </p:sp>
      </p:grpSp>
      <p:grpSp>
        <p:nvGrpSpPr>
          <p:cNvPr id="29" name="Group 38"/>
          <p:cNvGrpSpPr>
            <a:grpSpLocks/>
          </p:cNvGrpSpPr>
          <p:nvPr/>
        </p:nvGrpSpPr>
        <p:grpSpPr bwMode="auto">
          <a:xfrm>
            <a:off x="2380860" y="4019118"/>
            <a:ext cx="1001689" cy="1212130"/>
            <a:chOff x="2654775" y="3931286"/>
            <a:chExt cx="1780779" cy="1615625"/>
          </a:xfrm>
        </p:grpSpPr>
        <p:sp>
          <p:nvSpPr>
            <p:cNvPr id="30" name="Line 33"/>
            <p:cNvSpPr>
              <a:spLocks noChangeShapeType="1"/>
            </p:cNvSpPr>
            <p:nvPr/>
          </p:nvSpPr>
          <p:spPr bwMode="auto">
            <a:xfrm flipH="1">
              <a:off x="3602132" y="3931286"/>
              <a:ext cx="17566" cy="530982"/>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 Box 34"/>
            <p:cNvSpPr txBox="1">
              <a:spLocks noChangeArrowheads="1"/>
            </p:cNvSpPr>
            <p:nvPr/>
          </p:nvSpPr>
          <p:spPr bwMode="auto">
            <a:xfrm>
              <a:off x="2654775" y="4562360"/>
              <a:ext cx="1780779" cy="984551"/>
            </a:xfrm>
            <a:prstGeom prst="rect">
              <a:avLst/>
            </a:prstGeom>
            <a:noFill/>
            <a:ln w="38100">
              <a:solidFill>
                <a:srgbClr val="CCCC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Crizotinib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Alectinib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Ceritinib</a:t>
              </a: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Brigatinib</a:t>
              </a: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3" name="Group 29"/>
          <p:cNvGrpSpPr>
            <a:grpSpLocks/>
          </p:cNvGrpSpPr>
          <p:nvPr/>
        </p:nvGrpSpPr>
        <p:grpSpPr bwMode="auto">
          <a:xfrm>
            <a:off x="8313303" y="1303866"/>
            <a:ext cx="1337234" cy="361299"/>
            <a:chOff x="5166081" y="783622"/>
            <a:chExt cx="1857461" cy="481734"/>
          </a:xfrm>
        </p:grpSpPr>
        <p:sp>
          <p:nvSpPr>
            <p:cNvPr id="34" name="Line 6"/>
            <p:cNvSpPr>
              <a:spLocks noChangeShapeType="1"/>
            </p:cNvSpPr>
            <p:nvPr/>
          </p:nvSpPr>
          <p:spPr bwMode="auto">
            <a:xfrm>
              <a:off x="5166081" y="783622"/>
              <a:ext cx="1214130" cy="143179"/>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 Box 8"/>
            <p:cNvSpPr txBox="1">
              <a:spLocks noChangeArrowheads="1"/>
            </p:cNvSpPr>
            <p:nvPr/>
          </p:nvSpPr>
          <p:spPr bwMode="auto">
            <a:xfrm>
              <a:off x="6482028" y="926800"/>
              <a:ext cx="541514" cy="33855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a:ln>
                    <a:noFill/>
                  </a:ln>
                  <a:solidFill>
                    <a:prstClr val="white"/>
                  </a:solidFill>
                  <a:effectLst/>
                  <a:uLnTx/>
                  <a:uFillTx/>
                  <a:latin typeface="Calibri" panose="020F0502020204030204"/>
                  <a:ea typeface="+mn-ea"/>
                  <a:cs typeface="+mn-cs"/>
                </a:rPr>
                <a:t>SCC</a:t>
              </a:r>
            </a:p>
          </p:txBody>
        </p:sp>
      </p:grpSp>
      <p:grpSp>
        <p:nvGrpSpPr>
          <p:cNvPr id="36" name="Group 30"/>
          <p:cNvGrpSpPr>
            <a:grpSpLocks/>
          </p:cNvGrpSpPr>
          <p:nvPr/>
        </p:nvGrpSpPr>
        <p:grpSpPr bwMode="auto">
          <a:xfrm>
            <a:off x="9779914" y="1634170"/>
            <a:ext cx="1851711" cy="1531213"/>
            <a:chOff x="6135377" y="1525099"/>
            <a:chExt cx="3175462" cy="2041617"/>
          </a:xfrm>
        </p:grpSpPr>
        <p:sp>
          <p:nvSpPr>
            <p:cNvPr id="37" name="Line 9"/>
            <p:cNvSpPr>
              <a:spLocks noChangeShapeType="1"/>
            </p:cNvSpPr>
            <p:nvPr/>
          </p:nvSpPr>
          <p:spPr bwMode="auto">
            <a:xfrm>
              <a:off x="6135377" y="1525099"/>
              <a:ext cx="1637023" cy="303701"/>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 Box 10"/>
            <p:cNvSpPr txBox="1">
              <a:spLocks noChangeArrowheads="1"/>
            </p:cNvSpPr>
            <p:nvPr/>
          </p:nvSpPr>
          <p:spPr bwMode="auto">
            <a:xfrm>
              <a:off x="6661192" y="1935500"/>
              <a:ext cx="2649647" cy="163121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Platinum-</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taxane</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-pembrolizumab, </a:t>
              </a:r>
              <a:r>
                <a:rPr kumimoji="0" lang="en-US" altLang="en-US" sz="1050" b="1" i="0" u="none" strike="noStrike" kern="1200" cap="none" spc="0" normalizeH="0" baseline="0" noProof="0" dirty="0">
                  <a:ln>
                    <a:noFill/>
                  </a:ln>
                  <a:solidFill>
                    <a:prstClr val="white"/>
                  </a:solidFill>
                  <a:effectLst/>
                  <a:uLnTx/>
                  <a:uFillTx/>
                  <a:latin typeface="Arial" charset="0"/>
                  <a:ea typeface="+mn-ea"/>
                  <a:cs typeface="+mn-cs"/>
                </a:rPr>
                <a:t>IMpower131 </a:t>
              </a: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783" rtl="0" eaLnBrk="0" fontAlgn="auto" latinLnBrk="0" hangingPunct="0">
                <a:lnSpc>
                  <a:spcPct val="100000"/>
                </a:lnSpc>
                <a:spcBef>
                  <a:spcPct val="0"/>
                </a:spcBef>
                <a:spcAft>
                  <a:spcPts val="0"/>
                </a:spcAft>
                <a:buClrTx/>
                <a:buSzTx/>
                <a:buFontTx/>
                <a:buNone/>
                <a:tabLst/>
                <a:defRPr/>
              </a:pP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Avoid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pemetrexed</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or bevacizumab, or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necitumumab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 cis/gem</a:t>
              </a:r>
            </a:p>
          </p:txBody>
        </p:sp>
      </p:grpSp>
      <p:sp>
        <p:nvSpPr>
          <p:cNvPr id="40" name="Rectangle 2"/>
          <p:cNvSpPr txBox="1">
            <a:spLocks noChangeArrowheads="1"/>
          </p:cNvSpPr>
          <p:nvPr/>
        </p:nvSpPr>
        <p:spPr bwMode="auto">
          <a:xfrm>
            <a:off x="184119" y="0"/>
            <a:ext cx="4853874"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FFFF00"/>
                </a:solidFill>
                <a:effectLst/>
                <a:uLnTx/>
                <a:uFillTx/>
                <a:latin typeface="Calibri" panose="020F0502020204030204"/>
                <a:ea typeface="+mn-ea"/>
                <a:cs typeface="+mn-cs"/>
              </a:rPr>
              <a:t>Frontline Histology and Molecular Profiling October 2019</a:t>
            </a:r>
          </a:p>
        </p:txBody>
      </p:sp>
      <p:grpSp>
        <p:nvGrpSpPr>
          <p:cNvPr id="41" name="Group 40"/>
          <p:cNvGrpSpPr>
            <a:grpSpLocks/>
          </p:cNvGrpSpPr>
          <p:nvPr/>
        </p:nvGrpSpPr>
        <p:grpSpPr bwMode="auto">
          <a:xfrm>
            <a:off x="2304803" y="5337451"/>
            <a:ext cx="1539178" cy="1192038"/>
            <a:chOff x="-19206" y="5106807"/>
            <a:chExt cx="1930205" cy="1589384"/>
          </a:xfrm>
        </p:grpSpPr>
        <p:cxnSp>
          <p:nvCxnSpPr>
            <p:cNvPr id="42" name="Straight Arrow Connector 41"/>
            <p:cNvCxnSpPr/>
            <p:nvPr/>
          </p:nvCxnSpPr>
          <p:spPr>
            <a:xfrm>
              <a:off x="756834" y="5106807"/>
              <a:ext cx="1" cy="49367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3" name="Text Box 34"/>
            <p:cNvSpPr txBox="1">
              <a:spLocks noChangeArrowheads="1"/>
            </p:cNvSpPr>
            <p:nvPr/>
          </p:nvSpPr>
          <p:spPr bwMode="auto">
            <a:xfrm>
              <a:off x="-19206" y="5742083"/>
              <a:ext cx="1930205" cy="954108"/>
            </a:xfrm>
            <a:prstGeom prst="rect">
              <a:avLst/>
            </a:prstGeom>
            <a:noFill/>
            <a:ln w="38100">
              <a:solidFill>
                <a:srgbClr val="CCCC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Ceritinib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Alectinib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Brigatinib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Lorlatinib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900" b="1" i="0" u="none" strike="noStrike" kern="1200" cap="none" spc="0" normalizeH="0" baseline="0" noProof="0" dirty="0">
                  <a:ln>
                    <a:noFill/>
                  </a:ln>
                  <a:solidFill>
                    <a:prstClr val="white"/>
                  </a:solidFill>
                  <a:effectLst/>
                  <a:uLnTx/>
                  <a:uFillTx/>
                  <a:latin typeface="Calibri" panose="020F0502020204030204"/>
                  <a:ea typeface="+mn-ea"/>
                  <a:cs typeface="+mn-cs"/>
                </a:rPr>
                <a:t>(breakthrough designation only)</a:t>
              </a:r>
            </a:p>
          </p:txBody>
        </p:sp>
      </p:grpSp>
      <p:grpSp>
        <p:nvGrpSpPr>
          <p:cNvPr id="39" name="Group 38"/>
          <p:cNvGrpSpPr/>
          <p:nvPr/>
        </p:nvGrpSpPr>
        <p:grpSpPr>
          <a:xfrm>
            <a:off x="8078615" y="2553311"/>
            <a:ext cx="3137295" cy="3495266"/>
            <a:chOff x="7799636" y="1285790"/>
            <a:chExt cx="4183060" cy="4660355"/>
          </a:xfrm>
        </p:grpSpPr>
        <p:sp>
          <p:nvSpPr>
            <p:cNvPr id="32" name="Text Box 30"/>
            <p:cNvSpPr txBox="1">
              <a:spLocks noChangeArrowheads="1"/>
            </p:cNvSpPr>
            <p:nvPr/>
          </p:nvSpPr>
          <p:spPr bwMode="auto">
            <a:xfrm>
              <a:off x="7799636" y="4745817"/>
              <a:ext cx="4183060" cy="120032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Platinum-</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pemetrexed</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pembrolizumab</a:t>
              </a: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Platinum-paclitaxel-bevacizumab-atezolizumab (IMpower150)</a:t>
              </a:r>
            </a:p>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Platinum-doublet </a:t>
              </a:r>
              <a:r>
                <a:rPr kumimoji="0" lang="en-US" altLang="en-US" sz="1050" b="1" i="0" u="sng"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bevacizumab</a:t>
              </a:r>
            </a:p>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Non-platinum or platinum based doublet </a:t>
              </a:r>
            </a:p>
          </p:txBody>
        </p:sp>
        <p:cxnSp>
          <p:nvCxnSpPr>
            <p:cNvPr id="44" name="Straight Arrow Connector 43"/>
            <p:cNvCxnSpPr/>
            <p:nvPr/>
          </p:nvCxnSpPr>
          <p:spPr bwMode="auto">
            <a:xfrm>
              <a:off x="9735397" y="1285790"/>
              <a:ext cx="16849" cy="3376075"/>
            </a:xfrm>
            <a:prstGeom prst="straightConnector1">
              <a:avLst/>
            </a:prstGeom>
            <a:noFill/>
            <a:ln w="38100" cap="flat" cmpd="sng" algn="ctr">
              <a:solidFill>
                <a:schemeClr val="bg1"/>
              </a:solidFill>
              <a:prstDash val="solid"/>
              <a:round/>
              <a:headEnd type="none" w="med" len="med"/>
              <a:tailEnd type="arrow"/>
            </a:ln>
            <a:effectLst/>
          </p:spPr>
        </p:cxnSp>
      </p:grpSp>
      <p:grpSp>
        <p:nvGrpSpPr>
          <p:cNvPr id="49" name="Group 32"/>
          <p:cNvGrpSpPr>
            <a:grpSpLocks/>
          </p:cNvGrpSpPr>
          <p:nvPr/>
        </p:nvGrpSpPr>
        <p:grpSpPr bwMode="auto">
          <a:xfrm>
            <a:off x="1677402" y="631500"/>
            <a:ext cx="2811988" cy="1002670"/>
            <a:chOff x="1421123" y="402969"/>
            <a:chExt cx="3965685" cy="1336892"/>
          </a:xfrm>
        </p:grpSpPr>
        <p:sp>
          <p:nvSpPr>
            <p:cNvPr id="50" name="Line 5"/>
            <p:cNvSpPr>
              <a:spLocks noChangeShapeType="1"/>
            </p:cNvSpPr>
            <p:nvPr/>
          </p:nvSpPr>
          <p:spPr bwMode="auto">
            <a:xfrm flipH="1">
              <a:off x="3455421" y="402969"/>
              <a:ext cx="1668463" cy="655306"/>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 Box 7"/>
            <p:cNvSpPr txBox="1">
              <a:spLocks noChangeArrowheads="1"/>
            </p:cNvSpPr>
            <p:nvPr/>
          </p:nvSpPr>
          <p:spPr bwMode="auto">
            <a:xfrm>
              <a:off x="1421123" y="1185864"/>
              <a:ext cx="3965685" cy="553997"/>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Any histology but no actionable mutation</a:t>
              </a:r>
            </a:p>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PD-L1 IHC (+) </a:t>
              </a:r>
              <a:r>
                <a:rPr kumimoji="0" lang="en-US" altLang="en-US" sz="1050" b="1" i="0" u="sng" strike="noStrike" kern="1200" cap="none" spc="0" normalizeH="0" baseline="0" noProof="0" dirty="0">
                  <a:ln>
                    <a:noFill/>
                  </a:ln>
                  <a:solidFill>
                    <a:prstClr val="white"/>
                  </a:solidFill>
                  <a:effectLst/>
                  <a:uLnTx/>
                  <a:uFillTx/>
                  <a:latin typeface="Calibri" panose="020F0502020204030204"/>
                  <a:ea typeface="+mn-ea"/>
                  <a:cs typeface="+mn-cs"/>
                </a:rPr>
                <a:t>&gt;</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50%</a:t>
              </a:r>
            </a:p>
          </p:txBody>
        </p:sp>
      </p:grpSp>
      <p:grpSp>
        <p:nvGrpSpPr>
          <p:cNvPr id="2" name="Group 1"/>
          <p:cNvGrpSpPr/>
          <p:nvPr/>
        </p:nvGrpSpPr>
        <p:grpSpPr>
          <a:xfrm>
            <a:off x="297031" y="1536614"/>
            <a:ext cx="1287906" cy="611228"/>
            <a:chOff x="-910331" y="1811379"/>
            <a:chExt cx="1717209" cy="814969"/>
          </a:xfrm>
        </p:grpSpPr>
        <p:sp>
          <p:nvSpPr>
            <p:cNvPr id="54" name="Line 15"/>
            <p:cNvSpPr>
              <a:spLocks noChangeShapeType="1"/>
            </p:cNvSpPr>
            <p:nvPr/>
          </p:nvSpPr>
          <p:spPr bwMode="auto">
            <a:xfrm flipH="1">
              <a:off x="6972" y="1811379"/>
              <a:ext cx="799906" cy="432912"/>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xt Box 7"/>
            <p:cNvSpPr txBox="1">
              <a:spLocks noChangeArrowheads="1"/>
            </p:cNvSpPr>
            <p:nvPr/>
          </p:nvSpPr>
          <p:spPr bwMode="auto">
            <a:xfrm>
              <a:off x="-910331" y="2287794"/>
              <a:ext cx="1460230" cy="338554"/>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Pembrolizumab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grpSp>
        <p:nvGrpSpPr>
          <p:cNvPr id="3" name="Group 2"/>
          <p:cNvGrpSpPr/>
          <p:nvPr/>
        </p:nvGrpSpPr>
        <p:grpSpPr>
          <a:xfrm>
            <a:off x="5847531" y="676567"/>
            <a:ext cx="2293172" cy="770603"/>
            <a:chOff x="3910046" y="-191473"/>
            <a:chExt cx="3057563" cy="1027475"/>
          </a:xfrm>
        </p:grpSpPr>
        <p:sp>
          <p:nvSpPr>
            <p:cNvPr id="56" name="Text Box 7"/>
            <p:cNvSpPr txBox="1">
              <a:spLocks noChangeArrowheads="1"/>
            </p:cNvSpPr>
            <p:nvPr/>
          </p:nvSpPr>
          <p:spPr bwMode="auto">
            <a:xfrm>
              <a:off x="5099147" y="497446"/>
              <a:ext cx="1868462" cy="33855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PD-L1 IHC (-) or &lt; 50%</a:t>
              </a:r>
            </a:p>
          </p:txBody>
        </p:sp>
        <p:sp>
          <p:nvSpPr>
            <p:cNvPr id="64" name="Line 22"/>
            <p:cNvSpPr>
              <a:spLocks noChangeShapeType="1"/>
            </p:cNvSpPr>
            <p:nvPr/>
          </p:nvSpPr>
          <p:spPr bwMode="auto">
            <a:xfrm>
              <a:off x="3910046" y="-191473"/>
              <a:ext cx="1413646" cy="52306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 name="Group 4"/>
          <p:cNvGrpSpPr/>
          <p:nvPr/>
        </p:nvGrpSpPr>
        <p:grpSpPr>
          <a:xfrm>
            <a:off x="4581855" y="1411579"/>
            <a:ext cx="1988780" cy="639042"/>
            <a:chOff x="4077141" y="739107"/>
            <a:chExt cx="2651707" cy="852055"/>
          </a:xfrm>
        </p:grpSpPr>
        <p:sp>
          <p:nvSpPr>
            <p:cNvPr id="6" name="Line 5"/>
            <p:cNvSpPr>
              <a:spLocks noChangeShapeType="1"/>
            </p:cNvSpPr>
            <p:nvPr/>
          </p:nvSpPr>
          <p:spPr bwMode="auto">
            <a:xfrm flipH="1">
              <a:off x="5648437" y="801002"/>
              <a:ext cx="1080411" cy="384182"/>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Box 7"/>
            <p:cNvSpPr txBox="1">
              <a:spLocks noChangeArrowheads="1"/>
            </p:cNvSpPr>
            <p:nvPr/>
          </p:nvSpPr>
          <p:spPr bwMode="auto">
            <a:xfrm>
              <a:off x="4836678" y="1252608"/>
              <a:ext cx="881011" cy="338554"/>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a:ln>
                    <a:noFill/>
                  </a:ln>
                  <a:solidFill>
                    <a:prstClr val="white"/>
                  </a:solidFill>
                  <a:effectLst/>
                  <a:uLnTx/>
                  <a:uFillTx/>
                  <a:latin typeface="Calibri" panose="020F0502020204030204"/>
                  <a:ea typeface="+mn-ea"/>
                  <a:cs typeface="+mn-cs"/>
                </a:rPr>
                <a:t>Non-SCC</a:t>
              </a:r>
            </a:p>
          </p:txBody>
        </p:sp>
        <p:sp>
          <p:nvSpPr>
            <p:cNvPr id="65" name="Line 15"/>
            <p:cNvSpPr>
              <a:spLocks noChangeShapeType="1"/>
            </p:cNvSpPr>
            <p:nvPr/>
          </p:nvSpPr>
          <p:spPr bwMode="auto">
            <a:xfrm>
              <a:off x="4077141" y="739107"/>
              <a:ext cx="985589" cy="402651"/>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3" name="Group 52"/>
          <p:cNvGrpSpPr>
            <a:grpSpLocks/>
          </p:cNvGrpSpPr>
          <p:nvPr/>
        </p:nvGrpSpPr>
        <p:grpSpPr bwMode="auto">
          <a:xfrm>
            <a:off x="346875" y="4710961"/>
            <a:ext cx="1017128" cy="1177090"/>
            <a:chOff x="-63147" y="4801724"/>
            <a:chExt cx="1808227" cy="1569453"/>
          </a:xfrm>
        </p:grpSpPr>
        <p:cxnSp>
          <p:nvCxnSpPr>
            <p:cNvPr id="57" name="Straight Arrow Connector 56"/>
            <p:cNvCxnSpPr/>
            <p:nvPr/>
          </p:nvCxnSpPr>
          <p:spPr>
            <a:xfrm>
              <a:off x="1022702" y="4801724"/>
              <a:ext cx="1" cy="49367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8" name="Text Box 34"/>
            <p:cNvSpPr txBox="1">
              <a:spLocks noChangeArrowheads="1"/>
            </p:cNvSpPr>
            <p:nvPr/>
          </p:nvSpPr>
          <p:spPr bwMode="auto">
            <a:xfrm>
              <a:off x="-63147" y="5386292"/>
              <a:ext cx="1808227" cy="98488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If T790M and prior 1</a:t>
              </a:r>
              <a:r>
                <a:rPr kumimoji="0" lang="en-US" altLang="en-US" sz="1050" b="1" i="0" u="none" strike="noStrike" kern="1200" cap="none" spc="0" normalizeH="0" baseline="30000" noProof="0" dirty="0">
                  <a:ln>
                    <a:noFill/>
                  </a:ln>
                  <a:solidFill>
                    <a:prstClr val="white"/>
                  </a:solidFill>
                  <a:effectLst/>
                  <a:uLnTx/>
                  <a:uFillTx/>
                  <a:latin typeface="Calibri" panose="020F0502020204030204"/>
                  <a:ea typeface="+mn-ea"/>
                  <a:cs typeface="+mn-cs"/>
                </a:rPr>
                <a:t>st</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or 2</a:t>
              </a:r>
              <a:r>
                <a:rPr kumimoji="0" lang="en-US" altLang="en-US" sz="1050" b="1" i="0" u="none" strike="noStrike" kern="1200" cap="none" spc="0" normalizeH="0" baseline="30000" noProof="0" dirty="0">
                  <a:ln>
                    <a:noFill/>
                  </a:ln>
                  <a:solidFill>
                    <a:prstClr val="white"/>
                  </a:solidFill>
                  <a:effectLst/>
                  <a:uLnTx/>
                  <a:uFillTx/>
                  <a:latin typeface="Calibri" panose="020F0502020204030204"/>
                  <a:ea typeface="+mn-ea"/>
                  <a:cs typeface="+mn-cs"/>
                </a:rPr>
                <a:t>nd</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gen EGFR TKI,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Osimertinib</a:t>
              </a: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5" name="Group 44"/>
          <p:cNvGrpSpPr/>
          <p:nvPr/>
        </p:nvGrpSpPr>
        <p:grpSpPr>
          <a:xfrm>
            <a:off x="3619778" y="2939057"/>
            <a:ext cx="1139864" cy="2112419"/>
            <a:chOff x="2555672" y="1873375"/>
            <a:chExt cx="1519815" cy="2816559"/>
          </a:xfrm>
        </p:grpSpPr>
        <p:sp>
          <p:nvSpPr>
            <p:cNvPr id="59" name="TextBox 58"/>
            <p:cNvSpPr txBox="1"/>
            <p:nvPr/>
          </p:nvSpPr>
          <p:spPr>
            <a:xfrm>
              <a:off x="3292471" y="2630973"/>
              <a:ext cx="783016" cy="338555"/>
            </a:xfrm>
            <a:prstGeom prst="rect">
              <a:avLst/>
            </a:prstGeom>
            <a:noFill/>
            <a:ln w="38100">
              <a:solidFill>
                <a:schemeClr val="accent2">
                  <a:lumMod val="60000"/>
                  <a:lumOff val="4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alibri" panose="020F0502020204030204"/>
                  <a:ea typeface="+mn-ea"/>
                  <a:cs typeface="+mn-cs"/>
                </a:rPr>
                <a:t>ROS1</a:t>
              </a:r>
            </a:p>
          </p:txBody>
        </p:sp>
        <p:sp>
          <p:nvSpPr>
            <p:cNvPr id="62" name="Line 31"/>
            <p:cNvSpPr>
              <a:spLocks noChangeShapeType="1"/>
            </p:cNvSpPr>
            <p:nvPr/>
          </p:nvSpPr>
          <p:spPr bwMode="auto">
            <a:xfrm>
              <a:off x="3419949" y="3093069"/>
              <a:ext cx="3" cy="468655"/>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Line 31"/>
            <p:cNvSpPr>
              <a:spLocks noChangeShapeType="1"/>
            </p:cNvSpPr>
            <p:nvPr/>
          </p:nvSpPr>
          <p:spPr bwMode="auto">
            <a:xfrm flipH="1">
              <a:off x="3698888" y="1873375"/>
              <a:ext cx="241809" cy="634056"/>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TextBox 65"/>
            <p:cNvSpPr txBox="1"/>
            <p:nvPr/>
          </p:nvSpPr>
          <p:spPr>
            <a:xfrm>
              <a:off x="2555672" y="3705049"/>
              <a:ext cx="1172831" cy="984885"/>
            </a:xfrm>
            <a:prstGeom prst="rect">
              <a:avLst/>
            </a:prstGeom>
            <a:noFill/>
            <a:ln w="38100">
              <a:solidFill>
                <a:schemeClr val="accent2">
                  <a:lumMod val="60000"/>
                  <a:lumOff val="4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Crizotinib</a:t>
              </a:r>
              <a:r>
                <a:rPr kumimoji="0" 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Ceritinib</a:t>
              </a:r>
              <a:r>
                <a:rPr kumimoji="0" 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Entrectinib</a:t>
              </a:r>
              <a:r>
                <a:rPr kumimoji="0" lang="en-US" sz="1050" b="1"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Lorlatinib</a:t>
              </a:r>
              <a:endParaRPr kumimoji="0" 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8" name="Group 7"/>
          <p:cNvGrpSpPr/>
          <p:nvPr/>
        </p:nvGrpSpPr>
        <p:grpSpPr>
          <a:xfrm>
            <a:off x="5684291" y="2889082"/>
            <a:ext cx="1292591" cy="1720904"/>
            <a:chOff x="3415227" y="2743337"/>
            <a:chExt cx="1292591" cy="1720904"/>
          </a:xfrm>
        </p:grpSpPr>
        <p:sp>
          <p:nvSpPr>
            <p:cNvPr id="60" name="Line 31"/>
            <p:cNvSpPr>
              <a:spLocks noChangeShapeType="1"/>
            </p:cNvSpPr>
            <p:nvPr/>
          </p:nvSpPr>
          <p:spPr bwMode="auto">
            <a:xfrm>
              <a:off x="3415227" y="2743337"/>
              <a:ext cx="616065" cy="57915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Line 31"/>
            <p:cNvSpPr>
              <a:spLocks noChangeShapeType="1"/>
            </p:cNvSpPr>
            <p:nvPr/>
          </p:nvSpPr>
          <p:spPr bwMode="auto">
            <a:xfrm flipH="1">
              <a:off x="4039280" y="3690833"/>
              <a:ext cx="0" cy="28066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Text Box 25"/>
            <p:cNvSpPr txBox="1">
              <a:spLocks noChangeArrowheads="1"/>
            </p:cNvSpPr>
            <p:nvPr/>
          </p:nvSpPr>
          <p:spPr bwMode="auto">
            <a:xfrm>
              <a:off x="3789289" y="3373734"/>
              <a:ext cx="862737" cy="253916"/>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BRAF V600E</a:t>
              </a:r>
            </a:p>
          </p:txBody>
        </p:sp>
        <p:sp>
          <p:nvSpPr>
            <p:cNvPr id="73" name="Text Box 32"/>
            <p:cNvSpPr txBox="1">
              <a:spLocks noChangeArrowheads="1"/>
            </p:cNvSpPr>
            <p:nvPr/>
          </p:nvSpPr>
          <p:spPr bwMode="auto">
            <a:xfrm>
              <a:off x="3775972" y="4048743"/>
              <a:ext cx="931846" cy="415498"/>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Dabrafenib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Trametinib</a:t>
              </a: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7" name="Group 46"/>
          <p:cNvGrpSpPr/>
          <p:nvPr/>
        </p:nvGrpSpPr>
        <p:grpSpPr>
          <a:xfrm>
            <a:off x="5760328" y="2770285"/>
            <a:ext cx="2785472" cy="1827318"/>
            <a:chOff x="4788525" y="2306430"/>
            <a:chExt cx="3713963" cy="2436423"/>
          </a:xfrm>
        </p:grpSpPr>
        <p:sp>
          <p:nvSpPr>
            <p:cNvPr id="69" name="Line 31"/>
            <p:cNvSpPr>
              <a:spLocks noChangeShapeType="1"/>
            </p:cNvSpPr>
            <p:nvPr/>
          </p:nvSpPr>
          <p:spPr bwMode="auto">
            <a:xfrm>
              <a:off x="6979709" y="3280555"/>
              <a:ext cx="0" cy="355984"/>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Line 31"/>
            <p:cNvSpPr>
              <a:spLocks noChangeShapeType="1"/>
            </p:cNvSpPr>
            <p:nvPr/>
          </p:nvSpPr>
          <p:spPr bwMode="auto">
            <a:xfrm>
              <a:off x="4788525" y="2306430"/>
              <a:ext cx="1476383" cy="57594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 Box 8"/>
            <p:cNvSpPr txBox="1">
              <a:spLocks noChangeArrowheads="1"/>
            </p:cNvSpPr>
            <p:nvPr/>
          </p:nvSpPr>
          <p:spPr bwMode="auto">
            <a:xfrm>
              <a:off x="6482768" y="2847927"/>
              <a:ext cx="553999" cy="307776"/>
            </a:xfrm>
            <a:prstGeom prst="rect">
              <a:avLst/>
            </a:prstGeom>
            <a:noFill/>
            <a:ln w="38100">
              <a:solidFill>
                <a:srgbClr val="FFFF99"/>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RET</a:t>
              </a:r>
            </a:p>
          </p:txBody>
        </p:sp>
        <p:sp>
          <p:nvSpPr>
            <p:cNvPr id="75" name="Text Box 10"/>
            <p:cNvSpPr txBox="1">
              <a:spLocks noChangeArrowheads="1"/>
            </p:cNvSpPr>
            <p:nvPr/>
          </p:nvSpPr>
          <p:spPr bwMode="auto">
            <a:xfrm>
              <a:off x="6903880" y="3757968"/>
              <a:ext cx="1598608" cy="984885"/>
            </a:xfrm>
            <a:prstGeom prst="rect">
              <a:avLst/>
            </a:prstGeom>
            <a:noFill/>
            <a:ln w="38100">
              <a:solidFill>
                <a:srgbClr val="FFFF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Cabozantinib,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Vandetanib</a:t>
              </a: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LOXO-292 (trial)</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BLU-667 (trial)</a:t>
              </a:r>
            </a:p>
          </p:txBody>
        </p:sp>
      </p:grpSp>
      <p:grpSp>
        <p:nvGrpSpPr>
          <p:cNvPr id="48" name="Group 47"/>
          <p:cNvGrpSpPr/>
          <p:nvPr/>
        </p:nvGrpSpPr>
        <p:grpSpPr>
          <a:xfrm>
            <a:off x="5916026" y="2147843"/>
            <a:ext cx="1534604" cy="515249"/>
            <a:chOff x="5708685" y="1623039"/>
            <a:chExt cx="2046138" cy="686998"/>
          </a:xfrm>
        </p:grpSpPr>
        <p:sp>
          <p:nvSpPr>
            <p:cNvPr id="70" name="Line 31"/>
            <p:cNvSpPr>
              <a:spLocks noChangeShapeType="1"/>
            </p:cNvSpPr>
            <p:nvPr/>
          </p:nvSpPr>
          <p:spPr bwMode="auto">
            <a:xfrm>
              <a:off x="5708685" y="1623039"/>
              <a:ext cx="447363" cy="27983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TextBox 75"/>
            <p:cNvSpPr txBox="1"/>
            <p:nvPr/>
          </p:nvSpPr>
          <p:spPr>
            <a:xfrm>
              <a:off x="6333453" y="1741926"/>
              <a:ext cx="1421370" cy="568111"/>
            </a:xfrm>
            <a:prstGeom prst="rect">
              <a:avLst/>
            </a:prstGeom>
            <a:noFill/>
            <a:ln w="38100">
              <a:solidFill>
                <a:srgbClr val="6600FF"/>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alibri" panose="020F0502020204030204"/>
                  <a:ea typeface="+mn-ea"/>
                  <a:cs typeface="+mn-cs"/>
                </a:rPr>
                <a:t>MET exon 14 skip mutation</a:t>
              </a:r>
            </a:p>
          </p:txBody>
        </p:sp>
      </p:grpSp>
      <p:grpSp>
        <p:nvGrpSpPr>
          <p:cNvPr id="52" name="Group 51"/>
          <p:cNvGrpSpPr/>
          <p:nvPr/>
        </p:nvGrpSpPr>
        <p:grpSpPr>
          <a:xfrm>
            <a:off x="7583688" y="2526844"/>
            <a:ext cx="1379979" cy="870670"/>
            <a:chOff x="7342035" y="2608472"/>
            <a:chExt cx="1078632" cy="1160895"/>
          </a:xfrm>
        </p:grpSpPr>
        <p:sp>
          <p:nvSpPr>
            <p:cNvPr id="77" name="Line 31"/>
            <p:cNvSpPr>
              <a:spLocks noChangeShapeType="1"/>
            </p:cNvSpPr>
            <p:nvPr/>
          </p:nvSpPr>
          <p:spPr bwMode="auto">
            <a:xfrm>
              <a:off x="7342035" y="2608472"/>
              <a:ext cx="389735" cy="258984"/>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TextBox 77"/>
            <p:cNvSpPr txBox="1"/>
            <p:nvPr/>
          </p:nvSpPr>
          <p:spPr>
            <a:xfrm>
              <a:off x="7524289" y="2999925"/>
              <a:ext cx="896378" cy="769442"/>
            </a:xfrm>
            <a:prstGeom prst="rect">
              <a:avLst/>
            </a:prstGeom>
            <a:noFill/>
            <a:ln w="38100">
              <a:solidFill>
                <a:srgbClr val="6600FF"/>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Crizotinib</a:t>
              </a:r>
              <a:r>
                <a:rPr kumimoji="0" 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Tepotinib</a:t>
              </a:r>
              <a:r>
                <a:rPr kumimoji="0" lang="en-US" sz="1050" b="1" i="0" u="none" strike="noStrike" kern="1200" cap="none" spc="0" normalizeH="0" baseline="0" noProof="0" dirty="0">
                  <a:ln>
                    <a:noFill/>
                  </a:ln>
                  <a:solidFill>
                    <a:prstClr val="white"/>
                  </a:solidFill>
                  <a:effectLst/>
                  <a:uLnTx/>
                  <a:uFillTx/>
                  <a:latin typeface="Calibri" panose="020F0502020204030204"/>
                  <a:ea typeface="+mn-ea"/>
                  <a:cs typeface="+mn-cs"/>
                </a:rPr>
                <a:t> (trial)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Savolitinib</a:t>
              </a:r>
              <a:r>
                <a:rPr kumimoji="0" lang="en-US" sz="1050" b="1" i="0" u="none" strike="noStrike" kern="1200" cap="none" spc="0" normalizeH="0" baseline="0" noProof="0" dirty="0">
                  <a:ln>
                    <a:noFill/>
                  </a:ln>
                  <a:solidFill>
                    <a:prstClr val="white"/>
                  </a:solidFill>
                  <a:effectLst/>
                  <a:uLnTx/>
                  <a:uFillTx/>
                  <a:latin typeface="Calibri" panose="020F0502020204030204"/>
                  <a:ea typeface="+mn-ea"/>
                  <a:cs typeface="+mn-cs"/>
                </a:rPr>
                <a:t> (trial)</a:t>
              </a:r>
            </a:p>
          </p:txBody>
        </p:sp>
      </p:grpSp>
      <p:grpSp>
        <p:nvGrpSpPr>
          <p:cNvPr id="79" name="Group 78"/>
          <p:cNvGrpSpPr/>
          <p:nvPr/>
        </p:nvGrpSpPr>
        <p:grpSpPr>
          <a:xfrm>
            <a:off x="3167703" y="1788181"/>
            <a:ext cx="1902376" cy="738664"/>
            <a:chOff x="-721804" y="1613755"/>
            <a:chExt cx="2536503" cy="984882"/>
          </a:xfrm>
        </p:grpSpPr>
        <p:sp>
          <p:nvSpPr>
            <p:cNvPr id="80" name="Line 15"/>
            <p:cNvSpPr>
              <a:spLocks noChangeShapeType="1"/>
            </p:cNvSpPr>
            <p:nvPr/>
          </p:nvSpPr>
          <p:spPr bwMode="auto">
            <a:xfrm flipH="1">
              <a:off x="951852" y="1722497"/>
              <a:ext cx="862847" cy="18911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 Box 7"/>
            <p:cNvSpPr txBox="1">
              <a:spLocks noChangeArrowheads="1"/>
            </p:cNvSpPr>
            <p:nvPr/>
          </p:nvSpPr>
          <p:spPr bwMode="auto">
            <a:xfrm>
              <a:off x="-721804" y="1613755"/>
              <a:ext cx="1523145" cy="984882"/>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l" defTabSz="685783" rtl="0" eaLnBrk="0" fontAlgn="auto" latinLnBrk="0" hangingPunct="0">
                <a:lnSpc>
                  <a:spcPct val="100000"/>
                </a:lnSpc>
                <a:spcBef>
                  <a:spcPct val="0"/>
                </a:spcBef>
                <a:spcAft>
                  <a:spcPts val="0"/>
                </a:spcAft>
                <a:buClrTx/>
                <a:buSzTx/>
                <a:buFontTx/>
                <a:buNone/>
                <a:tabLst/>
                <a:defRPr/>
              </a:pPr>
              <a:r>
                <a:rPr kumimoji="0" lang="en-US" altLang="en-US" sz="1050" b="1" i="0" u="sng" strike="noStrike" kern="1200" cap="none" spc="0" normalizeH="0" baseline="0" noProof="0" dirty="0">
                  <a:ln>
                    <a:noFill/>
                  </a:ln>
                  <a:solidFill>
                    <a:prstClr val="white"/>
                  </a:solidFill>
                  <a:effectLst/>
                  <a:uLnTx/>
                  <a:uFillTx/>
                  <a:latin typeface="Calibri" panose="020F0502020204030204"/>
                  <a:ea typeface="+mn-ea"/>
                  <a:cs typeface="+mn-cs"/>
                </a:rPr>
                <a:t>&gt;</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50% PD-L1 Platinum-</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Pemetrexed</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Pembrolizumab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grpSp>
        <p:nvGrpSpPr>
          <p:cNvPr id="9" name="Group 8"/>
          <p:cNvGrpSpPr/>
          <p:nvPr/>
        </p:nvGrpSpPr>
        <p:grpSpPr>
          <a:xfrm>
            <a:off x="289570" y="2498513"/>
            <a:ext cx="2666184" cy="738664"/>
            <a:chOff x="368303" y="2569193"/>
            <a:chExt cx="2666184" cy="738664"/>
          </a:xfrm>
        </p:grpSpPr>
        <p:sp>
          <p:nvSpPr>
            <p:cNvPr id="82" name="Line 28"/>
            <p:cNvSpPr>
              <a:spLocks noChangeShapeType="1"/>
            </p:cNvSpPr>
            <p:nvPr/>
          </p:nvSpPr>
          <p:spPr bwMode="auto">
            <a:xfrm flipH="1" flipV="1">
              <a:off x="2149443" y="2967907"/>
              <a:ext cx="885044" cy="191907"/>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Text Box 27"/>
            <p:cNvSpPr txBox="1">
              <a:spLocks noChangeArrowheads="1"/>
            </p:cNvSpPr>
            <p:nvPr/>
          </p:nvSpPr>
          <p:spPr bwMode="auto">
            <a:xfrm>
              <a:off x="368303" y="2569193"/>
              <a:ext cx="1732651" cy="738664"/>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tx2"/>
                </a:buClr>
                <a:buChar char="•"/>
                <a:defRPr sz="2400">
                  <a:solidFill>
                    <a:schemeClr val="tx1"/>
                  </a:solidFill>
                  <a:latin typeface="Arial" charset="0"/>
                </a:defRPr>
              </a:lvl1pPr>
              <a:lvl2pPr marL="742950" indent="-285750" eaLnBrk="0" hangingPunct="0">
                <a:spcBef>
                  <a:spcPct val="20000"/>
                </a:spcBef>
                <a:buClr>
                  <a:schemeClr val="tx2"/>
                </a:buClr>
                <a:buChar char="–"/>
                <a:defRPr sz="2200">
                  <a:solidFill>
                    <a:schemeClr val="tx1"/>
                  </a:solidFill>
                  <a:latin typeface="Arial" charset="0"/>
                </a:defRPr>
              </a:lvl2pPr>
              <a:lvl3pPr marL="1143000" indent="-228600" eaLnBrk="0" hangingPunct="0">
                <a:spcBef>
                  <a:spcPct val="20000"/>
                </a:spcBef>
                <a:buClr>
                  <a:schemeClr val="tx2"/>
                </a:buClr>
                <a:buChar char="•"/>
                <a:defRPr sz="2000">
                  <a:solidFill>
                    <a:schemeClr val="tx1"/>
                  </a:solidFill>
                  <a:latin typeface="Arial" charset="0"/>
                </a:defRPr>
              </a:lvl3pPr>
              <a:lvl4pPr marL="1600200" indent="-228600" eaLnBrk="0" hangingPunct="0">
                <a:spcBef>
                  <a:spcPct val="20000"/>
                </a:spcBef>
                <a:buClr>
                  <a:schemeClr val="tx2"/>
                </a:buClr>
                <a:buChar char="–"/>
                <a:defRPr sz="2000">
                  <a:solidFill>
                    <a:schemeClr val="tx1"/>
                  </a:solidFill>
                  <a:latin typeface="Arial" charset="0"/>
                </a:defRPr>
              </a:lvl4pPr>
              <a:lvl5pPr marL="2057400" indent="-228600" eaLnBrk="0" hangingPunct="0">
                <a:spcBef>
                  <a:spcPct val="20000"/>
                </a:spcBef>
                <a:buClr>
                  <a:schemeClr val="tx2"/>
                </a:buClr>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charset="0"/>
                </a:defRPr>
              </a:lvl9pPr>
            </a:lstStyle>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sng" strike="noStrike" kern="1200" cap="none" spc="0" normalizeH="0" baseline="0" noProof="0" dirty="0">
                  <a:ln>
                    <a:noFill/>
                  </a:ln>
                  <a:solidFill>
                    <a:prstClr val="white"/>
                  </a:solidFill>
                  <a:effectLst/>
                  <a:uLnTx/>
                  <a:uFillTx/>
                  <a:latin typeface="Calibri" panose="020F0502020204030204"/>
                  <a:ea typeface="+mn-ea"/>
                  <a:cs typeface="+mn-cs"/>
                </a:rPr>
                <a:t>Rare mutations: </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Afatinib</a:t>
              </a: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783" rtl="0" eaLnBrk="0" fontAlgn="auto" latinLnBrk="0" hangingPunct="0">
                <a:lnSpc>
                  <a:spcPct val="100000"/>
                </a:lnSpc>
                <a:spcBef>
                  <a:spcPct val="0"/>
                </a:spcBef>
                <a:spcAft>
                  <a:spcPts val="0"/>
                </a:spcAft>
                <a:buClrTx/>
                <a:buSzTx/>
                <a:buFontTx/>
                <a:buNone/>
                <a:tabLst/>
                <a:defRPr/>
              </a:pP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sng" strike="noStrike" kern="1200" cap="none" spc="0" normalizeH="0" baseline="0" noProof="0" dirty="0">
                  <a:ln>
                    <a:noFill/>
                  </a:ln>
                  <a:solidFill>
                    <a:prstClr val="white"/>
                  </a:solidFill>
                  <a:effectLst/>
                  <a:uLnTx/>
                  <a:uFillTx/>
                  <a:latin typeface="Calibri" panose="020F0502020204030204"/>
                  <a:ea typeface="+mn-ea"/>
                  <a:cs typeface="+mn-cs"/>
                </a:rPr>
                <a:t>EGFR exon 20: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Poziotinib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685783" rtl="0" eaLnBrk="0" fontAlgn="auto" latinLnBrk="0" hangingPunct="0">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TAK-788</a:t>
              </a:r>
            </a:p>
          </p:txBody>
        </p:sp>
      </p:grpSp>
      <p:grpSp>
        <p:nvGrpSpPr>
          <p:cNvPr id="84" name="Group 83"/>
          <p:cNvGrpSpPr/>
          <p:nvPr/>
        </p:nvGrpSpPr>
        <p:grpSpPr>
          <a:xfrm>
            <a:off x="4473516" y="2939057"/>
            <a:ext cx="931846" cy="2634972"/>
            <a:chOff x="3509507" y="1922672"/>
            <a:chExt cx="931846" cy="2634972"/>
          </a:xfrm>
        </p:grpSpPr>
        <p:sp>
          <p:nvSpPr>
            <p:cNvPr id="85" name="Line 31"/>
            <p:cNvSpPr>
              <a:spLocks noChangeShapeType="1"/>
            </p:cNvSpPr>
            <p:nvPr/>
          </p:nvSpPr>
          <p:spPr bwMode="auto">
            <a:xfrm flipH="1">
              <a:off x="3913639" y="1922672"/>
              <a:ext cx="16121" cy="1371074"/>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Line 31"/>
            <p:cNvSpPr>
              <a:spLocks noChangeShapeType="1"/>
            </p:cNvSpPr>
            <p:nvPr/>
          </p:nvSpPr>
          <p:spPr bwMode="auto">
            <a:xfrm flipH="1">
              <a:off x="3913639" y="3733174"/>
              <a:ext cx="0" cy="28066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Text Box 25"/>
            <p:cNvSpPr txBox="1">
              <a:spLocks noChangeArrowheads="1"/>
            </p:cNvSpPr>
            <p:nvPr/>
          </p:nvSpPr>
          <p:spPr bwMode="auto">
            <a:xfrm>
              <a:off x="3730811" y="3379987"/>
              <a:ext cx="489238" cy="253916"/>
            </a:xfrm>
            <a:prstGeom prst="rect">
              <a:avLst/>
            </a:prstGeom>
            <a:noFill/>
            <a:ln w="38100">
              <a:solidFill>
                <a:srgbClr val="FC7B1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NTRK</a:t>
              </a:r>
            </a:p>
          </p:txBody>
        </p:sp>
        <p:sp>
          <p:nvSpPr>
            <p:cNvPr id="88" name="Text Box 32"/>
            <p:cNvSpPr txBox="1">
              <a:spLocks noChangeArrowheads="1"/>
            </p:cNvSpPr>
            <p:nvPr/>
          </p:nvSpPr>
          <p:spPr bwMode="auto">
            <a:xfrm>
              <a:off x="3509507" y="4142146"/>
              <a:ext cx="931846" cy="415498"/>
            </a:xfrm>
            <a:prstGeom prst="rect">
              <a:avLst/>
            </a:prstGeom>
            <a:noFill/>
            <a:ln w="38100">
              <a:solidFill>
                <a:srgbClr val="FC7B1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Entrectinib</a:t>
              </a: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Larotrectinib</a:t>
              </a: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90" name="Group 89"/>
          <p:cNvGrpSpPr/>
          <p:nvPr/>
        </p:nvGrpSpPr>
        <p:grpSpPr>
          <a:xfrm>
            <a:off x="5260096" y="2991981"/>
            <a:ext cx="1770913" cy="3401897"/>
            <a:chOff x="3322317" y="1223927"/>
            <a:chExt cx="1770913" cy="3401897"/>
          </a:xfrm>
        </p:grpSpPr>
        <p:sp>
          <p:nvSpPr>
            <p:cNvPr id="91" name="Line 31"/>
            <p:cNvSpPr>
              <a:spLocks noChangeShapeType="1"/>
            </p:cNvSpPr>
            <p:nvPr/>
          </p:nvSpPr>
          <p:spPr bwMode="auto">
            <a:xfrm>
              <a:off x="3322317" y="1223927"/>
              <a:ext cx="708976" cy="209856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Line 31"/>
            <p:cNvSpPr>
              <a:spLocks noChangeShapeType="1"/>
            </p:cNvSpPr>
            <p:nvPr/>
          </p:nvSpPr>
          <p:spPr bwMode="auto">
            <a:xfrm flipH="1">
              <a:off x="4039280" y="3690833"/>
              <a:ext cx="0" cy="28066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Text Box 25"/>
            <p:cNvSpPr txBox="1">
              <a:spLocks noChangeArrowheads="1"/>
            </p:cNvSpPr>
            <p:nvPr/>
          </p:nvSpPr>
          <p:spPr bwMode="auto">
            <a:xfrm>
              <a:off x="3980849" y="3373734"/>
              <a:ext cx="479618" cy="253916"/>
            </a:xfrm>
            <a:prstGeom prst="rect">
              <a:avLst/>
            </a:prstGeom>
            <a:noFill/>
            <a:ln w="38100">
              <a:solidFill>
                <a:srgbClr val="FF6699"/>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HER2</a:t>
              </a:r>
            </a:p>
          </p:txBody>
        </p:sp>
        <p:sp>
          <p:nvSpPr>
            <p:cNvPr id="94" name="Text Box 32"/>
            <p:cNvSpPr txBox="1">
              <a:spLocks noChangeArrowheads="1"/>
            </p:cNvSpPr>
            <p:nvPr/>
          </p:nvSpPr>
          <p:spPr bwMode="auto">
            <a:xfrm>
              <a:off x="3775971" y="4048743"/>
              <a:ext cx="1317259" cy="577081"/>
            </a:xfrm>
            <a:prstGeom prst="rect">
              <a:avLst/>
            </a:prstGeom>
            <a:noFill/>
            <a:ln w="38100">
              <a:solidFill>
                <a:srgbClr val="FF66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Ado-</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trastuzumab</a:t>
              </a:r>
              <a:endPar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Exon 20: </a:t>
              </a:r>
              <a:r>
                <a:rPr kumimoji="0" lang="en-US" altLang="en-US" sz="1050" b="1" i="0" u="none" strike="noStrike" kern="1200" cap="none" spc="0" normalizeH="0" baseline="0" noProof="0" dirty="0" err="1">
                  <a:ln>
                    <a:noFill/>
                  </a:ln>
                  <a:solidFill>
                    <a:prstClr val="white"/>
                  </a:solidFill>
                  <a:effectLst/>
                  <a:uLnTx/>
                  <a:uFillTx/>
                  <a:latin typeface="Calibri" panose="020F0502020204030204"/>
                  <a:ea typeface="+mn-ea"/>
                  <a:cs typeface="+mn-cs"/>
                </a:rPr>
                <a:t>poziotinib</a:t>
              </a:r>
              <a:r>
                <a:rPr kumimoji="0" lang="en-US" altLang="en-US" sz="1050" b="1" i="0" u="none" strike="noStrike" kern="1200" cap="none" spc="0" normalizeH="0" baseline="0" noProof="0" dirty="0">
                  <a:ln>
                    <a:noFill/>
                  </a:ln>
                  <a:solidFill>
                    <a:prstClr val="white"/>
                  </a:solidFill>
                  <a:effectLst/>
                  <a:uLnTx/>
                  <a:uFillTx/>
                  <a:latin typeface="Calibri" panose="020F0502020204030204"/>
                  <a:ea typeface="+mn-ea"/>
                  <a:cs typeface="+mn-cs"/>
                </a:rPr>
                <a:t> (trial)</a:t>
              </a:r>
            </a:p>
          </p:txBody>
        </p:sp>
      </p:grpSp>
    </p:spTree>
    <p:extLst>
      <p:ext uri="{BB962C8B-B14F-4D97-AF65-F5344CB8AC3E}">
        <p14:creationId xmlns:p14="http://schemas.microsoft.com/office/powerpoint/2010/main" val="7454710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tropolita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4105</Words>
  <Application>Microsoft Macintosh PowerPoint</Application>
  <PresentationFormat>Widescreen</PresentationFormat>
  <Paragraphs>734</Paragraphs>
  <Slides>49</Slides>
  <Notes>12</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49</vt:i4>
      </vt:variant>
    </vt:vector>
  </HeadingPairs>
  <TitlesOfParts>
    <vt:vector size="61" baseType="lpstr">
      <vt:lpstr>Arial</vt:lpstr>
      <vt:lpstr>Arial Narrow</vt:lpstr>
      <vt:lpstr>Calibri</vt:lpstr>
      <vt:lpstr>Calibri Light</vt:lpstr>
      <vt:lpstr>Imago</vt:lpstr>
      <vt:lpstr>Lucida Grande</vt:lpstr>
      <vt:lpstr>StarSymbol</vt:lpstr>
      <vt:lpstr>Times New Roman</vt:lpstr>
      <vt:lpstr>Office Theme</vt:lpstr>
      <vt:lpstr>Metropolitan</vt:lpstr>
      <vt:lpstr>1_Office Theme</vt:lpstr>
      <vt:lpstr>2_Office Theme</vt:lpstr>
      <vt:lpstr>PowerPoint Presentation</vt:lpstr>
      <vt:lpstr>Disclosure for Ms Lee</vt:lpstr>
      <vt:lpstr>Disclosures for Dr Tsao</vt:lpstr>
      <vt:lpstr>Approximately how many patients with the following types of cancer have you interacted with over the past year?</vt:lpstr>
      <vt:lpstr>Day in the Life: Targeted Treatment of Lung Cancer  </vt:lpstr>
      <vt:lpstr>PowerPoint Presentation</vt:lpstr>
      <vt:lpstr>PowerPoint Presentation</vt:lpstr>
      <vt:lpstr>Molecular Testing per IASLC-ACP-AMP</vt:lpstr>
      <vt:lpstr>PowerPoint Presentation</vt:lpstr>
      <vt:lpstr>PowerPoint Presentation</vt:lpstr>
      <vt:lpstr>PowerPoint Presentation</vt:lpstr>
      <vt:lpstr>EGFR TKI Toxicity</vt:lpstr>
      <vt:lpstr>70 y/o Female with Metastatic Lung Adenocarcinoma with Activating EGFR Mutation</vt:lpstr>
      <vt:lpstr> 70 y/o Female with Metastatic Lung Adenocarcinoma with Activating EGFR Mutation </vt:lpstr>
      <vt:lpstr> 70 y/o Female with Metastatic Lung Adenocarcinoma with Activating EGFR Mutation </vt:lpstr>
      <vt:lpstr>Patient Education When Initiating Osimertinib </vt:lpstr>
      <vt:lpstr>Osimertinib: Potential Toxicities/Side Effects  and Management</vt:lpstr>
      <vt:lpstr>Osimertinib: Potential Toxicities/Side Effects  </vt:lpstr>
      <vt:lpstr>PowerPoint Presentation</vt:lpstr>
      <vt:lpstr>PowerPoint Presentation</vt:lpstr>
      <vt:lpstr>ALEX Study Design</vt:lpstr>
      <vt:lpstr>ALEX Survival</vt:lpstr>
      <vt:lpstr>ALEX CNS Activity</vt:lpstr>
      <vt:lpstr>PowerPoint Presentation</vt:lpstr>
      <vt:lpstr>Toxicity Comparison of Selected ALK Inhibitors</vt:lpstr>
      <vt:lpstr>43 y/o Woman with Metastatic Lung Adenocarcinoma with ALK Rearrangement</vt:lpstr>
      <vt:lpstr>43 y/o Woman with Metastatic Lung Adenocarcinoma with ALK Rearrangement</vt:lpstr>
      <vt:lpstr>43 y/o Woman with Metastatic Lung Adenocarcinoma with ALK Rearrangement</vt:lpstr>
      <vt:lpstr>43 y/o Woman with Metastatic Lung Adenocarcinoma with ALK Rearrangement</vt:lpstr>
      <vt:lpstr>43 y/o Woman with Metastatic Lung Adenocarcinoma with ALK Rearrangement</vt:lpstr>
      <vt:lpstr>Patient Education when initiating ALK TKIs</vt:lpstr>
      <vt:lpstr>ALK TKIs: Potential Toxicity/Side Effects and Management</vt:lpstr>
      <vt:lpstr>ALK TKIs Specific Toxicities</vt:lpstr>
      <vt:lpstr>Intracranial Disease in Patients with ALK Rearrangement</vt:lpstr>
      <vt:lpstr>43 y/o Woman with Metastatic Lung Adenocarcinoma with ALK Rearrangement</vt:lpstr>
      <vt:lpstr>PowerPoint Presentation</vt:lpstr>
      <vt:lpstr>PowerPoint Presentation</vt:lpstr>
      <vt:lpstr>ROS1 Rearrangements in NSCLC</vt:lpstr>
      <vt:lpstr>Entrectinib biology and pharmacology</vt:lpstr>
      <vt:lpstr>PowerPoint Presentation</vt:lpstr>
      <vt:lpstr>NTRK  </vt:lpstr>
      <vt:lpstr>NTRK Inhibitors</vt:lpstr>
      <vt:lpstr>BRAF Mutations in NSCLC</vt:lpstr>
      <vt:lpstr>Mechanism of Action for Dual MAPK Pathway Inhibition With Dabrafenib + Trametinib</vt:lpstr>
      <vt:lpstr>Dabrafenib and Trametinib V600E Treatment Naive</vt:lpstr>
      <vt:lpstr>PowerPoint Presentation</vt:lpstr>
      <vt:lpstr>RET Fusions in NSCLC</vt:lpstr>
      <vt:lpstr>PowerPoint Presentation</vt:lpstr>
      <vt:lpstr>PowerPoint Presentation</vt:lpstr>
    </vt:vector>
  </TitlesOfParts>
  <Company>M. D. Anderson Cancer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Tsao,Anne</dc:creator>
  <cp:lastModifiedBy>Kyriaki Tsaganis</cp:lastModifiedBy>
  <cp:revision>65</cp:revision>
  <cp:lastPrinted>2019-10-30T14:53:17Z</cp:lastPrinted>
  <dcterms:created xsi:type="dcterms:W3CDTF">2019-10-28T23:34:20Z</dcterms:created>
  <dcterms:modified xsi:type="dcterms:W3CDTF">2019-11-13T17:13:19Z</dcterms:modified>
</cp:coreProperties>
</file>