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5.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78" r:id="rId4"/>
    <p:sldMasterId id="2147483943" r:id="rId5"/>
    <p:sldMasterId id="2147484044" r:id="rId6"/>
    <p:sldMasterId id="2147484061" r:id="rId7"/>
    <p:sldMasterId id="2147484075" r:id="rId8"/>
    <p:sldMasterId id="2147484088" r:id="rId9"/>
  </p:sldMasterIdLst>
  <p:notesMasterIdLst>
    <p:notesMasterId r:id="rId52"/>
  </p:notesMasterIdLst>
  <p:handoutMasterIdLst>
    <p:handoutMasterId r:id="rId53"/>
  </p:handoutMasterIdLst>
  <p:sldIdLst>
    <p:sldId id="413" r:id="rId10"/>
    <p:sldId id="288" r:id="rId11"/>
    <p:sldId id="296" r:id="rId12"/>
    <p:sldId id="414" r:id="rId13"/>
    <p:sldId id="268" r:id="rId14"/>
    <p:sldId id="277" r:id="rId15"/>
    <p:sldId id="407" r:id="rId16"/>
    <p:sldId id="358" r:id="rId17"/>
    <p:sldId id="363" r:id="rId18"/>
    <p:sldId id="364" r:id="rId19"/>
    <p:sldId id="366" r:id="rId20"/>
    <p:sldId id="371" r:id="rId21"/>
    <p:sldId id="375" r:id="rId22"/>
    <p:sldId id="369" r:id="rId23"/>
    <p:sldId id="359" r:id="rId24"/>
    <p:sldId id="378" r:id="rId25"/>
    <p:sldId id="380" r:id="rId26"/>
    <p:sldId id="406" r:id="rId27"/>
    <p:sldId id="383" r:id="rId28"/>
    <p:sldId id="397" r:id="rId29"/>
    <p:sldId id="264" r:id="rId30"/>
    <p:sldId id="267" r:id="rId31"/>
    <p:sldId id="265" r:id="rId32"/>
    <p:sldId id="266" r:id="rId33"/>
    <p:sldId id="271" r:id="rId34"/>
    <p:sldId id="415" r:id="rId35"/>
    <p:sldId id="360" r:id="rId36"/>
    <p:sldId id="340" r:id="rId37"/>
    <p:sldId id="384" r:id="rId38"/>
    <p:sldId id="259" r:id="rId39"/>
    <p:sldId id="260" r:id="rId40"/>
    <p:sldId id="262" r:id="rId41"/>
    <p:sldId id="275" r:id="rId42"/>
    <p:sldId id="410" r:id="rId43"/>
    <p:sldId id="278" r:id="rId44"/>
    <p:sldId id="416" r:id="rId45"/>
    <p:sldId id="409" r:id="rId46"/>
    <p:sldId id="387" r:id="rId47"/>
    <p:sldId id="389" r:id="rId48"/>
    <p:sldId id="404" r:id="rId49"/>
    <p:sldId id="405" r:id="rId50"/>
    <p:sldId id="281" r:id="rId51"/>
  </p:sldIdLst>
  <p:sldSz cx="9144000" cy="5143500" type="screen16x9"/>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89">
          <p15:clr>
            <a:srgbClr val="A4A3A4"/>
          </p15:clr>
        </p15:guide>
        <p15:guide id="2" orient="horz" pos="2608">
          <p15:clr>
            <a:srgbClr val="A4A3A4"/>
          </p15:clr>
        </p15:guide>
        <p15:guide id="3" orient="horz" pos="3024">
          <p15:clr>
            <a:srgbClr val="A4A3A4"/>
          </p15:clr>
        </p15:guide>
        <p15:guide id="4" orient="horz" pos="1637">
          <p15:clr>
            <a:srgbClr val="A4A3A4"/>
          </p15:clr>
        </p15:guide>
        <p15:guide id="5" orient="horz" pos="215">
          <p15:clr>
            <a:srgbClr val="A4A3A4"/>
          </p15:clr>
        </p15:guide>
        <p15:guide id="6" orient="horz" pos="1103">
          <p15:clr>
            <a:srgbClr val="A4A3A4"/>
          </p15:clr>
        </p15:guide>
        <p15:guide id="7" orient="horz" pos="401">
          <p15:clr>
            <a:srgbClr val="A4A3A4"/>
          </p15:clr>
        </p15:guide>
        <p15:guide id="8" orient="horz" pos="2954">
          <p15:clr>
            <a:srgbClr val="A4A3A4"/>
          </p15:clr>
        </p15:guide>
        <p15:guide id="9" orient="horz" pos="173">
          <p15:clr>
            <a:srgbClr val="A4A3A4"/>
          </p15:clr>
        </p15:guide>
        <p15:guide id="10" pos="175">
          <p15:clr>
            <a:srgbClr val="A4A3A4"/>
          </p15:clr>
        </p15:guide>
        <p15:guide id="11" pos="5590">
          <p15:clr>
            <a:srgbClr val="A4A3A4"/>
          </p15:clr>
        </p15:guide>
        <p15:guide id="12" pos="2880">
          <p15:clr>
            <a:srgbClr val="A4A3A4"/>
          </p15:clr>
        </p15:guide>
        <p15:guide id="13" pos="776">
          <p15:clr>
            <a:srgbClr val="A4A3A4"/>
          </p15:clr>
        </p15:guide>
        <p15:guide id="14" pos="1411">
          <p15:clr>
            <a:srgbClr val="A4A3A4"/>
          </p15:clr>
        </p15:guide>
        <p15:guide id="15" pos="5287">
          <p15:clr>
            <a:srgbClr val="A4A3A4"/>
          </p15:clr>
        </p15:guide>
        <p15:guide id="16" pos="346">
          <p15:clr>
            <a:srgbClr val="A4A3A4"/>
          </p15:clr>
        </p15:guide>
        <p15:guide id="17" pos="4090">
          <p15:clr>
            <a:srgbClr val="A4A3A4"/>
          </p15:clr>
        </p15:guide>
      </p15:sldGuideLst>
    </p:ext>
    <p:ext uri="{2D200454-40CA-4A62-9FC3-DE9A4176ACB9}">
      <p15:notesGuideLst xmlns:p15="http://schemas.microsoft.com/office/powerpoint/2012/main">
        <p15:guide id="1" orient="horz" pos="2592" userDrawn="1">
          <p15:clr>
            <a:srgbClr val="A4A3A4"/>
          </p15:clr>
        </p15:guide>
        <p15:guide id="2" orient="horz" pos="5542" userDrawn="1">
          <p15:clr>
            <a:srgbClr val="A4A3A4"/>
          </p15:clr>
        </p15:guide>
        <p15:guide id="3" orient="horz" pos="5777" userDrawn="1">
          <p15:clr>
            <a:srgbClr val="A4A3A4"/>
          </p15:clr>
        </p15:guide>
        <p15:guide id="4" pos="286" userDrawn="1">
          <p15:clr>
            <a:srgbClr val="A4A3A4"/>
          </p15:clr>
        </p15:guide>
        <p15:guide id="5" pos="40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4578"/>
    <a:srgbClr val="052049"/>
    <a:srgbClr val="90BD31"/>
    <a:srgbClr val="18A3AC"/>
    <a:srgbClr val="178CCB"/>
    <a:srgbClr val="000000"/>
    <a:srgbClr val="EC1848"/>
    <a:srgbClr val="F48024"/>
    <a:srgbClr val="E8E7DE"/>
    <a:srgbClr val="F5F0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A46EBE-F970-C34E-98E3-9AB1588B7A56}" v="2" dt="2019-11-13T17:14:06.1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93" autoAdjust="0"/>
    <p:restoredTop sz="95814" autoAdjust="0"/>
  </p:normalViewPr>
  <p:slideViewPr>
    <p:cSldViewPr snapToGrid="0" showGuides="1">
      <p:cViewPr varScale="1">
        <p:scale>
          <a:sx n="127" d="100"/>
          <a:sy n="127" d="100"/>
        </p:scale>
        <p:origin x="192" y="424"/>
      </p:cViewPr>
      <p:guideLst>
        <p:guide orient="horz" pos="789"/>
        <p:guide orient="horz" pos="2608"/>
        <p:guide orient="horz" pos="3024"/>
        <p:guide orient="horz" pos="1637"/>
        <p:guide orient="horz" pos="215"/>
        <p:guide orient="horz" pos="1103"/>
        <p:guide orient="horz" pos="401"/>
        <p:guide orient="horz" pos="2954"/>
        <p:guide orient="horz" pos="173"/>
        <p:guide pos="175"/>
        <p:guide pos="5590"/>
        <p:guide pos="2880"/>
        <p:guide pos="776"/>
        <p:guide pos="1411"/>
        <p:guide pos="5287"/>
        <p:guide pos="346"/>
        <p:guide pos="4090"/>
      </p:guideLst>
    </p:cSldViewPr>
  </p:slideViewPr>
  <p:outlineViewPr>
    <p:cViewPr>
      <p:scale>
        <a:sx n="33" d="100"/>
        <a:sy n="33" d="100"/>
      </p:scale>
      <p:origin x="0" y="0"/>
    </p:cViewPr>
  </p:outlineViewPr>
  <p:notesTextViewPr>
    <p:cViewPr>
      <p:scale>
        <a:sx n="3" d="2"/>
        <a:sy n="3" d="2"/>
      </p:scale>
      <p:origin x="0" y="0"/>
    </p:cViewPr>
  </p:notesTextViewPr>
  <p:sorterViewPr>
    <p:cViewPr>
      <p:scale>
        <a:sx n="71" d="100"/>
        <a:sy n="71" d="100"/>
      </p:scale>
      <p:origin x="0" y="0"/>
    </p:cViewPr>
  </p:sorterViewPr>
  <p:notesViewPr>
    <p:cSldViewPr snapToGrid="0">
      <p:cViewPr>
        <p:scale>
          <a:sx n="108" d="100"/>
          <a:sy n="108" d="100"/>
        </p:scale>
        <p:origin x="-4112" y="-640"/>
      </p:cViewPr>
      <p:guideLst>
        <p:guide orient="horz" pos="2592"/>
        <p:guide orient="horz" pos="5542"/>
        <p:guide orient="horz" pos="5777"/>
        <p:guide pos="286"/>
        <p:guide pos="40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8" Type="http://schemas.microsoft.com/office/2016/11/relationships/changesInfo" Target="changesInfos/changesInfo1.xml"/><Relationship Id="rId5" Type="http://schemas.openxmlformats.org/officeDocument/2006/relationships/slideMaster" Target="slideMasters/slideMaster2.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2.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microsoft.com/office/2015/10/relationships/revisionInfo" Target="revisionInfo.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iaki Tsaganis" userId="1f2818a1-fb25-4bcc-a33e-eeea456b3642" providerId="ADAL" clId="{C9A46EBE-F970-C34E-98E3-9AB1588B7A56}"/>
    <pc:docChg chg="addSld delSld modSld">
      <pc:chgData name="Kyriaki Tsaganis" userId="1f2818a1-fb25-4bcc-a33e-eeea456b3642" providerId="ADAL" clId="{C9A46EBE-F970-C34E-98E3-9AB1588B7A56}" dt="2019-11-13T17:14:12.673" v="9" actId="2696"/>
      <pc:docMkLst>
        <pc:docMk/>
      </pc:docMkLst>
      <pc:sldChg chg="add">
        <pc:chgData name="Kyriaki Tsaganis" userId="1f2818a1-fb25-4bcc-a33e-eeea456b3642" providerId="ADAL" clId="{C9A46EBE-F970-C34E-98E3-9AB1588B7A56}" dt="2019-11-13T17:13:56.071" v="0"/>
        <pc:sldMkLst>
          <pc:docMk/>
          <pc:sldMk cId="2559821890" sldId="288"/>
        </pc:sldMkLst>
      </pc:sldChg>
      <pc:sldChg chg="add">
        <pc:chgData name="Kyriaki Tsaganis" userId="1f2818a1-fb25-4bcc-a33e-eeea456b3642" providerId="ADAL" clId="{C9A46EBE-F970-C34E-98E3-9AB1588B7A56}" dt="2019-11-13T17:13:56.071" v="0"/>
        <pc:sldMkLst>
          <pc:docMk/>
          <pc:sldMk cId="2093942830" sldId="296"/>
        </pc:sldMkLst>
      </pc:sldChg>
      <pc:sldChg chg="del">
        <pc:chgData name="Kyriaki Tsaganis" userId="1f2818a1-fb25-4bcc-a33e-eeea456b3642" providerId="ADAL" clId="{C9A46EBE-F970-C34E-98E3-9AB1588B7A56}" dt="2019-11-13T17:14:12.648" v="7" actId="2696"/>
        <pc:sldMkLst>
          <pc:docMk/>
          <pc:sldMk cId="1011192915" sldId="395"/>
        </pc:sldMkLst>
      </pc:sldChg>
      <pc:sldChg chg="del">
        <pc:chgData name="Kyriaki Tsaganis" userId="1f2818a1-fb25-4bcc-a33e-eeea456b3642" providerId="ADAL" clId="{C9A46EBE-F970-C34E-98E3-9AB1588B7A56}" dt="2019-11-13T17:14:12.659" v="8" actId="2696"/>
        <pc:sldMkLst>
          <pc:docMk/>
          <pc:sldMk cId="3100124397" sldId="396"/>
        </pc:sldMkLst>
      </pc:sldChg>
      <pc:sldChg chg="del">
        <pc:chgData name="Kyriaki Tsaganis" userId="1f2818a1-fb25-4bcc-a33e-eeea456b3642" providerId="ADAL" clId="{C9A46EBE-F970-C34E-98E3-9AB1588B7A56}" dt="2019-11-13T17:14:03.677" v="1" actId="2696"/>
        <pc:sldMkLst>
          <pc:docMk/>
          <pc:sldMk cId="2049801243" sldId="398"/>
        </pc:sldMkLst>
      </pc:sldChg>
      <pc:sldChg chg="del">
        <pc:chgData name="Kyriaki Tsaganis" userId="1f2818a1-fb25-4bcc-a33e-eeea456b3642" providerId="ADAL" clId="{C9A46EBE-F970-C34E-98E3-9AB1588B7A56}" dt="2019-11-13T17:14:03.695" v="2" actId="2696"/>
        <pc:sldMkLst>
          <pc:docMk/>
          <pc:sldMk cId="725105830" sldId="399"/>
        </pc:sldMkLst>
      </pc:sldChg>
      <pc:sldChg chg="del">
        <pc:chgData name="Kyriaki Tsaganis" userId="1f2818a1-fb25-4bcc-a33e-eeea456b3642" providerId="ADAL" clId="{C9A46EBE-F970-C34E-98E3-9AB1588B7A56}" dt="2019-11-13T17:14:03.712" v="3" actId="2696"/>
        <pc:sldMkLst>
          <pc:docMk/>
          <pc:sldMk cId="1796081447" sldId="400"/>
        </pc:sldMkLst>
      </pc:sldChg>
      <pc:sldChg chg="del">
        <pc:chgData name="Kyriaki Tsaganis" userId="1f2818a1-fb25-4bcc-a33e-eeea456b3642" providerId="ADAL" clId="{C9A46EBE-F970-C34E-98E3-9AB1588B7A56}" dt="2019-11-13T17:14:03.727" v="4" actId="2696"/>
        <pc:sldMkLst>
          <pc:docMk/>
          <pc:sldMk cId="4105559220" sldId="401"/>
        </pc:sldMkLst>
      </pc:sldChg>
      <pc:sldChg chg="del">
        <pc:chgData name="Kyriaki Tsaganis" userId="1f2818a1-fb25-4bcc-a33e-eeea456b3642" providerId="ADAL" clId="{C9A46EBE-F970-C34E-98E3-9AB1588B7A56}" dt="2019-11-13T17:14:03.740" v="5" actId="2696"/>
        <pc:sldMkLst>
          <pc:docMk/>
          <pc:sldMk cId="1451582233" sldId="402"/>
        </pc:sldMkLst>
      </pc:sldChg>
      <pc:sldChg chg="del">
        <pc:chgData name="Kyriaki Tsaganis" userId="1f2818a1-fb25-4bcc-a33e-eeea456b3642" providerId="ADAL" clId="{C9A46EBE-F970-C34E-98E3-9AB1588B7A56}" dt="2019-11-13T17:14:03.753" v="6" actId="2696"/>
        <pc:sldMkLst>
          <pc:docMk/>
          <pc:sldMk cId="2677615584" sldId="403"/>
        </pc:sldMkLst>
      </pc:sldChg>
      <pc:sldChg chg="del">
        <pc:chgData name="Kyriaki Tsaganis" userId="1f2818a1-fb25-4bcc-a33e-eeea456b3642" providerId="ADAL" clId="{C9A46EBE-F970-C34E-98E3-9AB1588B7A56}" dt="2019-11-13T17:14:12.673" v="9" actId="2696"/>
        <pc:sldMkLst>
          <pc:docMk/>
          <pc:sldMk cId="967102995" sldId="412"/>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4" name="Straight Connector 43"/>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2"/>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12750" y="400050"/>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441268" y="4080297"/>
            <a:ext cx="5961120" cy="4480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29" name="Straight Connector 28"/>
          <p:cNvCxnSpPr/>
          <p:nvPr/>
        </p:nvCxnSpPr>
        <p:spPr>
          <a:xfrm>
            <a:off x="455585" y="8795705"/>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866372"/>
            <a:ext cx="599982" cy="2911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Slide Number Placeholder 6"/>
          <p:cNvSpPr>
            <a:spLocks noGrp="1"/>
          </p:cNvSpPr>
          <p:nvPr>
            <p:ph type="sldNum" sz="quarter" idx="5"/>
          </p:nvPr>
        </p:nvSpPr>
        <p:spPr>
          <a:xfrm>
            <a:off x="403350" y="8880855"/>
            <a:ext cx="281232" cy="105317"/>
          </a:xfrm>
          <a:prstGeom prst="rect">
            <a:avLst/>
          </a:prstGeom>
        </p:spPr>
        <p:txBody>
          <a:bodyPr vert="horz" wrap="square" lIns="0" tIns="0" rIns="0" bIns="0" rtlCol="0" anchor="b" anchorCtr="0"/>
          <a:lstStyle>
            <a:lvl1pPr marL="0" algn="l" defTabSz="914400" rtl="0" eaLnBrk="1" latinLnBrk="0" hangingPunct="1">
              <a:defRPr lang="en-US" sz="800" kern="1200" smtClean="0">
                <a:solidFill>
                  <a:schemeClr val="tx1"/>
                </a:solidFill>
                <a:latin typeface="+mn-lt"/>
                <a:ea typeface="+mn-ea"/>
                <a:cs typeface="+mn-cs"/>
              </a:defRPr>
            </a:lvl1pPr>
          </a:lstStyle>
          <a:p>
            <a:pPr algn="r"/>
            <a:fld id="{111E5896-917A-4035-A860-408E1EC3CD51}" type="slidenum">
              <a:rPr lang="en-US">
                <a:solidFill>
                  <a:srgbClr val="052049"/>
                </a:solidFill>
                <a:latin typeface="Arial" pitchFamily="34" charset="0"/>
                <a:cs typeface="Arial" pitchFamily="34" charset="0"/>
              </a:rPr>
              <a:pPr algn="r"/>
              <a:t>‹#›</a:t>
            </a:fld>
            <a:endParaRPr lang="en-US" dirty="0">
              <a:solidFill>
                <a:srgbClr val="052049"/>
              </a:solidFill>
              <a:latin typeface="Arial" pitchFamily="34" charset="0"/>
              <a:cs typeface="Arial" pitchFamily="34" charset="0"/>
            </a:endParaRPr>
          </a:p>
        </p:txBody>
      </p:sp>
      <p:sp>
        <p:nvSpPr>
          <p:cNvPr id="10" name="Footer Placeholder 3"/>
          <p:cNvSpPr>
            <a:spLocks noGrp="1"/>
          </p:cNvSpPr>
          <p:nvPr>
            <p:ph type="ftr" sz="quarter" idx="4"/>
          </p:nvPr>
        </p:nvSpPr>
        <p:spPr>
          <a:xfrm>
            <a:off x="636536" y="8821324"/>
            <a:ext cx="2971800" cy="131586"/>
          </a:xfrm>
          <a:prstGeom prst="rect">
            <a:avLst/>
          </a:prstGeom>
        </p:spPr>
        <p:txBody>
          <a:bodyPr vert="horz" lIns="91440" tIns="45720" rIns="91440" bIns="45720" rtlCol="0" anchor="t"/>
          <a:lstStyle>
            <a:lvl1pPr algn="l">
              <a:defRPr sz="1200"/>
            </a:lvl1pPr>
          </a:lstStyle>
          <a:p>
            <a:r>
              <a:rPr lang="en-US" sz="800" dirty="0">
                <a:solidFill>
                  <a:srgbClr val="052049"/>
                </a:solidFill>
                <a:latin typeface="+mj-lt"/>
              </a:rPr>
              <a:t>| [footer text here]</a:t>
            </a:r>
          </a:p>
        </p:txBody>
      </p:sp>
      <p:sp>
        <p:nvSpPr>
          <p:cNvPr id="2" name="Date Placeholder 1"/>
          <p:cNvSpPr>
            <a:spLocks noGrp="1"/>
          </p:cNvSpPr>
          <p:nvPr>
            <p:ph type="dt" idx="1"/>
          </p:nvPr>
        </p:nvSpPr>
        <p:spPr>
          <a:xfrm>
            <a:off x="3884613" y="3"/>
            <a:ext cx="2971800" cy="466725"/>
          </a:xfrm>
          <a:prstGeom prst="rect">
            <a:avLst/>
          </a:prstGeom>
        </p:spPr>
        <p:txBody>
          <a:bodyPr vert="horz" lIns="91440" tIns="45720" rIns="91440" bIns="45720" rtlCol="0"/>
          <a:lstStyle>
            <a:lvl1pPr algn="r">
              <a:defRPr sz="1200"/>
            </a:lvl1pPr>
          </a:lstStyle>
          <a:p>
            <a:fld id="{EF798EC2-7587-174C-8F9B-BEC1CFBF2B9A}" type="datetimeFigureOut">
              <a:rPr lang="en-US" smtClean="0"/>
              <a:t>11/13/19</a:t>
            </a:fld>
            <a:endParaRPr lang="en-US"/>
          </a:p>
        </p:txBody>
      </p:sp>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hdr="0" dt="0"/>
  <p:notesStyle>
    <a:lvl1pPr marL="114300" indent="-114300" algn="l" defTabSz="914400" rtl="0" eaLnBrk="1" latinLnBrk="0" hangingPunct="1">
      <a:spcBef>
        <a:spcPts val="800"/>
      </a:spcBef>
      <a:buClr>
        <a:srgbClr val="178CCB"/>
      </a:buClr>
      <a:buFont typeface="Arial" pitchFamily="34" charset="0"/>
      <a:buChar char="•"/>
      <a:defRPr sz="1200" kern="1200">
        <a:solidFill>
          <a:srgbClr val="052049"/>
        </a:solidFill>
        <a:latin typeface="+mj-lt"/>
        <a:ea typeface="+mn-ea"/>
        <a:cs typeface="Arial" pitchFamily="34" charset="0"/>
      </a:defRPr>
    </a:lvl1pPr>
    <a:lvl2pPr marL="285750" indent="-112713" algn="l" defTabSz="914400" rtl="0" eaLnBrk="1" latinLnBrk="0" hangingPunct="1">
      <a:spcBef>
        <a:spcPts val="200"/>
      </a:spcBef>
      <a:buClr>
        <a:srgbClr val="178CCB"/>
      </a:buClr>
      <a:buFont typeface="Arial" pitchFamily="34" charset="0"/>
      <a:buChar char="•"/>
      <a:defRPr sz="1100" kern="1200">
        <a:solidFill>
          <a:srgbClr val="052049"/>
        </a:solidFill>
        <a:latin typeface="+mj-lt"/>
        <a:ea typeface="+mn-ea"/>
        <a:cs typeface="Arial" pitchFamily="34" charset="0"/>
      </a:defRPr>
    </a:lvl2pPr>
    <a:lvl3pPr marL="403225" indent="-117475"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3pPr>
    <a:lvl4pPr marL="569913" indent="-112713" algn="l" defTabSz="914400" rtl="0" eaLnBrk="1" latinLnBrk="0" hangingPunct="1">
      <a:spcBef>
        <a:spcPts val="200"/>
      </a:spcBef>
      <a:buClr>
        <a:srgbClr val="178CCB"/>
      </a:buClr>
      <a:buFont typeface="Arial" pitchFamily="34" charset="0"/>
      <a:buChar char="•"/>
      <a:defRPr sz="1050" kern="1200">
        <a:solidFill>
          <a:srgbClr val="052049"/>
        </a:solidFill>
        <a:latin typeface="+mj-lt"/>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2690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7325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15</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865195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1279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901937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1180142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590579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give anecdote</a:t>
            </a:r>
            <a:r>
              <a:rPr lang="en-US" baseline="0" dirty="0"/>
              <a:t> about KEYNOTE-001 patient I’ve known since 2011 at this point – brain </a:t>
            </a:r>
            <a:r>
              <a:rPr lang="en-US" baseline="0" dirty="0" err="1"/>
              <a:t>mets</a:t>
            </a:r>
            <a:r>
              <a:rPr lang="en-US" baseline="0" dirty="0"/>
              <a:t>, alive and well</a:t>
            </a: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71181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37020722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6220802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52524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6</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183511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29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1614912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2835102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srgbClr val="052049"/>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052049"/>
              </a:solidFill>
              <a:effectLst/>
              <a:uLnTx/>
              <a:uFillTx/>
              <a:latin typeface="Arial" pitchFamily="34" charset="0"/>
              <a:ea typeface="+mn-ea"/>
              <a:cs typeface="Arial" pitchFamily="34" charset="0"/>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52049"/>
                </a:solidFill>
                <a:effectLst/>
                <a:uLnTx/>
                <a:uFillTx/>
                <a:latin typeface="Arial"/>
                <a:ea typeface="+mn-ea"/>
                <a:cs typeface="+mn-cs"/>
              </a:rPr>
              <a:t>| [footer text here]</a:t>
            </a:r>
            <a:endParaRPr kumimoji="0" lang="en-US" sz="800" b="0" i="0" u="none" strike="noStrike" kern="1200" cap="none" spc="0" normalizeH="0" baseline="0" noProof="0" dirty="0">
              <a:ln>
                <a:noFill/>
              </a:ln>
              <a:solidFill>
                <a:srgbClr val="052049"/>
              </a:solidFill>
              <a:effectLst/>
              <a:uLnTx/>
              <a:uFillTx/>
              <a:latin typeface="Arial"/>
              <a:ea typeface="+mn-ea"/>
              <a:cs typeface="+mn-cs"/>
            </a:endParaRPr>
          </a:p>
        </p:txBody>
      </p:sp>
    </p:spTree>
    <p:extLst>
      <p:ext uri="{BB962C8B-B14F-4D97-AF65-F5344CB8AC3E}">
        <p14:creationId xmlns:p14="http://schemas.microsoft.com/office/powerpoint/2010/main" val="3162268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39</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4124434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40</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72102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372102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xfrm>
            <a:off x="381000" y="685800"/>
            <a:ext cx="6096000" cy="3429000"/>
          </a:xfrm>
          <a:ln/>
        </p:spPr>
      </p:sp>
      <p:sp>
        <p:nvSpPr>
          <p:cNvPr id="6349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12324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7</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924034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8</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654859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F6445910-7638-44FC-B2D1-24C3C5178618}" type="slidenum">
              <a:rPr lang="en-US" smtClean="0"/>
              <a:t>9</a:t>
            </a:fld>
            <a:endParaRPr lang="en-US" dirty="0"/>
          </a:p>
        </p:txBody>
      </p:sp>
    </p:spTree>
    <p:extLst>
      <p:ext uri="{BB962C8B-B14F-4D97-AF65-F5344CB8AC3E}">
        <p14:creationId xmlns:p14="http://schemas.microsoft.com/office/powerpoint/2010/main" val="2681138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23018">
              <a:buNone/>
              <a:defRPr/>
            </a:pPr>
            <a:endParaRPr lang="en-US" dirty="0"/>
          </a:p>
        </p:txBody>
      </p:sp>
      <p:sp>
        <p:nvSpPr>
          <p:cNvPr id="4" name="Slide Number Placeholder 3"/>
          <p:cNvSpPr>
            <a:spLocks noGrp="1"/>
          </p:cNvSpPr>
          <p:nvPr>
            <p:ph type="sldNum" sz="quarter" idx="10"/>
          </p:nvPr>
        </p:nvSpPr>
        <p:spPr/>
        <p:txBody>
          <a:bodyPr/>
          <a:lstStyle/>
          <a:p>
            <a:fld id="{F6445910-7638-44FC-B2D1-24C3C5178618}" type="slidenum">
              <a:rPr lang="en-US" smtClean="0"/>
              <a:t>10</a:t>
            </a:fld>
            <a:endParaRPr lang="en-US" dirty="0"/>
          </a:p>
        </p:txBody>
      </p:sp>
    </p:spTree>
    <p:extLst>
      <p:ext uri="{BB962C8B-B14F-4D97-AF65-F5344CB8AC3E}">
        <p14:creationId xmlns:p14="http://schemas.microsoft.com/office/powerpoint/2010/main" val="3060728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11</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209087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12</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38681466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13</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11"/>
          </p:nvPr>
        </p:nvSpPr>
        <p:spPr/>
        <p:txBody>
          <a:bodyPr/>
          <a:lstStyle/>
          <a:p>
            <a:r>
              <a:rPr lang="en-US" sz="800">
                <a:solidFill>
                  <a:srgbClr val="052049"/>
                </a:solidFill>
                <a:latin typeface="+mj-lt"/>
              </a:rPr>
              <a:t>| [footer text here]</a:t>
            </a:r>
            <a:endParaRPr lang="en-US" sz="800" dirty="0">
              <a:solidFill>
                <a:srgbClr val="052049"/>
              </a:solidFill>
              <a:latin typeface="+mj-lt"/>
            </a:endParaRPr>
          </a:p>
        </p:txBody>
      </p:sp>
    </p:spTree>
    <p:extLst>
      <p:ext uri="{BB962C8B-B14F-4D97-AF65-F5344CB8AC3E}">
        <p14:creationId xmlns:p14="http://schemas.microsoft.com/office/powerpoint/2010/main" val="7914089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6.xml"/><Relationship Id="rId4" Type="http://schemas.openxmlformats.org/officeDocument/2006/relationships/image" Target="../media/image12.jpe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6.xml"/><Relationship Id="rId4" Type="http://schemas.openxmlformats.org/officeDocument/2006/relationships/image" Target="../media/image14.jpe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6.xml"/><Relationship Id="rId4" Type="http://schemas.openxmlformats.org/officeDocument/2006/relationships/image" Target="../media/image14.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0.emf"/><Relationship Id="rId1" Type="http://schemas.openxmlformats.org/officeDocument/2006/relationships/slideMaster" Target="../slideMasters/slideMaster2.xml"/><Relationship Id="rId4" Type="http://schemas.openxmlformats.org/officeDocument/2006/relationships/image" Target="../media/image14.jpe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Whit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0493"/>
            <a:ext cx="1307578" cy="850219"/>
          </a:xfrm>
          <a:prstGeom prst="rect">
            <a:avLst/>
          </a:prstGeom>
        </p:spPr>
      </p:pic>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2"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23"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4"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
        <p:nvSpPr>
          <p:cNvPr id="25"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763073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3"/>
          <p:cNvSpPr>
            <a:spLocks noGrp="1"/>
          </p:cNvSpPr>
          <p:nvPr>
            <p:ph idx="1"/>
          </p:nvPr>
        </p:nvSpPr>
        <p:spPr>
          <a:xfrm>
            <a:off x="459684" y="1401416"/>
            <a:ext cx="3824082"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5" name="Text Placeholder 3"/>
          <p:cNvSpPr>
            <a:spLocks noGrp="1"/>
          </p:cNvSpPr>
          <p:nvPr>
            <p:ph idx="16"/>
          </p:nvPr>
        </p:nvSpPr>
        <p:spPr>
          <a:xfrm>
            <a:off x="4765730" y="1401416"/>
            <a:ext cx="3831618"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322213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1" y="1411012"/>
            <a:ext cx="8179904" cy="295275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3" y="695741"/>
            <a:ext cx="8169964" cy="334897"/>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033047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8" y="352446"/>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596316092"/>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695741"/>
            <a:ext cx="8169964" cy="334897"/>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420744"/>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420744"/>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12353501"/>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0" y="1431236"/>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5" y="3696829"/>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7" y="2"/>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5" y="3980953"/>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13841157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0" y="1431236"/>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2"/>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5" y="3696829"/>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3980953"/>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16688958"/>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0" y="1431236"/>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7" y="2"/>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5" y="3696829"/>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5" y="3980953"/>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93821146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1" y="1772719"/>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40"/>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2371839915"/>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1" y="1772719"/>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40"/>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99595364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1" y="1772719"/>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40"/>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141301058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5" y="20326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9409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 Nav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tx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tx1"/>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tx1"/>
                </a:solidFill>
                <a:latin typeface="+mn-lt"/>
              </a:defRPr>
            </a:lvl1pPr>
          </a:lstStyle>
          <a:p>
            <a:pPr lvl="0"/>
            <a:r>
              <a:rPr lang="en-US" dirty="0"/>
              <a:t>Position Title</a:t>
            </a:r>
          </a:p>
        </p:txBody>
      </p:sp>
    </p:spTree>
    <p:extLst>
      <p:ext uri="{BB962C8B-B14F-4D97-AF65-F5344CB8AC3E}">
        <p14:creationId xmlns:p14="http://schemas.microsoft.com/office/powerpoint/2010/main" val="179054717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1"/>
            <a:ext cx="1374274" cy="1373900"/>
          </a:xfrm>
          <a:prstGeom prst="rect">
            <a:avLst/>
          </a:prstGeom>
        </p:spPr>
      </p:pic>
    </p:spTree>
    <p:extLst>
      <p:ext uri="{BB962C8B-B14F-4D97-AF65-F5344CB8AC3E}">
        <p14:creationId xmlns:p14="http://schemas.microsoft.com/office/powerpoint/2010/main" val="2173979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1"/>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extLst>
      <p:ext uri="{BB962C8B-B14F-4D97-AF65-F5344CB8AC3E}">
        <p14:creationId xmlns:p14="http://schemas.microsoft.com/office/powerpoint/2010/main" val="467814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1"/>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spTree>
    <p:extLst>
      <p:ext uri="{BB962C8B-B14F-4D97-AF65-F5344CB8AC3E}">
        <p14:creationId xmlns:p14="http://schemas.microsoft.com/office/powerpoint/2010/main" val="33238255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1" y="1"/>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1"/>
            <a:ext cx="6387246" cy="3886199"/>
          </a:xfrm>
          <a:prstGeom prst="rect">
            <a:avLst/>
          </a:prstGeom>
        </p:spPr>
      </p:pic>
    </p:spTree>
    <p:extLst>
      <p:ext uri="{BB962C8B-B14F-4D97-AF65-F5344CB8AC3E}">
        <p14:creationId xmlns:p14="http://schemas.microsoft.com/office/powerpoint/2010/main" val="20329006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639FE474-482C-9A47-8FB4-09005545F053}"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BF056-0114-874A-B6C1-2DEFB2363AD2}" type="slidenum">
              <a:rPr lang="en-US" smtClean="0"/>
              <a:t>‹#›</a:t>
            </a:fld>
            <a:endParaRPr lang="en-US"/>
          </a:p>
        </p:txBody>
      </p:sp>
    </p:spTree>
    <p:extLst>
      <p:ext uri="{BB962C8B-B14F-4D97-AF65-F5344CB8AC3E}">
        <p14:creationId xmlns:p14="http://schemas.microsoft.com/office/powerpoint/2010/main" val="411878508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41" y="329193"/>
            <a:ext cx="8089901" cy="444735"/>
          </a:xfrm>
        </p:spPr>
        <p:txBody>
          <a:bodyPr vert="horz" wrap="square" lIns="68570" tIns="34289" rIns="68570" bIns="34289"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172822"/>
            <a:ext cx="8325548" cy="3008627"/>
          </a:xfrm>
        </p:spPr>
        <p:txBody>
          <a:bodyPr vert="horz" wrap="square" lIns="68570" tIns="34289" rIns="68570" bIns="3428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46"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486B5991-97A7-C142-AB60-D550B9594E33}" type="datetime1">
              <a:rPr lang="en-US" smtClean="0">
                <a:solidFill>
                  <a:srgbClr val="052049"/>
                </a:solidFill>
              </a:rPr>
              <a:pPr/>
              <a:t>11/13/19</a:t>
            </a:fld>
            <a:endParaRPr lang="en-US" dirty="0">
              <a:solidFill>
                <a:srgbClr val="052049"/>
              </a:solidFill>
            </a:endParaRPr>
          </a:p>
        </p:txBody>
      </p:sp>
      <p:sp>
        <p:nvSpPr>
          <p:cNvPr id="9" name="Footer Placeholder 5"/>
          <p:cNvSpPr>
            <a:spLocks noGrp="1"/>
          </p:cNvSpPr>
          <p:nvPr>
            <p:ph type="ftr" sz="quarter" idx="3"/>
          </p:nvPr>
        </p:nvSpPr>
        <p:spPr>
          <a:xfrm>
            <a:off x="729161" y="4852598"/>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8" y="4840136"/>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1019087056"/>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2"/>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4"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5"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0733843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7" name="TextBox 6"/>
          <p:cNvSpPr txBox="1"/>
          <p:nvPr userDrawn="1"/>
        </p:nvSpPr>
        <p:spPr bwMode="auto">
          <a:xfrm>
            <a:off x="457201" y="198783"/>
            <a:ext cx="1192695" cy="2123658"/>
          </a:xfrm>
          <a:prstGeom prst="rect">
            <a:avLst/>
          </a:prstGeom>
          <a:noFill/>
          <a:ln w="19050" algn="ctr">
            <a:noFill/>
            <a:miter lim="800000"/>
            <a:headEnd/>
            <a:tailEnd/>
          </a:ln>
        </p:spPr>
        <p:txBody>
          <a:bodyPr wrap="square" lIns="0" tIns="0" rIns="0" bIns="0" rtlCol="0">
            <a:spAutoFit/>
          </a:bodyPr>
          <a:lstStyle/>
          <a:p>
            <a:r>
              <a:rPr lang="en-US" sz="13800" b="1" i="0" dirty="0">
                <a:solidFill>
                  <a:schemeClr val="accent1"/>
                </a:solidFill>
                <a:latin typeface="+mn-lt"/>
              </a:rPr>
              <a:t>“</a:t>
            </a:r>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2"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620825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Nav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11168220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2"/>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accent2"/>
              </a:solidFill>
              <a:latin typeface="+mj-lt"/>
            </a:endParaRPr>
          </a:p>
        </p:txBody>
      </p:sp>
    </p:spTree>
    <p:extLst>
      <p:ext uri="{BB962C8B-B14F-4D97-AF65-F5344CB8AC3E}">
        <p14:creationId xmlns:p14="http://schemas.microsoft.com/office/powerpoint/2010/main" val="213834255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a:xfrm>
            <a:off x="453585" y="1754765"/>
            <a:ext cx="6593258" cy="1430138"/>
          </a:xfrm>
        </p:spPr>
        <p:txBody>
          <a:bodyPr anchor="ctr">
            <a:noAutofit/>
          </a:bodyPr>
          <a:lstStyle>
            <a:lvl1pPr>
              <a:defRPr sz="3600" baseline="0">
                <a:solidFill>
                  <a:schemeClr val="accent1"/>
                </a:solidFill>
                <a:latin typeface="+mj-lt"/>
              </a:defRPr>
            </a:lvl1pPr>
          </a:lstStyle>
          <a:p>
            <a:r>
              <a:rPr lang="en-US" dirty="0"/>
              <a:t>Section Header Here</a:t>
            </a:r>
          </a:p>
        </p:txBody>
      </p:sp>
      <p:sp>
        <p:nvSpPr>
          <p:cNvPr id="2" name="Rectangle 1"/>
          <p:cNvSpPr/>
          <p:nvPr userDrawn="1"/>
        </p:nvSpPr>
        <p:spPr bwMode="auto">
          <a:xfrm>
            <a:off x="0" y="1769165"/>
            <a:ext cx="24847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6859446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osing with logo – 1">
    <p:bg>
      <p:bgRef idx="1001">
        <a:schemeClr val="bg1"/>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66785" y="2037522"/>
            <a:ext cx="1574426" cy="1023730"/>
          </a:xfrm>
          <a:prstGeom prst="rect">
            <a:avLst/>
          </a:prstGeom>
        </p:spPr>
      </p:pic>
    </p:spTree>
    <p:extLst>
      <p:ext uri="{BB962C8B-B14F-4D97-AF65-F5344CB8AC3E}">
        <p14:creationId xmlns:p14="http://schemas.microsoft.com/office/powerpoint/2010/main" val="1406655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losing with logo – 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801167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2"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375286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
    <p:bg>
      <p:bgPr>
        <a:solidFill>
          <a:schemeClr val="accent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
        <p:nvSpPr>
          <p:cNvPr id="2" name="Rectangle 1"/>
          <p:cNvSpPr/>
          <p:nvPr userDrawn="1"/>
        </p:nvSpPr>
        <p:spPr bwMode="auto">
          <a:xfrm>
            <a:off x="159026" y="4323522"/>
            <a:ext cx="8984974" cy="819978"/>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spTree>
    <p:extLst>
      <p:ext uri="{BB962C8B-B14F-4D97-AF65-F5344CB8AC3E}">
        <p14:creationId xmlns:p14="http://schemas.microsoft.com/office/powerpoint/2010/main" val="5304207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8063" cy="4901598"/>
          </a:xfrm>
          <a:prstGeom prst="rect">
            <a:avLst/>
          </a:prstGeom>
        </p:spPr>
      </p:pic>
      <p:sp>
        <p:nvSpPr>
          <p:cNvPr id="2" name="Rectangle 1"/>
          <p:cNvSpPr/>
          <p:nvPr userDrawn="1"/>
        </p:nvSpPr>
        <p:spPr bwMode="auto">
          <a:xfrm>
            <a:off x="502920" y="0"/>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3" y="241902"/>
            <a:ext cx="8902097" cy="4901598"/>
          </a:xfrm>
          <a:prstGeom prst="rect">
            <a:avLst/>
          </a:prstGeom>
        </p:spPr>
      </p:pic>
      <p:sp>
        <p:nvSpPr>
          <p:cNvPr id="2" name="Rectangle 1"/>
          <p:cNvSpPr/>
          <p:nvPr userDrawn="1"/>
        </p:nvSpPr>
        <p:spPr bwMode="auto">
          <a:xfrm>
            <a:off x="502920" y="0"/>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1" y="3869450"/>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3" y="1127896"/>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0"/>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4" y="3355288"/>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956331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752162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2"/>
          <p:cNvSpPr>
            <a:spLocks noGrp="1"/>
          </p:cNvSpPr>
          <p:nvPr>
            <p:ph type="body" sz="quarter" idx="14"/>
          </p:nvPr>
        </p:nvSpPr>
        <p:spPr>
          <a:xfrm>
            <a:off x="457200" y="1411012"/>
            <a:ext cx="8179904" cy="2952750"/>
          </a:xfrm>
          <a:prstGeom prst="rect">
            <a:avLst/>
          </a:prstGeom>
        </p:spPr>
        <p:txBody>
          <a:bodyPr>
            <a:normAutofit/>
          </a:bodyPr>
          <a:lstStyle>
            <a:lvl1pPr marL="0" indent="0" defTabSz="274320">
              <a:lnSpc>
                <a:spcPct val="100000"/>
              </a:lnSpc>
              <a:spcBef>
                <a:spcPts val="0"/>
              </a:spcBef>
              <a:spcAft>
                <a:spcPts val="800"/>
              </a:spcAft>
              <a:buClr>
                <a:schemeClr val="bg2"/>
              </a:buClr>
              <a:buNone/>
              <a:tabLst/>
              <a:defRPr sz="1800" baseline="0">
                <a:latin typeface="+mn-lt"/>
              </a:defRPr>
            </a:lvl1pPr>
            <a:lvl2pPr marL="457200" indent="-23177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75" indent="-23177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400" indent="-23177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4968705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7452784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75574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628926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488187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
    <p:bg>
      <p:bgPr>
        <a:solidFill>
          <a:schemeClr val="accent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159026" y="4323522"/>
            <a:ext cx="8984974" cy="819978"/>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199" y="1878496"/>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8"/>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7" name="Text Placeholder 3"/>
          <p:cNvSpPr>
            <a:spLocks noGrp="1"/>
          </p:cNvSpPr>
          <p:nvPr>
            <p:ph type="body" sz="quarter" idx="15" hasCustomPrompt="1"/>
          </p:nvPr>
        </p:nvSpPr>
        <p:spPr>
          <a:xfrm>
            <a:off x="302816" y="3185160"/>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317593" y="4102256"/>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7"/>
            <a:ext cx="1297452" cy="843635"/>
          </a:xfrm>
          <a:prstGeom prst="rect">
            <a:avLst/>
          </a:prstGeom>
        </p:spPr>
      </p:pic>
    </p:spTree>
    <p:extLst>
      <p:ext uri="{BB962C8B-B14F-4D97-AF65-F5344CB8AC3E}">
        <p14:creationId xmlns:p14="http://schemas.microsoft.com/office/powerpoint/2010/main" val="15301339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57809"/>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97958995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411012"/>
            <a:ext cx="8179904" cy="2952750"/>
          </a:xfrm>
          <a:prstGeom prst="rect">
            <a:avLst/>
          </a:prstGeom>
        </p:spPr>
        <p:txBody>
          <a:bodyPr>
            <a:normAutofit/>
          </a:bodyPr>
          <a:lstStyle>
            <a:lvl1pPr marL="0" indent="0" defTabSz="274320">
              <a:lnSpc>
                <a:spcPct val="100000"/>
              </a:lnSpc>
              <a:spcBef>
                <a:spcPts val="0"/>
              </a:spcBef>
              <a:spcAft>
                <a:spcPts val="800"/>
              </a:spcAft>
              <a:buClr>
                <a:schemeClr val="bg2"/>
              </a:buClr>
              <a:buNone/>
              <a:tabLst/>
              <a:defRPr sz="1800" baseline="0">
                <a:latin typeface="+mn-lt"/>
              </a:defRPr>
            </a:lvl1pPr>
            <a:lvl2pPr marL="457200" indent="-231775">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75" indent="-231775">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400" indent="-231775">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1036582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6" name="Chart Placeholder 2"/>
          <p:cNvSpPr>
            <a:spLocks noGrp="1"/>
          </p:cNvSpPr>
          <p:nvPr>
            <p:ph type="chart" sz="quarter" idx="14"/>
          </p:nvPr>
        </p:nvSpPr>
        <p:spPr>
          <a:xfrm>
            <a:off x="268357" y="352445"/>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2209036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420743"/>
            <a:ext cx="3826840" cy="2853083"/>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979278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1"/>
            <a:ext cx="1073426" cy="118275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599" y="1431235"/>
            <a:ext cx="8229323" cy="2107096"/>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1"/>
            <a:ext cx="1073426" cy="1182754"/>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7" y="0"/>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3696828"/>
            <a:ext cx="6513958" cy="430429"/>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3980952"/>
            <a:ext cx="6513958" cy="440937"/>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14" name="Rectangle 13"/>
          <p:cNvSpPr/>
          <p:nvPr userDrawn="1"/>
        </p:nvSpPr>
        <p:spPr bwMode="auto">
          <a:xfrm>
            <a:off x="0" y="1772718"/>
            <a:ext cx="7051729" cy="1411357"/>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5"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18A3AC"/>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8"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Presentation Title</a:t>
            </a:r>
          </a:p>
        </p:txBody>
      </p:sp>
      <p:sp>
        <p:nvSpPr>
          <p:cNvPr id="5" name="Slide Number Placeholder 4"/>
          <p:cNvSpPr>
            <a:spLocks noGrp="1"/>
          </p:cNvSpPr>
          <p:nvPr>
            <p:ph type="sldNum" sz="quarter" idx="12"/>
          </p:nvPr>
        </p:nvSpPr>
        <p:spPr/>
        <p:txBody>
          <a:bodyPr/>
          <a:lstStyle/>
          <a:p>
            <a:fld id="{7BCC8D0D-EAEC-449D-9161-023DFF90F2E2}" type="slidenum">
              <a:rPr lang="en-US" smtClean="0"/>
              <a:pPr/>
              <a:t>‹#›</a:t>
            </a:fld>
            <a:endParaRPr lang="en-US" dirty="0"/>
          </a:p>
        </p:txBody>
      </p:sp>
      <p:sp>
        <p:nvSpPr>
          <p:cNvPr id="6" name="Rectangle 5"/>
          <p:cNvSpPr/>
          <p:nvPr userDrawn="1"/>
        </p:nvSpPr>
        <p:spPr bwMode="auto">
          <a:xfrm>
            <a:off x="0" y="1772718"/>
            <a:ext cx="7051729" cy="1411357"/>
          </a:xfrm>
          <a:prstGeom prst="rect">
            <a:avLst/>
          </a:prstGeom>
          <a:solidFill>
            <a:srgbClr val="90BD3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7" name="Title 15"/>
          <p:cNvSpPr>
            <a:spLocks noGrp="1"/>
          </p:cNvSpPr>
          <p:nvPr>
            <p:ph type="title" hasCustomPrompt="1"/>
          </p:nvPr>
        </p:nvSpPr>
        <p:spPr>
          <a:xfrm>
            <a:off x="453585" y="1919439"/>
            <a:ext cx="6435412" cy="1107896"/>
          </a:xfrm>
        </p:spPr>
        <p:txBody>
          <a:bodyPr anchor="ctr">
            <a:noAutofit/>
          </a:bodyPr>
          <a:lstStyle>
            <a:lvl1pPr>
              <a:defRPr sz="3600" baseline="0">
                <a:solidFill>
                  <a:schemeClr val="bg1"/>
                </a:solidFill>
                <a:latin typeface="+mj-lt"/>
              </a:defRPr>
            </a:lvl1pPr>
          </a:lstStyle>
          <a:p>
            <a:r>
              <a:rPr lang="en-US" dirty="0"/>
              <a:t>Section Header Here</a:t>
            </a: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15" name="Text Placeholder 3"/>
          <p:cNvSpPr>
            <a:spLocks noGrp="1"/>
          </p:cNvSpPr>
          <p:nvPr>
            <p:ph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542644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4"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032663"/>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282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79213" y="1884800"/>
            <a:ext cx="1374274" cy="1373900"/>
          </a:xfrm>
          <a:prstGeom prst="rect">
            <a:avLst/>
          </a:prstGeom>
        </p:spPr>
      </p:pic>
    </p:spTree>
    <p:extLst>
      <p:ext uri="{BB962C8B-B14F-4D97-AF65-F5344CB8AC3E}">
        <p14:creationId xmlns:p14="http://schemas.microsoft.com/office/powerpoint/2010/main" val="13676384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149580" y="2015504"/>
            <a:ext cx="1615440" cy="1615440"/>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49580" y="0"/>
            <a:ext cx="2994420" cy="2015504"/>
          </a:xfrm>
          <a:prstGeom prst="rect">
            <a:avLst/>
          </a:prstGeom>
        </p:spPr>
      </p:pic>
      <p:pic>
        <p:nvPicPr>
          <p:cNvPr id="5" name="Picture 4"/>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388949"/>
            <a:ext cx="6149580" cy="3754552"/>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1314" y="2015504"/>
            <a:ext cx="1615440" cy="1615440"/>
          </a:xfrm>
          <a:prstGeom prst="rect">
            <a:avLst/>
          </a:prstGeom>
        </p:spPr>
      </p:pic>
      <p:pic>
        <p:nvPicPr>
          <p:cNvPr id="17" name="Picture 1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2756753" cy="2015504"/>
          </a:xfrm>
          <a:prstGeom prst="rect">
            <a:avLst/>
          </a:prstGeom>
        </p:spPr>
      </p:pic>
      <p:pic>
        <p:nvPicPr>
          <p:cNvPr id="23" name="Picture 2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5170" y="2015504"/>
            <a:ext cx="1615440" cy="1615440"/>
          </a:xfrm>
          <a:prstGeom prst="rect">
            <a:avLst/>
          </a:prstGeom>
        </p:spPr>
      </p:pic>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2760609" cy="2015504"/>
          </a:xfrm>
          <a:prstGeom prst="rect">
            <a:avLst/>
          </a:prstGeom>
        </p:spPr>
      </p:pic>
      <p:pic>
        <p:nvPicPr>
          <p:cNvPr id="12" name="Picture 1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56754" y="1257300"/>
            <a:ext cx="6387246" cy="3886199"/>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39FE474-482C-9A47-8FB4-09005545F053}"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7BF056-0114-874A-B6C1-2DEFB2363AD2}" type="slidenum">
              <a:rPr lang="en-US" smtClean="0"/>
              <a:t>‹#›</a:t>
            </a:fld>
            <a:endParaRPr lang="en-US"/>
          </a:p>
        </p:txBody>
      </p:sp>
    </p:spTree>
    <p:extLst>
      <p:ext uri="{BB962C8B-B14F-4D97-AF65-F5344CB8AC3E}">
        <p14:creationId xmlns:p14="http://schemas.microsoft.com/office/powerpoint/2010/main" val="9504990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40" y="329192"/>
            <a:ext cx="8089901" cy="432811"/>
          </a:xfrm>
        </p:spPr>
        <p:txBody>
          <a:bodyPr vert="horz" wrap="square" lIns="68570" tIns="34289" rIns="68570" bIns="34289"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172821"/>
            <a:ext cx="8325548" cy="3008627"/>
          </a:xfrm>
        </p:spPr>
        <p:txBody>
          <a:bodyPr vert="horz" wrap="square" lIns="68570" tIns="34289" rIns="68570" bIns="34289"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45" y="4839271"/>
            <a:ext cx="927193" cy="116426"/>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486B5991-97A7-C142-AB60-D550B9594E33}" type="datetime1">
              <a:rPr lang="en-US" smtClean="0">
                <a:solidFill>
                  <a:srgbClr val="052049"/>
                </a:solidFill>
              </a:rPr>
              <a:pPr/>
              <a:t>11/13/19</a:t>
            </a:fld>
            <a:endParaRPr lang="en-US" dirty="0">
              <a:solidFill>
                <a:srgbClr val="052049"/>
              </a:solidFill>
            </a:endParaRPr>
          </a:p>
        </p:txBody>
      </p:sp>
      <p:sp>
        <p:nvSpPr>
          <p:cNvPr id="9" name="Footer Placeholder 5"/>
          <p:cNvSpPr>
            <a:spLocks noGrp="1"/>
          </p:cNvSpPr>
          <p:nvPr>
            <p:ph type="ftr" sz="quarter" idx="3"/>
          </p:nvPr>
        </p:nvSpPr>
        <p:spPr>
          <a:xfrm>
            <a:off x="729161" y="4852598"/>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7" y="4840135"/>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41915345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6350"/>
            <a:ext cx="9144000" cy="5149850"/>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1803400"/>
            <a:ext cx="5825202" cy="1234727"/>
          </a:xfrm>
        </p:spPr>
        <p:txBody>
          <a:bodyPr anchor="b">
            <a:noAutofit/>
          </a:bodyPr>
          <a:lstStyle>
            <a:lvl1pPr algn="r">
              <a:defRPr sz="405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300" y="3038125"/>
            <a:ext cx="5825202" cy="822674"/>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952660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17541292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025651"/>
            <a:ext cx="6447501" cy="1369936"/>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6453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00734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hasCustomPrompt="1"/>
          </p:nvPr>
        </p:nvSpPr>
        <p:spPr>
          <a:xfrm>
            <a:off x="459683" y="1401416"/>
            <a:ext cx="8137665" cy="2932045"/>
          </a:xfrm>
          <a:prstGeom prst="rect">
            <a:avLst/>
          </a:prstGeom>
        </p:spPr>
        <p:txBody>
          <a:bodyPr vert="horz" lIns="91440" tIns="45720" rIns="91440" bIns="45720" rtlCol="0">
            <a:noAutofit/>
          </a:bodyPr>
          <a:lstStyle/>
          <a:p>
            <a:pPr lvl="0"/>
            <a:r>
              <a:rPr lang="en-US" dirty="0"/>
              <a:t>Click to add text</a:t>
            </a:r>
          </a:p>
        </p:txBody>
      </p:sp>
    </p:spTree>
    <p:extLst>
      <p:ext uri="{BB962C8B-B14F-4D97-AF65-F5344CB8AC3E}">
        <p14:creationId xmlns:p14="http://schemas.microsoft.com/office/powerpoint/2010/main" val="14262817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8001" y="1620442"/>
            <a:ext cx="3138026" cy="2910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17477" y="1620442"/>
            <a:ext cx="3138026" cy="29105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pPr/>
              <a:t>11/13/19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31946335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506809" y="1620737"/>
            <a:ext cx="3139217"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06809" y="2052934"/>
            <a:ext cx="3139217"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16287" y="1620737"/>
            <a:ext cx="3139214"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16288" y="2052934"/>
            <a:ext cx="3139213" cy="24780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011914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9906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61539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7291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123953"/>
            <a:ext cx="2890896" cy="958850"/>
          </a:xfrm>
        </p:spPr>
        <p:txBody>
          <a:bodyPr anchor="b">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3570346" y="386193"/>
            <a:ext cx="3385156" cy="41448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8001" y="2082802"/>
            <a:ext cx="2890896" cy="1938337"/>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pPr/>
              <a:t>11/13/19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pPr/>
              <a:t>‹#›</a:t>
            </a:fld>
            <a:endParaRPr lang="en-US" dirty="0"/>
          </a:p>
        </p:txBody>
      </p:sp>
    </p:spTree>
    <p:extLst>
      <p:ext uri="{BB962C8B-B14F-4D97-AF65-F5344CB8AC3E}">
        <p14:creationId xmlns:p14="http://schemas.microsoft.com/office/powerpoint/2010/main" val="40358978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600450"/>
            <a:ext cx="644750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8001" y="457200"/>
            <a:ext cx="6447501" cy="2884289"/>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08001" y="4025504"/>
            <a:ext cx="6447500" cy="505518"/>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11/13/19</a:t>
            </a:fld>
            <a:endParaRPr lang="en-US" dirty="0"/>
          </a:p>
        </p:txBody>
      </p:sp>
    </p:spTree>
    <p:extLst>
      <p:ext uri="{BB962C8B-B14F-4D97-AF65-F5344CB8AC3E}">
        <p14:creationId xmlns:p14="http://schemas.microsoft.com/office/powerpoint/2010/main" val="42397120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57200"/>
            <a:ext cx="6447501" cy="25527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85362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24604" y="2724150"/>
            <a:ext cx="5418393"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52800"/>
            <a:ext cx="6447501" cy="117822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3656364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448991"/>
            <a:ext cx="6447501" cy="1946595"/>
          </a:xfrm>
        </p:spPr>
        <p:txBody>
          <a:bodyPr anchor="b">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61082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457200"/>
            <a:ext cx="6070601"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406403" y="59278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164917"/>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03028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Subheader Only">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5930228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457200"/>
            <a:ext cx="6441152" cy="2266950"/>
          </a:xfrm>
        </p:spPr>
        <p:txBody>
          <a:bodyPr anchor="ctr">
            <a:normAutofit/>
          </a:bodyPr>
          <a:lstStyle>
            <a:lvl1pPr algn="l">
              <a:defRPr sz="33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507999" y="3009900"/>
            <a:ext cx="6447502" cy="385686"/>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08001" y="3395586"/>
            <a:ext cx="6447501" cy="1135436"/>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14788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pPr/>
              <a:t>‹#›</a:t>
            </a:fld>
            <a:endParaRPr lang="en-US" dirty="0"/>
          </a:p>
        </p:txBody>
      </p:sp>
    </p:spTree>
    <p:extLst>
      <p:ext uri="{BB962C8B-B14F-4D97-AF65-F5344CB8AC3E}">
        <p14:creationId xmlns:p14="http://schemas.microsoft.com/office/powerpoint/2010/main" val="32229989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457200"/>
            <a:ext cx="978557" cy="3938588"/>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508001" y="457200"/>
            <a:ext cx="5295113" cy="393858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41063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9303"/>
            <a:ext cx="6858000" cy="1592711"/>
          </a:xfrm>
        </p:spPr>
        <p:txBody>
          <a:bodyPr anchor="ctr">
            <a:normAutofit/>
          </a:bodyPr>
          <a:lstStyle>
            <a:lvl1pPr algn="ctr">
              <a:defRPr sz="2700"/>
            </a:lvl1pPr>
          </a:lstStyle>
          <a:p>
            <a:r>
              <a:rPr lang="en-US" dirty="0"/>
              <a:t>Click to edit Master title style</a:t>
            </a:r>
          </a:p>
        </p:txBody>
      </p:sp>
      <p:sp>
        <p:nvSpPr>
          <p:cNvPr id="3" name="Subtitle 2"/>
          <p:cNvSpPr>
            <a:spLocks noGrp="1"/>
          </p:cNvSpPr>
          <p:nvPr>
            <p:ph type="subTitle" idx="1"/>
          </p:nvPr>
        </p:nvSpPr>
        <p:spPr>
          <a:xfrm>
            <a:off x="1143000" y="3461071"/>
            <a:ext cx="6858000" cy="1241822"/>
          </a:xfrm>
        </p:spPr>
        <p:txBody>
          <a:bodyPr anchor="t">
            <a:normAutofit/>
          </a:bodyPr>
          <a:lstStyle>
            <a:lvl1pPr marL="0" indent="0" algn="ctr">
              <a:buNone/>
              <a:defRPr sz="2400">
                <a:solidFill>
                  <a:srgbClr val="50515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223600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400"/>
            </a:lvl1pPr>
            <a:lvl2pPr>
              <a:defRPr sz="2100"/>
            </a:lvl2pPr>
            <a:lvl3pPr>
              <a:defRPr sz="18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073092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6133" y="386996"/>
            <a:ext cx="8229600" cy="1371600"/>
          </a:xfrm>
        </p:spPr>
        <p:txBody>
          <a:bodyPr lIns="457200">
            <a:normAutofit/>
          </a:bodyPr>
          <a:lstStyle>
            <a:lvl1pPr algn="l">
              <a:defRPr sz="1950"/>
            </a:lvl1pPr>
          </a:lstStyle>
          <a:p>
            <a:r>
              <a:rPr lang="en-US" dirty="0"/>
              <a:t>Click to edit Master title style</a:t>
            </a:r>
          </a:p>
        </p:txBody>
      </p:sp>
      <p:sp>
        <p:nvSpPr>
          <p:cNvPr id="3" name="Content Placeholder 2"/>
          <p:cNvSpPr>
            <a:spLocks noGrp="1"/>
          </p:cNvSpPr>
          <p:nvPr>
            <p:ph idx="1"/>
          </p:nvPr>
        </p:nvSpPr>
        <p:spPr>
          <a:xfrm>
            <a:off x="346133" y="1886903"/>
            <a:ext cx="8229600" cy="2880360"/>
          </a:xfrm>
        </p:spPr>
        <p:txBody>
          <a:bodyPr lIns="457200">
            <a:normAutofit/>
          </a:bodyPr>
          <a:lstStyle>
            <a:lvl1pPr marL="0" indent="0">
              <a:buNone/>
              <a:defRPr sz="180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pic>
        <p:nvPicPr>
          <p:cNvPr id="8" name="Picture 7" descr="A screenshot of a social media post&#10;&#10;Description automatically generated">
            <a:extLst>
              <a:ext uri="{FF2B5EF4-FFF2-40B4-BE49-F238E27FC236}">
                <a16:creationId xmlns:a16="http://schemas.microsoft.com/office/drawing/2014/main" id="{CE2425E8-8922-A94D-88F1-9CFECD72EFFA}"/>
              </a:ext>
            </a:extLst>
          </p:cNvPr>
          <p:cNvPicPr>
            <a:picLocks noChangeAspect="1"/>
          </p:cNvPicPr>
          <p:nvPr userDrawn="1"/>
        </p:nvPicPr>
        <p:blipFill>
          <a:blip r:embed="rId3"/>
          <a:stretch>
            <a:fillRect/>
          </a:stretch>
        </p:blipFill>
        <p:spPr>
          <a:xfrm>
            <a:off x="8209235" y="4034977"/>
            <a:ext cx="685800" cy="886968"/>
          </a:xfrm>
          <a:prstGeom prst="rect">
            <a:avLst/>
          </a:prstGeom>
          <a:effectLst>
            <a:glow rad="63500">
              <a:schemeClr val="tx1">
                <a:alpha val="20000"/>
              </a:schemeClr>
            </a:glow>
          </a:effectLst>
        </p:spPr>
      </p:pic>
    </p:spTree>
    <p:extLst>
      <p:ext uri="{BB962C8B-B14F-4D97-AF65-F5344CB8AC3E}">
        <p14:creationId xmlns:p14="http://schemas.microsoft.com/office/powerpoint/2010/main" val="16229006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8451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7729131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0758088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1180131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19515925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132323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43100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583004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3379183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480489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857857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799303"/>
            <a:ext cx="6858000" cy="1592711"/>
          </a:xfrm>
        </p:spPr>
        <p:txBody>
          <a:bodyPr anchor="ctr">
            <a:normAutofit/>
          </a:bodyPr>
          <a:lstStyle>
            <a:lvl1pPr algn="ctr">
              <a:defRPr sz="2700"/>
            </a:lvl1pPr>
          </a:lstStyle>
          <a:p>
            <a:r>
              <a:rPr lang="en-US" dirty="0"/>
              <a:t>Click to edit Master title style</a:t>
            </a:r>
          </a:p>
        </p:txBody>
      </p:sp>
      <p:sp>
        <p:nvSpPr>
          <p:cNvPr id="3" name="Subtitle 2"/>
          <p:cNvSpPr>
            <a:spLocks noGrp="1"/>
          </p:cNvSpPr>
          <p:nvPr>
            <p:ph type="subTitle" idx="1"/>
          </p:nvPr>
        </p:nvSpPr>
        <p:spPr>
          <a:xfrm>
            <a:off x="1143000" y="3461071"/>
            <a:ext cx="6858000" cy="1241822"/>
          </a:xfrm>
        </p:spPr>
        <p:txBody>
          <a:bodyPr anchor="t">
            <a:normAutofit/>
          </a:bodyPr>
          <a:lstStyle>
            <a:lvl1pPr marL="0" indent="0" algn="ctr">
              <a:buNone/>
              <a:defRPr sz="2400">
                <a:solidFill>
                  <a:srgbClr val="50515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4017976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28650" y="802037"/>
            <a:ext cx="7886700" cy="3836216"/>
          </a:xfrm>
        </p:spPr>
        <p:txBody>
          <a:bodyPr/>
          <a:lstStyle>
            <a:lvl1pPr>
              <a:defRPr sz="2100"/>
            </a:lvl1pPr>
            <a:lvl2pPr>
              <a:defRPr sz="1800"/>
            </a:lvl2pPr>
            <a:lvl3pPr>
              <a:defRPr sz="1500"/>
            </a:lvl3pPr>
            <a:lvl4pPr>
              <a:defRPr sz="1500"/>
            </a:lvl4pPr>
            <a:lvl5pPr>
              <a:defRPr sz="15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5901046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93825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728483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3" name="Chart Placeholder 2"/>
          <p:cNvSpPr>
            <a:spLocks noGrp="1"/>
          </p:cNvSpPr>
          <p:nvPr>
            <p:ph type="chart" sz="quarter" idx="14"/>
          </p:nvPr>
        </p:nvSpPr>
        <p:spPr>
          <a:xfrm>
            <a:off x="268357" y="337931"/>
            <a:ext cx="8587407" cy="4065105"/>
          </a:xfrm>
          <a:prstGeom prst="rect">
            <a:avLst/>
          </a:prstGeom>
        </p:spPr>
        <p:txBody>
          <a:bodyPr>
            <a:normAutofit/>
          </a:bodyPr>
          <a:lstStyle/>
          <a:p>
            <a:r>
              <a:rPr lang="en-US"/>
              <a:t>Click icon to add chart</a:t>
            </a:r>
            <a:endParaRPr lang="en-US" dirty="0"/>
          </a:p>
        </p:txBody>
      </p:sp>
    </p:spTree>
    <p:extLst>
      <p:ext uri="{BB962C8B-B14F-4D97-AF65-F5344CB8AC3E}">
        <p14:creationId xmlns:p14="http://schemas.microsoft.com/office/powerpoint/2010/main" val="6329067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878958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16FF65-E16B-BA4F-9591-6B4416106527}" type="datetimeFigureOut">
              <a:rPr lang="en-US" smtClean="0"/>
              <a:t>11/13/19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019143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6FF65-E16B-BA4F-9591-6B4416106527}" type="datetimeFigureOut">
              <a:rPr lang="en-US" smtClean="0"/>
              <a:t>11/13/19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2679435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16FF65-E16B-BA4F-9591-6B4416106527}" type="datetimeFigureOut">
              <a:rPr lang="en-US" smtClean="0"/>
              <a:t>11/13/19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5920211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857726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916FF65-E16B-BA4F-9591-6B4416106527}" type="datetimeFigureOut">
              <a:rPr lang="en-US" smtClean="0"/>
              <a:t>11/13/19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1820524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13346036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16FF65-E16B-BA4F-9591-6B4416106527}" type="datetimeFigureOut">
              <a:rPr lang="en-US" smtClean="0"/>
              <a:t>11/13/19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442168-F8B8-B34D-83CF-DF309AC8169E}" type="slidenum">
              <a:rPr lang="en-US" smtClean="0"/>
              <a:t>‹#›</a:t>
            </a:fld>
            <a:endParaRPr lang="en-US"/>
          </a:p>
        </p:txBody>
      </p:sp>
    </p:spTree>
    <p:extLst>
      <p:ext uri="{BB962C8B-B14F-4D97-AF65-F5344CB8AC3E}">
        <p14:creationId xmlns:p14="http://schemas.microsoft.com/office/powerpoint/2010/main" val="3811006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4" y="241902"/>
            <a:ext cx="8902097" cy="4901598"/>
          </a:xfrm>
          <a:prstGeom prst="rect">
            <a:avLst/>
          </a:prstGeom>
        </p:spPr>
      </p:pic>
      <p:sp>
        <p:nvSpPr>
          <p:cNvPr id="2" name="Rectangle 1"/>
          <p:cNvSpPr/>
          <p:nvPr userDrawn="1"/>
        </p:nvSpPr>
        <p:spPr bwMode="auto">
          <a:xfrm>
            <a:off x="502921"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
        <p:nvSpPr>
          <p:cNvPr id="20" name="Title 15"/>
          <p:cNvSpPr>
            <a:spLocks noGrp="1"/>
          </p:cNvSpPr>
          <p:nvPr>
            <p:ph type="title" hasCustomPrompt="1"/>
          </p:nvPr>
        </p:nvSpPr>
        <p:spPr>
          <a:xfrm>
            <a:off x="784274" y="1127897"/>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1"/>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Date Placeholder 4"/>
          <p:cNvSpPr>
            <a:spLocks noGrp="1"/>
          </p:cNvSpPr>
          <p:nvPr>
            <p:ph type="dt" sz="half" idx="2"/>
          </p:nvPr>
        </p:nvSpPr>
        <p:spPr>
          <a:xfrm>
            <a:off x="785882" y="3869451"/>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2" name="Text Placeholder 2"/>
          <p:cNvSpPr>
            <a:spLocks noGrp="1"/>
          </p:cNvSpPr>
          <p:nvPr>
            <p:ph type="body" sz="quarter" idx="10" hasCustomPrompt="1"/>
          </p:nvPr>
        </p:nvSpPr>
        <p:spPr>
          <a:xfrm>
            <a:off x="784275"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Tree>
    <p:extLst>
      <p:ext uri="{BB962C8B-B14F-4D97-AF65-F5344CB8AC3E}">
        <p14:creationId xmlns:p14="http://schemas.microsoft.com/office/powerpoint/2010/main" val="7868276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hf hdr="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a:off x="250520" y="244258"/>
            <a:ext cx="8893479" cy="4899242"/>
          </a:xfrm>
          <a:prstGeom prst="rect">
            <a:avLst/>
          </a:prstGeom>
        </p:spPr>
      </p:pic>
      <p:sp>
        <p:nvSpPr>
          <p:cNvPr id="2" name="Rectangle 1"/>
          <p:cNvSpPr/>
          <p:nvPr userDrawn="1"/>
        </p:nvSpPr>
        <p:spPr bwMode="auto">
          <a:xfrm>
            <a:off x="502921"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2" y="3869451"/>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4" y="1127897"/>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1"/>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5"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2423648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5" y="318750"/>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695740"/>
            <a:ext cx="8169964" cy="334897"/>
          </a:xfrm>
          <a:prstGeom prst="rect">
            <a:avLst/>
          </a:prstGeom>
        </p:spPr>
        <p:txBody>
          <a:bodyPr>
            <a:noAutofit/>
          </a:bodyPr>
          <a:lstStyle>
            <a:lvl1pPr marL="0" indent="0">
              <a:lnSpc>
                <a:spcPct val="100000"/>
              </a:lnSpc>
              <a:buNone/>
              <a:defRPr sz="1800" i="0">
                <a:latin typeface="+mn-lt"/>
              </a:defRPr>
            </a:lvl1pPr>
            <a:lvl2pPr marL="230187" indent="0">
              <a:lnSpc>
                <a:spcPct val="100000"/>
              </a:lnSpc>
              <a:buNone/>
              <a:defRPr i="1">
                <a:latin typeface="+mn-lt"/>
              </a:defRPr>
            </a:lvl2pPr>
            <a:lvl3pPr marL="515937" indent="0">
              <a:lnSpc>
                <a:spcPct val="100000"/>
              </a:lnSpc>
              <a:buNone/>
              <a:defRPr i="1">
                <a:latin typeface="+mn-lt"/>
              </a:defRPr>
            </a:lvl3pPr>
            <a:lvl4pPr marL="800100" indent="0">
              <a:lnSpc>
                <a:spcPct val="100000"/>
              </a:lnSpc>
              <a:buNone/>
              <a:defRPr i="1">
                <a:latin typeface="+mn-lt"/>
              </a:defRPr>
            </a:lvl4pPr>
            <a:lvl5pPr marL="1085850" indent="0">
              <a:lnSpc>
                <a:spcPct val="100000"/>
              </a:lnSpc>
              <a:buNone/>
              <a:defRPr i="1">
                <a:latin typeface="+mn-lt"/>
              </a:defRPr>
            </a:lvl5pPr>
          </a:lstStyle>
          <a:p>
            <a:pPr lvl="0"/>
            <a:r>
              <a:rPr lang="en-US" dirty="0"/>
              <a:t>Optional Subhead here</a:t>
            </a:r>
          </a:p>
        </p:txBody>
      </p:sp>
      <p:sp>
        <p:nvSpPr>
          <p:cNvPr id="4" name="Content Placeholder 3"/>
          <p:cNvSpPr>
            <a:spLocks noGrp="1"/>
          </p:cNvSpPr>
          <p:nvPr>
            <p:ph sz="quarter" idx="18" hasCustomPrompt="1"/>
          </p:nvPr>
        </p:nvSpPr>
        <p:spPr>
          <a:xfrm>
            <a:off x="456925" y="1401417"/>
            <a:ext cx="3826840" cy="2932044"/>
          </a:xfrm>
        </p:spPr>
        <p:txBody>
          <a:bodyPr/>
          <a:lstStyle>
            <a:lvl1pPr marL="0" indent="0">
              <a:buNone/>
              <a:defRPr/>
            </a:lvl1pPr>
            <a:lvl2pPr marL="295275" indent="0">
              <a:buNone/>
              <a:defRPr/>
            </a:lvl2pPr>
            <a:lvl3pPr marL="579437" indent="0">
              <a:buNone/>
              <a:defRPr/>
            </a:lvl3pPr>
            <a:lvl4pPr marL="80645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6" name="Content Placeholder 3"/>
          <p:cNvSpPr>
            <a:spLocks noGrp="1"/>
          </p:cNvSpPr>
          <p:nvPr>
            <p:ph sz="quarter" idx="19" hasCustomPrompt="1"/>
          </p:nvPr>
        </p:nvSpPr>
        <p:spPr>
          <a:xfrm>
            <a:off x="4774888" y="1401417"/>
            <a:ext cx="3852277" cy="2932044"/>
          </a:xfrm>
        </p:spPr>
        <p:txBody>
          <a:bodyPr/>
          <a:lstStyle>
            <a:lvl1pPr marL="0" indent="0">
              <a:buNone/>
              <a:defRPr/>
            </a:lvl1pPr>
            <a:lvl2pPr marL="295275" indent="0">
              <a:buNone/>
              <a:defRPr/>
            </a:lvl2pPr>
            <a:lvl3pPr marL="579437" indent="0">
              <a:buNone/>
              <a:defRPr/>
            </a:lvl3pPr>
            <a:lvl4pPr marL="806450" indent="0">
              <a:buNone/>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84155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4" y="241902"/>
            <a:ext cx="8908063" cy="4901598"/>
          </a:xfrm>
          <a:prstGeom prst="rect">
            <a:avLst/>
          </a:prstGeom>
        </p:spPr>
      </p:pic>
      <p:sp>
        <p:nvSpPr>
          <p:cNvPr id="2" name="Rectangle 1"/>
          <p:cNvSpPr/>
          <p:nvPr userDrawn="1"/>
        </p:nvSpPr>
        <p:spPr bwMode="auto">
          <a:xfrm>
            <a:off x="502921" y="1"/>
            <a:ext cx="5666935" cy="4304714"/>
          </a:xfrm>
          <a:prstGeom prst="rect">
            <a:avLst/>
          </a:prstGeom>
          <a:solidFill>
            <a:schemeClr val="accent1"/>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2" y="3869451"/>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4" y="1127897"/>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9" name="Text Placeholder 3"/>
          <p:cNvSpPr>
            <a:spLocks noGrp="1"/>
          </p:cNvSpPr>
          <p:nvPr>
            <p:ph type="body" sz="quarter" idx="15" hasCustomPrompt="1"/>
          </p:nvPr>
        </p:nvSpPr>
        <p:spPr>
          <a:xfrm>
            <a:off x="787890" y="2526001"/>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0" name="Text Placeholder 2"/>
          <p:cNvSpPr>
            <a:spLocks noGrp="1"/>
          </p:cNvSpPr>
          <p:nvPr>
            <p:ph type="body" sz="quarter" idx="10" hasCustomPrompt="1"/>
          </p:nvPr>
        </p:nvSpPr>
        <p:spPr>
          <a:xfrm>
            <a:off x="784275"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835679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904" y="241902"/>
            <a:ext cx="8902097" cy="4901598"/>
          </a:xfrm>
          <a:prstGeom prst="rect">
            <a:avLst/>
          </a:prstGeom>
        </p:spPr>
      </p:pic>
      <p:sp>
        <p:nvSpPr>
          <p:cNvPr id="2" name="Rectangle 1"/>
          <p:cNvSpPr/>
          <p:nvPr userDrawn="1"/>
        </p:nvSpPr>
        <p:spPr bwMode="auto">
          <a:xfrm>
            <a:off x="502921" y="1"/>
            <a:ext cx="5666935" cy="4304714"/>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chemeClr val="tx1"/>
              </a:solidFill>
              <a:latin typeface="+mj-lt"/>
            </a:endParaRPr>
          </a:p>
        </p:txBody>
      </p:sp>
      <p:sp>
        <p:nvSpPr>
          <p:cNvPr id="13" name="Date Placeholder 4"/>
          <p:cNvSpPr>
            <a:spLocks noGrp="1"/>
          </p:cNvSpPr>
          <p:nvPr>
            <p:ph type="dt" sz="half" idx="2"/>
          </p:nvPr>
        </p:nvSpPr>
        <p:spPr>
          <a:xfrm>
            <a:off x="785882" y="3869451"/>
            <a:ext cx="1925338" cy="178955"/>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20" name="Title 15"/>
          <p:cNvSpPr>
            <a:spLocks noGrp="1"/>
          </p:cNvSpPr>
          <p:nvPr>
            <p:ph type="title" hasCustomPrompt="1"/>
          </p:nvPr>
        </p:nvSpPr>
        <p:spPr>
          <a:xfrm>
            <a:off x="784274" y="1127897"/>
            <a:ext cx="4976447" cy="1311963"/>
          </a:xfrm>
        </p:spPr>
        <p:txBody>
          <a:bodyPr anchor="b">
            <a:noAutofit/>
          </a:bodyPr>
          <a:lstStyle>
            <a:lvl1pPr>
              <a:defRPr sz="3600" baseline="0">
                <a:solidFill>
                  <a:schemeClr val="bg1"/>
                </a:solidFill>
                <a:latin typeface="+mj-lt"/>
              </a:defRPr>
            </a:lvl1pPr>
          </a:lstStyle>
          <a:p>
            <a:r>
              <a:rPr lang="en-US" dirty="0"/>
              <a:t>Title Here</a:t>
            </a:r>
          </a:p>
        </p:txBody>
      </p:sp>
      <p:sp>
        <p:nvSpPr>
          <p:cNvPr id="21" name="Text Placeholder 3"/>
          <p:cNvSpPr>
            <a:spLocks noGrp="1"/>
          </p:cNvSpPr>
          <p:nvPr>
            <p:ph type="body" sz="quarter" idx="15" hasCustomPrompt="1"/>
          </p:nvPr>
        </p:nvSpPr>
        <p:spPr>
          <a:xfrm>
            <a:off x="787890" y="2526001"/>
            <a:ext cx="4972830" cy="508220"/>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9" name="Text Placeholder 2"/>
          <p:cNvSpPr>
            <a:spLocks noGrp="1"/>
          </p:cNvSpPr>
          <p:nvPr>
            <p:ph type="body" sz="quarter" idx="10" hasCustomPrompt="1"/>
          </p:nvPr>
        </p:nvSpPr>
        <p:spPr>
          <a:xfrm>
            <a:off x="784275" y="3355289"/>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4273" y="297068"/>
            <a:ext cx="1041010" cy="676890"/>
          </a:xfrm>
          <a:prstGeom prst="rect">
            <a:avLst/>
          </a:prstGeom>
        </p:spPr>
      </p:pic>
    </p:spTree>
    <p:extLst>
      <p:ext uri="{BB962C8B-B14F-4D97-AF65-F5344CB8AC3E}">
        <p14:creationId xmlns:p14="http://schemas.microsoft.com/office/powerpoint/2010/main" val="12506467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7" y="4323522"/>
            <a:ext cx="8984974" cy="819978"/>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4" name="Title 15"/>
          <p:cNvSpPr>
            <a:spLocks noGrp="1"/>
          </p:cNvSpPr>
          <p:nvPr>
            <p:ph type="title" hasCustomPrompt="1"/>
          </p:nvPr>
        </p:nvSpPr>
        <p:spPr>
          <a:xfrm>
            <a:off x="299200" y="1878497"/>
            <a:ext cx="6141359" cy="1311963"/>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4616419"/>
            <a:ext cx="1925338" cy="178955"/>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fld id="{7CA65D26-67D5-4CD2-90EC-E629659F24B3}" type="datetime1">
              <a:rPr lang="en-US" smtClean="0"/>
              <a:pPr/>
              <a:t>11/13/19</a:t>
            </a:fld>
            <a:endParaRPr lang="en-US" dirty="0"/>
          </a:p>
        </p:txBody>
      </p:sp>
      <p:sp>
        <p:nvSpPr>
          <p:cNvPr id="17" name="Text Placeholder 3"/>
          <p:cNvSpPr>
            <a:spLocks noGrp="1"/>
          </p:cNvSpPr>
          <p:nvPr>
            <p:ph type="body" sz="quarter" idx="15" hasCustomPrompt="1"/>
          </p:nvPr>
        </p:nvSpPr>
        <p:spPr>
          <a:xfrm>
            <a:off x="302817" y="3185161"/>
            <a:ext cx="6147682" cy="508220"/>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4" y="4102257"/>
            <a:ext cx="4191461" cy="42671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8"/>
            <a:ext cx="1297452" cy="843635"/>
          </a:xfrm>
          <a:prstGeom prst="rect">
            <a:avLst/>
          </a:prstGeom>
        </p:spPr>
      </p:pic>
    </p:spTree>
    <p:extLst>
      <p:ext uri="{BB962C8B-B14F-4D97-AF65-F5344CB8AC3E}">
        <p14:creationId xmlns:p14="http://schemas.microsoft.com/office/powerpoint/2010/main" val="20314149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3" y="695741"/>
            <a:ext cx="8169964" cy="35780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7"/>
            <a:ext cx="8137665" cy="2932045"/>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192726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8" name="Text Placeholder 2"/>
          <p:cNvSpPr>
            <a:spLocks noGrp="1"/>
          </p:cNvSpPr>
          <p:nvPr>
            <p:ph type="body" sz="quarter" idx="14"/>
          </p:nvPr>
        </p:nvSpPr>
        <p:spPr>
          <a:xfrm>
            <a:off x="457201" y="1411012"/>
            <a:ext cx="8179904" cy="295275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695741"/>
            <a:ext cx="8169964" cy="35780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0023655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3" y="695741"/>
            <a:ext cx="8169964" cy="35780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6506684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22302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5" name="Chart Placeholder 2"/>
          <p:cNvSpPr>
            <a:spLocks noGrp="1"/>
          </p:cNvSpPr>
          <p:nvPr>
            <p:ph type="chart" sz="quarter" idx="14"/>
          </p:nvPr>
        </p:nvSpPr>
        <p:spPr>
          <a:xfrm>
            <a:off x="268358" y="352446"/>
            <a:ext cx="8587407" cy="3972812"/>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39247166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695741"/>
            <a:ext cx="8169964" cy="334897"/>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6" y="1420744"/>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7" y="1420744"/>
            <a:ext cx="3826840" cy="2853083"/>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986703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453586" y="318751"/>
            <a:ext cx="8173580" cy="458587"/>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3" y="695741"/>
            <a:ext cx="8169964" cy="35780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3"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41709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theme" Target="../theme/theme2.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16.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5.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2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theme" Target="../theme/theme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t" anchorCtr="0">
            <a:no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dirty="0"/>
              <a:t>Presentation Title</a:t>
            </a:r>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userDrawn="1"/>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3051825"/>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4" r:id="rId4"/>
    <p:sldLayoutId id="2147483985" r:id="rId5"/>
    <p:sldLayoutId id="2147483983" r:id="rId6"/>
    <p:sldLayoutId id="2147483982" r:id="rId7"/>
    <p:sldLayoutId id="2147483986" r:id="rId8"/>
    <p:sldLayoutId id="2147483987" r:id="rId9"/>
    <p:sldLayoutId id="2147483999"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10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10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100000"/>
        </a:lnSpc>
        <a:spcBef>
          <a:spcPts val="0"/>
        </a:spcBef>
        <a:spcAft>
          <a:spcPts val="1000"/>
        </a:spcAft>
        <a:buClr>
          <a:schemeClr val="accent1"/>
        </a:buClr>
        <a:buSzPct val="80000"/>
        <a:buFont typeface="Wingdings" charset="2"/>
        <a:buChar char="§"/>
        <a:defRPr lang="en-US" sz="14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318750"/>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6"/>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5" y="4840128"/>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5" y="468756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userDrawn="1"/>
        </p:nvSpPr>
        <p:spPr bwMode="auto">
          <a:xfrm>
            <a:off x="8393113" y="4800600"/>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Text Placeholder 3"/>
          <p:cNvSpPr>
            <a:spLocks noGrp="1"/>
          </p:cNvSpPr>
          <p:nvPr>
            <p:ph type="body" idx="1"/>
          </p:nvPr>
        </p:nvSpPr>
        <p:spPr>
          <a:xfrm>
            <a:off x="459683" y="1401416"/>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39549721"/>
      </p:ext>
    </p:extLst>
  </p:cSld>
  <p:clrMap bg1="lt1" tx1="dk1" bg2="lt2" tx2="dk2" accent1="accent1" accent2="accent2" accent3="accent3" accent4="accent4" accent5="accent5" accent6="accent6" hlink="hlink" folHlink="folHlink"/>
  <p:sldLayoutIdLst>
    <p:sldLayoutId id="2147483955" r:id="rId1"/>
    <p:sldLayoutId id="2147483972" r:id="rId2"/>
    <p:sldLayoutId id="2147483975" r:id="rId3"/>
    <p:sldLayoutId id="2147483976" r:id="rId4"/>
    <p:sldLayoutId id="2147484001" r:id="rId5"/>
    <p:sldLayoutId id="2147483944" r:id="rId6"/>
    <p:sldLayoutId id="2147483947" r:id="rId7"/>
    <p:sldLayoutId id="2147483952" r:id="rId8"/>
    <p:sldLayoutId id="2147483951" r:id="rId9"/>
    <p:sldLayoutId id="2147483953" r:id="rId10"/>
    <p:sldLayoutId id="2147484000" r:id="rId11"/>
    <p:sldLayoutId id="2147483949" r:id="rId12"/>
    <p:sldLayoutId id="2147483950" r:id="rId13"/>
    <p:sldLayoutId id="2147483960" r:id="rId14"/>
    <p:sldLayoutId id="2147483961" r:id="rId15"/>
    <p:sldLayoutId id="2147483966" r:id="rId16"/>
    <p:sldLayoutId id="2147483967" r:id="rId17"/>
    <p:sldLayoutId id="2147483968" r:id="rId18"/>
    <p:sldLayoutId id="2147483969" r:id="rId19"/>
    <p:sldLayoutId id="2147483970" r:id="rId20"/>
    <p:sldLayoutId id="2147483971" r:id="rId21"/>
    <p:sldLayoutId id="2147483954" r:id="rId22"/>
    <p:sldLayoutId id="2147483959" r:id="rId23"/>
    <p:sldLayoutId id="2147484002" r:id="rId24"/>
    <p:sldLayoutId id="2147484003" r:id="rId25"/>
    <p:sldLayoutId id="2147484004" r:id="rId26"/>
    <p:sldLayoutId id="2147484042" r:id="rId27"/>
    <p:sldLayoutId id="2147484043" r:id="rId2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hdr="0"/>
  <p:txStyles>
    <p:titleStyle>
      <a:lvl1pPr algn="l" defTabSz="914400"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6350"/>
            <a:ext cx="9144000" cy="5149850"/>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457200"/>
            <a:ext cx="6447501" cy="9906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508001" y="1620442"/>
            <a:ext cx="6447501" cy="291058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3850" y="4531022"/>
            <a:ext cx="683954"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11/13/19</a:t>
            </a:fld>
            <a:endParaRPr lang="en-US" dirty="0"/>
          </a:p>
        </p:txBody>
      </p:sp>
      <p:sp>
        <p:nvSpPr>
          <p:cNvPr id="5" name="Footer Placeholder 4"/>
          <p:cNvSpPr>
            <a:spLocks noGrp="1"/>
          </p:cNvSpPr>
          <p:nvPr>
            <p:ph type="ftr" sz="quarter" idx="3"/>
          </p:nvPr>
        </p:nvSpPr>
        <p:spPr>
          <a:xfrm>
            <a:off x="508001" y="4531022"/>
            <a:ext cx="472320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2998" y="4531022"/>
            <a:ext cx="512504" cy="273844"/>
          </a:xfrm>
          <a:prstGeom prst="rect">
            <a:avLst/>
          </a:prstGeom>
        </p:spPr>
        <p:txBody>
          <a:bodyPr vert="horz" lIns="91440" tIns="45720" rIns="91440" bIns="45720" rtlCol="0" anchor="ctr"/>
          <a:lstStyle>
            <a:lvl1pPr algn="r">
              <a:defRPr sz="675">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4015911"/>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 id="2147484057" r:id="rId13"/>
    <p:sldLayoutId id="2147484058" r:id="rId14"/>
    <p:sldLayoutId id="2147484059" r:id="rId15"/>
    <p:sldLayoutId id="2147484060"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21A2A8E9-5512-2D47-94AB-9D53DE2E2E94}"/>
              </a:ext>
            </a:extLst>
          </p:cNvPr>
          <p:cNvPicPr>
            <a:picLocks noChangeAspect="1"/>
          </p:cNvPicPr>
          <p:nvPr userDrawn="1"/>
        </p:nvPicPr>
        <p:blipFill>
          <a:blip r:embed="rId15"/>
          <a:stretch>
            <a:fillRect/>
          </a:stretch>
        </p:blipFill>
        <p:spPr>
          <a:xfrm>
            <a:off x="0" y="2286"/>
            <a:ext cx="9144000" cy="5138928"/>
          </a:xfrm>
          <a:prstGeom prst="rect">
            <a:avLst/>
          </a:prstGeom>
        </p:spPr>
      </p:pic>
      <p:sp>
        <p:nvSpPr>
          <p:cNvPr id="2" name="Title Placeholder 1"/>
          <p:cNvSpPr>
            <a:spLocks noGrp="1"/>
          </p:cNvSpPr>
          <p:nvPr>
            <p:ph type="title"/>
          </p:nvPr>
        </p:nvSpPr>
        <p:spPr>
          <a:xfrm>
            <a:off x="628650" y="1"/>
            <a:ext cx="7886700" cy="85844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37803"/>
            <a:ext cx="7886700" cy="3600450"/>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2607833270"/>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lnSpc>
          <a:spcPct val="90000"/>
        </a:lnSpc>
        <a:spcBef>
          <a:spcPct val="0"/>
        </a:spcBef>
        <a:buNone/>
        <a:defRPr sz="2700" b="1" kern="1200">
          <a:solidFill>
            <a:srgbClr val="00265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50515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rgbClr val="505153"/>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kern="1200">
          <a:solidFill>
            <a:srgbClr val="505153"/>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kern="1200">
          <a:solidFill>
            <a:srgbClr val="505153"/>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kern="1200">
          <a:solidFill>
            <a:srgbClr val="50515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A close up of a logo&#10;&#10;Description automatically generated">
            <a:extLst>
              <a:ext uri="{FF2B5EF4-FFF2-40B4-BE49-F238E27FC236}">
                <a16:creationId xmlns:a16="http://schemas.microsoft.com/office/drawing/2014/main" id="{CE51829A-A666-F44E-BD42-BE63A4626617}"/>
              </a:ext>
            </a:extLst>
          </p:cNvPr>
          <p:cNvPicPr>
            <a:picLocks noChangeAspect="1"/>
          </p:cNvPicPr>
          <p:nvPr userDrawn="1"/>
        </p:nvPicPr>
        <p:blipFill>
          <a:blip r:embed="rId14"/>
          <a:stretch>
            <a:fillRect/>
          </a:stretch>
        </p:blipFill>
        <p:spPr>
          <a:xfrm>
            <a:off x="0" y="2286"/>
            <a:ext cx="9144000" cy="5138928"/>
          </a:xfrm>
          <a:prstGeom prst="rect">
            <a:avLst/>
          </a:prstGeom>
        </p:spPr>
      </p:pic>
      <p:sp>
        <p:nvSpPr>
          <p:cNvPr id="2" name="Title Placeholder 1"/>
          <p:cNvSpPr>
            <a:spLocks noGrp="1"/>
          </p:cNvSpPr>
          <p:nvPr>
            <p:ph type="title"/>
          </p:nvPr>
        </p:nvSpPr>
        <p:spPr>
          <a:xfrm>
            <a:off x="628650" y="1"/>
            <a:ext cx="7886700" cy="66836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37803"/>
            <a:ext cx="7886700" cy="3909279"/>
          </a:xfrm>
          <a:prstGeom prst="rect">
            <a:avLst/>
          </a:prstGeom>
        </p:spPr>
        <p:txBody>
          <a:bodyPr vert="horz" lIns="91440" tIns="45720" rIns="91440" bIns="45720" rtlCol="0">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latin typeface="Arial" charset="0"/>
                <a:ea typeface="Arial" charset="0"/>
                <a:cs typeface="Arial" charset="0"/>
              </a:defRPr>
            </a:lvl1pPr>
          </a:lstStyle>
          <a:p>
            <a:fld id="{5916FF65-E16B-BA4F-9591-6B4416106527}" type="datetimeFigureOut">
              <a:rPr lang="en-US" smtClean="0"/>
              <a:pPr/>
              <a:t>11/13/19</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latin typeface="Arial" charset="0"/>
                <a:ea typeface="Arial" charset="0"/>
                <a:cs typeface="Arial" charset="0"/>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Arial" charset="0"/>
                <a:ea typeface="Arial" charset="0"/>
                <a:cs typeface="Arial" charset="0"/>
              </a:defRPr>
            </a:lvl1pPr>
          </a:lstStyle>
          <a:p>
            <a:fld id="{BB442168-F8B8-B34D-83CF-DF309AC8169E}" type="slidenum">
              <a:rPr lang="en-US" smtClean="0"/>
              <a:pPr/>
              <a:t>‹#›</a:t>
            </a:fld>
            <a:endParaRPr lang="en-US"/>
          </a:p>
        </p:txBody>
      </p:sp>
    </p:spTree>
    <p:extLst>
      <p:ext uri="{BB962C8B-B14F-4D97-AF65-F5344CB8AC3E}">
        <p14:creationId xmlns:p14="http://schemas.microsoft.com/office/powerpoint/2010/main" val="183314742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lnSpc>
          <a:spcPct val="90000"/>
        </a:lnSpc>
        <a:spcBef>
          <a:spcPct val="0"/>
        </a:spcBef>
        <a:buNone/>
        <a:defRPr sz="2400" b="1" kern="1200">
          <a:solidFill>
            <a:srgbClr val="002656"/>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kern="1200">
          <a:solidFill>
            <a:srgbClr val="505153"/>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kern="1200">
          <a:solidFill>
            <a:srgbClr val="505153"/>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kern="1200">
          <a:solidFill>
            <a:srgbClr val="505153"/>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kern="1200">
          <a:solidFill>
            <a:srgbClr val="505153"/>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kern="1200">
          <a:solidFill>
            <a:srgbClr val="505153"/>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6" y="318751"/>
            <a:ext cx="8173580" cy="458587"/>
          </a:xfrm>
          <a:prstGeom prst="rect">
            <a:avLst/>
          </a:prstGeom>
        </p:spPr>
        <p:txBody>
          <a:bodyPr vert="horz" wrap="square" lIns="91440" tIns="45720" rIns="91440" bIns="45720" rtlCol="0" anchor="b" anchorCtr="0">
            <a:normAutofit/>
          </a:bodyPr>
          <a:lstStyle/>
          <a:p>
            <a:r>
              <a:rPr lang="en-US" dirty="0"/>
              <a:t>Slide Title Here</a:t>
            </a:r>
          </a:p>
        </p:txBody>
      </p:sp>
      <p:sp>
        <p:nvSpPr>
          <p:cNvPr id="11" name="Footer Placeholder 5"/>
          <p:cNvSpPr>
            <a:spLocks noGrp="1"/>
          </p:cNvSpPr>
          <p:nvPr>
            <p:ph type="ftr" sz="quarter" idx="3"/>
          </p:nvPr>
        </p:nvSpPr>
        <p:spPr>
          <a:xfrm>
            <a:off x="548150" y="4852597"/>
            <a:ext cx="4310907" cy="10348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r>
              <a:rPr lang="en-US"/>
              <a:t>UCSF | Health</a:t>
            </a:r>
            <a:endParaRPr lang="en-US" dirty="0"/>
          </a:p>
        </p:txBody>
      </p:sp>
      <p:sp>
        <p:nvSpPr>
          <p:cNvPr id="12" name="Slide Number Placeholder 6"/>
          <p:cNvSpPr>
            <a:spLocks noGrp="1"/>
          </p:cNvSpPr>
          <p:nvPr>
            <p:ph type="sldNum" sz="quarter" idx="4"/>
          </p:nvPr>
        </p:nvSpPr>
        <p:spPr>
          <a:xfrm>
            <a:off x="272106" y="4840129"/>
            <a:ext cx="246061" cy="116425"/>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365126" y="4687560"/>
            <a:ext cx="8413750" cy="0"/>
          </a:xfrm>
          <a:prstGeom prst="line">
            <a:avLst/>
          </a:prstGeom>
          <a:noFill/>
          <a:ln w="3175" cap="flat">
            <a:solidFill>
              <a:srgbClr val="052049"/>
            </a:solidFill>
            <a:prstDash val="solid"/>
            <a:miter lim="800000"/>
            <a:headEnd/>
            <a:tailEnd/>
          </a:ln>
          <a:extLst>
            <a:ext uri="{909E8E84-426E-40dd-AFC4-6F175D3DCCD1}">
              <a14:hiddenFill xmlns="" xmlns:a14="http://schemas.microsoft.com/office/drawing/2010/main">
                <a:noFill/>
              </a14:hiddenFill>
            </a:ext>
          </a:extLst>
        </p:spPr>
      </p:cxnSp>
      <p:cxnSp>
        <p:nvCxnSpPr>
          <p:cNvPr id="9" name="Straight Connector 8"/>
          <p:cNvCxnSpPr/>
          <p:nvPr userDrawn="1"/>
        </p:nvCxnSpPr>
        <p:spPr>
          <a:xfrm>
            <a:off x="277813" y="4687560"/>
            <a:ext cx="8595360" cy="0"/>
          </a:xfrm>
          <a:prstGeom prst="line">
            <a:avLst/>
          </a:prstGeom>
          <a:noFill/>
          <a:ln w="3175" cap="flat">
            <a:solidFill>
              <a:schemeClr val="tx1"/>
            </a:solidFill>
            <a:prstDash val="solid"/>
            <a:miter lim="800000"/>
            <a:headEnd/>
            <a:tailEnd/>
          </a:ln>
          <a:extLst>
            <a:ext uri="{909E8E84-426E-40dd-AFC4-6F175D3DCCD1}">
              <a14:hiddenFill xmlns="" xmlns:a14="http://schemas.microsoft.com/office/drawing/2010/main">
                <a:noFill/>
              </a14:hiddenFill>
            </a:ext>
          </a:extLst>
        </p:spPr>
      </p:cxnSp>
      <p:sp>
        <p:nvSpPr>
          <p:cNvPr id="13" name="Freeform 77"/>
          <p:cNvSpPr>
            <a:spLocks/>
          </p:cNvSpPr>
          <p:nvPr userDrawn="1"/>
        </p:nvSpPr>
        <p:spPr bwMode="auto">
          <a:xfrm>
            <a:off x="8393114" y="4800601"/>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a:p>
        </p:txBody>
      </p:sp>
      <p:sp>
        <p:nvSpPr>
          <p:cNvPr id="18" name="Text Placeholder 3"/>
          <p:cNvSpPr>
            <a:spLocks noGrp="1"/>
          </p:cNvSpPr>
          <p:nvPr>
            <p:ph type="body" idx="1"/>
          </p:nvPr>
        </p:nvSpPr>
        <p:spPr>
          <a:xfrm>
            <a:off x="459683" y="1401417"/>
            <a:ext cx="8137665" cy="293204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790668910"/>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 id="2147484101" r:id="rId13"/>
    <p:sldLayoutId id="2147484102" r:id="rId14"/>
    <p:sldLayoutId id="2147484103" r:id="rId15"/>
    <p:sldLayoutId id="2147484104" r:id="rId16"/>
    <p:sldLayoutId id="2147484105" r:id="rId17"/>
    <p:sldLayoutId id="2147484106" r:id="rId18"/>
    <p:sldLayoutId id="2147484107" r:id="rId19"/>
    <p:sldLayoutId id="2147484108" r:id="rId20"/>
    <p:sldLayoutId id="2147484109" r:id="rId21"/>
    <p:sldLayoutId id="2147484110" r:id="rId22"/>
    <p:sldLayoutId id="2147484111" r:id="rId23"/>
    <p:sldLayoutId id="2147484112" r:id="rId24"/>
    <p:sldLayoutId id="2147484113" r:id="rId25"/>
    <p:sldLayoutId id="2147484114" r:id="rId26"/>
    <p:sldLayoutId id="2147484115" r:id="rId27"/>
    <p:sldLayoutId id="2147484116" r:id="rId28"/>
  </p:sldLayoutIdLst>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hf hdr="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6.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5.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46.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5.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48.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4.xml"/><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547437" y="1026896"/>
            <a:ext cx="8049126" cy="3089710"/>
          </a:xfrm>
          <a:prstGeom prst="rect">
            <a:avLst/>
          </a:prstGeom>
          <a:noFill/>
        </p:spPr>
        <p:txBody>
          <a:bodyPr wrap="square" rtlCol="0" anchor="ctr">
            <a:noAutofit/>
          </a:bodyPr>
          <a:lstStyle/>
          <a:p>
            <a:pPr algn="ctr" defTabSz="685800"/>
            <a:r>
              <a:rPr lang="en-US" sz="2400" b="1" dirty="0">
                <a:solidFill>
                  <a:srgbClr val="002656"/>
                </a:solidFill>
              </a:rPr>
              <a:t>Module 14: </a:t>
            </a:r>
            <a:br>
              <a:rPr lang="en-US" sz="2400" b="1" dirty="0">
                <a:solidFill>
                  <a:srgbClr val="002656"/>
                </a:solidFill>
              </a:rPr>
            </a:br>
            <a:r>
              <a:rPr lang="en-US" sz="2400" b="1" dirty="0">
                <a:solidFill>
                  <a:srgbClr val="002656"/>
                </a:solidFill>
              </a:rPr>
              <a:t>Immune Checkpoint </a:t>
            </a:r>
            <a:br>
              <a:rPr lang="en-US" sz="2400" b="1" dirty="0">
                <a:solidFill>
                  <a:srgbClr val="002656"/>
                </a:solidFill>
              </a:rPr>
            </a:br>
            <a:r>
              <a:rPr lang="en-US" sz="2400" b="1" dirty="0">
                <a:solidFill>
                  <a:srgbClr val="002656"/>
                </a:solidFill>
              </a:rPr>
              <a:t>Inhibitors in Lung Cancer </a:t>
            </a:r>
          </a:p>
          <a:p>
            <a:pPr algn="ctr" defTabSz="685800">
              <a:defRPr/>
            </a:pPr>
            <a:endParaRPr lang="en-US" sz="2400" b="1" dirty="0">
              <a:solidFill>
                <a:srgbClr val="002656"/>
              </a:solidFill>
              <a:latin typeface="Arial" panose="020B0604020202020204"/>
            </a:endParaRPr>
          </a:p>
          <a:p>
            <a:pPr lvl="0" algn="ctr">
              <a:defRPr/>
            </a:pPr>
            <a:r>
              <a:rPr lang="en-US" sz="2100" dirty="0">
                <a:solidFill>
                  <a:srgbClr val="002656"/>
                </a:solidFill>
              </a:rPr>
              <a:t>Kelly EH Goodwin, MSN, RN, ANP-BC</a:t>
            </a:r>
          </a:p>
          <a:p>
            <a:pPr lvl="0" algn="ctr">
              <a:defRPr/>
            </a:pPr>
            <a:r>
              <a:rPr lang="en-US" sz="2100" dirty="0">
                <a:solidFill>
                  <a:srgbClr val="002656"/>
                </a:solidFill>
              </a:rPr>
              <a:t>Matthew </a:t>
            </a:r>
            <a:r>
              <a:rPr lang="en-US" sz="2100" dirty="0" err="1">
                <a:solidFill>
                  <a:srgbClr val="002656"/>
                </a:solidFill>
              </a:rPr>
              <a:t>Gubens</a:t>
            </a:r>
            <a:r>
              <a:rPr lang="en-US" sz="2100" dirty="0">
                <a:solidFill>
                  <a:srgbClr val="002656"/>
                </a:solidFill>
              </a:rPr>
              <a:t>, MD, MS</a:t>
            </a:r>
            <a:endParaRPr lang="en-US" sz="2400" b="1" dirty="0">
              <a:solidFill>
                <a:srgbClr val="002656"/>
              </a:solidFill>
              <a:latin typeface="Arial" panose="020B0604020202020204"/>
            </a:endParaRPr>
          </a:p>
        </p:txBody>
      </p:sp>
    </p:spTree>
    <p:extLst>
      <p:ext uri="{BB962C8B-B14F-4D97-AF65-F5344CB8AC3E}">
        <p14:creationId xmlns:p14="http://schemas.microsoft.com/office/powerpoint/2010/main" val="23504650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063" y="329186"/>
            <a:ext cx="8211890" cy="812528"/>
          </a:xfrm>
        </p:spPr>
        <p:txBody>
          <a:bodyPr/>
          <a:lstStyle/>
          <a:p>
            <a:pPr algn="ctr"/>
            <a:r>
              <a:rPr lang="en-US" dirty="0"/>
              <a:t>Pembrolizumab 1</a:t>
            </a:r>
            <a:r>
              <a:rPr lang="en-US" baseline="30000" dirty="0"/>
              <a:t>st</a:t>
            </a:r>
            <a:r>
              <a:rPr lang="en-US" dirty="0"/>
              <a:t> line (PD-L1&gt;=50%): KEYNOTE-024</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507" y="859165"/>
            <a:ext cx="5997659" cy="3364424"/>
          </a:xfrm>
        </p:spPr>
      </p:pic>
      <p:sp>
        <p:nvSpPr>
          <p:cNvPr id="6" name="TextBox 5"/>
          <p:cNvSpPr txBox="1"/>
          <p:nvPr/>
        </p:nvSpPr>
        <p:spPr bwMode="auto">
          <a:xfrm>
            <a:off x="1625114" y="4314094"/>
            <a:ext cx="4940812" cy="292388"/>
          </a:xfrm>
          <a:prstGeom prst="rect">
            <a:avLst/>
          </a:prstGeom>
          <a:noFill/>
          <a:ln w="19050" algn="ctr">
            <a:solidFill>
              <a:schemeClr val="accent1"/>
            </a:solidFill>
            <a:miter lim="800000"/>
            <a:headEnd/>
            <a:tailEnd/>
          </a:ln>
        </p:spPr>
        <p:txBody>
          <a:bodyPr wrap="square" lIns="0" tIns="0" rIns="0" bIns="0" rtlCol="0">
            <a:spAutoFit/>
          </a:bodyPr>
          <a:lstStyle/>
          <a:p>
            <a:pPr algn="ctr"/>
            <a:r>
              <a:rPr lang="en-US" sz="1900" b="1" dirty="0">
                <a:solidFill>
                  <a:srgbClr val="052049"/>
                </a:solidFill>
                <a:latin typeface="Garamond"/>
              </a:rPr>
              <a:t>Crossover from chemo to pembro: 66/151 (44%)</a:t>
            </a:r>
          </a:p>
        </p:txBody>
      </p:sp>
      <p:sp>
        <p:nvSpPr>
          <p:cNvPr id="7" name="TextBox 6"/>
          <p:cNvSpPr txBox="1"/>
          <p:nvPr/>
        </p:nvSpPr>
        <p:spPr bwMode="auto">
          <a:xfrm>
            <a:off x="129395" y="4825782"/>
            <a:ext cx="1627048" cy="169277"/>
          </a:xfrm>
          <a:prstGeom prst="rect">
            <a:avLst/>
          </a:prstGeom>
          <a:noFill/>
          <a:ln w="19050" algn="ctr">
            <a:noFill/>
            <a:miter lim="800000"/>
            <a:headEnd/>
            <a:tailEnd/>
          </a:ln>
        </p:spPr>
        <p:txBody>
          <a:bodyPr wrap="none" lIns="0" tIns="0" rIns="0" bIns="0" rtlCol="0">
            <a:spAutoFit/>
          </a:bodyPr>
          <a:lstStyle/>
          <a:p>
            <a:r>
              <a:rPr lang="en-US" sz="1100" dirty="0" err="1">
                <a:solidFill>
                  <a:srgbClr val="052049"/>
                </a:solidFill>
              </a:rPr>
              <a:t>Reck</a:t>
            </a:r>
            <a:r>
              <a:rPr lang="en-US" sz="1100" dirty="0">
                <a:solidFill>
                  <a:srgbClr val="052049"/>
                </a:solidFill>
              </a:rPr>
              <a:t> M et al.</a:t>
            </a:r>
            <a:r>
              <a:rPr lang="en-US" sz="1100" dirty="0">
                <a:solidFill>
                  <a:srgbClr val="052049"/>
                </a:solidFill>
                <a:latin typeface="Arial"/>
              </a:rPr>
              <a:t> ESMO 2016</a:t>
            </a:r>
          </a:p>
        </p:txBody>
      </p:sp>
      <p:sp>
        <p:nvSpPr>
          <p:cNvPr id="3" name="Rectangle 2"/>
          <p:cNvSpPr/>
          <p:nvPr/>
        </p:nvSpPr>
        <p:spPr bwMode="auto">
          <a:xfrm>
            <a:off x="6433073" y="4001845"/>
            <a:ext cx="987068" cy="22174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5" name="TextBox 4"/>
          <p:cNvSpPr txBox="1"/>
          <p:nvPr/>
        </p:nvSpPr>
        <p:spPr bwMode="auto">
          <a:xfrm>
            <a:off x="6927273" y="1939638"/>
            <a:ext cx="1668125" cy="615553"/>
          </a:xfrm>
          <a:prstGeom prst="rect">
            <a:avLst/>
          </a:prstGeom>
          <a:noFill/>
          <a:ln w="19050" algn="ctr">
            <a:noFill/>
            <a:miter lim="800000"/>
            <a:headEnd/>
            <a:tailEnd/>
          </a:ln>
        </p:spPr>
        <p:txBody>
          <a:bodyPr wrap="none" lIns="0" tIns="0" rIns="0" bIns="0" rtlCol="0">
            <a:spAutoFit/>
          </a:bodyPr>
          <a:lstStyle/>
          <a:p>
            <a:pPr algn="ctr"/>
            <a:r>
              <a:rPr lang="en-US" sz="2000" dirty="0"/>
              <a:t>Response rate</a:t>
            </a:r>
          </a:p>
          <a:p>
            <a:pPr algn="ctr"/>
            <a:r>
              <a:rPr lang="en-US" sz="2000" dirty="0"/>
              <a:t>45% </a:t>
            </a:r>
            <a:r>
              <a:rPr lang="en-US" sz="2000" dirty="0" err="1"/>
              <a:t>vs</a:t>
            </a:r>
            <a:r>
              <a:rPr lang="en-US" sz="2000" dirty="0"/>
              <a:t> 28%</a:t>
            </a:r>
          </a:p>
        </p:txBody>
      </p:sp>
    </p:spTree>
    <p:extLst>
      <p:ext uri="{BB962C8B-B14F-4D97-AF65-F5344CB8AC3E}">
        <p14:creationId xmlns:p14="http://schemas.microsoft.com/office/powerpoint/2010/main" val="35651694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B1C408-837B-8843-A6B8-6238DFD1AE7B}"/>
              </a:ext>
            </a:extLst>
          </p:cNvPr>
          <p:cNvSpPr/>
          <p:nvPr/>
        </p:nvSpPr>
        <p:spPr bwMode="auto">
          <a:xfrm>
            <a:off x="0" y="0"/>
            <a:ext cx="9144000" cy="4689475"/>
          </a:xfrm>
          <a:prstGeom prst="rect">
            <a:avLst/>
          </a:prstGeom>
          <a:solidFill>
            <a:srgbClr val="144578"/>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p:nvPr>
        </p:nvSpPr>
        <p:spPr>
          <a:xfrm>
            <a:off x="653740" y="329192"/>
            <a:ext cx="8089901" cy="444735"/>
          </a:xfrm>
        </p:spPr>
        <p:txBody>
          <a:bodyPr/>
          <a:lstStyle/>
          <a:p>
            <a:r>
              <a:rPr lang="en-US" dirty="0">
                <a:solidFill>
                  <a:schemeClr val="bg1"/>
                </a:solidFill>
              </a:rPr>
              <a:t>Pembrolizumab 1</a:t>
            </a:r>
            <a:r>
              <a:rPr lang="en-US" baseline="30000" dirty="0">
                <a:solidFill>
                  <a:schemeClr val="bg1"/>
                </a:solidFill>
              </a:rPr>
              <a:t>st</a:t>
            </a:r>
            <a:r>
              <a:rPr lang="en-US" dirty="0">
                <a:solidFill>
                  <a:schemeClr val="bg1"/>
                </a:solidFill>
              </a:rPr>
              <a:t> line (PD-L1&gt;=1%): KEYNOTE-042</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873" y="892883"/>
            <a:ext cx="7530556" cy="3571539"/>
          </a:xfrm>
        </p:spPr>
      </p:pic>
      <p:sp>
        <p:nvSpPr>
          <p:cNvPr id="5" name="TextBox 4"/>
          <p:cNvSpPr txBox="1"/>
          <p:nvPr/>
        </p:nvSpPr>
        <p:spPr bwMode="auto">
          <a:xfrm>
            <a:off x="129395" y="4825782"/>
            <a:ext cx="1207725"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Lopez, ASCO 2018</a:t>
            </a:r>
          </a:p>
        </p:txBody>
      </p:sp>
    </p:spTree>
    <p:extLst>
      <p:ext uri="{BB962C8B-B14F-4D97-AF65-F5344CB8AC3E}">
        <p14:creationId xmlns:p14="http://schemas.microsoft.com/office/powerpoint/2010/main" val="38780639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C4FE33-47CE-014A-A10E-6D0A8609EB49}"/>
              </a:ext>
            </a:extLst>
          </p:cNvPr>
          <p:cNvSpPr/>
          <p:nvPr/>
        </p:nvSpPr>
        <p:spPr bwMode="auto">
          <a:xfrm>
            <a:off x="0" y="0"/>
            <a:ext cx="9144000" cy="4689475"/>
          </a:xfrm>
          <a:prstGeom prst="rect">
            <a:avLst/>
          </a:prstGeom>
          <a:solidFill>
            <a:srgbClr val="144578"/>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2" name="Title 1"/>
          <p:cNvSpPr>
            <a:spLocks noGrp="1"/>
          </p:cNvSpPr>
          <p:nvPr>
            <p:ph type="title"/>
          </p:nvPr>
        </p:nvSpPr>
        <p:spPr>
          <a:xfrm>
            <a:off x="653740" y="329192"/>
            <a:ext cx="8089901" cy="444735"/>
          </a:xfrm>
        </p:spPr>
        <p:txBody>
          <a:bodyPr/>
          <a:lstStyle/>
          <a:p>
            <a:r>
              <a:rPr lang="en-US" dirty="0">
                <a:solidFill>
                  <a:schemeClr val="bg1"/>
                </a:solidFill>
              </a:rPr>
              <a:t>Pembrolizumab 1</a:t>
            </a:r>
            <a:r>
              <a:rPr lang="en-US" baseline="30000" dirty="0">
                <a:solidFill>
                  <a:schemeClr val="bg1"/>
                </a:solidFill>
              </a:rPr>
              <a:t>st</a:t>
            </a:r>
            <a:r>
              <a:rPr lang="en-US" dirty="0">
                <a:solidFill>
                  <a:schemeClr val="bg1"/>
                </a:solidFill>
              </a:rPr>
              <a:t> line (PD-L1&gt;=1%): KEYNOTE-042</a:t>
            </a:r>
          </a:p>
        </p:txBody>
      </p:sp>
      <p:sp>
        <p:nvSpPr>
          <p:cNvPr id="5" name="TextBox 4"/>
          <p:cNvSpPr txBox="1"/>
          <p:nvPr/>
        </p:nvSpPr>
        <p:spPr bwMode="auto">
          <a:xfrm>
            <a:off x="129395" y="4825782"/>
            <a:ext cx="1207725"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Lopez, ASCO 2018</a:t>
            </a:r>
          </a:p>
        </p:txBody>
      </p:sp>
      <p:pic>
        <p:nvPicPr>
          <p:cNvPr id="4" name="Picture 3" descr="Screen Shot 2019-03-12 at 6.2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 y="2399419"/>
            <a:ext cx="4578324" cy="2177105"/>
          </a:xfrm>
          <a:prstGeom prst="rect">
            <a:avLst/>
          </a:prstGeom>
        </p:spPr>
      </p:pic>
      <p:pic>
        <p:nvPicPr>
          <p:cNvPr id="7" name="Picture 6" descr="Screen Shot 2019-03-12 at 6.20.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794" y="2397249"/>
            <a:ext cx="4583536" cy="2179583"/>
          </a:xfrm>
          <a:prstGeom prst="rect">
            <a:avLst/>
          </a:prstGeom>
        </p:spPr>
      </p:pic>
      <p:sp>
        <p:nvSpPr>
          <p:cNvPr id="8" name="Oval 7"/>
          <p:cNvSpPr/>
          <p:nvPr/>
        </p:nvSpPr>
        <p:spPr bwMode="auto">
          <a:xfrm>
            <a:off x="8229600" y="2466167"/>
            <a:ext cx="914400" cy="914400"/>
          </a:xfrm>
          <a:prstGeom prst="ellipse">
            <a:avLst/>
          </a:prstGeom>
          <a:noFill/>
          <a:ln w="38100" cmpd="sng" algn="ctr">
            <a:solidFill>
              <a:srgbClr val="FF0000"/>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9" name="Content Placeholder 8"/>
          <p:cNvSpPr txBox="1">
            <a:spLocks noGrp="1"/>
          </p:cNvSpPr>
          <p:nvPr>
            <p:ph idx="1"/>
          </p:nvPr>
        </p:nvSpPr>
        <p:spPr bwMode="auto">
          <a:xfrm>
            <a:off x="4930947" y="1107117"/>
            <a:ext cx="3903783" cy="1000274"/>
          </a:xfrm>
          <a:prstGeom prst="rect">
            <a:avLst/>
          </a:prstGeom>
          <a:noFill/>
          <a:ln w="19050" algn="ctr">
            <a:noFill/>
            <a:miter lim="800000"/>
            <a:headEnd/>
            <a:tailEnd/>
          </a:ln>
        </p:spPr>
        <p:txBody>
          <a:bodyPr wrap="square" lIns="0" tIns="0" rIns="0" bIns="0" rtlCol="0">
            <a:spAutoFit/>
          </a:bodyPr>
          <a:lstStyle/>
          <a:p>
            <a:r>
              <a:rPr lang="en-US" sz="2000" dirty="0">
                <a:solidFill>
                  <a:schemeClr val="bg1"/>
                </a:solidFill>
              </a:rPr>
              <a:t>NO CROSSOVER ALLOWED</a:t>
            </a:r>
          </a:p>
          <a:p>
            <a:r>
              <a:rPr lang="en-US" sz="2000" dirty="0">
                <a:solidFill>
                  <a:schemeClr val="bg1"/>
                </a:solidFill>
              </a:rPr>
              <a:t>Only 20% of chemo patients eventually got immunotherapy</a:t>
            </a:r>
          </a:p>
        </p:txBody>
      </p:sp>
    </p:spTree>
    <p:extLst>
      <p:ext uri="{BB962C8B-B14F-4D97-AF65-F5344CB8AC3E}">
        <p14:creationId xmlns:p14="http://schemas.microsoft.com/office/powerpoint/2010/main" val="42596808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CheckMate</a:t>
            </a:r>
            <a:r>
              <a:rPr lang="en-US" dirty="0"/>
              <a:t> 227: </a:t>
            </a:r>
            <a:r>
              <a:rPr lang="en-US" dirty="0" err="1"/>
              <a:t>Nivolumab</a:t>
            </a:r>
            <a:r>
              <a:rPr lang="en-US" dirty="0"/>
              <a:t> and </a:t>
            </a:r>
            <a:r>
              <a:rPr lang="en-US" dirty="0" err="1"/>
              <a:t>ipilimumab</a:t>
            </a:r>
            <a:r>
              <a:rPr lang="en-US" dirty="0"/>
              <a:t> </a:t>
            </a:r>
            <a:r>
              <a:rPr lang="en-US" dirty="0" err="1"/>
              <a:t>vs</a:t>
            </a:r>
            <a:r>
              <a:rPr lang="en-US" dirty="0"/>
              <a:t> chemo</a:t>
            </a:r>
          </a:p>
        </p:txBody>
      </p:sp>
      <p:sp>
        <p:nvSpPr>
          <p:cNvPr id="3" name="Content Placeholder 2"/>
          <p:cNvSpPr>
            <a:spLocks noGrp="1"/>
          </p:cNvSpPr>
          <p:nvPr>
            <p:ph idx="1"/>
          </p:nvPr>
        </p:nvSpPr>
        <p:spPr>
          <a:xfrm>
            <a:off x="459683" y="916526"/>
            <a:ext cx="8137665" cy="2932045"/>
          </a:xfrm>
        </p:spPr>
        <p:txBody>
          <a:bodyPr/>
          <a:lstStyle/>
          <a:p>
            <a:pPr marL="0" indent="0">
              <a:buNone/>
            </a:pPr>
            <a:endParaRPr lang="en-US" dirty="0"/>
          </a:p>
          <a:p>
            <a:endParaRPr lang="en-US" dirty="0"/>
          </a:p>
        </p:txBody>
      </p:sp>
      <p:sp>
        <p:nvSpPr>
          <p:cNvPr id="4" name="TextBox 3"/>
          <p:cNvSpPr txBox="1"/>
          <p:nvPr/>
        </p:nvSpPr>
        <p:spPr bwMode="auto">
          <a:xfrm>
            <a:off x="129395" y="4825782"/>
            <a:ext cx="1412246"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Hellmann, NEJM 2019</a:t>
            </a:r>
          </a:p>
        </p:txBody>
      </p:sp>
      <p:pic>
        <p:nvPicPr>
          <p:cNvPr id="8" name="Picture 7" descr="Screen Shot 2019-10-31 at 10.40.07 AM.png"/>
          <p:cNvPicPr>
            <a:picLocks noChangeAspect="1"/>
          </p:cNvPicPr>
          <p:nvPr/>
        </p:nvPicPr>
        <p:blipFill rotWithShape="1">
          <a:blip r:embed="rId3">
            <a:extLst>
              <a:ext uri="{28A0092B-C50C-407E-A947-70E740481C1C}">
                <a14:useLocalDpi xmlns:a14="http://schemas.microsoft.com/office/drawing/2010/main" val="0"/>
              </a:ext>
            </a:extLst>
          </a:blip>
          <a:srcRect t="50878"/>
          <a:stretch/>
        </p:blipFill>
        <p:spPr>
          <a:xfrm>
            <a:off x="2364686" y="930702"/>
            <a:ext cx="3473256" cy="1640064"/>
          </a:xfrm>
          <a:prstGeom prst="rect">
            <a:avLst/>
          </a:prstGeom>
        </p:spPr>
      </p:pic>
      <p:pic>
        <p:nvPicPr>
          <p:cNvPr id="9" name="Picture 8" descr="Screen Shot 2019-10-31 at 10.40.07 AM.png"/>
          <p:cNvPicPr>
            <a:picLocks noChangeAspect="1"/>
          </p:cNvPicPr>
          <p:nvPr/>
        </p:nvPicPr>
        <p:blipFill rotWithShape="1">
          <a:blip r:embed="rId3">
            <a:extLst>
              <a:ext uri="{28A0092B-C50C-407E-A947-70E740481C1C}">
                <a14:useLocalDpi xmlns:a14="http://schemas.microsoft.com/office/drawing/2010/main" val="0"/>
              </a:ext>
            </a:extLst>
          </a:blip>
          <a:srcRect b="51463"/>
          <a:stretch/>
        </p:blipFill>
        <p:spPr>
          <a:xfrm>
            <a:off x="4734802" y="2868755"/>
            <a:ext cx="3473256" cy="1620518"/>
          </a:xfrm>
          <a:prstGeom prst="rect">
            <a:avLst/>
          </a:prstGeom>
        </p:spPr>
      </p:pic>
      <p:pic>
        <p:nvPicPr>
          <p:cNvPr id="10" name="Picture 9" descr="Screen Shot 2019-10-31 at 10.42.4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82" y="2870737"/>
            <a:ext cx="3634610" cy="1714341"/>
          </a:xfrm>
          <a:prstGeom prst="rect">
            <a:avLst/>
          </a:prstGeom>
        </p:spPr>
      </p:pic>
      <p:sp>
        <p:nvSpPr>
          <p:cNvPr id="11" name="TextBox 10"/>
          <p:cNvSpPr txBox="1"/>
          <p:nvPr/>
        </p:nvSpPr>
        <p:spPr bwMode="auto">
          <a:xfrm>
            <a:off x="6491074" y="810277"/>
            <a:ext cx="1642427" cy="1938992"/>
          </a:xfrm>
          <a:prstGeom prst="rect">
            <a:avLst/>
          </a:prstGeom>
          <a:noFill/>
          <a:ln w="19050" algn="ctr">
            <a:noFill/>
            <a:miter lim="800000"/>
            <a:headEnd/>
            <a:tailEnd/>
          </a:ln>
        </p:spPr>
        <p:txBody>
          <a:bodyPr wrap="none" lIns="0" tIns="0" rIns="0" bIns="0" rtlCol="0">
            <a:spAutoFit/>
          </a:bodyPr>
          <a:lstStyle/>
          <a:p>
            <a:pPr algn="ctr"/>
            <a:r>
              <a:rPr lang="en-US" dirty="0"/>
              <a:t>All levels PD-L1</a:t>
            </a:r>
          </a:p>
          <a:p>
            <a:pPr algn="ctr"/>
            <a:r>
              <a:rPr lang="en-US" dirty="0"/>
              <a:t>17.1 </a:t>
            </a:r>
            <a:r>
              <a:rPr lang="en-US" dirty="0" err="1"/>
              <a:t>vs</a:t>
            </a:r>
            <a:r>
              <a:rPr lang="en-US" dirty="0"/>
              <a:t> 13.9 </a:t>
            </a:r>
            <a:r>
              <a:rPr lang="en-US" dirty="0" err="1"/>
              <a:t>mo</a:t>
            </a:r>
            <a:endParaRPr lang="en-US" dirty="0"/>
          </a:p>
          <a:p>
            <a:pPr algn="ctr"/>
            <a:endParaRPr lang="en-US" dirty="0"/>
          </a:p>
          <a:p>
            <a:pPr algn="ctr"/>
            <a:r>
              <a:rPr lang="en-US" dirty="0"/>
              <a:t>PD-L1+</a:t>
            </a:r>
          </a:p>
          <a:p>
            <a:pPr algn="ctr"/>
            <a:r>
              <a:rPr lang="en-US" dirty="0"/>
              <a:t>17.1 </a:t>
            </a:r>
            <a:r>
              <a:rPr lang="en-US" dirty="0" err="1"/>
              <a:t>vs</a:t>
            </a:r>
            <a:r>
              <a:rPr lang="en-US" dirty="0"/>
              <a:t> 14.9 </a:t>
            </a:r>
            <a:r>
              <a:rPr lang="en-US" dirty="0" err="1"/>
              <a:t>mo</a:t>
            </a:r>
            <a:endParaRPr lang="en-US" dirty="0"/>
          </a:p>
          <a:p>
            <a:pPr algn="ctr"/>
            <a:r>
              <a:rPr lang="en-US" dirty="0"/>
              <a:t>PD-L1-</a:t>
            </a:r>
          </a:p>
          <a:p>
            <a:pPr algn="ctr"/>
            <a:r>
              <a:rPr lang="en-US" dirty="0"/>
              <a:t>17.2 </a:t>
            </a:r>
            <a:r>
              <a:rPr lang="en-US" dirty="0" err="1"/>
              <a:t>vs</a:t>
            </a:r>
            <a:r>
              <a:rPr lang="en-US" dirty="0"/>
              <a:t> 12.2 </a:t>
            </a:r>
            <a:r>
              <a:rPr lang="en-US" dirty="0" err="1"/>
              <a:t>mo</a:t>
            </a:r>
            <a:endParaRPr lang="en-US" dirty="0"/>
          </a:p>
        </p:txBody>
      </p:sp>
    </p:spTree>
    <p:extLst>
      <p:ext uri="{BB962C8B-B14F-4D97-AF65-F5344CB8AC3E}">
        <p14:creationId xmlns:p14="http://schemas.microsoft.com/office/powerpoint/2010/main" val="15358681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a:t>Q1: Can we use immunotherapy alone in the first line?</a:t>
            </a:r>
          </a:p>
        </p:txBody>
      </p:sp>
      <p:sp>
        <p:nvSpPr>
          <p:cNvPr id="3" name="Content Placeholder 2"/>
          <p:cNvSpPr>
            <a:spLocks noGrp="1"/>
          </p:cNvSpPr>
          <p:nvPr>
            <p:ph idx="1"/>
          </p:nvPr>
        </p:nvSpPr>
        <p:spPr>
          <a:xfrm>
            <a:off x="459683" y="1118502"/>
            <a:ext cx="8137665" cy="2624753"/>
          </a:xfrm>
        </p:spPr>
        <p:txBody>
          <a:bodyPr/>
          <a:lstStyle/>
          <a:p>
            <a:r>
              <a:rPr lang="en-US" dirty="0"/>
              <a:t>KEYNOTE-024: </a:t>
            </a:r>
            <a:r>
              <a:rPr lang="en-US" dirty="0" err="1"/>
              <a:t>Pembrolizumab</a:t>
            </a:r>
            <a:r>
              <a:rPr lang="en-US" dirty="0"/>
              <a:t> in PD-L1 &gt;= 50%</a:t>
            </a:r>
          </a:p>
          <a:p>
            <a:pPr lvl="1"/>
            <a:r>
              <a:rPr lang="en-US" dirty="0"/>
              <a:t>Yes– FDA approved, clearly superior to chemo</a:t>
            </a:r>
          </a:p>
          <a:p>
            <a:r>
              <a:rPr lang="en-US" dirty="0"/>
              <a:t>KEYNOTE-042: </a:t>
            </a:r>
            <a:r>
              <a:rPr lang="en-US" dirty="0" err="1"/>
              <a:t>Pembrolizumab</a:t>
            </a:r>
            <a:r>
              <a:rPr lang="en-US" dirty="0"/>
              <a:t> in PD-L1 &gt;=1%</a:t>
            </a:r>
          </a:p>
          <a:p>
            <a:pPr lvl="1"/>
            <a:r>
              <a:rPr lang="en-US" dirty="0"/>
              <a:t>Yes– FDA approved</a:t>
            </a:r>
          </a:p>
          <a:p>
            <a:pPr lvl="2"/>
            <a:r>
              <a:rPr lang="en-US" sz="2000" b="1" dirty="0"/>
              <a:t>But NOT superior to chemo 1-49%</a:t>
            </a:r>
          </a:p>
          <a:p>
            <a:r>
              <a:rPr lang="en-US" dirty="0"/>
              <a:t>Checkmate 227: Nivolumab and ipilimumab</a:t>
            </a:r>
          </a:p>
          <a:p>
            <a:pPr lvl="1"/>
            <a:r>
              <a:rPr lang="en-US" dirty="0"/>
              <a:t>Not yet FDA approved but superior to chemo (?and even more so in PD-L1 0%), but watch out for more toxicity</a:t>
            </a:r>
          </a:p>
          <a:p>
            <a:endParaRPr lang="en-US" dirty="0"/>
          </a:p>
        </p:txBody>
      </p:sp>
    </p:spTree>
    <p:extLst>
      <p:ext uri="{BB962C8B-B14F-4D97-AF65-F5344CB8AC3E}">
        <p14:creationId xmlns:p14="http://schemas.microsoft.com/office/powerpoint/2010/main" val="29584190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a:t>Q2: Can we combine immunotherapy and chemo?</a:t>
            </a:r>
          </a:p>
        </p:txBody>
      </p:sp>
      <p:sp>
        <p:nvSpPr>
          <p:cNvPr id="3" name="Content Placeholder 2"/>
          <p:cNvSpPr>
            <a:spLocks noGrp="1"/>
          </p:cNvSpPr>
          <p:nvPr>
            <p:ph idx="1"/>
          </p:nvPr>
        </p:nvSpPr>
        <p:spPr>
          <a:xfrm>
            <a:off x="459683" y="1304635"/>
            <a:ext cx="8137665" cy="2624753"/>
          </a:xfrm>
        </p:spPr>
        <p:txBody>
          <a:bodyPr/>
          <a:lstStyle/>
          <a:p>
            <a:r>
              <a:rPr lang="en-US" dirty="0"/>
              <a:t>KEYNOTE-189: Non-squamous– Platinum and pemetrexed with or without </a:t>
            </a:r>
            <a:r>
              <a:rPr lang="en-US" dirty="0" err="1"/>
              <a:t>pembrolizumab</a:t>
            </a:r>
            <a:endParaRPr lang="en-US" dirty="0"/>
          </a:p>
          <a:p>
            <a:r>
              <a:rPr lang="en-US" dirty="0"/>
              <a:t>KEYNOTE-407: Squamous– Carboplatin and </a:t>
            </a:r>
            <a:r>
              <a:rPr lang="en-US" dirty="0" err="1"/>
              <a:t>taxane</a:t>
            </a:r>
            <a:r>
              <a:rPr lang="en-US" dirty="0"/>
              <a:t> with or without </a:t>
            </a:r>
            <a:r>
              <a:rPr lang="en-US" dirty="0" err="1"/>
              <a:t>pembrolizumab</a:t>
            </a:r>
            <a:endParaRPr lang="en-US" dirty="0"/>
          </a:p>
          <a:p>
            <a:r>
              <a:rPr lang="en-US" dirty="0"/>
              <a:t>IMpower150: Non-squamous– Carboplatin and paclitaxel with bevacizumab +/- </a:t>
            </a:r>
            <a:r>
              <a:rPr lang="en-US" dirty="0" err="1"/>
              <a:t>atezolizumab</a:t>
            </a:r>
            <a:endParaRPr lang="en-US" dirty="0"/>
          </a:p>
          <a:p>
            <a:endParaRPr lang="en-US" dirty="0"/>
          </a:p>
          <a:p>
            <a:endParaRPr lang="en-US" dirty="0"/>
          </a:p>
        </p:txBody>
      </p:sp>
    </p:spTree>
    <p:extLst>
      <p:ext uri="{BB962C8B-B14F-4D97-AF65-F5344CB8AC3E}">
        <p14:creationId xmlns:p14="http://schemas.microsoft.com/office/powerpoint/2010/main" val="17178411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06" y="186850"/>
            <a:ext cx="3177927" cy="1545036"/>
          </a:xfrm>
        </p:spPr>
        <p:txBody>
          <a:bodyPr/>
          <a:lstStyle/>
          <a:p>
            <a:pPr algn="ctr"/>
            <a:r>
              <a:rPr lang="en-US" dirty="0"/>
              <a:t>KEYNOTE-189</a:t>
            </a:r>
            <a:br>
              <a:rPr lang="en-US" dirty="0"/>
            </a:br>
            <a:r>
              <a:rPr lang="en-US" dirty="0"/>
              <a:t>(non-squamous)</a:t>
            </a:r>
            <a:br>
              <a:rPr lang="en-US" dirty="0"/>
            </a:br>
            <a:r>
              <a:rPr lang="en-US" dirty="0"/>
              <a:t>Platinum/pemetrexed +/- </a:t>
            </a:r>
            <a:r>
              <a:rPr lang="en-US" dirty="0" err="1"/>
              <a:t>pembro</a:t>
            </a:r>
            <a:endParaRPr lang="en-US" dirty="0"/>
          </a:p>
        </p:txBody>
      </p:sp>
      <p:sp>
        <p:nvSpPr>
          <p:cNvPr id="5" name="TextBox 4"/>
          <p:cNvSpPr txBox="1"/>
          <p:nvPr/>
        </p:nvSpPr>
        <p:spPr bwMode="auto">
          <a:xfrm>
            <a:off x="129395" y="4825782"/>
            <a:ext cx="1270405"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Gandhi, AACR 2018</a:t>
            </a:r>
          </a:p>
        </p:txBody>
      </p:sp>
      <p:pic>
        <p:nvPicPr>
          <p:cNvPr id="4" name="Picture 3" descr="Screen Shot 2019-03-12 at 6.36.0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5326" y="61655"/>
            <a:ext cx="2618920" cy="1698386"/>
          </a:xfrm>
          <a:prstGeom prst="rect">
            <a:avLst/>
          </a:prstGeom>
        </p:spPr>
      </p:pic>
      <p:sp>
        <p:nvSpPr>
          <p:cNvPr id="8" name="Rectangle 7"/>
          <p:cNvSpPr/>
          <p:nvPr/>
        </p:nvSpPr>
        <p:spPr bwMode="auto">
          <a:xfrm>
            <a:off x="5943620" y="2271713"/>
            <a:ext cx="1114405" cy="25717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9" name="Rectangle 8"/>
          <p:cNvSpPr/>
          <p:nvPr/>
        </p:nvSpPr>
        <p:spPr bwMode="auto">
          <a:xfrm>
            <a:off x="8986838" y="3128963"/>
            <a:ext cx="111152" cy="414337"/>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66471"/>
          <a:stretch/>
        </p:blipFill>
        <p:spPr>
          <a:xfrm>
            <a:off x="10775" y="1785200"/>
            <a:ext cx="3065929" cy="2859653"/>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5411" r="32824"/>
          <a:stretch/>
        </p:blipFill>
        <p:spPr>
          <a:xfrm>
            <a:off x="3238052" y="1775761"/>
            <a:ext cx="2904564" cy="2859653"/>
          </a:xfrm>
          <a:prstGeom prst="rect">
            <a:avLst/>
          </a:prstGeom>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65059"/>
          <a:stretch/>
        </p:blipFill>
        <p:spPr>
          <a:xfrm>
            <a:off x="5938218" y="1786521"/>
            <a:ext cx="3195021" cy="2859653"/>
          </a:xfrm>
          <a:prstGeom prst="rect">
            <a:avLst/>
          </a:prstGeom>
        </p:spPr>
      </p:pic>
      <p:sp>
        <p:nvSpPr>
          <p:cNvPr id="15" name="Rectangle 14"/>
          <p:cNvSpPr/>
          <p:nvPr/>
        </p:nvSpPr>
        <p:spPr bwMode="auto">
          <a:xfrm>
            <a:off x="5908371" y="2271713"/>
            <a:ext cx="1073342" cy="257175"/>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6" name="Rectangle 15"/>
          <p:cNvSpPr/>
          <p:nvPr/>
        </p:nvSpPr>
        <p:spPr bwMode="auto">
          <a:xfrm>
            <a:off x="5938218" y="3205587"/>
            <a:ext cx="204398" cy="337713"/>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
        <p:nvSpPr>
          <p:cNvPr id="17" name="Rectangle 16"/>
          <p:cNvSpPr/>
          <p:nvPr/>
        </p:nvSpPr>
        <p:spPr bwMode="auto">
          <a:xfrm>
            <a:off x="8951589" y="3205587"/>
            <a:ext cx="192411" cy="347819"/>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619237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03-12 at 7.27.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431" y="86316"/>
            <a:ext cx="3521010" cy="1852455"/>
          </a:xfrm>
          <a:prstGeom prst="rect">
            <a:avLst/>
          </a:prstGeom>
        </p:spPr>
      </p:pic>
      <p:sp>
        <p:nvSpPr>
          <p:cNvPr id="6" name="TextBox 5"/>
          <p:cNvSpPr txBox="1"/>
          <p:nvPr/>
        </p:nvSpPr>
        <p:spPr bwMode="auto">
          <a:xfrm>
            <a:off x="129395" y="4825782"/>
            <a:ext cx="1387913"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Paz Ares, ASCO 2018</a:t>
            </a:r>
          </a:p>
        </p:txBody>
      </p:sp>
      <p:sp>
        <p:nvSpPr>
          <p:cNvPr id="7" name="TextBox 6"/>
          <p:cNvSpPr txBox="1"/>
          <p:nvPr/>
        </p:nvSpPr>
        <p:spPr bwMode="auto">
          <a:xfrm>
            <a:off x="6596172" y="459292"/>
            <a:ext cx="2542363" cy="923330"/>
          </a:xfrm>
          <a:prstGeom prst="rect">
            <a:avLst/>
          </a:prstGeom>
          <a:noFill/>
          <a:ln w="19050" algn="ctr">
            <a:noFill/>
            <a:miter lim="800000"/>
            <a:headEnd/>
            <a:tailEnd/>
          </a:ln>
        </p:spPr>
        <p:txBody>
          <a:bodyPr wrap="none" lIns="0" tIns="0" rIns="0" bIns="0" rtlCol="0">
            <a:spAutoFit/>
          </a:bodyPr>
          <a:lstStyle/>
          <a:p>
            <a:r>
              <a:rPr lang="en-US" sz="2000" dirty="0">
                <a:latin typeface="+mj-lt"/>
              </a:rPr>
              <a:t>Choice of taxane</a:t>
            </a:r>
          </a:p>
          <a:p>
            <a:pPr marL="342900" indent="-342900">
              <a:buFont typeface="Arial"/>
              <a:buChar char="•"/>
            </a:pPr>
            <a:r>
              <a:rPr lang="en-US" sz="2000" dirty="0">
                <a:latin typeface="+mj-lt"/>
              </a:rPr>
              <a:t>Paclitaxel 0.67</a:t>
            </a:r>
          </a:p>
          <a:p>
            <a:pPr marL="342900" indent="-342900">
              <a:buFont typeface="Arial"/>
              <a:buChar char="•"/>
            </a:pPr>
            <a:r>
              <a:rPr lang="en-US" sz="2000" dirty="0">
                <a:latin typeface="+mj-lt"/>
              </a:rPr>
              <a:t>Nab-paclitaxel 0.59</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337" y="1755112"/>
            <a:ext cx="7982174" cy="2889605"/>
          </a:xfrm>
          <a:prstGeom prst="rect">
            <a:avLst/>
          </a:prstGeom>
        </p:spPr>
      </p:pic>
      <p:sp>
        <p:nvSpPr>
          <p:cNvPr id="8" name="Title 1"/>
          <p:cNvSpPr txBox="1">
            <a:spLocks/>
          </p:cNvSpPr>
          <p:nvPr/>
        </p:nvSpPr>
        <p:spPr>
          <a:xfrm>
            <a:off x="95406" y="186850"/>
            <a:ext cx="3177927" cy="1545036"/>
          </a:xfrm>
          <a:prstGeom prst="rect">
            <a:avLst/>
          </a:prstGeom>
        </p:spPr>
        <p:txBody>
          <a:bodyPr vert="horz" wrap="square" lIns="68570" tIns="34289" rIns="68570" bIns="34289" rtlCol="0" anchor="t" anchorCtr="0">
            <a:spAutoFit/>
          </a:bodyPr>
          <a:lstStyle>
            <a:lvl1pPr algn="l" defTabSz="914400" rtl="0" eaLnBrk="1" latinLnBrk="0" hangingPunct="1">
              <a:lnSpc>
                <a:spcPct val="85000"/>
              </a:lnSpc>
              <a:spcBef>
                <a:spcPct val="0"/>
              </a:spcBef>
              <a:buNone/>
              <a:defRPr lang="en-US" sz="2800" b="0" kern="1200" cap="none" spc="0" baseline="0" dirty="0">
                <a:solidFill>
                  <a:schemeClr val="tx1"/>
                </a:solidFill>
                <a:latin typeface="+mj-lt"/>
                <a:ea typeface="+mj-ea"/>
                <a:cs typeface="Arial" pitchFamily="34" charset="0"/>
              </a:defRPr>
            </a:lvl1pPr>
          </a:lstStyle>
          <a:p>
            <a:pPr algn="ctr"/>
            <a:r>
              <a:rPr lang="en-US" dirty="0"/>
              <a:t>KEYNOTE-407</a:t>
            </a:r>
          </a:p>
          <a:p>
            <a:pPr algn="ctr"/>
            <a:r>
              <a:rPr lang="en-US" dirty="0"/>
              <a:t>(squamous)</a:t>
            </a:r>
            <a:br>
              <a:rPr lang="en-US" dirty="0"/>
            </a:br>
            <a:r>
              <a:rPr lang="en-US" dirty="0"/>
              <a:t>Platinum/</a:t>
            </a:r>
            <a:r>
              <a:rPr lang="en-US" dirty="0" err="1"/>
              <a:t>taxane</a:t>
            </a:r>
            <a:r>
              <a:rPr lang="en-US" dirty="0"/>
              <a:t> +/- </a:t>
            </a:r>
            <a:r>
              <a:rPr lang="en-US" dirty="0" err="1"/>
              <a:t>pembro</a:t>
            </a:r>
            <a:endParaRPr lang="en-US" dirty="0"/>
          </a:p>
        </p:txBody>
      </p:sp>
    </p:spTree>
    <p:extLst>
      <p:ext uri="{BB962C8B-B14F-4D97-AF65-F5344CB8AC3E}">
        <p14:creationId xmlns:p14="http://schemas.microsoft.com/office/powerpoint/2010/main" val="12349795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220" y="329192"/>
            <a:ext cx="8371422" cy="812528"/>
          </a:xfrm>
        </p:spPr>
        <p:txBody>
          <a:bodyPr/>
          <a:lstStyle/>
          <a:p>
            <a:r>
              <a:rPr lang="en-US" dirty="0"/>
              <a:t>What if non-</a:t>
            </a:r>
            <a:r>
              <a:rPr lang="en-US" dirty="0" err="1"/>
              <a:t>squam</a:t>
            </a:r>
            <a:r>
              <a:rPr lang="en-US" dirty="0"/>
              <a:t> patients aren’t eligible for pemetrexed?</a:t>
            </a:r>
          </a:p>
        </p:txBody>
      </p:sp>
      <p:sp>
        <p:nvSpPr>
          <p:cNvPr id="5" name="TextBox 4"/>
          <p:cNvSpPr txBox="1"/>
          <p:nvPr/>
        </p:nvSpPr>
        <p:spPr bwMode="auto">
          <a:xfrm>
            <a:off x="129395" y="4825782"/>
            <a:ext cx="1340799"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Socinski, AACR 2018</a:t>
            </a:r>
          </a:p>
        </p:txBody>
      </p:sp>
      <p:sp>
        <p:nvSpPr>
          <p:cNvPr id="8" name="Content Placeholder 2"/>
          <p:cNvSpPr>
            <a:spLocks noGrp="1"/>
          </p:cNvSpPr>
          <p:nvPr>
            <p:ph idx="1"/>
          </p:nvPr>
        </p:nvSpPr>
        <p:spPr>
          <a:xfrm>
            <a:off x="459683" y="916526"/>
            <a:ext cx="8137665" cy="2932045"/>
          </a:xfrm>
        </p:spPr>
        <p:txBody>
          <a:bodyPr/>
          <a:lstStyle/>
          <a:p>
            <a:r>
              <a:rPr lang="en-US" dirty="0"/>
              <a:t>IMpower150</a:t>
            </a:r>
          </a:p>
          <a:p>
            <a:pPr lvl="1"/>
            <a:r>
              <a:rPr lang="en-US" dirty="0" err="1"/>
              <a:t>Carbo</a:t>
            </a:r>
            <a:r>
              <a:rPr lang="en-US" dirty="0"/>
              <a:t>/paclitaxel + </a:t>
            </a:r>
            <a:r>
              <a:rPr lang="en-US" dirty="0" err="1"/>
              <a:t>bevacizumab</a:t>
            </a:r>
            <a:r>
              <a:rPr lang="en-US" dirty="0"/>
              <a:t> +/- </a:t>
            </a:r>
            <a:r>
              <a:rPr lang="en-US" dirty="0" err="1"/>
              <a:t>atezolizumab</a:t>
            </a:r>
            <a:endParaRPr lang="en-US" dirty="0"/>
          </a:p>
          <a:p>
            <a:pPr lvl="2"/>
            <a:r>
              <a:rPr lang="en-US" dirty="0"/>
              <a:t>19.2 </a:t>
            </a:r>
            <a:r>
              <a:rPr lang="en-US" dirty="0" err="1"/>
              <a:t>vs</a:t>
            </a:r>
            <a:r>
              <a:rPr lang="en-US" dirty="0"/>
              <a:t> 14.7mo, HR 0.78, p=0.0164</a:t>
            </a:r>
          </a:p>
          <a:p>
            <a:pPr lvl="2"/>
            <a:r>
              <a:rPr lang="en-US" dirty="0"/>
              <a:t>Subgroups for PD-L1 high, low and negative trended toward benefit (HR 0.70, 0.80, 0.82)</a:t>
            </a:r>
          </a:p>
          <a:p>
            <a:pPr lvl="1"/>
            <a:endParaRPr lang="en-US" dirty="0"/>
          </a:p>
          <a:p>
            <a:pPr marL="0" indent="0">
              <a:buNone/>
            </a:pPr>
            <a:endParaRPr lang="en-US" dirty="0"/>
          </a:p>
          <a:p>
            <a:endParaRPr lang="en-US" dirty="0"/>
          </a:p>
        </p:txBody>
      </p:sp>
    </p:spTree>
    <p:extLst>
      <p:ext uri="{BB962C8B-B14F-4D97-AF65-F5344CB8AC3E}">
        <p14:creationId xmlns:p14="http://schemas.microsoft.com/office/powerpoint/2010/main" val="3003779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a:t>Q2: Can we combine immunotherapy and chemo?</a:t>
            </a:r>
          </a:p>
        </p:txBody>
      </p:sp>
      <p:sp>
        <p:nvSpPr>
          <p:cNvPr id="3" name="Content Placeholder 2"/>
          <p:cNvSpPr>
            <a:spLocks noGrp="1"/>
          </p:cNvSpPr>
          <p:nvPr>
            <p:ph idx="1"/>
          </p:nvPr>
        </p:nvSpPr>
        <p:spPr>
          <a:xfrm>
            <a:off x="437788" y="965202"/>
            <a:ext cx="8137665" cy="2624753"/>
          </a:xfrm>
        </p:spPr>
        <p:txBody>
          <a:bodyPr/>
          <a:lstStyle/>
          <a:p>
            <a:r>
              <a:rPr lang="en-US" dirty="0"/>
              <a:t>KEYNOTE-189: Non-squamous– Platinum and pemetrexed with or without </a:t>
            </a:r>
            <a:r>
              <a:rPr lang="en-US" dirty="0" err="1"/>
              <a:t>pembrolizumab</a:t>
            </a:r>
            <a:endParaRPr lang="en-US" dirty="0"/>
          </a:p>
          <a:p>
            <a:r>
              <a:rPr lang="en-US" dirty="0"/>
              <a:t>KEYNOTE-407: Squamous– Carboplatin and </a:t>
            </a:r>
            <a:r>
              <a:rPr lang="en-US" dirty="0" err="1"/>
              <a:t>taxane</a:t>
            </a:r>
            <a:r>
              <a:rPr lang="en-US" dirty="0"/>
              <a:t> with or without </a:t>
            </a:r>
            <a:r>
              <a:rPr lang="en-US" dirty="0" err="1"/>
              <a:t>pembrolizumab</a:t>
            </a:r>
            <a:endParaRPr lang="en-US" dirty="0"/>
          </a:p>
          <a:p>
            <a:pPr lvl="1"/>
            <a:r>
              <a:rPr lang="en-US" dirty="0"/>
              <a:t>Both FDA-approved</a:t>
            </a:r>
          </a:p>
          <a:p>
            <a:pPr lvl="1"/>
            <a:endParaRPr lang="en-US" dirty="0"/>
          </a:p>
          <a:p>
            <a:r>
              <a:rPr lang="en-US" dirty="0"/>
              <a:t>IMpower150: Non-squamous– Carboplatin and paclitaxel with bevacizumab +/- </a:t>
            </a:r>
            <a:r>
              <a:rPr lang="en-US" dirty="0" err="1"/>
              <a:t>atezolizumab</a:t>
            </a:r>
            <a:endParaRPr lang="en-US" dirty="0"/>
          </a:p>
          <a:p>
            <a:pPr lvl="1"/>
            <a:r>
              <a:rPr lang="en-US" dirty="0"/>
              <a:t>Also FDA-approved, but harder to justify use of a </a:t>
            </a:r>
            <a:r>
              <a:rPr lang="en-US" dirty="0" err="1"/>
              <a:t>taxane</a:t>
            </a:r>
            <a:r>
              <a:rPr lang="en-US" dirty="0"/>
              <a:t> in non-squamous patients without clear benefit</a:t>
            </a:r>
          </a:p>
          <a:p>
            <a:endParaRPr lang="en-US" dirty="0"/>
          </a:p>
          <a:p>
            <a:endParaRPr lang="en-US" dirty="0"/>
          </a:p>
        </p:txBody>
      </p:sp>
    </p:spTree>
    <p:extLst>
      <p:ext uri="{BB962C8B-B14F-4D97-AF65-F5344CB8AC3E}">
        <p14:creationId xmlns:p14="http://schemas.microsoft.com/office/powerpoint/2010/main" val="2259279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0CFA8-16E2-BA43-A21C-CEA57038B32A}"/>
              </a:ext>
            </a:extLst>
          </p:cNvPr>
          <p:cNvSpPr>
            <a:spLocks noGrp="1"/>
          </p:cNvSpPr>
          <p:nvPr>
            <p:ph type="title"/>
          </p:nvPr>
        </p:nvSpPr>
        <p:spPr>
          <a:xfrm>
            <a:off x="508001" y="457201"/>
            <a:ext cx="6447501" cy="652409"/>
          </a:xfrm>
        </p:spPr>
        <p:txBody>
          <a:bodyPr>
            <a:normAutofit/>
          </a:bodyPr>
          <a:lstStyle/>
          <a:p>
            <a:pPr algn="ctr"/>
            <a:r>
              <a:rPr lang="en-US" dirty="0"/>
              <a:t>Disclosures for </a:t>
            </a:r>
            <a:r>
              <a:rPr lang="en-US" dirty="0" err="1"/>
              <a:t>Ms</a:t>
            </a:r>
            <a:r>
              <a:rPr lang="en-US" dirty="0"/>
              <a:t> Goodwin</a:t>
            </a:r>
          </a:p>
        </p:txBody>
      </p:sp>
      <p:graphicFrame>
        <p:nvGraphicFramePr>
          <p:cNvPr id="4" name="Table 3">
            <a:extLst>
              <a:ext uri="{FF2B5EF4-FFF2-40B4-BE49-F238E27FC236}">
                <a16:creationId xmlns:a16="http://schemas.microsoft.com/office/drawing/2014/main" id="{1C23FA9A-60DF-DC4B-9726-7605D6672B96}"/>
              </a:ext>
            </a:extLst>
          </p:cNvPr>
          <p:cNvGraphicFramePr>
            <a:graphicFrameLocks noGrp="1"/>
          </p:cNvGraphicFramePr>
          <p:nvPr/>
        </p:nvGraphicFramePr>
        <p:xfrm>
          <a:off x="1023136" y="1780354"/>
          <a:ext cx="6096000" cy="723972"/>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37612125"/>
                    </a:ext>
                  </a:extLst>
                </a:gridCol>
              </a:tblGrid>
              <a:tr h="72397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No relevant conflicts of interest to disclose. </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68318714"/>
                  </a:ext>
                </a:extLst>
              </a:tr>
            </a:tbl>
          </a:graphicData>
        </a:graphic>
      </p:graphicFrame>
    </p:spTree>
    <p:extLst>
      <p:ext uri="{BB962C8B-B14F-4D97-AF65-F5344CB8AC3E}">
        <p14:creationId xmlns:p14="http://schemas.microsoft.com/office/powerpoint/2010/main" val="255982189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Long-term outcomes in stage IV NSCLC</a:t>
            </a:r>
          </a:p>
        </p:txBody>
      </p:sp>
      <p:sp>
        <p:nvSpPr>
          <p:cNvPr id="3" name="Content Placeholder 2"/>
          <p:cNvSpPr>
            <a:spLocks noGrp="1"/>
          </p:cNvSpPr>
          <p:nvPr>
            <p:ph idx="1"/>
          </p:nvPr>
        </p:nvSpPr>
        <p:spPr>
          <a:xfrm>
            <a:off x="459683" y="916526"/>
            <a:ext cx="8137665" cy="2932045"/>
          </a:xfrm>
        </p:spPr>
        <p:txBody>
          <a:bodyPr/>
          <a:lstStyle/>
          <a:p>
            <a:r>
              <a:rPr lang="en-US" dirty="0"/>
              <a:t>5 year overall survival?</a:t>
            </a:r>
          </a:p>
          <a:p>
            <a:pPr lvl="1"/>
            <a:r>
              <a:rPr lang="en-US" dirty="0"/>
              <a:t>NCI SEER: 4.9% at 5 years</a:t>
            </a:r>
          </a:p>
          <a:p>
            <a:pPr lvl="1"/>
            <a:r>
              <a:rPr lang="en-US" dirty="0"/>
              <a:t>What about in the immunotherapy era?</a:t>
            </a:r>
          </a:p>
          <a:p>
            <a:pPr marL="0" indent="0">
              <a:buNone/>
            </a:pPr>
            <a:endParaRPr lang="en-US" dirty="0"/>
          </a:p>
          <a:p>
            <a:endParaRPr lang="en-US" dirty="0"/>
          </a:p>
        </p:txBody>
      </p:sp>
      <p:pic>
        <p:nvPicPr>
          <p:cNvPr id="4" name="Picture 3" descr="Screen Shot 2019-10-31 at 11.37.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92" y="2492668"/>
            <a:ext cx="3923223" cy="133963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7732338"/>
              </p:ext>
            </p:extLst>
          </p:nvPr>
        </p:nvGraphicFramePr>
        <p:xfrm>
          <a:off x="4548281" y="2357355"/>
          <a:ext cx="4450662" cy="1381760"/>
        </p:xfrm>
        <a:graphic>
          <a:graphicData uri="http://schemas.openxmlformats.org/drawingml/2006/table">
            <a:tbl>
              <a:tblPr firstRow="1" bandRow="1">
                <a:tableStyleId>{5C22544A-7EE6-4342-B048-85BDC9FD1C3A}</a:tableStyleId>
              </a:tblPr>
              <a:tblGrid>
                <a:gridCol w="2414406">
                  <a:extLst>
                    <a:ext uri="{9D8B030D-6E8A-4147-A177-3AD203B41FA5}">
                      <a16:colId xmlns:a16="http://schemas.microsoft.com/office/drawing/2014/main" val="20000"/>
                    </a:ext>
                  </a:extLst>
                </a:gridCol>
                <a:gridCol w="985285">
                  <a:extLst>
                    <a:ext uri="{9D8B030D-6E8A-4147-A177-3AD203B41FA5}">
                      <a16:colId xmlns:a16="http://schemas.microsoft.com/office/drawing/2014/main" val="20001"/>
                    </a:ext>
                  </a:extLst>
                </a:gridCol>
                <a:gridCol w="1050971">
                  <a:extLst>
                    <a:ext uri="{9D8B030D-6E8A-4147-A177-3AD203B41FA5}">
                      <a16:colId xmlns:a16="http://schemas.microsoft.com/office/drawing/2014/main" val="20002"/>
                    </a:ext>
                  </a:extLst>
                </a:gridCol>
              </a:tblGrid>
              <a:tr h="370840">
                <a:tc>
                  <a:txBody>
                    <a:bodyPr/>
                    <a:lstStyle/>
                    <a:p>
                      <a:pPr algn="l"/>
                      <a:r>
                        <a:rPr lang="en-US" dirty="0"/>
                        <a:t>Est 5-y overall survival</a:t>
                      </a:r>
                    </a:p>
                  </a:txBody>
                  <a:tcPr/>
                </a:tc>
                <a:tc>
                  <a:txBody>
                    <a:bodyPr/>
                    <a:lstStyle/>
                    <a:p>
                      <a:pPr algn="ctr"/>
                      <a:r>
                        <a:rPr lang="en-US" dirty="0"/>
                        <a:t>All</a:t>
                      </a:r>
                    </a:p>
                  </a:txBody>
                  <a:tcPr/>
                </a:tc>
                <a:tc>
                  <a:txBody>
                    <a:bodyPr/>
                    <a:lstStyle/>
                    <a:p>
                      <a:pPr algn="ctr"/>
                      <a:r>
                        <a:rPr lang="en-US" dirty="0"/>
                        <a:t>PD-L1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≥50%</a:t>
                      </a:r>
                    </a:p>
                  </a:txBody>
                  <a:tcPr/>
                </a:tc>
                <a:extLst>
                  <a:ext uri="{0D108BD9-81ED-4DB2-BD59-A6C34878D82A}">
                    <a16:rowId xmlns:a16="http://schemas.microsoft.com/office/drawing/2014/main" val="10000"/>
                  </a:ext>
                </a:extLst>
              </a:tr>
              <a:tr h="370840">
                <a:tc>
                  <a:txBody>
                    <a:bodyPr/>
                    <a:lstStyle/>
                    <a:p>
                      <a:r>
                        <a:rPr lang="en-US" dirty="0"/>
                        <a:t>Treatment-naïve</a:t>
                      </a:r>
                    </a:p>
                  </a:txBody>
                  <a:tcPr/>
                </a:tc>
                <a:tc>
                  <a:txBody>
                    <a:bodyPr/>
                    <a:lstStyle/>
                    <a:p>
                      <a:pPr algn="ctr"/>
                      <a:r>
                        <a:rPr lang="en-US" dirty="0"/>
                        <a:t>23.2%</a:t>
                      </a:r>
                    </a:p>
                  </a:txBody>
                  <a:tcPr/>
                </a:tc>
                <a:tc>
                  <a:txBody>
                    <a:bodyPr/>
                    <a:lstStyle/>
                    <a:p>
                      <a:pPr algn="ctr"/>
                      <a:r>
                        <a:rPr lang="en-US" dirty="0"/>
                        <a:t>29.6%</a:t>
                      </a:r>
                    </a:p>
                  </a:txBody>
                  <a:tcPr/>
                </a:tc>
                <a:extLst>
                  <a:ext uri="{0D108BD9-81ED-4DB2-BD59-A6C34878D82A}">
                    <a16:rowId xmlns:a16="http://schemas.microsoft.com/office/drawing/2014/main" val="10001"/>
                  </a:ext>
                </a:extLst>
              </a:tr>
              <a:tr h="370840">
                <a:tc>
                  <a:txBody>
                    <a:bodyPr/>
                    <a:lstStyle/>
                    <a:p>
                      <a:r>
                        <a:rPr lang="en-US" dirty="0"/>
                        <a:t>Previous</a:t>
                      </a:r>
                      <a:r>
                        <a:rPr lang="en-US" baseline="0" dirty="0"/>
                        <a:t>ly treated</a:t>
                      </a:r>
                      <a:endParaRPr lang="en-US" dirty="0"/>
                    </a:p>
                  </a:txBody>
                  <a:tcPr/>
                </a:tc>
                <a:tc>
                  <a:txBody>
                    <a:bodyPr/>
                    <a:lstStyle/>
                    <a:p>
                      <a:pPr algn="ctr"/>
                      <a:r>
                        <a:rPr lang="en-US" dirty="0"/>
                        <a:t>15.5%</a:t>
                      </a:r>
                    </a:p>
                  </a:txBody>
                  <a:tcPr/>
                </a:tc>
                <a:tc>
                  <a:txBody>
                    <a:bodyPr/>
                    <a:lstStyle/>
                    <a:p>
                      <a:pPr algn="ctr"/>
                      <a:r>
                        <a:rPr lang="en-US" dirty="0"/>
                        <a:t>25.0%</a:t>
                      </a:r>
                    </a:p>
                  </a:txBody>
                  <a:tcPr/>
                </a:tc>
                <a:extLst>
                  <a:ext uri="{0D108BD9-81ED-4DB2-BD59-A6C34878D82A}">
                    <a16:rowId xmlns:a16="http://schemas.microsoft.com/office/drawing/2014/main" val="10002"/>
                  </a:ext>
                </a:extLst>
              </a:tr>
            </a:tbl>
          </a:graphicData>
        </a:graphic>
      </p:graphicFrame>
      <p:sp>
        <p:nvSpPr>
          <p:cNvPr id="6" name="TextBox 5"/>
          <p:cNvSpPr txBox="1"/>
          <p:nvPr/>
        </p:nvSpPr>
        <p:spPr bwMode="auto">
          <a:xfrm>
            <a:off x="129395" y="4825782"/>
            <a:ext cx="2203234"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latin typeface="Arial"/>
              </a:rPr>
              <a:t>NCI SEER 2014. </a:t>
            </a:r>
            <a:r>
              <a:rPr lang="en-US" sz="1100" dirty="0" err="1">
                <a:solidFill>
                  <a:srgbClr val="052049"/>
                </a:solidFill>
                <a:latin typeface="Arial"/>
              </a:rPr>
              <a:t>Garon</a:t>
            </a:r>
            <a:r>
              <a:rPr lang="en-US" sz="1100" dirty="0">
                <a:solidFill>
                  <a:srgbClr val="052049"/>
                </a:solidFill>
                <a:latin typeface="Arial"/>
              </a:rPr>
              <a:t>, JCO 2019</a:t>
            </a:r>
          </a:p>
        </p:txBody>
      </p:sp>
    </p:spTree>
    <p:extLst>
      <p:ext uri="{BB962C8B-B14F-4D97-AF65-F5344CB8AC3E}">
        <p14:creationId xmlns:p14="http://schemas.microsoft.com/office/powerpoint/2010/main" val="30368131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p:cNvSpPr>
            <a:spLocks noGrp="1"/>
          </p:cNvSpPr>
          <p:nvPr>
            <p:ph type="title"/>
          </p:nvPr>
        </p:nvSpPr>
        <p:spPr>
          <a:xfrm>
            <a:off x="742326" y="234462"/>
            <a:ext cx="4123771" cy="556847"/>
          </a:xfrm>
        </p:spPr>
        <p:txBody>
          <a:bodyPr anchor="ctr">
            <a:normAutofit/>
          </a:bodyPr>
          <a:lstStyle/>
          <a:p>
            <a:r>
              <a:rPr lang="en-US" dirty="0"/>
              <a:t>Case 2</a:t>
            </a:r>
          </a:p>
        </p:txBody>
      </p:sp>
      <p:sp>
        <p:nvSpPr>
          <p:cNvPr id="16" name="Isosceles Triangle 15">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742326" y="845248"/>
            <a:ext cx="4162299" cy="3739714"/>
          </a:xfrm>
        </p:spPr>
        <p:txBody>
          <a:bodyPr>
            <a:noAutofit/>
          </a:bodyPr>
          <a:lstStyle/>
          <a:p>
            <a:r>
              <a:rPr lang="en-US" sz="1200" dirty="0"/>
              <a:t>TP 51yo F former light smoker (12.5 pack years, quit &gt; 10 years ago) with PMH GERD, Barrett’s esophagus, hyperlipidemia, HTN and depression who presented to local ED April 2019 with persistent RUQ pain, nausea/vomiting, general malaise several weeks after being diagnosed with UTI and influenza. Abdominal US and MRI Liver show 13cm liver mass. Referred to Liver surgeon MGH.</a:t>
            </a:r>
          </a:p>
          <a:p>
            <a:r>
              <a:rPr lang="en-US" sz="1200" dirty="0"/>
              <a:t>Liver surgeon ordered CT C/A/P and biopsies. Imaging remarkable for LUL lung nodule with hilar, mediastinal and supraclavicular LAN. Liver biopsy suggestive lung primary but could not exclude cholangiocarcinoma. Lung biopsy showed poorly differentiated adenocarcinoma, IHC staining consistent with lung primary. Genetic analysis negative. PD-L1 &gt;95%. </a:t>
            </a:r>
          </a:p>
          <a:p>
            <a:r>
              <a:rPr lang="en-US" sz="1200" dirty="0"/>
              <a:t>MRI Brain with 9mm L hippocampus metastasis.</a:t>
            </a:r>
          </a:p>
          <a:p>
            <a:r>
              <a:rPr lang="en-US" sz="1200" dirty="0"/>
              <a:t>Works as unit secretary at outside hospital. Married with 2 children and 6 grandchildren. Significant nausea/vomiting with pregnancies. </a:t>
            </a:r>
          </a:p>
          <a:p>
            <a:r>
              <a:rPr lang="en-US" sz="1200" dirty="0"/>
              <a:t>Lives &gt; 1 hour from MGH</a:t>
            </a:r>
          </a:p>
        </p:txBody>
      </p:sp>
      <p:pic>
        <p:nvPicPr>
          <p:cNvPr id="4" name="Picture 4" descr="A picture containing invertebrate, animal, arthropod&#10;&#10;Description generated with very high confidence">
            <a:extLst>
              <a:ext uri="{FF2B5EF4-FFF2-40B4-BE49-F238E27FC236}">
                <a16:creationId xmlns:a16="http://schemas.microsoft.com/office/drawing/2014/main" id="{9358E54B-93FB-4BD6-B78B-FB76102609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453" r="-3" b="11502"/>
          <a:stretch/>
        </p:blipFill>
        <p:spPr bwMode="auto">
          <a:xfrm>
            <a:off x="5648612" y="7"/>
            <a:ext cx="3493006" cy="2586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black, sitting&#10;&#10;Description generated with high confidence">
            <a:extLst>
              <a:ext uri="{FF2B5EF4-FFF2-40B4-BE49-F238E27FC236}">
                <a16:creationId xmlns:a16="http://schemas.microsoft.com/office/drawing/2014/main" id="{34736A09-180F-4249-9C38-239A88D3FC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919" r="-3" b="8453"/>
          <a:stretch/>
        </p:blipFill>
        <p:spPr bwMode="auto">
          <a:xfrm>
            <a:off x="5646231" y="2578104"/>
            <a:ext cx="3493006" cy="2571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543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P RTP 1.jpg"/>
          <p:cNvPicPr>
            <a:picLocks noGrp="1" noChangeAspect="1"/>
          </p:cNvPicPr>
          <p:nvPr>
            <p:ph idx="1"/>
          </p:nvPr>
        </p:nvPicPr>
        <p:blipFill>
          <a:blip r:embed="rId2"/>
          <a:stretch>
            <a:fillRect/>
          </a:stretch>
        </p:blipFill>
        <p:spPr>
          <a:xfrm>
            <a:off x="1941314" y="660798"/>
            <a:ext cx="4135636" cy="4135636"/>
          </a:xfrm>
        </p:spPr>
      </p:pic>
    </p:spTree>
    <p:extLst>
      <p:ext uri="{BB962C8B-B14F-4D97-AF65-F5344CB8AC3E}">
        <p14:creationId xmlns:p14="http://schemas.microsoft.com/office/powerpoint/2010/main" val="706762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5533" y="568177"/>
            <a:ext cx="6447501" cy="4007147"/>
          </a:xfrm>
        </p:spPr>
        <p:txBody>
          <a:bodyPr>
            <a:normAutofit/>
          </a:bodyPr>
          <a:lstStyle/>
          <a:p>
            <a:r>
              <a:rPr lang="en-US" sz="1500" dirty="0"/>
              <a:t>Pembrolizumab single agent appropriate for high PD-L1 positivity but given intracranial disease and rising LFTs initiated carboplatin + pemetrexed + pembrolizumab on 5/20/19. </a:t>
            </a:r>
          </a:p>
          <a:p>
            <a:pPr lvl="1"/>
            <a:r>
              <a:rPr lang="en-US" sz="1500" dirty="0"/>
              <a:t>4/23/19 T </a:t>
            </a:r>
            <a:r>
              <a:rPr lang="en-US" sz="1500" dirty="0" err="1"/>
              <a:t>bili</a:t>
            </a:r>
            <a:r>
              <a:rPr lang="en-US" sz="1500" dirty="0"/>
              <a:t> 0.7, ALT 36, AST 40, </a:t>
            </a:r>
            <a:r>
              <a:rPr lang="en-US" sz="1500" dirty="0" err="1"/>
              <a:t>Alk</a:t>
            </a:r>
            <a:r>
              <a:rPr lang="en-US" sz="1500" dirty="0"/>
              <a:t> </a:t>
            </a:r>
            <a:r>
              <a:rPr lang="en-US" sz="1500" dirty="0" err="1"/>
              <a:t>Phos</a:t>
            </a:r>
            <a:r>
              <a:rPr lang="en-US" sz="1500" dirty="0"/>
              <a:t> 799</a:t>
            </a:r>
          </a:p>
          <a:p>
            <a:pPr lvl="1"/>
            <a:r>
              <a:rPr lang="en-US" sz="1500" dirty="0"/>
              <a:t>5/20/19 T </a:t>
            </a:r>
            <a:r>
              <a:rPr lang="en-US" sz="1500" dirty="0" err="1"/>
              <a:t>bili</a:t>
            </a:r>
            <a:r>
              <a:rPr lang="en-US" sz="1500" dirty="0"/>
              <a:t> 2.4, ALT 191, AST 210, </a:t>
            </a:r>
            <a:r>
              <a:rPr lang="en-US" sz="1500" dirty="0" err="1"/>
              <a:t>Alk</a:t>
            </a:r>
            <a:r>
              <a:rPr lang="en-US" sz="1500" dirty="0"/>
              <a:t> </a:t>
            </a:r>
            <a:r>
              <a:rPr lang="en-US" sz="1500" dirty="0" err="1"/>
              <a:t>Phos</a:t>
            </a:r>
            <a:r>
              <a:rPr lang="en-US" sz="1500" dirty="0"/>
              <a:t> 1129 </a:t>
            </a:r>
          </a:p>
          <a:p>
            <a:pPr lvl="1"/>
            <a:r>
              <a:rPr lang="en-US" sz="1500" dirty="0"/>
              <a:t>Teaching session with particular focus on aggressive </a:t>
            </a:r>
          </a:p>
          <a:p>
            <a:pPr lvl="1">
              <a:buNone/>
            </a:pPr>
            <a:r>
              <a:rPr lang="en-US" sz="1500" dirty="0"/>
              <a:t>prophylactic and </a:t>
            </a:r>
            <a:r>
              <a:rPr lang="en-US" sz="1500" dirty="0" err="1"/>
              <a:t>prn</a:t>
            </a:r>
            <a:r>
              <a:rPr lang="en-US" sz="1500" dirty="0"/>
              <a:t> </a:t>
            </a:r>
            <a:r>
              <a:rPr lang="en-US" sz="1500" dirty="0" err="1"/>
              <a:t>antiemetics</a:t>
            </a:r>
            <a:r>
              <a:rPr lang="en-US" sz="1500" dirty="0"/>
              <a:t> given baseline symptoms.</a:t>
            </a:r>
          </a:p>
          <a:p>
            <a:pPr lvl="1"/>
            <a:r>
              <a:rPr lang="en-US" sz="1500" dirty="0"/>
              <a:t>Plan for close interval MRI Brain and likely SRS </a:t>
            </a:r>
          </a:p>
          <a:p>
            <a:pPr lvl="1"/>
            <a:r>
              <a:rPr lang="en-US" sz="1500" dirty="0"/>
              <a:t>Significant time reviewing risks of treatment with </a:t>
            </a:r>
          </a:p>
          <a:p>
            <a:pPr lvl="1">
              <a:buNone/>
            </a:pPr>
            <a:r>
              <a:rPr lang="en-US" sz="1500" dirty="0"/>
              <a:t>liver dysfunction. DNR/DNI</a:t>
            </a:r>
          </a:p>
          <a:p>
            <a:pPr lvl="1"/>
            <a:endParaRPr lang="en-US" sz="1500" dirty="0"/>
          </a:p>
          <a:p>
            <a:pPr lvl="1">
              <a:buNone/>
            </a:pPr>
            <a:endParaRPr lang="en-US" sz="1500" dirty="0"/>
          </a:p>
        </p:txBody>
      </p:sp>
      <p:pic>
        <p:nvPicPr>
          <p:cNvPr id="4" name="Picture 3" descr="TP2 RTP.jpg"/>
          <p:cNvPicPr>
            <a:picLocks noChangeAspect="1"/>
          </p:cNvPicPr>
          <p:nvPr/>
        </p:nvPicPr>
        <p:blipFill>
          <a:blip r:embed="rId2"/>
          <a:stretch>
            <a:fillRect/>
          </a:stretch>
        </p:blipFill>
        <p:spPr>
          <a:xfrm>
            <a:off x="6003977" y="1304390"/>
            <a:ext cx="2781300" cy="2781300"/>
          </a:xfrm>
          <a:prstGeom prst="rect">
            <a:avLst/>
          </a:prstGeom>
        </p:spPr>
      </p:pic>
    </p:spTree>
    <p:extLst>
      <p:ext uri="{BB962C8B-B14F-4D97-AF65-F5344CB8AC3E}">
        <p14:creationId xmlns:p14="http://schemas.microsoft.com/office/powerpoint/2010/main" val="342605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Isosceles Triangle 15">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04802" y="446943"/>
            <a:ext cx="4465841" cy="4249615"/>
          </a:xfrm>
        </p:spPr>
        <p:txBody>
          <a:bodyPr>
            <a:noAutofit/>
          </a:bodyPr>
          <a:lstStyle/>
          <a:p>
            <a:r>
              <a:rPr lang="en-US" sz="1500" dirty="0"/>
              <a:t>Restaging CT C/A/P and CT Head 6/19/19 with nice response to therapy with decreasing lung, liver and brain </a:t>
            </a:r>
            <a:r>
              <a:rPr lang="en-US" sz="1500" dirty="0" err="1"/>
              <a:t>mets</a:t>
            </a:r>
            <a:r>
              <a:rPr lang="en-US" sz="1500" dirty="0"/>
              <a:t>. R hepatic met now 7.6 x 7.9 cm with resolution of biliary ductal dilatation. </a:t>
            </a:r>
          </a:p>
          <a:p>
            <a:pPr lvl="1"/>
            <a:r>
              <a:rPr lang="en-US" sz="1500" dirty="0"/>
              <a:t>SRS on hold given nice intracranial response</a:t>
            </a:r>
          </a:p>
          <a:p>
            <a:r>
              <a:rPr lang="en-US" sz="1500" dirty="0"/>
              <a:t>Continued triplet therapy for total 4 cycles, transitioned to maintenance </a:t>
            </a:r>
            <a:r>
              <a:rPr lang="en-US" sz="1500" dirty="0" err="1"/>
              <a:t>pem</a:t>
            </a:r>
            <a:r>
              <a:rPr lang="en-US" sz="1500" dirty="0"/>
              <a:t>/</a:t>
            </a:r>
            <a:r>
              <a:rPr lang="en-US" sz="1500" dirty="0" err="1"/>
              <a:t>pembro</a:t>
            </a:r>
            <a:r>
              <a:rPr lang="en-US" sz="1500" dirty="0"/>
              <a:t>. Tolerating therapy well.</a:t>
            </a:r>
          </a:p>
          <a:p>
            <a:pPr lvl="1"/>
            <a:r>
              <a:rPr lang="en-US" sz="1500" dirty="0"/>
              <a:t>Most recent restaging 10/28/19 with continued slight interval decrease in LUL mass, L hilar and L mediastinal lymph nodes. R hepatic met now 6.0 x 5.4 cm. </a:t>
            </a:r>
            <a:br>
              <a:rPr lang="en-US" sz="1500" dirty="0"/>
            </a:br>
            <a:r>
              <a:rPr lang="en-US" sz="1500" dirty="0"/>
              <a:t>MRI Brain with resolution of cerebellar met.</a:t>
            </a:r>
          </a:p>
          <a:p>
            <a:pPr lvl="1"/>
            <a:r>
              <a:rPr lang="en-US" sz="1500" dirty="0"/>
              <a:t>Working and travelling</a:t>
            </a:r>
          </a:p>
        </p:txBody>
      </p:sp>
      <p:pic>
        <p:nvPicPr>
          <p:cNvPr id="4" name="Picture 6" descr="A picture containing indoor&#10;&#10;Description generated with high confidence">
            <a:extLst>
              <a:ext uri="{FF2B5EF4-FFF2-40B4-BE49-F238E27FC236}">
                <a16:creationId xmlns:a16="http://schemas.microsoft.com/office/drawing/2014/main" id="{88051004-FE9C-43DF-909D-DE7BB6517F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04" r="-3" b="11951"/>
          <a:stretch/>
        </p:blipFill>
        <p:spPr bwMode="auto">
          <a:xfrm>
            <a:off x="5648612" y="7"/>
            <a:ext cx="3493006" cy="2586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 picture containing table, indoor, sitting&#10;&#10;Description generated with high confidence">
            <a:extLst>
              <a:ext uri="{FF2B5EF4-FFF2-40B4-BE49-F238E27FC236}">
                <a16:creationId xmlns:a16="http://schemas.microsoft.com/office/drawing/2014/main" id="{EB91205D-F3C2-4BFD-BDBC-C15703FB85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75" r="-3" b="-3"/>
          <a:stretch/>
        </p:blipFill>
        <p:spPr bwMode="auto">
          <a:xfrm>
            <a:off x="5646231" y="2578104"/>
            <a:ext cx="3493006" cy="2571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458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466726"/>
            <a:ext cx="6447501" cy="4064297"/>
          </a:xfrm>
        </p:spPr>
        <p:txBody>
          <a:bodyPr/>
          <a:lstStyle/>
          <a:p>
            <a:pPr lvl="1"/>
            <a:endParaRPr lang="en-US" dirty="0"/>
          </a:p>
          <a:p>
            <a:pPr lvl="1">
              <a:buNone/>
            </a:pPr>
            <a:endParaRPr lang="en-US" dirty="0"/>
          </a:p>
        </p:txBody>
      </p:sp>
      <p:pic>
        <p:nvPicPr>
          <p:cNvPr id="4" name="Picture 3" descr="TP3 RTP.jpg"/>
          <p:cNvPicPr>
            <a:picLocks noChangeAspect="1"/>
          </p:cNvPicPr>
          <p:nvPr/>
        </p:nvPicPr>
        <p:blipFill>
          <a:blip r:embed="rId2"/>
          <a:stretch>
            <a:fillRect/>
          </a:stretch>
        </p:blipFill>
        <p:spPr>
          <a:xfrm>
            <a:off x="1389917" y="466726"/>
            <a:ext cx="5315683" cy="3986762"/>
          </a:xfrm>
          <a:prstGeom prst="rect">
            <a:avLst/>
          </a:prstGeom>
        </p:spPr>
      </p:pic>
    </p:spTree>
    <p:extLst>
      <p:ext uri="{BB962C8B-B14F-4D97-AF65-F5344CB8AC3E}">
        <p14:creationId xmlns:p14="http://schemas.microsoft.com/office/powerpoint/2010/main" val="1346132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9198" y="1457107"/>
            <a:ext cx="8844801" cy="1311963"/>
          </a:xfrm>
        </p:spPr>
        <p:txBody>
          <a:bodyPr/>
          <a:lstStyle/>
          <a:p>
            <a:r>
              <a:rPr lang="en-US" sz="3500" dirty="0"/>
              <a:t>Immune Checkpoint Inhibitors in Lung Cancer</a:t>
            </a:r>
          </a:p>
        </p:txBody>
      </p:sp>
      <p:sp>
        <p:nvSpPr>
          <p:cNvPr id="3" name="Slide Number Placeholder 2"/>
          <p:cNvSpPr>
            <a:spLocks noGrp="1"/>
          </p:cNvSpPr>
          <p:nvPr>
            <p:ph type="sldNum" sz="quarter" idx="4294967295"/>
          </p:nvPr>
        </p:nvSpPr>
        <p:spPr>
          <a:xfrm>
            <a:off x="0" y="4840288"/>
            <a:ext cx="246063" cy="1158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7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Text Placeholder 10"/>
          <p:cNvSpPr txBox="1">
            <a:spLocks/>
          </p:cNvSpPr>
          <p:nvPr/>
        </p:nvSpPr>
        <p:spPr>
          <a:xfrm>
            <a:off x="312296" y="4368918"/>
            <a:ext cx="6477000" cy="193675"/>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tx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First Annual Research To Practice Oncology Nursing Retreat</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November 10, 2019</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Matthew Gubens, MD, MS</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Associate Professor of Medicine</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UCSF Helen Diller Family Comprehensive Cancer Center</a:t>
            </a:r>
          </a:p>
        </p:txBody>
      </p:sp>
    </p:spTree>
    <p:extLst>
      <p:ext uri="{BB962C8B-B14F-4D97-AF65-F5344CB8AC3E}">
        <p14:creationId xmlns:p14="http://schemas.microsoft.com/office/powerpoint/2010/main" val="35140158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Autofit/>
          </a:bodyPr>
          <a:lstStyle/>
          <a:p>
            <a:r>
              <a:rPr lang="en-US" dirty="0"/>
              <a:t>Q3: Can we use immunotherapy in stage III unresectable NSCLC? </a:t>
            </a:r>
          </a:p>
        </p:txBody>
      </p:sp>
      <p:sp>
        <p:nvSpPr>
          <p:cNvPr id="3" name="Content Placeholder 2"/>
          <p:cNvSpPr>
            <a:spLocks noGrp="1"/>
          </p:cNvSpPr>
          <p:nvPr>
            <p:ph idx="1"/>
          </p:nvPr>
        </p:nvSpPr>
        <p:spPr>
          <a:xfrm>
            <a:off x="459683" y="1304635"/>
            <a:ext cx="8137665" cy="2624753"/>
          </a:xfrm>
        </p:spPr>
        <p:txBody>
          <a:bodyPr/>
          <a:lstStyle/>
          <a:p>
            <a:r>
              <a:rPr lang="en-US" dirty="0"/>
              <a:t>PACIFIC: </a:t>
            </a:r>
            <a:r>
              <a:rPr lang="en-US" dirty="0" err="1"/>
              <a:t>Durvalumab</a:t>
            </a:r>
            <a:r>
              <a:rPr lang="en-US" dirty="0"/>
              <a:t> after </a:t>
            </a:r>
            <a:r>
              <a:rPr lang="en-US" dirty="0" err="1"/>
              <a:t>chemoradiation</a:t>
            </a:r>
            <a:endParaRPr lang="en-US" dirty="0"/>
          </a:p>
          <a:p>
            <a:endParaRPr lang="en-US" dirty="0"/>
          </a:p>
          <a:p>
            <a:endParaRPr lang="en-US" dirty="0"/>
          </a:p>
        </p:txBody>
      </p:sp>
    </p:spTree>
    <p:extLst>
      <p:ext uri="{BB962C8B-B14F-4D97-AF65-F5344CB8AC3E}">
        <p14:creationId xmlns:p14="http://schemas.microsoft.com/office/powerpoint/2010/main" val="9593575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2"/>
          </p:nvPr>
        </p:nvSpPr>
        <p:spPr/>
        <p:txBody>
          <a:bodyPr/>
          <a:lstStyle/>
          <a:p>
            <a:pPr>
              <a:defRPr/>
            </a:pPr>
            <a:endParaRPr lang="en-US"/>
          </a:p>
        </p:txBody>
      </p:sp>
      <p:sp>
        <p:nvSpPr>
          <p:cNvPr id="6" name="Slide Number Placeholder 5"/>
          <p:cNvSpPr>
            <a:spLocks noGrp="1"/>
          </p:cNvSpPr>
          <p:nvPr>
            <p:ph type="sldNum" sz="quarter" idx="13"/>
          </p:nvPr>
        </p:nvSpPr>
        <p:spPr/>
        <p:txBody>
          <a:bodyPr/>
          <a:lstStyle/>
          <a:p>
            <a:fld id="{F65D7E9C-6601-944E-9D36-9CDF2194B90E}" type="slidenum">
              <a:rPr lang="en-US" altLang="en-US" smtClean="0"/>
              <a:pPr/>
              <a:t>28</a:t>
            </a:fld>
            <a:endParaRPr lang="en-US" altLang="en-US"/>
          </a:p>
        </p:txBody>
      </p:sp>
      <p:pic>
        <p:nvPicPr>
          <p:cNvPr id="10" name="Picture 9" descr="Screen Shot 2019-02-15 at 10.43.1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023467"/>
          </a:xfrm>
          <a:prstGeom prst="rect">
            <a:avLst/>
          </a:prstGeom>
        </p:spPr>
      </p:pic>
      <p:sp>
        <p:nvSpPr>
          <p:cNvPr id="7" name="TextBox 6">
            <a:extLst>
              <a:ext uri="{FF2B5EF4-FFF2-40B4-BE49-F238E27FC236}">
                <a16:creationId xmlns:a16="http://schemas.microsoft.com/office/drawing/2014/main" id="{710D7EAA-BC23-6742-B73D-A98B9B83B704}"/>
              </a:ext>
            </a:extLst>
          </p:cNvPr>
          <p:cNvSpPr txBox="1"/>
          <p:nvPr/>
        </p:nvSpPr>
        <p:spPr bwMode="auto">
          <a:xfrm>
            <a:off x="129395" y="4904510"/>
            <a:ext cx="3382336"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rPr>
              <a:t>Antonia SJ et al. </a:t>
            </a:r>
            <a:r>
              <a:rPr lang="en-US" sz="1100" i="1" dirty="0">
                <a:solidFill>
                  <a:srgbClr val="052049"/>
                </a:solidFill>
              </a:rPr>
              <a:t>N </a:t>
            </a:r>
            <a:r>
              <a:rPr lang="en-US" sz="1100" i="1" dirty="0" err="1">
                <a:solidFill>
                  <a:srgbClr val="052049"/>
                </a:solidFill>
              </a:rPr>
              <a:t>Engl</a:t>
            </a:r>
            <a:r>
              <a:rPr lang="en-US" sz="1100" i="1" dirty="0">
                <a:solidFill>
                  <a:srgbClr val="052049"/>
                </a:solidFill>
              </a:rPr>
              <a:t> J Med</a:t>
            </a:r>
            <a:r>
              <a:rPr lang="en-US" sz="1100" dirty="0">
                <a:solidFill>
                  <a:srgbClr val="052049"/>
                </a:solidFill>
              </a:rPr>
              <a:t> 2018;379(24):2342-50.</a:t>
            </a:r>
          </a:p>
        </p:txBody>
      </p:sp>
    </p:spTree>
    <p:extLst>
      <p:ext uri="{BB962C8B-B14F-4D97-AF65-F5344CB8AC3E}">
        <p14:creationId xmlns:p14="http://schemas.microsoft.com/office/powerpoint/2010/main" val="35042901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093" y="340649"/>
            <a:ext cx="8173580" cy="458587"/>
          </a:xfrm>
        </p:spPr>
        <p:txBody>
          <a:bodyPr>
            <a:normAutofit fontScale="90000"/>
          </a:bodyPr>
          <a:lstStyle/>
          <a:p>
            <a:r>
              <a:rPr lang="en-US" dirty="0"/>
              <a:t>PACIFIC: </a:t>
            </a:r>
            <a:r>
              <a:rPr lang="en-US" dirty="0" err="1"/>
              <a:t>Durvalumab</a:t>
            </a:r>
            <a:r>
              <a:rPr lang="en-US" dirty="0"/>
              <a:t> after </a:t>
            </a:r>
            <a:r>
              <a:rPr lang="en-US" dirty="0" err="1"/>
              <a:t>chemoradiation</a:t>
            </a:r>
            <a:r>
              <a:rPr lang="en-US" dirty="0"/>
              <a:t> in stage III</a:t>
            </a:r>
          </a:p>
        </p:txBody>
      </p:sp>
      <p:pic>
        <p:nvPicPr>
          <p:cNvPr id="7" name="Picture 6" descr="Screen Shot 2019-10-31 at 11.08.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9975" y="932715"/>
            <a:ext cx="4203835" cy="1673250"/>
          </a:xfrm>
          <a:prstGeom prst="rect">
            <a:avLst/>
          </a:prstGeom>
        </p:spPr>
      </p:pic>
      <p:pic>
        <p:nvPicPr>
          <p:cNvPr id="8" name="Picture 7" descr="Screen Shot 2019-10-31 at 11.08.23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4694" y="2639041"/>
            <a:ext cx="4196651" cy="1938827"/>
          </a:xfrm>
          <a:prstGeom prst="rect">
            <a:avLst/>
          </a:prstGeom>
        </p:spPr>
      </p:pic>
      <p:sp>
        <p:nvSpPr>
          <p:cNvPr id="9" name="TextBox 8"/>
          <p:cNvSpPr txBox="1"/>
          <p:nvPr/>
        </p:nvSpPr>
        <p:spPr bwMode="auto">
          <a:xfrm>
            <a:off x="6448155" y="1193489"/>
            <a:ext cx="2594861" cy="2462213"/>
          </a:xfrm>
          <a:prstGeom prst="rect">
            <a:avLst/>
          </a:prstGeom>
          <a:noFill/>
          <a:ln w="19050" algn="ctr">
            <a:noFill/>
            <a:miter lim="800000"/>
            <a:headEnd/>
            <a:tailEnd/>
          </a:ln>
        </p:spPr>
        <p:txBody>
          <a:bodyPr wrap="none" lIns="0" tIns="0" rIns="0" bIns="0" rtlCol="0">
            <a:spAutoFit/>
          </a:bodyPr>
          <a:lstStyle/>
          <a:p>
            <a:pPr algn="ctr"/>
            <a:r>
              <a:rPr lang="en-US" sz="2000" dirty="0"/>
              <a:t>Grade 3/4 toxicity</a:t>
            </a:r>
          </a:p>
          <a:p>
            <a:pPr algn="ctr"/>
            <a:r>
              <a:rPr lang="en-US" sz="2000" dirty="0"/>
              <a:t>29.9 </a:t>
            </a:r>
            <a:r>
              <a:rPr lang="en-US" sz="2000" dirty="0" err="1"/>
              <a:t>vs</a:t>
            </a:r>
            <a:r>
              <a:rPr lang="en-US" sz="2000" dirty="0"/>
              <a:t> 26.1%</a:t>
            </a:r>
          </a:p>
          <a:p>
            <a:pPr algn="ctr"/>
            <a:endParaRPr lang="en-US" sz="2000" dirty="0"/>
          </a:p>
          <a:p>
            <a:pPr algn="ctr"/>
            <a:r>
              <a:rPr lang="en-US" sz="2000" dirty="0"/>
              <a:t>Grade 3/4 pneumonitis</a:t>
            </a:r>
          </a:p>
          <a:p>
            <a:pPr algn="ctr"/>
            <a:r>
              <a:rPr lang="en-US" sz="2000" dirty="0"/>
              <a:t>3.4 </a:t>
            </a:r>
            <a:r>
              <a:rPr lang="en-US" sz="2000" dirty="0" err="1"/>
              <a:t>vs</a:t>
            </a:r>
            <a:r>
              <a:rPr lang="en-US" sz="2000" dirty="0"/>
              <a:t> 2.6%</a:t>
            </a:r>
          </a:p>
          <a:p>
            <a:pPr algn="ctr"/>
            <a:endParaRPr lang="en-US" sz="2000" dirty="0"/>
          </a:p>
          <a:p>
            <a:pPr algn="ctr"/>
            <a:r>
              <a:rPr lang="en-US" sz="2000" dirty="0"/>
              <a:t>Discontinuation rate</a:t>
            </a:r>
          </a:p>
          <a:p>
            <a:pPr algn="ctr"/>
            <a:r>
              <a:rPr lang="en-US" sz="2000" dirty="0"/>
              <a:t>15.4 </a:t>
            </a:r>
            <a:r>
              <a:rPr lang="en-US" sz="2000" dirty="0" err="1"/>
              <a:t>vs</a:t>
            </a:r>
            <a:r>
              <a:rPr lang="en-US" sz="2000" dirty="0"/>
              <a:t> 9.8%</a:t>
            </a:r>
          </a:p>
        </p:txBody>
      </p:sp>
      <p:sp>
        <p:nvSpPr>
          <p:cNvPr id="10" name="TextBox 9"/>
          <p:cNvSpPr txBox="1"/>
          <p:nvPr/>
        </p:nvSpPr>
        <p:spPr bwMode="auto">
          <a:xfrm>
            <a:off x="613084" y="1248243"/>
            <a:ext cx="498809" cy="307777"/>
          </a:xfrm>
          <a:prstGeom prst="rect">
            <a:avLst/>
          </a:prstGeom>
          <a:noFill/>
          <a:ln w="19050" algn="ctr">
            <a:noFill/>
            <a:miter lim="800000"/>
            <a:headEnd/>
            <a:tailEnd/>
          </a:ln>
        </p:spPr>
        <p:txBody>
          <a:bodyPr wrap="none" lIns="0" tIns="0" rIns="0" bIns="0" rtlCol="0">
            <a:spAutoFit/>
          </a:bodyPr>
          <a:lstStyle/>
          <a:p>
            <a:r>
              <a:rPr lang="en-US" sz="2000" dirty="0"/>
              <a:t>PFS</a:t>
            </a:r>
          </a:p>
        </p:txBody>
      </p:sp>
      <p:sp>
        <p:nvSpPr>
          <p:cNvPr id="11" name="TextBox 10"/>
          <p:cNvSpPr txBox="1"/>
          <p:nvPr/>
        </p:nvSpPr>
        <p:spPr bwMode="auto">
          <a:xfrm>
            <a:off x="711610" y="3416230"/>
            <a:ext cx="370569" cy="307777"/>
          </a:xfrm>
          <a:prstGeom prst="rect">
            <a:avLst/>
          </a:prstGeom>
          <a:noFill/>
          <a:ln w="19050" algn="ctr">
            <a:noFill/>
            <a:miter lim="800000"/>
            <a:headEnd/>
            <a:tailEnd/>
          </a:ln>
        </p:spPr>
        <p:txBody>
          <a:bodyPr wrap="none" lIns="0" tIns="0" rIns="0" bIns="0" rtlCol="0">
            <a:spAutoFit/>
          </a:bodyPr>
          <a:lstStyle/>
          <a:p>
            <a:r>
              <a:rPr lang="en-US" sz="2000" dirty="0"/>
              <a:t>OS</a:t>
            </a:r>
          </a:p>
        </p:txBody>
      </p:sp>
      <p:sp>
        <p:nvSpPr>
          <p:cNvPr id="12" name="TextBox 11">
            <a:extLst>
              <a:ext uri="{FF2B5EF4-FFF2-40B4-BE49-F238E27FC236}">
                <a16:creationId xmlns:a16="http://schemas.microsoft.com/office/drawing/2014/main" id="{7EE209B8-52B7-F943-9A25-FEC59712CD9A}"/>
              </a:ext>
            </a:extLst>
          </p:cNvPr>
          <p:cNvSpPr txBox="1"/>
          <p:nvPr/>
        </p:nvSpPr>
        <p:spPr bwMode="auto">
          <a:xfrm>
            <a:off x="129395" y="4904510"/>
            <a:ext cx="3382336" cy="169277"/>
          </a:xfrm>
          <a:prstGeom prst="rect">
            <a:avLst/>
          </a:prstGeom>
          <a:noFill/>
          <a:ln w="19050" algn="ctr">
            <a:noFill/>
            <a:miter lim="800000"/>
            <a:headEnd/>
            <a:tailEnd/>
          </a:ln>
        </p:spPr>
        <p:txBody>
          <a:bodyPr wrap="none" lIns="0" tIns="0" rIns="0" bIns="0" rtlCol="0">
            <a:spAutoFit/>
          </a:bodyPr>
          <a:lstStyle/>
          <a:p>
            <a:r>
              <a:rPr lang="en-US" sz="1100" dirty="0">
                <a:solidFill>
                  <a:srgbClr val="052049"/>
                </a:solidFill>
              </a:rPr>
              <a:t>Antonia SJ et al. </a:t>
            </a:r>
            <a:r>
              <a:rPr lang="en-US" sz="1100" i="1" dirty="0">
                <a:solidFill>
                  <a:srgbClr val="052049"/>
                </a:solidFill>
              </a:rPr>
              <a:t>N </a:t>
            </a:r>
            <a:r>
              <a:rPr lang="en-US" sz="1100" i="1" dirty="0" err="1">
                <a:solidFill>
                  <a:srgbClr val="052049"/>
                </a:solidFill>
              </a:rPr>
              <a:t>Engl</a:t>
            </a:r>
            <a:r>
              <a:rPr lang="en-US" sz="1100" i="1" dirty="0">
                <a:solidFill>
                  <a:srgbClr val="052049"/>
                </a:solidFill>
              </a:rPr>
              <a:t> J Med</a:t>
            </a:r>
            <a:r>
              <a:rPr lang="en-US" sz="1100" dirty="0">
                <a:solidFill>
                  <a:srgbClr val="052049"/>
                </a:solidFill>
              </a:rPr>
              <a:t> 2018;379(24):2342-50.</a:t>
            </a:r>
          </a:p>
        </p:txBody>
      </p:sp>
    </p:spTree>
    <p:extLst>
      <p:ext uri="{BB962C8B-B14F-4D97-AF65-F5344CB8AC3E}">
        <p14:creationId xmlns:p14="http://schemas.microsoft.com/office/powerpoint/2010/main" val="3525000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1DA38-2992-E74E-ABF2-A8CDC4D8CB24}"/>
              </a:ext>
            </a:extLst>
          </p:cNvPr>
          <p:cNvSpPr>
            <a:spLocks noGrp="1"/>
          </p:cNvSpPr>
          <p:nvPr>
            <p:ph type="title"/>
          </p:nvPr>
        </p:nvSpPr>
        <p:spPr>
          <a:xfrm>
            <a:off x="685800" y="91440"/>
            <a:ext cx="7772400" cy="685800"/>
          </a:xfrm>
        </p:spPr>
        <p:txBody>
          <a:bodyPr>
            <a:normAutofit/>
          </a:bodyPr>
          <a:lstStyle/>
          <a:p>
            <a:r>
              <a:rPr lang="en-US" dirty="0"/>
              <a:t>Disclosures for Dr </a:t>
            </a:r>
            <a:r>
              <a:rPr lang="en-US" dirty="0" err="1"/>
              <a:t>Gubens</a:t>
            </a:r>
            <a:endParaRPr lang="en-US" dirty="0"/>
          </a:p>
        </p:txBody>
      </p:sp>
      <p:graphicFrame>
        <p:nvGraphicFramePr>
          <p:cNvPr id="4" name="Table 3">
            <a:extLst>
              <a:ext uri="{FF2B5EF4-FFF2-40B4-BE49-F238E27FC236}">
                <a16:creationId xmlns:a16="http://schemas.microsoft.com/office/drawing/2014/main" id="{08E29B54-0178-874C-BFE8-AEF1824EA69A}"/>
              </a:ext>
            </a:extLst>
          </p:cNvPr>
          <p:cNvGraphicFramePr>
            <a:graphicFrameLocks noGrp="1"/>
          </p:cNvGraphicFramePr>
          <p:nvPr/>
        </p:nvGraphicFramePr>
        <p:xfrm>
          <a:off x="475249" y="1171513"/>
          <a:ext cx="8181072" cy="2928620"/>
        </p:xfrm>
        <a:graphic>
          <a:graphicData uri="http://schemas.openxmlformats.org/drawingml/2006/table">
            <a:tbl>
              <a:tblPr firstRow="1" bandRow="1">
                <a:tableStyleId>{5C22544A-7EE6-4342-B048-85BDC9FD1C3A}</a:tableStyleId>
              </a:tblPr>
              <a:tblGrid>
                <a:gridCol w="1394370">
                  <a:extLst>
                    <a:ext uri="{9D8B030D-6E8A-4147-A177-3AD203B41FA5}">
                      <a16:colId xmlns:a16="http://schemas.microsoft.com/office/drawing/2014/main" val="3863163730"/>
                    </a:ext>
                  </a:extLst>
                </a:gridCol>
                <a:gridCol w="6786702">
                  <a:extLst>
                    <a:ext uri="{9D8B030D-6E8A-4147-A177-3AD203B41FA5}">
                      <a16:colId xmlns:a16="http://schemas.microsoft.com/office/drawing/2014/main" val="950006915"/>
                    </a:ext>
                  </a:extLst>
                </a:gridCol>
              </a:tblGrid>
              <a:tr h="1590543">
                <a:tc>
                  <a:txBody>
                    <a:bodyPr/>
                    <a:lstStyle/>
                    <a:p>
                      <a:r>
                        <a:rPr lang="en-US" sz="1500" b="1" dirty="0">
                          <a:solidFill>
                            <a:schemeClr val="tx1"/>
                          </a:solidFill>
                        </a:rPr>
                        <a:t>Consulting Agreements</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500" b="0" dirty="0">
                          <a:solidFill>
                            <a:schemeClr val="tx1"/>
                          </a:solidFill>
                        </a:rPr>
                        <a:t>AstraZeneca Pharmaceuticals LP, Boehringer Ingelheim Pharmaceuticals Inc, Bristol-Myers Squibb Company, Genentech, Heron Therapeutics Inc, Roche Laboratories Inc, Takeda Oncology</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9504573"/>
                  </a:ext>
                </a:extLst>
              </a:tr>
              <a:tr h="1338077">
                <a:tc>
                  <a:txBody>
                    <a:bodyPr/>
                    <a:lstStyle/>
                    <a:p>
                      <a:r>
                        <a:rPr lang="en-US" sz="1500" b="1" dirty="0">
                          <a:solidFill>
                            <a:schemeClr val="tx1"/>
                          </a:solidFill>
                        </a:rPr>
                        <a:t>Contracted Research</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500" b="0" dirty="0">
                          <a:solidFill>
                            <a:schemeClr val="tx1"/>
                          </a:solidFill>
                        </a:rPr>
                        <a:t>Celgene Corporation, Merck, Novartis, </a:t>
                      </a:r>
                      <a:r>
                        <a:rPr lang="en-US" sz="1500" b="0" dirty="0" err="1">
                          <a:solidFill>
                            <a:schemeClr val="tx1"/>
                          </a:solidFill>
                        </a:rPr>
                        <a:t>OncoMed</a:t>
                      </a:r>
                      <a:r>
                        <a:rPr lang="en-US" sz="1500" b="0" dirty="0">
                          <a:solidFill>
                            <a:schemeClr val="tx1"/>
                          </a:solidFill>
                        </a:rPr>
                        <a:t> Pharmaceuticals Inc, Roche Laboratories Inc</a:t>
                      </a:r>
                    </a:p>
                  </a:txBody>
                  <a:tcPr marL="68580" marR="68580" marT="34290" marB="3429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9184341"/>
                  </a:ext>
                </a:extLst>
              </a:tr>
            </a:tbl>
          </a:graphicData>
        </a:graphic>
      </p:graphicFrame>
    </p:spTree>
    <p:extLst>
      <p:ext uri="{BB962C8B-B14F-4D97-AF65-F5344CB8AC3E}">
        <p14:creationId xmlns:p14="http://schemas.microsoft.com/office/powerpoint/2010/main" val="2093942830"/>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52551" y="457200"/>
            <a:ext cx="2802951" cy="459769"/>
          </a:xfrm>
        </p:spPr>
        <p:txBody>
          <a:bodyPr>
            <a:normAutofit fontScale="90000"/>
          </a:bodyPr>
          <a:lstStyle/>
          <a:p>
            <a:r>
              <a:rPr lang="en-US" dirty="0"/>
              <a:t>Case 1</a:t>
            </a:r>
          </a:p>
        </p:txBody>
      </p:sp>
      <p:sp>
        <p:nvSpPr>
          <p:cNvPr id="3" name="Content Placeholder 2"/>
          <p:cNvSpPr>
            <a:spLocks noGrp="1"/>
          </p:cNvSpPr>
          <p:nvPr>
            <p:ph idx="1"/>
          </p:nvPr>
        </p:nvSpPr>
        <p:spPr>
          <a:xfrm>
            <a:off x="4047963" y="1016877"/>
            <a:ext cx="3187613" cy="3487669"/>
          </a:xfrm>
        </p:spPr>
        <p:txBody>
          <a:bodyPr>
            <a:noAutofit/>
          </a:bodyPr>
          <a:lstStyle/>
          <a:p>
            <a:r>
              <a:rPr lang="en-US" sz="1275" dirty="0"/>
              <a:t>CH 51yo F never smoker with PMH significant for seasonal allergies presents to PCP in February 2018 with 1 year h/o cough, worsening over last 2-3 months. CXR with R pneumonia. No improvement with antibiotics.</a:t>
            </a:r>
          </a:p>
          <a:p>
            <a:r>
              <a:rPr lang="en-US" sz="1275" dirty="0"/>
              <a:t>CT Chest 3/8/2018 reveals 2.6 cm x 2.9 cm x 3.0 cm R hilar mass with associated subcarinal lymphadenopathy. PET-CT and MRI brain negative for metastatic disease.</a:t>
            </a:r>
          </a:p>
          <a:p>
            <a:r>
              <a:rPr lang="en-US" sz="1275" dirty="0"/>
              <a:t>Bronchoscopy/mediastinoscopy reveals lung adenocarcinoma. </a:t>
            </a:r>
            <a:br>
              <a:rPr lang="en-US" sz="1275" dirty="0"/>
            </a:br>
            <a:r>
              <a:rPr lang="en-US" sz="1275" dirty="0"/>
              <a:t>EGFR and ALK testing negative for targetable mutations. Full genetic panel ultimately returns ROS1 +. PD-L1 60-80% (moderate to strong). </a:t>
            </a:r>
          </a:p>
        </p:txBody>
      </p:sp>
      <p:pic>
        <p:nvPicPr>
          <p:cNvPr id="4" name="Picture 9">
            <a:extLst>
              <a:ext uri="{FF2B5EF4-FFF2-40B4-BE49-F238E27FC236}">
                <a16:creationId xmlns:a16="http://schemas.microsoft.com/office/drawing/2014/main" id="{88D42A99-4569-43C9-995D-0F2ABD9F53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87" r="7947"/>
          <a:stretch/>
        </p:blipFill>
        <p:spPr bwMode="auto">
          <a:xfrm>
            <a:off x="15" y="-1"/>
            <a:ext cx="4046205" cy="51435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8607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390525"/>
            <a:ext cx="6447501" cy="4672066"/>
          </a:xfrm>
        </p:spPr>
        <p:txBody>
          <a:bodyPr>
            <a:normAutofit fontScale="92500"/>
          </a:bodyPr>
          <a:lstStyle/>
          <a:p>
            <a:pPr>
              <a:lnSpc>
                <a:spcPct val="110000"/>
              </a:lnSpc>
            </a:pPr>
            <a:r>
              <a:rPr lang="en-US" dirty="0"/>
              <a:t>Married, mother of 2, managing partner in a law firm </a:t>
            </a:r>
          </a:p>
          <a:p>
            <a:pPr lvl="1">
              <a:lnSpc>
                <a:spcPct val="110000"/>
              </a:lnSpc>
            </a:pPr>
            <a:r>
              <a:rPr lang="en-US" dirty="0"/>
              <a:t>16yo daughter, 19yo son</a:t>
            </a:r>
          </a:p>
          <a:p>
            <a:pPr lvl="1">
              <a:lnSpc>
                <a:spcPct val="110000"/>
              </a:lnSpc>
            </a:pPr>
            <a:r>
              <a:rPr lang="en-US" dirty="0"/>
              <a:t>Husband 1 year s/p surgery for prostate CA – did not share diagnosis/treatment with children until his 1 year anniversary with normal PSA</a:t>
            </a:r>
          </a:p>
          <a:p>
            <a:pPr lvl="1">
              <a:lnSpc>
                <a:spcPct val="110000"/>
              </a:lnSpc>
            </a:pPr>
            <a:r>
              <a:rPr lang="en-US" dirty="0"/>
              <a:t>Met with PACT team to discuss disclosing her diagnosis to children</a:t>
            </a:r>
          </a:p>
          <a:p>
            <a:pPr>
              <a:lnSpc>
                <a:spcPct val="110000"/>
              </a:lnSpc>
            </a:pPr>
            <a:r>
              <a:rPr lang="en-US" dirty="0"/>
              <a:t>Chemotherapy teaching session week prior to initiation of </a:t>
            </a:r>
            <a:r>
              <a:rPr lang="en-US" dirty="0" err="1"/>
              <a:t>cisplatin</a:t>
            </a:r>
            <a:r>
              <a:rPr lang="en-US" dirty="0"/>
              <a:t> + </a:t>
            </a:r>
            <a:r>
              <a:rPr lang="en-US" dirty="0" err="1"/>
              <a:t>pemetrexed</a:t>
            </a:r>
            <a:r>
              <a:rPr lang="en-US" dirty="0"/>
              <a:t> + radiation. Plan 3 cycles chemotherapy, RT 66 </a:t>
            </a:r>
            <a:r>
              <a:rPr lang="en-US" dirty="0" err="1"/>
              <a:t>Gy</a:t>
            </a:r>
            <a:r>
              <a:rPr lang="en-US" dirty="0"/>
              <a:t> in 33 fractions.</a:t>
            </a:r>
          </a:p>
          <a:p>
            <a:pPr lvl="1">
              <a:lnSpc>
                <a:spcPct val="110000"/>
              </a:lnSpc>
            </a:pPr>
            <a:r>
              <a:rPr lang="en-US" dirty="0"/>
              <a:t>Definitive chemotherapy + radiation 5/29/18-7/13/18</a:t>
            </a:r>
          </a:p>
          <a:p>
            <a:pPr lvl="1">
              <a:lnSpc>
                <a:spcPct val="110000"/>
              </a:lnSpc>
            </a:pPr>
            <a:r>
              <a:rPr lang="en-US" dirty="0"/>
              <a:t>Teaching geared to patient’s goals, level of understanding</a:t>
            </a:r>
          </a:p>
          <a:p>
            <a:pPr lvl="1">
              <a:lnSpc>
                <a:spcPct val="110000"/>
              </a:lnSpc>
            </a:pPr>
            <a:r>
              <a:rPr lang="en-US" dirty="0"/>
              <a:t>Potential side effects of definitive </a:t>
            </a:r>
            <a:r>
              <a:rPr lang="en-US" dirty="0" err="1"/>
              <a:t>chemoRT</a:t>
            </a:r>
            <a:r>
              <a:rPr lang="en-US" dirty="0"/>
              <a:t>– fatigue, appetite changes, bone marrow changes, renal dysfunction, liver dysfunction, electrolyte abnormalities, GI toxicities, hearing deficits/tinnitus, peripheral neuropathy, hair loss/hair thinning, allergic reaction, </a:t>
            </a:r>
            <a:r>
              <a:rPr lang="en-US" dirty="0" err="1"/>
              <a:t>teratogenicity</a:t>
            </a:r>
            <a:r>
              <a:rPr lang="en-US" dirty="0"/>
              <a:t>, peripheral edema, excessive tears, </a:t>
            </a:r>
            <a:r>
              <a:rPr lang="en-US" dirty="0" err="1"/>
              <a:t>rhinorrhea</a:t>
            </a:r>
            <a:r>
              <a:rPr lang="en-US" dirty="0"/>
              <a:t>, </a:t>
            </a:r>
            <a:r>
              <a:rPr lang="en-US" dirty="0" err="1"/>
              <a:t>esophagitis</a:t>
            </a:r>
            <a:r>
              <a:rPr lang="en-US" dirty="0"/>
              <a:t> 	</a:t>
            </a:r>
          </a:p>
          <a:p>
            <a:pPr lvl="1">
              <a:lnSpc>
                <a:spcPct val="110000"/>
              </a:lnSpc>
            </a:pPr>
            <a:r>
              <a:rPr lang="en-US" dirty="0"/>
              <a:t>Prophylactic and </a:t>
            </a:r>
            <a:r>
              <a:rPr lang="en-US" dirty="0" err="1"/>
              <a:t>prn</a:t>
            </a:r>
            <a:r>
              <a:rPr lang="en-US" dirty="0"/>
              <a:t> </a:t>
            </a:r>
            <a:r>
              <a:rPr lang="en-US" dirty="0" err="1"/>
              <a:t>antiemetics</a:t>
            </a:r>
            <a:r>
              <a:rPr lang="en-US" dirty="0"/>
              <a:t>, bowel regimen, mouth care, B12/</a:t>
            </a:r>
            <a:r>
              <a:rPr lang="en-US" dirty="0" err="1"/>
              <a:t>folate</a:t>
            </a:r>
            <a:r>
              <a:rPr lang="en-US" dirty="0"/>
              <a:t>, diet/hydration</a:t>
            </a:r>
          </a:p>
          <a:p>
            <a:pPr lvl="1">
              <a:lnSpc>
                <a:spcPct val="110000"/>
              </a:lnSpc>
            </a:pPr>
            <a:r>
              <a:rPr lang="en-US" dirty="0"/>
              <a:t>Review how/when to contact office with toxicities</a:t>
            </a:r>
          </a:p>
          <a:p>
            <a:pPr lvl="1">
              <a:lnSpc>
                <a:spcPct val="110000"/>
              </a:lnSpc>
            </a:pPr>
            <a:r>
              <a:rPr lang="en-US" dirty="0"/>
              <a:t>Weekly </a:t>
            </a:r>
            <a:r>
              <a:rPr lang="en-US" dirty="0" err="1"/>
              <a:t>followup</a:t>
            </a:r>
            <a:endParaRPr lang="en-US" dirty="0"/>
          </a:p>
        </p:txBody>
      </p:sp>
    </p:spTree>
    <p:extLst>
      <p:ext uri="{BB962C8B-B14F-4D97-AF65-F5344CB8AC3E}">
        <p14:creationId xmlns:p14="http://schemas.microsoft.com/office/powerpoint/2010/main" val="1718349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31945" y="257737"/>
            <a:ext cx="3276600" cy="4809563"/>
          </a:xfrm>
        </p:spPr>
        <p:txBody>
          <a:bodyPr>
            <a:noAutofit/>
          </a:bodyPr>
          <a:lstStyle/>
          <a:p>
            <a:pPr marL="178594" indent="-178594">
              <a:spcBef>
                <a:spcPts val="300"/>
              </a:spcBef>
            </a:pPr>
            <a:r>
              <a:rPr lang="en-US" sz="1125" dirty="0"/>
              <a:t>Initiated adjuvant </a:t>
            </a:r>
            <a:r>
              <a:rPr lang="en-US" sz="1125" dirty="0" err="1"/>
              <a:t>durvalumab</a:t>
            </a:r>
            <a:r>
              <a:rPr lang="en-US" sz="1125" dirty="0"/>
              <a:t> 8/7/18, </a:t>
            </a:r>
            <a:br>
              <a:rPr lang="en-US" sz="1125" dirty="0"/>
            </a:br>
            <a:r>
              <a:rPr lang="en-US" sz="1125" dirty="0"/>
              <a:t>plan 1 year treatment with surveillance CTs every 3 months</a:t>
            </a:r>
          </a:p>
          <a:p>
            <a:pPr marL="385763" lvl="1" indent="-207169">
              <a:spcBef>
                <a:spcPts val="300"/>
              </a:spcBef>
            </a:pPr>
            <a:r>
              <a:rPr lang="en-US" sz="1125" dirty="0"/>
              <a:t>Rationale/mechanism of action different so side effects different.</a:t>
            </a:r>
          </a:p>
          <a:p>
            <a:pPr marL="565547" lvl="2" indent="-179785">
              <a:spcBef>
                <a:spcPts val="300"/>
              </a:spcBef>
            </a:pPr>
            <a:r>
              <a:rPr lang="en-US" sz="1125" dirty="0"/>
              <a:t>Activating immune system to improve chance of cure but potential complications if overactivated.</a:t>
            </a:r>
          </a:p>
          <a:p>
            <a:pPr marL="565547" lvl="2" indent="-179785">
              <a:spcBef>
                <a:spcPts val="300"/>
              </a:spcBef>
            </a:pPr>
            <a:r>
              <a:rPr lang="en-US" sz="1125" dirty="0"/>
              <a:t>Side effects can occur after a single dose or months after discontinuation. Side effects can be mild to life threatening. Requires frequent communication and close </a:t>
            </a:r>
            <a:r>
              <a:rPr lang="en-US" sz="1125" dirty="0" err="1"/>
              <a:t>followup</a:t>
            </a:r>
            <a:r>
              <a:rPr lang="en-US" sz="1125" dirty="0"/>
              <a:t>.</a:t>
            </a:r>
          </a:p>
          <a:p>
            <a:pPr marL="565547" lvl="2" indent="-179785">
              <a:spcBef>
                <a:spcPts val="300"/>
              </a:spcBef>
            </a:pPr>
            <a:r>
              <a:rPr lang="en-US" sz="1125" dirty="0"/>
              <a:t>Thyroid dysfunction, pneumonitis, myocarditis, hepatitis, nephritis, colitis, endocrinopathies (AI, hyperglycemia), neurotoxicity (myositis), rash, infusion reactions</a:t>
            </a:r>
          </a:p>
          <a:p>
            <a:pPr marL="178594" indent="-178594">
              <a:spcBef>
                <a:spcPts val="300"/>
              </a:spcBef>
            </a:pPr>
            <a:r>
              <a:rPr lang="en-US" sz="1125" dirty="0"/>
              <a:t>Developed occasional loose stool (1-2 episodes/week) following 2</a:t>
            </a:r>
            <a:r>
              <a:rPr lang="en-US" sz="1125" baseline="30000" dirty="0"/>
              <a:t>nd</a:t>
            </a:r>
            <a:r>
              <a:rPr lang="en-US" sz="1125" dirty="0"/>
              <a:t> infusion – onset, associated symptoms, aggravating/alleviating factors. </a:t>
            </a:r>
          </a:p>
          <a:p>
            <a:pPr marL="385763" lvl="1" indent="-207169">
              <a:spcBef>
                <a:spcPts val="300"/>
              </a:spcBef>
            </a:pPr>
            <a:r>
              <a:rPr lang="en-US" sz="1125" dirty="0"/>
              <a:t>DDX – infection, recent travel, diet, immune-mediated colitis or thyroid dysfunction.</a:t>
            </a:r>
          </a:p>
          <a:p>
            <a:pPr marL="385763" lvl="1" indent="-207169">
              <a:spcBef>
                <a:spcPts val="300"/>
              </a:spcBef>
            </a:pPr>
            <a:r>
              <a:rPr lang="en-US" sz="1125" dirty="0"/>
              <a:t>Resolved spontaneously &lt; 1 month.</a:t>
            </a:r>
          </a:p>
        </p:txBody>
      </p:sp>
      <p:pic>
        <p:nvPicPr>
          <p:cNvPr id="6" name="Picture 10" descr="A picture containing black&#10;&#10;Description generated with high confidence">
            <a:extLst>
              <a:ext uri="{FF2B5EF4-FFF2-40B4-BE49-F238E27FC236}">
                <a16:creationId xmlns:a16="http://schemas.microsoft.com/office/drawing/2014/main" id="{58D071B1-0805-4855-A9F1-A2BD3D03D8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29" r="9804"/>
          <a:stretch/>
        </p:blipFill>
        <p:spPr bwMode="auto">
          <a:xfrm>
            <a:off x="15" y="-1"/>
            <a:ext cx="4046205" cy="51435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Isosceles Triangle 10">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25249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6221" y="745964"/>
            <a:ext cx="3048329" cy="3651571"/>
          </a:xfrm>
        </p:spPr>
        <p:txBody>
          <a:bodyPr>
            <a:normAutofit/>
          </a:bodyPr>
          <a:lstStyle/>
          <a:p>
            <a:r>
              <a:rPr lang="en-US" dirty="0"/>
              <a:t>Developed worsening cough and new wheezing 10/30/18 – onset, associated symptoms, aggravating/alleviating factors.</a:t>
            </a:r>
          </a:p>
          <a:p>
            <a:pPr lvl="1"/>
            <a:r>
              <a:rPr lang="en-US" sz="1350" dirty="0" err="1"/>
              <a:t>DDx</a:t>
            </a:r>
            <a:r>
              <a:rPr lang="en-US" sz="1350" dirty="0"/>
              <a:t> – seasonal allergies, infection, cancer recurrence, pneumonitis (radiation or immune-mediated)</a:t>
            </a:r>
          </a:p>
          <a:p>
            <a:r>
              <a:rPr lang="en-US" dirty="0"/>
              <a:t>CT Chest shows further decrease in size of the central R hilar lesion, reopening of RML bronchus and post-treatment changes in the </a:t>
            </a:r>
            <a:r>
              <a:rPr lang="en-US" dirty="0" err="1"/>
              <a:t>paramediastinal</a:t>
            </a:r>
            <a:r>
              <a:rPr lang="en-US" dirty="0"/>
              <a:t> R lung c/w radiation pneumonitis</a:t>
            </a:r>
          </a:p>
        </p:txBody>
      </p:sp>
      <p:pic>
        <p:nvPicPr>
          <p:cNvPr id="4" name="Picture 12" descr="A picture containing black, sitting, white&#10;&#10;Description generated with high confidence">
            <a:extLst>
              <a:ext uri="{FF2B5EF4-FFF2-40B4-BE49-F238E27FC236}">
                <a16:creationId xmlns:a16="http://schemas.microsoft.com/office/drawing/2014/main" id="{B06DFA8D-AE24-4A2F-AED6-6EF630F278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05" r="8429"/>
          <a:stretch/>
        </p:blipFill>
        <p:spPr bwMode="auto">
          <a:xfrm>
            <a:off x="15" y="-1"/>
            <a:ext cx="4046205" cy="51435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4249616"/>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452749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4825" y="878440"/>
            <a:ext cx="6450677" cy="3652582"/>
          </a:xfrm>
        </p:spPr>
        <p:txBody>
          <a:bodyPr>
            <a:normAutofit/>
          </a:bodyPr>
          <a:lstStyle/>
          <a:p>
            <a:r>
              <a:rPr lang="en-US" sz="1500" dirty="0"/>
              <a:t>Treated with short course of steroids + antibiotics with significant clinical improvement</a:t>
            </a:r>
          </a:p>
          <a:p>
            <a:r>
              <a:rPr lang="en-US" sz="1500" dirty="0" err="1"/>
              <a:t>Durvalumab</a:t>
            </a:r>
            <a:r>
              <a:rPr lang="en-US" sz="1500" dirty="0"/>
              <a:t> held 10/30/18, resumed 11/13/18 after completion of steroids</a:t>
            </a:r>
          </a:p>
          <a:p>
            <a:pPr lvl="1"/>
            <a:r>
              <a:rPr lang="en-US" sz="1500" dirty="0"/>
              <a:t>Trials allowed low dose steroids with IO</a:t>
            </a:r>
          </a:p>
          <a:p>
            <a:pPr lvl="1"/>
            <a:r>
              <a:rPr lang="en-US" sz="1500" dirty="0"/>
              <a:t>Duration of steroids depends on severity of symptoms</a:t>
            </a:r>
          </a:p>
          <a:p>
            <a:r>
              <a:rPr lang="en-US" sz="1500" dirty="0"/>
              <a:t>IO typically well tolerated but complications can be severe so must always do comprehensive review of systems, history and physical</a:t>
            </a:r>
          </a:p>
          <a:p>
            <a:pPr lvl="1"/>
            <a:r>
              <a:rPr lang="en-US" sz="1500" dirty="0"/>
              <a:t>Start within 8 weeks of completing </a:t>
            </a:r>
            <a:r>
              <a:rPr lang="en-US" sz="1500" dirty="0" err="1"/>
              <a:t>chemoRT</a:t>
            </a:r>
            <a:r>
              <a:rPr lang="en-US" sz="1500" dirty="0"/>
              <a:t>, concerns about overlapping toxicities</a:t>
            </a:r>
          </a:p>
          <a:p>
            <a:pPr lvl="1"/>
            <a:r>
              <a:rPr lang="en-US" sz="1500" dirty="0"/>
              <a:t>Immune mediated toxicities always high on differential</a:t>
            </a:r>
          </a:p>
          <a:p>
            <a:pPr lvl="1"/>
            <a:r>
              <a:rPr lang="en-US" sz="1500" dirty="0"/>
              <a:t>Multidisciplinary team </a:t>
            </a:r>
          </a:p>
        </p:txBody>
      </p:sp>
    </p:spTree>
    <p:extLst>
      <p:ext uri="{BB962C8B-B14F-4D97-AF65-F5344CB8AC3E}">
        <p14:creationId xmlns:p14="http://schemas.microsoft.com/office/powerpoint/2010/main" val="436491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265770"/>
            <a:ext cx="6447501" cy="526326"/>
          </a:xfrm>
        </p:spPr>
        <p:txBody>
          <a:bodyPr>
            <a:noAutofit/>
          </a:bodyPr>
          <a:lstStyle/>
          <a:p>
            <a:r>
              <a:rPr lang="en-US" dirty="0"/>
              <a:t>Completed </a:t>
            </a:r>
            <a:r>
              <a:rPr lang="en-US" dirty="0" err="1"/>
              <a:t>durvalumab</a:t>
            </a:r>
            <a:r>
              <a:rPr lang="en-US" dirty="0"/>
              <a:t> 7/30/19 to allow for family vacations. Tolerated remainder of year well – hiking, skiing, college tours with daughter</a:t>
            </a:r>
          </a:p>
        </p:txBody>
      </p:sp>
      <p:pic>
        <p:nvPicPr>
          <p:cNvPr id="4" name="Picture 3" descr="dartmouth.jpg"/>
          <p:cNvPicPr>
            <a:picLocks noChangeAspect="1"/>
          </p:cNvPicPr>
          <p:nvPr/>
        </p:nvPicPr>
        <p:blipFill>
          <a:blip r:embed="rId2"/>
          <a:stretch>
            <a:fillRect/>
          </a:stretch>
        </p:blipFill>
        <p:spPr>
          <a:xfrm>
            <a:off x="2073361" y="965555"/>
            <a:ext cx="1122137" cy="448855"/>
          </a:xfrm>
          <a:prstGeom prst="rect">
            <a:avLst/>
          </a:prstGeom>
        </p:spPr>
      </p:pic>
      <p:pic>
        <p:nvPicPr>
          <p:cNvPr id="6" name="Picture 5" descr="northwestern.jpg"/>
          <p:cNvPicPr>
            <a:picLocks noChangeAspect="1"/>
          </p:cNvPicPr>
          <p:nvPr/>
        </p:nvPicPr>
        <p:blipFill>
          <a:blip r:embed="rId3"/>
          <a:stretch>
            <a:fillRect/>
          </a:stretch>
        </p:blipFill>
        <p:spPr>
          <a:xfrm>
            <a:off x="3143499" y="893242"/>
            <a:ext cx="1188502" cy="623564"/>
          </a:xfrm>
          <a:prstGeom prst="rect">
            <a:avLst/>
          </a:prstGeom>
        </p:spPr>
      </p:pic>
      <p:pic>
        <p:nvPicPr>
          <p:cNvPr id="7" name="Picture 6" descr="unc.jpg"/>
          <p:cNvPicPr>
            <a:picLocks noChangeAspect="1"/>
          </p:cNvPicPr>
          <p:nvPr/>
        </p:nvPicPr>
        <p:blipFill>
          <a:blip r:embed="rId4"/>
          <a:stretch>
            <a:fillRect/>
          </a:stretch>
        </p:blipFill>
        <p:spPr>
          <a:xfrm>
            <a:off x="4376319" y="899279"/>
            <a:ext cx="589625" cy="478297"/>
          </a:xfrm>
          <a:prstGeom prst="rect">
            <a:avLst/>
          </a:prstGeom>
        </p:spPr>
      </p:pic>
      <p:pic>
        <p:nvPicPr>
          <p:cNvPr id="8" name="Picture 7" descr="ski.jpg"/>
          <p:cNvPicPr>
            <a:picLocks noChangeAspect="1"/>
          </p:cNvPicPr>
          <p:nvPr/>
        </p:nvPicPr>
        <p:blipFill>
          <a:blip r:embed="rId5"/>
          <a:stretch>
            <a:fillRect/>
          </a:stretch>
        </p:blipFill>
        <p:spPr>
          <a:xfrm>
            <a:off x="606477" y="894513"/>
            <a:ext cx="1248788" cy="828001"/>
          </a:xfrm>
          <a:prstGeom prst="rect">
            <a:avLst/>
          </a:prstGeom>
        </p:spPr>
      </p:pic>
      <p:pic>
        <p:nvPicPr>
          <p:cNvPr id="9" name="Picture 8" descr="hiking.jpg"/>
          <p:cNvPicPr>
            <a:picLocks noChangeAspect="1"/>
          </p:cNvPicPr>
          <p:nvPr/>
        </p:nvPicPr>
        <p:blipFill>
          <a:blip r:embed="rId6"/>
          <a:stretch>
            <a:fillRect/>
          </a:stretch>
        </p:blipFill>
        <p:spPr>
          <a:xfrm>
            <a:off x="5184041" y="899279"/>
            <a:ext cx="1478573" cy="828001"/>
          </a:xfrm>
          <a:prstGeom prst="rect">
            <a:avLst/>
          </a:prstGeom>
        </p:spPr>
      </p:pic>
      <p:pic>
        <p:nvPicPr>
          <p:cNvPr id="10" name="Picture 11">
            <a:extLst>
              <a:ext uri="{FF2B5EF4-FFF2-40B4-BE49-F238E27FC236}">
                <a16:creationId xmlns:a16="http://schemas.microsoft.com/office/drawing/2014/main" id="{BA339BA7-D81D-484A-8B04-1EED5CAC87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2612" t="23067" r="16037" b="28728"/>
          <a:stretch>
            <a:fillRect/>
          </a:stretch>
        </p:blipFill>
        <p:spPr bwMode="auto">
          <a:xfrm>
            <a:off x="2683461" y="1687648"/>
            <a:ext cx="1976438" cy="1553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A1D7A06A-6649-7947-9C3B-C7F426EB6FA7}"/>
              </a:ext>
            </a:extLst>
          </p:cNvPr>
          <p:cNvSpPr txBox="1">
            <a:spLocks/>
          </p:cNvSpPr>
          <p:nvPr/>
        </p:nvSpPr>
        <p:spPr>
          <a:xfrm>
            <a:off x="513999" y="3387981"/>
            <a:ext cx="6441503" cy="1488946"/>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Surveillance scans 9/5/19 without evidence of disease</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Some persistent mild cough and wheeze – education/expectation setting</a:t>
            </a:r>
          </a:p>
          <a:p>
            <a:pPr marL="257175" marR="0" lvl="0" indent="-257175"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Fears of recurrence – survivorship clinic</a:t>
            </a:r>
          </a:p>
          <a:p>
            <a:pPr marL="557213" marR="0" lvl="1" indent="-214313" algn="l" defTabSz="342900" rtl="0" eaLnBrk="1" fontAlgn="auto" latinLnBrk="0" hangingPunct="1">
              <a:lnSpc>
                <a:spcPct val="100000"/>
              </a:lnSpc>
              <a:spcBef>
                <a:spcPts val="750"/>
              </a:spcBef>
              <a:spcAft>
                <a:spcPts val="0"/>
              </a:spcAft>
              <a:buClr>
                <a:srgbClr val="5FCBEF"/>
              </a:buClr>
              <a:buSzPct val="80000"/>
              <a:buFont typeface="Wingdings 3" charset="2"/>
              <a:buChar char=""/>
              <a:tabLst/>
              <a:defRPr/>
            </a:pPr>
            <a:r>
              <a:rPr kumimoji="0" lang="en-US" sz="135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Social work, Cognitive behavioral therapy, psych-</a:t>
            </a:r>
            <a:r>
              <a:rPr kumimoji="0" lang="en-US" sz="1350" b="0" i="0" u="none" strike="noStrike" kern="1200" cap="none" spc="0" normalizeH="0" baseline="0" noProof="0" dirty="0" err="1">
                <a:ln>
                  <a:noFill/>
                </a:ln>
                <a:solidFill>
                  <a:prstClr val="black">
                    <a:lumMod val="75000"/>
                    <a:lumOff val="25000"/>
                  </a:prstClr>
                </a:solidFill>
                <a:effectLst/>
                <a:uLnTx/>
                <a:uFillTx/>
                <a:latin typeface="Trebuchet MS"/>
                <a:ea typeface="+mn-ea"/>
                <a:cs typeface="+mn-cs"/>
              </a:rPr>
              <a:t>onc</a:t>
            </a:r>
            <a:r>
              <a:rPr kumimoji="0" lang="en-US" sz="1350" b="0" i="0" u="none" strike="noStrike" kern="1200" cap="none" spc="0" normalizeH="0" baseline="0" noProof="0" dirty="0">
                <a:ln>
                  <a:noFill/>
                </a:ln>
                <a:solidFill>
                  <a:prstClr val="black">
                    <a:lumMod val="75000"/>
                    <a:lumOff val="25000"/>
                  </a:prstClr>
                </a:solidFill>
                <a:effectLst/>
                <a:uLnTx/>
                <a:uFillTx/>
                <a:latin typeface="Trebuchet MS"/>
                <a:ea typeface="+mn-ea"/>
                <a:cs typeface="+mn-cs"/>
              </a:rPr>
              <a:t>, nutrition, return to PCP/routine health maintenance, regular surveillance imaging</a:t>
            </a:r>
          </a:p>
        </p:txBody>
      </p:sp>
    </p:spTree>
    <p:extLst>
      <p:ext uri="{BB962C8B-B14F-4D97-AF65-F5344CB8AC3E}">
        <p14:creationId xmlns:p14="http://schemas.microsoft.com/office/powerpoint/2010/main" val="1633911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9198" y="1457107"/>
            <a:ext cx="8844801" cy="1311963"/>
          </a:xfrm>
        </p:spPr>
        <p:txBody>
          <a:bodyPr/>
          <a:lstStyle/>
          <a:p>
            <a:r>
              <a:rPr lang="en-US" sz="3500" dirty="0"/>
              <a:t>Immune Checkpoint Inhibitors in Lung Cancer</a:t>
            </a:r>
          </a:p>
        </p:txBody>
      </p:sp>
      <p:sp>
        <p:nvSpPr>
          <p:cNvPr id="3" name="Slide Number Placeholder 2"/>
          <p:cNvSpPr>
            <a:spLocks noGrp="1"/>
          </p:cNvSpPr>
          <p:nvPr>
            <p:ph type="sldNum" sz="quarter" idx="4294967295"/>
          </p:nvPr>
        </p:nvSpPr>
        <p:spPr>
          <a:xfrm>
            <a:off x="0" y="4840288"/>
            <a:ext cx="246063" cy="11588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CC8D0D-EAEC-449D-9161-023DFF90F2E2}" type="slidenum">
              <a:rPr kumimoji="0" lang="en-US" sz="7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7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
        <p:nvSpPr>
          <p:cNvPr id="11" name="Text Placeholder 10"/>
          <p:cNvSpPr txBox="1">
            <a:spLocks/>
          </p:cNvSpPr>
          <p:nvPr/>
        </p:nvSpPr>
        <p:spPr>
          <a:xfrm>
            <a:off x="312296" y="4368918"/>
            <a:ext cx="6477000" cy="193675"/>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tx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First Annual Research To Practice Oncology Nursing Retreat</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November 10, 2019</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endParaRPr kumimoji="0" lang="en-US" sz="1400" b="0" i="0" u="none" strike="noStrike" kern="1200" cap="none" spc="0" normalizeH="0" baseline="0" noProof="0" dirty="0">
              <a:ln>
                <a:noFill/>
              </a:ln>
              <a:solidFill>
                <a:srgbClr val="FFFFFF"/>
              </a:solidFill>
              <a:effectLst/>
              <a:uLnTx/>
              <a:uFillTx/>
              <a:latin typeface="Arial" charset="0"/>
              <a:ea typeface="+mn-ea"/>
              <a:cs typeface="Arial" charset="0"/>
            </a:endParaRP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Matthew Gubens, MD, MS</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Associate Professor of Medicine</a:t>
            </a:r>
          </a:p>
          <a:p>
            <a:pPr marL="0" marR="0" lvl="0" indent="0" algn="l" defTabSz="640080" rtl="0" eaLnBrk="1" fontAlgn="auto" latinLnBrk="0" hangingPunct="1">
              <a:lnSpc>
                <a:spcPct val="100000"/>
              </a:lnSpc>
              <a:spcBef>
                <a:spcPct val="0"/>
              </a:spcBef>
              <a:spcAft>
                <a:spcPts val="0"/>
              </a:spcAft>
              <a:buClr>
                <a:srgbClr val="0093D0"/>
              </a:buClr>
              <a:buSzPct val="80000"/>
              <a:buFont typeface="Wingdings" charset="2"/>
              <a:buNone/>
              <a:tabLst/>
              <a:defRPr/>
            </a:pPr>
            <a:r>
              <a:rPr kumimoji="0" lang="en-US" sz="1400" b="0" i="0" u="none" strike="noStrike" kern="1200" cap="none" spc="0" normalizeH="0" baseline="0" noProof="0" dirty="0">
                <a:ln>
                  <a:noFill/>
                </a:ln>
                <a:solidFill>
                  <a:srgbClr val="FFFFFF"/>
                </a:solidFill>
                <a:effectLst/>
                <a:uLnTx/>
                <a:uFillTx/>
                <a:latin typeface="Arial" charset="0"/>
                <a:ea typeface="+mn-ea"/>
                <a:cs typeface="Arial" charset="0"/>
              </a:rPr>
              <a:t>UCSF Helen Diller Family Comprehensive Cancer Center</a:t>
            </a:r>
          </a:p>
        </p:txBody>
      </p:sp>
    </p:spTree>
    <p:extLst>
      <p:ext uri="{BB962C8B-B14F-4D97-AF65-F5344CB8AC3E}">
        <p14:creationId xmlns:p14="http://schemas.microsoft.com/office/powerpoint/2010/main" val="8498934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Q4: Can we use immunotherapy in small cell lung cancer?</a:t>
            </a:r>
          </a:p>
        </p:txBody>
      </p:sp>
      <p:sp>
        <p:nvSpPr>
          <p:cNvPr id="3" name="Content Placeholder 2"/>
          <p:cNvSpPr>
            <a:spLocks noGrp="1"/>
          </p:cNvSpPr>
          <p:nvPr>
            <p:ph idx="1"/>
          </p:nvPr>
        </p:nvSpPr>
        <p:spPr>
          <a:xfrm>
            <a:off x="459683" y="916526"/>
            <a:ext cx="8137665" cy="2932045"/>
          </a:xfrm>
        </p:spPr>
        <p:txBody>
          <a:bodyPr/>
          <a:lstStyle/>
          <a:p>
            <a:r>
              <a:rPr lang="en-US" dirty="0"/>
              <a:t>3</a:t>
            </a:r>
            <a:r>
              <a:rPr lang="en-US" baseline="30000" dirty="0"/>
              <a:t>rd</a:t>
            </a:r>
            <a:r>
              <a:rPr lang="en-US" dirty="0"/>
              <a:t> line	</a:t>
            </a:r>
          </a:p>
          <a:p>
            <a:pPr lvl="1"/>
            <a:r>
              <a:rPr lang="en-US" dirty="0" err="1"/>
              <a:t>CheckMate</a:t>
            </a:r>
            <a:r>
              <a:rPr lang="en-US" dirty="0"/>
              <a:t> 032 			</a:t>
            </a:r>
            <a:r>
              <a:rPr lang="en-US" dirty="0" err="1"/>
              <a:t>Nivolumab</a:t>
            </a:r>
            <a:r>
              <a:rPr lang="en-US" dirty="0"/>
              <a:t> ORR 12% </a:t>
            </a:r>
          </a:p>
          <a:p>
            <a:pPr lvl="1"/>
            <a:r>
              <a:rPr lang="en-US" dirty="0"/>
              <a:t>KEYNOTE-158 and 028 	</a:t>
            </a:r>
            <a:r>
              <a:rPr lang="en-US" dirty="0" err="1"/>
              <a:t>Pembrolizumab</a:t>
            </a:r>
            <a:r>
              <a:rPr lang="en-US" dirty="0"/>
              <a:t> ORR 19%</a:t>
            </a:r>
          </a:p>
          <a:p>
            <a:pPr lvl="1"/>
            <a:endParaRPr lang="en-US" dirty="0"/>
          </a:p>
          <a:p>
            <a:r>
              <a:rPr lang="en-US" dirty="0"/>
              <a:t>1</a:t>
            </a:r>
            <a:r>
              <a:rPr lang="en-US" baseline="30000" dirty="0"/>
              <a:t>st</a:t>
            </a:r>
            <a:r>
              <a:rPr lang="en-US" dirty="0"/>
              <a:t> line</a:t>
            </a:r>
          </a:p>
          <a:p>
            <a:pPr lvl="1"/>
            <a:r>
              <a:rPr lang="en-US" dirty="0"/>
              <a:t>IMpower133: Carboplatin and etoposide +/- </a:t>
            </a:r>
            <a:r>
              <a:rPr lang="en-US" dirty="0" err="1"/>
              <a:t>atezolizumab</a:t>
            </a:r>
            <a:endParaRPr lang="en-US" dirty="0"/>
          </a:p>
          <a:p>
            <a:pPr marL="0" indent="0">
              <a:buNone/>
            </a:pPr>
            <a:endParaRPr lang="en-US" dirty="0"/>
          </a:p>
          <a:p>
            <a:endParaRPr lang="en-US" dirty="0"/>
          </a:p>
        </p:txBody>
      </p:sp>
    </p:spTree>
    <p:extLst>
      <p:ext uri="{BB962C8B-B14F-4D97-AF65-F5344CB8AC3E}">
        <p14:creationId xmlns:p14="http://schemas.microsoft.com/office/powerpoint/2010/main" val="9708164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IMpower133: Overall Survival</a:t>
            </a:r>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14435"/>
          <a:stretch/>
        </p:blipFill>
        <p:spPr>
          <a:xfrm>
            <a:off x="438790" y="733512"/>
            <a:ext cx="8115300" cy="3907609"/>
          </a:xfrm>
          <a:prstGeom prst="rect">
            <a:avLst/>
          </a:prstGeom>
        </p:spPr>
      </p:pic>
      <p:sp>
        <p:nvSpPr>
          <p:cNvPr id="6" name="TextBox 5"/>
          <p:cNvSpPr txBox="1"/>
          <p:nvPr/>
        </p:nvSpPr>
        <p:spPr>
          <a:xfrm>
            <a:off x="0" y="4857430"/>
            <a:ext cx="1551790" cy="307777"/>
          </a:xfrm>
          <a:prstGeom prst="rect">
            <a:avLst/>
          </a:prstGeom>
          <a:noFill/>
        </p:spPr>
        <p:txBody>
          <a:bodyPr wrap="none" rtlCol="0">
            <a:spAutoFit/>
          </a:bodyPr>
          <a:lstStyle/>
          <a:p>
            <a:r>
              <a:rPr lang="en-US" sz="1400" dirty="0"/>
              <a:t>Liu, WCLC 2018</a:t>
            </a:r>
          </a:p>
        </p:txBody>
      </p:sp>
    </p:spTree>
    <p:extLst>
      <p:ext uri="{BB962C8B-B14F-4D97-AF65-F5344CB8AC3E}">
        <p14:creationId xmlns:p14="http://schemas.microsoft.com/office/powerpoint/2010/main" val="3871509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hart Placeholder 5"/>
          <p:cNvSpPr>
            <a:spLocks noGrp="1"/>
          </p:cNvSpPr>
          <p:nvPr>
            <p:ph type="chart" sz="quarter" idx="14"/>
          </p:nvPr>
        </p:nvSpPr>
        <p:spPr/>
      </p:sp>
      <p:pic>
        <p:nvPicPr>
          <p:cNvPr id="11" name="Picture 10" descr="Screen Shot 2019-02-15 at 10.24.2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18" y="0"/>
            <a:ext cx="4826001" cy="3078655"/>
          </a:xfrm>
          <a:prstGeom prst="rect">
            <a:avLst/>
          </a:prstGeom>
        </p:spPr>
      </p:pic>
      <p:pic>
        <p:nvPicPr>
          <p:cNvPr id="7" name="Picture 6" descr="Screen shot 2015-10-03 at 7.27.5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175" y="2522682"/>
            <a:ext cx="5400215" cy="2632363"/>
          </a:xfrm>
          <a:prstGeom prst="rect">
            <a:avLst/>
          </a:prstGeom>
        </p:spPr>
      </p:pic>
      <p:sp>
        <p:nvSpPr>
          <p:cNvPr id="12" name="Content Placeholder 2"/>
          <p:cNvSpPr txBox="1">
            <a:spLocks/>
          </p:cNvSpPr>
          <p:nvPr/>
        </p:nvSpPr>
        <p:spPr>
          <a:xfrm>
            <a:off x="5337277" y="514724"/>
            <a:ext cx="4072261" cy="3008627"/>
          </a:xfrm>
          <a:prstGeom prst="rect">
            <a:avLst/>
          </a:prstGeom>
        </p:spPr>
        <p:txBody>
          <a:bodyPr/>
          <a:lstStyle>
            <a:lvl1pPr marL="295275" indent="-295275"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Stage III NSCLC</a:t>
            </a:r>
          </a:p>
          <a:p>
            <a:pPr lvl="1"/>
            <a:r>
              <a:rPr lang="en-US" dirty="0"/>
              <a:t>PACIFIC: Consolidation </a:t>
            </a:r>
            <a:r>
              <a:rPr lang="en-US" dirty="0" err="1"/>
              <a:t>durvalumab</a:t>
            </a:r>
            <a:r>
              <a:rPr lang="en-US" dirty="0"/>
              <a:t> x 1 year after </a:t>
            </a:r>
            <a:r>
              <a:rPr lang="en-US" dirty="0" err="1"/>
              <a:t>chemorads</a:t>
            </a:r>
            <a:endParaRPr lang="en-US" dirty="0"/>
          </a:p>
          <a:p>
            <a:pPr lvl="1"/>
            <a:endParaRPr lang="en-US" dirty="0"/>
          </a:p>
          <a:p>
            <a:pPr lvl="1"/>
            <a:endParaRPr lang="en-US" dirty="0"/>
          </a:p>
          <a:p>
            <a:r>
              <a:rPr lang="en-US" dirty="0"/>
              <a:t>Metastatic SCLC</a:t>
            </a:r>
          </a:p>
          <a:p>
            <a:pPr lvl="1"/>
            <a:r>
              <a:rPr lang="en-US"/>
              <a:t>IMpower133</a:t>
            </a:r>
            <a:r>
              <a:rPr lang="en-US" dirty="0"/>
              <a:t>: Addition of </a:t>
            </a:r>
            <a:r>
              <a:rPr lang="en-US" dirty="0" err="1"/>
              <a:t>atezolizumab</a:t>
            </a:r>
            <a:r>
              <a:rPr lang="en-US" dirty="0"/>
              <a:t> to platinum/etoposide</a:t>
            </a:r>
          </a:p>
          <a:p>
            <a:pPr marL="0" indent="0">
              <a:buFont typeface="Wingdings" charset="2"/>
              <a:buNone/>
            </a:pPr>
            <a:endParaRPr lang="en-US" dirty="0"/>
          </a:p>
          <a:p>
            <a:endParaRPr lang="en-US" dirty="0"/>
          </a:p>
        </p:txBody>
      </p:sp>
    </p:spTree>
    <p:extLst>
      <p:ext uri="{BB962C8B-B14F-4D97-AF65-F5344CB8AC3E}">
        <p14:creationId xmlns:p14="http://schemas.microsoft.com/office/powerpoint/2010/main" val="37806577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Day in the Life: Immune Checkpoint Inhibitors </a:t>
            </a:r>
            <a:br>
              <a:rPr lang="en-US" dirty="0"/>
            </a:br>
            <a:r>
              <a:rPr lang="en-US" dirty="0"/>
              <a:t>in Lung Cancer</a:t>
            </a:r>
          </a:p>
        </p:txBody>
      </p:sp>
      <p:sp>
        <p:nvSpPr>
          <p:cNvPr id="3" name="Content Placeholder 2"/>
          <p:cNvSpPr>
            <a:spLocks noGrp="1"/>
          </p:cNvSpPr>
          <p:nvPr>
            <p:ph idx="1"/>
          </p:nvPr>
        </p:nvSpPr>
        <p:spPr>
          <a:xfrm>
            <a:off x="628650" y="802037"/>
            <a:ext cx="7886700" cy="4144970"/>
          </a:xfrm>
        </p:spPr>
        <p:txBody>
          <a:bodyPr>
            <a:noAutofit/>
          </a:bodyPr>
          <a:lstStyle/>
          <a:p>
            <a:pPr>
              <a:spcBef>
                <a:spcPts val="600"/>
              </a:spcBef>
              <a:spcAft>
                <a:spcPts val="450"/>
              </a:spcAft>
            </a:pPr>
            <a:r>
              <a:rPr lang="en-US" sz="1800" dirty="0"/>
              <a:t>94 M, pembrolizumab, 4th year on treatment</a:t>
            </a:r>
          </a:p>
          <a:p>
            <a:pPr>
              <a:spcBef>
                <a:spcPts val="600"/>
              </a:spcBef>
              <a:spcAft>
                <a:spcPts val="450"/>
              </a:spcAft>
            </a:pPr>
            <a:r>
              <a:rPr lang="en-US" sz="1800" dirty="0"/>
              <a:t>42 M, pembrolizumab/pemetrexed/carboplatin, independence</a:t>
            </a:r>
          </a:p>
          <a:p>
            <a:pPr>
              <a:spcBef>
                <a:spcPts val="600"/>
              </a:spcBef>
              <a:spcAft>
                <a:spcPts val="450"/>
              </a:spcAft>
            </a:pPr>
            <a:r>
              <a:rPr lang="en-US" sz="1800" dirty="0"/>
              <a:t>72 F, nivolumab, rheumatoid arthritis, receiving infliximab, progressed on chemo/XRT, newly diagnosed triple-negative breast cancer</a:t>
            </a:r>
          </a:p>
          <a:p>
            <a:pPr>
              <a:spcBef>
                <a:spcPts val="600"/>
              </a:spcBef>
              <a:spcAft>
                <a:spcPts val="450"/>
              </a:spcAft>
            </a:pPr>
            <a:r>
              <a:rPr lang="en-US" sz="1800" dirty="0"/>
              <a:t>70 M, pembrolizumab, transaminitis requiring high-dose steroids</a:t>
            </a:r>
          </a:p>
          <a:p>
            <a:pPr>
              <a:spcBef>
                <a:spcPts val="600"/>
              </a:spcBef>
              <a:spcAft>
                <a:spcPts val="450"/>
              </a:spcAft>
            </a:pPr>
            <a:r>
              <a:rPr lang="en-US" sz="1800" dirty="0"/>
              <a:t>70 F, pembrolizumab, intolerance to chemo</a:t>
            </a:r>
          </a:p>
          <a:p>
            <a:pPr>
              <a:spcBef>
                <a:spcPts val="600"/>
              </a:spcBef>
              <a:spcAft>
                <a:spcPts val="450"/>
              </a:spcAft>
            </a:pPr>
            <a:r>
              <a:rPr lang="en-US" sz="1800" dirty="0"/>
              <a:t>60 F, durvalumab, severe esophagitis after XRT has caused multiple complications</a:t>
            </a:r>
          </a:p>
          <a:p>
            <a:pPr>
              <a:spcBef>
                <a:spcPts val="600"/>
              </a:spcBef>
              <a:spcAft>
                <a:spcPts val="450"/>
              </a:spcAft>
            </a:pPr>
            <a:r>
              <a:rPr lang="en-US" sz="1800" dirty="0"/>
              <a:t>64 F, nivolumab, concern re: memory deficits</a:t>
            </a:r>
          </a:p>
          <a:p>
            <a:pPr>
              <a:spcBef>
                <a:spcPts val="600"/>
              </a:spcBef>
              <a:spcAft>
                <a:spcPts val="450"/>
              </a:spcAft>
            </a:pPr>
            <a:r>
              <a:rPr lang="en-US" sz="1800" dirty="0"/>
              <a:t>64 F, nab paclitaxel/carbo/pembrolizumab, optimistic</a:t>
            </a:r>
          </a:p>
          <a:p>
            <a:pPr>
              <a:spcBef>
                <a:spcPts val="600"/>
              </a:spcBef>
              <a:spcAft>
                <a:spcPts val="450"/>
              </a:spcAft>
            </a:pPr>
            <a:r>
              <a:rPr lang="en-US" sz="1800" dirty="0"/>
              <a:t>70 F, pemetrexed/carbo/pembrolizumab, acceptance of disease</a:t>
            </a:r>
          </a:p>
        </p:txBody>
      </p:sp>
    </p:spTree>
    <p:extLst>
      <p:ext uri="{BB962C8B-B14F-4D97-AF65-F5344CB8AC3E}">
        <p14:creationId xmlns:p14="http://schemas.microsoft.com/office/powerpoint/2010/main" val="3780301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173580" cy="732396"/>
          </a:xfrm>
        </p:spPr>
        <p:txBody>
          <a:bodyPr>
            <a:normAutofit fontScale="90000"/>
          </a:bodyPr>
          <a:lstStyle/>
          <a:p>
            <a:r>
              <a:rPr lang="en-US" dirty="0"/>
              <a:t>Bonus Q: What about autoimmune toxicity and pre-existing autoimmune conditions?</a:t>
            </a:r>
          </a:p>
        </p:txBody>
      </p:sp>
      <p:pic>
        <p:nvPicPr>
          <p:cNvPr id="4" name="Picture 3" descr="Screen Shot 2019-10-31 at 3.10.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489" y="1156716"/>
            <a:ext cx="7174253" cy="3321606"/>
          </a:xfrm>
          <a:prstGeom prst="rect">
            <a:avLst/>
          </a:prstGeom>
        </p:spPr>
      </p:pic>
      <p:sp>
        <p:nvSpPr>
          <p:cNvPr id="5" name="TextBox 4"/>
          <p:cNvSpPr txBox="1"/>
          <p:nvPr/>
        </p:nvSpPr>
        <p:spPr>
          <a:xfrm>
            <a:off x="0" y="4857430"/>
            <a:ext cx="1831088" cy="307777"/>
          </a:xfrm>
          <a:prstGeom prst="rect">
            <a:avLst/>
          </a:prstGeom>
          <a:noFill/>
        </p:spPr>
        <p:txBody>
          <a:bodyPr wrap="none" rtlCol="0">
            <a:spAutoFit/>
          </a:bodyPr>
          <a:lstStyle/>
          <a:p>
            <a:r>
              <a:rPr lang="en-US" sz="1400" dirty="0" err="1"/>
              <a:t>Brahmer</a:t>
            </a:r>
            <a:r>
              <a:rPr lang="en-US" sz="1400" dirty="0"/>
              <a:t>, JCO 2018</a:t>
            </a:r>
          </a:p>
        </p:txBody>
      </p:sp>
    </p:spTree>
    <p:extLst>
      <p:ext uri="{BB962C8B-B14F-4D97-AF65-F5344CB8AC3E}">
        <p14:creationId xmlns:p14="http://schemas.microsoft.com/office/powerpoint/2010/main" val="36165664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173580" cy="732396"/>
          </a:xfrm>
        </p:spPr>
        <p:txBody>
          <a:bodyPr>
            <a:normAutofit fontScale="90000"/>
          </a:bodyPr>
          <a:lstStyle/>
          <a:p>
            <a:r>
              <a:rPr lang="en-US" dirty="0"/>
              <a:t>Bonus Q: What about autoimmune toxicity and pre-existing autoimmune conditions?</a:t>
            </a:r>
          </a:p>
        </p:txBody>
      </p:sp>
      <p:sp>
        <p:nvSpPr>
          <p:cNvPr id="5" name="TextBox 4"/>
          <p:cNvSpPr txBox="1"/>
          <p:nvPr/>
        </p:nvSpPr>
        <p:spPr>
          <a:xfrm>
            <a:off x="0" y="4857430"/>
            <a:ext cx="3967027" cy="307777"/>
          </a:xfrm>
          <a:prstGeom prst="rect">
            <a:avLst/>
          </a:prstGeom>
          <a:noFill/>
        </p:spPr>
        <p:txBody>
          <a:bodyPr wrap="none" rtlCol="0">
            <a:spAutoFit/>
          </a:bodyPr>
          <a:lstStyle/>
          <a:p>
            <a:r>
              <a:rPr lang="en-US" sz="1400" dirty="0" err="1"/>
              <a:t>Haratani</a:t>
            </a:r>
            <a:r>
              <a:rPr lang="en-US" sz="1400" dirty="0"/>
              <a:t>, JAMA </a:t>
            </a:r>
            <a:r>
              <a:rPr lang="en-US" sz="1400" dirty="0" err="1"/>
              <a:t>Onc</a:t>
            </a:r>
            <a:r>
              <a:rPr lang="en-US" sz="1400" dirty="0"/>
              <a:t> 2018, </a:t>
            </a:r>
            <a:r>
              <a:rPr lang="en-US" sz="1400" dirty="0" err="1"/>
              <a:t>Leonardi</a:t>
            </a:r>
            <a:r>
              <a:rPr lang="en-US" sz="1400" dirty="0"/>
              <a:t>, JCO 2018 </a:t>
            </a:r>
          </a:p>
        </p:txBody>
      </p:sp>
      <p:sp>
        <p:nvSpPr>
          <p:cNvPr id="6" name="Content Placeholder 2"/>
          <p:cNvSpPr>
            <a:spLocks noGrp="1"/>
          </p:cNvSpPr>
          <p:nvPr>
            <p:ph idx="1"/>
          </p:nvPr>
        </p:nvSpPr>
        <p:spPr>
          <a:xfrm>
            <a:off x="459683" y="1304635"/>
            <a:ext cx="8506418" cy="3316029"/>
          </a:xfrm>
        </p:spPr>
        <p:txBody>
          <a:bodyPr>
            <a:normAutofit fontScale="92500" lnSpcReduction="10000"/>
          </a:bodyPr>
          <a:lstStyle/>
          <a:p>
            <a:r>
              <a:rPr lang="en-US" dirty="0"/>
              <a:t>Possibly some association between toxicity and efficacy</a:t>
            </a:r>
          </a:p>
          <a:p>
            <a:pPr lvl="1"/>
            <a:r>
              <a:rPr lang="en-US" dirty="0"/>
              <a:t>4 center NSCLC retrospective study, n=134</a:t>
            </a:r>
          </a:p>
          <a:p>
            <a:pPr lvl="2"/>
            <a:r>
              <a:rPr lang="en-US" dirty="0"/>
              <a:t>Immune-related adverse event in 51% (18% needed steroids)</a:t>
            </a:r>
          </a:p>
          <a:p>
            <a:pPr lvl="2"/>
            <a:r>
              <a:rPr lang="en-US" dirty="0" err="1"/>
              <a:t>mPFS</a:t>
            </a:r>
            <a:r>
              <a:rPr lang="en-US" dirty="0"/>
              <a:t> 9.2 </a:t>
            </a:r>
            <a:r>
              <a:rPr lang="en-US" dirty="0" err="1"/>
              <a:t>vs</a:t>
            </a:r>
            <a:r>
              <a:rPr lang="en-US" dirty="0"/>
              <a:t> 4.8 </a:t>
            </a:r>
            <a:r>
              <a:rPr lang="en-US" dirty="0" err="1"/>
              <a:t>mos</a:t>
            </a:r>
            <a:r>
              <a:rPr lang="en-US" dirty="0"/>
              <a:t> and OS NR </a:t>
            </a:r>
            <a:r>
              <a:rPr lang="en-US" dirty="0" err="1"/>
              <a:t>vs</a:t>
            </a:r>
            <a:r>
              <a:rPr lang="en-US" dirty="0"/>
              <a:t> 11.1 </a:t>
            </a:r>
            <a:r>
              <a:rPr lang="en-US" dirty="0" err="1"/>
              <a:t>mos</a:t>
            </a:r>
            <a:r>
              <a:rPr lang="en-US" dirty="0"/>
              <a:t> favoring those who had adverse events</a:t>
            </a:r>
          </a:p>
          <a:p>
            <a:r>
              <a:rPr lang="en-US" dirty="0"/>
              <a:t>Pre-existing autoimmune disease?</a:t>
            </a:r>
          </a:p>
          <a:p>
            <a:pPr lvl="1"/>
            <a:r>
              <a:rPr lang="en-US" dirty="0"/>
              <a:t>1 center NSCLC retrospective study, n=56 (RA in 11, psoriasis in 14)</a:t>
            </a:r>
          </a:p>
          <a:p>
            <a:pPr lvl="2"/>
            <a:r>
              <a:rPr lang="en-US" dirty="0"/>
              <a:t>Flares of autoimmune disease and/or autoimmune effect in 55%</a:t>
            </a:r>
          </a:p>
          <a:p>
            <a:pPr lvl="2"/>
            <a:r>
              <a:rPr lang="en-US" dirty="0"/>
              <a:t>Largely manageable with discontinuation rate 14%</a:t>
            </a:r>
          </a:p>
          <a:p>
            <a:pPr lvl="2"/>
            <a:r>
              <a:rPr lang="en-US" dirty="0"/>
              <a:t>Response rate 22%</a:t>
            </a:r>
          </a:p>
          <a:p>
            <a:pPr lvl="2"/>
            <a:endParaRPr lang="en-US" dirty="0"/>
          </a:p>
          <a:p>
            <a:pPr lvl="2"/>
            <a:endParaRPr lang="en-US" dirty="0"/>
          </a:p>
        </p:txBody>
      </p:sp>
    </p:spTree>
    <p:extLst>
      <p:ext uri="{BB962C8B-B14F-4D97-AF65-F5344CB8AC3E}">
        <p14:creationId xmlns:p14="http://schemas.microsoft.com/office/powerpoint/2010/main" val="41018747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81054D5-DDB1-3C41-A0C4-A7AC0BECE38B}"/>
              </a:ext>
            </a:extLst>
          </p:cNvPr>
          <p:cNvSpPr txBox="1"/>
          <p:nvPr/>
        </p:nvSpPr>
        <p:spPr>
          <a:xfrm>
            <a:off x="547437" y="1026896"/>
            <a:ext cx="8049126" cy="3089710"/>
          </a:xfrm>
          <a:prstGeom prst="rect">
            <a:avLst/>
          </a:prstGeom>
          <a:noFill/>
        </p:spPr>
        <p:txBody>
          <a:bodyPr wrap="square" rtlCol="0" anchor="ctr">
            <a:noAutofit/>
          </a:bodyPr>
          <a:lstStyle/>
          <a:p>
            <a:pPr algn="ctr" defTabSz="685800">
              <a:spcAft>
                <a:spcPts val="1350"/>
              </a:spcAft>
            </a:pPr>
            <a:r>
              <a:rPr lang="en-US" sz="2400" b="1" dirty="0">
                <a:solidFill>
                  <a:srgbClr val="002656"/>
                </a:solidFill>
                <a:latin typeface="Arial" panose="020B0604020202020204"/>
              </a:rPr>
              <a:t>Special Issues in Oncology Care</a:t>
            </a:r>
          </a:p>
          <a:p>
            <a:pPr algn="ctr" defTabSz="685800">
              <a:spcAft>
                <a:spcPts val="1350"/>
              </a:spcAft>
            </a:pPr>
            <a:r>
              <a:rPr lang="en-US" sz="2400" b="1" dirty="0">
                <a:solidFill>
                  <a:srgbClr val="002656"/>
                </a:solidFill>
                <a:latin typeface="Arial" panose="020B0604020202020204"/>
              </a:rPr>
              <a:t> </a:t>
            </a:r>
            <a:r>
              <a:rPr lang="en-US" sz="2400" dirty="0">
                <a:solidFill>
                  <a:srgbClr val="002656"/>
                </a:solidFill>
                <a:latin typeface="Arial" panose="020B0604020202020204"/>
              </a:rPr>
              <a:t>Patients with minor children or grandchildren</a:t>
            </a:r>
          </a:p>
        </p:txBody>
      </p:sp>
    </p:spTree>
    <p:extLst>
      <p:ext uri="{BB962C8B-B14F-4D97-AF65-F5344CB8AC3E}">
        <p14:creationId xmlns:p14="http://schemas.microsoft.com/office/powerpoint/2010/main" val="27901225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Day in the Life: Immune Checkpoint Inhibitors </a:t>
            </a:r>
            <a:br>
              <a:rPr lang="en-US" dirty="0"/>
            </a:br>
            <a:r>
              <a:rPr lang="en-US" dirty="0"/>
              <a:t>in Lung Cancer</a:t>
            </a:r>
          </a:p>
        </p:txBody>
      </p:sp>
      <p:sp>
        <p:nvSpPr>
          <p:cNvPr id="3" name="Content Placeholder 2"/>
          <p:cNvSpPr>
            <a:spLocks noGrp="1"/>
          </p:cNvSpPr>
          <p:nvPr>
            <p:ph idx="1"/>
          </p:nvPr>
        </p:nvSpPr>
        <p:spPr>
          <a:xfrm>
            <a:off x="628650" y="802037"/>
            <a:ext cx="7886700" cy="4144970"/>
          </a:xfrm>
        </p:spPr>
        <p:txBody>
          <a:bodyPr>
            <a:noAutofit/>
          </a:bodyPr>
          <a:lstStyle/>
          <a:p>
            <a:pPr>
              <a:spcBef>
                <a:spcPts val="600"/>
              </a:spcBef>
              <a:spcAft>
                <a:spcPts val="450"/>
              </a:spcAft>
            </a:pPr>
            <a:r>
              <a:rPr lang="en-US" sz="1800" dirty="0"/>
              <a:t>80 F, also diagnosed with AML, pembrolizumab, </a:t>
            </a:r>
            <a:r>
              <a:rPr lang="en-US" sz="1800" dirty="0" err="1"/>
              <a:t>venetoclax</a:t>
            </a:r>
            <a:r>
              <a:rPr lang="en-US" sz="1800" dirty="0"/>
              <a:t>, </a:t>
            </a:r>
            <a:r>
              <a:rPr lang="en-US" sz="1800" dirty="0" err="1"/>
              <a:t>azacitidine</a:t>
            </a:r>
            <a:r>
              <a:rPr lang="en-US" sz="1800" dirty="0"/>
              <a:t>, Family support</a:t>
            </a:r>
          </a:p>
          <a:p>
            <a:pPr>
              <a:spcBef>
                <a:spcPts val="600"/>
              </a:spcBef>
              <a:spcAft>
                <a:spcPts val="450"/>
              </a:spcAft>
            </a:pPr>
            <a:r>
              <a:rPr lang="en-US" sz="1800" dirty="0"/>
              <a:t>66 F, carbo/paclitaxel/pembrolizumab, emotional state</a:t>
            </a:r>
          </a:p>
          <a:p>
            <a:pPr>
              <a:spcBef>
                <a:spcPts val="600"/>
              </a:spcBef>
              <a:spcAft>
                <a:spcPts val="450"/>
              </a:spcAft>
            </a:pPr>
            <a:r>
              <a:rPr lang="en-US" sz="1800" dirty="0"/>
              <a:t>78 F, pemetrexed/pembrolizumab, very active, tumor causing hoarseness </a:t>
            </a:r>
          </a:p>
          <a:p>
            <a:pPr>
              <a:spcBef>
                <a:spcPts val="600"/>
              </a:spcBef>
              <a:spcAft>
                <a:spcPts val="450"/>
              </a:spcAft>
            </a:pPr>
            <a:r>
              <a:rPr lang="en-US" sz="1800" dirty="0"/>
              <a:t>62 M, </a:t>
            </a:r>
            <a:r>
              <a:rPr lang="en-US" sz="1800" dirty="0" err="1"/>
              <a:t>mets</a:t>
            </a:r>
            <a:r>
              <a:rPr lang="en-US" sz="1800" dirty="0"/>
              <a:t> to brain, bone, </a:t>
            </a:r>
            <a:r>
              <a:rPr lang="en-US" sz="1800" dirty="0" err="1"/>
              <a:t>atezolizumab</a:t>
            </a:r>
            <a:r>
              <a:rPr lang="en-US" sz="1800" dirty="0"/>
              <a:t>, seizures</a:t>
            </a:r>
          </a:p>
          <a:p>
            <a:pPr>
              <a:spcBef>
                <a:spcPts val="600"/>
              </a:spcBef>
              <a:spcAft>
                <a:spcPts val="450"/>
              </a:spcAft>
            </a:pPr>
            <a:r>
              <a:rPr lang="en-US" sz="1800" dirty="0"/>
              <a:t>76 F, pembrolizumab, smoker for years, great positive attitude</a:t>
            </a:r>
          </a:p>
          <a:p>
            <a:pPr>
              <a:spcBef>
                <a:spcPts val="600"/>
              </a:spcBef>
              <a:spcAft>
                <a:spcPts val="450"/>
              </a:spcAft>
            </a:pPr>
            <a:r>
              <a:rPr lang="en-US" sz="1800" dirty="0"/>
              <a:t>70 M, immunotherapy, skipped some treatment</a:t>
            </a:r>
          </a:p>
          <a:p>
            <a:pPr>
              <a:spcBef>
                <a:spcPts val="600"/>
              </a:spcBef>
              <a:spcAft>
                <a:spcPts val="450"/>
              </a:spcAft>
            </a:pPr>
            <a:r>
              <a:rPr lang="en-US" sz="1800" dirty="0"/>
              <a:t>83 M, nivolumab, likes to party with friends</a:t>
            </a:r>
          </a:p>
          <a:p>
            <a:pPr>
              <a:spcBef>
                <a:spcPts val="600"/>
              </a:spcBef>
              <a:spcAft>
                <a:spcPts val="450"/>
              </a:spcAft>
            </a:pPr>
            <a:r>
              <a:rPr lang="en-US" sz="1800" dirty="0"/>
              <a:t>72 M, nivolumab, appreciation of caretakers</a:t>
            </a:r>
          </a:p>
          <a:p>
            <a:pPr>
              <a:spcBef>
                <a:spcPts val="600"/>
              </a:spcBef>
              <a:spcAft>
                <a:spcPts val="450"/>
              </a:spcAft>
            </a:pPr>
            <a:r>
              <a:rPr lang="en-US" sz="1800" dirty="0"/>
              <a:t>71 M, immunotherapy, has responded well on single-agent therapy</a:t>
            </a:r>
          </a:p>
        </p:txBody>
      </p:sp>
    </p:spTree>
    <p:extLst>
      <p:ext uri="{BB962C8B-B14F-4D97-AF65-F5344CB8AC3E}">
        <p14:creationId xmlns:p14="http://schemas.microsoft.com/office/powerpoint/2010/main" val="32788996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9198" y="1457107"/>
            <a:ext cx="8844801" cy="1311963"/>
          </a:xfrm>
        </p:spPr>
        <p:txBody>
          <a:bodyPr/>
          <a:lstStyle/>
          <a:p>
            <a:r>
              <a:rPr lang="en-US" sz="3500" dirty="0"/>
              <a:t>Immune Checkpoint Inhibitors in Lung Cancer</a:t>
            </a:r>
          </a:p>
        </p:txBody>
      </p:sp>
      <p:sp>
        <p:nvSpPr>
          <p:cNvPr id="3" name="Slide Number Placeholder 2"/>
          <p:cNvSpPr>
            <a:spLocks noGrp="1"/>
          </p:cNvSpPr>
          <p:nvPr>
            <p:ph type="sldNum" sz="quarter" idx="4294967295"/>
          </p:nvPr>
        </p:nvSpPr>
        <p:spPr>
          <a:xfrm>
            <a:off x="0" y="4840288"/>
            <a:ext cx="246063" cy="115887"/>
          </a:xfrm>
        </p:spPr>
        <p:txBody>
          <a:bodyPr/>
          <a:lstStyle/>
          <a:p>
            <a:fld id="{7BCC8D0D-EAEC-449D-9161-023DFF90F2E2}" type="slidenum">
              <a:rPr lang="en-US" smtClean="0"/>
              <a:pPr/>
              <a:t>6</a:t>
            </a:fld>
            <a:endParaRPr lang="en-US" dirty="0"/>
          </a:p>
        </p:txBody>
      </p:sp>
      <p:sp>
        <p:nvSpPr>
          <p:cNvPr id="11" name="Text Placeholder 10"/>
          <p:cNvSpPr txBox="1">
            <a:spLocks/>
          </p:cNvSpPr>
          <p:nvPr/>
        </p:nvSpPr>
        <p:spPr>
          <a:xfrm>
            <a:off x="312296" y="4368918"/>
            <a:ext cx="6477000" cy="193675"/>
          </a:xfrm>
          <a:prstGeom prst="rect">
            <a:avLst/>
          </a:prstGeom>
        </p:spPr>
        <p:txBody>
          <a:bodyPr vert="horz" wrap="square" lIns="91440" tIns="0" rIns="91440" bIns="0" rtlCol="0" anchor="b" anchorCtr="0">
            <a:noAutofit/>
          </a:bodyPr>
          <a:lstStyle>
            <a:lvl1pPr marL="0" indent="0" algn="l" defTabSz="640080" rtl="0" eaLnBrk="1" latinLnBrk="0" hangingPunct="1">
              <a:lnSpc>
                <a:spcPct val="100000"/>
              </a:lnSpc>
              <a:spcBef>
                <a:spcPts val="0"/>
              </a:spcBef>
              <a:spcAft>
                <a:spcPts val="0"/>
              </a:spcAft>
              <a:buClr>
                <a:schemeClr val="accent1"/>
              </a:buClr>
              <a:buSzPct val="80000"/>
              <a:buFont typeface="Wingdings" charset="2"/>
              <a:buNone/>
              <a:tabLst/>
              <a:defRPr lang="en-US" sz="1600" b="0" i="0" kern="1200" baseline="0" dirty="0" smtClean="0">
                <a:solidFill>
                  <a:schemeClr val="tx1"/>
                </a:solidFill>
                <a:latin typeface="+mn-lt"/>
                <a:ea typeface="+mn-ea"/>
                <a:cs typeface="Arial" pitchFamily="34" charset="0"/>
              </a:defRPr>
            </a:lvl1pPr>
            <a:lvl2pPr marL="579438" indent="-284163"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2pPr>
            <a:lvl3pPr marL="806450" indent="-227013" algn="l" defTabSz="640080"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700" indent="-222250" algn="l" defTabSz="640080"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800" b="0" kern="1200" dirty="0" smtClean="0">
                <a:solidFill>
                  <a:schemeClr val="tx1"/>
                </a:solidFill>
                <a:latin typeface="+mn-lt"/>
                <a:ea typeface="+mn-ea"/>
                <a:cs typeface="+mn-cs"/>
              </a:defRPr>
            </a:lvl4pPr>
            <a:lvl5pPr marL="1312863" indent="-227013" algn="l" defTabSz="640080" rtl="0" eaLnBrk="1" latinLnBrk="0" hangingPunct="1">
              <a:lnSpc>
                <a:spcPct val="200000"/>
              </a:lnSpc>
              <a:spcBef>
                <a:spcPts val="0"/>
              </a:spcBef>
              <a:buClr>
                <a:srgbClr val="18A3AC"/>
              </a:buClr>
              <a:buSzPct val="80000"/>
              <a:buFont typeface="Wingdings" charset="2"/>
              <a:buChar char="§"/>
              <a:defRPr lang="en-US" sz="1800" b="0"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0"/>
              </a:spcBef>
            </a:pPr>
            <a:r>
              <a:rPr lang="en-US" sz="1400" dirty="0">
                <a:latin typeface="Arial" charset="0"/>
                <a:cs typeface="Arial" charset="0"/>
              </a:rPr>
              <a:t>First Annual Research To Practice Oncology Nursing Retreat</a:t>
            </a:r>
          </a:p>
          <a:p>
            <a:pPr>
              <a:spcBef>
                <a:spcPct val="0"/>
              </a:spcBef>
            </a:pPr>
            <a:r>
              <a:rPr lang="en-US" sz="1400" dirty="0">
                <a:latin typeface="Arial" charset="0"/>
                <a:cs typeface="Arial" charset="0"/>
              </a:rPr>
              <a:t>November 10, 2019</a:t>
            </a:r>
          </a:p>
          <a:p>
            <a:pPr>
              <a:spcBef>
                <a:spcPct val="0"/>
              </a:spcBef>
            </a:pPr>
            <a:endParaRPr lang="en-US" sz="1400" dirty="0">
              <a:latin typeface="Arial" charset="0"/>
              <a:cs typeface="Arial" charset="0"/>
            </a:endParaRPr>
          </a:p>
          <a:p>
            <a:pPr>
              <a:spcBef>
                <a:spcPct val="0"/>
              </a:spcBef>
            </a:pPr>
            <a:r>
              <a:rPr lang="en-US" sz="1400" dirty="0">
                <a:latin typeface="Arial" charset="0"/>
                <a:cs typeface="Arial" charset="0"/>
              </a:rPr>
              <a:t>Matthew Gubens, MD, MS</a:t>
            </a:r>
          </a:p>
          <a:p>
            <a:pPr>
              <a:spcBef>
                <a:spcPct val="0"/>
              </a:spcBef>
            </a:pPr>
            <a:r>
              <a:rPr lang="en-US" sz="1400" dirty="0">
                <a:latin typeface="Arial" charset="0"/>
                <a:cs typeface="Arial" charset="0"/>
              </a:rPr>
              <a:t>Associate Professor of Medicine</a:t>
            </a:r>
          </a:p>
          <a:p>
            <a:pPr>
              <a:spcBef>
                <a:spcPct val="0"/>
              </a:spcBef>
            </a:pPr>
            <a:r>
              <a:rPr lang="en-US" sz="1400" dirty="0">
                <a:latin typeface="Arial" charset="0"/>
                <a:cs typeface="Arial" charset="0"/>
              </a:rPr>
              <a:t>UCSF Helen Diller Family Comprehensive Cancer Center</a:t>
            </a:r>
          </a:p>
        </p:txBody>
      </p:sp>
    </p:spTree>
    <p:extLst>
      <p:ext uri="{BB962C8B-B14F-4D97-AF65-F5344CB8AC3E}">
        <p14:creationId xmlns:p14="http://schemas.microsoft.com/office/powerpoint/2010/main" val="10932900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4 questions</a:t>
            </a:r>
          </a:p>
        </p:txBody>
      </p:sp>
      <p:sp>
        <p:nvSpPr>
          <p:cNvPr id="3" name="Content Placeholder 2"/>
          <p:cNvSpPr>
            <a:spLocks noGrp="1"/>
          </p:cNvSpPr>
          <p:nvPr>
            <p:ph idx="1"/>
          </p:nvPr>
        </p:nvSpPr>
        <p:spPr>
          <a:xfrm>
            <a:off x="459683" y="916526"/>
            <a:ext cx="8593999" cy="2932045"/>
          </a:xfrm>
        </p:spPr>
        <p:txBody>
          <a:bodyPr/>
          <a:lstStyle/>
          <a:p>
            <a:r>
              <a:rPr lang="en-US" dirty="0"/>
              <a:t>Can we use immunotherapy alone in the first line in stage IV?</a:t>
            </a:r>
          </a:p>
          <a:p>
            <a:r>
              <a:rPr lang="en-US" dirty="0"/>
              <a:t>Can we combine immunotherapy and chemo in the first line?</a:t>
            </a:r>
          </a:p>
          <a:p>
            <a:r>
              <a:rPr lang="en-US" dirty="0"/>
              <a:t>Can we use immunotherapy in stage III?</a:t>
            </a:r>
          </a:p>
          <a:p>
            <a:r>
              <a:rPr lang="en-US" dirty="0"/>
              <a:t>Can we use immunotherapy in small cell lung cancer?</a:t>
            </a:r>
          </a:p>
          <a:p>
            <a:pPr marL="0" indent="0">
              <a:buNone/>
            </a:pPr>
            <a:endParaRPr lang="en-US" dirty="0"/>
          </a:p>
          <a:p>
            <a:endParaRPr lang="en-US" dirty="0"/>
          </a:p>
        </p:txBody>
      </p:sp>
    </p:spTree>
    <p:extLst>
      <p:ext uri="{BB962C8B-B14F-4D97-AF65-F5344CB8AC3E}">
        <p14:creationId xmlns:p14="http://schemas.microsoft.com/office/powerpoint/2010/main" val="26798462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85" y="318750"/>
            <a:ext cx="8392092" cy="458587"/>
          </a:xfrm>
        </p:spPr>
        <p:txBody>
          <a:bodyPr anchor="t">
            <a:normAutofit fontScale="90000"/>
          </a:bodyPr>
          <a:lstStyle/>
          <a:p>
            <a:r>
              <a:rPr lang="en-US" dirty="0"/>
              <a:t>Q1: Can we use immunotherapy alone in the first line?</a:t>
            </a:r>
          </a:p>
        </p:txBody>
      </p:sp>
      <p:sp>
        <p:nvSpPr>
          <p:cNvPr id="3" name="Content Placeholder 2"/>
          <p:cNvSpPr>
            <a:spLocks noGrp="1"/>
          </p:cNvSpPr>
          <p:nvPr>
            <p:ph idx="1"/>
          </p:nvPr>
        </p:nvSpPr>
        <p:spPr>
          <a:xfrm>
            <a:off x="459683" y="1304635"/>
            <a:ext cx="8137665" cy="2624753"/>
          </a:xfrm>
        </p:spPr>
        <p:txBody>
          <a:bodyPr/>
          <a:lstStyle/>
          <a:p>
            <a:r>
              <a:rPr lang="en-US" dirty="0"/>
              <a:t>KEYNOTE-024: </a:t>
            </a:r>
            <a:r>
              <a:rPr lang="en-US" dirty="0" err="1"/>
              <a:t>Pembrolizumab</a:t>
            </a:r>
            <a:r>
              <a:rPr lang="en-US" dirty="0"/>
              <a:t> in PD-L1 &gt;= 50%</a:t>
            </a:r>
          </a:p>
          <a:p>
            <a:r>
              <a:rPr lang="en-US" dirty="0"/>
              <a:t>KEYNOTE-042: </a:t>
            </a:r>
            <a:r>
              <a:rPr lang="en-US" dirty="0" err="1"/>
              <a:t>Pembrolizumab</a:t>
            </a:r>
            <a:r>
              <a:rPr lang="en-US" dirty="0"/>
              <a:t> in PD-L1 &gt;=1%</a:t>
            </a:r>
          </a:p>
          <a:p>
            <a:r>
              <a:rPr lang="en-US" dirty="0" err="1"/>
              <a:t>CheckMate</a:t>
            </a:r>
            <a:r>
              <a:rPr lang="en-US" dirty="0"/>
              <a:t> 227: </a:t>
            </a:r>
            <a:r>
              <a:rPr lang="en-US" dirty="0" err="1"/>
              <a:t>Nivolumab</a:t>
            </a:r>
            <a:r>
              <a:rPr lang="en-US" dirty="0"/>
              <a:t> and </a:t>
            </a:r>
            <a:r>
              <a:rPr lang="en-US" dirty="0" err="1"/>
              <a:t>ipilimumab</a:t>
            </a:r>
            <a:endParaRPr lang="en-US" dirty="0"/>
          </a:p>
          <a:p>
            <a:endParaRPr lang="en-US" dirty="0"/>
          </a:p>
        </p:txBody>
      </p:sp>
    </p:spTree>
    <p:extLst>
      <p:ext uri="{BB962C8B-B14F-4D97-AF65-F5344CB8AC3E}">
        <p14:creationId xmlns:p14="http://schemas.microsoft.com/office/powerpoint/2010/main" val="12943889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3" y="329188"/>
            <a:ext cx="8089901" cy="431321"/>
          </a:xfrm>
        </p:spPr>
        <p:txBody>
          <a:bodyPr/>
          <a:lstStyle/>
          <a:p>
            <a:pPr algn="ctr"/>
            <a:r>
              <a:rPr lang="en-US" dirty="0"/>
              <a:t>Pembrolizumab 1</a:t>
            </a:r>
            <a:r>
              <a:rPr lang="en-US" baseline="30000" dirty="0"/>
              <a:t>st</a:t>
            </a:r>
            <a:r>
              <a:rPr lang="en-US" dirty="0"/>
              <a:t> line (PD-L1&gt;=50%)</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8396" y="853886"/>
            <a:ext cx="6447212" cy="3608784"/>
          </a:xfrm>
        </p:spPr>
      </p:pic>
      <p:sp>
        <p:nvSpPr>
          <p:cNvPr id="5" name="TextBox 4"/>
          <p:cNvSpPr txBox="1"/>
          <p:nvPr/>
        </p:nvSpPr>
        <p:spPr bwMode="auto">
          <a:xfrm>
            <a:off x="129395" y="4825782"/>
            <a:ext cx="2880597" cy="169277"/>
          </a:xfrm>
          <a:prstGeom prst="rect">
            <a:avLst/>
          </a:prstGeom>
          <a:noFill/>
          <a:ln w="19050" algn="ctr">
            <a:noFill/>
            <a:miter lim="800000"/>
            <a:headEnd/>
            <a:tailEnd/>
          </a:ln>
        </p:spPr>
        <p:txBody>
          <a:bodyPr wrap="none" lIns="0" tIns="0" rIns="0" bIns="0" rtlCol="0">
            <a:spAutoFit/>
          </a:bodyPr>
          <a:lstStyle/>
          <a:p>
            <a:r>
              <a:rPr lang="en-US" sz="1100" dirty="0" err="1">
                <a:solidFill>
                  <a:srgbClr val="052049"/>
                </a:solidFill>
              </a:rPr>
              <a:t>Reck</a:t>
            </a:r>
            <a:r>
              <a:rPr lang="en-US" sz="1100" dirty="0">
                <a:solidFill>
                  <a:srgbClr val="052049"/>
                </a:solidFill>
              </a:rPr>
              <a:t> M et al.</a:t>
            </a:r>
            <a:r>
              <a:rPr lang="en-US" sz="1100" dirty="0">
                <a:solidFill>
                  <a:srgbClr val="052049"/>
                </a:solidFill>
                <a:latin typeface="Arial"/>
              </a:rPr>
              <a:t> ESMO </a:t>
            </a:r>
            <a:r>
              <a:rPr lang="en-US" sz="1100" dirty="0">
                <a:solidFill>
                  <a:srgbClr val="052049"/>
                </a:solidFill>
              </a:rPr>
              <a:t>2016;Abstract LBA8_PR</a:t>
            </a:r>
          </a:p>
        </p:txBody>
      </p:sp>
      <p:sp>
        <p:nvSpPr>
          <p:cNvPr id="3" name="Rectangle 2"/>
          <p:cNvSpPr/>
          <p:nvPr/>
        </p:nvSpPr>
        <p:spPr bwMode="auto">
          <a:xfrm>
            <a:off x="6702014" y="4130936"/>
            <a:ext cx="1204857" cy="331734"/>
          </a:xfrm>
          <a:prstGeom prst="rect">
            <a:avLst/>
          </a:prstGeom>
          <a:solidFill>
            <a:schemeClr val="bg1"/>
          </a:solidFill>
          <a:ln w="19050" algn="ctr">
            <a:no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spTree>
    <p:extLst>
      <p:ext uri="{BB962C8B-B14F-4D97-AF65-F5344CB8AC3E}">
        <p14:creationId xmlns:p14="http://schemas.microsoft.com/office/powerpoint/2010/main" val="373292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UCSF Classic">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D9C2AF2E-EB53-994D-B007-E3AEEE4B0E8B}"/>
    </a:ext>
  </a:extLst>
</a:theme>
</file>

<file path=ppt/theme/theme2.xml><?xml version="1.0" encoding="utf-8"?>
<a:theme xmlns:a="http://schemas.openxmlformats.org/drawingml/2006/main" name="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3_UCSF-16x9-FontA_test2" id="{24DA3907-1B0C-0B4F-8531-D21433304D1E}" vid="{5AF78529-A89B-1E41-BE10-0E2BEF66F84E}"/>
    </a:ext>
  </a:extLst>
</a:theme>
</file>

<file path=ppt/theme/theme7.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e3_UCSF-16x9-FontA_Draft4 (1)</Template>
  <TotalTime>6333</TotalTime>
  <Words>2045</Words>
  <Application>Microsoft Macintosh PowerPoint</Application>
  <PresentationFormat>On-screen Show (16:9)</PresentationFormat>
  <Paragraphs>286</Paragraphs>
  <Slides>42</Slides>
  <Notes>26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42</vt:i4>
      </vt:variant>
    </vt:vector>
  </HeadingPairs>
  <TitlesOfParts>
    <vt:vector size="56" baseType="lpstr">
      <vt:lpstr>.AppleSystemUIFont</vt:lpstr>
      <vt:lpstr>Arial</vt:lpstr>
      <vt:lpstr>Garamond</vt:lpstr>
      <vt:lpstr>LucidaGrande</vt:lpstr>
      <vt:lpstr>Times New Roman</vt:lpstr>
      <vt:lpstr>Trebuchet MS</vt:lpstr>
      <vt:lpstr>Wingdings</vt:lpstr>
      <vt:lpstr>Wingdings 3</vt:lpstr>
      <vt:lpstr>UCSF Classic</vt:lpstr>
      <vt:lpstr>UCSF Contemporary</vt:lpstr>
      <vt:lpstr>Facet</vt:lpstr>
      <vt:lpstr>Office Theme</vt:lpstr>
      <vt:lpstr>1_Office Theme</vt:lpstr>
      <vt:lpstr>1_UCSF Contemporary</vt:lpstr>
      <vt:lpstr>PowerPoint Presentation</vt:lpstr>
      <vt:lpstr>Disclosures for Ms Goodwin</vt:lpstr>
      <vt:lpstr>Disclosures for Dr Gubens</vt:lpstr>
      <vt:lpstr>Day in the Life: Immune Checkpoint Inhibitors  in Lung Cancer</vt:lpstr>
      <vt:lpstr>Day in the Life: Immune Checkpoint Inhibitors  in Lung Cancer</vt:lpstr>
      <vt:lpstr>Immune Checkpoint Inhibitors in Lung Cancer</vt:lpstr>
      <vt:lpstr>4 questions</vt:lpstr>
      <vt:lpstr>Q1: Can we use immunotherapy alone in the first line?</vt:lpstr>
      <vt:lpstr>Pembrolizumab 1st line (PD-L1&gt;=50%)</vt:lpstr>
      <vt:lpstr>Pembrolizumab 1st line (PD-L1&gt;=50%): KEYNOTE-024</vt:lpstr>
      <vt:lpstr>Pembrolizumab 1st line (PD-L1&gt;=1%): KEYNOTE-042</vt:lpstr>
      <vt:lpstr>Pembrolizumab 1st line (PD-L1&gt;=1%): KEYNOTE-042</vt:lpstr>
      <vt:lpstr>CheckMate 227: Nivolumab and ipilimumab vs chemo</vt:lpstr>
      <vt:lpstr>Q1: Can we use immunotherapy alone in the first line?</vt:lpstr>
      <vt:lpstr>Q2: Can we combine immunotherapy and chemo?</vt:lpstr>
      <vt:lpstr>KEYNOTE-189 (non-squamous) Platinum/pemetrexed +/- pembro</vt:lpstr>
      <vt:lpstr>PowerPoint Presentation</vt:lpstr>
      <vt:lpstr>What if non-squam patients aren’t eligible for pemetrexed?</vt:lpstr>
      <vt:lpstr>Q2: Can we combine immunotherapy and chemo?</vt:lpstr>
      <vt:lpstr>Long-term outcomes in stage IV NSCLC</vt:lpstr>
      <vt:lpstr>Case 2</vt:lpstr>
      <vt:lpstr>PowerPoint Presentation</vt:lpstr>
      <vt:lpstr>PowerPoint Presentation</vt:lpstr>
      <vt:lpstr>PowerPoint Presentation</vt:lpstr>
      <vt:lpstr>PowerPoint Presentation</vt:lpstr>
      <vt:lpstr>Immune Checkpoint Inhibitors in Lung Cancer</vt:lpstr>
      <vt:lpstr>Q3: Can we use immunotherapy in stage III unresectable NSCLC? </vt:lpstr>
      <vt:lpstr>PowerPoint Presentation</vt:lpstr>
      <vt:lpstr>PACIFIC: Durvalumab after chemoradiation in stage III</vt:lpstr>
      <vt:lpstr>Case 1</vt:lpstr>
      <vt:lpstr>PowerPoint Presentation</vt:lpstr>
      <vt:lpstr>PowerPoint Presentation</vt:lpstr>
      <vt:lpstr>PowerPoint Presentation</vt:lpstr>
      <vt:lpstr>PowerPoint Presentation</vt:lpstr>
      <vt:lpstr>PowerPoint Presentation</vt:lpstr>
      <vt:lpstr>Immune Checkpoint Inhibitors in Lung Cancer</vt:lpstr>
      <vt:lpstr>Q4: Can we use immunotherapy in small cell lung cancer?</vt:lpstr>
      <vt:lpstr>IMpower133: Overall Survival</vt:lpstr>
      <vt:lpstr>PowerPoint Presentation</vt:lpstr>
      <vt:lpstr>Bonus Q: What about autoimmune toxicity and pre-existing autoimmune conditions?</vt:lpstr>
      <vt:lpstr>Bonus Q: What about autoimmune toxicity and pre-existing autoimmune conditions?</vt:lpstr>
      <vt:lpstr>PowerPoint Presentation</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your template!</dc:title>
  <dc:subject>Presentation Template</dc:subject>
  <dc:creator>Microsoft Office User</dc:creator>
  <dc:description>Derek MacDavid | derek@bigpicdesign.com</dc:description>
  <cp:lastModifiedBy>Kyriaki Tsaganis</cp:lastModifiedBy>
  <cp:revision>159</cp:revision>
  <dcterms:created xsi:type="dcterms:W3CDTF">2017-04-18T17:07:44Z</dcterms:created>
  <dcterms:modified xsi:type="dcterms:W3CDTF">2019-11-13T17:14:18Z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