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89" r:id="rId2"/>
    <p:sldMasterId id="2147483703" r:id="rId3"/>
    <p:sldMasterId id="2147483716" r:id="rId4"/>
    <p:sldMasterId id="2147483730" r:id="rId5"/>
    <p:sldMasterId id="2147483744" r:id="rId6"/>
  </p:sldMasterIdLst>
  <p:notesMasterIdLst>
    <p:notesMasterId r:id="rId62"/>
  </p:notesMasterIdLst>
  <p:sldIdLst>
    <p:sldId id="2960" r:id="rId7"/>
    <p:sldId id="3163" r:id="rId8"/>
    <p:sldId id="2957" r:id="rId9"/>
    <p:sldId id="3159" r:id="rId10"/>
    <p:sldId id="2963" r:id="rId11"/>
    <p:sldId id="263" r:id="rId12"/>
    <p:sldId id="264" r:id="rId13"/>
    <p:sldId id="281" r:id="rId14"/>
    <p:sldId id="282" r:id="rId15"/>
    <p:sldId id="2958" r:id="rId16"/>
    <p:sldId id="267" r:id="rId17"/>
    <p:sldId id="268" r:id="rId18"/>
    <p:sldId id="269" r:id="rId19"/>
    <p:sldId id="2959" r:id="rId20"/>
    <p:sldId id="2480" r:id="rId21"/>
    <p:sldId id="2485" r:id="rId22"/>
    <p:sldId id="1219" r:id="rId23"/>
    <p:sldId id="1330" r:id="rId24"/>
    <p:sldId id="398" r:id="rId25"/>
    <p:sldId id="400" r:id="rId26"/>
    <p:sldId id="401" r:id="rId27"/>
    <p:sldId id="1982" r:id="rId28"/>
    <p:sldId id="1466" r:id="rId29"/>
    <p:sldId id="265" r:id="rId30"/>
    <p:sldId id="2479" r:id="rId31"/>
    <p:sldId id="2481" r:id="rId32"/>
    <p:sldId id="3162" r:id="rId33"/>
    <p:sldId id="2961" r:id="rId34"/>
    <p:sldId id="2962" r:id="rId35"/>
    <p:sldId id="271" r:id="rId36"/>
    <p:sldId id="272" r:id="rId37"/>
    <p:sldId id="273" r:id="rId38"/>
    <p:sldId id="275" r:id="rId39"/>
    <p:sldId id="276" r:id="rId40"/>
    <p:sldId id="277" r:id="rId41"/>
    <p:sldId id="3160" r:id="rId42"/>
    <p:sldId id="353" r:id="rId43"/>
    <p:sldId id="342" r:id="rId44"/>
    <p:sldId id="337" r:id="rId45"/>
    <p:sldId id="326" r:id="rId46"/>
    <p:sldId id="346" r:id="rId47"/>
    <p:sldId id="338" r:id="rId48"/>
    <p:sldId id="329" r:id="rId49"/>
    <p:sldId id="270" r:id="rId50"/>
    <p:sldId id="317" r:id="rId51"/>
    <p:sldId id="312" r:id="rId52"/>
    <p:sldId id="295" r:id="rId53"/>
    <p:sldId id="1980" r:id="rId54"/>
    <p:sldId id="1978" r:id="rId55"/>
    <p:sldId id="1972" r:id="rId56"/>
    <p:sldId id="498" r:id="rId57"/>
    <p:sldId id="2483" r:id="rId58"/>
    <p:sldId id="293" r:id="rId59"/>
    <p:sldId id="2482" r:id="rId60"/>
    <p:sldId id="3161"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2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jana Pajk, MD, MSc" initials="BPMM" lastIdx="181" clrIdx="0">
    <p:extLst>
      <p:ext uri="{19B8F6BF-5375-455C-9EA6-DF929625EA0E}">
        <p15:presenceInfo xmlns:p15="http://schemas.microsoft.com/office/powerpoint/2012/main" userId="S-1-5-21-1755487426-3544507117-2078331878-1192" providerId="AD"/>
      </p:ext>
    </p:extLst>
  </p:cmAuthor>
  <p:cmAuthor id="2" name="Sanneke Koekkoek, RN" initials="SKR" lastIdx="10" clrIdx="1">
    <p:extLst>
      <p:ext uri="{19B8F6BF-5375-455C-9EA6-DF929625EA0E}">
        <p15:presenceInfo xmlns:p15="http://schemas.microsoft.com/office/powerpoint/2012/main" userId="S-1-5-21-1755487426-3544507117-2078331878-1204" providerId="AD"/>
      </p:ext>
    </p:extLst>
  </p:cmAuthor>
  <p:cmAuthor id="3" name="TERESA MACARULLA" initials="TM" lastIdx="17" clrIdx="2">
    <p:extLst>
      <p:ext uri="{19B8F6BF-5375-455C-9EA6-DF929625EA0E}">
        <p15:presenceInfo xmlns:p15="http://schemas.microsoft.com/office/powerpoint/2012/main" userId="S-1-5-21-1151738203-2873341954-2661550876-1469" providerId="AD"/>
      </p:ext>
    </p:extLst>
  </p:cmAuthor>
  <p:cmAuthor id="4" name="Jessica Mastrodomenico, MPH" initials="JMM" lastIdx="3" clrIdx="3">
    <p:extLst>
      <p:ext uri="{19B8F6BF-5375-455C-9EA6-DF929625EA0E}">
        <p15:presenceInfo xmlns:p15="http://schemas.microsoft.com/office/powerpoint/2012/main" userId="S-1-5-21-1755487426-3544507117-2078331878-2196" providerId="AD"/>
      </p:ext>
    </p:extLst>
  </p:cmAuthor>
  <p:cmAuthor id="5" name="Terrence Fagan" initials="TF" lastIdx="40" clrIdx="4"/>
  <p:cmAuthor id="6" name="Krista V. Marcello" initials="KVM" lastIdx="37" clrIdx="5">
    <p:extLst>
      <p:ext uri="{19B8F6BF-5375-455C-9EA6-DF929625EA0E}">
        <p15:presenceInfo xmlns:p15="http://schemas.microsoft.com/office/powerpoint/2012/main" userId="Krista V. Marcell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6E2"/>
    <a:srgbClr val="000000"/>
    <a:srgbClr val="1717E7"/>
    <a:srgbClr val="6A6F7C"/>
    <a:srgbClr val="6CC0B6"/>
    <a:srgbClr val="9AD4CD"/>
    <a:srgbClr val="97F99C"/>
    <a:srgbClr val="0070C0"/>
    <a:srgbClr val="00FFFF"/>
    <a:srgbClr val="69ED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13423-B61C-1242-AC3D-762E01275ABE}" v="1" dt="2019-11-13T17:01:05.3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9" autoAdjust="0"/>
    <p:restoredTop sz="94767"/>
  </p:normalViewPr>
  <p:slideViewPr>
    <p:cSldViewPr snapToGrid="0" snapToObjects="1">
      <p:cViewPr varScale="1">
        <p:scale>
          <a:sx n="109" d="100"/>
          <a:sy n="109" d="100"/>
        </p:scale>
        <p:origin x="200" y="264"/>
      </p:cViewPr>
      <p:guideLst>
        <p:guide orient="horz" pos="2928"/>
        <p:guide pos="3840"/>
      </p:guideLst>
    </p:cSldViewPr>
  </p:slideViewPr>
  <p:notesTextViewPr>
    <p:cViewPr>
      <p:scale>
        <a:sx n="3" d="2"/>
        <a:sy n="3" d="2"/>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iaki Tsaganis" userId="1f2818a1-fb25-4bcc-a33e-eeea456b3642" providerId="ADAL" clId="{34613423-B61C-1242-AC3D-762E01275ABE}"/>
    <pc:docChg chg="addSld delSld modSld">
      <pc:chgData name="Kyriaki Tsaganis" userId="1f2818a1-fb25-4bcc-a33e-eeea456b3642" providerId="ADAL" clId="{34613423-B61C-1242-AC3D-762E01275ABE}" dt="2019-11-13T17:01:23.359" v="5" actId="2696"/>
      <pc:docMkLst>
        <pc:docMk/>
      </pc:docMkLst>
      <pc:sldChg chg="del">
        <pc:chgData name="Kyriaki Tsaganis" userId="1f2818a1-fb25-4bcc-a33e-eeea456b3642" providerId="ADAL" clId="{34613423-B61C-1242-AC3D-762E01275ABE}" dt="2019-11-13T17:01:14.933" v="1" actId="2696"/>
        <pc:sldMkLst>
          <pc:docMk/>
          <pc:sldMk cId="3772859235" sldId="297"/>
        </pc:sldMkLst>
      </pc:sldChg>
      <pc:sldChg chg="del">
        <pc:chgData name="Kyriaki Tsaganis" userId="1f2818a1-fb25-4bcc-a33e-eeea456b3642" providerId="ADAL" clId="{34613423-B61C-1242-AC3D-762E01275ABE}" dt="2019-11-13T17:01:14.963" v="2" actId="2696"/>
        <pc:sldMkLst>
          <pc:docMk/>
          <pc:sldMk cId="1871366373" sldId="298"/>
        </pc:sldMkLst>
      </pc:sldChg>
      <pc:sldChg chg="del">
        <pc:chgData name="Kyriaki Tsaganis" userId="1f2818a1-fb25-4bcc-a33e-eeea456b3642" providerId="ADAL" clId="{34613423-B61C-1242-AC3D-762E01275ABE}" dt="2019-11-13T17:01:23.313" v="3" actId="2696"/>
        <pc:sldMkLst>
          <pc:docMk/>
          <pc:sldMk cId="3253855456" sldId="299"/>
        </pc:sldMkLst>
      </pc:sldChg>
      <pc:sldChg chg="del">
        <pc:chgData name="Kyriaki Tsaganis" userId="1f2818a1-fb25-4bcc-a33e-eeea456b3642" providerId="ADAL" clId="{34613423-B61C-1242-AC3D-762E01275ABE}" dt="2019-11-13T17:01:23.324" v="4" actId="2696"/>
        <pc:sldMkLst>
          <pc:docMk/>
          <pc:sldMk cId="18477356" sldId="300"/>
        </pc:sldMkLst>
      </pc:sldChg>
      <pc:sldChg chg="del">
        <pc:chgData name="Kyriaki Tsaganis" userId="1f2818a1-fb25-4bcc-a33e-eeea456b3642" providerId="ADAL" clId="{34613423-B61C-1242-AC3D-762E01275ABE}" dt="2019-11-13T17:01:23.359" v="5" actId="2696"/>
        <pc:sldMkLst>
          <pc:docMk/>
          <pc:sldMk cId="2762043675" sldId="301"/>
        </pc:sldMkLst>
      </pc:sldChg>
      <pc:sldChg chg="add">
        <pc:chgData name="Kyriaki Tsaganis" userId="1f2818a1-fb25-4bcc-a33e-eeea456b3642" providerId="ADAL" clId="{34613423-B61C-1242-AC3D-762E01275ABE}" dt="2019-11-13T17:01:05.316" v="0"/>
        <pc:sldMkLst>
          <pc:docMk/>
          <pc:sldMk cId="3251117778" sldId="2957"/>
        </pc:sldMkLst>
      </pc:sldChg>
      <pc:sldChg chg="add">
        <pc:chgData name="Kyriaki Tsaganis" userId="1f2818a1-fb25-4bcc-a33e-eeea456b3642" providerId="ADAL" clId="{34613423-B61C-1242-AC3D-762E01275ABE}" dt="2019-11-13T17:01:05.316" v="0"/>
        <pc:sldMkLst>
          <pc:docMk/>
          <pc:sldMk cId="3290401362" sldId="31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150E6E-64EE-4F8D-802D-CA62D912E321}" type="datetimeFigureOut">
              <a:rPr lang="es-ES" smtClean="0"/>
              <a:t>13/11/19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4D5E86-14E7-46B8-A858-8E00CB76EE09}" type="slidenum">
              <a:rPr lang="es-ES" smtClean="0"/>
              <a:t>‹#›</a:t>
            </a:fld>
            <a:endParaRPr lang="es-ES"/>
          </a:p>
        </p:txBody>
      </p:sp>
    </p:spTree>
    <p:extLst>
      <p:ext uri="{BB962C8B-B14F-4D97-AF65-F5344CB8AC3E}">
        <p14:creationId xmlns:p14="http://schemas.microsoft.com/office/powerpoint/2010/main" val="420938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7420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difference OS</a:t>
            </a:r>
          </a:p>
          <a:p>
            <a:r>
              <a:rPr lang="en-US" dirty="0"/>
              <a:t>Met pre-specified</a:t>
            </a:r>
            <a:r>
              <a:rPr lang="en-US" baseline="0" dirty="0"/>
              <a:t> NI margin of 95% CI upper limit being &lt;1.08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2E5EFA7E-2897-C04B-93DB-D37DEF85715F}" type="slidenum">
              <a:rPr lang="en-US" smtClean="0"/>
              <a:pPr>
                <a:defRPr/>
              </a:pPr>
              <a:t>18</a:t>
            </a:fld>
            <a:endParaRPr lang="en-US"/>
          </a:p>
        </p:txBody>
      </p:sp>
    </p:spTree>
    <p:extLst>
      <p:ext uri="{BB962C8B-B14F-4D97-AF65-F5344CB8AC3E}">
        <p14:creationId xmlns:p14="http://schemas.microsoft.com/office/powerpoint/2010/main" val="332894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3C4279-0E90-45C7-936D-21AD6824232C}" type="slidenum">
              <a:rPr lang="en-GB" smtClean="0"/>
              <a:pPr>
                <a:defRPr/>
              </a:pPr>
              <a:t>23</a:t>
            </a:fld>
            <a:endParaRPr lang="en-GB" dirty="0"/>
          </a:p>
        </p:txBody>
      </p:sp>
    </p:spTree>
    <p:extLst>
      <p:ext uri="{BB962C8B-B14F-4D97-AF65-F5344CB8AC3E}">
        <p14:creationId xmlns:p14="http://schemas.microsoft.com/office/powerpoint/2010/main" val="389884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0876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70" name="Google Shape;17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265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76" name="Google Shape;17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6953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83" name="Google Shape;18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5165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89" name="Google Shape;18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064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95" name="Google Shape;1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1900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eaLnBrk="0">
              <a:defRPr sz="2400">
                <a:solidFill>
                  <a:schemeClr val="tx1"/>
                </a:solidFill>
                <a:latin typeface="Times New Roman" pitchFamily="16" charset="0"/>
                <a:ea typeface="msgothic" charset="0"/>
                <a:cs typeface="msgothic" charset="0"/>
              </a:defRPr>
            </a:lvl1pPr>
            <a:lvl2pPr marL="742950" indent="-285750" eaLnBrk="0">
              <a:defRPr sz="2400">
                <a:solidFill>
                  <a:schemeClr val="tx1"/>
                </a:solidFill>
                <a:latin typeface="Times New Roman" pitchFamily="16" charset="0"/>
                <a:ea typeface="msgothic" charset="0"/>
                <a:cs typeface="msgothic" charset="0"/>
              </a:defRPr>
            </a:lvl2pPr>
            <a:lvl3pPr marL="1143000" indent="-228600" eaLnBrk="0">
              <a:defRPr sz="2400">
                <a:solidFill>
                  <a:schemeClr val="tx1"/>
                </a:solidFill>
                <a:latin typeface="Times New Roman" pitchFamily="16" charset="0"/>
                <a:ea typeface="msgothic" charset="0"/>
                <a:cs typeface="msgothic" charset="0"/>
              </a:defRPr>
            </a:lvl3pPr>
            <a:lvl4pPr marL="1600200" indent="-228600" eaLnBrk="0">
              <a:defRPr sz="2400">
                <a:solidFill>
                  <a:schemeClr val="tx1"/>
                </a:solidFill>
                <a:latin typeface="Times New Roman" pitchFamily="16" charset="0"/>
                <a:ea typeface="msgothic" charset="0"/>
                <a:cs typeface="msgothic" charset="0"/>
              </a:defRPr>
            </a:lvl4pPr>
            <a:lvl5pPr marL="2057400" indent="-228600" eaLnBrk="0">
              <a:defRPr sz="2400">
                <a:solidFill>
                  <a:schemeClr val="tx1"/>
                </a:solidFill>
                <a:latin typeface="Times New Roman" pitchFamily="16"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45000"/>
              <a:buFont typeface="Wingdings" charset="2"/>
              <a:defRPr sz="2400">
                <a:solidFill>
                  <a:schemeClr val="tx1"/>
                </a:solidFill>
                <a:latin typeface="Times New Roman" pitchFamily="16"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45000"/>
              <a:buFont typeface="Wingdings" charset="2"/>
              <a:defRPr sz="2400">
                <a:solidFill>
                  <a:schemeClr val="tx1"/>
                </a:solidFill>
                <a:latin typeface="Times New Roman" pitchFamily="16"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45000"/>
              <a:buFont typeface="Wingdings" charset="2"/>
              <a:defRPr sz="2400">
                <a:solidFill>
                  <a:schemeClr val="tx1"/>
                </a:solidFill>
                <a:latin typeface="Times New Roman" pitchFamily="16"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45000"/>
              <a:buFont typeface="Wingdings" charset="2"/>
              <a:defRPr sz="2400">
                <a:solidFill>
                  <a:schemeClr val="tx1"/>
                </a:solidFill>
                <a:latin typeface="Times New Roman" pitchFamily="16" charset="0"/>
                <a:ea typeface="msgothic" charset="0"/>
                <a:cs typeface="msgothic" charset="0"/>
              </a:defRPr>
            </a:lvl9pPr>
          </a:lstStyle>
          <a:p>
            <a:pPr eaLnBrk="1"/>
            <a:endParaRPr lang="en-US" dirty="0"/>
          </a:p>
        </p:txBody>
      </p:sp>
      <p:sp>
        <p:nvSpPr>
          <p:cNvPr id="4099" name="Text Box 2"/>
          <p:cNvSpPr txBox="1">
            <a:spLocks noGrp="1" noChangeArrowheads="1"/>
          </p:cNvSpPr>
          <p:nvPr>
            <p:ph type="body"/>
          </p:nvPr>
        </p:nvSpPr>
        <p:spPr>
          <a:xfrm>
            <a:off x="1046350" y="4352637"/>
            <a:ext cx="4770904" cy="347806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9pPr>
          </a:lstStyle>
          <a:p>
            <a:pPr eaLnBrk="1">
              <a:lnSpc>
                <a:spcPct val="93000"/>
              </a:lnSpc>
              <a:spcBef>
                <a:spcPct val="0"/>
              </a:spcBef>
              <a:buSzPct val="45000"/>
              <a:buFont typeface="Wingdings" charset="2"/>
              <a:buNone/>
            </a:pPr>
            <a:endParaRPr lang="en-US" dirty="0"/>
          </a:p>
        </p:txBody>
      </p:sp>
    </p:spTree>
    <p:extLst>
      <p:ext uri="{BB962C8B-B14F-4D97-AF65-F5344CB8AC3E}">
        <p14:creationId xmlns:p14="http://schemas.microsoft.com/office/powerpoint/2010/main" val="4123037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body" idx="1"/>
          </p:nvPr>
        </p:nvSpPr>
        <p:spPr>
          <a:noFill/>
        </p:spPr>
        <p:txBody>
          <a:bodyPr lIns="94319" tIns="46331" rIns="94319" bIns="46331"/>
          <a:lstStyle/>
          <a:p>
            <a:endParaRPr lang="en-US" altLang="en-US">
              <a:latin typeface="Arial" pitchFamily="34" charset="0"/>
              <a:ea typeface="ヒラギノ角ゴ Pro W3" charset="-128"/>
            </a:endParaRPr>
          </a:p>
        </p:txBody>
      </p:sp>
      <p:sp>
        <p:nvSpPr>
          <p:cNvPr id="80899" name="Rectangle 3"/>
          <p:cNvSpPr>
            <a:spLocks noGrp="1" noRot="1" noChangeAspect="1" noChangeArrowheads="1" noTextEdit="1"/>
          </p:cNvSpPr>
          <p:nvPr>
            <p:ph type="sldImg"/>
          </p:nvPr>
        </p:nvSpPr>
        <p:spPr>
          <a:xfrm>
            <a:off x="427038" y="704850"/>
            <a:ext cx="6169025" cy="3470275"/>
          </a:xfrm>
          <a:ln cap="flat"/>
        </p:spPr>
      </p:sp>
    </p:spTree>
    <p:extLst>
      <p:ext uri="{BB962C8B-B14F-4D97-AF65-F5344CB8AC3E}">
        <p14:creationId xmlns:p14="http://schemas.microsoft.com/office/powerpoint/2010/main" val="309841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1573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9FBE3-7C1E-604C-A973-421AC64550EC}" type="slidenum">
              <a:rPr lang="en-US" smtClean="0"/>
              <a:pPr/>
              <a:t>45</a:t>
            </a:fld>
            <a:endParaRPr lang="en-US"/>
          </a:p>
        </p:txBody>
      </p:sp>
    </p:spTree>
    <p:extLst>
      <p:ext uri="{BB962C8B-B14F-4D97-AF65-F5344CB8AC3E}">
        <p14:creationId xmlns:p14="http://schemas.microsoft.com/office/powerpoint/2010/main" val="1450456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859">
              <a:spcBef>
                <a:spcPct val="30000"/>
              </a:spcBef>
              <a:defRPr sz="1200">
                <a:solidFill>
                  <a:schemeClr val="tx1"/>
                </a:solidFill>
                <a:latin typeface="Times New Roman" pitchFamily="18" charset="0"/>
                <a:ea typeface="MS PGothic" pitchFamily="34" charset="-128"/>
              </a:defRPr>
            </a:lvl1pPr>
            <a:lvl2pPr marL="702574" indent="-269502" defTabSz="898859">
              <a:spcBef>
                <a:spcPct val="30000"/>
              </a:spcBef>
              <a:defRPr sz="1200">
                <a:solidFill>
                  <a:schemeClr val="tx1"/>
                </a:solidFill>
                <a:latin typeface="Times New Roman" pitchFamily="18" charset="0"/>
                <a:ea typeface="MS PGothic" pitchFamily="34" charset="-128"/>
              </a:defRPr>
            </a:lvl2pPr>
            <a:lvl3pPr marL="1081123" indent="-214978" defTabSz="898859">
              <a:spcBef>
                <a:spcPct val="30000"/>
              </a:spcBef>
              <a:defRPr sz="1200">
                <a:solidFill>
                  <a:schemeClr val="tx1"/>
                </a:solidFill>
                <a:latin typeface="Times New Roman" pitchFamily="18" charset="0"/>
                <a:ea typeface="MS PGothic" pitchFamily="34" charset="-128"/>
              </a:defRPr>
            </a:lvl3pPr>
            <a:lvl4pPr marL="1512638" indent="-214978" defTabSz="898859">
              <a:spcBef>
                <a:spcPct val="30000"/>
              </a:spcBef>
              <a:defRPr sz="1200">
                <a:solidFill>
                  <a:schemeClr val="tx1"/>
                </a:solidFill>
                <a:latin typeface="Times New Roman" pitchFamily="18" charset="0"/>
                <a:ea typeface="MS PGothic" pitchFamily="34" charset="-128"/>
              </a:defRPr>
            </a:lvl4pPr>
            <a:lvl5pPr marL="1945710" indent="-214978" defTabSz="898859">
              <a:spcBef>
                <a:spcPct val="30000"/>
              </a:spcBef>
              <a:defRPr sz="1200">
                <a:solidFill>
                  <a:schemeClr val="tx1"/>
                </a:solidFill>
                <a:latin typeface="Times New Roman" pitchFamily="18" charset="0"/>
                <a:ea typeface="MS PGothic" pitchFamily="34" charset="-128"/>
              </a:defRPr>
            </a:lvl5pPr>
            <a:lvl6pPr marL="2394360"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843011"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291661"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740311"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marL="0" marR="0" lvl="0" indent="0" algn="r" defTabSz="898859" rtl="0" eaLnBrk="1" fontAlgn="auto" latinLnBrk="0" hangingPunct="1">
              <a:lnSpc>
                <a:spcPct val="100000"/>
              </a:lnSpc>
              <a:spcBef>
                <a:spcPct val="0"/>
              </a:spcBef>
              <a:spcAft>
                <a:spcPts val="0"/>
              </a:spcAft>
              <a:buClrTx/>
              <a:buSzTx/>
              <a:buFontTx/>
              <a:buNone/>
              <a:tabLst/>
              <a:defRPr/>
            </a:pPr>
            <a:fld id="{3E683D63-5D53-4D3B-95ED-5815AF97FFE0}"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898859" rtl="0" eaLnBrk="1" fontAlgn="auto" latinLnBrk="0" hangingPunct="1">
                <a:lnSpc>
                  <a:spcPct val="100000"/>
                </a:lnSpc>
                <a:spcBef>
                  <a:spcPct val="0"/>
                </a:spcBef>
                <a:spcAft>
                  <a:spcPts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4136693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422275" y="1241425"/>
            <a:ext cx="5953125" cy="3349625"/>
          </a:xfrm>
          <a:ln/>
        </p:spPr>
      </p:sp>
      <p:sp>
        <p:nvSpPr>
          <p:cNvPr id="33795" name="Rectangle 3"/>
          <p:cNvSpPr>
            <a:spLocks noGrp="1" noChangeArrowheads="1"/>
          </p:cNvSpPr>
          <p:nvPr>
            <p:ph type="body" idx="1"/>
          </p:nvPr>
        </p:nvSpPr>
        <p:spPr>
          <a:noFill/>
        </p:spPr>
        <p:txBody>
          <a:bodyPr/>
          <a:lstStyle/>
          <a:p>
            <a:endParaRPr lang="fr-FR" altLang="fr-FR"/>
          </a:p>
        </p:txBody>
      </p:sp>
    </p:spTree>
    <p:extLst>
      <p:ext uri="{BB962C8B-B14F-4D97-AF65-F5344CB8AC3E}">
        <p14:creationId xmlns:p14="http://schemas.microsoft.com/office/powerpoint/2010/main" val="910502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859">
              <a:spcBef>
                <a:spcPct val="30000"/>
              </a:spcBef>
              <a:defRPr sz="1200">
                <a:solidFill>
                  <a:schemeClr val="tx1"/>
                </a:solidFill>
                <a:latin typeface="Times New Roman" pitchFamily="18" charset="0"/>
                <a:ea typeface="MS PGothic" pitchFamily="34" charset="-128"/>
              </a:defRPr>
            </a:lvl1pPr>
            <a:lvl2pPr marL="702574" indent="-269502" defTabSz="898859">
              <a:spcBef>
                <a:spcPct val="30000"/>
              </a:spcBef>
              <a:defRPr sz="1200">
                <a:solidFill>
                  <a:schemeClr val="tx1"/>
                </a:solidFill>
                <a:latin typeface="Times New Roman" pitchFamily="18" charset="0"/>
                <a:ea typeface="MS PGothic" pitchFamily="34" charset="-128"/>
              </a:defRPr>
            </a:lvl2pPr>
            <a:lvl3pPr marL="1081123" indent="-214978" defTabSz="898859">
              <a:spcBef>
                <a:spcPct val="30000"/>
              </a:spcBef>
              <a:defRPr sz="1200">
                <a:solidFill>
                  <a:schemeClr val="tx1"/>
                </a:solidFill>
                <a:latin typeface="Times New Roman" pitchFamily="18" charset="0"/>
                <a:ea typeface="MS PGothic" pitchFamily="34" charset="-128"/>
              </a:defRPr>
            </a:lvl3pPr>
            <a:lvl4pPr marL="1512638" indent="-214978" defTabSz="898859">
              <a:spcBef>
                <a:spcPct val="30000"/>
              </a:spcBef>
              <a:defRPr sz="1200">
                <a:solidFill>
                  <a:schemeClr val="tx1"/>
                </a:solidFill>
                <a:latin typeface="Times New Roman" pitchFamily="18" charset="0"/>
                <a:ea typeface="MS PGothic" pitchFamily="34" charset="-128"/>
              </a:defRPr>
            </a:lvl4pPr>
            <a:lvl5pPr marL="1945710" indent="-214978" defTabSz="898859">
              <a:spcBef>
                <a:spcPct val="30000"/>
              </a:spcBef>
              <a:defRPr sz="1200">
                <a:solidFill>
                  <a:schemeClr val="tx1"/>
                </a:solidFill>
                <a:latin typeface="Times New Roman" pitchFamily="18" charset="0"/>
                <a:ea typeface="MS PGothic" pitchFamily="34" charset="-128"/>
              </a:defRPr>
            </a:lvl5pPr>
            <a:lvl6pPr marL="2394360"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843011"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291661"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740311"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marL="0" marR="0" lvl="0" indent="0" algn="r" defTabSz="898859" rtl="0" eaLnBrk="1" fontAlgn="auto" latinLnBrk="0" hangingPunct="1">
              <a:lnSpc>
                <a:spcPct val="100000"/>
              </a:lnSpc>
              <a:spcBef>
                <a:spcPct val="0"/>
              </a:spcBef>
              <a:spcAft>
                <a:spcPts val="0"/>
              </a:spcAft>
              <a:buClrTx/>
              <a:buSzTx/>
              <a:buFontTx/>
              <a:buNone/>
              <a:tabLst/>
              <a:defRPr/>
            </a:pPr>
            <a:fld id="{3E683D63-5D53-4D3B-95ED-5815AF97FFE0}"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898859" rtl="0" eaLnBrk="1" fontAlgn="auto" latinLnBrk="0" hangingPunct="1">
                <a:lnSpc>
                  <a:spcPct val="100000"/>
                </a:lnSpc>
                <a:spcBef>
                  <a:spcPct val="0"/>
                </a:spcBef>
                <a:spcAft>
                  <a:spcPts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042678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8859">
              <a:spcBef>
                <a:spcPct val="30000"/>
              </a:spcBef>
              <a:defRPr sz="1200">
                <a:solidFill>
                  <a:schemeClr val="tx1"/>
                </a:solidFill>
                <a:latin typeface="Times New Roman" pitchFamily="18" charset="0"/>
                <a:ea typeface="MS PGothic" pitchFamily="34" charset="-128"/>
              </a:defRPr>
            </a:lvl1pPr>
            <a:lvl2pPr marL="702574" indent="-269502" defTabSz="898859">
              <a:spcBef>
                <a:spcPct val="30000"/>
              </a:spcBef>
              <a:defRPr sz="1200">
                <a:solidFill>
                  <a:schemeClr val="tx1"/>
                </a:solidFill>
                <a:latin typeface="Times New Roman" pitchFamily="18" charset="0"/>
                <a:ea typeface="MS PGothic" pitchFamily="34" charset="-128"/>
              </a:defRPr>
            </a:lvl2pPr>
            <a:lvl3pPr marL="1081123" indent="-214978" defTabSz="898859">
              <a:spcBef>
                <a:spcPct val="30000"/>
              </a:spcBef>
              <a:defRPr sz="1200">
                <a:solidFill>
                  <a:schemeClr val="tx1"/>
                </a:solidFill>
                <a:latin typeface="Times New Roman" pitchFamily="18" charset="0"/>
                <a:ea typeface="MS PGothic" pitchFamily="34" charset="-128"/>
              </a:defRPr>
            </a:lvl3pPr>
            <a:lvl4pPr marL="1512638" indent="-214978" defTabSz="898859">
              <a:spcBef>
                <a:spcPct val="30000"/>
              </a:spcBef>
              <a:defRPr sz="1200">
                <a:solidFill>
                  <a:schemeClr val="tx1"/>
                </a:solidFill>
                <a:latin typeface="Times New Roman" pitchFamily="18" charset="0"/>
                <a:ea typeface="MS PGothic" pitchFamily="34" charset="-128"/>
              </a:defRPr>
            </a:lvl4pPr>
            <a:lvl5pPr marL="1945710" indent="-214978" defTabSz="898859">
              <a:spcBef>
                <a:spcPct val="30000"/>
              </a:spcBef>
              <a:defRPr sz="1200">
                <a:solidFill>
                  <a:schemeClr val="tx1"/>
                </a:solidFill>
                <a:latin typeface="Times New Roman" pitchFamily="18" charset="0"/>
                <a:ea typeface="MS PGothic" pitchFamily="34" charset="-128"/>
              </a:defRPr>
            </a:lvl5pPr>
            <a:lvl6pPr marL="2394360"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843011"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291661"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740311" indent="-214978" defTabSz="898859"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marL="0" marR="0" lvl="0" indent="0" algn="r" defTabSz="898859" rtl="0" eaLnBrk="1" fontAlgn="auto" latinLnBrk="0" hangingPunct="1">
              <a:lnSpc>
                <a:spcPct val="100000"/>
              </a:lnSpc>
              <a:spcBef>
                <a:spcPct val="0"/>
              </a:spcBef>
              <a:spcAft>
                <a:spcPts val="0"/>
              </a:spcAft>
              <a:buClrTx/>
              <a:buSzTx/>
              <a:buFontTx/>
              <a:buNone/>
              <a:tabLst/>
              <a:defRPr/>
            </a:pPr>
            <a:fld id="{3E683D63-5D53-4D3B-95ED-5815AF97FFE0}"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898859" rtl="0" eaLnBrk="1" fontAlgn="auto" latinLnBrk="0" hangingPunct="1">
                <a:lnSpc>
                  <a:spcPct val="100000"/>
                </a:lnSpc>
                <a:spcBef>
                  <a:spcPct val="0"/>
                </a:spcBef>
                <a:spcAft>
                  <a:spcPts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602671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8DACF-8309-2044-8EF4-AA7C90F4E9AA}" type="slidenum">
              <a:rPr lang="en-US" smtClean="0"/>
              <a:t>53</a:t>
            </a:fld>
            <a:endParaRPr lang="en-US"/>
          </a:p>
        </p:txBody>
      </p:sp>
    </p:spTree>
    <p:extLst>
      <p:ext uri="{BB962C8B-B14F-4D97-AF65-F5344CB8AC3E}">
        <p14:creationId xmlns:p14="http://schemas.microsoft.com/office/powerpoint/2010/main" val="224723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9524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491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39" name="Google Shape;13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042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45" name="Google Shape;1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972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52" name="Google Shape;15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99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58" name="Google Shape;15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596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64" name="Google Shape;1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370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458788" y="719138"/>
            <a:ext cx="6400800" cy="3600450"/>
          </a:xfrm>
          <a:ln/>
        </p:spPr>
      </p:sp>
      <p:sp>
        <p:nvSpPr>
          <p:cNvPr id="54275" name="Rectangle 3"/>
          <p:cNvSpPr>
            <a:spLocks noGrp="1" noChangeArrowheads="1"/>
          </p:cNvSpPr>
          <p:nvPr>
            <p:ph type="body" idx="1"/>
          </p:nvPr>
        </p:nvSpPr>
        <p:spPr>
          <a:xfrm>
            <a:off x="855663" y="4470400"/>
            <a:ext cx="5484812" cy="4322763"/>
          </a:xfrm>
        </p:spPr>
        <p:txBody>
          <a:bodyPr/>
          <a:lstStyle/>
          <a:p>
            <a:endParaRPr lang="en-US"/>
          </a:p>
        </p:txBody>
      </p:sp>
    </p:spTree>
    <p:extLst>
      <p:ext uri="{BB962C8B-B14F-4D97-AF65-F5344CB8AC3E}">
        <p14:creationId xmlns:p14="http://schemas.microsoft.com/office/powerpoint/2010/main" val="943366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6BC53EB1-6279-724F-BE4C-19281B1897B9}"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05193-122A-EB45-863C-CC83963ECA95}" type="slidenum">
              <a:rPr lang="en-US" smtClean="0"/>
              <a:t>‹#›</a:t>
            </a:fld>
            <a:endParaRPr lang="en-US"/>
          </a:p>
        </p:txBody>
      </p:sp>
    </p:spTree>
    <p:extLst>
      <p:ext uri="{BB962C8B-B14F-4D97-AF65-F5344CB8AC3E}">
        <p14:creationId xmlns:p14="http://schemas.microsoft.com/office/powerpoint/2010/main" val="1152868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C53EB1-6279-724F-BE4C-19281B1897B9}"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05193-122A-EB45-863C-CC83963ECA95}" type="slidenum">
              <a:rPr lang="en-US" smtClean="0"/>
              <a:t>‹#›</a:t>
            </a:fld>
            <a:endParaRPr lang="en-US"/>
          </a:p>
        </p:txBody>
      </p:sp>
    </p:spTree>
    <p:extLst>
      <p:ext uri="{BB962C8B-B14F-4D97-AF65-F5344CB8AC3E}">
        <p14:creationId xmlns:p14="http://schemas.microsoft.com/office/powerpoint/2010/main" val="1026091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C53EB1-6279-724F-BE4C-19281B1897B9}"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05193-122A-EB45-863C-CC83963ECA95}" type="slidenum">
              <a:rPr lang="en-US" smtClean="0"/>
              <a:t>‹#›</a:t>
            </a:fld>
            <a:endParaRPr lang="en-US"/>
          </a:p>
        </p:txBody>
      </p:sp>
    </p:spTree>
    <p:extLst>
      <p:ext uri="{BB962C8B-B14F-4D97-AF65-F5344CB8AC3E}">
        <p14:creationId xmlns:p14="http://schemas.microsoft.com/office/powerpoint/2010/main" val="2225896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D7C0F8-8816-4D3B-BEF2-C43049D7449E}"/>
              </a:ext>
            </a:extLst>
          </p:cNvPr>
          <p:cNvSpPr/>
          <p:nvPr/>
        </p:nvSpPr>
        <p:spPr>
          <a:xfrm>
            <a:off x="484718" y="1"/>
            <a:ext cx="205316" cy="1691217"/>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5" name="Rectangle 4">
            <a:extLst>
              <a:ext uri="{FF2B5EF4-FFF2-40B4-BE49-F238E27FC236}">
                <a16:creationId xmlns:a16="http://schemas.microsoft.com/office/drawing/2014/main" id="{84BE614F-AA32-4B3F-B6B3-EE19F0EE1FA4}"/>
              </a:ext>
            </a:extLst>
          </p:cNvPr>
          <p:cNvSpPr/>
          <p:nvPr/>
        </p:nvSpPr>
        <p:spPr>
          <a:xfrm>
            <a:off x="484718" y="1691218"/>
            <a:ext cx="205316" cy="1805516"/>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6" name="Rectangle 5">
            <a:extLst>
              <a:ext uri="{FF2B5EF4-FFF2-40B4-BE49-F238E27FC236}">
                <a16:creationId xmlns:a16="http://schemas.microsoft.com/office/drawing/2014/main" id="{27B2357C-FABE-4B18-8542-3A935C803711}"/>
              </a:ext>
            </a:extLst>
          </p:cNvPr>
          <p:cNvSpPr/>
          <p:nvPr/>
        </p:nvSpPr>
        <p:spPr>
          <a:xfrm>
            <a:off x="484718" y="3496733"/>
            <a:ext cx="205316" cy="254846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7" name="Rectangle 6">
            <a:extLst>
              <a:ext uri="{FF2B5EF4-FFF2-40B4-BE49-F238E27FC236}">
                <a16:creationId xmlns:a16="http://schemas.microsoft.com/office/drawing/2014/main" id="{62BA6FD8-62A4-4E45-9347-6948953082B5}"/>
              </a:ext>
            </a:extLst>
          </p:cNvPr>
          <p:cNvSpPr/>
          <p:nvPr/>
        </p:nvSpPr>
        <p:spPr>
          <a:xfrm>
            <a:off x="8521701" y="6252634"/>
            <a:ext cx="3088217" cy="6053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pic>
        <p:nvPicPr>
          <p:cNvPr id="8" name="Picture 13">
            <a:extLst>
              <a:ext uri="{FF2B5EF4-FFF2-40B4-BE49-F238E27FC236}">
                <a16:creationId xmlns:a16="http://schemas.microsoft.com/office/drawing/2014/main" id="{B20B5747-02AA-4058-B280-98F26A66DF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718" y="459318"/>
            <a:ext cx="4652433" cy="170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945895" y="2194897"/>
            <a:ext cx="9266239" cy="1470025"/>
          </a:xfrm>
        </p:spPr>
        <p:txBody>
          <a:bodyPr>
            <a:normAutofit/>
          </a:bodyPr>
          <a:lstStyle>
            <a:lvl1pPr algn="l">
              <a:defRPr sz="4000" b="1" i="0">
                <a:latin typeface="+mj-lt"/>
                <a:cs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946147" y="4292600"/>
            <a:ext cx="9265987" cy="1752601"/>
          </a:xfrm>
        </p:spPr>
        <p:txBody>
          <a:bodyPr>
            <a:normAutofit/>
          </a:bodyPr>
          <a:lstStyle>
            <a:lvl1pPr marL="0" indent="0" algn="l">
              <a:buNone/>
              <a:defRPr sz="1800" b="0" i="0">
                <a:solidFill>
                  <a:srgbClr val="000000"/>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77426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E7590F-75EA-413D-9F9E-373FE187F757}"/>
              </a:ext>
            </a:extLst>
          </p:cNvPr>
          <p:cNvSpPr/>
          <p:nvPr/>
        </p:nvSpPr>
        <p:spPr>
          <a:xfrm>
            <a:off x="484718" y="1"/>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5" name="Rectangle 4">
            <a:extLst>
              <a:ext uri="{FF2B5EF4-FFF2-40B4-BE49-F238E27FC236}">
                <a16:creationId xmlns:a16="http://schemas.microsoft.com/office/drawing/2014/main" id="{8AFF1E07-B0A3-49A2-B21F-6BC115D2847C}"/>
              </a:ext>
            </a:extLst>
          </p:cNvPr>
          <p:cNvSpPr/>
          <p:nvPr/>
        </p:nvSpPr>
        <p:spPr>
          <a:xfrm>
            <a:off x="484718" y="971551"/>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6" name="Rectangle 5">
            <a:extLst>
              <a:ext uri="{FF2B5EF4-FFF2-40B4-BE49-F238E27FC236}">
                <a16:creationId xmlns:a16="http://schemas.microsoft.com/office/drawing/2014/main" id="{413C4C7C-137E-4ED1-A4C8-339128725C06}"/>
              </a:ext>
            </a:extLst>
          </p:cNvPr>
          <p:cNvSpPr/>
          <p:nvPr/>
        </p:nvSpPr>
        <p:spPr>
          <a:xfrm>
            <a:off x="484718"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2" name="Title 1"/>
          <p:cNvSpPr>
            <a:spLocks noGrp="1"/>
          </p:cNvSpPr>
          <p:nvPr>
            <p:ph type="title"/>
          </p:nvPr>
        </p:nvSpPr>
        <p:spPr>
          <a:xfrm>
            <a:off x="1020841" y="297658"/>
            <a:ext cx="10239828" cy="782663"/>
          </a:xfrm>
        </p:spPr>
        <p:txBody>
          <a:bodyPr/>
          <a:lstStyle>
            <a:lvl1pPr algn="l">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1020841" y="1202967"/>
            <a:ext cx="10239828"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22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ED7FD3-6B2E-46B3-920F-BBD9A172808D}"/>
              </a:ext>
            </a:extLst>
          </p:cNvPr>
          <p:cNvSpPr/>
          <p:nvPr/>
        </p:nvSpPr>
        <p:spPr>
          <a:xfrm>
            <a:off x="484718" y="1"/>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6" name="Rectangle 5">
            <a:extLst>
              <a:ext uri="{FF2B5EF4-FFF2-40B4-BE49-F238E27FC236}">
                <a16:creationId xmlns:a16="http://schemas.microsoft.com/office/drawing/2014/main" id="{4AABDCF4-DC0E-4346-AEF9-0675D18F7FAC}"/>
              </a:ext>
            </a:extLst>
          </p:cNvPr>
          <p:cNvSpPr/>
          <p:nvPr/>
        </p:nvSpPr>
        <p:spPr>
          <a:xfrm>
            <a:off x="484718" y="971551"/>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7" name="Rectangle 6">
            <a:extLst>
              <a:ext uri="{FF2B5EF4-FFF2-40B4-BE49-F238E27FC236}">
                <a16:creationId xmlns:a16="http://schemas.microsoft.com/office/drawing/2014/main" id="{B8A3D8F8-752A-4D7F-A782-02FE76F23855}"/>
              </a:ext>
            </a:extLst>
          </p:cNvPr>
          <p:cNvSpPr/>
          <p:nvPr/>
        </p:nvSpPr>
        <p:spPr>
          <a:xfrm>
            <a:off x="484718"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2" name="Title 1"/>
          <p:cNvSpPr>
            <a:spLocks noGrp="1"/>
          </p:cNvSpPr>
          <p:nvPr>
            <p:ph type="title"/>
          </p:nvPr>
        </p:nvSpPr>
        <p:spPr>
          <a:xfrm>
            <a:off x="1013578" y="330701"/>
            <a:ext cx="10198707" cy="751937"/>
          </a:xfrm>
        </p:spPr>
        <p:txBody>
          <a:bodyPr/>
          <a:lstStyle>
            <a:lvl1pPr>
              <a:defRPr>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1013579" y="1223451"/>
            <a:ext cx="494937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23451"/>
            <a:ext cx="501468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8833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3907" y="256040"/>
            <a:ext cx="10196285" cy="811232"/>
          </a:xfrm>
        </p:spPr>
        <p:txBody>
          <a:bodyPr/>
          <a:lstStyle>
            <a:lvl1pPr>
              <a:defRPr>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1003907" y="1429007"/>
            <a:ext cx="4992611"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03907" y="2068769"/>
            <a:ext cx="499261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9007"/>
            <a:ext cx="5006824"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769"/>
            <a:ext cx="500682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88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43380"/>
            <a:ext cx="10196285" cy="948411"/>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4700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209215"/>
            <a:ext cx="10196285" cy="1859783"/>
          </a:xfrm>
        </p:spPr>
        <p:txBody>
          <a:bodyPr anchor="t">
            <a:no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835635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119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31966" y="6390859"/>
            <a:ext cx="10972800" cy="365125"/>
          </a:xfrm>
          <a:prstGeom prst="rect">
            <a:avLst/>
          </a:prstGeom>
        </p:spPr>
        <p:txBody>
          <a:bodyPr/>
          <a:lstStyle/>
          <a:p>
            <a:endParaRPr lang="en-US"/>
          </a:p>
        </p:txBody>
      </p:sp>
      <p:sp>
        <p:nvSpPr>
          <p:cNvPr id="2" name="Title 1"/>
          <p:cNvSpPr>
            <a:spLocks noGrp="1"/>
          </p:cNvSpPr>
          <p:nvPr>
            <p:ph type="title" hasCustomPrompt="1"/>
          </p:nvPr>
        </p:nvSpPr>
        <p:spPr>
          <a:xfrm>
            <a:off x="609600" y="352272"/>
            <a:ext cx="10972800" cy="1143000"/>
          </a:xfrm>
          <a:prstGeom prst="rect">
            <a:avLst/>
          </a:prstGeom>
        </p:spPr>
        <p:txBody>
          <a:bodyPr>
            <a:normAutofit/>
          </a:bodyPr>
          <a:lstStyle>
            <a:lvl1pPr>
              <a:defRPr sz="4000"/>
            </a:lvl1pPr>
          </a:lstStyle>
          <a:p>
            <a:r>
              <a:rPr lang="en-US" dirty="0"/>
              <a:t>Support</a:t>
            </a:r>
          </a:p>
        </p:txBody>
      </p:sp>
    </p:spTree>
    <p:extLst>
      <p:ext uri="{BB962C8B-B14F-4D97-AF65-F5344CB8AC3E}">
        <p14:creationId xmlns:p14="http://schemas.microsoft.com/office/powerpoint/2010/main" val="1586725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C53EB1-6279-724F-BE4C-19281B1897B9}"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05193-122A-EB45-863C-CC83963ECA95}" type="slidenum">
              <a:rPr lang="en-US" smtClean="0"/>
              <a:t>‹#›</a:t>
            </a:fld>
            <a:endParaRPr lang="en-US"/>
          </a:p>
        </p:txBody>
      </p:sp>
    </p:spTree>
    <p:extLst>
      <p:ext uri="{BB962C8B-B14F-4D97-AF65-F5344CB8AC3E}">
        <p14:creationId xmlns:p14="http://schemas.microsoft.com/office/powerpoint/2010/main" val="1903361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31966" y="6390859"/>
            <a:ext cx="10972800" cy="365125"/>
          </a:xfrm>
          <a:prstGeom prst="rect">
            <a:avLst/>
          </a:prstGeom>
        </p:spPr>
        <p:txBody>
          <a:bodyPr/>
          <a:lstStyle/>
          <a:p>
            <a:endParaRPr lang="en-US" dirty="0"/>
          </a:p>
        </p:txBody>
      </p:sp>
      <p:sp>
        <p:nvSpPr>
          <p:cNvPr id="2" name="Title 1"/>
          <p:cNvSpPr>
            <a:spLocks noGrp="1"/>
          </p:cNvSpPr>
          <p:nvPr>
            <p:ph type="title" hasCustomPrompt="1"/>
          </p:nvPr>
        </p:nvSpPr>
        <p:spPr>
          <a:xfrm>
            <a:off x="609600" y="352272"/>
            <a:ext cx="10972800" cy="1143000"/>
          </a:xfrm>
          <a:prstGeom prst="rect">
            <a:avLst/>
          </a:prstGeom>
        </p:spPr>
        <p:txBody>
          <a:bodyPr>
            <a:normAutofit/>
          </a:bodyPr>
          <a:lstStyle>
            <a:lvl1pPr>
              <a:defRPr sz="4000"/>
            </a:lvl1pPr>
          </a:lstStyle>
          <a:p>
            <a:r>
              <a:rPr lang="en-US" dirty="0"/>
              <a:t>Continuing Education</a:t>
            </a:r>
          </a:p>
        </p:txBody>
      </p:sp>
    </p:spTree>
    <p:extLst>
      <p:ext uri="{BB962C8B-B14F-4D97-AF65-F5344CB8AC3E}">
        <p14:creationId xmlns:p14="http://schemas.microsoft.com/office/powerpoint/2010/main" val="1159326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hank you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012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84176" y="165233"/>
            <a:ext cx="10972800" cy="98356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06AA990-F0FF-494C-AD61-D1BC4D88B9A9}"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9913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71932" y="6356351"/>
            <a:ext cx="3860800" cy="365125"/>
          </a:xfrm>
        </p:spPr>
        <p:txBody>
          <a:bodyPr/>
          <a:lstStyle>
            <a:lvl1pPr>
              <a:defRPr>
                <a:solidFill>
                  <a:srgbClr val="000000"/>
                </a:solidFill>
              </a:defRPr>
            </a:lvl1pPr>
          </a:lstStyle>
          <a:p>
            <a:pPr eaLnBrk="1" hangingPunct="1">
              <a:spcBef>
                <a:spcPct val="0"/>
              </a:spcBef>
              <a:buFontTx/>
              <a:buNone/>
            </a:pPr>
            <a:endParaRPr lang="en-US" b="0" dirty="0">
              <a:solidFill>
                <a:prstClr val="black">
                  <a:tint val="75000"/>
                </a:prstClr>
              </a:solidFill>
              <a:ea typeface="ＭＳ Ｐゴシック" charset="-128"/>
            </a:endParaRPr>
          </a:p>
        </p:txBody>
      </p:sp>
      <p:sp>
        <p:nvSpPr>
          <p:cNvPr id="4" name="Slide Number Placeholder 3"/>
          <p:cNvSpPr>
            <a:spLocks noGrp="1"/>
          </p:cNvSpPr>
          <p:nvPr>
            <p:ph type="sldNum" sz="quarter" idx="12"/>
          </p:nvPr>
        </p:nvSpPr>
        <p:spPr>
          <a:xfrm>
            <a:off x="4900084" y="6356351"/>
            <a:ext cx="2844800" cy="365125"/>
          </a:xfrm>
        </p:spPr>
        <p:txBody>
          <a:bodyPr/>
          <a:lstStyle>
            <a:lvl1pPr algn="ctr">
              <a:defRPr>
                <a:solidFill>
                  <a:srgbClr val="000000"/>
                </a:solidFill>
              </a:defRPr>
            </a:lvl1pPr>
          </a:lstStyle>
          <a:p>
            <a:pPr eaLnBrk="1" hangingPunct="1">
              <a:spcBef>
                <a:spcPct val="0"/>
              </a:spcBef>
              <a:buFontTx/>
              <a:buNone/>
            </a:pPr>
            <a:fld id="{10C301BB-51FC-4D90-9E91-6887257BF69A}" type="slidenum">
              <a:rPr lang="en-US" b="0" smtClean="0">
                <a:solidFill>
                  <a:prstClr val="black">
                    <a:tint val="75000"/>
                  </a:prstClr>
                </a:solidFill>
                <a:ea typeface="ＭＳ Ｐゴシック" charset="-128"/>
              </a:rPr>
              <a:pPr eaLnBrk="1" hangingPunct="1">
                <a:spcBef>
                  <a:spcPct val="0"/>
                </a:spcBef>
                <a:buFontTx/>
                <a:buNone/>
              </a:pPr>
              <a:t>‹#›</a:t>
            </a:fld>
            <a:endParaRPr lang="en-US" b="0" dirty="0">
              <a:solidFill>
                <a:prstClr val="black">
                  <a:tint val="75000"/>
                </a:prstClr>
              </a:solidFill>
              <a:ea typeface="ＭＳ Ｐゴシック" charset="-128"/>
            </a:endParaRPr>
          </a:p>
        </p:txBody>
      </p:sp>
      <p:sp>
        <p:nvSpPr>
          <p:cNvPr id="5" name="Title 1"/>
          <p:cNvSpPr>
            <a:spLocks noGrp="1"/>
          </p:cNvSpPr>
          <p:nvPr>
            <p:ph type="title"/>
          </p:nvPr>
        </p:nvSpPr>
        <p:spPr>
          <a:xfrm>
            <a:off x="471933" y="952158"/>
            <a:ext cx="11394276" cy="975067"/>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952520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71932" y="6356351"/>
            <a:ext cx="3860800" cy="365125"/>
          </a:xfrm>
        </p:spPr>
        <p:txBody>
          <a:bodyPr/>
          <a:lstStyle>
            <a:lvl1pPr>
              <a:defRPr>
                <a:solidFill>
                  <a:srgbClr val="000000"/>
                </a:solidFill>
              </a:defRPr>
            </a:lvl1pPr>
          </a:lstStyle>
          <a:p>
            <a:pPr eaLnBrk="1" hangingPunct="1">
              <a:spcBef>
                <a:spcPct val="0"/>
              </a:spcBef>
              <a:buFontTx/>
              <a:buNone/>
            </a:pPr>
            <a:endParaRPr lang="en-US" b="0" dirty="0">
              <a:solidFill>
                <a:prstClr val="black">
                  <a:tint val="75000"/>
                </a:prstClr>
              </a:solidFill>
              <a:ea typeface="ＭＳ Ｐゴシック" charset="-128"/>
            </a:endParaRPr>
          </a:p>
        </p:txBody>
      </p:sp>
      <p:sp>
        <p:nvSpPr>
          <p:cNvPr id="4" name="Slide Number Placeholder 3"/>
          <p:cNvSpPr>
            <a:spLocks noGrp="1"/>
          </p:cNvSpPr>
          <p:nvPr>
            <p:ph type="sldNum" sz="quarter" idx="12"/>
          </p:nvPr>
        </p:nvSpPr>
        <p:spPr>
          <a:xfrm>
            <a:off x="4900084" y="6356351"/>
            <a:ext cx="2844800" cy="365125"/>
          </a:xfrm>
        </p:spPr>
        <p:txBody>
          <a:bodyPr/>
          <a:lstStyle>
            <a:lvl1pPr algn="ctr">
              <a:defRPr>
                <a:solidFill>
                  <a:srgbClr val="000000"/>
                </a:solidFill>
              </a:defRPr>
            </a:lvl1pPr>
          </a:lstStyle>
          <a:p>
            <a:pPr eaLnBrk="1" hangingPunct="1">
              <a:spcBef>
                <a:spcPct val="0"/>
              </a:spcBef>
              <a:buFontTx/>
              <a:buNone/>
            </a:pPr>
            <a:fld id="{10C301BB-51FC-4D90-9E91-6887257BF69A}" type="slidenum">
              <a:rPr lang="en-US" b="0" smtClean="0">
                <a:solidFill>
                  <a:prstClr val="black">
                    <a:tint val="75000"/>
                  </a:prstClr>
                </a:solidFill>
                <a:ea typeface="ＭＳ Ｐゴシック" charset="-128"/>
              </a:rPr>
              <a:pPr eaLnBrk="1" hangingPunct="1">
                <a:spcBef>
                  <a:spcPct val="0"/>
                </a:spcBef>
                <a:buFontTx/>
                <a:buNone/>
              </a:pPr>
              <a:t>‹#›</a:t>
            </a:fld>
            <a:endParaRPr lang="en-US" b="0" dirty="0">
              <a:solidFill>
                <a:prstClr val="black">
                  <a:tint val="75000"/>
                </a:prstClr>
              </a:solidFill>
              <a:ea typeface="ＭＳ Ｐゴシック" charset="-128"/>
            </a:endParaRPr>
          </a:p>
        </p:txBody>
      </p:sp>
      <p:sp>
        <p:nvSpPr>
          <p:cNvPr id="5" name="Title 1"/>
          <p:cNvSpPr>
            <a:spLocks noGrp="1"/>
          </p:cNvSpPr>
          <p:nvPr>
            <p:ph type="title"/>
          </p:nvPr>
        </p:nvSpPr>
        <p:spPr>
          <a:xfrm>
            <a:off x="471933" y="952158"/>
            <a:ext cx="11394276" cy="975067"/>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35956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71937" y="89097"/>
            <a:ext cx="11394276" cy="685235"/>
          </a:xfrm>
        </p:spPr>
        <p:txBody>
          <a:bodyPr/>
          <a:lstStyle/>
          <a:p>
            <a:r>
              <a:rPr lang="en-US"/>
              <a:t>Click to edit Master title style</a:t>
            </a:r>
            <a:endParaRPr lang="en-US" dirty="0"/>
          </a:p>
        </p:txBody>
      </p:sp>
      <p:sp>
        <p:nvSpPr>
          <p:cNvPr id="3" name="Footer Placeholder 2"/>
          <p:cNvSpPr>
            <a:spLocks noGrp="1"/>
          </p:cNvSpPr>
          <p:nvPr>
            <p:ph type="ftr" sz="quarter" idx="10"/>
          </p:nvPr>
        </p:nvSpPr>
        <p:spPr>
          <a:xfrm>
            <a:off x="472017" y="6356351"/>
            <a:ext cx="3860800" cy="366183"/>
          </a:xfrm>
          <a:prstGeom prst="rect">
            <a:avLst/>
          </a:prstGeom>
        </p:spPr>
        <p:txBody>
          <a:bodyPr wrap="square" numCol="1" anchorCtr="0" compatLnSpc="1">
            <a:prstTxWarp prst="textNoShape">
              <a:avLst/>
            </a:prstTxWarp>
          </a:bodyPr>
          <a:lstStyle>
            <a:lvl1pPr fontAlgn="base">
              <a:spcBef>
                <a:spcPct val="0"/>
              </a:spcBef>
              <a:spcAft>
                <a:spcPct val="0"/>
              </a:spcAft>
              <a:defRPr>
                <a:latin typeface="Corbel" charset="0"/>
                <a:ea typeface="ＭＳ Ｐゴシック" charset="0"/>
                <a:cs typeface="Corbel" charset="0"/>
              </a:defRPr>
            </a:lvl1pPr>
          </a:lstStyle>
          <a:p>
            <a:endParaRPr lang="en-US"/>
          </a:p>
        </p:txBody>
      </p:sp>
      <p:sp>
        <p:nvSpPr>
          <p:cNvPr id="4" name="Slide Number Placeholder 3"/>
          <p:cNvSpPr>
            <a:spLocks noGrp="1"/>
          </p:cNvSpPr>
          <p:nvPr>
            <p:ph type="sldNum" sz="quarter" idx="11"/>
          </p:nvPr>
        </p:nvSpPr>
        <p:spPr>
          <a:xfrm>
            <a:off x="4900084" y="6356351"/>
            <a:ext cx="2844800" cy="366183"/>
          </a:xfrm>
          <a:prstGeom prst="rect">
            <a:avLst/>
          </a:prstGeom>
        </p:spPr>
        <p:txBody>
          <a:bodyPr/>
          <a:lstStyle>
            <a:lvl1pPr>
              <a:defRPr/>
            </a:lvl1pPr>
          </a:lstStyle>
          <a:p>
            <a:fld id="{F837A89B-64C8-494D-94D8-51B302132E8A}" type="slidenum">
              <a:rPr lang="en-US"/>
              <a:pPr/>
              <a:t>‹#›</a:t>
            </a:fld>
            <a:endParaRPr lang="en-US"/>
          </a:p>
        </p:txBody>
      </p:sp>
    </p:spTree>
    <p:extLst>
      <p:ext uri="{BB962C8B-B14F-4D97-AF65-F5344CB8AC3E}">
        <p14:creationId xmlns:p14="http://schemas.microsoft.com/office/powerpoint/2010/main" val="638746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Title 1"/>
          <p:cNvSpPr>
            <a:spLocks noGrp="1"/>
          </p:cNvSpPr>
          <p:nvPr>
            <p:ph type="title"/>
          </p:nvPr>
        </p:nvSpPr>
        <p:spPr>
          <a:xfrm>
            <a:off x="471937" y="89097"/>
            <a:ext cx="11394276" cy="685235"/>
          </a:xfrm>
        </p:spPr>
        <p:txBody>
          <a:bodyPr/>
          <a:lstStyle/>
          <a:p>
            <a:r>
              <a:rPr lang="en-US"/>
              <a:t>Click to edit Master title style</a:t>
            </a:r>
            <a:endParaRPr lang="en-US" dirty="0"/>
          </a:p>
        </p:txBody>
      </p:sp>
      <p:sp>
        <p:nvSpPr>
          <p:cNvPr id="3" name="Footer Placeholder 2"/>
          <p:cNvSpPr>
            <a:spLocks noGrp="1"/>
          </p:cNvSpPr>
          <p:nvPr>
            <p:ph type="ftr" sz="quarter" idx="10"/>
          </p:nvPr>
        </p:nvSpPr>
        <p:spPr>
          <a:xfrm>
            <a:off x="472017" y="6356351"/>
            <a:ext cx="3860800" cy="366183"/>
          </a:xfrm>
          <a:prstGeom prst="rect">
            <a:avLst/>
          </a:prstGeom>
        </p:spPr>
        <p:txBody>
          <a:bodyPr wrap="square" numCol="1" anchorCtr="0" compatLnSpc="1">
            <a:prstTxWarp prst="textNoShape">
              <a:avLst/>
            </a:prstTxWarp>
          </a:bodyPr>
          <a:lstStyle>
            <a:lvl1pPr fontAlgn="base">
              <a:spcBef>
                <a:spcPct val="0"/>
              </a:spcBef>
              <a:spcAft>
                <a:spcPct val="0"/>
              </a:spcAft>
              <a:defRPr>
                <a:latin typeface="Corbel" charset="0"/>
                <a:ea typeface="ＭＳ Ｐゴシック" charset="0"/>
                <a:cs typeface="Corbel" charset="0"/>
              </a:defRPr>
            </a:lvl1pPr>
          </a:lstStyle>
          <a:p>
            <a:endParaRPr lang="en-US"/>
          </a:p>
        </p:txBody>
      </p:sp>
      <p:sp>
        <p:nvSpPr>
          <p:cNvPr id="4" name="Slide Number Placeholder 3"/>
          <p:cNvSpPr>
            <a:spLocks noGrp="1"/>
          </p:cNvSpPr>
          <p:nvPr>
            <p:ph type="sldNum" sz="quarter" idx="11"/>
          </p:nvPr>
        </p:nvSpPr>
        <p:spPr>
          <a:xfrm>
            <a:off x="4900084" y="6356351"/>
            <a:ext cx="2844800" cy="366183"/>
          </a:xfrm>
          <a:prstGeom prst="rect">
            <a:avLst/>
          </a:prstGeom>
        </p:spPr>
        <p:txBody>
          <a:bodyPr/>
          <a:lstStyle>
            <a:lvl1pPr>
              <a:defRPr/>
            </a:lvl1pPr>
          </a:lstStyle>
          <a:p>
            <a:fld id="{F837A89B-64C8-494D-94D8-51B302132E8A}" type="slidenum">
              <a:rPr lang="en-US"/>
              <a:pPr/>
              <a:t>‹#›</a:t>
            </a:fld>
            <a:endParaRPr lang="en-US"/>
          </a:p>
        </p:txBody>
      </p:sp>
    </p:spTree>
    <p:extLst>
      <p:ext uri="{BB962C8B-B14F-4D97-AF65-F5344CB8AC3E}">
        <p14:creationId xmlns:p14="http://schemas.microsoft.com/office/powerpoint/2010/main" val="98617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1">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dirty="0"/>
          </a:p>
        </p:txBody>
      </p:sp>
      <p:sp>
        <p:nvSpPr>
          <p:cNvPr id="5" name="Text Placeholder 4"/>
          <p:cNvSpPr>
            <a:spLocks noGrp="1"/>
          </p:cNvSpPr>
          <p:nvPr>
            <p:ph type="body" sz="quarter" idx="10" hasCustomPrompt="1"/>
          </p:nvPr>
        </p:nvSpPr>
        <p:spPr>
          <a:xfrm>
            <a:off x="9665818" y="0"/>
            <a:ext cx="2526183" cy="249283"/>
          </a:xfrm>
        </p:spPr>
        <p:txBody>
          <a:bodyPr/>
          <a:lstStyle>
            <a:lvl1pPr algn="r">
              <a:defRPr sz="1067"/>
            </a:lvl1pPr>
          </a:lstStyle>
          <a:p>
            <a:r>
              <a:rPr lang="en-US" dirty="0" err="1"/>
              <a:t>CheckMate</a:t>
            </a:r>
            <a:r>
              <a:rPr lang="en-US" dirty="0"/>
              <a:t> 459</a:t>
            </a:r>
          </a:p>
        </p:txBody>
      </p:sp>
    </p:spTree>
    <p:extLst>
      <p:ext uri="{BB962C8B-B14F-4D97-AF65-F5344CB8AC3E}">
        <p14:creationId xmlns:p14="http://schemas.microsoft.com/office/powerpoint/2010/main" val="1962806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6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423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732367" y="107576"/>
            <a:ext cx="10723035"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20" name="Google Shape;20;p3"/>
          <p:cNvSpPr txBox="1">
            <a:spLocks noGrp="1"/>
          </p:cNvSpPr>
          <p:nvPr>
            <p:ph type="body" idx="1"/>
          </p:nvPr>
        </p:nvSpPr>
        <p:spPr>
          <a:xfrm>
            <a:off x="732367" y="1600201"/>
            <a:ext cx="10723035" cy="4343400"/>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Font typeface="Arial" panose="020B0604020202020204" pitchFamily="34" charset="0"/>
              <a:buChar char="•"/>
              <a:defRPr>
                <a:uFillTx/>
              </a:defRPr>
            </a:lvl1pPr>
            <a:lvl2pPr marL="914400" lvl="1" indent="-354330" algn="l">
              <a:spcBef>
                <a:spcPts val="600"/>
              </a:spcBef>
              <a:spcAft>
                <a:spcPts val="0"/>
              </a:spcAft>
              <a:buSzPts val="1980"/>
              <a:buChar char="⚫"/>
              <a:defRPr>
                <a:uFillTx/>
              </a:defRPr>
            </a:lvl2pPr>
            <a:lvl3pPr marL="1371600" lvl="2" indent="-354330" algn="l">
              <a:spcBef>
                <a:spcPts val="600"/>
              </a:spcBef>
              <a:spcAft>
                <a:spcPts val="0"/>
              </a:spcAft>
              <a:buSzPts val="1980"/>
              <a:buChar char="⚫"/>
              <a:defRPr>
                <a:uFillTx/>
              </a:defRPr>
            </a:lvl3pPr>
            <a:lvl4pPr marL="1828800" lvl="3" indent="-354330" algn="l">
              <a:spcBef>
                <a:spcPts val="600"/>
              </a:spcBef>
              <a:spcAft>
                <a:spcPts val="0"/>
              </a:spcAft>
              <a:buSzPts val="1980"/>
              <a:buChar char="⚫"/>
              <a:defRPr>
                <a:uFillTx/>
              </a:defRPr>
            </a:lvl4pPr>
            <a:lvl5pPr marL="2286000" lvl="4" indent="-354329" algn="l">
              <a:spcBef>
                <a:spcPts val="600"/>
              </a:spcBef>
              <a:spcAft>
                <a:spcPts val="0"/>
              </a:spcAft>
              <a:buSzPts val="1980"/>
              <a:buChar char="⚫"/>
              <a:defRPr>
                <a:uFillTx/>
              </a:defRPr>
            </a:lvl5pPr>
            <a:lvl6pPr marL="2743200" lvl="5" indent="-354329" algn="l">
              <a:spcBef>
                <a:spcPts val="360"/>
              </a:spcBef>
              <a:spcAft>
                <a:spcPts val="0"/>
              </a:spcAft>
              <a:buSzPts val="1980"/>
              <a:buChar char="⚫"/>
              <a:defRPr>
                <a:uFillTx/>
              </a:defRPr>
            </a:lvl6pPr>
            <a:lvl7pPr marL="3200400" lvl="6" indent="-354329" algn="l">
              <a:spcBef>
                <a:spcPts val="360"/>
              </a:spcBef>
              <a:spcAft>
                <a:spcPts val="0"/>
              </a:spcAft>
              <a:buSzPts val="1980"/>
              <a:buChar char="⚫"/>
              <a:defRPr>
                <a:uFillTx/>
              </a:defRPr>
            </a:lvl7pPr>
            <a:lvl8pPr marL="3657600" lvl="7" indent="-354329" algn="l">
              <a:spcBef>
                <a:spcPts val="360"/>
              </a:spcBef>
              <a:spcAft>
                <a:spcPts val="0"/>
              </a:spcAft>
              <a:buSzPts val="1980"/>
              <a:buChar char="⚫"/>
              <a:defRPr>
                <a:uFillTx/>
              </a:defRPr>
            </a:lvl8pPr>
            <a:lvl9pPr marL="4114800" lvl="8" indent="-354329" algn="l">
              <a:spcBef>
                <a:spcPts val="360"/>
              </a:spcBef>
              <a:spcAft>
                <a:spcPts val="0"/>
              </a:spcAft>
              <a:buSzPts val="1980"/>
              <a:buChar char="⚫"/>
              <a:defRPr>
                <a:uFillTx/>
              </a:defRPr>
            </a:lvl9pPr>
          </a:lstStyle>
          <a:p>
            <a:endParaRPr dirty="0"/>
          </a:p>
        </p:txBody>
      </p:sp>
      <p:sp>
        <p:nvSpPr>
          <p:cNvPr id="21" name="Google Shape;21;p3"/>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22" name="Google Shape;22;p3"/>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23" name="Google Shape;23;p3"/>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60282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C53EB1-6279-724F-BE4C-19281B1897B9}"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05193-122A-EB45-863C-CC83963ECA95}" type="slidenum">
              <a:rPr lang="en-US" smtClean="0"/>
              <a:t>‹#›</a:t>
            </a:fld>
            <a:endParaRPr lang="en-US"/>
          </a:p>
        </p:txBody>
      </p:sp>
    </p:spTree>
    <p:extLst>
      <p:ext uri="{BB962C8B-B14F-4D97-AF65-F5344CB8AC3E}">
        <p14:creationId xmlns:p14="http://schemas.microsoft.com/office/powerpoint/2010/main" val="3517365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484718" y="3352802"/>
            <a:ext cx="11222567"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26" name="Google Shape;26;p4"/>
          <p:cNvSpPr txBox="1">
            <a:spLocks noGrp="1"/>
          </p:cNvSpPr>
          <p:nvPr>
            <p:ph type="subTitle" idx="1"/>
          </p:nvPr>
        </p:nvSpPr>
        <p:spPr>
          <a:xfrm>
            <a:off x="484718" y="4771030"/>
            <a:ext cx="11222567" cy="972671"/>
          </a:xfrm>
          <a:prstGeom prst="rect">
            <a:avLst/>
          </a:prstGeom>
          <a:noFill/>
          <a:ln>
            <a:noFill/>
          </a:ln>
        </p:spPr>
        <p:txBody>
          <a:bodyPr spcFirstLastPara="1" wrap="square" lIns="91425" tIns="45700" rIns="91425" bIns="45700" anchor="t" anchorCtr="0">
            <a:noAutofit/>
          </a:bodyPr>
          <a:lstStyle>
            <a:lvl1pPr lvl="0" algn="ctr">
              <a:spcBef>
                <a:spcPts val="300"/>
              </a:spcBef>
              <a:spcAft>
                <a:spcPts val="0"/>
              </a:spcAft>
              <a:buSzPts val="1980"/>
              <a:buNone/>
              <a:defRPr sz="1800">
                <a:solidFill>
                  <a:srgbClr val="888888"/>
                </a:solidFill>
                <a:uFillTx/>
              </a:defRPr>
            </a:lvl1pPr>
            <a:lvl2pPr lvl="1" algn="ctr">
              <a:spcBef>
                <a:spcPts val="600"/>
              </a:spcBef>
              <a:spcAft>
                <a:spcPts val="0"/>
              </a:spcAft>
              <a:buSzPts val="2420"/>
              <a:buNone/>
              <a:defRPr>
                <a:solidFill>
                  <a:srgbClr val="888888"/>
                </a:solidFill>
                <a:uFillTx/>
              </a:defRPr>
            </a:lvl2pPr>
            <a:lvl3pPr lvl="2" algn="ctr">
              <a:spcBef>
                <a:spcPts val="600"/>
              </a:spcBef>
              <a:spcAft>
                <a:spcPts val="0"/>
              </a:spcAft>
              <a:buSzPts val="2200"/>
              <a:buNone/>
              <a:defRPr>
                <a:solidFill>
                  <a:srgbClr val="888888"/>
                </a:solidFill>
                <a:uFillTx/>
              </a:defRPr>
            </a:lvl3pPr>
            <a:lvl4pPr lvl="3" algn="ctr">
              <a:spcBef>
                <a:spcPts val="600"/>
              </a:spcBef>
              <a:spcAft>
                <a:spcPts val="0"/>
              </a:spcAft>
              <a:buSzPts val="1980"/>
              <a:buNone/>
              <a:defRPr>
                <a:solidFill>
                  <a:srgbClr val="888888"/>
                </a:solidFill>
                <a:uFillTx/>
              </a:defRPr>
            </a:lvl4pPr>
            <a:lvl5pPr lvl="4" algn="ctr">
              <a:spcBef>
                <a:spcPts val="600"/>
              </a:spcBef>
              <a:spcAft>
                <a:spcPts val="0"/>
              </a:spcAft>
              <a:buSzPts val="1980"/>
              <a:buNone/>
              <a:defRPr>
                <a:solidFill>
                  <a:srgbClr val="888888"/>
                </a:solidFill>
                <a:uFillTx/>
              </a:defRPr>
            </a:lvl5pPr>
            <a:lvl6pPr lvl="5" algn="ctr">
              <a:spcBef>
                <a:spcPts val="360"/>
              </a:spcBef>
              <a:spcAft>
                <a:spcPts val="0"/>
              </a:spcAft>
              <a:buSzPts val="1980"/>
              <a:buNone/>
              <a:defRPr>
                <a:solidFill>
                  <a:srgbClr val="888888"/>
                </a:solidFill>
                <a:uFillTx/>
              </a:defRPr>
            </a:lvl6pPr>
            <a:lvl7pPr lvl="6" algn="ctr">
              <a:spcBef>
                <a:spcPts val="360"/>
              </a:spcBef>
              <a:spcAft>
                <a:spcPts val="0"/>
              </a:spcAft>
              <a:buSzPts val="1980"/>
              <a:buNone/>
              <a:defRPr>
                <a:solidFill>
                  <a:srgbClr val="888888"/>
                </a:solidFill>
                <a:uFillTx/>
              </a:defRPr>
            </a:lvl7pPr>
            <a:lvl8pPr lvl="7" algn="ctr">
              <a:spcBef>
                <a:spcPts val="360"/>
              </a:spcBef>
              <a:spcAft>
                <a:spcPts val="0"/>
              </a:spcAft>
              <a:buSzPts val="1980"/>
              <a:buNone/>
              <a:defRPr>
                <a:solidFill>
                  <a:srgbClr val="888888"/>
                </a:solidFill>
                <a:uFillTx/>
              </a:defRPr>
            </a:lvl8pPr>
            <a:lvl9pPr lvl="8" algn="ctr">
              <a:spcBef>
                <a:spcPts val="360"/>
              </a:spcBef>
              <a:spcAft>
                <a:spcPts val="0"/>
              </a:spcAft>
              <a:buSzPts val="1980"/>
              <a:buNone/>
              <a:defRPr>
                <a:solidFill>
                  <a:srgbClr val="888888"/>
                </a:solidFill>
                <a:uFillTx/>
              </a:defRPr>
            </a:lvl9pPr>
          </a:lstStyle>
          <a:p>
            <a:endParaRPr/>
          </a:p>
        </p:txBody>
      </p:sp>
      <p:sp>
        <p:nvSpPr>
          <p:cNvPr id="27" name="Google Shape;27;p4"/>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28" name="Google Shape;28;p4"/>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29" name="Google Shape;29;p4"/>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
        <p:nvSpPr>
          <p:cNvPr id="30" name="Google Shape;30;p4"/>
          <p:cNvSpPr>
            <a:spLocks noGrp="1"/>
          </p:cNvSpPr>
          <p:nvPr>
            <p:ph type="pic" idx="2"/>
          </p:nvPr>
        </p:nvSpPr>
        <p:spPr>
          <a:xfrm>
            <a:off x="494640" y="363538"/>
            <a:ext cx="1120272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lvl1pPr marR="0" lvl="0" algn="l" rtl="0">
              <a:spcBef>
                <a:spcPts val="2000"/>
              </a:spcBef>
              <a:spcAft>
                <a:spcPts val="0"/>
              </a:spcAft>
              <a:buClr>
                <a:srgbClr val="6DB7D7"/>
              </a:buClr>
              <a:buSzPts val="3520"/>
              <a:buFont typeface="Noto Sans Symbols"/>
              <a:buNone/>
              <a:defRPr sz="3200" b="0" i="0" u="none" strike="noStrike" cap="none">
                <a:solidFill>
                  <a:srgbClr val="595959"/>
                </a:solidFill>
                <a:uFillTx/>
                <a:latin typeface="Source Sans Pro"/>
                <a:ea typeface="Source Sans Pro"/>
                <a:cs typeface="Source Sans Pro"/>
                <a:sym typeface="Source Sans Pro"/>
              </a:defRPr>
            </a:lvl1pPr>
            <a:lvl2pPr marR="0" lvl="1" algn="l" rtl="0">
              <a:spcBef>
                <a:spcPts val="600"/>
              </a:spcBef>
              <a:spcAft>
                <a:spcPts val="0"/>
              </a:spcAft>
              <a:buClr>
                <a:srgbClr val="205C77"/>
              </a:buClr>
              <a:buSzPts val="3080"/>
              <a:buFont typeface="Noto Sans Symbols"/>
              <a:buNone/>
              <a:defRPr sz="2800" b="0" i="0" u="none" strike="noStrike" cap="none">
                <a:solidFill>
                  <a:srgbClr val="595959"/>
                </a:solidFill>
                <a:uFillTx/>
                <a:latin typeface="Source Sans Pro"/>
                <a:ea typeface="Source Sans Pro"/>
                <a:cs typeface="Source Sans Pro"/>
                <a:sym typeface="Source Sans Pro"/>
              </a:defRPr>
            </a:lvl2pPr>
            <a:lvl3pPr marR="0" lvl="2" algn="l" rtl="0">
              <a:spcBef>
                <a:spcPts val="600"/>
              </a:spcBef>
              <a:spcAft>
                <a:spcPts val="0"/>
              </a:spcAft>
              <a:buClr>
                <a:srgbClr val="6DB7D7"/>
              </a:buClr>
              <a:buSzPts val="2640"/>
              <a:buFont typeface="Noto Sans Symbols"/>
              <a:buNone/>
              <a:defRPr sz="2400" b="0" i="0" u="none" strike="noStrike" cap="none">
                <a:solidFill>
                  <a:srgbClr val="595959"/>
                </a:solidFill>
                <a:uFillTx/>
                <a:latin typeface="Source Sans Pro"/>
                <a:ea typeface="Source Sans Pro"/>
                <a:cs typeface="Source Sans Pro"/>
                <a:sym typeface="Source Sans Pro"/>
              </a:defRPr>
            </a:lvl3pPr>
            <a:lvl4pPr marR="0" lvl="3" algn="l" rtl="0">
              <a:spcBef>
                <a:spcPts val="600"/>
              </a:spcBef>
              <a:spcAft>
                <a:spcPts val="0"/>
              </a:spcAft>
              <a:buClr>
                <a:srgbClr val="205C7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4pPr>
            <a:lvl5pPr marR="0" lvl="4" algn="l" rtl="0">
              <a:spcBef>
                <a:spcPts val="6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5pPr>
            <a:lvl6pPr marR="0" lvl="5" algn="l" rtl="0">
              <a:spcBef>
                <a:spcPts val="400"/>
              </a:spcBef>
              <a:spcAft>
                <a:spcPts val="0"/>
              </a:spcAft>
              <a:buClr>
                <a:schemeClr val="accent2"/>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6pPr>
            <a:lvl7pPr marR="0" lvl="6" algn="l" rtl="0">
              <a:spcBef>
                <a:spcPts val="4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7pPr>
            <a:lvl8pPr marR="0" lvl="7" algn="l" rtl="0">
              <a:spcBef>
                <a:spcPts val="400"/>
              </a:spcBef>
              <a:spcAft>
                <a:spcPts val="0"/>
              </a:spcAft>
              <a:buClr>
                <a:schemeClr val="accent2"/>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8pPr>
            <a:lvl9pPr marR="0" lvl="8" algn="l" rtl="0">
              <a:spcBef>
                <a:spcPts val="4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3901384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32367" y="2403145"/>
            <a:ext cx="10742084"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4600"/>
              <a:buFont typeface="Source Sans Pro"/>
              <a:buNone/>
              <a:defRPr sz="4600" b="0" cap="none">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33" name="Google Shape;33;p5"/>
          <p:cNvSpPr txBox="1">
            <a:spLocks noGrp="1"/>
          </p:cNvSpPr>
          <p:nvPr>
            <p:ph type="body" idx="1"/>
          </p:nvPr>
        </p:nvSpPr>
        <p:spPr>
          <a:xfrm>
            <a:off x="732367" y="3736006"/>
            <a:ext cx="10742084" cy="1500187"/>
          </a:xfrm>
          <a:prstGeom prst="rect">
            <a:avLst/>
          </a:prstGeom>
          <a:noFill/>
          <a:ln>
            <a:noFill/>
          </a:ln>
        </p:spPr>
        <p:txBody>
          <a:bodyPr spcFirstLastPara="1" wrap="square" lIns="91425" tIns="45700" rIns="91425" bIns="45700" anchor="t" anchorCtr="0">
            <a:noAutofit/>
          </a:bodyPr>
          <a:lstStyle>
            <a:lvl1pPr marL="457200" lvl="0" indent="-228600" algn="ctr">
              <a:spcBef>
                <a:spcPts val="300"/>
              </a:spcBef>
              <a:spcAft>
                <a:spcPts val="0"/>
              </a:spcAft>
              <a:buSzPts val="1980"/>
              <a:buNone/>
              <a:defRPr sz="1800">
                <a:solidFill>
                  <a:srgbClr val="888888"/>
                </a:solidFill>
                <a:uFillTx/>
              </a:defRPr>
            </a:lvl1pPr>
            <a:lvl2pPr marL="914400" lvl="1" indent="-228600" algn="l">
              <a:spcBef>
                <a:spcPts val="600"/>
              </a:spcBef>
              <a:spcAft>
                <a:spcPts val="0"/>
              </a:spcAft>
              <a:buSzPts val="1980"/>
              <a:buNone/>
              <a:defRPr sz="1800">
                <a:solidFill>
                  <a:srgbClr val="888888"/>
                </a:solidFill>
                <a:uFillTx/>
              </a:defRPr>
            </a:lvl2pPr>
            <a:lvl3pPr marL="1371600" lvl="2" indent="-228600" algn="l">
              <a:spcBef>
                <a:spcPts val="600"/>
              </a:spcBef>
              <a:spcAft>
                <a:spcPts val="0"/>
              </a:spcAft>
              <a:buSzPts val="1760"/>
              <a:buNone/>
              <a:defRPr sz="1600">
                <a:solidFill>
                  <a:srgbClr val="888888"/>
                </a:solidFill>
                <a:uFillTx/>
              </a:defRPr>
            </a:lvl3pPr>
            <a:lvl4pPr marL="1828800" lvl="3" indent="-228600" algn="l">
              <a:spcBef>
                <a:spcPts val="600"/>
              </a:spcBef>
              <a:spcAft>
                <a:spcPts val="0"/>
              </a:spcAft>
              <a:buSzPts val="1540"/>
              <a:buNone/>
              <a:defRPr sz="1400">
                <a:solidFill>
                  <a:srgbClr val="888888"/>
                </a:solidFill>
                <a:uFillTx/>
              </a:defRPr>
            </a:lvl4pPr>
            <a:lvl5pPr marL="2286000" lvl="4" indent="-228600" algn="l">
              <a:spcBef>
                <a:spcPts val="600"/>
              </a:spcBef>
              <a:spcAft>
                <a:spcPts val="0"/>
              </a:spcAft>
              <a:buSzPts val="1540"/>
              <a:buNone/>
              <a:defRPr sz="1400">
                <a:solidFill>
                  <a:srgbClr val="888888"/>
                </a:solidFill>
                <a:uFillTx/>
              </a:defRPr>
            </a:lvl5pPr>
            <a:lvl6pPr marL="2743200" lvl="5" indent="-228600" algn="l">
              <a:spcBef>
                <a:spcPts val="280"/>
              </a:spcBef>
              <a:spcAft>
                <a:spcPts val="0"/>
              </a:spcAft>
              <a:buSzPts val="1540"/>
              <a:buNone/>
              <a:defRPr sz="1400">
                <a:solidFill>
                  <a:srgbClr val="888888"/>
                </a:solidFill>
                <a:uFillTx/>
              </a:defRPr>
            </a:lvl6pPr>
            <a:lvl7pPr marL="3200400" lvl="6" indent="-228600" algn="l">
              <a:spcBef>
                <a:spcPts val="280"/>
              </a:spcBef>
              <a:spcAft>
                <a:spcPts val="0"/>
              </a:spcAft>
              <a:buSzPts val="1540"/>
              <a:buNone/>
              <a:defRPr sz="1400">
                <a:solidFill>
                  <a:srgbClr val="888888"/>
                </a:solidFill>
                <a:uFillTx/>
              </a:defRPr>
            </a:lvl7pPr>
            <a:lvl8pPr marL="3657600" lvl="7" indent="-228600" algn="l">
              <a:spcBef>
                <a:spcPts val="280"/>
              </a:spcBef>
              <a:spcAft>
                <a:spcPts val="0"/>
              </a:spcAft>
              <a:buSzPts val="1540"/>
              <a:buNone/>
              <a:defRPr sz="1400">
                <a:solidFill>
                  <a:srgbClr val="888888"/>
                </a:solidFill>
                <a:uFillTx/>
              </a:defRPr>
            </a:lvl8pPr>
            <a:lvl9pPr marL="4114800" lvl="8" indent="-228600" algn="l">
              <a:spcBef>
                <a:spcPts val="280"/>
              </a:spcBef>
              <a:spcAft>
                <a:spcPts val="0"/>
              </a:spcAft>
              <a:buSzPts val="1540"/>
              <a:buNone/>
              <a:defRPr sz="1400">
                <a:solidFill>
                  <a:srgbClr val="888888"/>
                </a:solidFill>
                <a:uFillTx/>
              </a:defRPr>
            </a:lvl9pPr>
          </a:lstStyle>
          <a:p>
            <a:endParaRPr/>
          </a:p>
        </p:txBody>
      </p:sp>
      <p:sp>
        <p:nvSpPr>
          <p:cNvPr id="34" name="Google Shape;34;p5"/>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35" name="Google Shape;35;p5"/>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36" name="Google Shape;36;p5"/>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5567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732367" y="107576"/>
            <a:ext cx="10723035"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39" name="Google Shape;39;p6"/>
          <p:cNvSpPr txBox="1">
            <a:spLocks noGrp="1"/>
          </p:cNvSpPr>
          <p:nvPr>
            <p:ph type="body" idx="1"/>
          </p:nvPr>
        </p:nvSpPr>
        <p:spPr>
          <a:xfrm>
            <a:off x="732367" y="1600201"/>
            <a:ext cx="5120640" cy="4343400"/>
          </a:xfrm>
          <a:prstGeom prst="rect">
            <a:avLst/>
          </a:prstGeom>
          <a:noFill/>
          <a:ln>
            <a:noFill/>
          </a:ln>
        </p:spPr>
        <p:txBody>
          <a:bodyPr spcFirstLastPara="1" wrap="square" lIns="91425" tIns="45700" rIns="91425" bIns="45700" anchor="t" anchorCtr="0">
            <a:noAutofit/>
          </a:bodyPr>
          <a:lstStyle>
            <a:lvl1pPr marL="457200" lvl="0" indent="-368300" algn="l">
              <a:spcBef>
                <a:spcPts val="1600"/>
              </a:spcBef>
              <a:spcAft>
                <a:spcPts val="0"/>
              </a:spcAft>
              <a:buSzPts val="2200"/>
              <a:buChar char="⚫"/>
              <a:defRPr sz="2000">
                <a:uFillTx/>
              </a:defRPr>
            </a:lvl1pPr>
            <a:lvl2pPr marL="914400" lvl="1" indent="-354330" algn="l">
              <a:spcBef>
                <a:spcPts val="600"/>
              </a:spcBef>
              <a:spcAft>
                <a:spcPts val="0"/>
              </a:spcAft>
              <a:buSzPts val="1980"/>
              <a:buChar char="⚫"/>
              <a:defRPr sz="1800">
                <a:uFillTx/>
              </a:defRPr>
            </a:lvl2pPr>
            <a:lvl3pPr marL="1371600" lvl="2" indent="-354330" algn="l">
              <a:spcBef>
                <a:spcPts val="600"/>
              </a:spcBef>
              <a:spcAft>
                <a:spcPts val="0"/>
              </a:spcAft>
              <a:buSzPts val="1980"/>
              <a:buChar char="⚫"/>
              <a:defRPr sz="1800">
                <a:uFillTx/>
              </a:defRPr>
            </a:lvl3pPr>
            <a:lvl4pPr marL="1828800" lvl="3" indent="-354330" algn="l">
              <a:spcBef>
                <a:spcPts val="600"/>
              </a:spcBef>
              <a:spcAft>
                <a:spcPts val="0"/>
              </a:spcAft>
              <a:buSzPts val="1980"/>
              <a:buChar char="⚫"/>
              <a:defRPr sz="1800">
                <a:uFillTx/>
              </a:defRPr>
            </a:lvl4pPr>
            <a:lvl5pPr marL="2286000" lvl="4" indent="-354329" algn="l">
              <a:spcBef>
                <a:spcPts val="600"/>
              </a:spcBef>
              <a:spcAft>
                <a:spcPts val="0"/>
              </a:spcAft>
              <a:buSzPts val="1980"/>
              <a:buChar char="⚫"/>
              <a:defRPr sz="1800">
                <a:uFillTx/>
              </a:defRPr>
            </a:lvl5pPr>
            <a:lvl6pPr marL="2743200" lvl="5" indent="-354329" algn="l">
              <a:spcBef>
                <a:spcPts val="360"/>
              </a:spcBef>
              <a:spcAft>
                <a:spcPts val="0"/>
              </a:spcAft>
              <a:buSzPts val="1980"/>
              <a:buChar char="⚫"/>
              <a:defRPr sz="1800">
                <a:uFillTx/>
              </a:defRPr>
            </a:lvl6pPr>
            <a:lvl7pPr marL="3200400" lvl="6" indent="-354329" algn="l">
              <a:spcBef>
                <a:spcPts val="360"/>
              </a:spcBef>
              <a:spcAft>
                <a:spcPts val="0"/>
              </a:spcAft>
              <a:buSzPts val="1980"/>
              <a:buChar char="⚫"/>
              <a:defRPr sz="1800">
                <a:uFillTx/>
              </a:defRPr>
            </a:lvl7pPr>
            <a:lvl8pPr marL="3657600" lvl="7" indent="-354329" algn="l">
              <a:spcBef>
                <a:spcPts val="360"/>
              </a:spcBef>
              <a:spcAft>
                <a:spcPts val="0"/>
              </a:spcAft>
              <a:buSzPts val="1980"/>
              <a:buChar char="⚫"/>
              <a:defRPr sz="1800">
                <a:uFillTx/>
              </a:defRPr>
            </a:lvl8pPr>
            <a:lvl9pPr marL="4114800" lvl="8" indent="-354329" algn="l">
              <a:spcBef>
                <a:spcPts val="360"/>
              </a:spcBef>
              <a:spcAft>
                <a:spcPts val="0"/>
              </a:spcAft>
              <a:buSzPts val="1980"/>
              <a:buChar char="⚫"/>
              <a:defRPr sz="1800">
                <a:uFillTx/>
              </a:defRPr>
            </a:lvl9pPr>
          </a:lstStyle>
          <a:p>
            <a:endParaRPr/>
          </a:p>
        </p:txBody>
      </p:sp>
      <p:sp>
        <p:nvSpPr>
          <p:cNvPr id="40" name="Google Shape;40;p6"/>
          <p:cNvSpPr txBox="1">
            <a:spLocks noGrp="1"/>
          </p:cNvSpPr>
          <p:nvPr>
            <p:ph type="body" idx="2"/>
          </p:nvPr>
        </p:nvSpPr>
        <p:spPr>
          <a:xfrm>
            <a:off x="6334761" y="1600201"/>
            <a:ext cx="5120640" cy="4343400"/>
          </a:xfrm>
          <a:prstGeom prst="rect">
            <a:avLst/>
          </a:prstGeom>
          <a:noFill/>
          <a:ln>
            <a:noFill/>
          </a:ln>
        </p:spPr>
        <p:txBody>
          <a:bodyPr spcFirstLastPara="1" wrap="square" lIns="91425" tIns="45700" rIns="91425" bIns="45700" anchor="t" anchorCtr="0">
            <a:noAutofit/>
          </a:bodyPr>
          <a:lstStyle>
            <a:lvl1pPr marL="457200" lvl="0" indent="-368300" algn="l">
              <a:spcBef>
                <a:spcPts val="1600"/>
              </a:spcBef>
              <a:spcAft>
                <a:spcPts val="0"/>
              </a:spcAft>
              <a:buSzPts val="2200"/>
              <a:buChar char="⚫"/>
              <a:defRPr sz="2000">
                <a:uFillTx/>
              </a:defRPr>
            </a:lvl1pPr>
            <a:lvl2pPr marL="914400" lvl="1" indent="-354330" algn="l">
              <a:spcBef>
                <a:spcPts val="600"/>
              </a:spcBef>
              <a:spcAft>
                <a:spcPts val="0"/>
              </a:spcAft>
              <a:buSzPts val="1980"/>
              <a:buChar char="⚫"/>
              <a:defRPr sz="1800">
                <a:uFillTx/>
              </a:defRPr>
            </a:lvl2pPr>
            <a:lvl3pPr marL="1371600" lvl="2" indent="-354330" algn="l">
              <a:spcBef>
                <a:spcPts val="600"/>
              </a:spcBef>
              <a:spcAft>
                <a:spcPts val="0"/>
              </a:spcAft>
              <a:buSzPts val="1980"/>
              <a:buChar char="⚫"/>
              <a:defRPr sz="1800">
                <a:uFillTx/>
              </a:defRPr>
            </a:lvl3pPr>
            <a:lvl4pPr marL="1828800" lvl="3" indent="-354330" algn="l">
              <a:spcBef>
                <a:spcPts val="600"/>
              </a:spcBef>
              <a:spcAft>
                <a:spcPts val="0"/>
              </a:spcAft>
              <a:buSzPts val="1980"/>
              <a:buChar char="⚫"/>
              <a:defRPr sz="1800">
                <a:uFillTx/>
              </a:defRPr>
            </a:lvl4pPr>
            <a:lvl5pPr marL="2286000" lvl="4" indent="-354329" algn="l">
              <a:spcBef>
                <a:spcPts val="600"/>
              </a:spcBef>
              <a:spcAft>
                <a:spcPts val="0"/>
              </a:spcAft>
              <a:buSzPts val="1980"/>
              <a:buChar char="⚫"/>
              <a:defRPr sz="1800">
                <a:uFillTx/>
              </a:defRPr>
            </a:lvl5pPr>
            <a:lvl6pPr marL="2743200" lvl="5" indent="-354329" algn="l">
              <a:spcBef>
                <a:spcPts val="360"/>
              </a:spcBef>
              <a:spcAft>
                <a:spcPts val="0"/>
              </a:spcAft>
              <a:buSzPts val="1980"/>
              <a:buChar char="⚫"/>
              <a:defRPr sz="1800">
                <a:uFillTx/>
              </a:defRPr>
            </a:lvl6pPr>
            <a:lvl7pPr marL="3200400" lvl="6" indent="-354329" algn="l">
              <a:spcBef>
                <a:spcPts val="360"/>
              </a:spcBef>
              <a:spcAft>
                <a:spcPts val="0"/>
              </a:spcAft>
              <a:buSzPts val="1980"/>
              <a:buChar char="⚫"/>
              <a:defRPr sz="1800">
                <a:uFillTx/>
              </a:defRPr>
            </a:lvl7pPr>
            <a:lvl8pPr marL="3657600" lvl="7" indent="-354329" algn="l">
              <a:spcBef>
                <a:spcPts val="360"/>
              </a:spcBef>
              <a:spcAft>
                <a:spcPts val="0"/>
              </a:spcAft>
              <a:buSzPts val="1980"/>
              <a:buChar char="⚫"/>
              <a:defRPr sz="1800">
                <a:uFillTx/>
              </a:defRPr>
            </a:lvl8pPr>
            <a:lvl9pPr marL="4114800" lvl="8" indent="-354329" algn="l">
              <a:spcBef>
                <a:spcPts val="360"/>
              </a:spcBef>
              <a:spcAft>
                <a:spcPts val="0"/>
              </a:spcAft>
              <a:buSzPts val="1980"/>
              <a:buChar char="⚫"/>
              <a:defRPr sz="1800">
                <a:uFillTx/>
              </a:defRPr>
            </a:lvl9pPr>
          </a:lstStyle>
          <a:p>
            <a:endParaRPr/>
          </a:p>
        </p:txBody>
      </p:sp>
      <p:sp>
        <p:nvSpPr>
          <p:cNvPr id="41" name="Google Shape;41;p6"/>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42" name="Google Shape;42;p6"/>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43" name="Google Shape;43;p6"/>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1604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732365" y="107576"/>
            <a:ext cx="10723035"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4600"/>
              <a:buFont typeface="Source Sans Pro"/>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46" name="Google Shape;46;p7"/>
          <p:cNvSpPr txBox="1">
            <a:spLocks noGrp="1"/>
          </p:cNvSpPr>
          <p:nvPr>
            <p:ph type="body" idx="1"/>
          </p:nvPr>
        </p:nvSpPr>
        <p:spPr>
          <a:xfrm>
            <a:off x="732365" y="1453225"/>
            <a:ext cx="512064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uFillTx/>
              </a:defRPr>
            </a:lvl1pPr>
            <a:lvl2pPr marL="914400" lvl="1" indent="-228600" algn="l">
              <a:spcBef>
                <a:spcPts val="600"/>
              </a:spcBef>
              <a:spcAft>
                <a:spcPts val="0"/>
              </a:spcAft>
              <a:buSzPts val="2200"/>
              <a:buNone/>
              <a:defRPr sz="2000" b="1">
                <a:uFillTx/>
              </a:defRPr>
            </a:lvl2pPr>
            <a:lvl3pPr marL="1371600" lvl="2" indent="-228600" algn="l">
              <a:spcBef>
                <a:spcPts val="600"/>
              </a:spcBef>
              <a:spcAft>
                <a:spcPts val="0"/>
              </a:spcAft>
              <a:buSzPts val="1980"/>
              <a:buNone/>
              <a:defRPr sz="1800" b="1">
                <a:uFillTx/>
              </a:defRPr>
            </a:lvl3pPr>
            <a:lvl4pPr marL="1828800" lvl="3" indent="-228600" algn="l">
              <a:spcBef>
                <a:spcPts val="600"/>
              </a:spcBef>
              <a:spcAft>
                <a:spcPts val="0"/>
              </a:spcAft>
              <a:buSzPts val="1760"/>
              <a:buNone/>
              <a:defRPr sz="1600" b="1">
                <a:uFillTx/>
              </a:defRPr>
            </a:lvl4pPr>
            <a:lvl5pPr marL="2286000" lvl="4" indent="-228600" algn="l">
              <a:spcBef>
                <a:spcPts val="600"/>
              </a:spcBef>
              <a:spcAft>
                <a:spcPts val="0"/>
              </a:spcAft>
              <a:buSzPts val="1760"/>
              <a:buNone/>
              <a:defRPr sz="1600" b="1">
                <a:uFillTx/>
              </a:defRPr>
            </a:lvl5pPr>
            <a:lvl6pPr marL="2743200" lvl="5" indent="-228600" algn="l">
              <a:spcBef>
                <a:spcPts val="320"/>
              </a:spcBef>
              <a:spcAft>
                <a:spcPts val="0"/>
              </a:spcAft>
              <a:buSzPts val="1760"/>
              <a:buNone/>
              <a:defRPr sz="1600" b="1">
                <a:uFillTx/>
              </a:defRPr>
            </a:lvl6pPr>
            <a:lvl7pPr marL="3200400" lvl="6" indent="-228600" algn="l">
              <a:spcBef>
                <a:spcPts val="320"/>
              </a:spcBef>
              <a:spcAft>
                <a:spcPts val="0"/>
              </a:spcAft>
              <a:buSzPts val="1760"/>
              <a:buNone/>
              <a:defRPr sz="1600" b="1">
                <a:uFillTx/>
              </a:defRPr>
            </a:lvl7pPr>
            <a:lvl8pPr marL="3657600" lvl="7" indent="-228600" algn="l">
              <a:spcBef>
                <a:spcPts val="320"/>
              </a:spcBef>
              <a:spcAft>
                <a:spcPts val="0"/>
              </a:spcAft>
              <a:buSzPts val="1760"/>
              <a:buNone/>
              <a:defRPr sz="1600" b="1">
                <a:uFillTx/>
              </a:defRPr>
            </a:lvl8pPr>
            <a:lvl9pPr marL="4114800" lvl="8" indent="-228600" algn="l">
              <a:spcBef>
                <a:spcPts val="320"/>
              </a:spcBef>
              <a:spcAft>
                <a:spcPts val="0"/>
              </a:spcAft>
              <a:buSzPts val="1760"/>
              <a:buNone/>
              <a:defRPr sz="1600" b="1">
                <a:uFillTx/>
              </a:defRPr>
            </a:lvl9pPr>
          </a:lstStyle>
          <a:p>
            <a:endParaRPr/>
          </a:p>
        </p:txBody>
      </p:sp>
      <p:sp>
        <p:nvSpPr>
          <p:cNvPr id="47" name="Google Shape;47;p7"/>
          <p:cNvSpPr txBox="1">
            <a:spLocks noGrp="1"/>
          </p:cNvSpPr>
          <p:nvPr>
            <p:ph type="body" idx="2"/>
          </p:nvPr>
        </p:nvSpPr>
        <p:spPr>
          <a:xfrm>
            <a:off x="732365" y="2347416"/>
            <a:ext cx="5120640" cy="3596185"/>
          </a:xfrm>
          <a:prstGeom prst="rect">
            <a:avLst/>
          </a:prstGeom>
          <a:noFill/>
          <a:ln>
            <a:noFill/>
          </a:ln>
        </p:spPr>
        <p:txBody>
          <a:bodyPr spcFirstLastPara="1" wrap="square" lIns="91425" tIns="45700" rIns="91425" bIns="45700" anchor="t" anchorCtr="0">
            <a:noAutofit/>
          </a:bodyPr>
          <a:lstStyle>
            <a:lvl1pPr marL="457200" lvl="0" indent="-368300" algn="l">
              <a:spcBef>
                <a:spcPts val="1600"/>
              </a:spcBef>
              <a:spcAft>
                <a:spcPts val="0"/>
              </a:spcAft>
              <a:buSzPts val="2200"/>
              <a:buChar char="⚫"/>
              <a:defRPr sz="2000">
                <a:uFillTx/>
              </a:defRPr>
            </a:lvl1pPr>
            <a:lvl2pPr marL="914400" lvl="1" indent="-354330" algn="l">
              <a:spcBef>
                <a:spcPts val="600"/>
              </a:spcBef>
              <a:spcAft>
                <a:spcPts val="0"/>
              </a:spcAft>
              <a:buSzPts val="1980"/>
              <a:buChar char="⚫"/>
              <a:defRPr sz="1800">
                <a:uFillTx/>
              </a:defRPr>
            </a:lvl2pPr>
            <a:lvl3pPr marL="1371600" lvl="2" indent="-354330" algn="l">
              <a:spcBef>
                <a:spcPts val="600"/>
              </a:spcBef>
              <a:spcAft>
                <a:spcPts val="0"/>
              </a:spcAft>
              <a:buSzPts val="1980"/>
              <a:buChar char="⚫"/>
              <a:defRPr sz="1800">
                <a:uFillTx/>
              </a:defRPr>
            </a:lvl3pPr>
            <a:lvl4pPr marL="1828800" lvl="3" indent="-354330" algn="l">
              <a:spcBef>
                <a:spcPts val="600"/>
              </a:spcBef>
              <a:spcAft>
                <a:spcPts val="0"/>
              </a:spcAft>
              <a:buSzPts val="1980"/>
              <a:buChar char="⚫"/>
              <a:defRPr sz="1800">
                <a:uFillTx/>
              </a:defRPr>
            </a:lvl4pPr>
            <a:lvl5pPr marL="2286000" lvl="4" indent="-354329" algn="l">
              <a:spcBef>
                <a:spcPts val="600"/>
              </a:spcBef>
              <a:spcAft>
                <a:spcPts val="0"/>
              </a:spcAft>
              <a:buSzPts val="1980"/>
              <a:buChar char="⚫"/>
              <a:defRPr sz="1800">
                <a:uFillTx/>
              </a:defRPr>
            </a:lvl5pPr>
            <a:lvl6pPr marL="2743200" lvl="5" indent="-340360" algn="l">
              <a:spcBef>
                <a:spcPts val="320"/>
              </a:spcBef>
              <a:spcAft>
                <a:spcPts val="0"/>
              </a:spcAft>
              <a:buSzPts val="1760"/>
              <a:buChar char="⚫"/>
              <a:defRPr sz="1600">
                <a:uFillTx/>
              </a:defRPr>
            </a:lvl6pPr>
            <a:lvl7pPr marL="3200400" lvl="6" indent="-340360" algn="l">
              <a:spcBef>
                <a:spcPts val="320"/>
              </a:spcBef>
              <a:spcAft>
                <a:spcPts val="0"/>
              </a:spcAft>
              <a:buSzPts val="1760"/>
              <a:buChar char="⚫"/>
              <a:defRPr sz="1600">
                <a:uFillTx/>
              </a:defRPr>
            </a:lvl7pPr>
            <a:lvl8pPr marL="3657600" lvl="7" indent="-340359" algn="l">
              <a:spcBef>
                <a:spcPts val="320"/>
              </a:spcBef>
              <a:spcAft>
                <a:spcPts val="0"/>
              </a:spcAft>
              <a:buSzPts val="1760"/>
              <a:buChar char="⚫"/>
              <a:defRPr sz="1600">
                <a:uFillTx/>
              </a:defRPr>
            </a:lvl8pPr>
            <a:lvl9pPr marL="4114800" lvl="8" indent="-340359" algn="l">
              <a:spcBef>
                <a:spcPts val="320"/>
              </a:spcBef>
              <a:spcAft>
                <a:spcPts val="0"/>
              </a:spcAft>
              <a:buSzPts val="1760"/>
              <a:buChar char="⚫"/>
              <a:defRPr sz="1600">
                <a:uFillTx/>
              </a:defRPr>
            </a:lvl9pPr>
          </a:lstStyle>
          <a:p>
            <a:endParaRPr/>
          </a:p>
        </p:txBody>
      </p:sp>
      <p:sp>
        <p:nvSpPr>
          <p:cNvPr id="48" name="Google Shape;48;p7"/>
          <p:cNvSpPr txBox="1">
            <a:spLocks noGrp="1"/>
          </p:cNvSpPr>
          <p:nvPr>
            <p:ph type="body" idx="3"/>
          </p:nvPr>
        </p:nvSpPr>
        <p:spPr>
          <a:xfrm>
            <a:off x="6334760" y="1453225"/>
            <a:ext cx="512064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uFillTx/>
              </a:defRPr>
            </a:lvl1pPr>
            <a:lvl2pPr marL="914400" lvl="1" indent="-228600" algn="l">
              <a:spcBef>
                <a:spcPts val="600"/>
              </a:spcBef>
              <a:spcAft>
                <a:spcPts val="0"/>
              </a:spcAft>
              <a:buSzPts val="2200"/>
              <a:buNone/>
              <a:defRPr sz="2000" b="1">
                <a:uFillTx/>
              </a:defRPr>
            </a:lvl2pPr>
            <a:lvl3pPr marL="1371600" lvl="2" indent="-228600" algn="l">
              <a:spcBef>
                <a:spcPts val="600"/>
              </a:spcBef>
              <a:spcAft>
                <a:spcPts val="0"/>
              </a:spcAft>
              <a:buSzPts val="1980"/>
              <a:buNone/>
              <a:defRPr sz="1800" b="1">
                <a:uFillTx/>
              </a:defRPr>
            </a:lvl3pPr>
            <a:lvl4pPr marL="1828800" lvl="3" indent="-228600" algn="l">
              <a:spcBef>
                <a:spcPts val="600"/>
              </a:spcBef>
              <a:spcAft>
                <a:spcPts val="0"/>
              </a:spcAft>
              <a:buSzPts val="1760"/>
              <a:buNone/>
              <a:defRPr sz="1600" b="1">
                <a:uFillTx/>
              </a:defRPr>
            </a:lvl4pPr>
            <a:lvl5pPr marL="2286000" lvl="4" indent="-228600" algn="l">
              <a:spcBef>
                <a:spcPts val="600"/>
              </a:spcBef>
              <a:spcAft>
                <a:spcPts val="0"/>
              </a:spcAft>
              <a:buSzPts val="1760"/>
              <a:buNone/>
              <a:defRPr sz="1600" b="1">
                <a:uFillTx/>
              </a:defRPr>
            </a:lvl5pPr>
            <a:lvl6pPr marL="2743200" lvl="5" indent="-228600" algn="l">
              <a:spcBef>
                <a:spcPts val="320"/>
              </a:spcBef>
              <a:spcAft>
                <a:spcPts val="0"/>
              </a:spcAft>
              <a:buSzPts val="1760"/>
              <a:buNone/>
              <a:defRPr sz="1600" b="1">
                <a:uFillTx/>
              </a:defRPr>
            </a:lvl6pPr>
            <a:lvl7pPr marL="3200400" lvl="6" indent="-228600" algn="l">
              <a:spcBef>
                <a:spcPts val="320"/>
              </a:spcBef>
              <a:spcAft>
                <a:spcPts val="0"/>
              </a:spcAft>
              <a:buSzPts val="1760"/>
              <a:buNone/>
              <a:defRPr sz="1600" b="1">
                <a:uFillTx/>
              </a:defRPr>
            </a:lvl7pPr>
            <a:lvl8pPr marL="3657600" lvl="7" indent="-228600" algn="l">
              <a:spcBef>
                <a:spcPts val="320"/>
              </a:spcBef>
              <a:spcAft>
                <a:spcPts val="0"/>
              </a:spcAft>
              <a:buSzPts val="1760"/>
              <a:buNone/>
              <a:defRPr sz="1600" b="1">
                <a:uFillTx/>
              </a:defRPr>
            </a:lvl8pPr>
            <a:lvl9pPr marL="4114800" lvl="8" indent="-228600" algn="l">
              <a:spcBef>
                <a:spcPts val="320"/>
              </a:spcBef>
              <a:spcAft>
                <a:spcPts val="0"/>
              </a:spcAft>
              <a:buSzPts val="1760"/>
              <a:buNone/>
              <a:defRPr sz="1600" b="1">
                <a:uFillTx/>
              </a:defRPr>
            </a:lvl9pPr>
          </a:lstStyle>
          <a:p>
            <a:endParaRPr/>
          </a:p>
        </p:txBody>
      </p:sp>
      <p:sp>
        <p:nvSpPr>
          <p:cNvPr id="49" name="Google Shape;49;p7"/>
          <p:cNvSpPr txBox="1">
            <a:spLocks noGrp="1"/>
          </p:cNvSpPr>
          <p:nvPr>
            <p:ph type="body" idx="4"/>
          </p:nvPr>
        </p:nvSpPr>
        <p:spPr>
          <a:xfrm>
            <a:off x="6334760" y="2347416"/>
            <a:ext cx="5120640" cy="3596185"/>
          </a:xfrm>
          <a:prstGeom prst="rect">
            <a:avLst/>
          </a:prstGeom>
          <a:noFill/>
          <a:ln>
            <a:noFill/>
          </a:ln>
        </p:spPr>
        <p:txBody>
          <a:bodyPr spcFirstLastPara="1" wrap="square" lIns="91425" tIns="45700" rIns="91425" bIns="45700" anchor="t" anchorCtr="0">
            <a:noAutofit/>
          </a:bodyPr>
          <a:lstStyle>
            <a:lvl1pPr marL="457200" lvl="0" indent="-368300" algn="l">
              <a:spcBef>
                <a:spcPts val="1600"/>
              </a:spcBef>
              <a:spcAft>
                <a:spcPts val="0"/>
              </a:spcAft>
              <a:buSzPts val="2200"/>
              <a:buChar char="⚫"/>
              <a:defRPr sz="2000">
                <a:uFillTx/>
              </a:defRPr>
            </a:lvl1pPr>
            <a:lvl2pPr marL="914400" lvl="1" indent="-354330" algn="l">
              <a:spcBef>
                <a:spcPts val="600"/>
              </a:spcBef>
              <a:spcAft>
                <a:spcPts val="0"/>
              </a:spcAft>
              <a:buSzPts val="1980"/>
              <a:buChar char="⚫"/>
              <a:defRPr sz="1800">
                <a:uFillTx/>
              </a:defRPr>
            </a:lvl2pPr>
            <a:lvl3pPr marL="1371600" lvl="2" indent="-354330" algn="l">
              <a:spcBef>
                <a:spcPts val="600"/>
              </a:spcBef>
              <a:spcAft>
                <a:spcPts val="0"/>
              </a:spcAft>
              <a:buSzPts val="1980"/>
              <a:buChar char="⚫"/>
              <a:defRPr sz="1800">
                <a:uFillTx/>
              </a:defRPr>
            </a:lvl3pPr>
            <a:lvl4pPr marL="1828800" lvl="3" indent="-354330" algn="l">
              <a:spcBef>
                <a:spcPts val="600"/>
              </a:spcBef>
              <a:spcAft>
                <a:spcPts val="0"/>
              </a:spcAft>
              <a:buSzPts val="1980"/>
              <a:buChar char="⚫"/>
              <a:defRPr sz="1800">
                <a:uFillTx/>
              </a:defRPr>
            </a:lvl4pPr>
            <a:lvl5pPr marL="2286000" lvl="4" indent="-354329" algn="l">
              <a:spcBef>
                <a:spcPts val="600"/>
              </a:spcBef>
              <a:spcAft>
                <a:spcPts val="0"/>
              </a:spcAft>
              <a:buSzPts val="1980"/>
              <a:buChar char="⚫"/>
              <a:defRPr sz="1800">
                <a:uFillTx/>
              </a:defRPr>
            </a:lvl5pPr>
            <a:lvl6pPr marL="2743200" lvl="5" indent="-340360" algn="l">
              <a:spcBef>
                <a:spcPts val="320"/>
              </a:spcBef>
              <a:spcAft>
                <a:spcPts val="0"/>
              </a:spcAft>
              <a:buSzPts val="1760"/>
              <a:buChar char="⚫"/>
              <a:defRPr sz="1600">
                <a:uFillTx/>
              </a:defRPr>
            </a:lvl6pPr>
            <a:lvl7pPr marL="3200400" lvl="6" indent="-340360" algn="l">
              <a:spcBef>
                <a:spcPts val="320"/>
              </a:spcBef>
              <a:spcAft>
                <a:spcPts val="0"/>
              </a:spcAft>
              <a:buSzPts val="1760"/>
              <a:buChar char="⚫"/>
              <a:defRPr sz="1600">
                <a:uFillTx/>
              </a:defRPr>
            </a:lvl7pPr>
            <a:lvl8pPr marL="3657600" lvl="7" indent="-340359" algn="l">
              <a:spcBef>
                <a:spcPts val="320"/>
              </a:spcBef>
              <a:spcAft>
                <a:spcPts val="0"/>
              </a:spcAft>
              <a:buSzPts val="1760"/>
              <a:buChar char="⚫"/>
              <a:defRPr sz="1600">
                <a:uFillTx/>
              </a:defRPr>
            </a:lvl8pPr>
            <a:lvl9pPr marL="4114800" lvl="8" indent="-340359" algn="l">
              <a:spcBef>
                <a:spcPts val="320"/>
              </a:spcBef>
              <a:spcAft>
                <a:spcPts val="0"/>
              </a:spcAft>
              <a:buSzPts val="1760"/>
              <a:buChar char="⚫"/>
              <a:defRPr sz="1600">
                <a:uFillTx/>
              </a:defRPr>
            </a:lvl9pPr>
          </a:lstStyle>
          <a:p>
            <a:endParaRPr/>
          </a:p>
        </p:txBody>
      </p:sp>
      <p:sp>
        <p:nvSpPr>
          <p:cNvPr id="50" name="Google Shape;50;p7"/>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51" name="Google Shape;51;p7"/>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52" name="Google Shape;52;p7"/>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907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Google Shape;59;p9"/>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60" name="Google Shape;60;p9"/>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61" name="Google Shape;61;p9"/>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926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cSld name="OBJECT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711199" y="611872"/>
            <a:ext cx="512064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3600"/>
              <a:buFont typeface="Source Sans Pro"/>
              <a:buNone/>
              <a:defRPr sz="3600" b="0">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64" name="Google Shape;64;p10"/>
          <p:cNvSpPr txBox="1">
            <a:spLocks noGrp="1"/>
          </p:cNvSpPr>
          <p:nvPr>
            <p:ph type="body" idx="1"/>
          </p:nvPr>
        </p:nvSpPr>
        <p:spPr>
          <a:xfrm>
            <a:off x="6323765" y="368300"/>
            <a:ext cx="5120640" cy="5575300"/>
          </a:xfrm>
          <a:prstGeom prst="rect">
            <a:avLst/>
          </a:prstGeom>
          <a:noFill/>
          <a:ln>
            <a:noFill/>
          </a:ln>
        </p:spPr>
        <p:txBody>
          <a:bodyPr spcFirstLastPara="1" wrap="square" lIns="91425" tIns="45700" rIns="91425" bIns="45700" anchor="t" anchorCtr="0">
            <a:noAutofit/>
          </a:bodyPr>
          <a:lstStyle>
            <a:lvl1pPr marL="457200" lvl="0" indent="-382270" algn="l">
              <a:spcBef>
                <a:spcPts val="2000"/>
              </a:spcBef>
              <a:spcAft>
                <a:spcPts val="0"/>
              </a:spcAft>
              <a:buSzPts val="2420"/>
              <a:buChar char="⚫"/>
              <a:defRPr sz="2200">
                <a:uFillTx/>
              </a:defRPr>
            </a:lvl1pPr>
            <a:lvl2pPr marL="914400" lvl="1" indent="-368300" algn="l">
              <a:spcBef>
                <a:spcPts val="600"/>
              </a:spcBef>
              <a:spcAft>
                <a:spcPts val="0"/>
              </a:spcAft>
              <a:buSzPts val="2200"/>
              <a:buChar char="⚫"/>
              <a:defRPr sz="2000">
                <a:uFillTx/>
              </a:defRPr>
            </a:lvl2pPr>
            <a:lvl3pPr marL="1371600" lvl="2" indent="-354330" algn="l">
              <a:spcBef>
                <a:spcPts val="600"/>
              </a:spcBef>
              <a:spcAft>
                <a:spcPts val="0"/>
              </a:spcAft>
              <a:buSzPts val="1980"/>
              <a:buChar char="⚫"/>
              <a:defRPr sz="1800">
                <a:uFillTx/>
              </a:defRPr>
            </a:lvl3pPr>
            <a:lvl4pPr marL="1828800" lvl="3" indent="-354330" algn="l">
              <a:spcBef>
                <a:spcPts val="600"/>
              </a:spcBef>
              <a:spcAft>
                <a:spcPts val="0"/>
              </a:spcAft>
              <a:buSzPts val="1980"/>
              <a:buChar char="⚫"/>
              <a:defRPr sz="1800">
                <a:uFillTx/>
              </a:defRPr>
            </a:lvl4pPr>
            <a:lvl5pPr marL="2286000" lvl="4" indent="-354329" algn="l">
              <a:spcBef>
                <a:spcPts val="600"/>
              </a:spcBef>
              <a:spcAft>
                <a:spcPts val="0"/>
              </a:spcAft>
              <a:buSzPts val="1980"/>
              <a:buChar char="⚫"/>
              <a:defRPr sz="1800">
                <a:uFillTx/>
              </a:defRPr>
            </a:lvl5pPr>
            <a:lvl6pPr marL="2743200" lvl="5" indent="-368300" algn="l">
              <a:spcBef>
                <a:spcPts val="400"/>
              </a:spcBef>
              <a:spcAft>
                <a:spcPts val="0"/>
              </a:spcAft>
              <a:buSzPts val="2200"/>
              <a:buChar char="⚫"/>
              <a:defRPr sz="2000">
                <a:uFillTx/>
              </a:defRPr>
            </a:lvl6pPr>
            <a:lvl7pPr marL="3200400" lvl="6" indent="-368300" algn="l">
              <a:spcBef>
                <a:spcPts val="400"/>
              </a:spcBef>
              <a:spcAft>
                <a:spcPts val="0"/>
              </a:spcAft>
              <a:buSzPts val="2200"/>
              <a:buChar char="⚫"/>
              <a:defRPr sz="2000">
                <a:uFillTx/>
              </a:defRPr>
            </a:lvl7pPr>
            <a:lvl8pPr marL="3657600" lvl="7" indent="-368300" algn="l">
              <a:spcBef>
                <a:spcPts val="400"/>
              </a:spcBef>
              <a:spcAft>
                <a:spcPts val="0"/>
              </a:spcAft>
              <a:buSzPts val="2200"/>
              <a:buChar char="⚫"/>
              <a:defRPr sz="2000">
                <a:uFillTx/>
              </a:defRPr>
            </a:lvl8pPr>
            <a:lvl9pPr marL="4114800" lvl="8" indent="-368300" algn="l">
              <a:spcBef>
                <a:spcPts val="400"/>
              </a:spcBef>
              <a:spcAft>
                <a:spcPts val="0"/>
              </a:spcAft>
              <a:buSzPts val="2200"/>
              <a:buChar char="⚫"/>
              <a:defRPr sz="2000">
                <a:uFillTx/>
              </a:defRPr>
            </a:lvl9pPr>
          </a:lstStyle>
          <a:p>
            <a:endParaRPr/>
          </a:p>
        </p:txBody>
      </p:sp>
      <p:sp>
        <p:nvSpPr>
          <p:cNvPr id="65" name="Google Shape;65;p10"/>
          <p:cNvSpPr txBox="1">
            <a:spLocks noGrp="1"/>
          </p:cNvSpPr>
          <p:nvPr>
            <p:ph type="body" idx="2"/>
          </p:nvPr>
        </p:nvSpPr>
        <p:spPr>
          <a:xfrm>
            <a:off x="711199" y="1787856"/>
            <a:ext cx="5120640" cy="3720152"/>
          </a:xfrm>
          <a:prstGeom prst="rect">
            <a:avLst/>
          </a:prstGeom>
          <a:noFill/>
          <a:ln>
            <a:noFill/>
          </a:ln>
        </p:spPr>
        <p:txBody>
          <a:bodyPr spcFirstLastPara="1" wrap="square" lIns="91425" tIns="45700" rIns="91425" bIns="45700" anchor="t" anchorCtr="0">
            <a:noAutofit/>
          </a:bodyPr>
          <a:lstStyle>
            <a:lvl1pPr marL="457200" lvl="0" indent="-228600" algn="ctr">
              <a:spcBef>
                <a:spcPts val="600"/>
              </a:spcBef>
              <a:spcAft>
                <a:spcPts val="0"/>
              </a:spcAft>
              <a:buSzPts val="1980"/>
              <a:buNone/>
              <a:defRPr sz="1800">
                <a:uFillTx/>
              </a:defRPr>
            </a:lvl1pPr>
            <a:lvl2pPr marL="914400" lvl="1" indent="-228600" algn="l">
              <a:spcBef>
                <a:spcPts val="600"/>
              </a:spcBef>
              <a:spcAft>
                <a:spcPts val="0"/>
              </a:spcAft>
              <a:buSzPts val="1320"/>
              <a:buNone/>
              <a:defRPr sz="1200">
                <a:uFillTx/>
              </a:defRPr>
            </a:lvl2pPr>
            <a:lvl3pPr marL="1371600" lvl="2" indent="-228600" algn="l">
              <a:spcBef>
                <a:spcPts val="600"/>
              </a:spcBef>
              <a:spcAft>
                <a:spcPts val="0"/>
              </a:spcAft>
              <a:buSzPts val="1100"/>
              <a:buNone/>
              <a:defRPr sz="1000">
                <a:uFillTx/>
              </a:defRPr>
            </a:lvl3pPr>
            <a:lvl4pPr marL="1828800" lvl="3" indent="-228600" algn="l">
              <a:spcBef>
                <a:spcPts val="600"/>
              </a:spcBef>
              <a:spcAft>
                <a:spcPts val="0"/>
              </a:spcAft>
              <a:buSzPts val="990"/>
              <a:buNone/>
              <a:defRPr sz="900">
                <a:uFillTx/>
              </a:defRPr>
            </a:lvl4pPr>
            <a:lvl5pPr marL="2286000" lvl="4" indent="-228600" algn="l">
              <a:spcBef>
                <a:spcPts val="600"/>
              </a:spcBef>
              <a:spcAft>
                <a:spcPts val="0"/>
              </a:spcAft>
              <a:buSzPts val="990"/>
              <a:buNone/>
              <a:defRPr sz="900">
                <a:uFillTx/>
              </a:defRPr>
            </a:lvl5pPr>
            <a:lvl6pPr marL="2743200" lvl="5" indent="-228600" algn="l">
              <a:spcBef>
                <a:spcPts val="180"/>
              </a:spcBef>
              <a:spcAft>
                <a:spcPts val="0"/>
              </a:spcAft>
              <a:buSzPts val="990"/>
              <a:buNone/>
              <a:defRPr sz="900">
                <a:uFillTx/>
              </a:defRPr>
            </a:lvl6pPr>
            <a:lvl7pPr marL="3200400" lvl="6" indent="-228600" algn="l">
              <a:spcBef>
                <a:spcPts val="180"/>
              </a:spcBef>
              <a:spcAft>
                <a:spcPts val="0"/>
              </a:spcAft>
              <a:buSzPts val="990"/>
              <a:buNone/>
              <a:defRPr sz="900">
                <a:uFillTx/>
              </a:defRPr>
            </a:lvl7pPr>
            <a:lvl8pPr marL="3657600" lvl="7" indent="-228600" algn="l">
              <a:spcBef>
                <a:spcPts val="180"/>
              </a:spcBef>
              <a:spcAft>
                <a:spcPts val="0"/>
              </a:spcAft>
              <a:buSzPts val="990"/>
              <a:buNone/>
              <a:defRPr sz="900">
                <a:uFillTx/>
              </a:defRPr>
            </a:lvl8pPr>
            <a:lvl9pPr marL="4114800" lvl="8" indent="-228600" algn="l">
              <a:spcBef>
                <a:spcPts val="180"/>
              </a:spcBef>
              <a:spcAft>
                <a:spcPts val="0"/>
              </a:spcAft>
              <a:buSzPts val="990"/>
              <a:buNone/>
              <a:defRPr sz="900">
                <a:uFillTx/>
              </a:defRPr>
            </a:lvl9pPr>
          </a:lstStyle>
          <a:p>
            <a:endParaRPr/>
          </a:p>
        </p:txBody>
      </p:sp>
      <p:sp>
        <p:nvSpPr>
          <p:cNvPr id="66" name="Google Shape;66;p10"/>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67" name="Google Shape;67;p10"/>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68" name="Google Shape;68;p10"/>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1716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711198" y="611872"/>
            <a:ext cx="5439393"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3600"/>
              <a:buFont typeface="Source Sans Pro"/>
              <a:buNone/>
              <a:defRPr sz="3600" b="0">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71" name="Google Shape;71;p11"/>
          <p:cNvSpPr txBox="1">
            <a:spLocks noGrp="1"/>
          </p:cNvSpPr>
          <p:nvPr>
            <p:ph type="body" idx="1"/>
          </p:nvPr>
        </p:nvSpPr>
        <p:spPr>
          <a:xfrm>
            <a:off x="711198" y="1787856"/>
            <a:ext cx="5439393" cy="3720152"/>
          </a:xfrm>
          <a:prstGeom prst="rect">
            <a:avLst/>
          </a:prstGeom>
          <a:noFill/>
          <a:ln>
            <a:noFill/>
          </a:ln>
        </p:spPr>
        <p:txBody>
          <a:bodyPr spcFirstLastPara="1" wrap="square" lIns="91425" tIns="45700" rIns="91425" bIns="45700" anchor="t" anchorCtr="0">
            <a:noAutofit/>
          </a:bodyPr>
          <a:lstStyle>
            <a:lvl1pPr marL="457200" lvl="0" indent="-228600" algn="ctr">
              <a:spcBef>
                <a:spcPts val="600"/>
              </a:spcBef>
              <a:spcAft>
                <a:spcPts val="0"/>
              </a:spcAft>
              <a:buSzPts val="1980"/>
              <a:buNone/>
              <a:defRPr sz="1800">
                <a:uFillTx/>
              </a:defRPr>
            </a:lvl1pPr>
            <a:lvl2pPr marL="914400" lvl="1" indent="-228600" algn="l">
              <a:spcBef>
                <a:spcPts val="600"/>
              </a:spcBef>
              <a:spcAft>
                <a:spcPts val="0"/>
              </a:spcAft>
              <a:buSzPts val="1320"/>
              <a:buNone/>
              <a:defRPr sz="1200">
                <a:uFillTx/>
              </a:defRPr>
            </a:lvl2pPr>
            <a:lvl3pPr marL="1371600" lvl="2" indent="-228600" algn="l">
              <a:spcBef>
                <a:spcPts val="600"/>
              </a:spcBef>
              <a:spcAft>
                <a:spcPts val="0"/>
              </a:spcAft>
              <a:buSzPts val="1100"/>
              <a:buNone/>
              <a:defRPr sz="1000">
                <a:uFillTx/>
              </a:defRPr>
            </a:lvl3pPr>
            <a:lvl4pPr marL="1828800" lvl="3" indent="-228600" algn="l">
              <a:spcBef>
                <a:spcPts val="600"/>
              </a:spcBef>
              <a:spcAft>
                <a:spcPts val="0"/>
              </a:spcAft>
              <a:buSzPts val="990"/>
              <a:buNone/>
              <a:defRPr sz="900">
                <a:uFillTx/>
              </a:defRPr>
            </a:lvl4pPr>
            <a:lvl5pPr marL="2286000" lvl="4" indent="-228600" algn="l">
              <a:spcBef>
                <a:spcPts val="600"/>
              </a:spcBef>
              <a:spcAft>
                <a:spcPts val="0"/>
              </a:spcAft>
              <a:buSzPts val="990"/>
              <a:buNone/>
              <a:defRPr sz="900">
                <a:uFillTx/>
              </a:defRPr>
            </a:lvl5pPr>
            <a:lvl6pPr marL="2743200" lvl="5" indent="-228600" algn="l">
              <a:spcBef>
                <a:spcPts val="180"/>
              </a:spcBef>
              <a:spcAft>
                <a:spcPts val="0"/>
              </a:spcAft>
              <a:buSzPts val="990"/>
              <a:buNone/>
              <a:defRPr sz="900">
                <a:uFillTx/>
              </a:defRPr>
            </a:lvl6pPr>
            <a:lvl7pPr marL="3200400" lvl="6" indent="-228600" algn="l">
              <a:spcBef>
                <a:spcPts val="180"/>
              </a:spcBef>
              <a:spcAft>
                <a:spcPts val="0"/>
              </a:spcAft>
              <a:buSzPts val="990"/>
              <a:buNone/>
              <a:defRPr sz="900">
                <a:uFillTx/>
              </a:defRPr>
            </a:lvl7pPr>
            <a:lvl8pPr marL="3657600" lvl="7" indent="-228600" algn="l">
              <a:spcBef>
                <a:spcPts val="180"/>
              </a:spcBef>
              <a:spcAft>
                <a:spcPts val="0"/>
              </a:spcAft>
              <a:buSzPts val="990"/>
              <a:buNone/>
              <a:defRPr sz="900">
                <a:uFillTx/>
              </a:defRPr>
            </a:lvl8pPr>
            <a:lvl9pPr marL="4114800" lvl="8" indent="-228600" algn="l">
              <a:spcBef>
                <a:spcPts val="180"/>
              </a:spcBef>
              <a:spcAft>
                <a:spcPts val="0"/>
              </a:spcAft>
              <a:buSzPts val="990"/>
              <a:buNone/>
              <a:defRPr sz="900">
                <a:uFillTx/>
              </a:defRPr>
            </a:lvl9pPr>
          </a:lstStyle>
          <a:p>
            <a:endParaRPr/>
          </a:p>
        </p:txBody>
      </p:sp>
      <p:sp>
        <p:nvSpPr>
          <p:cNvPr id="72" name="Google Shape;72;p11"/>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73" name="Google Shape;73;p11"/>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74" name="Google Shape;74;p11"/>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
        <p:nvSpPr>
          <p:cNvPr id="75" name="Google Shape;75;p11"/>
          <p:cNvSpPr>
            <a:spLocks noGrp="1"/>
          </p:cNvSpPr>
          <p:nvPr>
            <p:ph type="pic" idx="2"/>
          </p:nvPr>
        </p:nvSpPr>
        <p:spPr>
          <a:xfrm>
            <a:off x="6787489" y="359393"/>
            <a:ext cx="48768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lvl1pPr marR="0" lvl="0" algn="l" rtl="0">
              <a:spcBef>
                <a:spcPts val="2000"/>
              </a:spcBef>
              <a:spcAft>
                <a:spcPts val="0"/>
              </a:spcAft>
              <a:buClr>
                <a:srgbClr val="6DB7D7"/>
              </a:buClr>
              <a:buSzPts val="3520"/>
              <a:buFont typeface="Noto Sans Symbols"/>
              <a:buNone/>
              <a:defRPr sz="3200" b="0" i="0" u="none" strike="noStrike" cap="none">
                <a:solidFill>
                  <a:srgbClr val="595959"/>
                </a:solidFill>
                <a:uFillTx/>
                <a:latin typeface="Source Sans Pro"/>
                <a:ea typeface="Source Sans Pro"/>
                <a:cs typeface="Source Sans Pro"/>
                <a:sym typeface="Source Sans Pro"/>
              </a:defRPr>
            </a:lvl1pPr>
            <a:lvl2pPr marR="0" lvl="1" algn="l" rtl="0">
              <a:spcBef>
                <a:spcPts val="600"/>
              </a:spcBef>
              <a:spcAft>
                <a:spcPts val="0"/>
              </a:spcAft>
              <a:buClr>
                <a:srgbClr val="205C77"/>
              </a:buClr>
              <a:buSzPts val="3080"/>
              <a:buFont typeface="Noto Sans Symbols"/>
              <a:buNone/>
              <a:defRPr sz="2800" b="0" i="0" u="none" strike="noStrike" cap="none">
                <a:solidFill>
                  <a:srgbClr val="595959"/>
                </a:solidFill>
                <a:uFillTx/>
                <a:latin typeface="Source Sans Pro"/>
                <a:ea typeface="Source Sans Pro"/>
                <a:cs typeface="Source Sans Pro"/>
                <a:sym typeface="Source Sans Pro"/>
              </a:defRPr>
            </a:lvl2pPr>
            <a:lvl3pPr marR="0" lvl="2" algn="l" rtl="0">
              <a:spcBef>
                <a:spcPts val="600"/>
              </a:spcBef>
              <a:spcAft>
                <a:spcPts val="0"/>
              </a:spcAft>
              <a:buClr>
                <a:srgbClr val="6DB7D7"/>
              </a:buClr>
              <a:buSzPts val="2640"/>
              <a:buFont typeface="Noto Sans Symbols"/>
              <a:buNone/>
              <a:defRPr sz="2400" b="0" i="0" u="none" strike="noStrike" cap="none">
                <a:solidFill>
                  <a:srgbClr val="595959"/>
                </a:solidFill>
                <a:uFillTx/>
                <a:latin typeface="Source Sans Pro"/>
                <a:ea typeface="Source Sans Pro"/>
                <a:cs typeface="Source Sans Pro"/>
                <a:sym typeface="Source Sans Pro"/>
              </a:defRPr>
            </a:lvl3pPr>
            <a:lvl4pPr marR="0" lvl="3" algn="l" rtl="0">
              <a:spcBef>
                <a:spcPts val="600"/>
              </a:spcBef>
              <a:spcAft>
                <a:spcPts val="0"/>
              </a:spcAft>
              <a:buClr>
                <a:srgbClr val="205C7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4pPr>
            <a:lvl5pPr marR="0" lvl="4" algn="l" rtl="0">
              <a:spcBef>
                <a:spcPts val="6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5pPr>
            <a:lvl6pPr marR="0" lvl="5" algn="l" rtl="0">
              <a:spcBef>
                <a:spcPts val="400"/>
              </a:spcBef>
              <a:spcAft>
                <a:spcPts val="0"/>
              </a:spcAft>
              <a:buClr>
                <a:schemeClr val="accent2"/>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6pPr>
            <a:lvl7pPr marR="0" lvl="6" algn="l" rtl="0">
              <a:spcBef>
                <a:spcPts val="4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7pPr>
            <a:lvl8pPr marR="0" lvl="7" algn="l" rtl="0">
              <a:spcBef>
                <a:spcPts val="400"/>
              </a:spcBef>
              <a:spcAft>
                <a:spcPts val="0"/>
              </a:spcAft>
              <a:buClr>
                <a:schemeClr val="accent2"/>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8pPr>
            <a:lvl9pPr marR="0" lvl="8" algn="l" rtl="0">
              <a:spcBef>
                <a:spcPts val="4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545655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cSld name="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732367" y="107576"/>
            <a:ext cx="10723035"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78" name="Google Shape;78;p12"/>
          <p:cNvSpPr txBox="1">
            <a:spLocks noGrp="1"/>
          </p:cNvSpPr>
          <p:nvPr>
            <p:ph type="body" idx="1"/>
          </p:nvPr>
        </p:nvSpPr>
        <p:spPr>
          <a:xfrm rot="5400000">
            <a:off x="3922184" y="-1589617"/>
            <a:ext cx="4343400" cy="1072303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uFillTx/>
              </a:defRPr>
            </a:lvl1pPr>
            <a:lvl2pPr marL="914400" lvl="1" indent="-354330" algn="l">
              <a:spcBef>
                <a:spcPts val="600"/>
              </a:spcBef>
              <a:spcAft>
                <a:spcPts val="0"/>
              </a:spcAft>
              <a:buSzPts val="1980"/>
              <a:buChar char="⚫"/>
              <a:defRPr>
                <a:uFillTx/>
              </a:defRPr>
            </a:lvl2pPr>
            <a:lvl3pPr marL="1371600" lvl="2" indent="-354330" algn="l">
              <a:spcBef>
                <a:spcPts val="600"/>
              </a:spcBef>
              <a:spcAft>
                <a:spcPts val="0"/>
              </a:spcAft>
              <a:buSzPts val="1980"/>
              <a:buChar char="⚫"/>
              <a:defRPr>
                <a:uFillTx/>
              </a:defRPr>
            </a:lvl3pPr>
            <a:lvl4pPr marL="1828800" lvl="3" indent="-354330" algn="l">
              <a:spcBef>
                <a:spcPts val="600"/>
              </a:spcBef>
              <a:spcAft>
                <a:spcPts val="0"/>
              </a:spcAft>
              <a:buSzPts val="1980"/>
              <a:buChar char="⚫"/>
              <a:defRPr>
                <a:uFillTx/>
              </a:defRPr>
            </a:lvl4pPr>
            <a:lvl5pPr marL="2286000" lvl="4" indent="-354329" algn="l">
              <a:spcBef>
                <a:spcPts val="600"/>
              </a:spcBef>
              <a:spcAft>
                <a:spcPts val="0"/>
              </a:spcAft>
              <a:buSzPts val="1980"/>
              <a:buChar char="⚫"/>
              <a:defRPr>
                <a:uFillTx/>
              </a:defRPr>
            </a:lvl5pPr>
            <a:lvl6pPr marL="2743200" lvl="5" indent="-354329" algn="l">
              <a:spcBef>
                <a:spcPts val="360"/>
              </a:spcBef>
              <a:spcAft>
                <a:spcPts val="0"/>
              </a:spcAft>
              <a:buSzPts val="1980"/>
              <a:buChar char="⚫"/>
              <a:defRPr>
                <a:uFillTx/>
              </a:defRPr>
            </a:lvl6pPr>
            <a:lvl7pPr marL="3200400" lvl="6" indent="-354329" algn="l">
              <a:spcBef>
                <a:spcPts val="360"/>
              </a:spcBef>
              <a:spcAft>
                <a:spcPts val="0"/>
              </a:spcAft>
              <a:buSzPts val="1980"/>
              <a:buChar char="⚫"/>
              <a:defRPr>
                <a:uFillTx/>
              </a:defRPr>
            </a:lvl7pPr>
            <a:lvl8pPr marL="3657600" lvl="7" indent="-354329" algn="l">
              <a:spcBef>
                <a:spcPts val="360"/>
              </a:spcBef>
              <a:spcAft>
                <a:spcPts val="0"/>
              </a:spcAft>
              <a:buSzPts val="1980"/>
              <a:buChar char="⚫"/>
              <a:defRPr>
                <a:uFillTx/>
              </a:defRPr>
            </a:lvl8pPr>
            <a:lvl9pPr marL="4114800" lvl="8" indent="-354329" algn="l">
              <a:spcBef>
                <a:spcPts val="360"/>
              </a:spcBef>
              <a:spcAft>
                <a:spcPts val="0"/>
              </a:spcAft>
              <a:buSzPts val="1980"/>
              <a:buChar char="⚫"/>
              <a:defRPr>
                <a:uFillTx/>
              </a:defRPr>
            </a:lvl9pPr>
          </a:lstStyle>
          <a:p>
            <a:endParaRPr/>
          </a:p>
        </p:txBody>
      </p:sp>
      <p:sp>
        <p:nvSpPr>
          <p:cNvPr id="79" name="Google Shape;79;p12"/>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80" name="Google Shape;80;p12"/>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81" name="Google Shape;81;p12"/>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6146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cSld name="VERTICAL_TITLE_AND_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8054739" y="2139951"/>
            <a:ext cx="5575300" cy="2032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84" name="Google Shape;84;p13"/>
          <p:cNvSpPr txBox="1">
            <a:spLocks noGrp="1"/>
          </p:cNvSpPr>
          <p:nvPr>
            <p:ph type="body" idx="1"/>
          </p:nvPr>
        </p:nvSpPr>
        <p:spPr>
          <a:xfrm rot="5400000">
            <a:off x="2404533" y="-1303867"/>
            <a:ext cx="5575300" cy="891963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uFillTx/>
              </a:defRPr>
            </a:lvl1pPr>
            <a:lvl2pPr marL="914400" lvl="1" indent="-354330" algn="l">
              <a:spcBef>
                <a:spcPts val="600"/>
              </a:spcBef>
              <a:spcAft>
                <a:spcPts val="0"/>
              </a:spcAft>
              <a:buSzPts val="1980"/>
              <a:buChar char="⚫"/>
              <a:defRPr>
                <a:uFillTx/>
              </a:defRPr>
            </a:lvl2pPr>
            <a:lvl3pPr marL="1371600" lvl="2" indent="-354330" algn="l">
              <a:spcBef>
                <a:spcPts val="600"/>
              </a:spcBef>
              <a:spcAft>
                <a:spcPts val="0"/>
              </a:spcAft>
              <a:buSzPts val="1980"/>
              <a:buChar char="⚫"/>
              <a:defRPr>
                <a:uFillTx/>
              </a:defRPr>
            </a:lvl3pPr>
            <a:lvl4pPr marL="1828800" lvl="3" indent="-354330" algn="l">
              <a:spcBef>
                <a:spcPts val="600"/>
              </a:spcBef>
              <a:spcAft>
                <a:spcPts val="0"/>
              </a:spcAft>
              <a:buSzPts val="1980"/>
              <a:buChar char="⚫"/>
              <a:defRPr>
                <a:uFillTx/>
              </a:defRPr>
            </a:lvl4pPr>
            <a:lvl5pPr marL="2286000" lvl="4" indent="-354329" algn="l">
              <a:spcBef>
                <a:spcPts val="600"/>
              </a:spcBef>
              <a:spcAft>
                <a:spcPts val="0"/>
              </a:spcAft>
              <a:buSzPts val="1980"/>
              <a:buChar char="⚫"/>
              <a:defRPr>
                <a:uFillTx/>
              </a:defRPr>
            </a:lvl5pPr>
            <a:lvl6pPr marL="2743200" lvl="5" indent="-354329" algn="l">
              <a:spcBef>
                <a:spcPts val="360"/>
              </a:spcBef>
              <a:spcAft>
                <a:spcPts val="0"/>
              </a:spcAft>
              <a:buSzPts val="1980"/>
              <a:buChar char="⚫"/>
              <a:defRPr>
                <a:uFillTx/>
              </a:defRPr>
            </a:lvl6pPr>
            <a:lvl7pPr marL="3200400" lvl="6" indent="-354329" algn="l">
              <a:spcBef>
                <a:spcPts val="360"/>
              </a:spcBef>
              <a:spcAft>
                <a:spcPts val="0"/>
              </a:spcAft>
              <a:buSzPts val="1980"/>
              <a:buChar char="⚫"/>
              <a:defRPr>
                <a:uFillTx/>
              </a:defRPr>
            </a:lvl7pPr>
            <a:lvl8pPr marL="3657600" lvl="7" indent="-354329" algn="l">
              <a:spcBef>
                <a:spcPts val="360"/>
              </a:spcBef>
              <a:spcAft>
                <a:spcPts val="0"/>
              </a:spcAft>
              <a:buSzPts val="1980"/>
              <a:buChar char="⚫"/>
              <a:defRPr>
                <a:uFillTx/>
              </a:defRPr>
            </a:lvl8pPr>
            <a:lvl9pPr marL="4114800" lvl="8" indent="-354329" algn="l">
              <a:spcBef>
                <a:spcPts val="360"/>
              </a:spcBef>
              <a:spcAft>
                <a:spcPts val="0"/>
              </a:spcAft>
              <a:buSzPts val="1980"/>
              <a:buChar char="⚫"/>
              <a:defRPr>
                <a:uFillTx/>
              </a:defRPr>
            </a:lvl9pPr>
          </a:lstStyle>
          <a:p>
            <a:endParaRPr/>
          </a:p>
        </p:txBody>
      </p:sp>
      <p:sp>
        <p:nvSpPr>
          <p:cNvPr id="85" name="Google Shape;85;p13"/>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86" name="Google Shape;86;p13"/>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87" name="Google Shape;87;p13"/>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1000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281364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C53EB1-6279-724F-BE4C-19281B1897B9}"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05193-122A-EB45-863C-CC83963ECA95}" type="slidenum">
              <a:rPr lang="en-US" smtClean="0"/>
              <a:t>‹#›</a:t>
            </a:fld>
            <a:endParaRPr lang="en-US"/>
          </a:p>
        </p:txBody>
      </p:sp>
    </p:spTree>
    <p:extLst>
      <p:ext uri="{BB962C8B-B14F-4D97-AF65-F5344CB8AC3E}">
        <p14:creationId xmlns:p14="http://schemas.microsoft.com/office/powerpoint/2010/main" val="136729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550846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510" y="515995"/>
            <a:ext cx="10972800" cy="1828800"/>
          </a:xfrm>
        </p:spPr>
        <p:txBody>
          <a:bodyPr lIns="457200">
            <a:normAutofit/>
          </a:bodyPr>
          <a:lstStyle>
            <a:lvl1pPr algn="l">
              <a:defRPr sz="2600"/>
            </a:lvl1pPr>
          </a:lstStyle>
          <a:p>
            <a:r>
              <a:rPr lang="en-US" dirty="0"/>
              <a:t>Click to edit Master title style</a:t>
            </a:r>
          </a:p>
        </p:txBody>
      </p:sp>
      <p:sp>
        <p:nvSpPr>
          <p:cNvPr id="3" name="Content Placeholder 2"/>
          <p:cNvSpPr>
            <a:spLocks noGrp="1"/>
          </p:cNvSpPr>
          <p:nvPr>
            <p:ph idx="1"/>
          </p:nvPr>
        </p:nvSpPr>
        <p:spPr>
          <a:xfrm>
            <a:off x="461510" y="2515870"/>
            <a:ext cx="10972800" cy="3840480"/>
          </a:xfrm>
        </p:spPr>
        <p:txBody>
          <a:bodyPr lIns="457200">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pic>
        <p:nvPicPr>
          <p:cNvPr id="8" name="Picture 7" descr="A screenshot of a social media post&#10;&#10;Description automatically generated">
            <a:extLst>
              <a:ext uri="{FF2B5EF4-FFF2-40B4-BE49-F238E27FC236}">
                <a16:creationId xmlns:a16="http://schemas.microsoft.com/office/drawing/2014/main" id="{CE2425E8-8922-A94D-88F1-9CFECD72EFFA}"/>
              </a:ext>
            </a:extLst>
          </p:cNvPr>
          <p:cNvPicPr>
            <a:picLocks noChangeAspect="1"/>
          </p:cNvPicPr>
          <p:nvPr userDrawn="1"/>
        </p:nvPicPr>
        <p:blipFill>
          <a:blip r:embed="rId3"/>
          <a:stretch>
            <a:fillRect/>
          </a:stretch>
        </p:blipFill>
        <p:spPr>
          <a:xfrm>
            <a:off x="10945647" y="5379969"/>
            <a:ext cx="914400" cy="1182624"/>
          </a:xfrm>
          <a:prstGeom prst="rect">
            <a:avLst/>
          </a:prstGeom>
          <a:effectLst>
            <a:glow rad="63500">
              <a:schemeClr val="tx1">
                <a:alpha val="20000"/>
              </a:schemeClr>
            </a:glow>
          </a:effectLst>
        </p:spPr>
      </p:pic>
    </p:spTree>
    <p:extLst>
      <p:ext uri="{BB962C8B-B14F-4D97-AF65-F5344CB8AC3E}">
        <p14:creationId xmlns:p14="http://schemas.microsoft.com/office/powerpoint/2010/main" val="2624680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910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891293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882339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11/13/19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714151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221021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78110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818627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512808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C53EB1-6279-724F-BE4C-19281B1897B9}" type="datetimeFigureOut">
              <a:rPr lang="en-US" smtClean="0"/>
              <a:t>11/13/19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E05193-122A-EB45-863C-CC83963ECA95}" type="slidenum">
              <a:rPr lang="en-US" smtClean="0"/>
              <a:t>‹#›</a:t>
            </a:fld>
            <a:endParaRPr lang="en-US"/>
          </a:p>
        </p:txBody>
      </p:sp>
    </p:spTree>
    <p:extLst>
      <p:ext uri="{BB962C8B-B14F-4D97-AF65-F5344CB8AC3E}">
        <p14:creationId xmlns:p14="http://schemas.microsoft.com/office/powerpoint/2010/main" val="2964128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623436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4241731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82600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069383"/>
            <a:ext cx="10515600" cy="5114954"/>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98943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073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21840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736669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11/13/19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928336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319691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96492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C53EB1-6279-724F-BE4C-19281B1897B9}" type="datetimeFigureOut">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E05193-122A-EB45-863C-CC83963ECA95}" type="slidenum">
              <a:rPr lang="en-US" smtClean="0"/>
              <a:t>‹#›</a:t>
            </a:fld>
            <a:endParaRPr lang="en-US"/>
          </a:p>
        </p:txBody>
      </p:sp>
    </p:spTree>
    <p:extLst>
      <p:ext uri="{BB962C8B-B14F-4D97-AF65-F5344CB8AC3E}">
        <p14:creationId xmlns:p14="http://schemas.microsoft.com/office/powerpoint/2010/main" val="1919424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328704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646205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52329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814020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1"/>
        <p:cNvGrpSpPr/>
        <p:nvPr/>
      </p:nvGrpSpPr>
      <p:grpSpPr>
        <a:xfrm>
          <a:off x="0" y="0"/>
          <a:ext cx="0" cy="0"/>
          <a:chOff x="0" y="0"/>
          <a:chExt cx="0" cy="0"/>
        </a:xfrm>
      </p:grpSpPr>
      <p:sp>
        <p:nvSpPr>
          <p:cNvPr id="12" name="Google Shape;12;p2"/>
          <p:cNvSpPr>
            <a:spLocks/>
          </p:cNvSpPr>
          <p:nvPr/>
        </p:nvSpPr>
        <p:spPr>
          <a:xfrm>
            <a:off x="1770888" y="1295401"/>
            <a:ext cx="8650224" cy="315288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p>
            <a:pPr marL="0" marR="0" lvl="0" indent="0" algn="l" rtl="0">
              <a:spcBef>
                <a:spcPts val="0"/>
              </a:spcBef>
              <a:spcAft>
                <a:spcPts val="0"/>
              </a:spcAft>
              <a:buClr>
                <a:srgbClr val="6DB7D7"/>
              </a:buClr>
              <a:buSzPts val="3520"/>
              <a:buFont typeface="Noto Sans Symbols"/>
              <a:buNone/>
            </a:pPr>
            <a:endParaRPr sz="3200" b="0" i="0" u="none" strike="noStrike" cap="none">
              <a:solidFill>
                <a:srgbClr val="595959"/>
              </a:solidFill>
              <a:uFillTx/>
              <a:latin typeface="Source Sans Pro"/>
              <a:ea typeface="Source Sans Pro"/>
              <a:cs typeface="Source Sans Pro"/>
              <a:sym typeface="Source Sans Pro"/>
            </a:endParaRPr>
          </a:p>
        </p:txBody>
      </p:sp>
      <p:sp>
        <p:nvSpPr>
          <p:cNvPr id="13" name="Google Shape;13;p2"/>
          <p:cNvSpPr txBox="1">
            <a:spLocks noGrp="1"/>
          </p:cNvSpPr>
          <p:nvPr>
            <p:ph type="ctrTitle"/>
          </p:nvPr>
        </p:nvSpPr>
        <p:spPr>
          <a:xfrm>
            <a:off x="1763895" y="1524000"/>
            <a:ext cx="8664211" cy="172486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6DB7D7"/>
              </a:buClr>
              <a:buSzPts val="5060"/>
              <a:buFont typeface="Noto Sans Symbols"/>
              <a:buNone/>
              <a:defRPr sz="4600">
                <a:solidFill>
                  <a:schemeClr val="accent1"/>
                </a:solidFill>
                <a:uFillTx/>
                <a:latin typeface="Source Sans Pro"/>
                <a:ea typeface="Source Sans Pro"/>
                <a:cs typeface="Source Sans Pro"/>
                <a:sym typeface="Source Sans Pro"/>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14" name="Google Shape;14;p2"/>
          <p:cNvSpPr txBox="1">
            <a:spLocks noGrp="1"/>
          </p:cNvSpPr>
          <p:nvPr>
            <p:ph type="subTitle" idx="1"/>
          </p:nvPr>
        </p:nvSpPr>
        <p:spPr>
          <a:xfrm>
            <a:off x="1763895" y="3299013"/>
            <a:ext cx="8664212" cy="916641"/>
          </a:xfrm>
          <a:prstGeom prst="rect">
            <a:avLst/>
          </a:prstGeom>
          <a:noFill/>
          <a:ln>
            <a:noFill/>
          </a:ln>
        </p:spPr>
        <p:txBody>
          <a:bodyPr spcFirstLastPara="1" wrap="square" lIns="91425" tIns="45700" rIns="91425" bIns="45700" anchor="t" anchorCtr="0">
            <a:noAutofit/>
          </a:bodyPr>
          <a:lstStyle>
            <a:lvl1pPr lvl="0" algn="ctr">
              <a:spcBef>
                <a:spcPts val="300"/>
              </a:spcBef>
              <a:spcAft>
                <a:spcPts val="0"/>
              </a:spcAft>
              <a:buClr>
                <a:srgbClr val="6DB7D7"/>
              </a:buClr>
              <a:buSzPts val="1980"/>
              <a:buFont typeface="Noto Sans Symbols"/>
              <a:buNone/>
              <a:defRPr sz="1800">
                <a:solidFill>
                  <a:srgbClr val="888888"/>
                </a:solidFill>
                <a:uFillTx/>
                <a:latin typeface="Source Sans Pro"/>
                <a:ea typeface="Source Sans Pro"/>
                <a:cs typeface="Source Sans Pro"/>
                <a:sym typeface="Source Sans Pro"/>
              </a:defRPr>
            </a:lvl1pPr>
            <a:lvl2pPr lvl="1" algn="ctr">
              <a:spcBef>
                <a:spcPts val="600"/>
              </a:spcBef>
              <a:spcAft>
                <a:spcPts val="0"/>
              </a:spcAft>
              <a:buSzPts val="2420"/>
              <a:buNone/>
              <a:defRPr>
                <a:solidFill>
                  <a:srgbClr val="888888"/>
                </a:solidFill>
                <a:uFillTx/>
              </a:defRPr>
            </a:lvl2pPr>
            <a:lvl3pPr lvl="2" algn="ctr">
              <a:spcBef>
                <a:spcPts val="600"/>
              </a:spcBef>
              <a:spcAft>
                <a:spcPts val="0"/>
              </a:spcAft>
              <a:buSzPts val="2200"/>
              <a:buNone/>
              <a:defRPr>
                <a:solidFill>
                  <a:srgbClr val="888888"/>
                </a:solidFill>
                <a:uFillTx/>
              </a:defRPr>
            </a:lvl3pPr>
            <a:lvl4pPr lvl="3" algn="ctr">
              <a:spcBef>
                <a:spcPts val="600"/>
              </a:spcBef>
              <a:spcAft>
                <a:spcPts val="0"/>
              </a:spcAft>
              <a:buSzPts val="1980"/>
              <a:buNone/>
              <a:defRPr>
                <a:solidFill>
                  <a:srgbClr val="888888"/>
                </a:solidFill>
                <a:uFillTx/>
              </a:defRPr>
            </a:lvl4pPr>
            <a:lvl5pPr lvl="4" algn="ctr">
              <a:spcBef>
                <a:spcPts val="600"/>
              </a:spcBef>
              <a:spcAft>
                <a:spcPts val="0"/>
              </a:spcAft>
              <a:buSzPts val="1980"/>
              <a:buNone/>
              <a:defRPr>
                <a:solidFill>
                  <a:srgbClr val="888888"/>
                </a:solidFill>
                <a:uFillTx/>
              </a:defRPr>
            </a:lvl5pPr>
            <a:lvl6pPr lvl="5" algn="ctr">
              <a:spcBef>
                <a:spcPts val="360"/>
              </a:spcBef>
              <a:spcAft>
                <a:spcPts val="0"/>
              </a:spcAft>
              <a:buSzPts val="1980"/>
              <a:buNone/>
              <a:defRPr>
                <a:solidFill>
                  <a:srgbClr val="888888"/>
                </a:solidFill>
                <a:uFillTx/>
              </a:defRPr>
            </a:lvl6pPr>
            <a:lvl7pPr lvl="6" algn="ctr">
              <a:spcBef>
                <a:spcPts val="360"/>
              </a:spcBef>
              <a:spcAft>
                <a:spcPts val="0"/>
              </a:spcAft>
              <a:buSzPts val="1980"/>
              <a:buNone/>
              <a:defRPr>
                <a:solidFill>
                  <a:srgbClr val="888888"/>
                </a:solidFill>
                <a:uFillTx/>
              </a:defRPr>
            </a:lvl7pPr>
            <a:lvl8pPr lvl="7" algn="ctr">
              <a:spcBef>
                <a:spcPts val="360"/>
              </a:spcBef>
              <a:spcAft>
                <a:spcPts val="0"/>
              </a:spcAft>
              <a:buSzPts val="1980"/>
              <a:buNone/>
              <a:defRPr>
                <a:solidFill>
                  <a:srgbClr val="888888"/>
                </a:solidFill>
                <a:uFillTx/>
              </a:defRPr>
            </a:lvl8pPr>
            <a:lvl9pPr lvl="8" algn="ctr">
              <a:spcBef>
                <a:spcPts val="360"/>
              </a:spcBef>
              <a:spcAft>
                <a:spcPts val="0"/>
              </a:spcAft>
              <a:buSzPts val="1980"/>
              <a:buNone/>
              <a:defRPr>
                <a:solidFill>
                  <a:srgbClr val="888888"/>
                </a:solidFill>
                <a:uFillTx/>
              </a:defRPr>
            </a:lvl9pPr>
          </a:lstStyle>
          <a:p>
            <a:endParaRPr/>
          </a:p>
        </p:txBody>
      </p:sp>
      <p:sp>
        <p:nvSpPr>
          <p:cNvPr id="15" name="Google Shape;15;p2"/>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16" name="Google Shape;16;p2"/>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17" name="Google Shape;17;p2"/>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450110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732367" y="107576"/>
            <a:ext cx="10723035"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20" name="Google Shape;20;p3"/>
          <p:cNvSpPr txBox="1">
            <a:spLocks noGrp="1"/>
          </p:cNvSpPr>
          <p:nvPr>
            <p:ph type="body" idx="1"/>
          </p:nvPr>
        </p:nvSpPr>
        <p:spPr>
          <a:xfrm>
            <a:off x="732367" y="1600201"/>
            <a:ext cx="10723035" cy="4343400"/>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Font typeface="Arial" panose="020B0604020202020204" pitchFamily="34" charset="0"/>
              <a:buChar char="•"/>
              <a:defRPr>
                <a:uFillTx/>
              </a:defRPr>
            </a:lvl1pPr>
            <a:lvl2pPr marL="914400" lvl="1" indent="-354330" algn="l">
              <a:spcBef>
                <a:spcPts val="600"/>
              </a:spcBef>
              <a:spcAft>
                <a:spcPts val="0"/>
              </a:spcAft>
              <a:buSzPts val="1980"/>
              <a:buChar char="⚫"/>
              <a:defRPr>
                <a:uFillTx/>
              </a:defRPr>
            </a:lvl2pPr>
            <a:lvl3pPr marL="1371600" lvl="2" indent="-354330" algn="l">
              <a:spcBef>
                <a:spcPts val="600"/>
              </a:spcBef>
              <a:spcAft>
                <a:spcPts val="0"/>
              </a:spcAft>
              <a:buSzPts val="1980"/>
              <a:buChar char="⚫"/>
              <a:defRPr>
                <a:uFillTx/>
              </a:defRPr>
            </a:lvl3pPr>
            <a:lvl4pPr marL="1828800" lvl="3" indent="-354330" algn="l">
              <a:spcBef>
                <a:spcPts val="600"/>
              </a:spcBef>
              <a:spcAft>
                <a:spcPts val="0"/>
              </a:spcAft>
              <a:buSzPts val="1980"/>
              <a:buChar char="⚫"/>
              <a:defRPr>
                <a:uFillTx/>
              </a:defRPr>
            </a:lvl4pPr>
            <a:lvl5pPr marL="2286000" lvl="4" indent="-354329" algn="l">
              <a:spcBef>
                <a:spcPts val="600"/>
              </a:spcBef>
              <a:spcAft>
                <a:spcPts val="0"/>
              </a:spcAft>
              <a:buSzPts val="1980"/>
              <a:buChar char="⚫"/>
              <a:defRPr>
                <a:uFillTx/>
              </a:defRPr>
            </a:lvl5pPr>
            <a:lvl6pPr marL="2743200" lvl="5" indent="-354329" algn="l">
              <a:spcBef>
                <a:spcPts val="360"/>
              </a:spcBef>
              <a:spcAft>
                <a:spcPts val="0"/>
              </a:spcAft>
              <a:buSzPts val="1980"/>
              <a:buChar char="⚫"/>
              <a:defRPr>
                <a:uFillTx/>
              </a:defRPr>
            </a:lvl6pPr>
            <a:lvl7pPr marL="3200400" lvl="6" indent="-354329" algn="l">
              <a:spcBef>
                <a:spcPts val="360"/>
              </a:spcBef>
              <a:spcAft>
                <a:spcPts val="0"/>
              </a:spcAft>
              <a:buSzPts val="1980"/>
              <a:buChar char="⚫"/>
              <a:defRPr>
                <a:uFillTx/>
              </a:defRPr>
            </a:lvl7pPr>
            <a:lvl8pPr marL="3657600" lvl="7" indent="-354329" algn="l">
              <a:spcBef>
                <a:spcPts val="360"/>
              </a:spcBef>
              <a:spcAft>
                <a:spcPts val="0"/>
              </a:spcAft>
              <a:buSzPts val="1980"/>
              <a:buChar char="⚫"/>
              <a:defRPr>
                <a:uFillTx/>
              </a:defRPr>
            </a:lvl8pPr>
            <a:lvl9pPr marL="4114800" lvl="8" indent="-354329" algn="l">
              <a:spcBef>
                <a:spcPts val="360"/>
              </a:spcBef>
              <a:spcAft>
                <a:spcPts val="0"/>
              </a:spcAft>
              <a:buSzPts val="1980"/>
              <a:buChar char="⚫"/>
              <a:defRPr>
                <a:uFillTx/>
              </a:defRPr>
            </a:lvl9pPr>
          </a:lstStyle>
          <a:p>
            <a:endParaRPr dirty="0"/>
          </a:p>
        </p:txBody>
      </p:sp>
      <p:sp>
        <p:nvSpPr>
          <p:cNvPr id="21" name="Google Shape;21;p3"/>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22" name="Google Shape;22;p3"/>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23" name="Google Shape;23;p3"/>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401287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484718" y="3352802"/>
            <a:ext cx="11222567"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26" name="Google Shape;26;p4"/>
          <p:cNvSpPr txBox="1">
            <a:spLocks noGrp="1"/>
          </p:cNvSpPr>
          <p:nvPr>
            <p:ph type="subTitle" idx="1"/>
          </p:nvPr>
        </p:nvSpPr>
        <p:spPr>
          <a:xfrm>
            <a:off x="484718" y="4771030"/>
            <a:ext cx="11222567" cy="972671"/>
          </a:xfrm>
          <a:prstGeom prst="rect">
            <a:avLst/>
          </a:prstGeom>
          <a:noFill/>
          <a:ln>
            <a:noFill/>
          </a:ln>
        </p:spPr>
        <p:txBody>
          <a:bodyPr spcFirstLastPara="1" wrap="square" lIns="91425" tIns="45700" rIns="91425" bIns="45700" anchor="t" anchorCtr="0">
            <a:noAutofit/>
          </a:bodyPr>
          <a:lstStyle>
            <a:lvl1pPr lvl="0" algn="ctr">
              <a:spcBef>
                <a:spcPts val="300"/>
              </a:spcBef>
              <a:spcAft>
                <a:spcPts val="0"/>
              </a:spcAft>
              <a:buSzPts val="1980"/>
              <a:buNone/>
              <a:defRPr sz="1800">
                <a:solidFill>
                  <a:srgbClr val="888888"/>
                </a:solidFill>
                <a:uFillTx/>
              </a:defRPr>
            </a:lvl1pPr>
            <a:lvl2pPr lvl="1" algn="ctr">
              <a:spcBef>
                <a:spcPts val="600"/>
              </a:spcBef>
              <a:spcAft>
                <a:spcPts val="0"/>
              </a:spcAft>
              <a:buSzPts val="2420"/>
              <a:buNone/>
              <a:defRPr>
                <a:solidFill>
                  <a:srgbClr val="888888"/>
                </a:solidFill>
                <a:uFillTx/>
              </a:defRPr>
            </a:lvl2pPr>
            <a:lvl3pPr lvl="2" algn="ctr">
              <a:spcBef>
                <a:spcPts val="600"/>
              </a:spcBef>
              <a:spcAft>
                <a:spcPts val="0"/>
              </a:spcAft>
              <a:buSzPts val="2200"/>
              <a:buNone/>
              <a:defRPr>
                <a:solidFill>
                  <a:srgbClr val="888888"/>
                </a:solidFill>
                <a:uFillTx/>
              </a:defRPr>
            </a:lvl3pPr>
            <a:lvl4pPr lvl="3" algn="ctr">
              <a:spcBef>
                <a:spcPts val="600"/>
              </a:spcBef>
              <a:spcAft>
                <a:spcPts val="0"/>
              </a:spcAft>
              <a:buSzPts val="1980"/>
              <a:buNone/>
              <a:defRPr>
                <a:solidFill>
                  <a:srgbClr val="888888"/>
                </a:solidFill>
                <a:uFillTx/>
              </a:defRPr>
            </a:lvl4pPr>
            <a:lvl5pPr lvl="4" algn="ctr">
              <a:spcBef>
                <a:spcPts val="600"/>
              </a:spcBef>
              <a:spcAft>
                <a:spcPts val="0"/>
              </a:spcAft>
              <a:buSzPts val="1980"/>
              <a:buNone/>
              <a:defRPr>
                <a:solidFill>
                  <a:srgbClr val="888888"/>
                </a:solidFill>
                <a:uFillTx/>
              </a:defRPr>
            </a:lvl5pPr>
            <a:lvl6pPr lvl="5" algn="ctr">
              <a:spcBef>
                <a:spcPts val="360"/>
              </a:spcBef>
              <a:spcAft>
                <a:spcPts val="0"/>
              </a:spcAft>
              <a:buSzPts val="1980"/>
              <a:buNone/>
              <a:defRPr>
                <a:solidFill>
                  <a:srgbClr val="888888"/>
                </a:solidFill>
                <a:uFillTx/>
              </a:defRPr>
            </a:lvl6pPr>
            <a:lvl7pPr lvl="6" algn="ctr">
              <a:spcBef>
                <a:spcPts val="360"/>
              </a:spcBef>
              <a:spcAft>
                <a:spcPts val="0"/>
              </a:spcAft>
              <a:buSzPts val="1980"/>
              <a:buNone/>
              <a:defRPr>
                <a:solidFill>
                  <a:srgbClr val="888888"/>
                </a:solidFill>
                <a:uFillTx/>
              </a:defRPr>
            </a:lvl7pPr>
            <a:lvl8pPr lvl="7" algn="ctr">
              <a:spcBef>
                <a:spcPts val="360"/>
              </a:spcBef>
              <a:spcAft>
                <a:spcPts val="0"/>
              </a:spcAft>
              <a:buSzPts val="1980"/>
              <a:buNone/>
              <a:defRPr>
                <a:solidFill>
                  <a:srgbClr val="888888"/>
                </a:solidFill>
                <a:uFillTx/>
              </a:defRPr>
            </a:lvl8pPr>
            <a:lvl9pPr lvl="8" algn="ctr">
              <a:spcBef>
                <a:spcPts val="360"/>
              </a:spcBef>
              <a:spcAft>
                <a:spcPts val="0"/>
              </a:spcAft>
              <a:buSzPts val="1980"/>
              <a:buNone/>
              <a:defRPr>
                <a:solidFill>
                  <a:srgbClr val="888888"/>
                </a:solidFill>
                <a:uFillTx/>
              </a:defRPr>
            </a:lvl9pPr>
          </a:lstStyle>
          <a:p>
            <a:endParaRPr/>
          </a:p>
        </p:txBody>
      </p:sp>
      <p:sp>
        <p:nvSpPr>
          <p:cNvPr id="27" name="Google Shape;27;p4"/>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28" name="Google Shape;28;p4"/>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29" name="Google Shape;29;p4"/>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
        <p:nvSpPr>
          <p:cNvPr id="30" name="Google Shape;30;p4"/>
          <p:cNvSpPr>
            <a:spLocks noGrp="1"/>
          </p:cNvSpPr>
          <p:nvPr>
            <p:ph type="pic" idx="2"/>
          </p:nvPr>
        </p:nvSpPr>
        <p:spPr>
          <a:xfrm>
            <a:off x="494640" y="363538"/>
            <a:ext cx="1120272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lvl1pPr marR="0" lvl="0" algn="l" rtl="0">
              <a:spcBef>
                <a:spcPts val="2000"/>
              </a:spcBef>
              <a:spcAft>
                <a:spcPts val="0"/>
              </a:spcAft>
              <a:buClr>
                <a:srgbClr val="6DB7D7"/>
              </a:buClr>
              <a:buSzPts val="3520"/>
              <a:buFont typeface="Noto Sans Symbols"/>
              <a:buNone/>
              <a:defRPr sz="3200" b="0" i="0" u="none" strike="noStrike" cap="none">
                <a:solidFill>
                  <a:srgbClr val="595959"/>
                </a:solidFill>
                <a:uFillTx/>
                <a:latin typeface="Source Sans Pro"/>
                <a:ea typeface="Source Sans Pro"/>
                <a:cs typeface="Source Sans Pro"/>
                <a:sym typeface="Source Sans Pro"/>
              </a:defRPr>
            </a:lvl1pPr>
            <a:lvl2pPr marR="0" lvl="1" algn="l" rtl="0">
              <a:spcBef>
                <a:spcPts val="600"/>
              </a:spcBef>
              <a:spcAft>
                <a:spcPts val="0"/>
              </a:spcAft>
              <a:buClr>
                <a:srgbClr val="205C77"/>
              </a:buClr>
              <a:buSzPts val="3080"/>
              <a:buFont typeface="Noto Sans Symbols"/>
              <a:buNone/>
              <a:defRPr sz="2800" b="0" i="0" u="none" strike="noStrike" cap="none">
                <a:solidFill>
                  <a:srgbClr val="595959"/>
                </a:solidFill>
                <a:uFillTx/>
                <a:latin typeface="Source Sans Pro"/>
                <a:ea typeface="Source Sans Pro"/>
                <a:cs typeface="Source Sans Pro"/>
                <a:sym typeface="Source Sans Pro"/>
              </a:defRPr>
            </a:lvl2pPr>
            <a:lvl3pPr marR="0" lvl="2" algn="l" rtl="0">
              <a:spcBef>
                <a:spcPts val="600"/>
              </a:spcBef>
              <a:spcAft>
                <a:spcPts val="0"/>
              </a:spcAft>
              <a:buClr>
                <a:srgbClr val="6DB7D7"/>
              </a:buClr>
              <a:buSzPts val="2640"/>
              <a:buFont typeface="Noto Sans Symbols"/>
              <a:buNone/>
              <a:defRPr sz="2400" b="0" i="0" u="none" strike="noStrike" cap="none">
                <a:solidFill>
                  <a:srgbClr val="595959"/>
                </a:solidFill>
                <a:uFillTx/>
                <a:latin typeface="Source Sans Pro"/>
                <a:ea typeface="Source Sans Pro"/>
                <a:cs typeface="Source Sans Pro"/>
                <a:sym typeface="Source Sans Pro"/>
              </a:defRPr>
            </a:lvl3pPr>
            <a:lvl4pPr marR="0" lvl="3" algn="l" rtl="0">
              <a:spcBef>
                <a:spcPts val="600"/>
              </a:spcBef>
              <a:spcAft>
                <a:spcPts val="0"/>
              </a:spcAft>
              <a:buClr>
                <a:srgbClr val="205C7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4pPr>
            <a:lvl5pPr marR="0" lvl="4" algn="l" rtl="0">
              <a:spcBef>
                <a:spcPts val="6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5pPr>
            <a:lvl6pPr marR="0" lvl="5" algn="l" rtl="0">
              <a:spcBef>
                <a:spcPts val="400"/>
              </a:spcBef>
              <a:spcAft>
                <a:spcPts val="0"/>
              </a:spcAft>
              <a:buClr>
                <a:schemeClr val="accent2"/>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6pPr>
            <a:lvl7pPr marR="0" lvl="6" algn="l" rtl="0">
              <a:spcBef>
                <a:spcPts val="4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7pPr>
            <a:lvl8pPr marR="0" lvl="7" algn="l" rtl="0">
              <a:spcBef>
                <a:spcPts val="400"/>
              </a:spcBef>
              <a:spcAft>
                <a:spcPts val="0"/>
              </a:spcAft>
              <a:buClr>
                <a:schemeClr val="accent2"/>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8pPr>
            <a:lvl9pPr marR="0" lvl="8" algn="l" rtl="0">
              <a:spcBef>
                <a:spcPts val="4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53238642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32367" y="2403145"/>
            <a:ext cx="10742084"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4600"/>
              <a:buFont typeface="Source Sans Pro"/>
              <a:buNone/>
              <a:defRPr sz="4600" b="0" cap="none">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33" name="Google Shape;33;p5"/>
          <p:cNvSpPr txBox="1">
            <a:spLocks noGrp="1"/>
          </p:cNvSpPr>
          <p:nvPr>
            <p:ph type="body" idx="1"/>
          </p:nvPr>
        </p:nvSpPr>
        <p:spPr>
          <a:xfrm>
            <a:off x="732367" y="3736006"/>
            <a:ext cx="10742084" cy="1500187"/>
          </a:xfrm>
          <a:prstGeom prst="rect">
            <a:avLst/>
          </a:prstGeom>
          <a:noFill/>
          <a:ln>
            <a:noFill/>
          </a:ln>
        </p:spPr>
        <p:txBody>
          <a:bodyPr spcFirstLastPara="1" wrap="square" lIns="91425" tIns="45700" rIns="91425" bIns="45700" anchor="t" anchorCtr="0">
            <a:noAutofit/>
          </a:bodyPr>
          <a:lstStyle>
            <a:lvl1pPr marL="457200" lvl="0" indent="-228600" algn="ctr">
              <a:spcBef>
                <a:spcPts val="300"/>
              </a:spcBef>
              <a:spcAft>
                <a:spcPts val="0"/>
              </a:spcAft>
              <a:buSzPts val="1980"/>
              <a:buNone/>
              <a:defRPr sz="1800">
                <a:solidFill>
                  <a:srgbClr val="888888"/>
                </a:solidFill>
                <a:uFillTx/>
              </a:defRPr>
            </a:lvl1pPr>
            <a:lvl2pPr marL="914400" lvl="1" indent="-228600" algn="l">
              <a:spcBef>
                <a:spcPts val="600"/>
              </a:spcBef>
              <a:spcAft>
                <a:spcPts val="0"/>
              </a:spcAft>
              <a:buSzPts val="1980"/>
              <a:buNone/>
              <a:defRPr sz="1800">
                <a:solidFill>
                  <a:srgbClr val="888888"/>
                </a:solidFill>
                <a:uFillTx/>
              </a:defRPr>
            </a:lvl2pPr>
            <a:lvl3pPr marL="1371600" lvl="2" indent="-228600" algn="l">
              <a:spcBef>
                <a:spcPts val="600"/>
              </a:spcBef>
              <a:spcAft>
                <a:spcPts val="0"/>
              </a:spcAft>
              <a:buSzPts val="1760"/>
              <a:buNone/>
              <a:defRPr sz="1600">
                <a:solidFill>
                  <a:srgbClr val="888888"/>
                </a:solidFill>
                <a:uFillTx/>
              </a:defRPr>
            </a:lvl3pPr>
            <a:lvl4pPr marL="1828800" lvl="3" indent="-228600" algn="l">
              <a:spcBef>
                <a:spcPts val="600"/>
              </a:spcBef>
              <a:spcAft>
                <a:spcPts val="0"/>
              </a:spcAft>
              <a:buSzPts val="1540"/>
              <a:buNone/>
              <a:defRPr sz="1400">
                <a:solidFill>
                  <a:srgbClr val="888888"/>
                </a:solidFill>
                <a:uFillTx/>
              </a:defRPr>
            </a:lvl4pPr>
            <a:lvl5pPr marL="2286000" lvl="4" indent="-228600" algn="l">
              <a:spcBef>
                <a:spcPts val="600"/>
              </a:spcBef>
              <a:spcAft>
                <a:spcPts val="0"/>
              </a:spcAft>
              <a:buSzPts val="1540"/>
              <a:buNone/>
              <a:defRPr sz="1400">
                <a:solidFill>
                  <a:srgbClr val="888888"/>
                </a:solidFill>
                <a:uFillTx/>
              </a:defRPr>
            </a:lvl5pPr>
            <a:lvl6pPr marL="2743200" lvl="5" indent="-228600" algn="l">
              <a:spcBef>
                <a:spcPts val="280"/>
              </a:spcBef>
              <a:spcAft>
                <a:spcPts val="0"/>
              </a:spcAft>
              <a:buSzPts val="1540"/>
              <a:buNone/>
              <a:defRPr sz="1400">
                <a:solidFill>
                  <a:srgbClr val="888888"/>
                </a:solidFill>
                <a:uFillTx/>
              </a:defRPr>
            </a:lvl6pPr>
            <a:lvl7pPr marL="3200400" lvl="6" indent="-228600" algn="l">
              <a:spcBef>
                <a:spcPts val="280"/>
              </a:spcBef>
              <a:spcAft>
                <a:spcPts val="0"/>
              </a:spcAft>
              <a:buSzPts val="1540"/>
              <a:buNone/>
              <a:defRPr sz="1400">
                <a:solidFill>
                  <a:srgbClr val="888888"/>
                </a:solidFill>
                <a:uFillTx/>
              </a:defRPr>
            </a:lvl7pPr>
            <a:lvl8pPr marL="3657600" lvl="7" indent="-228600" algn="l">
              <a:spcBef>
                <a:spcPts val="280"/>
              </a:spcBef>
              <a:spcAft>
                <a:spcPts val="0"/>
              </a:spcAft>
              <a:buSzPts val="1540"/>
              <a:buNone/>
              <a:defRPr sz="1400">
                <a:solidFill>
                  <a:srgbClr val="888888"/>
                </a:solidFill>
                <a:uFillTx/>
              </a:defRPr>
            </a:lvl8pPr>
            <a:lvl9pPr marL="4114800" lvl="8" indent="-228600" algn="l">
              <a:spcBef>
                <a:spcPts val="280"/>
              </a:spcBef>
              <a:spcAft>
                <a:spcPts val="0"/>
              </a:spcAft>
              <a:buSzPts val="1540"/>
              <a:buNone/>
              <a:defRPr sz="1400">
                <a:solidFill>
                  <a:srgbClr val="888888"/>
                </a:solidFill>
                <a:uFillTx/>
              </a:defRPr>
            </a:lvl9pPr>
          </a:lstStyle>
          <a:p>
            <a:endParaRPr/>
          </a:p>
        </p:txBody>
      </p:sp>
      <p:sp>
        <p:nvSpPr>
          <p:cNvPr id="34" name="Google Shape;34;p5"/>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35" name="Google Shape;35;p5"/>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36" name="Google Shape;36;p5"/>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5498602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732367" y="107576"/>
            <a:ext cx="10723035"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39" name="Google Shape;39;p6"/>
          <p:cNvSpPr txBox="1">
            <a:spLocks noGrp="1"/>
          </p:cNvSpPr>
          <p:nvPr>
            <p:ph type="body" idx="1"/>
          </p:nvPr>
        </p:nvSpPr>
        <p:spPr>
          <a:xfrm>
            <a:off x="732367" y="1600201"/>
            <a:ext cx="5120640" cy="4343400"/>
          </a:xfrm>
          <a:prstGeom prst="rect">
            <a:avLst/>
          </a:prstGeom>
          <a:noFill/>
          <a:ln>
            <a:noFill/>
          </a:ln>
        </p:spPr>
        <p:txBody>
          <a:bodyPr spcFirstLastPara="1" wrap="square" lIns="91425" tIns="45700" rIns="91425" bIns="45700" anchor="t" anchorCtr="0">
            <a:noAutofit/>
          </a:bodyPr>
          <a:lstStyle>
            <a:lvl1pPr marL="457200" lvl="0" indent="-368300" algn="l">
              <a:spcBef>
                <a:spcPts val="1600"/>
              </a:spcBef>
              <a:spcAft>
                <a:spcPts val="0"/>
              </a:spcAft>
              <a:buSzPts val="2200"/>
              <a:buChar char="⚫"/>
              <a:defRPr sz="2000">
                <a:uFillTx/>
              </a:defRPr>
            </a:lvl1pPr>
            <a:lvl2pPr marL="914400" lvl="1" indent="-354330" algn="l">
              <a:spcBef>
                <a:spcPts val="600"/>
              </a:spcBef>
              <a:spcAft>
                <a:spcPts val="0"/>
              </a:spcAft>
              <a:buSzPts val="1980"/>
              <a:buChar char="⚫"/>
              <a:defRPr sz="1800">
                <a:uFillTx/>
              </a:defRPr>
            </a:lvl2pPr>
            <a:lvl3pPr marL="1371600" lvl="2" indent="-354330" algn="l">
              <a:spcBef>
                <a:spcPts val="600"/>
              </a:spcBef>
              <a:spcAft>
                <a:spcPts val="0"/>
              </a:spcAft>
              <a:buSzPts val="1980"/>
              <a:buChar char="⚫"/>
              <a:defRPr sz="1800">
                <a:uFillTx/>
              </a:defRPr>
            </a:lvl3pPr>
            <a:lvl4pPr marL="1828800" lvl="3" indent="-354330" algn="l">
              <a:spcBef>
                <a:spcPts val="600"/>
              </a:spcBef>
              <a:spcAft>
                <a:spcPts val="0"/>
              </a:spcAft>
              <a:buSzPts val="1980"/>
              <a:buChar char="⚫"/>
              <a:defRPr sz="1800">
                <a:uFillTx/>
              </a:defRPr>
            </a:lvl4pPr>
            <a:lvl5pPr marL="2286000" lvl="4" indent="-354329" algn="l">
              <a:spcBef>
                <a:spcPts val="600"/>
              </a:spcBef>
              <a:spcAft>
                <a:spcPts val="0"/>
              </a:spcAft>
              <a:buSzPts val="1980"/>
              <a:buChar char="⚫"/>
              <a:defRPr sz="1800">
                <a:uFillTx/>
              </a:defRPr>
            </a:lvl5pPr>
            <a:lvl6pPr marL="2743200" lvl="5" indent="-354329" algn="l">
              <a:spcBef>
                <a:spcPts val="360"/>
              </a:spcBef>
              <a:spcAft>
                <a:spcPts val="0"/>
              </a:spcAft>
              <a:buSzPts val="1980"/>
              <a:buChar char="⚫"/>
              <a:defRPr sz="1800">
                <a:uFillTx/>
              </a:defRPr>
            </a:lvl6pPr>
            <a:lvl7pPr marL="3200400" lvl="6" indent="-354329" algn="l">
              <a:spcBef>
                <a:spcPts val="360"/>
              </a:spcBef>
              <a:spcAft>
                <a:spcPts val="0"/>
              </a:spcAft>
              <a:buSzPts val="1980"/>
              <a:buChar char="⚫"/>
              <a:defRPr sz="1800">
                <a:uFillTx/>
              </a:defRPr>
            </a:lvl7pPr>
            <a:lvl8pPr marL="3657600" lvl="7" indent="-354329" algn="l">
              <a:spcBef>
                <a:spcPts val="360"/>
              </a:spcBef>
              <a:spcAft>
                <a:spcPts val="0"/>
              </a:spcAft>
              <a:buSzPts val="1980"/>
              <a:buChar char="⚫"/>
              <a:defRPr sz="1800">
                <a:uFillTx/>
              </a:defRPr>
            </a:lvl8pPr>
            <a:lvl9pPr marL="4114800" lvl="8" indent="-354329" algn="l">
              <a:spcBef>
                <a:spcPts val="360"/>
              </a:spcBef>
              <a:spcAft>
                <a:spcPts val="0"/>
              </a:spcAft>
              <a:buSzPts val="1980"/>
              <a:buChar char="⚫"/>
              <a:defRPr sz="1800">
                <a:uFillTx/>
              </a:defRPr>
            </a:lvl9pPr>
          </a:lstStyle>
          <a:p>
            <a:endParaRPr/>
          </a:p>
        </p:txBody>
      </p:sp>
      <p:sp>
        <p:nvSpPr>
          <p:cNvPr id="40" name="Google Shape;40;p6"/>
          <p:cNvSpPr txBox="1">
            <a:spLocks noGrp="1"/>
          </p:cNvSpPr>
          <p:nvPr>
            <p:ph type="body" idx="2"/>
          </p:nvPr>
        </p:nvSpPr>
        <p:spPr>
          <a:xfrm>
            <a:off x="6334761" y="1600201"/>
            <a:ext cx="5120640" cy="4343400"/>
          </a:xfrm>
          <a:prstGeom prst="rect">
            <a:avLst/>
          </a:prstGeom>
          <a:noFill/>
          <a:ln>
            <a:noFill/>
          </a:ln>
        </p:spPr>
        <p:txBody>
          <a:bodyPr spcFirstLastPara="1" wrap="square" lIns="91425" tIns="45700" rIns="91425" bIns="45700" anchor="t" anchorCtr="0">
            <a:noAutofit/>
          </a:bodyPr>
          <a:lstStyle>
            <a:lvl1pPr marL="457200" lvl="0" indent="-368300" algn="l">
              <a:spcBef>
                <a:spcPts val="1600"/>
              </a:spcBef>
              <a:spcAft>
                <a:spcPts val="0"/>
              </a:spcAft>
              <a:buSzPts val="2200"/>
              <a:buChar char="⚫"/>
              <a:defRPr sz="2000">
                <a:uFillTx/>
              </a:defRPr>
            </a:lvl1pPr>
            <a:lvl2pPr marL="914400" lvl="1" indent="-354330" algn="l">
              <a:spcBef>
                <a:spcPts val="600"/>
              </a:spcBef>
              <a:spcAft>
                <a:spcPts val="0"/>
              </a:spcAft>
              <a:buSzPts val="1980"/>
              <a:buChar char="⚫"/>
              <a:defRPr sz="1800">
                <a:uFillTx/>
              </a:defRPr>
            </a:lvl2pPr>
            <a:lvl3pPr marL="1371600" lvl="2" indent="-354330" algn="l">
              <a:spcBef>
                <a:spcPts val="600"/>
              </a:spcBef>
              <a:spcAft>
                <a:spcPts val="0"/>
              </a:spcAft>
              <a:buSzPts val="1980"/>
              <a:buChar char="⚫"/>
              <a:defRPr sz="1800">
                <a:uFillTx/>
              </a:defRPr>
            </a:lvl3pPr>
            <a:lvl4pPr marL="1828800" lvl="3" indent="-354330" algn="l">
              <a:spcBef>
                <a:spcPts val="600"/>
              </a:spcBef>
              <a:spcAft>
                <a:spcPts val="0"/>
              </a:spcAft>
              <a:buSzPts val="1980"/>
              <a:buChar char="⚫"/>
              <a:defRPr sz="1800">
                <a:uFillTx/>
              </a:defRPr>
            </a:lvl4pPr>
            <a:lvl5pPr marL="2286000" lvl="4" indent="-354329" algn="l">
              <a:spcBef>
                <a:spcPts val="600"/>
              </a:spcBef>
              <a:spcAft>
                <a:spcPts val="0"/>
              </a:spcAft>
              <a:buSzPts val="1980"/>
              <a:buChar char="⚫"/>
              <a:defRPr sz="1800">
                <a:uFillTx/>
              </a:defRPr>
            </a:lvl5pPr>
            <a:lvl6pPr marL="2743200" lvl="5" indent="-354329" algn="l">
              <a:spcBef>
                <a:spcPts val="360"/>
              </a:spcBef>
              <a:spcAft>
                <a:spcPts val="0"/>
              </a:spcAft>
              <a:buSzPts val="1980"/>
              <a:buChar char="⚫"/>
              <a:defRPr sz="1800">
                <a:uFillTx/>
              </a:defRPr>
            </a:lvl6pPr>
            <a:lvl7pPr marL="3200400" lvl="6" indent="-354329" algn="l">
              <a:spcBef>
                <a:spcPts val="360"/>
              </a:spcBef>
              <a:spcAft>
                <a:spcPts val="0"/>
              </a:spcAft>
              <a:buSzPts val="1980"/>
              <a:buChar char="⚫"/>
              <a:defRPr sz="1800">
                <a:uFillTx/>
              </a:defRPr>
            </a:lvl7pPr>
            <a:lvl8pPr marL="3657600" lvl="7" indent="-354329" algn="l">
              <a:spcBef>
                <a:spcPts val="360"/>
              </a:spcBef>
              <a:spcAft>
                <a:spcPts val="0"/>
              </a:spcAft>
              <a:buSzPts val="1980"/>
              <a:buChar char="⚫"/>
              <a:defRPr sz="1800">
                <a:uFillTx/>
              </a:defRPr>
            </a:lvl8pPr>
            <a:lvl9pPr marL="4114800" lvl="8" indent="-354329" algn="l">
              <a:spcBef>
                <a:spcPts val="360"/>
              </a:spcBef>
              <a:spcAft>
                <a:spcPts val="0"/>
              </a:spcAft>
              <a:buSzPts val="1980"/>
              <a:buChar char="⚫"/>
              <a:defRPr sz="1800">
                <a:uFillTx/>
              </a:defRPr>
            </a:lvl9pPr>
          </a:lstStyle>
          <a:p>
            <a:endParaRPr/>
          </a:p>
        </p:txBody>
      </p:sp>
      <p:sp>
        <p:nvSpPr>
          <p:cNvPr id="41" name="Google Shape;41;p6"/>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42" name="Google Shape;42;p6"/>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43" name="Google Shape;43;p6"/>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423338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732365" y="107576"/>
            <a:ext cx="10723035"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4600"/>
              <a:buFont typeface="Source Sans Pro"/>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46" name="Google Shape;46;p7"/>
          <p:cNvSpPr txBox="1">
            <a:spLocks noGrp="1"/>
          </p:cNvSpPr>
          <p:nvPr>
            <p:ph type="body" idx="1"/>
          </p:nvPr>
        </p:nvSpPr>
        <p:spPr>
          <a:xfrm>
            <a:off x="732365" y="1453225"/>
            <a:ext cx="512064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uFillTx/>
              </a:defRPr>
            </a:lvl1pPr>
            <a:lvl2pPr marL="914400" lvl="1" indent="-228600" algn="l">
              <a:spcBef>
                <a:spcPts val="600"/>
              </a:spcBef>
              <a:spcAft>
                <a:spcPts val="0"/>
              </a:spcAft>
              <a:buSzPts val="2200"/>
              <a:buNone/>
              <a:defRPr sz="2000" b="1">
                <a:uFillTx/>
              </a:defRPr>
            </a:lvl2pPr>
            <a:lvl3pPr marL="1371600" lvl="2" indent="-228600" algn="l">
              <a:spcBef>
                <a:spcPts val="600"/>
              </a:spcBef>
              <a:spcAft>
                <a:spcPts val="0"/>
              </a:spcAft>
              <a:buSzPts val="1980"/>
              <a:buNone/>
              <a:defRPr sz="1800" b="1">
                <a:uFillTx/>
              </a:defRPr>
            </a:lvl3pPr>
            <a:lvl4pPr marL="1828800" lvl="3" indent="-228600" algn="l">
              <a:spcBef>
                <a:spcPts val="600"/>
              </a:spcBef>
              <a:spcAft>
                <a:spcPts val="0"/>
              </a:spcAft>
              <a:buSzPts val="1760"/>
              <a:buNone/>
              <a:defRPr sz="1600" b="1">
                <a:uFillTx/>
              </a:defRPr>
            </a:lvl4pPr>
            <a:lvl5pPr marL="2286000" lvl="4" indent="-228600" algn="l">
              <a:spcBef>
                <a:spcPts val="600"/>
              </a:spcBef>
              <a:spcAft>
                <a:spcPts val="0"/>
              </a:spcAft>
              <a:buSzPts val="1760"/>
              <a:buNone/>
              <a:defRPr sz="1600" b="1">
                <a:uFillTx/>
              </a:defRPr>
            </a:lvl5pPr>
            <a:lvl6pPr marL="2743200" lvl="5" indent="-228600" algn="l">
              <a:spcBef>
                <a:spcPts val="320"/>
              </a:spcBef>
              <a:spcAft>
                <a:spcPts val="0"/>
              </a:spcAft>
              <a:buSzPts val="1760"/>
              <a:buNone/>
              <a:defRPr sz="1600" b="1">
                <a:uFillTx/>
              </a:defRPr>
            </a:lvl6pPr>
            <a:lvl7pPr marL="3200400" lvl="6" indent="-228600" algn="l">
              <a:spcBef>
                <a:spcPts val="320"/>
              </a:spcBef>
              <a:spcAft>
                <a:spcPts val="0"/>
              </a:spcAft>
              <a:buSzPts val="1760"/>
              <a:buNone/>
              <a:defRPr sz="1600" b="1">
                <a:uFillTx/>
              </a:defRPr>
            </a:lvl7pPr>
            <a:lvl8pPr marL="3657600" lvl="7" indent="-228600" algn="l">
              <a:spcBef>
                <a:spcPts val="320"/>
              </a:spcBef>
              <a:spcAft>
                <a:spcPts val="0"/>
              </a:spcAft>
              <a:buSzPts val="1760"/>
              <a:buNone/>
              <a:defRPr sz="1600" b="1">
                <a:uFillTx/>
              </a:defRPr>
            </a:lvl8pPr>
            <a:lvl9pPr marL="4114800" lvl="8" indent="-228600" algn="l">
              <a:spcBef>
                <a:spcPts val="320"/>
              </a:spcBef>
              <a:spcAft>
                <a:spcPts val="0"/>
              </a:spcAft>
              <a:buSzPts val="1760"/>
              <a:buNone/>
              <a:defRPr sz="1600" b="1">
                <a:uFillTx/>
              </a:defRPr>
            </a:lvl9pPr>
          </a:lstStyle>
          <a:p>
            <a:endParaRPr/>
          </a:p>
        </p:txBody>
      </p:sp>
      <p:sp>
        <p:nvSpPr>
          <p:cNvPr id="47" name="Google Shape;47;p7"/>
          <p:cNvSpPr txBox="1">
            <a:spLocks noGrp="1"/>
          </p:cNvSpPr>
          <p:nvPr>
            <p:ph type="body" idx="2"/>
          </p:nvPr>
        </p:nvSpPr>
        <p:spPr>
          <a:xfrm>
            <a:off x="732365" y="2347416"/>
            <a:ext cx="5120640" cy="3596185"/>
          </a:xfrm>
          <a:prstGeom prst="rect">
            <a:avLst/>
          </a:prstGeom>
          <a:noFill/>
          <a:ln>
            <a:noFill/>
          </a:ln>
        </p:spPr>
        <p:txBody>
          <a:bodyPr spcFirstLastPara="1" wrap="square" lIns="91425" tIns="45700" rIns="91425" bIns="45700" anchor="t" anchorCtr="0">
            <a:noAutofit/>
          </a:bodyPr>
          <a:lstStyle>
            <a:lvl1pPr marL="457200" lvl="0" indent="-368300" algn="l">
              <a:spcBef>
                <a:spcPts val="1600"/>
              </a:spcBef>
              <a:spcAft>
                <a:spcPts val="0"/>
              </a:spcAft>
              <a:buSzPts val="2200"/>
              <a:buChar char="⚫"/>
              <a:defRPr sz="2000">
                <a:uFillTx/>
              </a:defRPr>
            </a:lvl1pPr>
            <a:lvl2pPr marL="914400" lvl="1" indent="-354330" algn="l">
              <a:spcBef>
                <a:spcPts val="600"/>
              </a:spcBef>
              <a:spcAft>
                <a:spcPts val="0"/>
              </a:spcAft>
              <a:buSzPts val="1980"/>
              <a:buChar char="⚫"/>
              <a:defRPr sz="1800">
                <a:uFillTx/>
              </a:defRPr>
            </a:lvl2pPr>
            <a:lvl3pPr marL="1371600" lvl="2" indent="-354330" algn="l">
              <a:spcBef>
                <a:spcPts val="600"/>
              </a:spcBef>
              <a:spcAft>
                <a:spcPts val="0"/>
              </a:spcAft>
              <a:buSzPts val="1980"/>
              <a:buChar char="⚫"/>
              <a:defRPr sz="1800">
                <a:uFillTx/>
              </a:defRPr>
            </a:lvl3pPr>
            <a:lvl4pPr marL="1828800" lvl="3" indent="-354330" algn="l">
              <a:spcBef>
                <a:spcPts val="600"/>
              </a:spcBef>
              <a:spcAft>
                <a:spcPts val="0"/>
              </a:spcAft>
              <a:buSzPts val="1980"/>
              <a:buChar char="⚫"/>
              <a:defRPr sz="1800">
                <a:uFillTx/>
              </a:defRPr>
            </a:lvl4pPr>
            <a:lvl5pPr marL="2286000" lvl="4" indent="-354329" algn="l">
              <a:spcBef>
                <a:spcPts val="600"/>
              </a:spcBef>
              <a:spcAft>
                <a:spcPts val="0"/>
              </a:spcAft>
              <a:buSzPts val="1980"/>
              <a:buChar char="⚫"/>
              <a:defRPr sz="1800">
                <a:uFillTx/>
              </a:defRPr>
            </a:lvl5pPr>
            <a:lvl6pPr marL="2743200" lvl="5" indent="-340360" algn="l">
              <a:spcBef>
                <a:spcPts val="320"/>
              </a:spcBef>
              <a:spcAft>
                <a:spcPts val="0"/>
              </a:spcAft>
              <a:buSzPts val="1760"/>
              <a:buChar char="⚫"/>
              <a:defRPr sz="1600">
                <a:uFillTx/>
              </a:defRPr>
            </a:lvl6pPr>
            <a:lvl7pPr marL="3200400" lvl="6" indent="-340360" algn="l">
              <a:spcBef>
                <a:spcPts val="320"/>
              </a:spcBef>
              <a:spcAft>
                <a:spcPts val="0"/>
              </a:spcAft>
              <a:buSzPts val="1760"/>
              <a:buChar char="⚫"/>
              <a:defRPr sz="1600">
                <a:uFillTx/>
              </a:defRPr>
            </a:lvl7pPr>
            <a:lvl8pPr marL="3657600" lvl="7" indent="-340359" algn="l">
              <a:spcBef>
                <a:spcPts val="320"/>
              </a:spcBef>
              <a:spcAft>
                <a:spcPts val="0"/>
              </a:spcAft>
              <a:buSzPts val="1760"/>
              <a:buChar char="⚫"/>
              <a:defRPr sz="1600">
                <a:uFillTx/>
              </a:defRPr>
            </a:lvl8pPr>
            <a:lvl9pPr marL="4114800" lvl="8" indent="-340359" algn="l">
              <a:spcBef>
                <a:spcPts val="320"/>
              </a:spcBef>
              <a:spcAft>
                <a:spcPts val="0"/>
              </a:spcAft>
              <a:buSzPts val="1760"/>
              <a:buChar char="⚫"/>
              <a:defRPr sz="1600">
                <a:uFillTx/>
              </a:defRPr>
            </a:lvl9pPr>
          </a:lstStyle>
          <a:p>
            <a:endParaRPr/>
          </a:p>
        </p:txBody>
      </p:sp>
      <p:sp>
        <p:nvSpPr>
          <p:cNvPr id="48" name="Google Shape;48;p7"/>
          <p:cNvSpPr txBox="1">
            <a:spLocks noGrp="1"/>
          </p:cNvSpPr>
          <p:nvPr>
            <p:ph type="body" idx="3"/>
          </p:nvPr>
        </p:nvSpPr>
        <p:spPr>
          <a:xfrm>
            <a:off x="6334760" y="1453225"/>
            <a:ext cx="512064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uFillTx/>
              </a:defRPr>
            </a:lvl1pPr>
            <a:lvl2pPr marL="914400" lvl="1" indent="-228600" algn="l">
              <a:spcBef>
                <a:spcPts val="600"/>
              </a:spcBef>
              <a:spcAft>
                <a:spcPts val="0"/>
              </a:spcAft>
              <a:buSzPts val="2200"/>
              <a:buNone/>
              <a:defRPr sz="2000" b="1">
                <a:uFillTx/>
              </a:defRPr>
            </a:lvl2pPr>
            <a:lvl3pPr marL="1371600" lvl="2" indent="-228600" algn="l">
              <a:spcBef>
                <a:spcPts val="600"/>
              </a:spcBef>
              <a:spcAft>
                <a:spcPts val="0"/>
              </a:spcAft>
              <a:buSzPts val="1980"/>
              <a:buNone/>
              <a:defRPr sz="1800" b="1">
                <a:uFillTx/>
              </a:defRPr>
            </a:lvl3pPr>
            <a:lvl4pPr marL="1828800" lvl="3" indent="-228600" algn="l">
              <a:spcBef>
                <a:spcPts val="600"/>
              </a:spcBef>
              <a:spcAft>
                <a:spcPts val="0"/>
              </a:spcAft>
              <a:buSzPts val="1760"/>
              <a:buNone/>
              <a:defRPr sz="1600" b="1">
                <a:uFillTx/>
              </a:defRPr>
            </a:lvl4pPr>
            <a:lvl5pPr marL="2286000" lvl="4" indent="-228600" algn="l">
              <a:spcBef>
                <a:spcPts val="600"/>
              </a:spcBef>
              <a:spcAft>
                <a:spcPts val="0"/>
              </a:spcAft>
              <a:buSzPts val="1760"/>
              <a:buNone/>
              <a:defRPr sz="1600" b="1">
                <a:uFillTx/>
              </a:defRPr>
            </a:lvl5pPr>
            <a:lvl6pPr marL="2743200" lvl="5" indent="-228600" algn="l">
              <a:spcBef>
                <a:spcPts val="320"/>
              </a:spcBef>
              <a:spcAft>
                <a:spcPts val="0"/>
              </a:spcAft>
              <a:buSzPts val="1760"/>
              <a:buNone/>
              <a:defRPr sz="1600" b="1">
                <a:uFillTx/>
              </a:defRPr>
            </a:lvl6pPr>
            <a:lvl7pPr marL="3200400" lvl="6" indent="-228600" algn="l">
              <a:spcBef>
                <a:spcPts val="320"/>
              </a:spcBef>
              <a:spcAft>
                <a:spcPts val="0"/>
              </a:spcAft>
              <a:buSzPts val="1760"/>
              <a:buNone/>
              <a:defRPr sz="1600" b="1">
                <a:uFillTx/>
              </a:defRPr>
            </a:lvl7pPr>
            <a:lvl8pPr marL="3657600" lvl="7" indent="-228600" algn="l">
              <a:spcBef>
                <a:spcPts val="320"/>
              </a:spcBef>
              <a:spcAft>
                <a:spcPts val="0"/>
              </a:spcAft>
              <a:buSzPts val="1760"/>
              <a:buNone/>
              <a:defRPr sz="1600" b="1">
                <a:uFillTx/>
              </a:defRPr>
            </a:lvl8pPr>
            <a:lvl9pPr marL="4114800" lvl="8" indent="-228600" algn="l">
              <a:spcBef>
                <a:spcPts val="320"/>
              </a:spcBef>
              <a:spcAft>
                <a:spcPts val="0"/>
              </a:spcAft>
              <a:buSzPts val="1760"/>
              <a:buNone/>
              <a:defRPr sz="1600" b="1">
                <a:uFillTx/>
              </a:defRPr>
            </a:lvl9pPr>
          </a:lstStyle>
          <a:p>
            <a:endParaRPr/>
          </a:p>
        </p:txBody>
      </p:sp>
      <p:sp>
        <p:nvSpPr>
          <p:cNvPr id="49" name="Google Shape;49;p7"/>
          <p:cNvSpPr txBox="1">
            <a:spLocks noGrp="1"/>
          </p:cNvSpPr>
          <p:nvPr>
            <p:ph type="body" idx="4"/>
          </p:nvPr>
        </p:nvSpPr>
        <p:spPr>
          <a:xfrm>
            <a:off x="6334760" y="2347416"/>
            <a:ext cx="5120640" cy="3596185"/>
          </a:xfrm>
          <a:prstGeom prst="rect">
            <a:avLst/>
          </a:prstGeom>
          <a:noFill/>
          <a:ln>
            <a:noFill/>
          </a:ln>
        </p:spPr>
        <p:txBody>
          <a:bodyPr spcFirstLastPara="1" wrap="square" lIns="91425" tIns="45700" rIns="91425" bIns="45700" anchor="t" anchorCtr="0">
            <a:noAutofit/>
          </a:bodyPr>
          <a:lstStyle>
            <a:lvl1pPr marL="457200" lvl="0" indent="-368300" algn="l">
              <a:spcBef>
                <a:spcPts val="1600"/>
              </a:spcBef>
              <a:spcAft>
                <a:spcPts val="0"/>
              </a:spcAft>
              <a:buSzPts val="2200"/>
              <a:buChar char="⚫"/>
              <a:defRPr sz="2000">
                <a:uFillTx/>
              </a:defRPr>
            </a:lvl1pPr>
            <a:lvl2pPr marL="914400" lvl="1" indent="-354330" algn="l">
              <a:spcBef>
                <a:spcPts val="600"/>
              </a:spcBef>
              <a:spcAft>
                <a:spcPts val="0"/>
              </a:spcAft>
              <a:buSzPts val="1980"/>
              <a:buChar char="⚫"/>
              <a:defRPr sz="1800">
                <a:uFillTx/>
              </a:defRPr>
            </a:lvl2pPr>
            <a:lvl3pPr marL="1371600" lvl="2" indent="-354330" algn="l">
              <a:spcBef>
                <a:spcPts val="600"/>
              </a:spcBef>
              <a:spcAft>
                <a:spcPts val="0"/>
              </a:spcAft>
              <a:buSzPts val="1980"/>
              <a:buChar char="⚫"/>
              <a:defRPr sz="1800">
                <a:uFillTx/>
              </a:defRPr>
            </a:lvl3pPr>
            <a:lvl4pPr marL="1828800" lvl="3" indent="-354330" algn="l">
              <a:spcBef>
                <a:spcPts val="600"/>
              </a:spcBef>
              <a:spcAft>
                <a:spcPts val="0"/>
              </a:spcAft>
              <a:buSzPts val="1980"/>
              <a:buChar char="⚫"/>
              <a:defRPr sz="1800">
                <a:uFillTx/>
              </a:defRPr>
            </a:lvl4pPr>
            <a:lvl5pPr marL="2286000" lvl="4" indent="-354329" algn="l">
              <a:spcBef>
                <a:spcPts val="600"/>
              </a:spcBef>
              <a:spcAft>
                <a:spcPts val="0"/>
              </a:spcAft>
              <a:buSzPts val="1980"/>
              <a:buChar char="⚫"/>
              <a:defRPr sz="1800">
                <a:uFillTx/>
              </a:defRPr>
            </a:lvl5pPr>
            <a:lvl6pPr marL="2743200" lvl="5" indent="-340360" algn="l">
              <a:spcBef>
                <a:spcPts val="320"/>
              </a:spcBef>
              <a:spcAft>
                <a:spcPts val="0"/>
              </a:spcAft>
              <a:buSzPts val="1760"/>
              <a:buChar char="⚫"/>
              <a:defRPr sz="1600">
                <a:uFillTx/>
              </a:defRPr>
            </a:lvl6pPr>
            <a:lvl7pPr marL="3200400" lvl="6" indent="-340360" algn="l">
              <a:spcBef>
                <a:spcPts val="320"/>
              </a:spcBef>
              <a:spcAft>
                <a:spcPts val="0"/>
              </a:spcAft>
              <a:buSzPts val="1760"/>
              <a:buChar char="⚫"/>
              <a:defRPr sz="1600">
                <a:uFillTx/>
              </a:defRPr>
            </a:lvl7pPr>
            <a:lvl8pPr marL="3657600" lvl="7" indent="-340359" algn="l">
              <a:spcBef>
                <a:spcPts val="320"/>
              </a:spcBef>
              <a:spcAft>
                <a:spcPts val="0"/>
              </a:spcAft>
              <a:buSzPts val="1760"/>
              <a:buChar char="⚫"/>
              <a:defRPr sz="1600">
                <a:uFillTx/>
              </a:defRPr>
            </a:lvl8pPr>
            <a:lvl9pPr marL="4114800" lvl="8" indent="-340359" algn="l">
              <a:spcBef>
                <a:spcPts val="320"/>
              </a:spcBef>
              <a:spcAft>
                <a:spcPts val="0"/>
              </a:spcAft>
              <a:buSzPts val="1760"/>
              <a:buChar char="⚫"/>
              <a:defRPr sz="1600">
                <a:uFillTx/>
              </a:defRPr>
            </a:lvl9pPr>
          </a:lstStyle>
          <a:p>
            <a:endParaRPr/>
          </a:p>
        </p:txBody>
      </p:sp>
      <p:sp>
        <p:nvSpPr>
          <p:cNvPr id="50" name="Google Shape;50;p7"/>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51" name="Google Shape;51;p7"/>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52" name="Google Shape;52;p7"/>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6909274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53EB1-6279-724F-BE4C-19281B1897B9}" type="datetimeFigureOut">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E05193-122A-EB45-863C-CC83963ECA95}" type="slidenum">
              <a:rPr lang="en-US" smtClean="0"/>
              <a:t>‹#›</a:t>
            </a:fld>
            <a:endParaRPr lang="en-US"/>
          </a:p>
        </p:txBody>
      </p:sp>
    </p:spTree>
    <p:extLst>
      <p:ext uri="{BB962C8B-B14F-4D97-AF65-F5344CB8AC3E}">
        <p14:creationId xmlns:p14="http://schemas.microsoft.com/office/powerpoint/2010/main" val="529774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732367" y="107576"/>
            <a:ext cx="10723035"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55" name="Google Shape;55;p8"/>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56" name="Google Shape;56;p8"/>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57" name="Google Shape;57;p8"/>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227771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Google Shape;59;p9"/>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60" name="Google Shape;60;p9"/>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61" name="Google Shape;61;p9"/>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53776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cSld name="OBJECT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711199" y="611872"/>
            <a:ext cx="512064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3600"/>
              <a:buFont typeface="Source Sans Pro"/>
              <a:buNone/>
              <a:defRPr sz="3600" b="0">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64" name="Google Shape;64;p10"/>
          <p:cNvSpPr txBox="1">
            <a:spLocks noGrp="1"/>
          </p:cNvSpPr>
          <p:nvPr>
            <p:ph type="body" idx="1"/>
          </p:nvPr>
        </p:nvSpPr>
        <p:spPr>
          <a:xfrm>
            <a:off x="6323765" y="368300"/>
            <a:ext cx="5120640" cy="5575300"/>
          </a:xfrm>
          <a:prstGeom prst="rect">
            <a:avLst/>
          </a:prstGeom>
          <a:noFill/>
          <a:ln>
            <a:noFill/>
          </a:ln>
        </p:spPr>
        <p:txBody>
          <a:bodyPr spcFirstLastPara="1" wrap="square" lIns="91425" tIns="45700" rIns="91425" bIns="45700" anchor="t" anchorCtr="0">
            <a:noAutofit/>
          </a:bodyPr>
          <a:lstStyle>
            <a:lvl1pPr marL="457200" lvl="0" indent="-382270" algn="l">
              <a:spcBef>
                <a:spcPts val="2000"/>
              </a:spcBef>
              <a:spcAft>
                <a:spcPts val="0"/>
              </a:spcAft>
              <a:buSzPts val="2420"/>
              <a:buChar char="⚫"/>
              <a:defRPr sz="2200">
                <a:uFillTx/>
              </a:defRPr>
            </a:lvl1pPr>
            <a:lvl2pPr marL="914400" lvl="1" indent="-368300" algn="l">
              <a:spcBef>
                <a:spcPts val="600"/>
              </a:spcBef>
              <a:spcAft>
                <a:spcPts val="0"/>
              </a:spcAft>
              <a:buSzPts val="2200"/>
              <a:buChar char="⚫"/>
              <a:defRPr sz="2000">
                <a:uFillTx/>
              </a:defRPr>
            </a:lvl2pPr>
            <a:lvl3pPr marL="1371600" lvl="2" indent="-354330" algn="l">
              <a:spcBef>
                <a:spcPts val="600"/>
              </a:spcBef>
              <a:spcAft>
                <a:spcPts val="0"/>
              </a:spcAft>
              <a:buSzPts val="1980"/>
              <a:buChar char="⚫"/>
              <a:defRPr sz="1800">
                <a:uFillTx/>
              </a:defRPr>
            </a:lvl3pPr>
            <a:lvl4pPr marL="1828800" lvl="3" indent="-354330" algn="l">
              <a:spcBef>
                <a:spcPts val="600"/>
              </a:spcBef>
              <a:spcAft>
                <a:spcPts val="0"/>
              </a:spcAft>
              <a:buSzPts val="1980"/>
              <a:buChar char="⚫"/>
              <a:defRPr sz="1800">
                <a:uFillTx/>
              </a:defRPr>
            </a:lvl4pPr>
            <a:lvl5pPr marL="2286000" lvl="4" indent="-354329" algn="l">
              <a:spcBef>
                <a:spcPts val="600"/>
              </a:spcBef>
              <a:spcAft>
                <a:spcPts val="0"/>
              </a:spcAft>
              <a:buSzPts val="1980"/>
              <a:buChar char="⚫"/>
              <a:defRPr sz="1800">
                <a:uFillTx/>
              </a:defRPr>
            </a:lvl5pPr>
            <a:lvl6pPr marL="2743200" lvl="5" indent="-368300" algn="l">
              <a:spcBef>
                <a:spcPts val="400"/>
              </a:spcBef>
              <a:spcAft>
                <a:spcPts val="0"/>
              </a:spcAft>
              <a:buSzPts val="2200"/>
              <a:buChar char="⚫"/>
              <a:defRPr sz="2000">
                <a:uFillTx/>
              </a:defRPr>
            </a:lvl6pPr>
            <a:lvl7pPr marL="3200400" lvl="6" indent="-368300" algn="l">
              <a:spcBef>
                <a:spcPts val="400"/>
              </a:spcBef>
              <a:spcAft>
                <a:spcPts val="0"/>
              </a:spcAft>
              <a:buSzPts val="2200"/>
              <a:buChar char="⚫"/>
              <a:defRPr sz="2000">
                <a:uFillTx/>
              </a:defRPr>
            </a:lvl7pPr>
            <a:lvl8pPr marL="3657600" lvl="7" indent="-368300" algn="l">
              <a:spcBef>
                <a:spcPts val="400"/>
              </a:spcBef>
              <a:spcAft>
                <a:spcPts val="0"/>
              </a:spcAft>
              <a:buSzPts val="2200"/>
              <a:buChar char="⚫"/>
              <a:defRPr sz="2000">
                <a:uFillTx/>
              </a:defRPr>
            </a:lvl8pPr>
            <a:lvl9pPr marL="4114800" lvl="8" indent="-368300" algn="l">
              <a:spcBef>
                <a:spcPts val="400"/>
              </a:spcBef>
              <a:spcAft>
                <a:spcPts val="0"/>
              </a:spcAft>
              <a:buSzPts val="2200"/>
              <a:buChar char="⚫"/>
              <a:defRPr sz="2000">
                <a:uFillTx/>
              </a:defRPr>
            </a:lvl9pPr>
          </a:lstStyle>
          <a:p>
            <a:endParaRPr/>
          </a:p>
        </p:txBody>
      </p:sp>
      <p:sp>
        <p:nvSpPr>
          <p:cNvPr id="65" name="Google Shape;65;p10"/>
          <p:cNvSpPr txBox="1">
            <a:spLocks noGrp="1"/>
          </p:cNvSpPr>
          <p:nvPr>
            <p:ph type="body" idx="2"/>
          </p:nvPr>
        </p:nvSpPr>
        <p:spPr>
          <a:xfrm>
            <a:off x="711199" y="1787856"/>
            <a:ext cx="5120640" cy="3720152"/>
          </a:xfrm>
          <a:prstGeom prst="rect">
            <a:avLst/>
          </a:prstGeom>
          <a:noFill/>
          <a:ln>
            <a:noFill/>
          </a:ln>
        </p:spPr>
        <p:txBody>
          <a:bodyPr spcFirstLastPara="1" wrap="square" lIns="91425" tIns="45700" rIns="91425" bIns="45700" anchor="t" anchorCtr="0">
            <a:noAutofit/>
          </a:bodyPr>
          <a:lstStyle>
            <a:lvl1pPr marL="457200" lvl="0" indent="-228600" algn="ctr">
              <a:spcBef>
                <a:spcPts val="600"/>
              </a:spcBef>
              <a:spcAft>
                <a:spcPts val="0"/>
              </a:spcAft>
              <a:buSzPts val="1980"/>
              <a:buNone/>
              <a:defRPr sz="1800">
                <a:uFillTx/>
              </a:defRPr>
            </a:lvl1pPr>
            <a:lvl2pPr marL="914400" lvl="1" indent="-228600" algn="l">
              <a:spcBef>
                <a:spcPts val="600"/>
              </a:spcBef>
              <a:spcAft>
                <a:spcPts val="0"/>
              </a:spcAft>
              <a:buSzPts val="1320"/>
              <a:buNone/>
              <a:defRPr sz="1200">
                <a:uFillTx/>
              </a:defRPr>
            </a:lvl2pPr>
            <a:lvl3pPr marL="1371600" lvl="2" indent="-228600" algn="l">
              <a:spcBef>
                <a:spcPts val="600"/>
              </a:spcBef>
              <a:spcAft>
                <a:spcPts val="0"/>
              </a:spcAft>
              <a:buSzPts val="1100"/>
              <a:buNone/>
              <a:defRPr sz="1000">
                <a:uFillTx/>
              </a:defRPr>
            </a:lvl3pPr>
            <a:lvl4pPr marL="1828800" lvl="3" indent="-228600" algn="l">
              <a:spcBef>
                <a:spcPts val="600"/>
              </a:spcBef>
              <a:spcAft>
                <a:spcPts val="0"/>
              </a:spcAft>
              <a:buSzPts val="990"/>
              <a:buNone/>
              <a:defRPr sz="900">
                <a:uFillTx/>
              </a:defRPr>
            </a:lvl4pPr>
            <a:lvl5pPr marL="2286000" lvl="4" indent="-228600" algn="l">
              <a:spcBef>
                <a:spcPts val="600"/>
              </a:spcBef>
              <a:spcAft>
                <a:spcPts val="0"/>
              </a:spcAft>
              <a:buSzPts val="990"/>
              <a:buNone/>
              <a:defRPr sz="900">
                <a:uFillTx/>
              </a:defRPr>
            </a:lvl5pPr>
            <a:lvl6pPr marL="2743200" lvl="5" indent="-228600" algn="l">
              <a:spcBef>
                <a:spcPts val="180"/>
              </a:spcBef>
              <a:spcAft>
                <a:spcPts val="0"/>
              </a:spcAft>
              <a:buSzPts val="990"/>
              <a:buNone/>
              <a:defRPr sz="900">
                <a:uFillTx/>
              </a:defRPr>
            </a:lvl6pPr>
            <a:lvl7pPr marL="3200400" lvl="6" indent="-228600" algn="l">
              <a:spcBef>
                <a:spcPts val="180"/>
              </a:spcBef>
              <a:spcAft>
                <a:spcPts val="0"/>
              </a:spcAft>
              <a:buSzPts val="990"/>
              <a:buNone/>
              <a:defRPr sz="900">
                <a:uFillTx/>
              </a:defRPr>
            </a:lvl7pPr>
            <a:lvl8pPr marL="3657600" lvl="7" indent="-228600" algn="l">
              <a:spcBef>
                <a:spcPts val="180"/>
              </a:spcBef>
              <a:spcAft>
                <a:spcPts val="0"/>
              </a:spcAft>
              <a:buSzPts val="990"/>
              <a:buNone/>
              <a:defRPr sz="900">
                <a:uFillTx/>
              </a:defRPr>
            </a:lvl8pPr>
            <a:lvl9pPr marL="4114800" lvl="8" indent="-228600" algn="l">
              <a:spcBef>
                <a:spcPts val="180"/>
              </a:spcBef>
              <a:spcAft>
                <a:spcPts val="0"/>
              </a:spcAft>
              <a:buSzPts val="990"/>
              <a:buNone/>
              <a:defRPr sz="900">
                <a:uFillTx/>
              </a:defRPr>
            </a:lvl9pPr>
          </a:lstStyle>
          <a:p>
            <a:endParaRPr/>
          </a:p>
        </p:txBody>
      </p:sp>
      <p:sp>
        <p:nvSpPr>
          <p:cNvPr id="66" name="Google Shape;66;p10"/>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67" name="Google Shape;67;p10"/>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68" name="Google Shape;68;p10"/>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069850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711198" y="611872"/>
            <a:ext cx="5439393"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3600"/>
              <a:buFont typeface="Source Sans Pro"/>
              <a:buNone/>
              <a:defRPr sz="3600" b="0">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71" name="Google Shape;71;p11"/>
          <p:cNvSpPr txBox="1">
            <a:spLocks noGrp="1"/>
          </p:cNvSpPr>
          <p:nvPr>
            <p:ph type="body" idx="1"/>
          </p:nvPr>
        </p:nvSpPr>
        <p:spPr>
          <a:xfrm>
            <a:off x="711198" y="1787856"/>
            <a:ext cx="5439393" cy="3720152"/>
          </a:xfrm>
          <a:prstGeom prst="rect">
            <a:avLst/>
          </a:prstGeom>
          <a:noFill/>
          <a:ln>
            <a:noFill/>
          </a:ln>
        </p:spPr>
        <p:txBody>
          <a:bodyPr spcFirstLastPara="1" wrap="square" lIns="91425" tIns="45700" rIns="91425" bIns="45700" anchor="t" anchorCtr="0">
            <a:noAutofit/>
          </a:bodyPr>
          <a:lstStyle>
            <a:lvl1pPr marL="457200" lvl="0" indent="-228600" algn="ctr">
              <a:spcBef>
                <a:spcPts val="600"/>
              </a:spcBef>
              <a:spcAft>
                <a:spcPts val="0"/>
              </a:spcAft>
              <a:buSzPts val="1980"/>
              <a:buNone/>
              <a:defRPr sz="1800">
                <a:uFillTx/>
              </a:defRPr>
            </a:lvl1pPr>
            <a:lvl2pPr marL="914400" lvl="1" indent="-228600" algn="l">
              <a:spcBef>
                <a:spcPts val="600"/>
              </a:spcBef>
              <a:spcAft>
                <a:spcPts val="0"/>
              </a:spcAft>
              <a:buSzPts val="1320"/>
              <a:buNone/>
              <a:defRPr sz="1200">
                <a:uFillTx/>
              </a:defRPr>
            </a:lvl2pPr>
            <a:lvl3pPr marL="1371600" lvl="2" indent="-228600" algn="l">
              <a:spcBef>
                <a:spcPts val="600"/>
              </a:spcBef>
              <a:spcAft>
                <a:spcPts val="0"/>
              </a:spcAft>
              <a:buSzPts val="1100"/>
              <a:buNone/>
              <a:defRPr sz="1000">
                <a:uFillTx/>
              </a:defRPr>
            </a:lvl3pPr>
            <a:lvl4pPr marL="1828800" lvl="3" indent="-228600" algn="l">
              <a:spcBef>
                <a:spcPts val="600"/>
              </a:spcBef>
              <a:spcAft>
                <a:spcPts val="0"/>
              </a:spcAft>
              <a:buSzPts val="990"/>
              <a:buNone/>
              <a:defRPr sz="900">
                <a:uFillTx/>
              </a:defRPr>
            </a:lvl4pPr>
            <a:lvl5pPr marL="2286000" lvl="4" indent="-228600" algn="l">
              <a:spcBef>
                <a:spcPts val="600"/>
              </a:spcBef>
              <a:spcAft>
                <a:spcPts val="0"/>
              </a:spcAft>
              <a:buSzPts val="990"/>
              <a:buNone/>
              <a:defRPr sz="900">
                <a:uFillTx/>
              </a:defRPr>
            </a:lvl5pPr>
            <a:lvl6pPr marL="2743200" lvl="5" indent="-228600" algn="l">
              <a:spcBef>
                <a:spcPts val="180"/>
              </a:spcBef>
              <a:spcAft>
                <a:spcPts val="0"/>
              </a:spcAft>
              <a:buSzPts val="990"/>
              <a:buNone/>
              <a:defRPr sz="900">
                <a:uFillTx/>
              </a:defRPr>
            </a:lvl6pPr>
            <a:lvl7pPr marL="3200400" lvl="6" indent="-228600" algn="l">
              <a:spcBef>
                <a:spcPts val="180"/>
              </a:spcBef>
              <a:spcAft>
                <a:spcPts val="0"/>
              </a:spcAft>
              <a:buSzPts val="990"/>
              <a:buNone/>
              <a:defRPr sz="900">
                <a:uFillTx/>
              </a:defRPr>
            </a:lvl7pPr>
            <a:lvl8pPr marL="3657600" lvl="7" indent="-228600" algn="l">
              <a:spcBef>
                <a:spcPts val="180"/>
              </a:spcBef>
              <a:spcAft>
                <a:spcPts val="0"/>
              </a:spcAft>
              <a:buSzPts val="990"/>
              <a:buNone/>
              <a:defRPr sz="900">
                <a:uFillTx/>
              </a:defRPr>
            </a:lvl8pPr>
            <a:lvl9pPr marL="4114800" lvl="8" indent="-228600" algn="l">
              <a:spcBef>
                <a:spcPts val="180"/>
              </a:spcBef>
              <a:spcAft>
                <a:spcPts val="0"/>
              </a:spcAft>
              <a:buSzPts val="990"/>
              <a:buNone/>
              <a:defRPr sz="900">
                <a:uFillTx/>
              </a:defRPr>
            </a:lvl9pPr>
          </a:lstStyle>
          <a:p>
            <a:endParaRPr/>
          </a:p>
        </p:txBody>
      </p:sp>
      <p:sp>
        <p:nvSpPr>
          <p:cNvPr id="72" name="Google Shape;72;p11"/>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73" name="Google Shape;73;p11"/>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74" name="Google Shape;74;p11"/>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
        <p:nvSpPr>
          <p:cNvPr id="75" name="Google Shape;75;p11"/>
          <p:cNvSpPr>
            <a:spLocks noGrp="1"/>
          </p:cNvSpPr>
          <p:nvPr>
            <p:ph type="pic" idx="2"/>
          </p:nvPr>
        </p:nvSpPr>
        <p:spPr>
          <a:xfrm>
            <a:off x="6787489" y="359393"/>
            <a:ext cx="48768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lvl1pPr marR="0" lvl="0" algn="l" rtl="0">
              <a:spcBef>
                <a:spcPts val="2000"/>
              </a:spcBef>
              <a:spcAft>
                <a:spcPts val="0"/>
              </a:spcAft>
              <a:buClr>
                <a:srgbClr val="6DB7D7"/>
              </a:buClr>
              <a:buSzPts val="3520"/>
              <a:buFont typeface="Noto Sans Symbols"/>
              <a:buNone/>
              <a:defRPr sz="3200" b="0" i="0" u="none" strike="noStrike" cap="none">
                <a:solidFill>
                  <a:srgbClr val="595959"/>
                </a:solidFill>
                <a:uFillTx/>
                <a:latin typeface="Source Sans Pro"/>
                <a:ea typeface="Source Sans Pro"/>
                <a:cs typeface="Source Sans Pro"/>
                <a:sym typeface="Source Sans Pro"/>
              </a:defRPr>
            </a:lvl1pPr>
            <a:lvl2pPr marR="0" lvl="1" algn="l" rtl="0">
              <a:spcBef>
                <a:spcPts val="600"/>
              </a:spcBef>
              <a:spcAft>
                <a:spcPts val="0"/>
              </a:spcAft>
              <a:buClr>
                <a:srgbClr val="205C77"/>
              </a:buClr>
              <a:buSzPts val="3080"/>
              <a:buFont typeface="Noto Sans Symbols"/>
              <a:buNone/>
              <a:defRPr sz="2800" b="0" i="0" u="none" strike="noStrike" cap="none">
                <a:solidFill>
                  <a:srgbClr val="595959"/>
                </a:solidFill>
                <a:uFillTx/>
                <a:latin typeface="Source Sans Pro"/>
                <a:ea typeface="Source Sans Pro"/>
                <a:cs typeface="Source Sans Pro"/>
                <a:sym typeface="Source Sans Pro"/>
              </a:defRPr>
            </a:lvl2pPr>
            <a:lvl3pPr marR="0" lvl="2" algn="l" rtl="0">
              <a:spcBef>
                <a:spcPts val="600"/>
              </a:spcBef>
              <a:spcAft>
                <a:spcPts val="0"/>
              </a:spcAft>
              <a:buClr>
                <a:srgbClr val="6DB7D7"/>
              </a:buClr>
              <a:buSzPts val="2640"/>
              <a:buFont typeface="Noto Sans Symbols"/>
              <a:buNone/>
              <a:defRPr sz="2400" b="0" i="0" u="none" strike="noStrike" cap="none">
                <a:solidFill>
                  <a:srgbClr val="595959"/>
                </a:solidFill>
                <a:uFillTx/>
                <a:latin typeface="Source Sans Pro"/>
                <a:ea typeface="Source Sans Pro"/>
                <a:cs typeface="Source Sans Pro"/>
                <a:sym typeface="Source Sans Pro"/>
              </a:defRPr>
            </a:lvl3pPr>
            <a:lvl4pPr marR="0" lvl="3" algn="l" rtl="0">
              <a:spcBef>
                <a:spcPts val="600"/>
              </a:spcBef>
              <a:spcAft>
                <a:spcPts val="0"/>
              </a:spcAft>
              <a:buClr>
                <a:srgbClr val="205C7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4pPr>
            <a:lvl5pPr marR="0" lvl="4" algn="l" rtl="0">
              <a:spcBef>
                <a:spcPts val="6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5pPr>
            <a:lvl6pPr marR="0" lvl="5" algn="l" rtl="0">
              <a:spcBef>
                <a:spcPts val="400"/>
              </a:spcBef>
              <a:spcAft>
                <a:spcPts val="0"/>
              </a:spcAft>
              <a:buClr>
                <a:schemeClr val="accent2"/>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6pPr>
            <a:lvl7pPr marR="0" lvl="6" algn="l" rtl="0">
              <a:spcBef>
                <a:spcPts val="4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7pPr>
            <a:lvl8pPr marR="0" lvl="7" algn="l" rtl="0">
              <a:spcBef>
                <a:spcPts val="400"/>
              </a:spcBef>
              <a:spcAft>
                <a:spcPts val="0"/>
              </a:spcAft>
              <a:buClr>
                <a:schemeClr val="accent2"/>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8pPr>
            <a:lvl9pPr marR="0" lvl="8" algn="l" rtl="0">
              <a:spcBef>
                <a:spcPts val="400"/>
              </a:spcBef>
              <a:spcAft>
                <a:spcPts val="0"/>
              </a:spcAft>
              <a:buClr>
                <a:srgbClr val="6DB7D7"/>
              </a:buClr>
              <a:buSzPts val="2200"/>
              <a:buFont typeface="Noto Sans Symbols"/>
              <a:buNone/>
              <a:defRPr sz="2000" b="0" i="0" u="none" strike="noStrike" cap="none">
                <a:solidFill>
                  <a:srgbClr val="595959"/>
                </a:solidFill>
                <a:uFillTx/>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4071564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cSld name="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732367" y="107576"/>
            <a:ext cx="10723035"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78" name="Google Shape;78;p12"/>
          <p:cNvSpPr txBox="1">
            <a:spLocks noGrp="1"/>
          </p:cNvSpPr>
          <p:nvPr>
            <p:ph type="body" idx="1"/>
          </p:nvPr>
        </p:nvSpPr>
        <p:spPr>
          <a:xfrm rot="5400000">
            <a:off x="3922184" y="-1589617"/>
            <a:ext cx="4343400" cy="1072303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uFillTx/>
              </a:defRPr>
            </a:lvl1pPr>
            <a:lvl2pPr marL="914400" lvl="1" indent="-354330" algn="l">
              <a:spcBef>
                <a:spcPts val="600"/>
              </a:spcBef>
              <a:spcAft>
                <a:spcPts val="0"/>
              </a:spcAft>
              <a:buSzPts val="1980"/>
              <a:buChar char="⚫"/>
              <a:defRPr>
                <a:uFillTx/>
              </a:defRPr>
            </a:lvl2pPr>
            <a:lvl3pPr marL="1371600" lvl="2" indent="-354330" algn="l">
              <a:spcBef>
                <a:spcPts val="600"/>
              </a:spcBef>
              <a:spcAft>
                <a:spcPts val="0"/>
              </a:spcAft>
              <a:buSzPts val="1980"/>
              <a:buChar char="⚫"/>
              <a:defRPr>
                <a:uFillTx/>
              </a:defRPr>
            </a:lvl3pPr>
            <a:lvl4pPr marL="1828800" lvl="3" indent="-354330" algn="l">
              <a:spcBef>
                <a:spcPts val="600"/>
              </a:spcBef>
              <a:spcAft>
                <a:spcPts val="0"/>
              </a:spcAft>
              <a:buSzPts val="1980"/>
              <a:buChar char="⚫"/>
              <a:defRPr>
                <a:uFillTx/>
              </a:defRPr>
            </a:lvl4pPr>
            <a:lvl5pPr marL="2286000" lvl="4" indent="-354329" algn="l">
              <a:spcBef>
                <a:spcPts val="600"/>
              </a:spcBef>
              <a:spcAft>
                <a:spcPts val="0"/>
              </a:spcAft>
              <a:buSzPts val="1980"/>
              <a:buChar char="⚫"/>
              <a:defRPr>
                <a:uFillTx/>
              </a:defRPr>
            </a:lvl5pPr>
            <a:lvl6pPr marL="2743200" lvl="5" indent="-354329" algn="l">
              <a:spcBef>
                <a:spcPts val="360"/>
              </a:spcBef>
              <a:spcAft>
                <a:spcPts val="0"/>
              </a:spcAft>
              <a:buSzPts val="1980"/>
              <a:buChar char="⚫"/>
              <a:defRPr>
                <a:uFillTx/>
              </a:defRPr>
            </a:lvl6pPr>
            <a:lvl7pPr marL="3200400" lvl="6" indent="-354329" algn="l">
              <a:spcBef>
                <a:spcPts val="360"/>
              </a:spcBef>
              <a:spcAft>
                <a:spcPts val="0"/>
              </a:spcAft>
              <a:buSzPts val="1980"/>
              <a:buChar char="⚫"/>
              <a:defRPr>
                <a:uFillTx/>
              </a:defRPr>
            </a:lvl7pPr>
            <a:lvl8pPr marL="3657600" lvl="7" indent="-354329" algn="l">
              <a:spcBef>
                <a:spcPts val="360"/>
              </a:spcBef>
              <a:spcAft>
                <a:spcPts val="0"/>
              </a:spcAft>
              <a:buSzPts val="1980"/>
              <a:buChar char="⚫"/>
              <a:defRPr>
                <a:uFillTx/>
              </a:defRPr>
            </a:lvl8pPr>
            <a:lvl9pPr marL="4114800" lvl="8" indent="-354329" algn="l">
              <a:spcBef>
                <a:spcPts val="360"/>
              </a:spcBef>
              <a:spcAft>
                <a:spcPts val="0"/>
              </a:spcAft>
              <a:buSzPts val="1980"/>
              <a:buChar char="⚫"/>
              <a:defRPr>
                <a:uFillTx/>
              </a:defRPr>
            </a:lvl9pPr>
          </a:lstStyle>
          <a:p>
            <a:endParaRPr/>
          </a:p>
        </p:txBody>
      </p:sp>
      <p:sp>
        <p:nvSpPr>
          <p:cNvPr id="79" name="Google Shape;79;p12"/>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80" name="Google Shape;80;p12"/>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81" name="Google Shape;81;p12"/>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6727614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cSld name="VERTICAL_TITLE_AND_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8054739" y="2139951"/>
            <a:ext cx="5575300" cy="2032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p>
        </p:txBody>
      </p:sp>
      <p:sp>
        <p:nvSpPr>
          <p:cNvPr id="84" name="Google Shape;84;p13"/>
          <p:cNvSpPr txBox="1">
            <a:spLocks noGrp="1"/>
          </p:cNvSpPr>
          <p:nvPr>
            <p:ph type="body" idx="1"/>
          </p:nvPr>
        </p:nvSpPr>
        <p:spPr>
          <a:xfrm rot="5400000">
            <a:off x="2404533" y="-1303867"/>
            <a:ext cx="5575300" cy="8919635"/>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uFillTx/>
              </a:defRPr>
            </a:lvl1pPr>
            <a:lvl2pPr marL="914400" lvl="1" indent="-354330" algn="l">
              <a:spcBef>
                <a:spcPts val="600"/>
              </a:spcBef>
              <a:spcAft>
                <a:spcPts val="0"/>
              </a:spcAft>
              <a:buSzPts val="1980"/>
              <a:buChar char="⚫"/>
              <a:defRPr>
                <a:uFillTx/>
              </a:defRPr>
            </a:lvl2pPr>
            <a:lvl3pPr marL="1371600" lvl="2" indent="-354330" algn="l">
              <a:spcBef>
                <a:spcPts val="600"/>
              </a:spcBef>
              <a:spcAft>
                <a:spcPts val="0"/>
              </a:spcAft>
              <a:buSzPts val="1980"/>
              <a:buChar char="⚫"/>
              <a:defRPr>
                <a:uFillTx/>
              </a:defRPr>
            </a:lvl3pPr>
            <a:lvl4pPr marL="1828800" lvl="3" indent="-354330" algn="l">
              <a:spcBef>
                <a:spcPts val="600"/>
              </a:spcBef>
              <a:spcAft>
                <a:spcPts val="0"/>
              </a:spcAft>
              <a:buSzPts val="1980"/>
              <a:buChar char="⚫"/>
              <a:defRPr>
                <a:uFillTx/>
              </a:defRPr>
            </a:lvl4pPr>
            <a:lvl5pPr marL="2286000" lvl="4" indent="-354329" algn="l">
              <a:spcBef>
                <a:spcPts val="600"/>
              </a:spcBef>
              <a:spcAft>
                <a:spcPts val="0"/>
              </a:spcAft>
              <a:buSzPts val="1980"/>
              <a:buChar char="⚫"/>
              <a:defRPr>
                <a:uFillTx/>
              </a:defRPr>
            </a:lvl5pPr>
            <a:lvl6pPr marL="2743200" lvl="5" indent="-354329" algn="l">
              <a:spcBef>
                <a:spcPts val="360"/>
              </a:spcBef>
              <a:spcAft>
                <a:spcPts val="0"/>
              </a:spcAft>
              <a:buSzPts val="1980"/>
              <a:buChar char="⚫"/>
              <a:defRPr>
                <a:uFillTx/>
              </a:defRPr>
            </a:lvl6pPr>
            <a:lvl7pPr marL="3200400" lvl="6" indent="-354329" algn="l">
              <a:spcBef>
                <a:spcPts val="360"/>
              </a:spcBef>
              <a:spcAft>
                <a:spcPts val="0"/>
              </a:spcAft>
              <a:buSzPts val="1980"/>
              <a:buChar char="⚫"/>
              <a:defRPr>
                <a:uFillTx/>
              </a:defRPr>
            </a:lvl7pPr>
            <a:lvl8pPr marL="3657600" lvl="7" indent="-354329" algn="l">
              <a:spcBef>
                <a:spcPts val="360"/>
              </a:spcBef>
              <a:spcAft>
                <a:spcPts val="0"/>
              </a:spcAft>
              <a:buSzPts val="1980"/>
              <a:buChar char="⚫"/>
              <a:defRPr>
                <a:uFillTx/>
              </a:defRPr>
            </a:lvl8pPr>
            <a:lvl9pPr marL="4114800" lvl="8" indent="-354329" algn="l">
              <a:spcBef>
                <a:spcPts val="360"/>
              </a:spcBef>
              <a:spcAft>
                <a:spcPts val="0"/>
              </a:spcAft>
              <a:buSzPts val="1980"/>
              <a:buChar char="⚫"/>
              <a:defRPr>
                <a:uFillTx/>
              </a:defRPr>
            </a:lvl9pPr>
          </a:lstStyle>
          <a:p>
            <a:endParaRPr/>
          </a:p>
        </p:txBody>
      </p:sp>
      <p:sp>
        <p:nvSpPr>
          <p:cNvPr id="85" name="Google Shape;85;p13"/>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86" name="Google Shape;86;p13"/>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p>
        </p:txBody>
      </p:sp>
      <p:sp>
        <p:nvSpPr>
          <p:cNvPr id="87" name="Google Shape;87;p13"/>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370812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6BC53EB1-6279-724F-BE4C-19281B1897B9}"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05193-122A-EB45-863C-CC83963ECA95}" type="slidenum">
              <a:rPr lang="en-US" smtClean="0"/>
              <a:t>‹#›</a:t>
            </a:fld>
            <a:endParaRPr lang="en-US"/>
          </a:p>
        </p:txBody>
      </p:sp>
    </p:spTree>
    <p:extLst>
      <p:ext uri="{BB962C8B-B14F-4D97-AF65-F5344CB8AC3E}">
        <p14:creationId xmlns:p14="http://schemas.microsoft.com/office/powerpoint/2010/main" val="3175236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6BC53EB1-6279-724F-BE4C-19281B1897B9}"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05193-122A-EB45-863C-CC83963ECA95}" type="slidenum">
              <a:rPr lang="en-US" smtClean="0"/>
              <a:t>‹#›</a:t>
            </a:fld>
            <a:endParaRPr lang="en-US"/>
          </a:p>
        </p:txBody>
      </p:sp>
    </p:spTree>
    <p:extLst>
      <p:ext uri="{BB962C8B-B14F-4D97-AF65-F5344CB8AC3E}">
        <p14:creationId xmlns:p14="http://schemas.microsoft.com/office/powerpoint/2010/main" val="1713216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6.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7.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6BC53EB1-6279-724F-BE4C-19281B1897B9}" type="datetimeFigureOut">
              <a:rPr lang="en-US" smtClean="0"/>
              <a:t>11/13/19</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48E05193-122A-EB45-863C-CC83963ECA95}" type="slidenum">
              <a:rPr lang="en-US" smtClean="0"/>
              <a:t>‹#›</a:t>
            </a:fld>
            <a:endParaRPr lang="en-US"/>
          </a:p>
        </p:txBody>
      </p:sp>
      <p:pic>
        <p:nvPicPr>
          <p:cNvPr id="8" name="Picture 7">
            <a:extLst>
              <a:ext uri="{FF2B5EF4-FFF2-40B4-BE49-F238E27FC236}">
                <a16:creationId xmlns:a16="http://schemas.microsoft.com/office/drawing/2014/main" id="{7EDA872E-BB55-DE4D-B7DD-9F3F2E617C4A}"/>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59815867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592654E-7DB0-420E-8019-7EF164A066B0}"/>
              </a:ext>
            </a:extLst>
          </p:cNvPr>
          <p:cNvSpPr>
            <a:spLocks noGrp="1"/>
          </p:cNvSpPr>
          <p:nvPr>
            <p:ph type="title"/>
          </p:nvPr>
        </p:nvSpPr>
        <p:spPr bwMode="auto">
          <a:xfrm>
            <a:off x="1219200" y="116417"/>
            <a:ext cx="9992784" cy="973667"/>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a:extLst>
              <a:ext uri="{FF2B5EF4-FFF2-40B4-BE49-F238E27FC236}">
                <a16:creationId xmlns:a16="http://schemas.microsoft.com/office/drawing/2014/main" id="{21744DC5-C8B9-4429-97C5-BFBBBC1E5C20}"/>
              </a:ext>
            </a:extLst>
          </p:cNvPr>
          <p:cNvSpPr>
            <a:spLocks noGrp="1"/>
          </p:cNvSpPr>
          <p:nvPr>
            <p:ph type="body" idx="1"/>
          </p:nvPr>
        </p:nvSpPr>
        <p:spPr bwMode="auto">
          <a:xfrm>
            <a:off x="1219200" y="1223434"/>
            <a:ext cx="9992784" cy="452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5AF4DD07-1A2A-4565-A9BC-7916D8DB63B4}"/>
              </a:ext>
            </a:extLst>
          </p:cNvPr>
          <p:cNvSpPr/>
          <p:nvPr/>
        </p:nvSpPr>
        <p:spPr>
          <a:xfrm>
            <a:off x="484718" y="1"/>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8" name="Rectangle 7">
            <a:extLst>
              <a:ext uri="{FF2B5EF4-FFF2-40B4-BE49-F238E27FC236}">
                <a16:creationId xmlns:a16="http://schemas.microsoft.com/office/drawing/2014/main" id="{71E91150-5A05-458C-9997-4B8826B47B52}"/>
              </a:ext>
            </a:extLst>
          </p:cNvPr>
          <p:cNvSpPr/>
          <p:nvPr/>
        </p:nvSpPr>
        <p:spPr>
          <a:xfrm>
            <a:off x="484718" y="971551"/>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9" name="Rectangle 8">
            <a:extLst>
              <a:ext uri="{FF2B5EF4-FFF2-40B4-BE49-F238E27FC236}">
                <a16:creationId xmlns:a16="http://schemas.microsoft.com/office/drawing/2014/main" id="{C2FFFE23-216B-4347-A3E7-1D8D667B2CDF}"/>
              </a:ext>
            </a:extLst>
          </p:cNvPr>
          <p:cNvSpPr/>
          <p:nvPr/>
        </p:nvSpPr>
        <p:spPr>
          <a:xfrm>
            <a:off x="484718"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pic>
        <p:nvPicPr>
          <p:cNvPr id="1031" name="Picture 1">
            <a:extLst>
              <a:ext uri="{FF2B5EF4-FFF2-40B4-BE49-F238E27FC236}">
                <a16:creationId xmlns:a16="http://schemas.microsoft.com/office/drawing/2014/main" id="{3748262F-0B2B-4471-99CA-8C990EBA52EE}"/>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367185" y="6026151"/>
            <a:ext cx="2722033"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8503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62" r:id="rId8"/>
    <p:sldLayoutId id="2147483663" r:id="rId9"/>
    <p:sldLayoutId id="2147483665" r:id="rId10"/>
    <p:sldLayoutId id="2147483697" r:id="rId11"/>
    <p:sldLayoutId id="2147483698" r:id="rId12"/>
    <p:sldLayoutId id="2147483699" r:id="rId13"/>
    <p:sldLayoutId id="2147483700" r:id="rId14"/>
    <p:sldLayoutId id="2147483701" r:id="rId15"/>
    <p:sldLayoutId id="2147483702" r:id="rId16"/>
    <p:sldLayoutId id="21474837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57189" rtl="0" eaLnBrk="1" fontAlgn="base" hangingPunct="1">
        <a:spcBef>
          <a:spcPct val="0"/>
        </a:spcBef>
        <a:spcAft>
          <a:spcPct val="0"/>
        </a:spcAft>
        <a:defRPr sz="2933" b="1" kern="1200">
          <a:solidFill>
            <a:schemeClr val="tx1"/>
          </a:solidFill>
          <a:latin typeface="Georgia"/>
          <a:ea typeface="MS PGothic" panose="020B0600070205080204" pitchFamily="34" charset="-128"/>
          <a:cs typeface="Georgia"/>
        </a:defRPr>
      </a:lvl1pPr>
      <a:lvl2pPr algn="l" defTabSz="457189" rtl="0" eaLnBrk="1" fontAlgn="base" hangingPunct="1">
        <a:spcBef>
          <a:spcPct val="0"/>
        </a:spcBef>
        <a:spcAft>
          <a:spcPct val="0"/>
        </a:spcAft>
        <a:defRPr sz="2933" b="1">
          <a:solidFill>
            <a:schemeClr val="tx1"/>
          </a:solidFill>
          <a:latin typeface="Georgia" charset="0"/>
          <a:ea typeface="MS PGothic" panose="020B0600070205080204" pitchFamily="34" charset="-128"/>
          <a:cs typeface="Georgia" panose="02040502050405020303" pitchFamily="18" charset="0"/>
        </a:defRPr>
      </a:lvl2pPr>
      <a:lvl3pPr algn="l" defTabSz="457189" rtl="0" eaLnBrk="1" fontAlgn="base" hangingPunct="1">
        <a:spcBef>
          <a:spcPct val="0"/>
        </a:spcBef>
        <a:spcAft>
          <a:spcPct val="0"/>
        </a:spcAft>
        <a:defRPr sz="2933" b="1">
          <a:solidFill>
            <a:schemeClr val="tx1"/>
          </a:solidFill>
          <a:latin typeface="Georgia" charset="0"/>
          <a:ea typeface="MS PGothic" panose="020B0600070205080204" pitchFamily="34" charset="-128"/>
          <a:cs typeface="Georgia" panose="02040502050405020303" pitchFamily="18" charset="0"/>
        </a:defRPr>
      </a:lvl3pPr>
      <a:lvl4pPr algn="l" defTabSz="457189" rtl="0" eaLnBrk="1" fontAlgn="base" hangingPunct="1">
        <a:spcBef>
          <a:spcPct val="0"/>
        </a:spcBef>
        <a:spcAft>
          <a:spcPct val="0"/>
        </a:spcAft>
        <a:defRPr sz="2933" b="1">
          <a:solidFill>
            <a:schemeClr val="tx1"/>
          </a:solidFill>
          <a:latin typeface="Georgia" charset="0"/>
          <a:ea typeface="MS PGothic" panose="020B0600070205080204" pitchFamily="34" charset="-128"/>
          <a:cs typeface="Georgia" panose="02040502050405020303" pitchFamily="18" charset="0"/>
        </a:defRPr>
      </a:lvl4pPr>
      <a:lvl5pPr algn="l" defTabSz="457189" rtl="0" eaLnBrk="1" fontAlgn="base" hangingPunct="1">
        <a:spcBef>
          <a:spcPct val="0"/>
        </a:spcBef>
        <a:spcAft>
          <a:spcPct val="0"/>
        </a:spcAft>
        <a:defRPr sz="2933" b="1">
          <a:solidFill>
            <a:schemeClr val="tx1"/>
          </a:solidFill>
          <a:latin typeface="Georgia" charset="0"/>
          <a:ea typeface="MS PGothic" panose="020B0600070205080204" pitchFamily="34" charset="-128"/>
          <a:cs typeface="Georgia" panose="02040502050405020303" pitchFamily="18" charset="0"/>
        </a:defRPr>
      </a:lvl5pPr>
      <a:lvl6pPr marL="457189" algn="l" defTabSz="457189" rtl="0" eaLnBrk="1" fontAlgn="base" hangingPunct="1">
        <a:spcBef>
          <a:spcPct val="0"/>
        </a:spcBef>
        <a:spcAft>
          <a:spcPct val="0"/>
        </a:spcAft>
        <a:defRPr sz="3000" b="1">
          <a:solidFill>
            <a:schemeClr val="tx1"/>
          </a:solidFill>
          <a:latin typeface="Georgia" charset="0"/>
          <a:ea typeface="ＭＳ Ｐゴシック" charset="0"/>
        </a:defRPr>
      </a:lvl6pPr>
      <a:lvl7pPr marL="914377" algn="l" defTabSz="457189" rtl="0" eaLnBrk="1" fontAlgn="base" hangingPunct="1">
        <a:spcBef>
          <a:spcPct val="0"/>
        </a:spcBef>
        <a:spcAft>
          <a:spcPct val="0"/>
        </a:spcAft>
        <a:defRPr sz="3000" b="1">
          <a:solidFill>
            <a:schemeClr val="tx1"/>
          </a:solidFill>
          <a:latin typeface="Georgia" charset="0"/>
          <a:ea typeface="ＭＳ Ｐゴシック" charset="0"/>
        </a:defRPr>
      </a:lvl7pPr>
      <a:lvl8pPr marL="1371566" algn="l" defTabSz="457189" rtl="0" eaLnBrk="1" fontAlgn="base" hangingPunct="1">
        <a:spcBef>
          <a:spcPct val="0"/>
        </a:spcBef>
        <a:spcAft>
          <a:spcPct val="0"/>
        </a:spcAft>
        <a:defRPr sz="3000" b="1">
          <a:solidFill>
            <a:schemeClr val="tx1"/>
          </a:solidFill>
          <a:latin typeface="Georgia" charset="0"/>
          <a:ea typeface="ＭＳ Ｐゴシック" charset="0"/>
        </a:defRPr>
      </a:lvl8pPr>
      <a:lvl9pPr marL="1828754" algn="l" defTabSz="457189" rtl="0" eaLnBrk="1" fontAlgn="base" hangingPunct="1">
        <a:spcBef>
          <a:spcPct val="0"/>
        </a:spcBef>
        <a:spcAft>
          <a:spcPct val="0"/>
        </a:spcAft>
        <a:defRPr sz="3000" b="1">
          <a:solidFill>
            <a:schemeClr val="tx1"/>
          </a:solidFill>
          <a:latin typeface="Georgia" charset="0"/>
          <a:ea typeface="ＭＳ Ｐゴシック" charset="0"/>
        </a:defRPr>
      </a:lvl9pPr>
    </p:titleStyle>
    <p:bodyStyle>
      <a:lvl1pPr marL="226478" indent="-226478" algn="l" defTabSz="457189" rtl="0" eaLnBrk="1" fontAlgn="base" hangingPunct="1">
        <a:spcBef>
          <a:spcPct val="20000"/>
        </a:spcBef>
        <a:spcAft>
          <a:spcPct val="0"/>
        </a:spcAft>
        <a:buClr>
          <a:srgbClr val="2986E2"/>
        </a:buClr>
        <a:buFont typeface="Arial" panose="020B0604020202020204" pitchFamily="34" charset="0"/>
        <a:buChar char="•"/>
        <a:defRPr sz="3200" kern="1200">
          <a:solidFill>
            <a:schemeClr val="tx1"/>
          </a:solidFill>
          <a:latin typeface="Arial"/>
          <a:ea typeface="MS PGothic" panose="020B0600070205080204" pitchFamily="34" charset="-128"/>
          <a:cs typeface="Arial"/>
        </a:defRPr>
      </a:lvl1pPr>
      <a:lvl2pPr marL="742932" indent="-285744" algn="l" defTabSz="457189" rtl="0" eaLnBrk="1" fontAlgn="base" hangingPunct="1">
        <a:spcBef>
          <a:spcPct val="20000"/>
        </a:spcBef>
        <a:spcAft>
          <a:spcPct val="0"/>
        </a:spcAft>
        <a:buClr>
          <a:srgbClr val="2986E2"/>
        </a:buClr>
        <a:buFont typeface="Arial" panose="020B0604020202020204" pitchFamily="34" charset="0"/>
        <a:buChar char="–"/>
        <a:defRPr sz="2800" kern="1200">
          <a:solidFill>
            <a:schemeClr val="tx1"/>
          </a:solidFill>
          <a:latin typeface="Arial"/>
          <a:ea typeface="MS PGothic" panose="020B0600070205080204" pitchFamily="34" charset="-128"/>
          <a:cs typeface="Arial"/>
        </a:defRPr>
      </a:lvl2pPr>
      <a:lvl3pPr marL="1142971" indent="-228594" algn="l" defTabSz="457189" rtl="0" eaLnBrk="1" fontAlgn="base" hangingPunct="1">
        <a:spcBef>
          <a:spcPct val="20000"/>
        </a:spcBef>
        <a:spcAft>
          <a:spcPct val="0"/>
        </a:spcAft>
        <a:buClr>
          <a:srgbClr val="2986E2"/>
        </a:buClr>
        <a:buFont typeface="Arial" panose="020B0604020202020204" pitchFamily="34" charset="0"/>
        <a:buChar char="•"/>
        <a:defRPr kern="1200">
          <a:solidFill>
            <a:schemeClr val="tx1"/>
          </a:solidFill>
          <a:latin typeface="Arial"/>
          <a:ea typeface="MS PGothic" panose="020B0600070205080204" pitchFamily="34" charset="-128"/>
          <a:cs typeface="Arial"/>
        </a:defRPr>
      </a:lvl3pPr>
      <a:lvl4pPr marL="1600160" indent="-228594" algn="l" defTabSz="457189" rtl="0" eaLnBrk="1" fontAlgn="base" hangingPunct="1">
        <a:spcBef>
          <a:spcPct val="20000"/>
        </a:spcBef>
        <a:spcAft>
          <a:spcPct val="0"/>
        </a:spcAft>
        <a:buClr>
          <a:srgbClr val="2986E2"/>
        </a:buClr>
        <a:buFont typeface="Arial" panose="020B0604020202020204" pitchFamily="34" charset="0"/>
        <a:buChar char="–"/>
        <a:defRPr sz="2000" kern="1200">
          <a:solidFill>
            <a:schemeClr val="tx1"/>
          </a:solidFill>
          <a:latin typeface="Arial"/>
          <a:ea typeface="MS PGothic" panose="020B0600070205080204" pitchFamily="34" charset="-128"/>
          <a:cs typeface="Arial"/>
        </a:defRPr>
      </a:lvl4pPr>
      <a:lvl5pPr marL="2057349" indent="-228594" algn="l" defTabSz="457189" rtl="0" eaLnBrk="1" fontAlgn="base" hangingPunct="1">
        <a:spcBef>
          <a:spcPct val="20000"/>
        </a:spcBef>
        <a:spcAft>
          <a:spcPct val="0"/>
        </a:spcAft>
        <a:buClr>
          <a:srgbClr val="2986E2"/>
        </a:buClr>
        <a:buFont typeface="Arial" panose="020B0604020202020204" pitchFamily="34" charset="0"/>
        <a:buChar char="»"/>
        <a:defRPr sz="2000" kern="1200">
          <a:solidFill>
            <a:schemeClr val="tx1"/>
          </a:solidFill>
          <a:latin typeface="Arial"/>
          <a:ea typeface="MS PGothic" panose="020B0600070205080204" pitchFamily="34" charset="-128"/>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6" userDrawn="1">
          <p15:clr>
            <a:srgbClr val="F26B43"/>
          </p15:clr>
        </p15:guide>
        <p15:guide id="2" pos="384" userDrawn="1">
          <p15:clr>
            <a:srgbClr val="F26B43"/>
          </p15:clr>
        </p15:guide>
        <p15:guide id="3" orient="horz" pos="576" userDrawn="1">
          <p15:clr>
            <a:srgbClr val="F26B43"/>
          </p15:clr>
        </p15:guide>
        <p15:guide id="4" orient="horz" pos="6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2367" y="107576"/>
            <a:ext cx="10723035" cy="1336956"/>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accent1"/>
              </a:buClr>
              <a:buSzPts val="4600"/>
              <a:buFont typeface="Source Sans Pro"/>
              <a:buNone/>
              <a:defRPr sz="4600" b="0" i="0" u="none" strike="noStrike" cap="none">
                <a:solidFill>
                  <a:schemeClr val="accent1"/>
                </a:solidFill>
                <a:uFillTx/>
                <a:latin typeface="Source Sans Pro"/>
                <a:ea typeface="Source Sans Pro"/>
                <a:cs typeface="Source Sans Pro"/>
                <a:sym typeface="Source Sans Pro"/>
              </a:defRPr>
            </a:lvl1pPr>
            <a:lvl2pPr lvl="1">
              <a:spcBef>
                <a:spcPts val="0"/>
              </a:spcBef>
              <a:spcAft>
                <a:spcPts val="0"/>
              </a:spcAft>
              <a:buSzPts val="1400"/>
              <a:buNone/>
              <a:defRPr sz="1800">
                <a:uFillTx/>
              </a:defRPr>
            </a:lvl2pPr>
            <a:lvl3pPr lvl="2">
              <a:spcBef>
                <a:spcPts val="0"/>
              </a:spcBef>
              <a:spcAft>
                <a:spcPts val="0"/>
              </a:spcAft>
              <a:buSzPts val="1400"/>
              <a:buNone/>
              <a:defRPr sz="1800">
                <a:uFillTx/>
              </a:defRPr>
            </a:lvl3pPr>
            <a:lvl4pPr lvl="3">
              <a:spcBef>
                <a:spcPts val="0"/>
              </a:spcBef>
              <a:spcAft>
                <a:spcPts val="0"/>
              </a:spcAft>
              <a:buSzPts val="1400"/>
              <a:buNone/>
              <a:defRPr sz="1800">
                <a:uFillTx/>
              </a:defRPr>
            </a:lvl4pPr>
            <a:lvl5pPr lvl="4">
              <a:spcBef>
                <a:spcPts val="0"/>
              </a:spcBef>
              <a:spcAft>
                <a:spcPts val="0"/>
              </a:spcAft>
              <a:buSzPts val="1400"/>
              <a:buNone/>
              <a:defRPr sz="1800">
                <a:uFillTx/>
              </a:defRPr>
            </a:lvl5pPr>
            <a:lvl6pPr lvl="5">
              <a:spcBef>
                <a:spcPts val="0"/>
              </a:spcBef>
              <a:spcAft>
                <a:spcPts val="0"/>
              </a:spcAft>
              <a:buSzPts val="1400"/>
              <a:buNone/>
              <a:defRPr sz="1800">
                <a:uFillTx/>
              </a:defRPr>
            </a:lvl6pPr>
            <a:lvl7pPr lvl="6">
              <a:spcBef>
                <a:spcPts val="0"/>
              </a:spcBef>
              <a:spcAft>
                <a:spcPts val="0"/>
              </a:spcAft>
              <a:buSzPts val="1400"/>
              <a:buNone/>
              <a:defRPr sz="1800">
                <a:uFillTx/>
              </a:defRPr>
            </a:lvl7pPr>
            <a:lvl8pPr lvl="7">
              <a:spcBef>
                <a:spcPts val="0"/>
              </a:spcBef>
              <a:spcAft>
                <a:spcPts val="0"/>
              </a:spcAft>
              <a:buSzPts val="1400"/>
              <a:buNone/>
              <a:defRPr sz="1800">
                <a:uFillTx/>
              </a:defRPr>
            </a:lvl8pPr>
            <a:lvl9pPr lvl="8">
              <a:spcBef>
                <a:spcPts val="0"/>
              </a:spcBef>
              <a:spcAft>
                <a:spcPts val="0"/>
              </a:spcAft>
              <a:buSzPts val="1400"/>
              <a:buNone/>
              <a:defRPr sz="1800">
                <a:uFillTx/>
              </a:defRPr>
            </a:lvl9pPr>
          </a:lstStyle>
          <a:p>
            <a:endParaRPr/>
          </a:p>
        </p:txBody>
      </p:sp>
      <p:sp>
        <p:nvSpPr>
          <p:cNvPr id="7" name="Google Shape;7;p1"/>
          <p:cNvSpPr txBox="1">
            <a:spLocks noGrp="1"/>
          </p:cNvSpPr>
          <p:nvPr>
            <p:ph type="body" idx="1"/>
          </p:nvPr>
        </p:nvSpPr>
        <p:spPr>
          <a:xfrm>
            <a:off x="732367" y="1600201"/>
            <a:ext cx="10723035"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DB7D7"/>
              </a:buClr>
              <a:buSzPts val="2640"/>
              <a:buFont typeface="Noto Sans Symbols"/>
              <a:buChar char="⚫"/>
              <a:defRPr sz="2400" b="0" i="0" u="none" strike="noStrike" cap="none">
                <a:solidFill>
                  <a:srgbClr val="595959"/>
                </a:solidFill>
                <a:uFillTx/>
                <a:latin typeface="Source Sans Pro"/>
                <a:ea typeface="Source Sans Pro"/>
                <a:cs typeface="Source Sans Pro"/>
                <a:sym typeface="Source Sans Pro"/>
              </a:defRPr>
            </a:lvl1pPr>
            <a:lvl2pPr marL="914400" marR="0" lvl="1" indent="-382269" algn="l" rtl="0">
              <a:spcBef>
                <a:spcPts val="600"/>
              </a:spcBef>
              <a:spcAft>
                <a:spcPts val="0"/>
              </a:spcAft>
              <a:buClr>
                <a:srgbClr val="205C77"/>
              </a:buClr>
              <a:buSzPts val="2420"/>
              <a:buFont typeface="Noto Sans Symbols"/>
              <a:buChar char="⚫"/>
              <a:defRPr sz="2200" b="0" i="0" u="none" strike="noStrike" cap="none">
                <a:solidFill>
                  <a:srgbClr val="595959"/>
                </a:solidFill>
                <a:uFillTx/>
                <a:latin typeface="Source Sans Pro"/>
                <a:ea typeface="Source Sans Pro"/>
                <a:cs typeface="Source Sans Pro"/>
                <a:sym typeface="Source Sans Pro"/>
              </a:defRPr>
            </a:lvl2pPr>
            <a:lvl3pPr marL="1371600" marR="0" lvl="2" indent="-368300" algn="l" rtl="0">
              <a:spcBef>
                <a:spcPts val="600"/>
              </a:spcBef>
              <a:spcAft>
                <a:spcPts val="0"/>
              </a:spcAft>
              <a:buClr>
                <a:srgbClr val="6DB7D7"/>
              </a:buClr>
              <a:buSzPts val="2200"/>
              <a:buFont typeface="Noto Sans Symbols"/>
              <a:buChar char="⚫"/>
              <a:defRPr sz="2000" b="0" i="0" u="none" strike="noStrike" cap="none">
                <a:solidFill>
                  <a:srgbClr val="595959"/>
                </a:solidFill>
                <a:uFillTx/>
                <a:latin typeface="Source Sans Pro"/>
                <a:ea typeface="Source Sans Pro"/>
                <a:cs typeface="Source Sans Pro"/>
                <a:sym typeface="Source Sans Pro"/>
              </a:defRPr>
            </a:lvl3pPr>
            <a:lvl4pPr marL="1828800" marR="0" lvl="3" indent="-354330" algn="l" rtl="0">
              <a:spcBef>
                <a:spcPts val="600"/>
              </a:spcBef>
              <a:spcAft>
                <a:spcPts val="0"/>
              </a:spcAft>
              <a:buClr>
                <a:srgbClr val="205C77"/>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4pPr>
            <a:lvl5pPr marL="2286000" marR="0" lvl="4" indent="-354329" algn="l" rtl="0">
              <a:spcBef>
                <a:spcPts val="600"/>
              </a:spcBef>
              <a:spcAft>
                <a:spcPts val="0"/>
              </a:spcAft>
              <a:buClr>
                <a:srgbClr val="6DB7D7"/>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5pPr>
            <a:lvl6pPr marL="2743200" marR="0" lvl="5" indent="-354329" algn="l" rtl="0">
              <a:spcBef>
                <a:spcPts val="360"/>
              </a:spcBef>
              <a:spcAft>
                <a:spcPts val="0"/>
              </a:spcAft>
              <a:buClr>
                <a:schemeClr val="accent2"/>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6pPr>
            <a:lvl7pPr marL="3200400" marR="0" lvl="6" indent="-354329" algn="l" rtl="0">
              <a:spcBef>
                <a:spcPts val="360"/>
              </a:spcBef>
              <a:spcAft>
                <a:spcPts val="0"/>
              </a:spcAft>
              <a:buClr>
                <a:srgbClr val="6DB7D7"/>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7pPr>
            <a:lvl8pPr marL="3657600" marR="0" lvl="7" indent="-354329" algn="l" rtl="0">
              <a:spcBef>
                <a:spcPts val="360"/>
              </a:spcBef>
              <a:spcAft>
                <a:spcPts val="0"/>
              </a:spcAft>
              <a:buClr>
                <a:schemeClr val="accent2"/>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8pPr>
            <a:lvl9pPr marL="4114800" marR="0" lvl="8" indent="-354329" algn="l" rtl="0">
              <a:spcBef>
                <a:spcPts val="360"/>
              </a:spcBef>
              <a:spcAft>
                <a:spcPts val="0"/>
              </a:spcAft>
              <a:buClr>
                <a:srgbClr val="6DB7D7"/>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9pPr>
          </a:lstStyle>
          <a:p>
            <a:endParaRPr/>
          </a:p>
        </p:txBody>
      </p:sp>
      <p:sp>
        <p:nvSpPr>
          <p:cNvPr id="8" name="Google Shape;8;p1"/>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1"/>
                </a:solidFill>
                <a:uFillTx/>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9pPr>
          </a:lstStyle>
          <a:p>
            <a:endParaRPr/>
          </a:p>
        </p:txBody>
      </p:sp>
      <p:sp>
        <p:nvSpPr>
          <p:cNvPr id="9" name="Google Shape;9;p1"/>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uFillTx/>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9pPr>
          </a:lstStyle>
          <a:p>
            <a:endParaRPr/>
          </a:p>
        </p:txBody>
      </p:sp>
      <p:sp>
        <p:nvSpPr>
          <p:cNvPr id="10" name="Google Shape;10;p1"/>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1pPr>
            <a:lvl2pPr marL="0" marR="0" lvl="1"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2pPr>
            <a:lvl3pPr marL="0" marR="0" lvl="2"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3pPr>
            <a:lvl4pPr marL="0" marR="0" lvl="3"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4pPr>
            <a:lvl5pPr marL="0" marR="0" lvl="4"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5pPr>
            <a:lvl6pPr marL="0" marR="0" lvl="5"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6pPr>
            <a:lvl7pPr marL="0" marR="0" lvl="6"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7pPr>
            <a:lvl8pPr marL="0" marR="0" lvl="7"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8pPr>
            <a:lvl9pPr marL="0" marR="0" lvl="8"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4240566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1" r:id="rId6"/>
    <p:sldLayoutId id="2147483712" r:id="rId7"/>
    <p:sldLayoutId id="2147483713" r:id="rId8"/>
    <p:sldLayoutId id="2147483714" r:id="rId9"/>
    <p:sldLayoutId id="2147483715"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21A2A8E9-5512-2D47-94AB-9D53DE2E2E94}"/>
              </a:ext>
            </a:extLst>
          </p:cNvPr>
          <p:cNvPicPr>
            <a:picLocks noChangeAspect="1"/>
          </p:cNvPicPr>
          <p:nvPr userDrawn="1"/>
        </p:nvPicPr>
        <p:blipFill>
          <a:blip r:embed="rId15"/>
          <a:stretch>
            <a:fillRect/>
          </a:stretch>
        </p:blipFill>
        <p:spPr>
          <a:xfrm>
            <a:off x="0" y="3048"/>
            <a:ext cx="12192000" cy="6851904"/>
          </a:xfrm>
          <a:prstGeom prst="rect">
            <a:avLst/>
          </a:prstGeom>
        </p:spPr>
      </p:pic>
      <p:sp>
        <p:nvSpPr>
          <p:cNvPr id="2" name="Title Placeholder 1"/>
          <p:cNvSpPr>
            <a:spLocks noGrp="1"/>
          </p:cNvSpPr>
          <p:nvPr>
            <p:ph type="title"/>
          </p:nvPr>
        </p:nvSpPr>
        <p:spPr>
          <a:xfrm>
            <a:off x="838200" y="1"/>
            <a:ext cx="10515600" cy="11445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480060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11/13/19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285001921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CE51829A-A666-F44E-BD42-BE63A4626617}"/>
              </a:ext>
            </a:extLst>
          </p:cNvPr>
          <p:cNvPicPr>
            <a:picLocks noChangeAspect="1"/>
          </p:cNvPicPr>
          <p:nvPr userDrawn="1"/>
        </p:nvPicPr>
        <p:blipFill>
          <a:blip r:embed="rId14"/>
          <a:stretch>
            <a:fillRect/>
          </a:stretch>
        </p:blipFill>
        <p:spPr>
          <a:xfrm>
            <a:off x="0" y="3048"/>
            <a:ext cx="12192000" cy="6851904"/>
          </a:xfrm>
          <a:prstGeom prst="rect">
            <a:avLst/>
          </a:prstGeom>
        </p:spPr>
      </p:pic>
      <p:sp>
        <p:nvSpPr>
          <p:cNvPr id="2" name="Title Placeholder 1"/>
          <p:cNvSpPr>
            <a:spLocks noGrp="1"/>
          </p:cNvSpPr>
          <p:nvPr>
            <p:ph type="title"/>
          </p:nvPr>
        </p:nvSpPr>
        <p:spPr>
          <a:xfrm>
            <a:off x="838200" y="1"/>
            <a:ext cx="10515600" cy="8911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5212372"/>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11/13/19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105586199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32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2367" y="107576"/>
            <a:ext cx="10723035" cy="1336956"/>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accent1"/>
              </a:buClr>
              <a:buSzPts val="4600"/>
              <a:buFont typeface="Source Sans Pro"/>
              <a:buNone/>
              <a:defRPr sz="4600" b="0" i="0" u="none" strike="noStrike" cap="none">
                <a:solidFill>
                  <a:schemeClr val="accent1"/>
                </a:solidFill>
                <a:uFillTx/>
                <a:latin typeface="Source Sans Pro"/>
                <a:ea typeface="Source Sans Pro"/>
                <a:cs typeface="Source Sans Pro"/>
                <a:sym typeface="Source Sans Pro"/>
              </a:defRPr>
            </a:lvl1pPr>
            <a:lvl2pPr lvl="1">
              <a:spcBef>
                <a:spcPts val="0"/>
              </a:spcBef>
              <a:spcAft>
                <a:spcPts val="0"/>
              </a:spcAft>
              <a:buSzPts val="1400"/>
              <a:buNone/>
              <a:defRPr sz="1800">
                <a:uFillTx/>
              </a:defRPr>
            </a:lvl2pPr>
            <a:lvl3pPr lvl="2">
              <a:spcBef>
                <a:spcPts val="0"/>
              </a:spcBef>
              <a:spcAft>
                <a:spcPts val="0"/>
              </a:spcAft>
              <a:buSzPts val="1400"/>
              <a:buNone/>
              <a:defRPr sz="1800">
                <a:uFillTx/>
              </a:defRPr>
            </a:lvl3pPr>
            <a:lvl4pPr lvl="3">
              <a:spcBef>
                <a:spcPts val="0"/>
              </a:spcBef>
              <a:spcAft>
                <a:spcPts val="0"/>
              </a:spcAft>
              <a:buSzPts val="1400"/>
              <a:buNone/>
              <a:defRPr sz="1800">
                <a:uFillTx/>
              </a:defRPr>
            </a:lvl4pPr>
            <a:lvl5pPr lvl="4">
              <a:spcBef>
                <a:spcPts val="0"/>
              </a:spcBef>
              <a:spcAft>
                <a:spcPts val="0"/>
              </a:spcAft>
              <a:buSzPts val="1400"/>
              <a:buNone/>
              <a:defRPr sz="1800">
                <a:uFillTx/>
              </a:defRPr>
            </a:lvl5pPr>
            <a:lvl6pPr lvl="5">
              <a:spcBef>
                <a:spcPts val="0"/>
              </a:spcBef>
              <a:spcAft>
                <a:spcPts val="0"/>
              </a:spcAft>
              <a:buSzPts val="1400"/>
              <a:buNone/>
              <a:defRPr sz="1800">
                <a:uFillTx/>
              </a:defRPr>
            </a:lvl6pPr>
            <a:lvl7pPr lvl="6">
              <a:spcBef>
                <a:spcPts val="0"/>
              </a:spcBef>
              <a:spcAft>
                <a:spcPts val="0"/>
              </a:spcAft>
              <a:buSzPts val="1400"/>
              <a:buNone/>
              <a:defRPr sz="1800">
                <a:uFillTx/>
              </a:defRPr>
            </a:lvl7pPr>
            <a:lvl8pPr lvl="7">
              <a:spcBef>
                <a:spcPts val="0"/>
              </a:spcBef>
              <a:spcAft>
                <a:spcPts val="0"/>
              </a:spcAft>
              <a:buSzPts val="1400"/>
              <a:buNone/>
              <a:defRPr sz="1800">
                <a:uFillTx/>
              </a:defRPr>
            </a:lvl8pPr>
            <a:lvl9pPr lvl="8">
              <a:spcBef>
                <a:spcPts val="0"/>
              </a:spcBef>
              <a:spcAft>
                <a:spcPts val="0"/>
              </a:spcAft>
              <a:buSzPts val="1400"/>
              <a:buNone/>
              <a:defRPr sz="1800">
                <a:uFillTx/>
              </a:defRPr>
            </a:lvl9pPr>
          </a:lstStyle>
          <a:p>
            <a:endParaRPr/>
          </a:p>
        </p:txBody>
      </p:sp>
      <p:sp>
        <p:nvSpPr>
          <p:cNvPr id="7" name="Google Shape;7;p1"/>
          <p:cNvSpPr txBox="1">
            <a:spLocks noGrp="1"/>
          </p:cNvSpPr>
          <p:nvPr>
            <p:ph type="body" idx="1"/>
          </p:nvPr>
        </p:nvSpPr>
        <p:spPr>
          <a:xfrm>
            <a:off x="732367" y="1600201"/>
            <a:ext cx="10723035"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DB7D7"/>
              </a:buClr>
              <a:buSzPts val="2640"/>
              <a:buFont typeface="Noto Sans Symbols"/>
              <a:buChar char="⚫"/>
              <a:defRPr sz="2400" b="0" i="0" u="none" strike="noStrike" cap="none">
                <a:solidFill>
                  <a:srgbClr val="595959"/>
                </a:solidFill>
                <a:uFillTx/>
                <a:latin typeface="Source Sans Pro"/>
                <a:ea typeface="Source Sans Pro"/>
                <a:cs typeface="Source Sans Pro"/>
                <a:sym typeface="Source Sans Pro"/>
              </a:defRPr>
            </a:lvl1pPr>
            <a:lvl2pPr marL="914400" marR="0" lvl="1" indent="-382269" algn="l" rtl="0">
              <a:spcBef>
                <a:spcPts val="600"/>
              </a:spcBef>
              <a:spcAft>
                <a:spcPts val="0"/>
              </a:spcAft>
              <a:buClr>
                <a:srgbClr val="205C77"/>
              </a:buClr>
              <a:buSzPts val="2420"/>
              <a:buFont typeface="Noto Sans Symbols"/>
              <a:buChar char="⚫"/>
              <a:defRPr sz="2200" b="0" i="0" u="none" strike="noStrike" cap="none">
                <a:solidFill>
                  <a:srgbClr val="595959"/>
                </a:solidFill>
                <a:uFillTx/>
                <a:latin typeface="Source Sans Pro"/>
                <a:ea typeface="Source Sans Pro"/>
                <a:cs typeface="Source Sans Pro"/>
                <a:sym typeface="Source Sans Pro"/>
              </a:defRPr>
            </a:lvl2pPr>
            <a:lvl3pPr marL="1371600" marR="0" lvl="2" indent="-368300" algn="l" rtl="0">
              <a:spcBef>
                <a:spcPts val="600"/>
              </a:spcBef>
              <a:spcAft>
                <a:spcPts val="0"/>
              </a:spcAft>
              <a:buClr>
                <a:srgbClr val="6DB7D7"/>
              </a:buClr>
              <a:buSzPts val="2200"/>
              <a:buFont typeface="Noto Sans Symbols"/>
              <a:buChar char="⚫"/>
              <a:defRPr sz="2000" b="0" i="0" u="none" strike="noStrike" cap="none">
                <a:solidFill>
                  <a:srgbClr val="595959"/>
                </a:solidFill>
                <a:uFillTx/>
                <a:latin typeface="Source Sans Pro"/>
                <a:ea typeface="Source Sans Pro"/>
                <a:cs typeface="Source Sans Pro"/>
                <a:sym typeface="Source Sans Pro"/>
              </a:defRPr>
            </a:lvl3pPr>
            <a:lvl4pPr marL="1828800" marR="0" lvl="3" indent="-354330" algn="l" rtl="0">
              <a:spcBef>
                <a:spcPts val="600"/>
              </a:spcBef>
              <a:spcAft>
                <a:spcPts val="0"/>
              </a:spcAft>
              <a:buClr>
                <a:srgbClr val="205C77"/>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4pPr>
            <a:lvl5pPr marL="2286000" marR="0" lvl="4" indent="-354329" algn="l" rtl="0">
              <a:spcBef>
                <a:spcPts val="600"/>
              </a:spcBef>
              <a:spcAft>
                <a:spcPts val="0"/>
              </a:spcAft>
              <a:buClr>
                <a:srgbClr val="6DB7D7"/>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5pPr>
            <a:lvl6pPr marL="2743200" marR="0" lvl="5" indent="-354329" algn="l" rtl="0">
              <a:spcBef>
                <a:spcPts val="360"/>
              </a:spcBef>
              <a:spcAft>
                <a:spcPts val="0"/>
              </a:spcAft>
              <a:buClr>
                <a:schemeClr val="accent2"/>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6pPr>
            <a:lvl7pPr marL="3200400" marR="0" lvl="6" indent="-354329" algn="l" rtl="0">
              <a:spcBef>
                <a:spcPts val="360"/>
              </a:spcBef>
              <a:spcAft>
                <a:spcPts val="0"/>
              </a:spcAft>
              <a:buClr>
                <a:srgbClr val="6DB7D7"/>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7pPr>
            <a:lvl8pPr marL="3657600" marR="0" lvl="7" indent="-354329" algn="l" rtl="0">
              <a:spcBef>
                <a:spcPts val="360"/>
              </a:spcBef>
              <a:spcAft>
                <a:spcPts val="0"/>
              </a:spcAft>
              <a:buClr>
                <a:schemeClr val="accent2"/>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8pPr>
            <a:lvl9pPr marL="4114800" marR="0" lvl="8" indent="-354329" algn="l" rtl="0">
              <a:spcBef>
                <a:spcPts val="360"/>
              </a:spcBef>
              <a:spcAft>
                <a:spcPts val="0"/>
              </a:spcAft>
              <a:buClr>
                <a:srgbClr val="6DB7D7"/>
              </a:buClr>
              <a:buSzPts val="1980"/>
              <a:buFont typeface="Noto Sans Symbols"/>
              <a:buChar char="⚫"/>
              <a:defRPr sz="1800" b="0" i="0" u="none" strike="noStrike" cap="none">
                <a:solidFill>
                  <a:srgbClr val="595959"/>
                </a:solidFill>
                <a:uFillTx/>
                <a:latin typeface="Source Sans Pro"/>
                <a:ea typeface="Source Sans Pro"/>
                <a:cs typeface="Source Sans Pro"/>
                <a:sym typeface="Source Sans Pro"/>
              </a:defRPr>
            </a:lvl9pPr>
          </a:lstStyle>
          <a:p>
            <a:endParaRPr/>
          </a:p>
        </p:txBody>
      </p:sp>
      <p:sp>
        <p:nvSpPr>
          <p:cNvPr id="8" name="Google Shape;8;p1"/>
          <p:cNvSpPr txBox="1">
            <a:spLocks noGrp="1"/>
          </p:cNvSpPr>
          <p:nvPr>
            <p:ph type="dt" idx="10"/>
          </p:nvPr>
        </p:nvSpPr>
        <p:spPr>
          <a:xfrm>
            <a:off x="7506447" y="6275669"/>
            <a:ext cx="28448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1"/>
                </a:solidFill>
                <a:uFillTx/>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9pPr>
          </a:lstStyle>
          <a:p>
            <a:endParaRPr/>
          </a:p>
        </p:txBody>
      </p:sp>
      <p:sp>
        <p:nvSpPr>
          <p:cNvPr id="9" name="Google Shape;9;p1"/>
          <p:cNvSpPr txBox="1">
            <a:spLocks noGrp="1"/>
          </p:cNvSpPr>
          <p:nvPr>
            <p:ph type="ftr" idx="11"/>
          </p:nvPr>
        </p:nvSpPr>
        <p:spPr>
          <a:xfrm>
            <a:off x="352611" y="6275669"/>
            <a:ext cx="645458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uFillTx/>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uFillTx/>
                <a:latin typeface="Source Sans Pro"/>
                <a:ea typeface="Source Sans Pro"/>
                <a:cs typeface="Source Sans Pro"/>
                <a:sym typeface="Source Sans Pro"/>
              </a:defRPr>
            </a:lvl9pPr>
          </a:lstStyle>
          <a:p>
            <a:endParaRPr/>
          </a:p>
        </p:txBody>
      </p:sp>
      <p:sp>
        <p:nvSpPr>
          <p:cNvPr id="10" name="Google Shape;10;p1"/>
          <p:cNvSpPr txBox="1">
            <a:spLocks noGrp="1"/>
          </p:cNvSpPr>
          <p:nvPr>
            <p:ph type="sldNum" idx="12"/>
          </p:nvPr>
        </p:nvSpPr>
        <p:spPr>
          <a:xfrm>
            <a:off x="10530541" y="6275669"/>
            <a:ext cx="1320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1pPr>
            <a:lvl2pPr marL="0" marR="0" lvl="1"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2pPr>
            <a:lvl3pPr marL="0" marR="0" lvl="2"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3pPr>
            <a:lvl4pPr marL="0" marR="0" lvl="3"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4pPr>
            <a:lvl5pPr marL="0" marR="0" lvl="4"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5pPr>
            <a:lvl6pPr marL="0" marR="0" lvl="5"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6pPr>
            <a:lvl7pPr marL="0" marR="0" lvl="6"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7pPr>
            <a:lvl8pPr marL="0" marR="0" lvl="7"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8pPr>
            <a:lvl9pPr marL="0" marR="0" lvl="8" indent="0" algn="r" rtl="0">
              <a:spcBef>
                <a:spcPts val="0"/>
              </a:spcBef>
              <a:buNone/>
              <a:defRPr sz="3600" b="0" i="0" u="none" strike="noStrike" cap="none">
                <a:solidFill>
                  <a:schemeClr val="lt1"/>
                </a:solidFill>
                <a:uFillTx/>
                <a:latin typeface="Source Sans Pro"/>
                <a:ea typeface="Source Sans Pro"/>
                <a:cs typeface="Source Sans Pro"/>
                <a:sym typeface="Source Sans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2389311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emanticscholar.org/paper/Multikinase-Inhibitor-Induced-Hand%E2%80%93Foot-Skin-A-of-Chanprapaph-Rutnin/b29da413d74268099473b5a243e452d4d31bfe4f" TargetMode="Externa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729916" y="1369194"/>
            <a:ext cx="10732168" cy="411961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Module 2: </a:t>
            </a:r>
            <a:b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b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Hepatocellular Carcinoma </a:t>
            </a:r>
            <a:b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b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and Pancreatic Cancer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srgbClr val="002656"/>
              </a:solidFill>
              <a:latin typeface="Arial" panose="020B0604020202020204"/>
            </a:endParaRPr>
          </a:p>
          <a:p>
            <a:pPr lvl="0" algn="ctr" defTabSz="914400">
              <a:defRPr/>
            </a:pPr>
            <a:r>
              <a:rPr lang="en-US" sz="2800" dirty="0">
                <a:solidFill>
                  <a:srgbClr val="002656"/>
                </a:solidFill>
              </a:rPr>
              <a:t>Jessica Mitchell, APRN, CNP, MPH</a:t>
            </a:r>
          </a:p>
          <a:p>
            <a:pPr lvl="0" algn="ctr" defTabSz="914400">
              <a:defRPr/>
            </a:pPr>
            <a:r>
              <a:rPr lang="en-US" sz="2800" dirty="0">
                <a:solidFill>
                  <a:srgbClr val="002656"/>
                </a:solidFill>
              </a:rPr>
              <a:t>Eileen M O’Reilly, MD</a:t>
            </a: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70172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1880995" y="147634"/>
            <a:ext cx="8042400" cy="1337100"/>
          </a:xfrm>
          <a:prstGeom prst="rect">
            <a:avLst/>
          </a:prstGeom>
          <a:noFill/>
          <a:ln>
            <a:noFill/>
          </a:ln>
        </p:spPr>
        <p:txBody>
          <a:bodyPr spcFirstLastPara="1" wrap="square" lIns="91425" tIns="45700" rIns="91425" bIns="45700" anchor="b" anchorCtr="0">
            <a:noAutofit/>
          </a:bodyPr>
          <a:lstStyle/>
          <a:p>
            <a:pPr algn="l">
              <a:buSzPts val="2400"/>
            </a:pPr>
            <a:endParaRPr sz="2000" dirty="0"/>
          </a:p>
        </p:txBody>
      </p:sp>
      <p:pic>
        <p:nvPicPr>
          <p:cNvPr id="148" name="Google Shape;148;p23"/>
          <p:cNvPicPr preferRelativeResize="0">
            <a:picLocks noGrp="1"/>
          </p:cNvPicPr>
          <p:nvPr>
            <p:ph type="body" idx="1"/>
          </p:nvPr>
        </p:nvPicPr>
        <p:blipFill rotWithShape="1">
          <a:blip r:embed="rId3"/>
          <a:srcRect/>
          <a:stretch/>
        </p:blipFill>
        <p:spPr>
          <a:xfrm>
            <a:off x="6576496" y="2533871"/>
            <a:ext cx="4280049" cy="3385547"/>
          </a:xfrm>
          <a:prstGeom prst="rect">
            <a:avLst/>
          </a:prstGeom>
          <a:noFill/>
          <a:ln>
            <a:noFill/>
          </a:ln>
        </p:spPr>
      </p:pic>
      <p:pic>
        <p:nvPicPr>
          <p:cNvPr id="149" name="Google Shape;149;p23"/>
          <p:cNvPicPr preferRelativeResize="0"/>
          <p:nvPr/>
        </p:nvPicPr>
        <p:blipFill rotWithShape="1">
          <a:blip r:embed="rId4"/>
          <a:srcRect/>
          <a:stretch/>
        </p:blipFill>
        <p:spPr>
          <a:xfrm>
            <a:off x="1689868" y="2533871"/>
            <a:ext cx="3925638" cy="3471652"/>
          </a:xfrm>
          <a:prstGeom prst="rect">
            <a:avLst/>
          </a:prstGeom>
          <a:noFill/>
          <a:ln>
            <a:noFill/>
          </a:ln>
        </p:spPr>
      </p:pic>
      <p:sp>
        <p:nvSpPr>
          <p:cNvPr id="2" name="TextBox 1">
            <a:extLst>
              <a:ext uri="{FF2B5EF4-FFF2-40B4-BE49-F238E27FC236}">
                <a16:creationId xmlns:a16="http://schemas.microsoft.com/office/drawing/2014/main" id="{1F31302E-7B17-0541-8201-D9B1A4ECC310}"/>
              </a:ext>
            </a:extLst>
          </p:cNvPr>
          <p:cNvSpPr txBox="1"/>
          <p:nvPr/>
        </p:nvSpPr>
        <p:spPr>
          <a:xfrm>
            <a:off x="1689868" y="2036618"/>
            <a:ext cx="39256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2C7C9F"/>
                </a:solidFill>
                <a:effectLst/>
                <a:uLnTx/>
                <a:uFillTx/>
                <a:latin typeface="Source Sans Pro"/>
                <a:ea typeface="+mn-ea"/>
                <a:cs typeface="Arial"/>
                <a:sym typeface="Source Sans Pro"/>
              </a:rPr>
              <a:t> Baseline liver scan</a:t>
            </a:r>
            <a:endParaRPr kumimoji="0" lang="en-US"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160EE00F-E63C-DA48-A43F-DEB310AAB733}"/>
              </a:ext>
            </a:extLst>
          </p:cNvPr>
          <p:cNvSpPr txBox="1"/>
          <p:nvPr/>
        </p:nvSpPr>
        <p:spPr>
          <a:xfrm>
            <a:off x="6527876" y="2036618"/>
            <a:ext cx="43950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2C7C9F"/>
                </a:solidFill>
                <a:effectLst/>
                <a:uLnTx/>
                <a:uFillTx/>
                <a:latin typeface="Source Sans Pro"/>
                <a:ea typeface="+mn-ea"/>
                <a:cs typeface="Arial"/>
                <a:sym typeface="Source Sans Pro"/>
              </a:rPr>
              <a:t>Scan six months after sorafenib</a:t>
            </a:r>
            <a:endParaRPr kumimoji="0" lang="en-US"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94589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sz="2200" dirty="0">
                <a:latin typeface="Source Sans Pro" charset="0"/>
              </a:rPr>
              <a:t>Therapy switched to </a:t>
            </a:r>
            <a:r>
              <a:rPr sz="2200" b="1" dirty="0" err="1">
                <a:latin typeface="Source Sans Pro" charset="0"/>
              </a:rPr>
              <a:t>cabozantinib</a:t>
            </a:r>
            <a:r>
              <a:rPr sz="2200" b="1" dirty="0">
                <a:latin typeface="Source Sans Pro" charset="0"/>
              </a:rPr>
              <a:t> </a:t>
            </a:r>
            <a:r>
              <a:rPr sz="2200" dirty="0">
                <a:latin typeface="Source Sans Pro" charset="0"/>
              </a:rPr>
              <a:t>60 mg QD, PO</a:t>
            </a:r>
            <a:r>
              <a:rPr lang="en-US" sz="2200" dirty="0">
                <a:latin typeface="Source Sans Pro" charset="0"/>
              </a:rPr>
              <a:t>.</a:t>
            </a:r>
            <a:r>
              <a:rPr sz="2200" dirty="0">
                <a:latin typeface="Source Sans Pro" charset="0"/>
              </a:rPr>
              <a:t> Developed </a:t>
            </a:r>
            <a:r>
              <a:rPr sz="2200" b="1" dirty="0">
                <a:latin typeface="Source Sans Pro" charset="0"/>
              </a:rPr>
              <a:t>hypertension (requiring multiple antihypertensives), fatigue, anorexia, increasing abdominal pain.  </a:t>
            </a:r>
          </a:p>
          <a:p>
            <a:r>
              <a:rPr sz="2200" dirty="0">
                <a:latin typeface="Source Sans Pro" charset="0"/>
              </a:rPr>
              <a:t>After three months, CT imaging showing progression. </a:t>
            </a:r>
            <a:r>
              <a:rPr sz="2200" b="1" dirty="0">
                <a:latin typeface="Source Sans Pro" charset="0"/>
              </a:rPr>
              <a:t>AFP 450</a:t>
            </a:r>
            <a:r>
              <a:rPr sz="2200" dirty="0">
                <a:latin typeface="Source Sans Pro" charset="0"/>
              </a:rPr>
              <a:t>. </a:t>
            </a:r>
            <a:r>
              <a:rPr sz="2200" b="1" dirty="0">
                <a:latin typeface="Source Sans Pro" charset="0"/>
              </a:rPr>
              <a:t>Switched to ramucirumab</a:t>
            </a:r>
            <a:r>
              <a:rPr sz="2200" dirty="0">
                <a:latin typeface="Source Sans Pro" charset="0"/>
              </a:rPr>
              <a:t>, overall tolerating well, no scan yet to determine response.</a:t>
            </a:r>
            <a:endParaRPr sz="2200" b="1" dirty="0">
              <a:latin typeface="Source Sans Pro" charset="0"/>
            </a:endParaRPr>
          </a:p>
        </p:txBody>
      </p:sp>
    </p:spTree>
    <p:extLst>
      <p:ext uri="{BB962C8B-B14F-4D97-AF65-F5344CB8AC3E}">
        <p14:creationId xmlns:p14="http://schemas.microsoft.com/office/powerpoint/2010/main" val="3315740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buSzPts val="4600"/>
            </a:pPr>
            <a:r>
              <a:rPr lang="en-US">
                <a:uFillTx/>
              </a:rPr>
              <a:t>Side Effect Teaching Points</a:t>
            </a:r>
            <a:endParaRPr>
              <a:uFillTx/>
            </a:endParaRPr>
          </a:p>
        </p:txBody>
      </p:sp>
      <p:sp>
        <p:nvSpPr>
          <p:cNvPr id="155" name="Google Shape;155;p2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9250" indent="-349250">
              <a:spcBef>
                <a:spcPts val="0"/>
              </a:spcBef>
              <a:buSzPts val="2640"/>
            </a:pPr>
            <a:r>
              <a:rPr lang="en-US" dirty="0">
                <a:uFillTx/>
              </a:rPr>
              <a:t>Tyrosine Kinase Inhibitor (TKI) drugs commonly cause </a:t>
            </a:r>
            <a:r>
              <a:rPr lang="en-US" b="1" dirty="0">
                <a:uFillTx/>
              </a:rPr>
              <a:t>fatigue, diarrhea, hand-foot reaction, nausea, vomiting, anorexia, weight loss, hypertension </a:t>
            </a:r>
            <a:endParaRPr dirty="0">
              <a:uFillTx/>
            </a:endParaRPr>
          </a:p>
          <a:p>
            <a:pPr marL="692150" lvl="1" indent="-342900">
              <a:buSzPts val="2420"/>
              <a:buFont typeface="Arial" panose="020B0604020202020204" pitchFamily="34" charset="0"/>
              <a:buChar char="•"/>
            </a:pPr>
            <a:r>
              <a:rPr lang="en-US" dirty="0">
                <a:uFillTx/>
              </a:rPr>
              <a:t>Early/frequent intervention and good provider communication KEY to overall tolerance</a:t>
            </a:r>
            <a:endParaRPr dirty="0">
              <a:uFillTx/>
            </a:endParaRPr>
          </a:p>
          <a:p>
            <a:pPr marL="1263650" lvl="3" indent="-295275">
              <a:buFont typeface="Arial" panose="020B0604020202020204" pitchFamily="34" charset="0"/>
              <a:buChar char="•"/>
            </a:pPr>
            <a:r>
              <a:rPr lang="en-US" dirty="0">
                <a:uFillTx/>
              </a:rPr>
              <a:t>Daily blood pressure logging</a:t>
            </a:r>
            <a:endParaRPr dirty="0">
              <a:uFillTx/>
            </a:endParaRPr>
          </a:p>
          <a:p>
            <a:pPr marL="1263650" lvl="3" indent="-295275">
              <a:buFont typeface="Arial" panose="020B0604020202020204" pitchFamily="34" charset="0"/>
              <a:buChar char="•"/>
            </a:pPr>
            <a:r>
              <a:rPr lang="en-US" dirty="0">
                <a:uFillTx/>
              </a:rPr>
              <a:t>Skin care education</a:t>
            </a:r>
            <a:endParaRPr dirty="0">
              <a:uFillTx/>
            </a:endParaRPr>
          </a:p>
          <a:p>
            <a:pPr marL="1263650" lvl="3" indent="-295275">
              <a:buFont typeface="Arial" panose="020B0604020202020204" pitchFamily="34" charset="0"/>
              <a:buChar char="•"/>
            </a:pPr>
            <a:r>
              <a:rPr lang="en-US" dirty="0">
                <a:uFillTx/>
              </a:rPr>
              <a:t>Nutritional counseling</a:t>
            </a:r>
            <a:endParaRPr dirty="0">
              <a:uFillTx/>
            </a:endParaRPr>
          </a:p>
          <a:p>
            <a:pPr marL="1263650" lvl="3" indent="-295275">
              <a:buFont typeface="Arial" panose="020B0604020202020204" pitchFamily="34" charset="0"/>
              <a:buChar char="•"/>
            </a:pPr>
            <a:r>
              <a:rPr lang="en-US" dirty="0">
                <a:uFillTx/>
              </a:rPr>
              <a:t>Proactive antiemetic use</a:t>
            </a:r>
            <a:endParaRPr dirty="0">
              <a:uFillTx/>
            </a:endParaRPr>
          </a:p>
          <a:p>
            <a:pPr marL="1254125" lvl="3" indent="-285750">
              <a:buFont typeface="Arial" panose="020B0604020202020204" pitchFamily="34" charset="0"/>
              <a:buChar char="•"/>
            </a:pPr>
            <a:endParaRPr dirty="0">
              <a:uFillTx/>
            </a:endParaRPr>
          </a:p>
          <a:p>
            <a:pPr marL="1254125" lvl="3" indent="-285750">
              <a:buFont typeface="Arial" panose="020B0604020202020204" pitchFamily="34" charset="0"/>
              <a:buChar char="•"/>
            </a:pPr>
            <a:endParaRPr dirty="0">
              <a:uFillTx/>
            </a:endParaRPr>
          </a:p>
          <a:p>
            <a:pPr marL="1254125" lvl="3" indent="-285750">
              <a:buFont typeface="Arial" panose="020B0604020202020204" pitchFamily="34" charset="0"/>
              <a:buChar char="•"/>
            </a:pPr>
            <a:endParaRPr dirty="0">
              <a:uFillTx/>
            </a:endParaRPr>
          </a:p>
          <a:p>
            <a:pPr marL="1254125" lvl="3" indent="-285750">
              <a:buFont typeface="Arial" panose="020B0604020202020204" pitchFamily="34" charset="0"/>
              <a:buChar char="•"/>
            </a:pPr>
            <a:endParaRPr dirty="0">
              <a:uFillTx/>
            </a:endParaRPr>
          </a:p>
          <a:p>
            <a:pPr marL="1379856" lvl="3" indent="-285750">
              <a:buFont typeface="Arial" panose="020B0604020202020204" pitchFamily="34" charset="0"/>
              <a:buChar char="•"/>
            </a:pPr>
            <a:endParaRPr dirty="0">
              <a:uFillTx/>
            </a:endParaRPr>
          </a:p>
        </p:txBody>
      </p:sp>
    </p:spTree>
    <p:extLst>
      <p:ext uri="{BB962C8B-B14F-4D97-AF65-F5344CB8AC3E}">
        <p14:creationId xmlns:p14="http://schemas.microsoft.com/office/powerpoint/2010/main" val="823354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buSzPts val="4600"/>
            </a:pPr>
            <a:r>
              <a:rPr lang="en-US">
                <a:uFillTx/>
              </a:rPr>
              <a:t>Side Effect Teaching Points</a:t>
            </a:r>
            <a:endParaRPr>
              <a:uFillTx/>
            </a:endParaRPr>
          </a:p>
        </p:txBody>
      </p:sp>
      <p:sp>
        <p:nvSpPr>
          <p:cNvPr id="161" name="Google Shape;161;p2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9250" indent="-349250">
              <a:spcBef>
                <a:spcPts val="0"/>
              </a:spcBef>
              <a:buSzPts val="2640"/>
            </a:pPr>
            <a:r>
              <a:rPr lang="en-US" b="1" dirty="0">
                <a:uFillTx/>
              </a:rPr>
              <a:t>Ramucirumab</a:t>
            </a:r>
            <a:endParaRPr dirty="0">
              <a:uFillTx/>
            </a:endParaRPr>
          </a:p>
          <a:p>
            <a:pPr marL="692150" lvl="1" indent="-342900">
              <a:buSzPts val="2420"/>
              <a:buFont typeface="Arial" panose="020B0604020202020204" pitchFamily="34" charset="0"/>
              <a:buChar char="•"/>
            </a:pPr>
            <a:r>
              <a:rPr lang="en-US" b="1" dirty="0">
                <a:uFillTx/>
              </a:rPr>
              <a:t>Increased risk of bleeding, </a:t>
            </a:r>
            <a:r>
              <a:rPr lang="en-US" dirty="0">
                <a:uFillTx/>
              </a:rPr>
              <a:t>careful monitoring especially in HCC patient with decreased liver function</a:t>
            </a:r>
            <a:endParaRPr dirty="0">
              <a:uFillTx/>
            </a:endParaRPr>
          </a:p>
          <a:p>
            <a:pPr marL="692150" lvl="1" indent="-342900">
              <a:buSzPts val="2420"/>
              <a:buFont typeface="Arial" panose="020B0604020202020204" pitchFamily="34" charset="0"/>
              <a:buChar char="•"/>
            </a:pPr>
            <a:r>
              <a:rPr lang="en-US" b="1" dirty="0">
                <a:uFillTx/>
              </a:rPr>
              <a:t>Hypertension, </a:t>
            </a:r>
            <a:r>
              <a:rPr lang="en-US" dirty="0">
                <a:uFillTx/>
              </a:rPr>
              <a:t>maintain daily blood pressure records from home monitoring, watch for other signs of increased blood pressure such as headache, dizziness</a:t>
            </a:r>
            <a:endParaRPr b="1" dirty="0">
              <a:uFillTx/>
            </a:endParaRPr>
          </a:p>
        </p:txBody>
      </p:sp>
    </p:spTree>
    <p:extLst>
      <p:ext uri="{BB962C8B-B14F-4D97-AF65-F5344CB8AC3E}">
        <p14:creationId xmlns:p14="http://schemas.microsoft.com/office/powerpoint/2010/main" val="1338459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buSzPts val="4600"/>
            </a:pPr>
            <a:r>
              <a:rPr lang="en-US">
                <a:uFillTx/>
              </a:rPr>
              <a:t>Psychosocial Aspects</a:t>
            </a:r>
            <a:endParaRPr>
              <a:uFillTx/>
            </a:endParaRPr>
          </a:p>
        </p:txBody>
      </p:sp>
      <p:sp>
        <p:nvSpPr>
          <p:cNvPr id="167" name="Google Shape;167;p2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9250" indent="-349250">
              <a:lnSpc>
                <a:spcPct val="90000"/>
              </a:lnSpc>
              <a:spcBef>
                <a:spcPts val="0"/>
              </a:spcBef>
              <a:buSzPts val="2640"/>
            </a:pPr>
            <a:r>
              <a:rPr lang="en-US" dirty="0">
                <a:uFillTx/>
              </a:rPr>
              <a:t>Hand-foot syndrome caused difficulty walking/pain,  decreasing patient’s ability to be independent/active, which was a very important component of his life.  Additional physical changes (temporal wasting, cachexia, abdominal distention due to ascites) impacted his desire of </a:t>
            </a:r>
            <a:r>
              <a:rPr lang="en-US" dirty="0"/>
              <a:t>continuing</a:t>
            </a:r>
            <a:r>
              <a:rPr lang="en-US" dirty="0">
                <a:uFillTx/>
              </a:rPr>
              <a:t> to be social.</a:t>
            </a:r>
            <a:endParaRPr dirty="0">
              <a:uFillTx/>
            </a:endParaRPr>
          </a:p>
          <a:p>
            <a:pPr marL="349250" indent="-349250">
              <a:lnSpc>
                <a:spcPct val="90000"/>
              </a:lnSpc>
              <a:buSzPts val="2640"/>
            </a:pPr>
            <a:r>
              <a:rPr lang="en-US" dirty="0">
                <a:uFillTx/>
              </a:rPr>
              <a:t>However, patient very active in Alcoholics Anonymous community, doing public speaking about his situation/taking responsibility for life choices.  Very focused on cultivating forgiveness/peace/mending broken relationships from prior alcoholism before death.</a:t>
            </a:r>
            <a:endParaRPr dirty="0">
              <a:uFillTx/>
            </a:endParaRPr>
          </a:p>
        </p:txBody>
      </p:sp>
    </p:spTree>
    <p:extLst>
      <p:ext uri="{BB962C8B-B14F-4D97-AF65-F5344CB8AC3E}">
        <p14:creationId xmlns:p14="http://schemas.microsoft.com/office/powerpoint/2010/main" val="3357622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F644-2A70-4252-9C8B-ED2D923B7F84}"/>
              </a:ext>
            </a:extLst>
          </p:cNvPr>
          <p:cNvSpPr>
            <a:spLocks noGrp="1"/>
          </p:cNvSpPr>
          <p:nvPr>
            <p:ph type="ctrTitle"/>
          </p:nvPr>
        </p:nvSpPr>
        <p:spPr>
          <a:xfrm>
            <a:off x="1252824" y="1843065"/>
            <a:ext cx="10415435" cy="1470025"/>
          </a:xfrm>
        </p:spPr>
        <p:txBody>
          <a:bodyPr anchor="t">
            <a:noAutofit/>
          </a:bodyPr>
          <a:lstStyle/>
          <a:p>
            <a:pPr>
              <a:spcBef>
                <a:spcPts val="1200"/>
              </a:spcBef>
            </a:pPr>
            <a:r>
              <a:rPr lang="en-US" sz="4400" dirty="0"/>
              <a:t>Research To Practice: HCC &amp; Pancreatic Cancer</a:t>
            </a:r>
            <a:br>
              <a:rPr lang="en-US" dirty="0"/>
            </a:br>
            <a:r>
              <a:rPr lang="en-US" sz="2400" dirty="0"/>
              <a:t>11-09-2019 Nursing Symposium</a:t>
            </a:r>
          </a:p>
        </p:txBody>
      </p:sp>
      <p:sp>
        <p:nvSpPr>
          <p:cNvPr id="3" name="Subtitle 2">
            <a:extLst>
              <a:ext uri="{FF2B5EF4-FFF2-40B4-BE49-F238E27FC236}">
                <a16:creationId xmlns:a16="http://schemas.microsoft.com/office/drawing/2014/main" id="{EC44C88C-BB54-4906-8229-FA6080F26D78}"/>
              </a:ext>
            </a:extLst>
          </p:cNvPr>
          <p:cNvSpPr>
            <a:spLocks noGrp="1"/>
          </p:cNvSpPr>
          <p:nvPr>
            <p:ph type="subTitle" idx="1"/>
          </p:nvPr>
        </p:nvSpPr>
        <p:spPr>
          <a:xfrm>
            <a:off x="1569766" y="3844336"/>
            <a:ext cx="9595985" cy="2057992"/>
          </a:xfrm>
        </p:spPr>
        <p:txBody>
          <a:bodyPr>
            <a:noAutofit/>
          </a:bodyPr>
          <a:lstStyle/>
          <a:p>
            <a:r>
              <a:rPr lang="en-US" sz="1400" b="1" dirty="0"/>
              <a:t>Eileen M O’Reilly, MD</a:t>
            </a:r>
          </a:p>
          <a:p>
            <a:r>
              <a:rPr lang="en-US" sz="1400" dirty="0"/>
              <a:t>Winthrop Rockefeller Chair in Medical Oncology</a:t>
            </a:r>
          </a:p>
          <a:p>
            <a:r>
              <a:rPr lang="en-US" sz="1400" dirty="0"/>
              <a:t>Associate Director, David M Rubenstein Center Pancreas Research</a:t>
            </a:r>
          </a:p>
          <a:p>
            <a:r>
              <a:rPr lang="en-US" sz="1400" dirty="0"/>
              <a:t>Section Head, Hepatopancreaticobiliary &amp; Neuroendocrine Cancers</a:t>
            </a:r>
          </a:p>
          <a:p>
            <a:r>
              <a:rPr lang="en-US" sz="1400" dirty="0"/>
              <a:t>Attending Physician, Member</a:t>
            </a:r>
          </a:p>
          <a:p>
            <a:r>
              <a:rPr lang="en-US" sz="1400" dirty="0"/>
              <a:t>Memorial Sloan Kettering Cancer Center</a:t>
            </a:r>
          </a:p>
          <a:p>
            <a:r>
              <a:rPr lang="en-US" sz="1400" dirty="0"/>
              <a:t>Professor of Medicine</a:t>
            </a:r>
          </a:p>
          <a:p>
            <a:r>
              <a:rPr lang="en-US" sz="1400" dirty="0"/>
              <a:t>Weill Cornell Medical College</a:t>
            </a:r>
          </a:p>
        </p:txBody>
      </p:sp>
    </p:spTree>
    <p:extLst>
      <p:ext uri="{BB962C8B-B14F-4D97-AF65-F5344CB8AC3E}">
        <p14:creationId xmlns:p14="http://schemas.microsoft.com/office/powerpoint/2010/main" val="3953649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D4E4-BE9F-4E91-B1A5-5823DA157F55}"/>
              </a:ext>
            </a:extLst>
          </p:cNvPr>
          <p:cNvSpPr>
            <a:spLocks noGrp="1"/>
          </p:cNvSpPr>
          <p:nvPr>
            <p:ph type="title"/>
          </p:nvPr>
        </p:nvSpPr>
        <p:spPr>
          <a:xfrm>
            <a:off x="997857" y="388078"/>
            <a:ext cx="10196285" cy="948411"/>
          </a:xfrm>
        </p:spPr>
        <p:txBody>
          <a:bodyPr/>
          <a:lstStyle/>
          <a:p>
            <a:r>
              <a:rPr lang="en-US" sz="3600" dirty="0"/>
              <a:t>41-Year Old Hep B HCC: Symptomatic</a:t>
            </a:r>
            <a:br>
              <a:rPr lang="en-US" sz="3600" dirty="0"/>
            </a:br>
            <a:r>
              <a:rPr lang="en-US" sz="3600" dirty="0"/>
              <a:t>How Best To Treat?</a:t>
            </a:r>
          </a:p>
        </p:txBody>
      </p:sp>
      <p:sp>
        <p:nvSpPr>
          <p:cNvPr id="8" name="TextBox 7">
            <a:extLst>
              <a:ext uri="{FF2B5EF4-FFF2-40B4-BE49-F238E27FC236}">
                <a16:creationId xmlns:a16="http://schemas.microsoft.com/office/drawing/2014/main" id="{1609533A-E393-4659-9C3A-9D2CCCCFFBC3}"/>
              </a:ext>
            </a:extLst>
          </p:cNvPr>
          <p:cNvSpPr txBox="1"/>
          <p:nvPr/>
        </p:nvSpPr>
        <p:spPr>
          <a:xfrm>
            <a:off x="1377601" y="1832833"/>
            <a:ext cx="4177811" cy="523220"/>
          </a:xfrm>
          <a:prstGeom prst="rect">
            <a:avLst/>
          </a:prstGeom>
          <a:noFill/>
        </p:spPr>
        <p:txBody>
          <a:bodyPr wrap="square" rtlCol="0">
            <a:spAutoFit/>
          </a:bodyPr>
          <a:lstStyle/>
          <a:p>
            <a:pPr algn="ctr"/>
            <a:r>
              <a:rPr lang="en-US" sz="2800" dirty="0"/>
              <a:t>AFP 6.1 ng/ml </a:t>
            </a:r>
          </a:p>
        </p:txBody>
      </p:sp>
      <p:sp>
        <p:nvSpPr>
          <p:cNvPr id="9" name="TextBox 8">
            <a:extLst>
              <a:ext uri="{FF2B5EF4-FFF2-40B4-BE49-F238E27FC236}">
                <a16:creationId xmlns:a16="http://schemas.microsoft.com/office/drawing/2014/main" id="{DC7F325D-032E-46EB-9E8F-EE7A2FDFFB8E}"/>
              </a:ext>
            </a:extLst>
          </p:cNvPr>
          <p:cNvSpPr txBox="1"/>
          <p:nvPr/>
        </p:nvSpPr>
        <p:spPr>
          <a:xfrm>
            <a:off x="6752975" y="1832833"/>
            <a:ext cx="4157832" cy="523220"/>
          </a:xfrm>
          <a:prstGeom prst="rect">
            <a:avLst/>
          </a:prstGeom>
          <a:noFill/>
        </p:spPr>
        <p:txBody>
          <a:bodyPr wrap="square" rtlCol="0">
            <a:spAutoFit/>
          </a:bodyPr>
          <a:lstStyle/>
          <a:p>
            <a:pPr algn="ctr"/>
            <a:r>
              <a:rPr lang="en-US" sz="2800" dirty="0"/>
              <a:t>AFP 5.8 ng/ml </a:t>
            </a:r>
          </a:p>
        </p:txBody>
      </p:sp>
      <p:pic>
        <p:nvPicPr>
          <p:cNvPr id="5" name="Picture 4">
            <a:extLst>
              <a:ext uri="{FF2B5EF4-FFF2-40B4-BE49-F238E27FC236}">
                <a16:creationId xmlns:a16="http://schemas.microsoft.com/office/drawing/2014/main" id="{130005AA-1A65-4FED-B87F-AB48E7F76A2C}"/>
              </a:ext>
            </a:extLst>
          </p:cNvPr>
          <p:cNvPicPr>
            <a:picLocks noChangeAspect="1"/>
          </p:cNvPicPr>
          <p:nvPr/>
        </p:nvPicPr>
        <p:blipFill>
          <a:blip r:embed="rId2"/>
          <a:stretch>
            <a:fillRect/>
          </a:stretch>
        </p:blipFill>
        <p:spPr>
          <a:xfrm>
            <a:off x="6752975" y="2852397"/>
            <a:ext cx="4157832" cy="2956816"/>
          </a:xfrm>
          <a:prstGeom prst="rect">
            <a:avLst/>
          </a:prstGeom>
        </p:spPr>
      </p:pic>
      <p:pic>
        <p:nvPicPr>
          <p:cNvPr id="11" name="Picture 10">
            <a:extLst>
              <a:ext uri="{FF2B5EF4-FFF2-40B4-BE49-F238E27FC236}">
                <a16:creationId xmlns:a16="http://schemas.microsoft.com/office/drawing/2014/main" id="{7FF35196-5194-4893-88D7-787BCB425D86}"/>
              </a:ext>
            </a:extLst>
          </p:cNvPr>
          <p:cNvPicPr>
            <a:picLocks noChangeAspect="1"/>
          </p:cNvPicPr>
          <p:nvPr/>
        </p:nvPicPr>
        <p:blipFill>
          <a:blip r:embed="rId3"/>
          <a:stretch>
            <a:fillRect/>
          </a:stretch>
        </p:blipFill>
        <p:spPr>
          <a:xfrm>
            <a:off x="1377601" y="2884037"/>
            <a:ext cx="4182218" cy="2956816"/>
          </a:xfrm>
          <a:prstGeom prst="rect">
            <a:avLst/>
          </a:prstGeom>
        </p:spPr>
      </p:pic>
    </p:spTree>
    <p:extLst>
      <p:ext uri="{BB962C8B-B14F-4D97-AF65-F5344CB8AC3E}">
        <p14:creationId xmlns:p14="http://schemas.microsoft.com/office/powerpoint/2010/main" val="695688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22" name="Rectangle 74"/>
          <p:cNvSpPr>
            <a:spLocks noGrp="1" noChangeArrowheads="1"/>
          </p:cNvSpPr>
          <p:nvPr>
            <p:ph type="title"/>
          </p:nvPr>
        </p:nvSpPr>
        <p:spPr>
          <a:xfrm>
            <a:off x="1020841" y="297658"/>
            <a:ext cx="10647418" cy="1092809"/>
          </a:xfrm>
        </p:spPr>
        <p:txBody>
          <a:bodyPr/>
          <a:lstStyle/>
          <a:p>
            <a:r>
              <a:rPr lang="en-US" sz="3600" dirty="0"/>
              <a:t>First-Line Therapy for HCC</a:t>
            </a:r>
            <a:br>
              <a:rPr lang="en-US" sz="3600" dirty="0"/>
            </a:br>
            <a:r>
              <a:rPr lang="en-US" sz="3600" dirty="0"/>
              <a:t>SHARP: </a:t>
            </a:r>
            <a:r>
              <a:rPr lang="es-ES" sz="3600" dirty="0"/>
              <a:t>Sorafenib vs Placebo </a:t>
            </a:r>
            <a:r>
              <a:rPr lang="es-ES" sz="3600" dirty="0" err="1"/>
              <a:t>Overall</a:t>
            </a:r>
            <a:r>
              <a:rPr lang="es-ES" sz="3600" dirty="0"/>
              <a:t> </a:t>
            </a:r>
            <a:r>
              <a:rPr lang="es-ES" sz="3600" dirty="0" err="1"/>
              <a:t>Survival</a:t>
            </a:r>
            <a:endParaRPr lang="en-US" sz="3600" dirty="0"/>
          </a:p>
        </p:txBody>
      </p:sp>
      <p:pic>
        <p:nvPicPr>
          <p:cNvPr id="77" name="Picture 76"/>
          <p:cNvPicPr>
            <a:picLocks noChangeAspect="1" noChangeArrowheads="1"/>
          </p:cNvPicPr>
          <p:nvPr/>
        </p:nvPicPr>
        <p:blipFill rotWithShape="1">
          <a:blip r:embed="rId3">
            <a:extLst>
              <a:ext uri="{28A0092B-C50C-407E-A947-70E740481C1C}">
                <a14:useLocalDpi xmlns:a14="http://schemas.microsoft.com/office/drawing/2010/main" val="0"/>
              </a:ext>
            </a:extLst>
          </a:blip>
          <a:srcRect l="5230" t="3715" r="4333" b="69946"/>
          <a:stretch/>
        </p:blipFill>
        <p:spPr bwMode="auto">
          <a:xfrm>
            <a:off x="1473935" y="1544312"/>
            <a:ext cx="7193547" cy="467725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3324" name="Text Box 76"/>
          <p:cNvSpPr txBox="1">
            <a:spLocks noChangeArrowheads="1"/>
          </p:cNvSpPr>
          <p:nvPr/>
        </p:nvSpPr>
        <p:spPr bwMode="auto">
          <a:xfrm>
            <a:off x="1020841" y="6375411"/>
            <a:ext cx="10174230" cy="341462"/>
          </a:xfrm>
          <a:prstGeom prst="rect">
            <a:avLst/>
          </a:prstGeom>
          <a:noFill/>
          <a:ln w="12700" algn="ctr">
            <a:noFill/>
            <a:miter lim="800000"/>
            <a:headEnd/>
            <a:tailEnd/>
          </a:ln>
          <a:effectLst/>
        </p:spPr>
        <p:txBody>
          <a:bodyPr wrap="square" lIns="120000" tIns="62400" rIns="120000" bIns="62400">
            <a:spAutoFit/>
          </a:bodyPr>
          <a:lstStyle/>
          <a:p>
            <a:pPr algn="l" eaLnBrk="1" hangingPunct="1">
              <a:spcBef>
                <a:spcPct val="50000"/>
              </a:spcBef>
            </a:pPr>
            <a:r>
              <a:rPr lang="en-US" sz="1400" dirty="0" err="1"/>
              <a:t>Llovet</a:t>
            </a:r>
            <a:r>
              <a:rPr lang="en-US" sz="1400" dirty="0"/>
              <a:t> JM, et al. N </a:t>
            </a:r>
            <a:r>
              <a:rPr lang="en-US" sz="1400" dirty="0" err="1"/>
              <a:t>Engl</a:t>
            </a:r>
            <a:r>
              <a:rPr lang="en-US" sz="1400" dirty="0"/>
              <a:t> J Med. 2008;359: 378-390</a:t>
            </a:r>
            <a:endParaRPr lang="en-US" sz="1400" b="1" dirty="0"/>
          </a:p>
        </p:txBody>
      </p:sp>
      <p:sp>
        <p:nvSpPr>
          <p:cNvPr id="7" name="Rectangle 3"/>
          <p:cNvSpPr>
            <a:spLocks noChangeArrowheads="1"/>
          </p:cNvSpPr>
          <p:nvPr/>
        </p:nvSpPr>
        <p:spPr bwMode="auto">
          <a:xfrm>
            <a:off x="4986528" y="1786228"/>
            <a:ext cx="3416244" cy="683136"/>
          </a:xfrm>
          <a:prstGeom prst="rect">
            <a:avLst/>
          </a:prstGeom>
          <a:noFill/>
          <a:ln w="19050" algn="ctr">
            <a:noFill/>
            <a:miter lim="800000"/>
            <a:headEnd/>
            <a:tailEnd/>
          </a:ln>
          <a:effectLst/>
        </p:spPr>
        <p:txBody>
          <a:bodyPr wrap="square">
            <a:spAutoFit/>
          </a:bodyPr>
          <a:lstStyle/>
          <a:p>
            <a:pPr algn="l" eaLnBrk="1" hangingPunct="1">
              <a:lnSpc>
                <a:spcPct val="90000"/>
              </a:lnSpc>
            </a:pPr>
            <a:r>
              <a:rPr lang="en-US" sz="2133" b="1" dirty="0">
                <a:solidFill>
                  <a:srgbClr val="272727"/>
                </a:solidFill>
              </a:rPr>
              <a:t>Sorafenib</a:t>
            </a:r>
            <a:br>
              <a:rPr lang="en-US" sz="2133" dirty="0">
                <a:solidFill>
                  <a:srgbClr val="272727"/>
                </a:solidFill>
              </a:rPr>
            </a:br>
            <a:r>
              <a:rPr lang="en-US" sz="2133" b="1" dirty="0">
                <a:solidFill>
                  <a:srgbClr val="272727"/>
                </a:solidFill>
              </a:rPr>
              <a:t>Median: 10.7 months</a:t>
            </a:r>
            <a:endParaRPr lang="en-US" sz="2133" dirty="0">
              <a:solidFill>
                <a:srgbClr val="272727"/>
              </a:solidFill>
            </a:endParaRPr>
          </a:p>
        </p:txBody>
      </p:sp>
      <p:sp>
        <p:nvSpPr>
          <p:cNvPr id="9" name="Rectangle 8"/>
          <p:cNvSpPr>
            <a:spLocks noChangeArrowheads="1"/>
          </p:cNvSpPr>
          <p:nvPr/>
        </p:nvSpPr>
        <p:spPr bwMode="auto">
          <a:xfrm>
            <a:off x="8111806" y="1795172"/>
            <a:ext cx="4080194" cy="683136"/>
          </a:xfrm>
          <a:prstGeom prst="rect">
            <a:avLst/>
          </a:prstGeom>
          <a:noFill/>
          <a:ln w="19050" algn="ctr">
            <a:noFill/>
            <a:miter lim="800000"/>
            <a:headEnd/>
            <a:tailEnd/>
          </a:ln>
          <a:effectLst/>
        </p:spPr>
        <p:txBody>
          <a:bodyPr wrap="square">
            <a:spAutoFit/>
          </a:bodyPr>
          <a:lstStyle/>
          <a:p>
            <a:pPr algn="l" eaLnBrk="1" hangingPunct="1">
              <a:lnSpc>
                <a:spcPct val="90000"/>
              </a:lnSpc>
            </a:pPr>
            <a:r>
              <a:rPr lang="en-US" sz="2133" b="1" dirty="0">
                <a:solidFill>
                  <a:srgbClr val="6A6F7C"/>
                </a:solidFill>
              </a:rPr>
              <a:t>Placebo</a:t>
            </a:r>
            <a:br>
              <a:rPr lang="en-US" sz="2133" b="1" dirty="0">
                <a:solidFill>
                  <a:srgbClr val="6A6F7C"/>
                </a:solidFill>
              </a:rPr>
            </a:br>
            <a:r>
              <a:rPr lang="en-US" sz="2133" b="1" dirty="0">
                <a:solidFill>
                  <a:srgbClr val="6A6F7C"/>
                </a:solidFill>
              </a:rPr>
              <a:t>Median: 7.9 months</a:t>
            </a:r>
            <a:endParaRPr lang="en-US" sz="2133" dirty="0">
              <a:solidFill>
                <a:srgbClr val="6A6F7C"/>
              </a:solidFill>
            </a:endParaRPr>
          </a:p>
        </p:txBody>
      </p:sp>
      <p:sp>
        <p:nvSpPr>
          <p:cNvPr id="8" name="Rectangle 3">
            <a:extLst>
              <a:ext uri="{FF2B5EF4-FFF2-40B4-BE49-F238E27FC236}">
                <a16:creationId xmlns:a16="http://schemas.microsoft.com/office/drawing/2014/main" id="{9D6B9136-AC82-9949-8A0B-83D4038BA662}"/>
              </a:ext>
            </a:extLst>
          </p:cNvPr>
          <p:cNvSpPr>
            <a:spLocks noChangeArrowheads="1"/>
          </p:cNvSpPr>
          <p:nvPr/>
        </p:nvSpPr>
        <p:spPr bwMode="auto">
          <a:xfrm>
            <a:off x="6502290" y="2675915"/>
            <a:ext cx="3416244" cy="387735"/>
          </a:xfrm>
          <a:prstGeom prst="rect">
            <a:avLst/>
          </a:prstGeom>
          <a:noFill/>
          <a:ln w="19050" algn="ctr">
            <a:noFill/>
            <a:miter lim="800000"/>
            <a:headEnd/>
            <a:tailEnd/>
          </a:ln>
          <a:effectLst/>
        </p:spPr>
        <p:txBody>
          <a:bodyPr wrap="square">
            <a:spAutoFit/>
          </a:bodyPr>
          <a:lstStyle/>
          <a:p>
            <a:pPr>
              <a:lnSpc>
                <a:spcPct val="90000"/>
              </a:lnSpc>
            </a:pPr>
            <a:r>
              <a:rPr lang="en-US" sz="2133" b="1" dirty="0">
                <a:solidFill>
                  <a:srgbClr val="272727"/>
                </a:solidFill>
              </a:rPr>
              <a:t>HR = 0.69</a:t>
            </a:r>
          </a:p>
        </p:txBody>
      </p:sp>
    </p:spTree>
    <p:extLst>
      <p:ext uri="{BB962C8B-B14F-4D97-AF65-F5344CB8AC3E}">
        <p14:creationId xmlns:p14="http://schemas.microsoft.com/office/powerpoint/2010/main" val="901311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839" y="406272"/>
            <a:ext cx="11171159" cy="797605"/>
          </a:xfrm>
        </p:spPr>
        <p:txBody>
          <a:bodyPr/>
          <a:lstStyle/>
          <a:p>
            <a:br>
              <a:rPr lang="en-US" sz="3600" dirty="0"/>
            </a:br>
            <a:r>
              <a:rPr lang="en-US" sz="3600" dirty="0"/>
              <a:t>First-Line Therapy for HCC</a:t>
            </a:r>
            <a:br>
              <a:rPr lang="en-US" sz="3600" dirty="0"/>
            </a:br>
            <a:r>
              <a:rPr lang="en-US" sz="3600" dirty="0"/>
              <a:t>REFLECT: </a:t>
            </a:r>
            <a:r>
              <a:rPr lang="en-US" sz="3600" dirty="0" err="1"/>
              <a:t>Lenvatinib</a:t>
            </a:r>
            <a:r>
              <a:rPr lang="en-US" sz="3600" dirty="0"/>
              <a:t> vs Sorafenib: Survival</a:t>
            </a:r>
          </a:p>
        </p:txBody>
      </p:sp>
      <p:pic>
        <p:nvPicPr>
          <p:cNvPr id="6" name="Picture 2">
            <a:extLst>
              <a:ext uri="{FF2B5EF4-FFF2-40B4-BE49-F238E27FC236}">
                <a16:creationId xmlns:a16="http://schemas.microsoft.com/office/drawing/2014/main" id="{00B6F58D-5CF8-DA4F-912D-DFFFAC631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051" y="1342376"/>
            <a:ext cx="7578263" cy="49486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3">
            <a:extLst>
              <a:ext uri="{FF2B5EF4-FFF2-40B4-BE49-F238E27FC236}">
                <a16:creationId xmlns:a16="http://schemas.microsoft.com/office/drawing/2014/main" id="{86300336-94A6-904D-AE59-3200843773AC}"/>
              </a:ext>
            </a:extLst>
          </p:cNvPr>
          <p:cNvSpPr txBox="1">
            <a:spLocks noChangeArrowheads="1"/>
          </p:cNvSpPr>
          <p:nvPr/>
        </p:nvSpPr>
        <p:spPr bwMode="auto">
          <a:xfrm>
            <a:off x="811367" y="6485992"/>
            <a:ext cx="7578263"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dirty="0">
                <a:solidFill>
                  <a:schemeClr val="tx1"/>
                </a:solidFill>
              </a:rPr>
              <a:t>Kudo, M, et al. The Lancet 2018 </a:t>
            </a:r>
          </a:p>
        </p:txBody>
      </p:sp>
      <p:sp>
        <p:nvSpPr>
          <p:cNvPr id="4" name="TextBox 3">
            <a:extLst>
              <a:ext uri="{FF2B5EF4-FFF2-40B4-BE49-F238E27FC236}">
                <a16:creationId xmlns:a16="http://schemas.microsoft.com/office/drawing/2014/main" id="{D7B64D3E-A2CA-44C4-9650-31B39E5CA272}"/>
              </a:ext>
            </a:extLst>
          </p:cNvPr>
          <p:cNvSpPr txBox="1"/>
          <p:nvPr/>
        </p:nvSpPr>
        <p:spPr>
          <a:xfrm>
            <a:off x="5357611" y="1337466"/>
            <a:ext cx="5653826" cy="1046440"/>
          </a:xfrm>
          <a:prstGeom prst="rect">
            <a:avLst/>
          </a:prstGeom>
          <a:solidFill>
            <a:schemeClr val="bg1"/>
          </a:solidFill>
        </p:spPr>
        <p:txBody>
          <a:bodyPr wrap="square" rtlCol="0">
            <a:spAutoFit/>
          </a:bodyPr>
          <a:lstStyle/>
          <a:p>
            <a:r>
              <a:rPr lang="en-US" sz="2200" b="1" dirty="0"/>
              <a:t>Non-Inferiority met</a:t>
            </a:r>
          </a:p>
          <a:p>
            <a:endParaRPr lang="en-US" sz="2200" dirty="0"/>
          </a:p>
          <a:p>
            <a:endParaRPr lang="en-US" dirty="0"/>
          </a:p>
        </p:txBody>
      </p:sp>
      <p:graphicFrame>
        <p:nvGraphicFramePr>
          <p:cNvPr id="3" name="Table 2">
            <a:extLst>
              <a:ext uri="{FF2B5EF4-FFF2-40B4-BE49-F238E27FC236}">
                <a16:creationId xmlns:a16="http://schemas.microsoft.com/office/drawing/2014/main" id="{A68379BF-0635-4445-A87C-E9264DC7A408}"/>
              </a:ext>
            </a:extLst>
          </p:cNvPr>
          <p:cNvGraphicFramePr>
            <a:graphicFrameLocks noGrp="1"/>
          </p:cNvGraphicFramePr>
          <p:nvPr>
            <p:extLst>
              <p:ext uri="{D42A27DB-BD31-4B8C-83A1-F6EECF244321}">
                <p14:modId xmlns:p14="http://schemas.microsoft.com/office/powerpoint/2010/main" val="699924591"/>
              </p:ext>
            </p:extLst>
          </p:nvPr>
        </p:nvGraphicFramePr>
        <p:xfrm>
          <a:off x="5457181" y="1775814"/>
          <a:ext cx="6391381" cy="1653184"/>
        </p:xfrm>
        <a:graphic>
          <a:graphicData uri="http://schemas.openxmlformats.org/drawingml/2006/table">
            <a:tbl>
              <a:tblPr firstRow="1" bandRow="1">
                <a:tableStyleId>{B301B821-A1FF-4177-AEE7-76D212191A09}</a:tableStyleId>
              </a:tblPr>
              <a:tblGrid>
                <a:gridCol w="2239991">
                  <a:extLst>
                    <a:ext uri="{9D8B030D-6E8A-4147-A177-3AD203B41FA5}">
                      <a16:colId xmlns:a16="http://schemas.microsoft.com/office/drawing/2014/main" val="250059051"/>
                    </a:ext>
                  </a:extLst>
                </a:gridCol>
                <a:gridCol w="1566814">
                  <a:extLst>
                    <a:ext uri="{9D8B030D-6E8A-4147-A177-3AD203B41FA5}">
                      <a16:colId xmlns:a16="http://schemas.microsoft.com/office/drawing/2014/main" val="317246105"/>
                    </a:ext>
                  </a:extLst>
                </a:gridCol>
                <a:gridCol w="1467473">
                  <a:extLst>
                    <a:ext uri="{9D8B030D-6E8A-4147-A177-3AD203B41FA5}">
                      <a16:colId xmlns:a16="http://schemas.microsoft.com/office/drawing/2014/main" val="3218900219"/>
                    </a:ext>
                  </a:extLst>
                </a:gridCol>
                <a:gridCol w="1117103">
                  <a:extLst>
                    <a:ext uri="{9D8B030D-6E8A-4147-A177-3AD203B41FA5}">
                      <a16:colId xmlns:a16="http://schemas.microsoft.com/office/drawing/2014/main" val="1273365113"/>
                    </a:ext>
                  </a:extLst>
                </a:gridCol>
              </a:tblGrid>
              <a:tr h="413296">
                <a:tc>
                  <a:txBody>
                    <a:bodyPr/>
                    <a:lstStyle/>
                    <a:p>
                      <a:endParaRPr lang="en-US" dirty="0"/>
                    </a:p>
                  </a:txBody>
                  <a:tcPr/>
                </a:tc>
                <a:tc>
                  <a:txBody>
                    <a:bodyPr/>
                    <a:lstStyle/>
                    <a:p>
                      <a:pPr algn="ctr"/>
                      <a:r>
                        <a:rPr lang="en-US" dirty="0" err="1"/>
                        <a:t>Lenvatinib</a:t>
                      </a:r>
                      <a:endParaRPr lang="en-US" dirty="0"/>
                    </a:p>
                  </a:txBody>
                  <a:tcPr/>
                </a:tc>
                <a:tc>
                  <a:txBody>
                    <a:bodyPr/>
                    <a:lstStyle/>
                    <a:p>
                      <a:pPr algn="ctr"/>
                      <a:r>
                        <a:rPr lang="en-US" dirty="0"/>
                        <a:t>Sorafenib</a:t>
                      </a:r>
                    </a:p>
                  </a:txBody>
                  <a:tcPr/>
                </a:tc>
                <a:tc>
                  <a:txBody>
                    <a:bodyPr/>
                    <a:lstStyle/>
                    <a:p>
                      <a:pPr algn="ctr"/>
                      <a:r>
                        <a:rPr lang="en-US" dirty="0"/>
                        <a:t>Statistic</a:t>
                      </a:r>
                    </a:p>
                  </a:txBody>
                  <a:tcPr/>
                </a:tc>
                <a:extLst>
                  <a:ext uri="{0D108BD9-81ED-4DB2-BD59-A6C34878D82A}">
                    <a16:rowId xmlns:a16="http://schemas.microsoft.com/office/drawing/2014/main" val="2436056866"/>
                  </a:ext>
                </a:extLst>
              </a:tr>
              <a:tr h="413296">
                <a:tc>
                  <a:txBody>
                    <a:bodyPr/>
                    <a:lstStyle/>
                    <a:p>
                      <a:r>
                        <a:rPr lang="en-US" dirty="0"/>
                        <a:t>Median OS</a:t>
                      </a:r>
                    </a:p>
                  </a:txBody>
                  <a:tcPr/>
                </a:tc>
                <a:tc>
                  <a:txBody>
                    <a:bodyPr/>
                    <a:lstStyle/>
                    <a:p>
                      <a:pPr algn="ctr"/>
                      <a:r>
                        <a:rPr lang="en-US" dirty="0"/>
                        <a:t>13.6 </a:t>
                      </a:r>
                      <a:r>
                        <a:rPr lang="en-US" dirty="0" err="1"/>
                        <a:t>mths</a:t>
                      </a:r>
                      <a:endParaRPr lang="en-US" dirty="0"/>
                    </a:p>
                  </a:txBody>
                  <a:tcPr/>
                </a:tc>
                <a:tc>
                  <a:txBody>
                    <a:bodyPr/>
                    <a:lstStyle/>
                    <a:p>
                      <a:pPr algn="ctr"/>
                      <a:r>
                        <a:rPr lang="en-US" dirty="0"/>
                        <a:t>12.3 </a:t>
                      </a:r>
                      <a:r>
                        <a:rPr lang="en-US" dirty="0" err="1"/>
                        <a:t>mths</a:t>
                      </a:r>
                      <a:endParaRPr lang="en-US" dirty="0"/>
                    </a:p>
                  </a:txBody>
                  <a:tcPr/>
                </a:tc>
                <a:tc>
                  <a:txBody>
                    <a:bodyPr/>
                    <a:lstStyle/>
                    <a:p>
                      <a:pPr algn="l"/>
                      <a:r>
                        <a:rPr lang="en-US" dirty="0"/>
                        <a:t>HR 0.92</a:t>
                      </a:r>
                    </a:p>
                  </a:txBody>
                  <a:tcPr/>
                </a:tc>
                <a:extLst>
                  <a:ext uri="{0D108BD9-81ED-4DB2-BD59-A6C34878D82A}">
                    <a16:rowId xmlns:a16="http://schemas.microsoft.com/office/drawing/2014/main" val="1069927322"/>
                  </a:ext>
                </a:extLst>
              </a:tr>
              <a:tr h="413296">
                <a:tc>
                  <a:txBody>
                    <a:bodyPr/>
                    <a:lstStyle/>
                    <a:p>
                      <a:r>
                        <a:rPr lang="en-US" dirty="0"/>
                        <a:t>Response Rate</a:t>
                      </a:r>
                    </a:p>
                  </a:txBody>
                  <a:tcPr/>
                </a:tc>
                <a:tc>
                  <a:txBody>
                    <a:bodyPr/>
                    <a:lstStyle/>
                    <a:p>
                      <a:pPr algn="ctr"/>
                      <a:r>
                        <a:rPr lang="en-US" dirty="0"/>
                        <a:t>24%</a:t>
                      </a:r>
                    </a:p>
                  </a:txBody>
                  <a:tcPr/>
                </a:tc>
                <a:tc>
                  <a:txBody>
                    <a:bodyPr/>
                    <a:lstStyle/>
                    <a:p>
                      <a:pPr algn="ctr"/>
                      <a:r>
                        <a:rPr lang="en-US" dirty="0"/>
                        <a:t>9%</a:t>
                      </a:r>
                    </a:p>
                  </a:txBody>
                  <a:tcPr/>
                </a:tc>
                <a:tc>
                  <a:txBody>
                    <a:bodyPr/>
                    <a:lstStyle/>
                    <a:p>
                      <a:pPr algn="l"/>
                      <a:r>
                        <a:rPr lang="en-US" dirty="0"/>
                        <a:t>OR 3</a:t>
                      </a:r>
                    </a:p>
                  </a:txBody>
                  <a:tcPr/>
                </a:tc>
                <a:extLst>
                  <a:ext uri="{0D108BD9-81ED-4DB2-BD59-A6C34878D82A}">
                    <a16:rowId xmlns:a16="http://schemas.microsoft.com/office/drawing/2014/main" val="3557442338"/>
                  </a:ext>
                </a:extLst>
              </a:tr>
              <a:tr h="413296">
                <a:tc>
                  <a:txBody>
                    <a:bodyPr/>
                    <a:lstStyle/>
                    <a:p>
                      <a:r>
                        <a:rPr lang="en-US" dirty="0"/>
                        <a:t>Prog Free Survival</a:t>
                      </a:r>
                    </a:p>
                  </a:txBody>
                  <a:tcPr/>
                </a:tc>
                <a:tc>
                  <a:txBody>
                    <a:bodyPr/>
                    <a:lstStyle/>
                    <a:p>
                      <a:pPr algn="ctr"/>
                      <a:r>
                        <a:rPr lang="en-US" dirty="0"/>
                        <a:t>7.4 </a:t>
                      </a:r>
                      <a:r>
                        <a:rPr lang="en-US" dirty="0" err="1"/>
                        <a:t>mths</a:t>
                      </a:r>
                      <a:endParaRPr lang="en-US" dirty="0"/>
                    </a:p>
                  </a:txBody>
                  <a:tcPr/>
                </a:tc>
                <a:tc>
                  <a:txBody>
                    <a:bodyPr/>
                    <a:lstStyle/>
                    <a:p>
                      <a:pPr algn="ctr"/>
                      <a:r>
                        <a:rPr lang="en-US" dirty="0"/>
                        <a:t>3.7 </a:t>
                      </a:r>
                      <a:r>
                        <a:rPr lang="en-US" dirty="0" err="1"/>
                        <a:t>mths</a:t>
                      </a:r>
                      <a:endParaRPr lang="en-US" dirty="0"/>
                    </a:p>
                  </a:txBody>
                  <a:tcPr/>
                </a:tc>
                <a:tc>
                  <a:txBody>
                    <a:bodyPr/>
                    <a:lstStyle/>
                    <a:p>
                      <a:pPr algn="l"/>
                      <a:r>
                        <a:rPr lang="en-US" dirty="0"/>
                        <a:t>HR 0.66</a:t>
                      </a:r>
                    </a:p>
                  </a:txBody>
                  <a:tcPr/>
                </a:tc>
                <a:extLst>
                  <a:ext uri="{0D108BD9-81ED-4DB2-BD59-A6C34878D82A}">
                    <a16:rowId xmlns:a16="http://schemas.microsoft.com/office/drawing/2014/main" val="3360424460"/>
                  </a:ext>
                </a:extLst>
              </a:tr>
            </a:tbl>
          </a:graphicData>
        </a:graphic>
      </p:graphicFrame>
    </p:spTree>
    <p:extLst>
      <p:ext uri="{BB962C8B-B14F-4D97-AF65-F5344CB8AC3E}">
        <p14:creationId xmlns:p14="http://schemas.microsoft.com/office/powerpoint/2010/main" val="3887689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D46285-B09C-443C-9466-01968650E684}"/>
              </a:ext>
            </a:extLst>
          </p:cNvPr>
          <p:cNvSpPr>
            <a:spLocks noGrp="1"/>
          </p:cNvSpPr>
          <p:nvPr>
            <p:ph type="title"/>
          </p:nvPr>
        </p:nvSpPr>
        <p:spPr>
          <a:xfrm>
            <a:off x="1026605" y="126163"/>
            <a:ext cx="11043475" cy="1247605"/>
          </a:xfrm>
        </p:spPr>
        <p:txBody>
          <a:bodyPr/>
          <a:lstStyle/>
          <a:p>
            <a:r>
              <a:rPr kumimoji="1" lang="en-US" altLang="ja-JP" sz="3733" dirty="0">
                <a:cs typeface="Arial" pitchFamily="34" charset="0"/>
              </a:rPr>
              <a:t>Second-Line HCC</a:t>
            </a:r>
            <a:br>
              <a:rPr kumimoji="1" lang="en-US" altLang="ja-JP" sz="3733" dirty="0">
                <a:cs typeface="Arial" pitchFamily="34" charset="0"/>
              </a:rPr>
            </a:br>
            <a:r>
              <a:rPr kumimoji="1" lang="en-US" altLang="ja-JP" sz="3733" dirty="0">
                <a:cs typeface="Arial" pitchFamily="34" charset="0"/>
              </a:rPr>
              <a:t>REACH 2: Phase III Ramucirumab vs Placebo</a:t>
            </a:r>
            <a:endParaRPr lang="en-US" sz="3733" dirty="0"/>
          </a:p>
        </p:txBody>
      </p:sp>
      <p:sp>
        <p:nvSpPr>
          <p:cNvPr id="5" name="Rectangle 4">
            <a:extLst>
              <a:ext uri="{FF2B5EF4-FFF2-40B4-BE49-F238E27FC236}">
                <a16:creationId xmlns:a16="http://schemas.microsoft.com/office/drawing/2014/main" id="{48166FDE-AE63-4F70-A7B0-C70B48B79E52}"/>
              </a:ext>
            </a:extLst>
          </p:cNvPr>
          <p:cNvSpPr/>
          <p:nvPr/>
        </p:nvSpPr>
        <p:spPr>
          <a:xfrm>
            <a:off x="1121640" y="2098240"/>
            <a:ext cx="2607081" cy="3134160"/>
          </a:xfrm>
          <a:prstGeom prst="rect">
            <a:avLst/>
          </a:prstGeom>
          <a:solidFill>
            <a:srgbClr val="00B0F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914309">
              <a:defRPr/>
            </a:pPr>
            <a:r>
              <a:rPr lang="fr-FR" altLang="fr-FR" sz="2400" b="1" dirty="0">
                <a:solidFill>
                  <a:schemeClr val="bg1"/>
                </a:solidFill>
              </a:rPr>
              <a:t>Advanced HCC</a:t>
            </a:r>
          </a:p>
          <a:p>
            <a:pPr defTabSz="914309">
              <a:defRPr/>
            </a:pPr>
            <a:endParaRPr lang="en-US" sz="2400" b="1" dirty="0">
              <a:solidFill>
                <a:schemeClr val="bg1"/>
              </a:solidFill>
            </a:endParaRPr>
          </a:p>
          <a:p>
            <a:pPr defTabSz="914309">
              <a:defRPr/>
            </a:pPr>
            <a:r>
              <a:rPr lang="en-US" altLang="fr-FR" sz="2400" b="1" dirty="0">
                <a:solidFill>
                  <a:schemeClr val="bg1"/>
                </a:solidFill>
              </a:rPr>
              <a:t>AFP </a:t>
            </a:r>
            <a:r>
              <a:rPr lang="en-US" altLang="fr-FR" sz="2400" b="1" u="sng" dirty="0">
                <a:solidFill>
                  <a:schemeClr val="bg1"/>
                </a:solidFill>
              </a:rPr>
              <a:t>&gt;</a:t>
            </a:r>
            <a:r>
              <a:rPr lang="en-US" altLang="fr-FR" sz="2400" b="1" dirty="0">
                <a:solidFill>
                  <a:schemeClr val="bg1"/>
                </a:solidFill>
              </a:rPr>
              <a:t> 400 ng/ml</a:t>
            </a:r>
            <a:br>
              <a:rPr lang="en-US" altLang="fr-FR" sz="2400" b="1" dirty="0">
                <a:solidFill>
                  <a:schemeClr val="bg1"/>
                </a:solidFill>
              </a:rPr>
            </a:br>
            <a:endParaRPr lang="en-US" altLang="fr-FR" sz="2400" b="1" dirty="0">
              <a:solidFill>
                <a:schemeClr val="bg1"/>
              </a:solidFill>
            </a:endParaRPr>
          </a:p>
          <a:p>
            <a:pPr defTabSz="914309">
              <a:defRPr/>
            </a:pPr>
            <a:r>
              <a:rPr lang="en-US" altLang="fr-FR" sz="2400" b="1" dirty="0">
                <a:solidFill>
                  <a:schemeClr val="bg1"/>
                </a:solidFill>
              </a:rPr>
              <a:t>Prior Sorafenib</a:t>
            </a:r>
          </a:p>
          <a:p>
            <a:pPr defTabSz="914309">
              <a:defRPr/>
            </a:pPr>
            <a:br>
              <a:rPr lang="en-US" altLang="fr-FR" sz="2400" b="1" dirty="0">
                <a:solidFill>
                  <a:schemeClr val="bg1"/>
                </a:solidFill>
              </a:rPr>
            </a:br>
            <a:r>
              <a:rPr lang="en-US" altLang="fr-FR" sz="2400" b="1" dirty="0">
                <a:solidFill>
                  <a:schemeClr val="bg1"/>
                </a:solidFill>
              </a:rPr>
              <a:t>CP A; ECOG 0-1</a:t>
            </a:r>
          </a:p>
        </p:txBody>
      </p:sp>
      <p:sp>
        <p:nvSpPr>
          <p:cNvPr id="6" name="Rectangle 5">
            <a:extLst>
              <a:ext uri="{FF2B5EF4-FFF2-40B4-BE49-F238E27FC236}">
                <a16:creationId xmlns:a16="http://schemas.microsoft.com/office/drawing/2014/main" id="{12B46668-8263-4BDC-8569-D040880AF813}"/>
              </a:ext>
            </a:extLst>
          </p:cNvPr>
          <p:cNvSpPr/>
          <p:nvPr/>
        </p:nvSpPr>
        <p:spPr>
          <a:xfrm>
            <a:off x="5762195" y="1869579"/>
            <a:ext cx="5246013" cy="1363083"/>
          </a:xfrm>
          <a:prstGeom prst="rect">
            <a:avLst/>
          </a:prstGeom>
          <a:solidFill>
            <a:srgbClr val="FF6600"/>
          </a:solidFill>
          <a:ln w="28575"/>
        </p:spPr>
        <p:style>
          <a:lnRef idx="2">
            <a:schemeClr val="dk1"/>
          </a:lnRef>
          <a:fillRef idx="1">
            <a:schemeClr val="lt1"/>
          </a:fillRef>
          <a:effectRef idx="0">
            <a:schemeClr val="dk1"/>
          </a:effectRef>
          <a:fontRef idx="minor">
            <a:schemeClr val="dk1"/>
          </a:fontRef>
        </p:style>
        <p:txBody>
          <a:bodyPr anchor="ctr"/>
          <a:lstStyle/>
          <a:p>
            <a:pPr algn="ctr" defTabSz="914354">
              <a:spcBef>
                <a:spcPts val="600"/>
              </a:spcBef>
              <a:spcAft>
                <a:spcPts val="600"/>
              </a:spcAft>
              <a:defRPr/>
            </a:pPr>
            <a:r>
              <a:rPr lang="en-US" sz="2800" b="1" dirty="0">
                <a:solidFill>
                  <a:srgbClr val="001B3A"/>
                </a:solidFill>
                <a:ea typeface="Times" panose="02020603050405020304" pitchFamily="18" charset="0"/>
              </a:rPr>
              <a:t>Ramucirumab (2:1) IV </a:t>
            </a:r>
          </a:p>
          <a:p>
            <a:pPr algn="ctr" defTabSz="914354">
              <a:spcBef>
                <a:spcPts val="600"/>
              </a:spcBef>
              <a:spcAft>
                <a:spcPts val="600"/>
              </a:spcAft>
              <a:defRPr/>
            </a:pPr>
            <a:r>
              <a:rPr lang="en-US" sz="2800" b="1" dirty="0">
                <a:solidFill>
                  <a:srgbClr val="001B3A"/>
                </a:solidFill>
                <a:ea typeface="Times" panose="02020603050405020304" pitchFamily="18" charset="0"/>
              </a:rPr>
              <a:t>8 mg/kg q 2 weeks</a:t>
            </a:r>
            <a:endParaRPr lang="fr-FR" altLang="fr-FR" sz="2800" b="1" dirty="0">
              <a:solidFill>
                <a:prstClr val="black"/>
              </a:solidFill>
            </a:endParaRPr>
          </a:p>
        </p:txBody>
      </p:sp>
      <p:sp>
        <p:nvSpPr>
          <p:cNvPr id="7" name="Rectangle 6">
            <a:extLst>
              <a:ext uri="{FF2B5EF4-FFF2-40B4-BE49-F238E27FC236}">
                <a16:creationId xmlns:a16="http://schemas.microsoft.com/office/drawing/2014/main" id="{A8E1E5E6-A70C-4F6B-84F3-CA52565467A6}"/>
              </a:ext>
            </a:extLst>
          </p:cNvPr>
          <p:cNvSpPr/>
          <p:nvPr/>
        </p:nvSpPr>
        <p:spPr>
          <a:xfrm>
            <a:off x="5776089" y="3920707"/>
            <a:ext cx="5218224" cy="1288263"/>
          </a:xfrm>
          <a:prstGeom prst="rect">
            <a:avLst/>
          </a:prstGeom>
          <a:solidFill>
            <a:srgbClr val="92D050"/>
          </a:solidFill>
          <a:ln w="28575"/>
        </p:spPr>
        <p:style>
          <a:lnRef idx="2">
            <a:schemeClr val="dk1"/>
          </a:lnRef>
          <a:fillRef idx="1">
            <a:schemeClr val="lt1"/>
          </a:fillRef>
          <a:effectRef idx="0">
            <a:schemeClr val="dk1"/>
          </a:effectRef>
          <a:fontRef idx="minor">
            <a:schemeClr val="dk1"/>
          </a:fontRef>
        </p:style>
        <p:txBody>
          <a:bodyPr anchor="ctr"/>
          <a:lstStyle/>
          <a:p>
            <a:pPr algn="ctr" defTabSz="914354">
              <a:spcBef>
                <a:spcPts val="600"/>
              </a:spcBef>
              <a:spcAft>
                <a:spcPts val="600"/>
              </a:spcAft>
              <a:defRPr/>
            </a:pPr>
            <a:r>
              <a:rPr lang="en-US" sz="2800" b="1" dirty="0">
                <a:solidFill>
                  <a:srgbClr val="001B3A"/>
                </a:solidFill>
                <a:ea typeface="Times" panose="02020603050405020304" pitchFamily="18" charset="0"/>
              </a:rPr>
              <a:t>Placebo IV q 2 weeks</a:t>
            </a:r>
          </a:p>
        </p:txBody>
      </p:sp>
      <p:cxnSp>
        <p:nvCxnSpPr>
          <p:cNvPr id="8" name="Straight Arrow Connector 7">
            <a:extLst>
              <a:ext uri="{FF2B5EF4-FFF2-40B4-BE49-F238E27FC236}">
                <a16:creationId xmlns:a16="http://schemas.microsoft.com/office/drawing/2014/main" id="{D68AC1A7-471A-4F60-A104-1C928FC57988}"/>
              </a:ext>
            </a:extLst>
          </p:cNvPr>
          <p:cNvCxnSpPr>
            <a:cxnSpLocks/>
          </p:cNvCxnSpPr>
          <p:nvPr/>
        </p:nvCxnSpPr>
        <p:spPr>
          <a:xfrm flipV="1">
            <a:off x="4796319" y="2508310"/>
            <a:ext cx="743140" cy="5813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03CEEEF-7489-4265-99A8-B9FA8392CAD4}"/>
              </a:ext>
            </a:extLst>
          </p:cNvPr>
          <p:cNvCxnSpPr>
            <a:cxnSpLocks/>
          </p:cNvCxnSpPr>
          <p:nvPr/>
        </p:nvCxnSpPr>
        <p:spPr>
          <a:xfrm>
            <a:off x="4845542" y="3997571"/>
            <a:ext cx="743140" cy="6271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3972969C-AFD8-4E86-BEA0-75A751B5588F}"/>
              </a:ext>
            </a:extLst>
          </p:cNvPr>
          <p:cNvSpPr txBox="1">
            <a:spLocks noChangeArrowheads="1"/>
          </p:cNvSpPr>
          <p:nvPr/>
        </p:nvSpPr>
        <p:spPr bwMode="auto">
          <a:xfrm>
            <a:off x="4117605" y="1483143"/>
            <a:ext cx="560400" cy="4001089"/>
          </a:xfrm>
          <a:prstGeom prst="rect">
            <a:avLst/>
          </a:prstGeom>
          <a:solidFill>
            <a:srgbClr val="FFF108"/>
          </a:solidFill>
          <a:ln w="28575">
            <a:solidFill>
              <a:schemeClr val="tx1"/>
            </a:solidFill>
            <a:miter lim="800000"/>
            <a:headEnd/>
            <a:tailEnd/>
          </a:ln>
        </p:spPr>
        <p:txBody>
          <a:bodyPr wrap="none" lIns="121915" tIns="60957" rIns="121915" bIns="60957">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309" eaLnBrk="1" hangingPunct="1">
              <a:defRPr/>
            </a:pPr>
            <a:r>
              <a:rPr lang="fr-FR" altLang="fr-FR" sz="2800" b="1" dirty="0">
                <a:solidFill>
                  <a:srgbClr val="000208"/>
                </a:solidFill>
              </a:rPr>
              <a:t>R</a:t>
            </a:r>
          </a:p>
          <a:p>
            <a:pPr algn="ctr" defTabSz="914309" eaLnBrk="1" hangingPunct="1">
              <a:defRPr/>
            </a:pPr>
            <a:r>
              <a:rPr lang="fr-FR" altLang="fr-FR" sz="2800" b="1" dirty="0">
                <a:solidFill>
                  <a:srgbClr val="000208"/>
                </a:solidFill>
              </a:rPr>
              <a:t>A</a:t>
            </a:r>
          </a:p>
          <a:p>
            <a:pPr algn="ctr" defTabSz="914309" eaLnBrk="1" hangingPunct="1">
              <a:defRPr/>
            </a:pPr>
            <a:r>
              <a:rPr lang="fr-FR" altLang="fr-FR" sz="2800" b="1" dirty="0">
                <a:solidFill>
                  <a:srgbClr val="000208"/>
                </a:solidFill>
              </a:rPr>
              <a:t>N</a:t>
            </a:r>
          </a:p>
          <a:p>
            <a:pPr algn="ctr" defTabSz="914309" eaLnBrk="1" hangingPunct="1">
              <a:defRPr/>
            </a:pPr>
            <a:r>
              <a:rPr lang="fr-FR" altLang="fr-FR" sz="2800" b="1" dirty="0">
                <a:solidFill>
                  <a:srgbClr val="000208"/>
                </a:solidFill>
              </a:rPr>
              <a:t>D</a:t>
            </a:r>
          </a:p>
          <a:p>
            <a:pPr algn="ctr" defTabSz="914309" eaLnBrk="1" hangingPunct="1">
              <a:defRPr/>
            </a:pPr>
            <a:r>
              <a:rPr lang="fr-FR" altLang="fr-FR" sz="2800" b="1" dirty="0">
                <a:solidFill>
                  <a:srgbClr val="000208"/>
                </a:solidFill>
              </a:rPr>
              <a:t>O</a:t>
            </a:r>
          </a:p>
          <a:p>
            <a:pPr algn="ctr" defTabSz="914309" eaLnBrk="1" hangingPunct="1">
              <a:defRPr/>
            </a:pPr>
            <a:r>
              <a:rPr lang="fr-FR" altLang="fr-FR" sz="2800" b="1" dirty="0">
                <a:solidFill>
                  <a:srgbClr val="000208"/>
                </a:solidFill>
              </a:rPr>
              <a:t>M</a:t>
            </a:r>
          </a:p>
          <a:p>
            <a:pPr algn="ctr" defTabSz="914309" eaLnBrk="1" hangingPunct="1">
              <a:defRPr/>
            </a:pPr>
            <a:r>
              <a:rPr lang="fr-FR" altLang="fr-FR" sz="2800" b="1" dirty="0">
                <a:solidFill>
                  <a:srgbClr val="000208"/>
                </a:solidFill>
              </a:rPr>
              <a:t>I</a:t>
            </a:r>
          </a:p>
          <a:p>
            <a:pPr algn="ctr" defTabSz="914309" eaLnBrk="1" hangingPunct="1">
              <a:defRPr/>
            </a:pPr>
            <a:r>
              <a:rPr lang="fr-FR" altLang="fr-FR" sz="2800" b="1" dirty="0">
                <a:solidFill>
                  <a:srgbClr val="000208"/>
                </a:solidFill>
              </a:rPr>
              <a:t>Z</a:t>
            </a:r>
          </a:p>
          <a:p>
            <a:pPr algn="ctr" defTabSz="914309" eaLnBrk="1" hangingPunct="1">
              <a:defRPr/>
            </a:pPr>
            <a:r>
              <a:rPr lang="fr-FR" altLang="fr-FR" sz="2800" b="1" dirty="0">
                <a:solidFill>
                  <a:srgbClr val="000208"/>
                </a:solidFill>
              </a:rPr>
              <a:t>E</a:t>
            </a:r>
          </a:p>
        </p:txBody>
      </p:sp>
      <p:sp>
        <p:nvSpPr>
          <p:cNvPr id="12" name="Footer Placeholder 1">
            <a:extLst>
              <a:ext uri="{FF2B5EF4-FFF2-40B4-BE49-F238E27FC236}">
                <a16:creationId xmlns:a16="http://schemas.microsoft.com/office/drawing/2014/main" id="{22E13F5C-5259-43D8-A573-3927027CE56D}"/>
              </a:ext>
            </a:extLst>
          </p:cNvPr>
          <p:cNvSpPr txBox="1">
            <a:spLocks/>
          </p:cNvSpPr>
          <p:nvPr/>
        </p:nvSpPr>
        <p:spPr bwMode="auto">
          <a:xfrm>
            <a:off x="994348" y="6354483"/>
            <a:ext cx="7789333" cy="533400"/>
          </a:xfrm>
          <a:noFill/>
          <a:ln>
            <a:miter lim="800000"/>
            <a:headEnd/>
            <a:tailEnd/>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buNone/>
            </a:pPr>
            <a:r>
              <a:rPr lang="en-US" sz="1600" dirty="0">
                <a:latin typeface="Arial" panose="020B0604020202020204" pitchFamily="34" charset="0"/>
                <a:cs typeface="Arial" panose="020B0604020202020204" pitchFamily="34" charset="0"/>
              </a:rPr>
              <a:t>Zhu, A. Lancet Oncology, 2019</a:t>
            </a:r>
          </a:p>
        </p:txBody>
      </p:sp>
      <p:sp>
        <p:nvSpPr>
          <p:cNvPr id="13" name="Text Box 6">
            <a:extLst>
              <a:ext uri="{FF2B5EF4-FFF2-40B4-BE49-F238E27FC236}">
                <a16:creationId xmlns:a16="http://schemas.microsoft.com/office/drawing/2014/main" id="{B82EEB0B-1DD0-4FBD-B9E3-AF0473CC6135}"/>
              </a:ext>
            </a:extLst>
          </p:cNvPr>
          <p:cNvSpPr txBox="1">
            <a:spLocks noChangeArrowheads="1"/>
          </p:cNvSpPr>
          <p:nvPr/>
        </p:nvSpPr>
        <p:spPr bwMode="auto">
          <a:xfrm>
            <a:off x="994349" y="5655205"/>
            <a:ext cx="8835641" cy="461665"/>
          </a:xfrm>
          <a:prstGeom prst="rect">
            <a:avLst/>
          </a:prstGeom>
          <a:noFill/>
          <a:ln w="19050">
            <a:noFill/>
            <a:miter lim="800000"/>
            <a:headEnd/>
            <a:tailEnd/>
          </a:ln>
        </p:spPr>
        <p:txBody>
          <a:bodyPr wrap="square">
            <a:spAutoFit/>
          </a:bodyPr>
          <a:lstStyle/>
          <a:p>
            <a:pPr>
              <a:spcBef>
                <a:spcPct val="0"/>
              </a:spcBef>
              <a:buFont typeface="Arial Unicode MS" charset="0"/>
              <a:buNone/>
            </a:pPr>
            <a:r>
              <a:rPr lang="en-US" sz="2400" dirty="0">
                <a:solidFill>
                  <a:prstClr val="black"/>
                </a:solidFill>
                <a:latin typeface="Arial" panose="020B0604020202020204" pitchFamily="34" charset="0"/>
                <a:ea typeface="ＭＳ Ｐゴシック" charset="-128"/>
                <a:cs typeface="Arial" panose="020B0604020202020204" pitchFamily="34" charset="0"/>
              </a:rPr>
              <a:t>Primary Endpoint:  Overall Survival</a:t>
            </a:r>
          </a:p>
        </p:txBody>
      </p:sp>
    </p:spTree>
    <p:extLst>
      <p:ext uri="{BB962C8B-B14F-4D97-AF65-F5344CB8AC3E}">
        <p14:creationId xmlns:p14="http://schemas.microsoft.com/office/powerpoint/2010/main" val="54632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solidFill>
                  <a:srgbClr val="000000"/>
                </a:solidFill>
              </a:rPr>
              <a:t>Disclosures for </a:t>
            </a:r>
            <a:r>
              <a:rPr lang="en-US" dirty="0" err="1">
                <a:solidFill>
                  <a:srgbClr val="000000"/>
                </a:solidFill>
              </a:rPr>
              <a:t>Ms</a:t>
            </a:r>
            <a:r>
              <a:rPr lang="en-US" dirty="0">
                <a:solidFill>
                  <a:srgbClr val="000000"/>
                </a:solidFill>
              </a:rPr>
              <a:t> Mitchell</a:t>
            </a:r>
          </a:p>
        </p:txBody>
      </p:sp>
      <p:graphicFrame>
        <p:nvGraphicFramePr>
          <p:cNvPr id="4" name="Content Placeholder 4"/>
          <p:cNvGraphicFramePr>
            <a:graphicFrameLocks/>
          </p:cNvGraphicFramePr>
          <p:nvPr/>
        </p:nvGraphicFramePr>
        <p:xfrm>
          <a:off x="914399" y="2305538"/>
          <a:ext cx="10363199" cy="2203939"/>
        </p:xfrm>
        <a:graphic>
          <a:graphicData uri="http://schemas.openxmlformats.org/drawingml/2006/table">
            <a:tbl>
              <a:tblPr firstRow="1" bandRow="1">
                <a:tableStyleId>{5C22544A-7EE6-4342-B048-85BDC9FD1C3A}</a:tableStyleId>
              </a:tblPr>
              <a:tblGrid>
                <a:gridCol w="10363199">
                  <a:extLst>
                    <a:ext uri="{9D8B030D-6E8A-4147-A177-3AD203B41FA5}">
                      <a16:colId xmlns:a16="http://schemas.microsoft.com/office/drawing/2014/main" val="20000"/>
                    </a:ext>
                  </a:extLst>
                </a:gridCol>
              </a:tblGrid>
              <a:tr h="2203939">
                <a:tc>
                  <a:txBody>
                    <a:bodyPr/>
                    <a:lstStyle/>
                    <a:p>
                      <a:pPr algn="ctr"/>
                      <a:r>
                        <a:rPr lang="en-US" sz="2400" b="1" dirty="0">
                          <a:solidFill>
                            <a:srgbClr val="000000"/>
                          </a:solidFill>
                        </a:rPr>
                        <a:t>No financial interests or affiliations to disclose</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9040136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11F4-3BEC-4D3F-AD89-1B2FD1BC823A}"/>
              </a:ext>
            </a:extLst>
          </p:cNvPr>
          <p:cNvSpPr>
            <a:spLocks noGrp="1"/>
          </p:cNvSpPr>
          <p:nvPr>
            <p:ph type="title"/>
          </p:nvPr>
        </p:nvSpPr>
        <p:spPr>
          <a:xfrm>
            <a:off x="1007414" y="306783"/>
            <a:ext cx="10982960" cy="948411"/>
          </a:xfrm>
        </p:spPr>
        <p:txBody>
          <a:bodyPr/>
          <a:lstStyle/>
          <a:p>
            <a:r>
              <a:rPr lang="en-US" sz="3733" dirty="0"/>
              <a:t>Second-Line/Beyond</a:t>
            </a:r>
            <a:br>
              <a:rPr lang="en-US" sz="3733" dirty="0"/>
            </a:br>
            <a:r>
              <a:rPr lang="en-US" sz="3733" dirty="0"/>
              <a:t>REACH 2: Overall Survival (AFP </a:t>
            </a:r>
            <a:r>
              <a:rPr lang="en-US" sz="3733" u="sng" dirty="0"/>
              <a:t>&gt;</a:t>
            </a:r>
            <a:r>
              <a:rPr lang="en-US" sz="3733" dirty="0"/>
              <a:t> 400 ng/ml)</a:t>
            </a:r>
          </a:p>
        </p:txBody>
      </p:sp>
      <p:sp>
        <p:nvSpPr>
          <p:cNvPr id="5" name="TextBox 4">
            <a:extLst>
              <a:ext uri="{FF2B5EF4-FFF2-40B4-BE49-F238E27FC236}">
                <a16:creationId xmlns:a16="http://schemas.microsoft.com/office/drawing/2014/main" id="{007D7EEB-126C-45DF-BE79-7634597C5F8F}"/>
              </a:ext>
            </a:extLst>
          </p:cNvPr>
          <p:cNvSpPr txBox="1"/>
          <p:nvPr/>
        </p:nvSpPr>
        <p:spPr>
          <a:xfrm>
            <a:off x="3383280" y="1816260"/>
            <a:ext cx="640080" cy="461665"/>
          </a:xfrm>
          <a:prstGeom prst="rect">
            <a:avLst/>
          </a:prstGeom>
          <a:solidFill>
            <a:schemeClr val="bg1"/>
          </a:solidFill>
        </p:spPr>
        <p:txBody>
          <a:bodyPr wrap="square" rtlCol="0">
            <a:spAutoFit/>
          </a:bodyPr>
          <a:lstStyle/>
          <a:p>
            <a:endParaRPr lang="en-US" sz="2400" dirty="0"/>
          </a:p>
        </p:txBody>
      </p:sp>
      <p:pic>
        <p:nvPicPr>
          <p:cNvPr id="6" name="Picture 2">
            <a:extLst>
              <a:ext uri="{FF2B5EF4-FFF2-40B4-BE49-F238E27FC236}">
                <a16:creationId xmlns:a16="http://schemas.microsoft.com/office/drawing/2014/main" id="{1D58AD3F-7532-4E67-A0FB-5EDE1EBD53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611" b="61783"/>
          <a:stretch/>
        </p:blipFill>
        <p:spPr bwMode="auto">
          <a:xfrm>
            <a:off x="2235462" y="1613356"/>
            <a:ext cx="7542084" cy="4275761"/>
          </a:xfrm>
          <a:prstGeom prst="rect">
            <a:avLst/>
          </a:prstGeom>
          <a:noFill/>
          <a:ln w="38100" cap="flat">
            <a:solidFill>
              <a:schemeClr val="accent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1A208FC9-71D4-406A-B1F9-2D2EDFE1E299}"/>
              </a:ext>
            </a:extLst>
          </p:cNvPr>
          <p:cNvSpPr txBox="1"/>
          <p:nvPr/>
        </p:nvSpPr>
        <p:spPr>
          <a:xfrm>
            <a:off x="1006621" y="6424683"/>
            <a:ext cx="6342610" cy="307777"/>
          </a:xfrm>
          <a:prstGeom prst="rect">
            <a:avLst/>
          </a:prstGeom>
          <a:noFill/>
        </p:spPr>
        <p:txBody>
          <a:bodyPr wrap="square" rtlCol="0">
            <a:spAutoFit/>
          </a:bodyPr>
          <a:lstStyle/>
          <a:p>
            <a:r>
              <a:rPr lang="en-US" sz="1400" dirty="0">
                <a:cs typeface="Arial Narrow"/>
              </a:rPr>
              <a:t>Zhu, A. Lancet Oncol, 2019</a:t>
            </a:r>
          </a:p>
        </p:txBody>
      </p:sp>
    </p:spTree>
    <p:extLst>
      <p:ext uri="{BB962C8B-B14F-4D97-AF65-F5344CB8AC3E}">
        <p14:creationId xmlns:p14="http://schemas.microsoft.com/office/powerpoint/2010/main" val="2341119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40BED-479F-42D2-AAD4-2C08926EFC29}"/>
              </a:ext>
            </a:extLst>
          </p:cNvPr>
          <p:cNvSpPr>
            <a:spLocks noGrp="1"/>
          </p:cNvSpPr>
          <p:nvPr>
            <p:ph type="title"/>
          </p:nvPr>
        </p:nvSpPr>
        <p:spPr/>
        <p:txBody>
          <a:bodyPr/>
          <a:lstStyle/>
          <a:p>
            <a:r>
              <a:rPr lang="en-US" sz="4267" dirty="0"/>
              <a:t>HCC Options for 2</a:t>
            </a:r>
            <a:r>
              <a:rPr lang="en-US" sz="4267" baseline="30000" dirty="0"/>
              <a:t>nd</a:t>
            </a:r>
            <a:r>
              <a:rPr lang="en-US" sz="4267" dirty="0"/>
              <a:t>-Line/ 3</a:t>
            </a:r>
            <a:r>
              <a:rPr lang="en-US" sz="4267" baseline="30000" dirty="0"/>
              <a:t>rd</a:t>
            </a:r>
            <a:r>
              <a:rPr lang="en-US" sz="4267" dirty="0"/>
              <a:t>-Line</a:t>
            </a:r>
          </a:p>
        </p:txBody>
      </p:sp>
      <p:sp>
        <p:nvSpPr>
          <p:cNvPr id="3" name="Content Placeholder 2">
            <a:extLst>
              <a:ext uri="{FF2B5EF4-FFF2-40B4-BE49-F238E27FC236}">
                <a16:creationId xmlns:a16="http://schemas.microsoft.com/office/drawing/2014/main" id="{A5FFB85A-8F69-442C-86FC-83EFABE69073}"/>
              </a:ext>
            </a:extLst>
          </p:cNvPr>
          <p:cNvSpPr>
            <a:spLocks noGrp="1"/>
          </p:cNvSpPr>
          <p:nvPr>
            <p:ph idx="1"/>
          </p:nvPr>
        </p:nvSpPr>
        <p:spPr>
          <a:xfrm>
            <a:off x="1144172" y="1303246"/>
            <a:ext cx="10871200" cy="4984473"/>
          </a:xfrm>
        </p:spPr>
        <p:txBody>
          <a:bodyPr/>
          <a:lstStyle/>
          <a:p>
            <a:r>
              <a:rPr lang="en-US" sz="2800" dirty="0"/>
              <a:t>Regorafenib (RESORCE)</a:t>
            </a:r>
          </a:p>
          <a:p>
            <a:pPr lvl="1"/>
            <a:r>
              <a:rPr lang="en-US" sz="2400" dirty="0"/>
              <a:t>Regorafenib vs placebo (prior sorafenib)</a:t>
            </a:r>
            <a:br>
              <a:rPr lang="en-US" sz="2400" dirty="0"/>
            </a:br>
            <a:endParaRPr lang="en-US" sz="2400" dirty="0"/>
          </a:p>
          <a:p>
            <a:r>
              <a:rPr lang="en-US" sz="2800" dirty="0" err="1"/>
              <a:t>Cabozantinib</a:t>
            </a:r>
            <a:r>
              <a:rPr lang="en-US" sz="2800" dirty="0"/>
              <a:t> (CELESTIAL)</a:t>
            </a:r>
          </a:p>
          <a:p>
            <a:pPr lvl="1"/>
            <a:r>
              <a:rPr lang="en-US" sz="2400" dirty="0" err="1"/>
              <a:t>Cabozantinib</a:t>
            </a:r>
            <a:r>
              <a:rPr lang="en-US" sz="2400" dirty="0"/>
              <a:t> vs placebo; 2</a:t>
            </a:r>
            <a:r>
              <a:rPr lang="en-US" sz="2400" baseline="30000" dirty="0"/>
              <a:t>nd</a:t>
            </a:r>
            <a:r>
              <a:rPr lang="en-US" sz="2400" dirty="0"/>
              <a:t> line and beyond</a:t>
            </a:r>
            <a:br>
              <a:rPr lang="en-US" sz="2400" dirty="0"/>
            </a:br>
            <a:endParaRPr lang="en-US" sz="2400" dirty="0"/>
          </a:p>
          <a:p>
            <a:r>
              <a:rPr lang="en-US" sz="2800" dirty="0"/>
              <a:t>Ramucirumab (REACH 2) </a:t>
            </a:r>
          </a:p>
          <a:p>
            <a:pPr lvl="1"/>
            <a:r>
              <a:rPr lang="en-US" sz="2400" dirty="0"/>
              <a:t>Elevated AFP – biomarker selected</a:t>
            </a:r>
            <a:br>
              <a:rPr lang="en-US" dirty="0"/>
            </a:br>
            <a:endParaRPr lang="en-US" dirty="0"/>
          </a:p>
          <a:p>
            <a:r>
              <a:rPr lang="en-US" sz="2800" dirty="0"/>
              <a:t>Checkpoint inhibitors</a:t>
            </a:r>
          </a:p>
          <a:p>
            <a:pPr lvl="1"/>
            <a:r>
              <a:rPr lang="en-US" sz="2400" dirty="0"/>
              <a:t>Single arm (non-randomized) trials: nivolumab, pembrolizumab</a:t>
            </a:r>
          </a:p>
        </p:txBody>
      </p:sp>
    </p:spTree>
    <p:extLst>
      <p:ext uri="{BB962C8B-B14F-4D97-AF65-F5344CB8AC3E}">
        <p14:creationId xmlns:p14="http://schemas.microsoft.com/office/powerpoint/2010/main" val="54406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Checkpoint Inhibitor Therapy in HCC</a:t>
            </a:r>
            <a:br>
              <a:rPr lang="en-US" sz="4800" dirty="0"/>
            </a:br>
            <a:br>
              <a:rPr lang="en-US" sz="4800" dirty="0"/>
            </a:br>
            <a:r>
              <a:rPr lang="en-US" sz="4800" dirty="0"/>
              <a:t>	</a:t>
            </a:r>
            <a:r>
              <a:rPr lang="en-US" sz="3600" dirty="0"/>
              <a:t>Confusing data!</a:t>
            </a:r>
          </a:p>
        </p:txBody>
      </p:sp>
    </p:spTree>
    <p:extLst>
      <p:ext uri="{BB962C8B-B14F-4D97-AF65-F5344CB8AC3E}">
        <p14:creationId xmlns:p14="http://schemas.microsoft.com/office/powerpoint/2010/main" val="766999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AB3389-361D-4B44-AD52-1B882D8CAB98}"/>
              </a:ext>
            </a:extLst>
          </p:cNvPr>
          <p:cNvSpPr txBox="1"/>
          <p:nvPr/>
        </p:nvSpPr>
        <p:spPr>
          <a:xfrm>
            <a:off x="1006621" y="6424683"/>
            <a:ext cx="6342610" cy="307777"/>
          </a:xfrm>
          <a:prstGeom prst="rect">
            <a:avLst/>
          </a:prstGeom>
          <a:noFill/>
        </p:spPr>
        <p:txBody>
          <a:bodyPr wrap="square" rtlCol="0">
            <a:spAutoFit/>
          </a:bodyPr>
          <a:lstStyle/>
          <a:p>
            <a:r>
              <a:rPr lang="en-US" sz="1400" dirty="0" err="1">
                <a:cs typeface="Arial Narrow"/>
              </a:rPr>
              <a:t>Yau</a:t>
            </a:r>
            <a:r>
              <a:rPr lang="en-US" sz="1400" dirty="0">
                <a:cs typeface="Arial Narrow"/>
              </a:rPr>
              <a:t>, T, et al, ESMO 2019</a:t>
            </a:r>
          </a:p>
        </p:txBody>
      </p:sp>
      <p:grpSp>
        <p:nvGrpSpPr>
          <p:cNvPr id="242" name="Group 241">
            <a:extLst>
              <a:ext uri="{FF2B5EF4-FFF2-40B4-BE49-F238E27FC236}">
                <a16:creationId xmlns:a16="http://schemas.microsoft.com/office/drawing/2014/main" id="{7472B006-97E2-4D35-B6B9-22FE26A99389}"/>
              </a:ext>
            </a:extLst>
          </p:cNvPr>
          <p:cNvGrpSpPr/>
          <p:nvPr/>
        </p:nvGrpSpPr>
        <p:grpSpPr>
          <a:xfrm>
            <a:off x="329520" y="1635844"/>
            <a:ext cx="10758905" cy="4490668"/>
            <a:chOff x="250908" y="760565"/>
            <a:chExt cx="8069179" cy="3368001"/>
          </a:xfrm>
        </p:grpSpPr>
        <p:sp>
          <p:nvSpPr>
            <p:cNvPr id="243" name="AutoShape 3">
              <a:extLst>
                <a:ext uri="{FF2B5EF4-FFF2-40B4-BE49-F238E27FC236}">
                  <a16:creationId xmlns:a16="http://schemas.microsoft.com/office/drawing/2014/main" id="{0AB285CF-B335-4A4E-A63F-15166FA486DD}"/>
                </a:ext>
              </a:extLst>
            </p:cNvPr>
            <p:cNvSpPr>
              <a:spLocks noChangeAspect="1" noChangeArrowheads="1" noTextEdit="1"/>
            </p:cNvSpPr>
            <p:nvPr/>
          </p:nvSpPr>
          <p:spPr bwMode="auto">
            <a:xfrm>
              <a:off x="250908" y="830493"/>
              <a:ext cx="4657589" cy="308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244" name="Line 5">
              <a:extLst>
                <a:ext uri="{FF2B5EF4-FFF2-40B4-BE49-F238E27FC236}">
                  <a16:creationId xmlns:a16="http://schemas.microsoft.com/office/drawing/2014/main" id="{1E6F92CC-6E9D-429F-9A83-71694203A8AC}"/>
                </a:ext>
              </a:extLst>
            </p:cNvPr>
            <p:cNvSpPr>
              <a:spLocks noChangeShapeType="1"/>
            </p:cNvSpPr>
            <p:nvPr/>
          </p:nvSpPr>
          <p:spPr bwMode="auto">
            <a:xfrm flipH="1">
              <a:off x="1384754" y="3366070"/>
              <a:ext cx="6835391"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245" name="Rectangle 6">
              <a:extLst>
                <a:ext uri="{FF2B5EF4-FFF2-40B4-BE49-F238E27FC236}">
                  <a16:creationId xmlns:a16="http://schemas.microsoft.com/office/drawing/2014/main" id="{649ABB10-2969-4C5C-B694-BAAA3D2ACED4}"/>
                </a:ext>
              </a:extLst>
            </p:cNvPr>
            <p:cNvSpPr>
              <a:spLocks noChangeArrowheads="1"/>
            </p:cNvSpPr>
            <p:nvPr/>
          </p:nvSpPr>
          <p:spPr bwMode="auto">
            <a:xfrm>
              <a:off x="1158910" y="3276773"/>
              <a:ext cx="853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600" kern="0" dirty="0">
                  <a:solidFill>
                    <a:srgbClr val="000000"/>
                  </a:solidFill>
                </a:rPr>
                <a:t>0</a:t>
              </a:r>
            </a:p>
          </p:txBody>
        </p:sp>
        <p:sp>
          <p:nvSpPr>
            <p:cNvPr id="248" name="Line 7">
              <a:extLst>
                <a:ext uri="{FF2B5EF4-FFF2-40B4-BE49-F238E27FC236}">
                  <a16:creationId xmlns:a16="http://schemas.microsoft.com/office/drawing/2014/main" id="{4E969B56-B535-40B4-B1BE-E80B766FA249}"/>
                </a:ext>
              </a:extLst>
            </p:cNvPr>
            <p:cNvSpPr>
              <a:spLocks noChangeShapeType="1"/>
            </p:cNvSpPr>
            <p:nvPr/>
          </p:nvSpPr>
          <p:spPr bwMode="auto">
            <a:xfrm>
              <a:off x="1311602" y="3366070"/>
              <a:ext cx="7315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253" name="Rectangle 8">
              <a:extLst>
                <a:ext uri="{FF2B5EF4-FFF2-40B4-BE49-F238E27FC236}">
                  <a16:creationId xmlns:a16="http://schemas.microsoft.com/office/drawing/2014/main" id="{9F675DC8-EB2B-4B20-AF6E-636316B2DBD4}"/>
                </a:ext>
              </a:extLst>
            </p:cNvPr>
            <p:cNvSpPr>
              <a:spLocks noChangeArrowheads="1"/>
            </p:cNvSpPr>
            <p:nvPr/>
          </p:nvSpPr>
          <p:spPr bwMode="auto">
            <a:xfrm>
              <a:off x="1350193" y="3446307"/>
              <a:ext cx="853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0</a:t>
              </a:r>
            </a:p>
          </p:txBody>
        </p:sp>
        <p:sp>
          <p:nvSpPr>
            <p:cNvPr id="254" name="Rectangle 9">
              <a:extLst>
                <a:ext uri="{FF2B5EF4-FFF2-40B4-BE49-F238E27FC236}">
                  <a16:creationId xmlns:a16="http://schemas.microsoft.com/office/drawing/2014/main" id="{67301F90-1B87-403A-987C-132C498C5349}"/>
                </a:ext>
              </a:extLst>
            </p:cNvPr>
            <p:cNvSpPr>
              <a:spLocks noChangeArrowheads="1"/>
            </p:cNvSpPr>
            <p:nvPr/>
          </p:nvSpPr>
          <p:spPr bwMode="auto">
            <a:xfrm>
              <a:off x="1306841" y="3833282"/>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371</a:t>
              </a:r>
              <a:endParaRPr lang="en-US" altLang="en-US" sz="2400" kern="0" dirty="0">
                <a:solidFill>
                  <a:srgbClr val="000000"/>
                </a:solidFill>
              </a:endParaRPr>
            </a:p>
          </p:txBody>
        </p:sp>
        <p:sp>
          <p:nvSpPr>
            <p:cNvPr id="255" name="Rectangle 10">
              <a:extLst>
                <a:ext uri="{FF2B5EF4-FFF2-40B4-BE49-F238E27FC236}">
                  <a16:creationId xmlns:a16="http://schemas.microsoft.com/office/drawing/2014/main" id="{0CC684CE-7497-4F1F-AA79-0C1E5BC082F1}"/>
                </a:ext>
              </a:extLst>
            </p:cNvPr>
            <p:cNvSpPr>
              <a:spLocks noChangeArrowheads="1"/>
            </p:cNvSpPr>
            <p:nvPr/>
          </p:nvSpPr>
          <p:spPr bwMode="auto">
            <a:xfrm>
              <a:off x="1833321" y="3833282"/>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326</a:t>
              </a:r>
              <a:endParaRPr lang="en-US" altLang="en-US" sz="2400" kern="0" dirty="0">
                <a:solidFill>
                  <a:srgbClr val="000000"/>
                </a:solidFill>
              </a:endParaRPr>
            </a:p>
          </p:txBody>
        </p:sp>
        <p:sp>
          <p:nvSpPr>
            <p:cNvPr id="256" name="Rectangle 11">
              <a:extLst>
                <a:ext uri="{FF2B5EF4-FFF2-40B4-BE49-F238E27FC236}">
                  <a16:creationId xmlns:a16="http://schemas.microsoft.com/office/drawing/2014/main" id="{220CA99D-2E10-48E6-9BD5-51E032871D16}"/>
                </a:ext>
              </a:extLst>
            </p:cNvPr>
            <p:cNvSpPr>
              <a:spLocks noChangeArrowheads="1"/>
            </p:cNvSpPr>
            <p:nvPr/>
          </p:nvSpPr>
          <p:spPr bwMode="auto">
            <a:xfrm>
              <a:off x="2350726" y="3833282"/>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271</a:t>
              </a:r>
              <a:endParaRPr lang="en-US" altLang="en-US" sz="2400" kern="0" dirty="0">
                <a:solidFill>
                  <a:srgbClr val="000000"/>
                </a:solidFill>
              </a:endParaRPr>
            </a:p>
          </p:txBody>
        </p:sp>
        <p:sp>
          <p:nvSpPr>
            <p:cNvPr id="257" name="Rectangle 12">
              <a:extLst>
                <a:ext uri="{FF2B5EF4-FFF2-40B4-BE49-F238E27FC236}">
                  <a16:creationId xmlns:a16="http://schemas.microsoft.com/office/drawing/2014/main" id="{CE60D2CA-D516-494C-8C3D-3BA3A280A448}"/>
                </a:ext>
              </a:extLst>
            </p:cNvPr>
            <p:cNvSpPr>
              <a:spLocks noChangeArrowheads="1"/>
            </p:cNvSpPr>
            <p:nvPr/>
          </p:nvSpPr>
          <p:spPr bwMode="auto">
            <a:xfrm>
              <a:off x="2864671" y="3833282"/>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235</a:t>
              </a:r>
              <a:endParaRPr lang="en-US" altLang="en-US" sz="2400" kern="0" dirty="0">
                <a:solidFill>
                  <a:srgbClr val="000000"/>
                </a:solidFill>
              </a:endParaRPr>
            </a:p>
          </p:txBody>
        </p:sp>
        <p:sp>
          <p:nvSpPr>
            <p:cNvPr id="258" name="Rectangle 13">
              <a:extLst>
                <a:ext uri="{FF2B5EF4-FFF2-40B4-BE49-F238E27FC236}">
                  <a16:creationId xmlns:a16="http://schemas.microsoft.com/office/drawing/2014/main" id="{A7444F25-E22C-4584-8E2C-505BAD07B3B8}"/>
                </a:ext>
              </a:extLst>
            </p:cNvPr>
            <p:cNvSpPr>
              <a:spLocks noChangeArrowheads="1"/>
            </p:cNvSpPr>
            <p:nvPr/>
          </p:nvSpPr>
          <p:spPr bwMode="auto">
            <a:xfrm>
              <a:off x="3398704" y="3833282"/>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211</a:t>
              </a:r>
              <a:endParaRPr lang="en-US" altLang="en-US" sz="2400" kern="0" dirty="0">
                <a:solidFill>
                  <a:srgbClr val="000000"/>
                </a:solidFill>
              </a:endParaRPr>
            </a:p>
          </p:txBody>
        </p:sp>
        <p:sp>
          <p:nvSpPr>
            <p:cNvPr id="259" name="Rectangle 14">
              <a:extLst>
                <a:ext uri="{FF2B5EF4-FFF2-40B4-BE49-F238E27FC236}">
                  <a16:creationId xmlns:a16="http://schemas.microsoft.com/office/drawing/2014/main" id="{7B960567-BE08-47A8-ABD7-C8CCBE373309}"/>
                </a:ext>
              </a:extLst>
            </p:cNvPr>
            <p:cNvSpPr>
              <a:spLocks noChangeArrowheads="1"/>
            </p:cNvSpPr>
            <p:nvPr/>
          </p:nvSpPr>
          <p:spPr bwMode="auto">
            <a:xfrm>
              <a:off x="3919987" y="3833282"/>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187</a:t>
              </a:r>
              <a:endParaRPr lang="en-US" altLang="en-US" sz="2400" kern="0" dirty="0">
                <a:solidFill>
                  <a:srgbClr val="000000"/>
                </a:solidFill>
              </a:endParaRPr>
            </a:p>
          </p:txBody>
        </p:sp>
        <p:sp>
          <p:nvSpPr>
            <p:cNvPr id="260" name="Rectangle 15">
              <a:extLst>
                <a:ext uri="{FF2B5EF4-FFF2-40B4-BE49-F238E27FC236}">
                  <a16:creationId xmlns:a16="http://schemas.microsoft.com/office/drawing/2014/main" id="{AED689C1-0D26-46B2-BBA9-6A72854131DC}"/>
                </a:ext>
              </a:extLst>
            </p:cNvPr>
            <p:cNvSpPr>
              <a:spLocks noChangeArrowheads="1"/>
            </p:cNvSpPr>
            <p:nvPr/>
          </p:nvSpPr>
          <p:spPr bwMode="auto">
            <a:xfrm>
              <a:off x="4444942" y="3833282"/>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165</a:t>
              </a:r>
              <a:endParaRPr lang="en-US" altLang="en-US" sz="2400" kern="0" dirty="0">
                <a:solidFill>
                  <a:srgbClr val="000000"/>
                </a:solidFill>
              </a:endParaRPr>
            </a:p>
          </p:txBody>
        </p:sp>
        <p:sp>
          <p:nvSpPr>
            <p:cNvPr id="261" name="Rectangle 16">
              <a:extLst>
                <a:ext uri="{FF2B5EF4-FFF2-40B4-BE49-F238E27FC236}">
                  <a16:creationId xmlns:a16="http://schemas.microsoft.com/office/drawing/2014/main" id="{1EC1D338-D70D-41EF-966C-74C12AE2191D}"/>
                </a:ext>
              </a:extLst>
            </p:cNvPr>
            <p:cNvSpPr>
              <a:spLocks noChangeArrowheads="1"/>
            </p:cNvSpPr>
            <p:nvPr/>
          </p:nvSpPr>
          <p:spPr bwMode="auto">
            <a:xfrm>
              <a:off x="4969899" y="3833282"/>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146</a:t>
              </a:r>
              <a:endParaRPr lang="en-US" altLang="en-US" sz="2400" kern="0" dirty="0">
                <a:solidFill>
                  <a:srgbClr val="000000"/>
                </a:solidFill>
              </a:endParaRPr>
            </a:p>
          </p:txBody>
        </p:sp>
        <p:sp>
          <p:nvSpPr>
            <p:cNvPr id="262" name="Rectangle 17">
              <a:extLst>
                <a:ext uri="{FF2B5EF4-FFF2-40B4-BE49-F238E27FC236}">
                  <a16:creationId xmlns:a16="http://schemas.microsoft.com/office/drawing/2014/main" id="{8EB6439E-3D43-4CBA-87B9-F5AEF96D21EB}"/>
                </a:ext>
              </a:extLst>
            </p:cNvPr>
            <p:cNvSpPr>
              <a:spLocks noChangeArrowheads="1"/>
            </p:cNvSpPr>
            <p:nvPr/>
          </p:nvSpPr>
          <p:spPr bwMode="auto">
            <a:xfrm>
              <a:off x="5483841" y="3833282"/>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129</a:t>
              </a:r>
              <a:endParaRPr lang="en-US" altLang="en-US" sz="2400" kern="0" dirty="0">
                <a:solidFill>
                  <a:srgbClr val="000000"/>
                </a:solidFill>
              </a:endParaRPr>
            </a:p>
          </p:txBody>
        </p:sp>
        <p:sp>
          <p:nvSpPr>
            <p:cNvPr id="263" name="Rectangle 18">
              <a:extLst>
                <a:ext uri="{FF2B5EF4-FFF2-40B4-BE49-F238E27FC236}">
                  <a16:creationId xmlns:a16="http://schemas.microsoft.com/office/drawing/2014/main" id="{C81352EC-E3B0-4792-99D0-D8B6602E6607}"/>
                </a:ext>
              </a:extLst>
            </p:cNvPr>
            <p:cNvSpPr>
              <a:spLocks noChangeArrowheads="1"/>
            </p:cNvSpPr>
            <p:nvPr/>
          </p:nvSpPr>
          <p:spPr bwMode="auto">
            <a:xfrm>
              <a:off x="6003887" y="3833282"/>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067" kern="0" dirty="0">
                  <a:solidFill>
                    <a:srgbClr val="000000"/>
                  </a:solidFill>
                </a:rPr>
                <a:t>104</a:t>
              </a:r>
              <a:endParaRPr lang="en-US" altLang="en-US" sz="2400" kern="0" dirty="0">
                <a:solidFill>
                  <a:srgbClr val="000000"/>
                </a:solidFill>
              </a:endParaRPr>
            </a:p>
          </p:txBody>
        </p:sp>
        <p:sp>
          <p:nvSpPr>
            <p:cNvPr id="264" name="Rectangle 19">
              <a:extLst>
                <a:ext uri="{FF2B5EF4-FFF2-40B4-BE49-F238E27FC236}">
                  <a16:creationId xmlns:a16="http://schemas.microsoft.com/office/drawing/2014/main" id="{A6C311DA-A434-4F76-884A-B4DA844EB7F1}"/>
                </a:ext>
              </a:extLst>
            </p:cNvPr>
            <p:cNvSpPr>
              <a:spLocks noChangeArrowheads="1"/>
            </p:cNvSpPr>
            <p:nvPr/>
          </p:nvSpPr>
          <p:spPr bwMode="auto">
            <a:xfrm>
              <a:off x="6629847" y="3833282"/>
              <a:ext cx="113012"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63</a:t>
              </a:r>
              <a:endParaRPr lang="en-US" altLang="en-US" sz="2400" kern="0" dirty="0">
                <a:solidFill>
                  <a:srgbClr val="000000"/>
                </a:solidFill>
              </a:endParaRPr>
            </a:p>
          </p:txBody>
        </p:sp>
        <p:sp>
          <p:nvSpPr>
            <p:cNvPr id="265" name="Rectangle 20">
              <a:extLst>
                <a:ext uri="{FF2B5EF4-FFF2-40B4-BE49-F238E27FC236}">
                  <a16:creationId xmlns:a16="http://schemas.microsoft.com/office/drawing/2014/main" id="{4ACEBF4A-9E23-497B-9FD4-61B8F6E90F7E}"/>
                </a:ext>
              </a:extLst>
            </p:cNvPr>
            <p:cNvSpPr>
              <a:spLocks noChangeArrowheads="1"/>
            </p:cNvSpPr>
            <p:nvPr/>
          </p:nvSpPr>
          <p:spPr bwMode="auto">
            <a:xfrm>
              <a:off x="7108368" y="3833282"/>
              <a:ext cx="113012"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39</a:t>
              </a:r>
              <a:endParaRPr lang="en-US" altLang="en-US" sz="2400" kern="0" dirty="0">
                <a:solidFill>
                  <a:srgbClr val="000000"/>
                </a:solidFill>
              </a:endParaRPr>
            </a:p>
          </p:txBody>
        </p:sp>
        <p:sp>
          <p:nvSpPr>
            <p:cNvPr id="266" name="Rectangle 21">
              <a:extLst>
                <a:ext uri="{FF2B5EF4-FFF2-40B4-BE49-F238E27FC236}">
                  <a16:creationId xmlns:a16="http://schemas.microsoft.com/office/drawing/2014/main" id="{E3477E38-CB7E-4C46-B7B7-1CF228E5A38A}"/>
                </a:ext>
              </a:extLst>
            </p:cNvPr>
            <p:cNvSpPr>
              <a:spLocks noChangeArrowheads="1"/>
            </p:cNvSpPr>
            <p:nvPr/>
          </p:nvSpPr>
          <p:spPr bwMode="auto">
            <a:xfrm>
              <a:off x="7643262" y="3833282"/>
              <a:ext cx="113012"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17</a:t>
              </a:r>
              <a:endParaRPr lang="en-US" altLang="en-US" sz="2400" kern="0" dirty="0">
                <a:solidFill>
                  <a:srgbClr val="000000"/>
                </a:solidFill>
              </a:endParaRPr>
            </a:p>
          </p:txBody>
        </p:sp>
        <p:sp>
          <p:nvSpPr>
            <p:cNvPr id="267" name="Rectangle 22">
              <a:extLst>
                <a:ext uri="{FF2B5EF4-FFF2-40B4-BE49-F238E27FC236}">
                  <a16:creationId xmlns:a16="http://schemas.microsoft.com/office/drawing/2014/main" id="{23E8E29C-1A5A-4785-AFF9-AEE01FF25FE4}"/>
                </a:ext>
              </a:extLst>
            </p:cNvPr>
            <p:cNvSpPr>
              <a:spLocks noChangeArrowheads="1"/>
            </p:cNvSpPr>
            <p:nvPr/>
          </p:nvSpPr>
          <p:spPr bwMode="auto">
            <a:xfrm>
              <a:off x="8196981" y="3833282"/>
              <a:ext cx="56507"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0</a:t>
              </a:r>
              <a:endParaRPr lang="en-US" altLang="en-US" sz="2400" kern="0" dirty="0">
                <a:solidFill>
                  <a:srgbClr val="000000"/>
                </a:solidFill>
              </a:endParaRPr>
            </a:p>
          </p:txBody>
        </p:sp>
        <p:sp>
          <p:nvSpPr>
            <p:cNvPr id="268" name="Rectangle 23">
              <a:extLst>
                <a:ext uri="{FF2B5EF4-FFF2-40B4-BE49-F238E27FC236}">
                  <a16:creationId xmlns:a16="http://schemas.microsoft.com/office/drawing/2014/main" id="{A4A972C8-D432-4FED-A166-C5AD9A7E999F}"/>
                </a:ext>
              </a:extLst>
            </p:cNvPr>
            <p:cNvSpPr>
              <a:spLocks noChangeArrowheads="1"/>
            </p:cNvSpPr>
            <p:nvPr/>
          </p:nvSpPr>
          <p:spPr bwMode="auto">
            <a:xfrm>
              <a:off x="1306841" y="4005382"/>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372</a:t>
              </a:r>
              <a:endParaRPr lang="en-US" altLang="en-US" sz="2400" kern="0" dirty="0">
                <a:solidFill>
                  <a:srgbClr val="000000"/>
                </a:solidFill>
              </a:endParaRPr>
            </a:p>
          </p:txBody>
        </p:sp>
        <p:sp>
          <p:nvSpPr>
            <p:cNvPr id="269" name="Rectangle 24">
              <a:extLst>
                <a:ext uri="{FF2B5EF4-FFF2-40B4-BE49-F238E27FC236}">
                  <a16:creationId xmlns:a16="http://schemas.microsoft.com/office/drawing/2014/main" id="{2626355E-BC60-46C6-B23D-D113F9676464}"/>
                </a:ext>
              </a:extLst>
            </p:cNvPr>
            <p:cNvSpPr>
              <a:spLocks noChangeArrowheads="1"/>
            </p:cNvSpPr>
            <p:nvPr/>
          </p:nvSpPr>
          <p:spPr bwMode="auto">
            <a:xfrm>
              <a:off x="1833321" y="4005406"/>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328</a:t>
              </a:r>
              <a:endParaRPr lang="en-US" altLang="en-US" sz="2400" kern="0" dirty="0">
                <a:solidFill>
                  <a:srgbClr val="000000"/>
                </a:solidFill>
              </a:endParaRPr>
            </a:p>
          </p:txBody>
        </p:sp>
        <p:sp>
          <p:nvSpPr>
            <p:cNvPr id="270" name="Rectangle 25">
              <a:extLst>
                <a:ext uri="{FF2B5EF4-FFF2-40B4-BE49-F238E27FC236}">
                  <a16:creationId xmlns:a16="http://schemas.microsoft.com/office/drawing/2014/main" id="{6DAFF0F4-E062-42CE-BD93-D74A81C79F0B}"/>
                </a:ext>
              </a:extLst>
            </p:cNvPr>
            <p:cNvSpPr>
              <a:spLocks noChangeArrowheads="1"/>
            </p:cNvSpPr>
            <p:nvPr/>
          </p:nvSpPr>
          <p:spPr bwMode="auto">
            <a:xfrm>
              <a:off x="2350726" y="4005406"/>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274</a:t>
              </a:r>
              <a:endParaRPr lang="en-US" altLang="en-US" sz="2400" kern="0" dirty="0">
                <a:solidFill>
                  <a:srgbClr val="000000"/>
                </a:solidFill>
              </a:endParaRPr>
            </a:p>
          </p:txBody>
        </p:sp>
        <p:sp>
          <p:nvSpPr>
            <p:cNvPr id="271" name="Rectangle 26">
              <a:extLst>
                <a:ext uri="{FF2B5EF4-FFF2-40B4-BE49-F238E27FC236}">
                  <a16:creationId xmlns:a16="http://schemas.microsoft.com/office/drawing/2014/main" id="{EC9A2649-2E9F-4CFC-ADF5-FF04898B7809}"/>
                </a:ext>
              </a:extLst>
            </p:cNvPr>
            <p:cNvSpPr>
              <a:spLocks noChangeArrowheads="1"/>
            </p:cNvSpPr>
            <p:nvPr/>
          </p:nvSpPr>
          <p:spPr bwMode="auto">
            <a:xfrm>
              <a:off x="2864671" y="4005406"/>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232</a:t>
              </a:r>
              <a:endParaRPr lang="en-US" altLang="en-US" sz="2400" kern="0" dirty="0">
                <a:solidFill>
                  <a:srgbClr val="000000"/>
                </a:solidFill>
              </a:endParaRPr>
            </a:p>
          </p:txBody>
        </p:sp>
        <p:sp>
          <p:nvSpPr>
            <p:cNvPr id="272" name="Rectangle 27">
              <a:extLst>
                <a:ext uri="{FF2B5EF4-FFF2-40B4-BE49-F238E27FC236}">
                  <a16:creationId xmlns:a16="http://schemas.microsoft.com/office/drawing/2014/main" id="{267C5FF3-521B-4FB7-8017-928F87A578C7}"/>
                </a:ext>
              </a:extLst>
            </p:cNvPr>
            <p:cNvSpPr>
              <a:spLocks noChangeArrowheads="1"/>
            </p:cNvSpPr>
            <p:nvPr/>
          </p:nvSpPr>
          <p:spPr bwMode="auto">
            <a:xfrm>
              <a:off x="3398704" y="4005406"/>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196</a:t>
              </a:r>
              <a:endParaRPr lang="en-US" altLang="en-US" sz="2400" kern="0" dirty="0">
                <a:solidFill>
                  <a:srgbClr val="000000"/>
                </a:solidFill>
              </a:endParaRPr>
            </a:p>
          </p:txBody>
        </p:sp>
        <p:sp>
          <p:nvSpPr>
            <p:cNvPr id="273" name="Rectangle 28">
              <a:extLst>
                <a:ext uri="{FF2B5EF4-FFF2-40B4-BE49-F238E27FC236}">
                  <a16:creationId xmlns:a16="http://schemas.microsoft.com/office/drawing/2014/main" id="{711FA906-64AF-42CF-BCAA-19D442889F7F}"/>
                </a:ext>
              </a:extLst>
            </p:cNvPr>
            <p:cNvSpPr>
              <a:spLocks noChangeArrowheads="1"/>
            </p:cNvSpPr>
            <p:nvPr/>
          </p:nvSpPr>
          <p:spPr bwMode="auto">
            <a:xfrm>
              <a:off x="3919987" y="4005406"/>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174</a:t>
              </a:r>
              <a:endParaRPr lang="en-US" altLang="en-US" sz="2400" kern="0" dirty="0">
                <a:solidFill>
                  <a:srgbClr val="000000"/>
                </a:solidFill>
              </a:endParaRPr>
            </a:p>
          </p:txBody>
        </p:sp>
        <p:sp>
          <p:nvSpPr>
            <p:cNvPr id="274" name="Rectangle 29">
              <a:extLst>
                <a:ext uri="{FF2B5EF4-FFF2-40B4-BE49-F238E27FC236}">
                  <a16:creationId xmlns:a16="http://schemas.microsoft.com/office/drawing/2014/main" id="{B12455CD-14BB-4FD1-93DE-15913D85C0F4}"/>
                </a:ext>
              </a:extLst>
            </p:cNvPr>
            <p:cNvSpPr>
              <a:spLocks noChangeArrowheads="1"/>
            </p:cNvSpPr>
            <p:nvPr/>
          </p:nvSpPr>
          <p:spPr bwMode="auto">
            <a:xfrm>
              <a:off x="4444942" y="4005406"/>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155</a:t>
              </a:r>
              <a:endParaRPr lang="en-US" altLang="en-US" sz="2400" kern="0" dirty="0">
                <a:solidFill>
                  <a:srgbClr val="000000"/>
                </a:solidFill>
              </a:endParaRPr>
            </a:p>
          </p:txBody>
        </p:sp>
        <p:sp>
          <p:nvSpPr>
            <p:cNvPr id="275" name="Rectangle 30">
              <a:extLst>
                <a:ext uri="{FF2B5EF4-FFF2-40B4-BE49-F238E27FC236}">
                  <a16:creationId xmlns:a16="http://schemas.microsoft.com/office/drawing/2014/main" id="{72EEF143-DFA3-4A7A-B0F4-3363396ADEF1}"/>
                </a:ext>
              </a:extLst>
            </p:cNvPr>
            <p:cNvSpPr>
              <a:spLocks noChangeArrowheads="1"/>
            </p:cNvSpPr>
            <p:nvPr/>
          </p:nvSpPr>
          <p:spPr bwMode="auto">
            <a:xfrm>
              <a:off x="4969899" y="4005406"/>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133</a:t>
              </a:r>
              <a:endParaRPr lang="en-US" altLang="en-US" sz="2400" kern="0" dirty="0">
                <a:solidFill>
                  <a:srgbClr val="000000"/>
                </a:solidFill>
              </a:endParaRPr>
            </a:p>
          </p:txBody>
        </p:sp>
        <p:sp>
          <p:nvSpPr>
            <p:cNvPr id="276" name="Rectangle 31">
              <a:extLst>
                <a:ext uri="{FF2B5EF4-FFF2-40B4-BE49-F238E27FC236}">
                  <a16:creationId xmlns:a16="http://schemas.microsoft.com/office/drawing/2014/main" id="{B92A0D35-5171-46A3-A743-ED97465C618C}"/>
                </a:ext>
              </a:extLst>
            </p:cNvPr>
            <p:cNvSpPr>
              <a:spLocks noChangeArrowheads="1"/>
            </p:cNvSpPr>
            <p:nvPr/>
          </p:nvSpPr>
          <p:spPr bwMode="auto">
            <a:xfrm>
              <a:off x="5483841" y="4005406"/>
              <a:ext cx="1695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115</a:t>
              </a:r>
              <a:endParaRPr lang="en-US" altLang="en-US" sz="2400" kern="0" dirty="0">
                <a:solidFill>
                  <a:srgbClr val="000000"/>
                </a:solidFill>
              </a:endParaRPr>
            </a:p>
          </p:txBody>
        </p:sp>
        <p:sp>
          <p:nvSpPr>
            <p:cNvPr id="277" name="Rectangle 32">
              <a:extLst>
                <a:ext uri="{FF2B5EF4-FFF2-40B4-BE49-F238E27FC236}">
                  <a16:creationId xmlns:a16="http://schemas.microsoft.com/office/drawing/2014/main" id="{40E12D89-DB60-4D88-AE8B-856C80080B62}"/>
                </a:ext>
              </a:extLst>
            </p:cNvPr>
            <p:cNvSpPr>
              <a:spLocks noChangeArrowheads="1"/>
            </p:cNvSpPr>
            <p:nvPr/>
          </p:nvSpPr>
          <p:spPr bwMode="auto">
            <a:xfrm>
              <a:off x="6032141" y="4005406"/>
              <a:ext cx="113012"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067" kern="0" dirty="0">
                  <a:solidFill>
                    <a:srgbClr val="000000"/>
                  </a:solidFill>
                </a:rPr>
                <a:t>80</a:t>
              </a:r>
              <a:endParaRPr lang="en-US" altLang="en-US" sz="2400" kern="0" dirty="0">
                <a:solidFill>
                  <a:srgbClr val="000000"/>
                </a:solidFill>
              </a:endParaRPr>
            </a:p>
          </p:txBody>
        </p:sp>
        <p:sp>
          <p:nvSpPr>
            <p:cNvPr id="278" name="Rectangle 33">
              <a:extLst>
                <a:ext uri="{FF2B5EF4-FFF2-40B4-BE49-F238E27FC236}">
                  <a16:creationId xmlns:a16="http://schemas.microsoft.com/office/drawing/2014/main" id="{7E3FCD46-79CB-4F39-948A-A99490BC9ECF}"/>
                </a:ext>
              </a:extLst>
            </p:cNvPr>
            <p:cNvSpPr>
              <a:spLocks noChangeArrowheads="1"/>
            </p:cNvSpPr>
            <p:nvPr/>
          </p:nvSpPr>
          <p:spPr bwMode="auto">
            <a:xfrm>
              <a:off x="6629847" y="4005406"/>
              <a:ext cx="113012"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47</a:t>
              </a:r>
              <a:endParaRPr lang="en-US" altLang="en-US" sz="2400" kern="0" dirty="0">
                <a:solidFill>
                  <a:srgbClr val="000000"/>
                </a:solidFill>
              </a:endParaRPr>
            </a:p>
          </p:txBody>
        </p:sp>
        <p:sp>
          <p:nvSpPr>
            <p:cNvPr id="279" name="Rectangle 34">
              <a:extLst>
                <a:ext uri="{FF2B5EF4-FFF2-40B4-BE49-F238E27FC236}">
                  <a16:creationId xmlns:a16="http://schemas.microsoft.com/office/drawing/2014/main" id="{18B8E086-E354-4BE1-ACD2-598B44CE9204}"/>
                </a:ext>
              </a:extLst>
            </p:cNvPr>
            <p:cNvSpPr>
              <a:spLocks noChangeArrowheads="1"/>
            </p:cNvSpPr>
            <p:nvPr/>
          </p:nvSpPr>
          <p:spPr bwMode="auto">
            <a:xfrm>
              <a:off x="7108368" y="4005406"/>
              <a:ext cx="113012"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30</a:t>
              </a:r>
              <a:endParaRPr lang="en-US" altLang="en-US" sz="2400" kern="0" dirty="0">
                <a:solidFill>
                  <a:srgbClr val="000000"/>
                </a:solidFill>
              </a:endParaRPr>
            </a:p>
          </p:txBody>
        </p:sp>
        <p:sp>
          <p:nvSpPr>
            <p:cNvPr id="280" name="Rectangle 35">
              <a:extLst>
                <a:ext uri="{FF2B5EF4-FFF2-40B4-BE49-F238E27FC236}">
                  <a16:creationId xmlns:a16="http://schemas.microsoft.com/office/drawing/2014/main" id="{B0F06271-AE1C-4611-94F8-782752BCA571}"/>
                </a:ext>
              </a:extLst>
            </p:cNvPr>
            <p:cNvSpPr>
              <a:spLocks noChangeArrowheads="1"/>
            </p:cNvSpPr>
            <p:nvPr/>
          </p:nvSpPr>
          <p:spPr bwMode="auto">
            <a:xfrm>
              <a:off x="7672116" y="4005406"/>
              <a:ext cx="56507"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7</a:t>
              </a:r>
              <a:endParaRPr lang="en-US" altLang="en-US" sz="2400" kern="0" dirty="0">
                <a:solidFill>
                  <a:srgbClr val="000000"/>
                </a:solidFill>
              </a:endParaRPr>
            </a:p>
          </p:txBody>
        </p:sp>
        <p:sp>
          <p:nvSpPr>
            <p:cNvPr id="281" name="Rectangle 36">
              <a:extLst>
                <a:ext uri="{FF2B5EF4-FFF2-40B4-BE49-F238E27FC236}">
                  <a16:creationId xmlns:a16="http://schemas.microsoft.com/office/drawing/2014/main" id="{2A140DE5-1684-49A8-9184-F6425E184668}"/>
                </a:ext>
              </a:extLst>
            </p:cNvPr>
            <p:cNvSpPr>
              <a:spLocks noChangeArrowheads="1"/>
            </p:cNvSpPr>
            <p:nvPr/>
          </p:nvSpPr>
          <p:spPr bwMode="auto">
            <a:xfrm>
              <a:off x="8196981" y="4005407"/>
              <a:ext cx="56507"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067" kern="0" dirty="0">
                  <a:solidFill>
                    <a:srgbClr val="000000"/>
                  </a:solidFill>
                </a:rPr>
                <a:t>0</a:t>
              </a:r>
              <a:endParaRPr lang="en-US" altLang="en-US" sz="2400" kern="0" dirty="0">
                <a:solidFill>
                  <a:srgbClr val="000000"/>
                </a:solidFill>
              </a:endParaRPr>
            </a:p>
          </p:txBody>
        </p:sp>
        <p:sp>
          <p:nvSpPr>
            <p:cNvPr id="282" name="Line 40">
              <a:extLst>
                <a:ext uri="{FF2B5EF4-FFF2-40B4-BE49-F238E27FC236}">
                  <a16:creationId xmlns:a16="http://schemas.microsoft.com/office/drawing/2014/main" id="{200EC02E-D1AF-436D-8CAC-0708B1ED4441}"/>
                </a:ext>
              </a:extLst>
            </p:cNvPr>
            <p:cNvSpPr>
              <a:spLocks noChangeShapeType="1"/>
            </p:cNvSpPr>
            <p:nvPr/>
          </p:nvSpPr>
          <p:spPr bwMode="auto">
            <a:xfrm flipV="1">
              <a:off x="1385700"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283" name="Rectangle 41">
              <a:extLst>
                <a:ext uri="{FF2B5EF4-FFF2-40B4-BE49-F238E27FC236}">
                  <a16:creationId xmlns:a16="http://schemas.microsoft.com/office/drawing/2014/main" id="{A45FBDB9-B59F-4225-A116-979FE0DCE91A}"/>
                </a:ext>
              </a:extLst>
            </p:cNvPr>
            <p:cNvSpPr>
              <a:spLocks noChangeArrowheads="1"/>
            </p:cNvSpPr>
            <p:nvPr/>
          </p:nvSpPr>
          <p:spPr bwMode="auto">
            <a:xfrm>
              <a:off x="1873582" y="3446307"/>
              <a:ext cx="853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3</a:t>
              </a:r>
            </a:p>
          </p:txBody>
        </p:sp>
        <p:sp>
          <p:nvSpPr>
            <p:cNvPr id="284" name="Line 42">
              <a:extLst>
                <a:ext uri="{FF2B5EF4-FFF2-40B4-BE49-F238E27FC236}">
                  <a16:creationId xmlns:a16="http://schemas.microsoft.com/office/drawing/2014/main" id="{8EDB36D0-3190-4C7B-B3CB-C3AF42240B6F}"/>
                </a:ext>
              </a:extLst>
            </p:cNvPr>
            <p:cNvSpPr>
              <a:spLocks noChangeShapeType="1"/>
            </p:cNvSpPr>
            <p:nvPr/>
          </p:nvSpPr>
          <p:spPr bwMode="auto">
            <a:xfrm flipV="1">
              <a:off x="1906985"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285" name="Rectangle 43">
              <a:extLst>
                <a:ext uri="{FF2B5EF4-FFF2-40B4-BE49-F238E27FC236}">
                  <a16:creationId xmlns:a16="http://schemas.microsoft.com/office/drawing/2014/main" id="{6F94BA2A-CBB8-4D05-BE17-908E8CD0FC3F}"/>
                </a:ext>
              </a:extLst>
            </p:cNvPr>
            <p:cNvSpPr>
              <a:spLocks noChangeArrowheads="1"/>
            </p:cNvSpPr>
            <p:nvPr/>
          </p:nvSpPr>
          <p:spPr bwMode="auto">
            <a:xfrm>
              <a:off x="2389917" y="3446307"/>
              <a:ext cx="853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6</a:t>
              </a:r>
            </a:p>
          </p:txBody>
        </p:sp>
        <p:sp>
          <p:nvSpPr>
            <p:cNvPr id="286" name="Line 44">
              <a:extLst>
                <a:ext uri="{FF2B5EF4-FFF2-40B4-BE49-F238E27FC236}">
                  <a16:creationId xmlns:a16="http://schemas.microsoft.com/office/drawing/2014/main" id="{6ED53D0D-6D89-454C-BC05-F550C18B4B2A}"/>
                </a:ext>
              </a:extLst>
            </p:cNvPr>
            <p:cNvSpPr>
              <a:spLocks noChangeShapeType="1"/>
            </p:cNvSpPr>
            <p:nvPr/>
          </p:nvSpPr>
          <p:spPr bwMode="auto">
            <a:xfrm flipV="1">
              <a:off x="2428268"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287" name="Rectangle 45">
              <a:extLst>
                <a:ext uri="{FF2B5EF4-FFF2-40B4-BE49-F238E27FC236}">
                  <a16:creationId xmlns:a16="http://schemas.microsoft.com/office/drawing/2014/main" id="{15C5B565-D9D7-4052-AE98-E8A24EA23276}"/>
                </a:ext>
              </a:extLst>
            </p:cNvPr>
            <p:cNvSpPr>
              <a:spLocks noChangeArrowheads="1"/>
            </p:cNvSpPr>
            <p:nvPr/>
          </p:nvSpPr>
          <p:spPr bwMode="auto">
            <a:xfrm>
              <a:off x="2903860" y="3446307"/>
              <a:ext cx="853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9</a:t>
              </a:r>
            </a:p>
          </p:txBody>
        </p:sp>
        <p:sp>
          <p:nvSpPr>
            <p:cNvPr id="288" name="Line 46">
              <a:extLst>
                <a:ext uri="{FF2B5EF4-FFF2-40B4-BE49-F238E27FC236}">
                  <a16:creationId xmlns:a16="http://schemas.microsoft.com/office/drawing/2014/main" id="{B77751EB-133E-4B7E-9C02-A1E06E1D0BC6}"/>
                </a:ext>
              </a:extLst>
            </p:cNvPr>
            <p:cNvSpPr>
              <a:spLocks noChangeShapeType="1"/>
            </p:cNvSpPr>
            <p:nvPr/>
          </p:nvSpPr>
          <p:spPr bwMode="auto">
            <a:xfrm flipV="1">
              <a:off x="2949555"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289" name="Rectangle 47">
              <a:extLst>
                <a:ext uri="{FF2B5EF4-FFF2-40B4-BE49-F238E27FC236}">
                  <a16:creationId xmlns:a16="http://schemas.microsoft.com/office/drawing/2014/main" id="{E72E7310-3C46-4560-88BA-E669C2D7254A}"/>
                </a:ext>
              </a:extLst>
            </p:cNvPr>
            <p:cNvSpPr>
              <a:spLocks noChangeArrowheads="1"/>
            </p:cNvSpPr>
            <p:nvPr/>
          </p:nvSpPr>
          <p:spPr bwMode="auto">
            <a:xfrm>
              <a:off x="3395212" y="3446307"/>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b="1" kern="0" dirty="0">
                  <a:solidFill>
                    <a:srgbClr val="000000"/>
                  </a:solidFill>
                </a:rPr>
                <a:t>12</a:t>
              </a:r>
            </a:p>
          </p:txBody>
        </p:sp>
        <p:sp>
          <p:nvSpPr>
            <p:cNvPr id="290" name="Line 48">
              <a:extLst>
                <a:ext uri="{FF2B5EF4-FFF2-40B4-BE49-F238E27FC236}">
                  <a16:creationId xmlns:a16="http://schemas.microsoft.com/office/drawing/2014/main" id="{1DEDF4C5-62A2-4697-8983-B9C657A118EA}"/>
                </a:ext>
              </a:extLst>
            </p:cNvPr>
            <p:cNvSpPr>
              <a:spLocks noChangeShapeType="1"/>
            </p:cNvSpPr>
            <p:nvPr/>
          </p:nvSpPr>
          <p:spPr bwMode="auto">
            <a:xfrm flipV="1">
              <a:off x="3470840"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291" name="Rectangle 49">
              <a:extLst>
                <a:ext uri="{FF2B5EF4-FFF2-40B4-BE49-F238E27FC236}">
                  <a16:creationId xmlns:a16="http://schemas.microsoft.com/office/drawing/2014/main" id="{885EFD5C-C689-4B67-8565-9E997B7286EE}"/>
                </a:ext>
              </a:extLst>
            </p:cNvPr>
            <p:cNvSpPr>
              <a:spLocks noChangeArrowheads="1"/>
            </p:cNvSpPr>
            <p:nvPr/>
          </p:nvSpPr>
          <p:spPr bwMode="auto">
            <a:xfrm>
              <a:off x="3916496" y="3446307"/>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15</a:t>
              </a:r>
            </a:p>
          </p:txBody>
        </p:sp>
        <p:sp>
          <p:nvSpPr>
            <p:cNvPr id="292" name="Line 50">
              <a:extLst>
                <a:ext uri="{FF2B5EF4-FFF2-40B4-BE49-F238E27FC236}">
                  <a16:creationId xmlns:a16="http://schemas.microsoft.com/office/drawing/2014/main" id="{32B587D0-99A5-4682-B8D2-B50B8DE1390F}"/>
                </a:ext>
              </a:extLst>
            </p:cNvPr>
            <p:cNvSpPr>
              <a:spLocks noChangeShapeType="1"/>
            </p:cNvSpPr>
            <p:nvPr/>
          </p:nvSpPr>
          <p:spPr bwMode="auto">
            <a:xfrm flipV="1">
              <a:off x="3999465"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293" name="Rectangle 51">
              <a:extLst>
                <a:ext uri="{FF2B5EF4-FFF2-40B4-BE49-F238E27FC236}">
                  <a16:creationId xmlns:a16="http://schemas.microsoft.com/office/drawing/2014/main" id="{CBCFFF2C-EE3A-484C-9749-4361FE867DA6}"/>
                </a:ext>
              </a:extLst>
            </p:cNvPr>
            <p:cNvSpPr>
              <a:spLocks noChangeArrowheads="1"/>
            </p:cNvSpPr>
            <p:nvPr/>
          </p:nvSpPr>
          <p:spPr bwMode="auto">
            <a:xfrm>
              <a:off x="4441450" y="3446307"/>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18</a:t>
              </a:r>
            </a:p>
          </p:txBody>
        </p:sp>
        <p:sp>
          <p:nvSpPr>
            <p:cNvPr id="294" name="Line 52">
              <a:extLst>
                <a:ext uri="{FF2B5EF4-FFF2-40B4-BE49-F238E27FC236}">
                  <a16:creationId xmlns:a16="http://schemas.microsoft.com/office/drawing/2014/main" id="{4415E362-14AC-4752-8738-779DD7241924}"/>
                </a:ext>
              </a:extLst>
            </p:cNvPr>
            <p:cNvSpPr>
              <a:spLocks noChangeShapeType="1"/>
            </p:cNvSpPr>
            <p:nvPr/>
          </p:nvSpPr>
          <p:spPr bwMode="auto">
            <a:xfrm flipV="1">
              <a:off x="4520752"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295" name="Rectangle 53">
              <a:extLst>
                <a:ext uri="{FF2B5EF4-FFF2-40B4-BE49-F238E27FC236}">
                  <a16:creationId xmlns:a16="http://schemas.microsoft.com/office/drawing/2014/main" id="{711FE56C-7D08-4CCA-B2D2-9A234D372D43}"/>
                </a:ext>
              </a:extLst>
            </p:cNvPr>
            <p:cNvSpPr>
              <a:spLocks noChangeArrowheads="1"/>
            </p:cNvSpPr>
            <p:nvPr/>
          </p:nvSpPr>
          <p:spPr bwMode="auto">
            <a:xfrm>
              <a:off x="4966409" y="3446307"/>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21</a:t>
              </a:r>
            </a:p>
          </p:txBody>
        </p:sp>
        <p:sp>
          <p:nvSpPr>
            <p:cNvPr id="296" name="Line 54">
              <a:extLst>
                <a:ext uri="{FF2B5EF4-FFF2-40B4-BE49-F238E27FC236}">
                  <a16:creationId xmlns:a16="http://schemas.microsoft.com/office/drawing/2014/main" id="{00CEFF43-7B3D-4134-B18B-F52E9995EB88}"/>
                </a:ext>
              </a:extLst>
            </p:cNvPr>
            <p:cNvSpPr>
              <a:spLocks noChangeShapeType="1"/>
            </p:cNvSpPr>
            <p:nvPr/>
          </p:nvSpPr>
          <p:spPr bwMode="auto">
            <a:xfrm flipV="1">
              <a:off x="5042035"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297" name="Rectangle 55">
              <a:extLst>
                <a:ext uri="{FF2B5EF4-FFF2-40B4-BE49-F238E27FC236}">
                  <a16:creationId xmlns:a16="http://schemas.microsoft.com/office/drawing/2014/main" id="{EB43C323-ED93-4E03-960E-B4BC820588E0}"/>
                </a:ext>
              </a:extLst>
            </p:cNvPr>
            <p:cNvSpPr>
              <a:spLocks noChangeArrowheads="1"/>
            </p:cNvSpPr>
            <p:nvPr/>
          </p:nvSpPr>
          <p:spPr bwMode="auto">
            <a:xfrm>
              <a:off x="5480351" y="3446307"/>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b="1" kern="0" dirty="0">
                  <a:solidFill>
                    <a:srgbClr val="000000"/>
                  </a:solidFill>
                </a:rPr>
                <a:t>24</a:t>
              </a:r>
            </a:p>
          </p:txBody>
        </p:sp>
        <p:sp>
          <p:nvSpPr>
            <p:cNvPr id="298" name="Line 56">
              <a:extLst>
                <a:ext uri="{FF2B5EF4-FFF2-40B4-BE49-F238E27FC236}">
                  <a16:creationId xmlns:a16="http://schemas.microsoft.com/office/drawing/2014/main" id="{20FAE49B-805E-4D7F-86D7-7E17338D1291}"/>
                </a:ext>
              </a:extLst>
            </p:cNvPr>
            <p:cNvSpPr>
              <a:spLocks noChangeShapeType="1"/>
            </p:cNvSpPr>
            <p:nvPr/>
          </p:nvSpPr>
          <p:spPr bwMode="auto">
            <a:xfrm flipV="1">
              <a:off x="5563320"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299" name="Rectangle 57">
              <a:extLst>
                <a:ext uri="{FF2B5EF4-FFF2-40B4-BE49-F238E27FC236}">
                  <a16:creationId xmlns:a16="http://schemas.microsoft.com/office/drawing/2014/main" id="{C253206E-A63C-43F0-AC7C-962B92F0B6E6}"/>
                </a:ext>
              </a:extLst>
            </p:cNvPr>
            <p:cNvSpPr>
              <a:spLocks noChangeArrowheads="1"/>
            </p:cNvSpPr>
            <p:nvPr/>
          </p:nvSpPr>
          <p:spPr bwMode="auto">
            <a:xfrm>
              <a:off x="6005304" y="3446307"/>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27</a:t>
              </a:r>
            </a:p>
          </p:txBody>
        </p:sp>
        <p:sp>
          <p:nvSpPr>
            <p:cNvPr id="300" name="Line 58">
              <a:extLst>
                <a:ext uri="{FF2B5EF4-FFF2-40B4-BE49-F238E27FC236}">
                  <a16:creationId xmlns:a16="http://schemas.microsoft.com/office/drawing/2014/main" id="{494801A1-5EEF-41BD-85F0-0E85904BE7D0}"/>
                </a:ext>
              </a:extLst>
            </p:cNvPr>
            <p:cNvSpPr>
              <a:spLocks noChangeShapeType="1"/>
            </p:cNvSpPr>
            <p:nvPr/>
          </p:nvSpPr>
          <p:spPr bwMode="auto">
            <a:xfrm flipV="1">
              <a:off x="6084603"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301" name="Rectangle 59">
              <a:extLst>
                <a:ext uri="{FF2B5EF4-FFF2-40B4-BE49-F238E27FC236}">
                  <a16:creationId xmlns:a16="http://schemas.microsoft.com/office/drawing/2014/main" id="{386A4421-F003-4D29-BE73-3C802E4D80C3}"/>
                </a:ext>
              </a:extLst>
            </p:cNvPr>
            <p:cNvSpPr>
              <a:spLocks noChangeArrowheads="1"/>
            </p:cNvSpPr>
            <p:nvPr/>
          </p:nvSpPr>
          <p:spPr bwMode="auto">
            <a:xfrm>
              <a:off x="6571925" y="3446307"/>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30</a:t>
              </a:r>
            </a:p>
          </p:txBody>
        </p:sp>
        <p:sp>
          <p:nvSpPr>
            <p:cNvPr id="302" name="Line 60">
              <a:extLst>
                <a:ext uri="{FF2B5EF4-FFF2-40B4-BE49-F238E27FC236}">
                  <a16:creationId xmlns:a16="http://schemas.microsoft.com/office/drawing/2014/main" id="{971FA7FA-054A-4E21-963E-300AC602B872}"/>
                </a:ext>
              </a:extLst>
            </p:cNvPr>
            <p:cNvSpPr>
              <a:spLocks noChangeShapeType="1"/>
            </p:cNvSpPr>
            <p:nvPr/>
          </p:nvSpPr>
          <p:spPr bwMode="auto">
            <a:xfrm flipV="1">
              <a:off x="6657283"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303" name="Rectangle 61">
              <a:extLst>
                <a:ext uri="{FF2B5EF4-FFF2-40B4-BE49-F238E27FC236}">
                  <a16:creationId xmlns:a16="http://schemas.microsoft.com/office/drawing/2014/main" id="{B2811CCB-6775-4E4F-95E5-BB1E1746087A}"/>
                </a:ext>
              </a:extLst>
            </p:cNvPr>
            <p:cNvSpPr>
              <a:spLocks noChangeArrowheads="1"/>
            </p:cNvSpPr>
            <p:nvPr/>
          </p:nvSpPr>
          <p:spPr bwMode="auto">
            <a:xfrm>
              <a:off x="7056329" y="3446307"/>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33</a:t>
              </a:r>
            </a:p>
          </p:txBody>
        </p:sp>
        <p:sp>
          <p:nvSpPr>
            <p:cNvPr id="304" name="Line 62">
              <a:extLst>
                <a:ext uri="{FF2B5EF4-FFF2-40B4-BE49-F238E27FC236}">
                  <a16:creationId xmlns:a16="http://schemas.microsoft.com/office/drawing/2014/main" id="{6FC1D1EA-79AD-4B2B-8575-12FF1A275D90}"/>
                </a:ext>
              </a:extLst>
            </p:cNvPr>
            <p:cNvSpPr>
              <a:spLocks noChangeShapeType="1"/>
            </p:cNvSpPr>
            <p:nvPr/>
          </p:nvSpPr>
          <p:spPr bwMode="auto">
            <a:xfrm flipV="1">
              <a:off x="7135806"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305" name="Rectangle 63">
              <a:extLst>
                <a:ext uri="{FF2B5EF4-FFF2-40B4-BE49-F238E27FC236}">
                  <a16:creationId xmlns:a16="http://schemas.microsoft.com/office/drawing/2014/main" id="{53DEAF05-D4AA-4723-8F4B-BFCD5EC7BFC9}"/>
                </a:ext>
              </a:extLst>
            </p:cNvPr>
            <p:cNvSpPr>
              <a:spLocks noChangeArrowheads="1"/>
            </p:cNvSpPr>
            <p:nvPr/>
          </p:nvSpPr>
          <p:spPr bwMode="auto">
            <a:xfrm>
              <a:off x="7614494" y="3446307"/>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36</a:t>
              </a:r>
            </a:p>
          </p:txBody>
        </p:sp>
        <p:sp>
          <p:nvSpPr>
            <p:cNvPr id="306" name="Line 64">
              <a:extLst>
                <a:ext uri="{FF2B5EF4-FFF2-40B4-BE49-F238E27FC236}">
                  <a16:creationId xmlns:a16="http://schemas.microsoft.com/office/drawing/2014/main" id="{5130A4C1-3808-4BE3-919E-916449E29EBA}"/>
                </a:ext>
              </a:extLst>
            </p:cNvPr>
            <p:cNvSpPr>
              <a:spLocks noChangeShapeType="1"/>
            </p:cNvSpPr>
            <p:nvPr/>
          </p:nvSpPr>
          <p:spPr bwMode="auto">
            <a:xfrm flipV="1">
              <a:off x="7699853"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307" name="Rectangle 65">
              <a:extLst>
                <a:ext uri="{FF2B5EF4-FFF2-40B4-BE49-F238E27FC236}">
                  <a16:creationId xmlns:a16="http://schemas.microsoft.com/office/drawing/2014/main" id="{EF086B10-79A2-42F6-BAE6-3D2B7F6B2778}"/>
                </a:ext>
              </a:extLst>
            </p:cNvPr>
            <p:cNvSpPr>
              <a:spLocks noChangeArrowheads="1"/>
            </p:cNvSpPr>
            <p:nvPr/>
          </p:nvSpPr>
          <p:spPr bwMode="auto">
            <a:xfrm>
              <a:off x="8128436" y="3446307"/>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kern="0" dirty="0">
                  <a:solidFill>
                    <a:srgbClr val="000000"/>
                  </a:solidFill>
                </a:rPr>
                <a:t>39</a:t>
              </a:r>
            </a:p>
          </p:txBody>
        </p:sp>
        <p:sp>
          <p:nvSpPr>
            <p:cNvPr id="308" name="Line 66">
              <a:extLst>
                <a:ext uri="{FF2B5EF4-FFF2-40B4-BE49-F238E27FC236}">
                  <a16:creationId xmlns:a16="http://schemas.microsoft.com/office/drawing/2014/main" id="{F25D6066-139A-4C0E-9C5B-2A68E67DCDA0}"/>
                </a:ext>
              </a:extLst>
            </p:cNvPr>
            <p:cNvSpPr>
              <a:spLocks noChangeShapeType="1"/>
            </p:cNvSpPr>
            <p:nvPr/>
          </p:nvSpPr>
          <p:spPr bwMode="auto">
            <a:xfrm flipV="1">
              <a:off x="8220145" y="3364775"/>
              <a:ext cx="0" cy="7315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309" name="Rectangle 69">
              <a:extLst>
                <a:ext uri="{FF2B5EF4-FFF2-40B4-BE49-F238E27FC236}">
                  <a16:creationId xmlns:a16="http://schemas.microsoft.com/office/drawing/2014/main" id="{9BB97B75-094D-4BDD-8692-DA6A314F0D7F}"/>
                </a:ext>
              </a:extLst>
            </p:cNvPr>
            <p:cNvSpPr>
              <a:spLocks noChangeArrowheads="1"/>
            </p:cNvSpPr>
            <p:nvPr/>
          </p:nvSpPr>
          <p:spPr bwMode="auto">
            <a:xfrm>
              <a:off x="1073952" y="2767167"/>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600" kern="0" dirty="0">
                  <a:solidFill>
                    <a:srgbClr val="000000"/>
                  </a:solidFill>
                </a:rPr>
                <a:t>20</a:t>
              </a:r>
            </a:p>
          </p:txBody>
        </p:sp>
        <p:sp>
          <p:nvSpPr>
            <p:cNvPr id="310" name="Line 70">
              <a:extLst>
                <a:ext uri="{FF2B5EF4-FFF2-40B4-BE49-F238E27FC236}">
                  <a16:creationId xmlns:a16="http://schemas.microsoft.com/office/drawing/2014/main" id="{0B29FD5B-9A05-420A-BA79-5FFED7982D00}"/>
                </a:ext>
              </a:extLst>
            </p:cNvPr>
            <p:cNvSpPr>
              <a:spLocks noChangeShapeType="1"/>
            </p:cNvSpPr>
            <p:nvPr/>
          </p:nvSpPr>
          <p:spPr bwMode="auto">
            <a:xfrm>
              <a:off x="1311602" y="2857758"/>
              <a:ext cx="7315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311" name="Rectangle 73">
              <a:extLst>
                <a:ext uri="{FF2B5EF4-FFF2-40B4-BE49-F238E27FC236}">
                  <a16:creationId xmlns:a16="http://schemas.microsoft.com/office/drawing/2014/main" id="{63292C2D-C752-40D2-8BF5-202005FAA675}"/>
                </a:ext>
              </a:extLst>
            </p:cNvPr>
            <p:cNvSpPr>
              <a:spLocks noChangeArrowheads="1"/>
            </p:cNvSpPr>
            <p:nvPr/>
          </p:nvSpPr>
          <p:spPr bwMode="auto">
            <a:xfrm>
              <a:off x="1073952" y="2264383"/>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600" kern="0" dirty="0">
                  <a:solidFill>
                    <a:srgbClr val="000000"/>
                  </a:solidFill>
                </a:rPr>
                <a:t>40</a:t>
              </a:r>
            </a:p>
          </p:txBody>
        </p:sp>
        <p:sp>
          <p:nvSpPr>
            <p:cNvPr id="312" name="Line 74">
              <a:extLst>
                <a:ext uri="{FF2B5EF4-FFF2-40B4-BE49-F238E27FC236}">
                  <a16:creationId xmlns:a16="http://schemas.microsoft.com/office/drawing/2014/main" id="{9BA348C9-7E3A-46D1-9CB6-0888CE774573}"/>
                </a:ext>
              </a:extLst>
            </p:cNvPr>
            <p:cNvSpPr>
              <a:spLocks noChangeShapeType="1"/>
            </p:cNvSpPr>
            <p:nvPr/>
          </p:nvSpPr>
          <p:spPr bwMode="auto">
            <a:xfrm>
              <a:off x="1311602" y="2359505"/>
              <a:ext cx="7315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313" name="Rectangle 77">
              <a:extLst>
                <a:ext uri="{FF2B5EF4-FFF2-40B4-BE49-F238E27FC236}">
                  <a16:creationId xmlns:a16="http://schemas.microsoft.com/office/drawing/2014/main" id="{8183E9EB-31A8-4096-8595-38606ED61322}"/>
                </a:ext>
              </a:extLst>
            </p:cNvPr>
            <p:cNvSpPr>
              <a:spLocks noChangeArrowheads="1"/>
            </p:cNvSpPr>
            <p:nvPr/>
          </p:nvSpPr>
          <p:spPr bwMode="auto">
            <a:xfrm>
              <a:off x="1073952" y="1766130"/>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600" kern="0" dirty="0">
                  <a:solidFill>
                    <a:srgbClr val="000000"/>
                  </a:solidFill>
                </a:rPr>
                <a:t>60</a:t>
              </a:r>
            </a:p>
          </p:txBody>
        </p:sp>
        <p:sp>
          <p:nvSpPr>
            <p:cNvPr id="314" name="Line 78">
              <a:extLst>
                <a:ext uri="{FF2B5EF4-FFF2-40B4-BE49-F238E27FC236}">
                  <a16:creationId xmlns:a16="http://schemas.microsoft.com/office/drawing/2014/main" id="{AF0D0B3F-12BD-480D-A017-57A9A432B3DF}"/>
                </a:ext>
              </a:extLst>
            </p:cNvPr>
            <p:cNvSpPr>
              <a:spLocks noChangeShapeType="1"/>
            </p:cNvSpPr>
            <p:nvPr/>
          </p:nvSpPr>
          <p:spPr bwMode="auto">
            <a:xfrm>
              <a:off x="1311602" y="1856723"/>
              <a:ext cx="7315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315" name="Rectangle 81">
              <a:extLst>
                <a:ext uri="{FF2B5EF4-FFF2-40B4-BE49-F238E27FC236}">
                  <a16:creationId xmlns:a16="http://schemas.microsoft.com/office/drawing/2014/main" id="{D1397646-4671-4406-B1AE-4AB4CCAA5FC4}"/>
                </a:ext>
              </a:extLst>
            </p:cNvPr>
            <p:cNvSpPr>
              <a:spLocks noChangeArrowheads="1"/>
            </p:cNvSpPr>
            <p:nvPr/>
          </p:nvSpPr>
          <p:spPr bwMode="auto">
            <a:xfrm>
              <a:off x="1073952" y="1263348"/>
              <a:ext cx="1707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600" kern="0" dirty="0">
                  <a:solidFill>
                    <a:srgbClr val="000000"/>
                  </a:solidFill>
                </a:rPr>
                <a:t>80</a:t>
              </a:r>
            </a:p>
          </p:txBody>
        </p:sp>
        <p:sp>
          <p:nvSpPr>
            <p:cNvPr id="316" name="Line 82">
              <a:extLst>
                <a:ext uri="{FF2B5EF4-FFF2-40B4-BE49-F238E27FC236}">
                  <a16:creationId xmlns:a16="http://schemas.microsoft.com/office/drawing/2014/main" id="{D1AD70E6-4124-4BAF-BA9D-910B98431DDE}"/>
                </a:ext>
              </a:extLst>
            </p:cNvPr>
            <p:cNvSpPr>
              <a:spLocks noChangeShapeType="1"/>
            </p:cNvSpPr>
            <p:nvPr/>
          </p:nvSpPr>
          <p:spPr bwMode="auto">
            <a:xfrm>
              <a:off x="1311602" y="1353940"/>
              <a:ext cx="7315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317" name="Rectangle 85">
              <a:extLst>
                <a:ext uri="{FF2B5EF4-FFF2-40B4-BE49-F238E27FC236}">
                  <a16:creationId xmlns:a16="http://schemas.microsoft.com/office/drawing/2014/main" id="{32C802E3-3D60-46AF-9C3E-DD657B5A6B55}"/>
                </a:ext>
              </a:extLst>
            </p:cNvPr>
            <p:cNvSpPr>
              <a:spLocks noChangeArrowheads="1"/>
            </p:cNvSpPr>
            <p:nvPr/>
          </p:nvSpPr>
          <p:spPr bwMode="auto">
            <a:xfrm>
              <a:off x="988992" y="760565"/>
              <a:ext cx="2560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sz="1600" kern="0" dirty="0">
                  <a:solidFill>
                    <a:srgbClr val="000000"/>
                  </a:solidFill>
                </a:rPr>
                <a:t>100</a:t>
              </a:r>
            </a:p>
          </p:txBody>
        </p:sp>
        <p:sp>
          <p:nvSpPr>
            <p:cNvPr id="318" name="Line 86">
              <a:extLst>
                <a:ext uri="{FF2B5EF4-FFF2-40B4-BE49-F238E27FC236}">
                  <a16:creationId xmlns:a16="http://schemas.microsoft.com/office/drawing/2014/main" id="{8C8F900C-4181-40F7-9C27-394B4F8EDA57}"/>
                </a:ext>
              </a:extLst>
            </p:cNvPr>
            <p:cNvSpPr>
              <a:spLocks noChangeShapeType="1"/>
            </p:cNvSpPr>
            <p:nvPr/>
          </p:nvSpPr>
          <p:spPr bwMode="auto">
            <a:xfrm>
              <a:off x="1311602" y="851158"/>
              <a:ext cx="7315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1600" kern="0" dirty="0">
                <a:solidFill>
                  <a:srgbClr val="000000"/>
                </a:solidFill>
              </a:endParaRPr>
            </a:p>
          </p:txBody>
        </p:sp>
        <p:sp>
          <p:nvSpPr>
            <p:cNvPr id="319" name="Rectangle 88">
              <a:extLst>
                <a:ext uri="{FF2B5EF4-FFF2-40B4-BE49-F238E27FC236}">
                  <a16:creationId xmlns:a16="http://schemas.microsoft.com/office/drawing/2014/main" id="{316D6819-6786-4764-BFA5-EAEA5A103114}"/>
                </a:ext>
              </a:extLst>
            </p:cNvPr>
            <p:cNvSpPr>
              <a:spLocks noChangeArrowheads="1"/>
            </p:cNvSpPr>
            <p:nvPr/>
          </p:nvSpPr>
          <p:spPr bwMode="auto">
            <a:xfrm>
              <a:off x="4528937" y="3630959"/>
              <a:ext cx="5470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b="1" kern="0" dirty="0">
                  <a:solidFill>
                    <a:srgbClr val="000000"/>
                  </a:solidFill>
                  <a:latin typeface="Arial Bold" panose="020B0704020202020204" pitchFamily="34" charset="0"/>
                </a:rPr>
                <a:t>Months</a:t>
              </a:r>
              <a:endParaRPr lang="en-US" altLang="en-US" sz="1600" kern="0" dirty="0">
                <a:solidFill>
                  <a:srgbClr val="000000"/>
                </a:solidFill>
              </a:endParaRPr>
            </a:p>
          </p:txBody>
        </p:sp>
        <p:sp>
          <p:nvSpPr>
            <p:cNvPr id="320" name="Line 89">
              <a:extLst>
                <a:ext uri="{FF2B5EF4-FFF2-40B4-BE49-F238E27FC236}">
                  <a16:creationId xmlns:a16="http://schemas.microsoft.com/office/drawing/2014/main" id="{5AC1B177-6CF1-4BC4-B8C6-AB84466C5A44}"/>
                </a:ext>
              </a:extLst>
            </p:cNvPr>
            <p:cNvSpPr>
              <a:spLocks noChangeShapeType="1"/>
            </p:cNvSpPr>
            <p:nvPr/>
          </p:nvSpPr>
          <p:spPr bwMode="auto">
            <a:xfrm flipV="1">
              <a:off x="1384754" y="851157"/>
              <a:ext cx="0" cy="2513615"/>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21" name="Freeform 90">
              <a:extLst>
                <a:ext uri="{FF2B5EF4-FFF2-40B4-BE49-F238E27FC236}">
                  <a16:creationId xmlns:a16="http://schemas.microsoft.com/office/drawing/2014/main" id="{A715E07A-ADE5-4C76-86EC-FE379EE23D75}"/>
                </a:ext>
              </a:extLst>
            </p:cNvPr>
            <p:cNvSpPr>
              <a:spLocks/>
            </p:cNvSpPr>
            <p:nvPr/>
          </p:nvSpPr>
          <p:spPr bwMode="auto">
            <a:xfrm>
              <a:off x="1348990" y="837567"/>
              <a:ext cx="6695937" cy="2070016"/>
            </a:xfrm>
            <a:custGeom>
              <a:avLst/>
              <a:gdLst>
                <a:gd name="T0" fmla="*/ 1646 w 1824"/>
                <a:gd name="T1" fmla="*/ 900 h 914"/>
                <a:gd name="T2" fmla="*/ 1524 w 1824"/>
                <a:gd name="T3" fmla="*/ 882 h 914"/>
                <a:gd name="T4" fmla="*/ 1464 w 1824"/>
                <a:gd name="T5" fmla="*/ 862 h 914"/>
                <a:gd name="T6" fmla="*/ 1418 w 1824"/>
                <a:gd name="T7" fmla="*/ 848 h 914"/>
                <a:gd name="T8" fmla="*/ 1364 w 1824"/>
                <a:gd name="T9" fmla="*/ 822 h 914"/>
                <a:gd name="T10" fmla="*/ 1292 w 1824"/>
                <a:gd name="T11" fmla="*/ 804 h 914"/>
                <a:gd name="T12" fmla="*/ 1244 w 1824"/>
                <a:gd name="T13" fmla="*/ 792 h 914"/>
                <a:gd name="T14" fmla="*/ 1186 w 1824"/>
                <a:gd name="T15" fmla="*/ 772 h 914"/>
                <a:gd name="T16" fmla="*/ 1154 w 1824"/>
                <a:gd name="T17" fmla="*/ 760 h 914"/>
                <a:gd name="T18" fmla="*/ 1120 w 1824"/>
                <a:gd name="T19" fmla="*/ 744 h 914"/>
                <a:gd name="T20" fmla="*/ 1076 w 1824"/>
                <a:gd name="T21" fmla="*/ 734 h 914"/>
                <a:gd name="T22" fmla="*/ 1046 w 1824"/>
                <a:gd name="T23" fmla="*/ 716 h 914"/>
                <a:gd name="T24" fmla="*/ 1032 w 1824"/>
                <a:gd name="T25" fmla="*/ 704 h 914"/>
                <a:gd name="T26" fmla="*/ 998 w 1824"/>
                <a:gd name="T27" fmla="*/ 694 h 914"/>
                <a:gd name="T28" fmla="*/ 954 w 1824"/>
                <a:gd name="T29" fmla="*/ 676 h 914"/>
                <a:gd name="T30" fmla="*/ 946 w 1824"/>
                <a:gd name="T31" fmla="*/ 668 h 914"/>
                <a:gd name="T32" fmla="*/ 916 w 1824"/>
                <a:gd name="T33" fmla="*/ 650 h 914"/>
                <a:gd name="T34" fmla="*/ 866 w 1824"/>
                <a:gd name="T35" fmla="*/ 636 h 914"/>
                <a:gd name="T36" fmla="*/ 830 w 1824"/>
                <a:gd name="T37" fmla="*/ 622 h 914"/>
                <a:gd name="T38" fmla="*/ 802 w 1824"/>
                <a:gd name="T39" fmla="*/ 608 h 914"/>
                <a:gd name="T40" fmla="*/ 760 w 1824"/>
                <a:gd name="T41" fmla="*/ 586 h 914"/>
                <a:gd name="T42" fmla="*/ 738 w 1824"/>
                <a:gd name="T43" fmla="*/ 580 h 914"/>
                <a:gd name="T44" fmla="*/ 706 w 1824"/>
                <a:gd name="T45" fmla="*/ 566 h 914"/>
                <a:gd name="T46" fmla="*/ 694 w 1824"/>
                <a:gd name="T47" fmla="*/ 548 h 914"/>
                <a:gd name="T48" fmla="*/ 684 w 1824"/>
                <a:gd name="T49" fmla="*/ 544 h 914"/>
                <a:gd name="T50" fmla="*/ 634 w 1824"/>
                <a:gd name="T51" fmla="*/ 532 h 914"/>
                <a:gd name="T52" fmla="*/ 608 w 1824"/>
                <a:gd name="T53" fmla="*/ 524 h 914"/>
                <a:gd name="T54" fmla="*/ 602 w 1824"/>
                <a:gd name="T55" fmla="*/ 516 h 914"/>
                <a:gd name="T56" fmla="*/ 574 w 1824"/>
                <a:gd name="T57" fmla="*/ 506 h 914"/>
                <a:gd name="T58" fmla="*/ 566 w 1824"/>
                <a:gd name="T59" fmla="*/ 498 h 914"/>
                <a:gd name="T60" fmla="*/ 534 w 1824"/>
                <a:gd name="T61" fmla="*/ 486 h 914"/>
                <a:gd name="T62" fmla="*/ 528 w 1824"/>
                <a:gd name="T63" fmla="*/ 480 h 914"/>
                <a:gd name="T64" fmla="*/ 510 w 1824"/>
                <a:gd name="T65" fmla="*/ 472 h 914"/>
                <a:gd name="T66" fmla="*/ 500 w 1824"/>
                <a:gd name="T67" fmla="*/ 454 h 914"/>
                <a:gd name="T68" fmla="*/ 476 w 1824"/>
                <a:gd name="T69" fmla="*/ 434 h 914"/>
                <a:gd name="T70" fmla="*/ 456 w 1824"/>
                <a:gd name="T71" fmla="*/ 426 h 914"/>
                <a:gd name="T72" fmla="*/ 438 w 1824"/>
                <a:gd name="T73" fmla="*/ 404 h 914"/>
                <a:gd name="T74" fmla="*/ 420 w 1824"/>
                <a:gd name="T75" fmla="*/ 384 h 914"/>
                <a:gd name="T76" fmla="*/ 410 w 1824"/>
                <a:gd name="T77" fmla="*/ 372 h 914"/>
                <a:gd name="T78" fmla="*/ 390 w 1824"/>
                <a:gd name="T79" fmla="*/ 352 h 914"/>
                <a:gd name="T80" fmla="*/ 386 w 1824"/>
                <a:gd name="T81" fmla="*/ 346 h 914"/>
                <a:gd name="T82" fmla="*/ 348 w 1824"/>
                <a:gd name="T83" fmla="*/ 334 h 914"/>
                <a:gd name="T84" fmla="*/ 330 w 1824"/>
                <a:gd name="T85" fmla="*/ 312 h 914"/>
                <a:gd name="T86" fmla="*/ 314 w 1824"/>
                <a:gd name="T87" fmla="*/ 296 h 914"/>
                <a:gd name="T88" fmla="*/ 302 w 1824"/>
                <a:gd name="T89" fmla="*/ 282 h 914"/>
                <a:gd name="T90" fmla="*/ 280 w 1824"/>
                <a:gd name="T91" fmla="*/ 260 h 914"/>
                <a:gd name="T92" fmla="*/ 266 w 1824"/>
                <a:gd name="T93" fmla="*/ 228 h 914"/>
                <a:gd name="T94" fmla="*/ 254 w 1824"/>
                <a:gd name="T95" fmla="*/ 214 h 914"/>
                <a:gd name="T96" fmla="*/ 228 w 1824"/>
                <a:gd name="T97" fmla="*/ 192 h 914"/>
                <a:gd name="T98" fmla="*/ 222 w 1824"/>
                <a:gd name="T99" fmla="*/ 180 h 914"/>
                <a:gd name="T100" fmla="*/ 204 w 1824"/>
                <a:gd name="T101" fmla="*/ 160 h 914"/>
                <a:gd name="T102" fmla="*/ 180 w 1824"/>
                <a:gd name="T103" fmla="*/ 140 h 914"/>
                <a:gd name="T104" fmla="*/ 134 w 1824"/>
                <a:gd name="T105" fmla="*/ 108 h 914"/>
                <a:gd name="T106" fmla="*/ 114 w 1824"/>
                <a:gd name="T107" fmla="*/ 82 h 914"/>
                <a:gd name="T108" fmla="*/ 90 w 1824"/>
                <a:gd name="T109" fmla="*/ 64 h 914"/>
                <a:gd name="T110" fmla="*/ 76 w 1824"/>
                <a:gd name="T111" fmla="*/ 28 h 914"/>
                <a:gd name="T112" fmla="*/ 66 w 1824"/>
                <a:gd name="T113" fmla="*/ 18 h 914"/>
                <a:gd name="T114" fmla="*/ 0 w 1824"/>
                <a:gd name="T11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4" h="914">
                  <a:moveTo>
                    <a:pt x="1824" y="914"/>
                  </a:moveTo>
                  <a:lnTo>
                    <a:pt x="1664" y="914"/>
                  </a:lnTo>
                  <a:lnTo>
                    <a:pt x="1664" y="900"/>
                  </a:lnTo>
                  <a:lnTo>
                    <a:pt x="1646" y="900"/>
                  </a:lnTo>
                  <a:lnTo>
                    <a:pt x="1646" y="890"/>
                  </a:lnTo>
                  <a:lnTo>
                    <a:pt x="1552" y="890"/>
                  </a:lnTo>
                  <a:lnTo>
                    <a:pt x="1552" y="882"/>
                  </a:lnTo>
                  <a:lnTo>
                    <a:pt x="1524" y="882"/>
                  </a:lnTo>
                  <a:lnTo>
                    <a:pt x="1524" y="872"/>
                  </a:lnTo>
                  <a:lnTo>
                    <a:pt x="1500" y="872"/>
                  </a:lnTo>
                  <a:lnTo>
                    <a:pt x="1500" y="862"/>
                  </a:lnTo>
                  <a:lnTo>
                    <a:pt x="1464" y="862"/>
                  </a:lnTo>
                  <a:lnTo>
                    <a:pt x="1464" y="856"/>
                  </a:lnTo>
                  <a:lnTo>
                    <a:pt x="1440" y="856"/>
                  </a:lnTo>
                  <a:lnTo>
                    <a:pt x="1440" y="848"/>
                  </a:lnTo>
                  <a:lnTo>
                    <a:pt x="1418" y="848"/>
                  </a:lnTo>
                  <a:lnTo>
                    <a:pt x="1418" y="828"/>
                  </a:lnTo>
                  <a:lnTo>
                    <a:pt x="1384" y="828"/>
                  </a:lnTo>
                  <a:lnTo>
                    <a:pt x="1384" y="822"/>
                  </a:lnTo>
                  <a:lnTo>
                    <a:pt x="1364" y="822"/>
                  </a:lnTo>
                  <a:lnTo>
                    <a:pt x="1364" y="814"/>
                  </a:lnTo>
                  <a:lnTo>
                    <a:pt x="1310" y="814"/>
                  </a:lnTo>
                  <a:lnTo>
                    <a:pt x="1310" y="804"/>
                  </a:lnTo>
                  <a:lnTo>
                    <a:pt x="1292" y="804"/>
                  </a:lnTo>
                  <a:lnTo>
                    <a:pt x="1292" y="798"/>
                  </a:lnTo>
                  <a:lnTo>
                    <a:pt x="1266" y="798"/>
                  </a:lnTo>
                  <a:lnTo>
                    <a:pt x="1266" y="792"/>
                  </a:lnTo>
                  <a:lnTo>
                    <a:pt x="1244" y="792"/>
                  </a:lnTo>
                  <a:lnTo>
                    <a:pt x="1244" y="788"/>
                  </a:lnTo>
                  <a:lnTo>
                    <a:pt x="1214" y="788"/>
                  </a:lnTo>
                  <a:lnTo>
                    <a:pt x="1214" y="772"/>
                  </a:lnTo>
                  <a:lnTo>
                    <a:pt x="1186" y="772"/>
                  </a:lnTo>
                  <a:lnTo>
                    <a:pt x="1186" y="768"/>
                  </a:lnTo>
                  <a:lnTo>
                    <a:pt x="1162" y="768"/>
                  </a:lnTo>
                  <a:lnTo>
                    <a:pt x="1162" y="760"/>
                  </a:lnTo>
                  <a:lnTo>
                    <a:pt x="1154" y="760"/>
                  </a:lnTo>
                  <a:lnTo>
                    <a:pt x="1154" y="750"/>
                  </a:lnTo>
                  <a:lnTo>
                    <a:pt x="1150" y="750"/>
                  </a:lnTo>
                  <a:lnTo>
                    <a:pt x="1150" y="744"/>
                  </a:lnTo>
                  <a:lnTo>
                    <a:pt x="1120" y="744"/>
                  </a:lnTo>
                  <a:lnTo>
                    <a:pt x="1120" y="738"/>
                  </a:lnTo>
                  <a:lnTo>
                    <a:pt x="1106" y="738"/>
                  </a:lnTo>
                  <a:lnTo>
                    <a:pt x="1106" y="734"/>
                  </a:lnTo>
                  <a:lnTo>
                    <a:pt x="1076" y="734"/>
                  </a:lnTo>
                  <a:lnTo>
                    <a:pt x="1076" y="728"/>
                  </a:lnTo>
                  <a:lnTo>
                    <a:pt x="1064" y="728"/>
                  </a:lnTo>
                  <a:lnTo>
                    <a:pt x="1064" y="716"/>
                  </a:lnTo>
                  <a:lnTo>
                    <a:pt x="1046" y="716"/>
                  </a:lnTo>
                  <a:lnTo>
                    <a:pt x="1046" y="708"/>
                  </a:lnTo>
                  <a:lnTo>
                    <a:pt x="1038" y="708"/>
                  </a:lnTo>
                  <a:lnTo>
                    <a:pt x="1038" y="704"/>
                  </a:lnTo>
                  <a:lnTo>
                    <a:pt x="1032" y="704"/>
                  </a:lnTo>
                  <a:lnTo>
                    <a:pt x="1032" y="700"/>
                  </a:lnTo>
                  <a:lnTo>
                    <a:pt x="1008" y="700"/>
                  </a:lnTo>
                  <a:lnTo>
                    <a:pt x="1008" y="694"/>
                  </a:lnTo>
                  <a:lnTo>
                    <a:pt x="998" y="694"/>
                  </a:lnTo>
                  <a:lnTo>
                    <a:pt x="998" y="690"/>
                  </a:lnTo>
                  <a:lnTo>
                    <a:pt x="978" y="690"/>
                  </a:lnTo>
                  <a:lnTo>
                    <a:pt x="978" y="676"/>
                  </a:lnTo>
                  <a:lnTo>
                    <a:pt x="954" y="676"/>
                  </a:lnTo>
                  <a:lnTo>
                    <a:pt x="954" y="672"/>
                  </a:lnTo>
                  <a:lnTo>
                    <a:pt x="952" y="672"/>
                  </a:lnTo>
                  <a:lnTo>
                    <a:pt x="952" y="668"/>
                  </a:lnTo>
                  <a:lnTo>
                    <a:pt x="946" y="668"/>
                  </a:lnTo>
                  <a:lnTo>
                    <a:pt x="946" y="654"/>
                  </a:lnTo>
                  <a:lnTo>
                    <a:pt x="924" y="654"/>
                  </a:lnTo>
                  <a:lnTo>
                    <a:pt x="924" y="650"/>
                  </a:lnTo>
                  <a:lnTo>
                    <a:pt x="916" y="650"/>
                  </a:lnTo>
                  <a:lnTo>
                    <a:pt x="916" y="644"/>
                  </a:lnTo>
                  <a:lnTo>
                    <a:pt x="892" y="644"/>
                  </a:lnTo>
                  <a:lnTo>
                    <a:pt x="892" y="636"/>
                  </a:lnTo>
                  <a:lnTo>
                    <a:pt x="866" y="636"/>
                  </a:lnTo>
                  <a:lnTo>
                    <a:pt x="866" y="626"/>
                  </a:lnTo>
                  <a:lnTo>
                    <a:pt x="840" y="626"/>
                  </a:lnTo>
                  <a:lnTo>
                    <a:pt x="840" y="622"/>
                  </a:lnTo>
                  <a:lnTo>
                    <a:pt x="830" y="622"/>
                  </a:lnTo>
                  <a:lnTo>
                    <a:pt x="830" y="616"/>
                  </a:lnTo>
                  <a:lnTo>
                    <a:pt x="806" y="616"/>
                  </a:lnTo>
                  <a:lnTo>
                    <a:pt x="806" y="608"/>
                  </a:lnTo>
                  <a:lnTo>
                    <a:pt x="802" y="608"/>
                  </a:lnTo>
                  <a:lnTo>
                    <a:pt x="802" y="602"/>
                  </a:lnTo>
                  <a:lnTo>
                    <a:pt x="774" y="602"/>
                  </a:lnTo>
                  <a:lnTo>
                    <a:pt x="774" y="586"/>
                  </a:lnTo>
                  <a:lnTo>
                    <a:pt x="760" y="586"/>
                  </a:lnTo>
                  <a:lnTo>
                    <a:pt x="760" y="582"/>
                  </a:lnTo>
                  <a:lnTo>
                    <a:pt x="754" y="582"/>
                  </a:lnTo>
                  <a:lnTo>
                    <a:pt x="754" y="580"/>
                  </a:lnTo>
                  <a:lnTo>
                    <a:pt x="738" y="580"/>
                  </a:lnTo>
                  <a:lnTo>
                    <a:pt x="738" y="570"/>
                  </a:lnTo>
                  <a:lnTo>
                    <a:pt x="712" y="570"/>
                  </a:lnTo>
                  <a:lnTo>
                    <a:pt x="712" y="566"/>
                  </a:lnTo>
                  <a:lnTo>
                    <a:pt x="706" y="566"/>
                  </a:lnTo>
                  <a:lnTo>
                    <a:pt x="706" y="552"/>
                  </a:lnTo>
                  <a:lnTo>
                    <a:pt x="694" y="552"/>
                  </a:lnTo>
                  <a:lnTo>
                    <a:pt x="694" y="548"/>
                  </a:lnTo>
                  <a:lnTo>
                    <a:pt x="694" y="548"/>
                  </a:lnTo>
                  <a:lnTo>
                    <a:pt x="690" y="548"/>
                  </a:lnTo>
                  <a:lnTo>
                    <a:pt x="690" y="548"/>
                  </a:lnTo>
                  <a:lnTo>
                    <a:pt x="690" y="544"/>
                  </a:lnTo>
                  <a:lnTo>
                    <a:pt x="684" y="544"/>
                  </a:lnTo>
                  <a:lnTo>
                    <a:pt x="684" y="542"/>
                  </a:lnTo>
                  <a:lnTo>
                    <a:pt x="666" y="542"/>
                  </a:lnTo>
                  <a:lnTo>
                    <a:pt x="666" y="532"/>
                  </a:lnTo>
                  <a:lnTo>
                    <a:pt x="634" y="532"/>
                  </a:lnTo>
                  <a:lnTo>
                    <a:pt x="634" y="528"/>
                  </a:lnTo>
                  <a:lnTo>
                    <a:pt x="630" y="528"/>
                  </a:lnTo>
                  <a:lnTo>
                    <a:pt x="630" y="524"/>
                  </a:lnTo>
                  <a:lnTo>
                    <a:pt x="608" y="524"/>
                  </a:lnTo>
                  <a:lnTo>
                    <a:pt x="608" y="520"/>
                  </a:lnTo>
                  <a:lnTo>
                    <a:pt x="606" y="520"/>
                  </a:lnTo>
                  <a:lnTo>
                    <a:pt x="606" y="516"/>
                  </a:lnTo>
                  <a:lnTo>
                    <a:pt x="602" y="516"/>
                  </a:lnTo>
                  <a:lnTo>
                    <a:pt x="602" y="510"/>
                  </a:lnTo>
                  <a:lnTo>
                    <a:pt x="600" y="510"/>
                  </a:lnTo>
                  <a:lnTo>
                    <a:pt x="600" y="506"/>
                  </a:lnTo>
                  <a:lnTo>
                    <a:pt x="574" y="506"/>
                  </a:lnTo>
                  <a:lnTo>
                    <a:pt x="574" y="500"/>
                  </a:lnTo>
                  <a:lnTo>
                    <a:pt x="570" y="500"/>
                  </a:lnTo>
                  <a:lnTo>
                    <a:pt x="570" y="498"/>
                  </a:lnTo>
                  <a:lnTo>
                    <a:pt x="566" y="498"/>
                  </a:lnTo>
                  <a:lnTo>
                    <a:pt x="566" y="494"/>
                  </a:lnTo>
                  <a:lnTo>
                    <a:pt x="556" y="494"/>
                  </a:lnTo>
                  <a:lnTo>
                    <a:pt x="556" y="486"/>
                  </a:lnTo>
                  <a:lnTo>
                    <a:pt x="534" y="486"/>
                  </a:lnTo>
                  <a:lnTo>
                    <a:pt x="534" y="482"/>
                  </a:lnTo>
                  <a:lnTo>
                    <a:pt x="530" y="482"/>
                  </a:lnTo>
                  <a:lnTo>
                    <a:pt x="530" y="480"/>
                  </a:lnTo>
                  <a:lnTo>
                    <a:pt x="528" y="480"/>
                  </a:lnTo>
                  <a:lnTo>
                    <a:pt x="528" y="476"/>
                  </a:lnTo>
                  <a:lnTo>
                    <a:pt x="526" y="476"/>
                  </a:lnTo>
                  <a:lnTo>
                    <a:pt x="526" y="472"/>
                  </a:lnTo>
                  <a:lnTo>
                    <a:pt x="510" y="472"/>
                  </a:lnTo>
                  <a:lnTo>
                    <a:pt x="510" y="460"/>
                  </a:lnTo>
                  <a:lnTo>
                    <a:pt x="506" y="460"/>
                  </a:lnTo>
                  <a:lnTo>
                    <a:pt x="506" y="454"/>
                  </a:lnTo>
                  <a:lnTo>
                    <a:pt x="500" y="454"/>
                  </a:lnTo>
                  <a:lnTo>
                    <a:pt x="500" y="448"/>
                  </a:lnTo>
                  <a:lnTo>
                    <a:pt x="492" y="448"/>
                  </a:lnTo>
                  <a:lnTo>
                    <a:pt x="492" y="434"/>
                  </a:lnTo>
                  <a:lnTo>
                    <a:pt x="476" y="434"/>
                  </a:lnTo>
                  <a:lnTo>
                    <a:pt x="476" y="430"/>
                  </a:lnTo>
                  <a:lnTo>
                    <a:pt x="464" y="430"/>
                  </a:lnTo>
                  <a:lnTo>
                    <a:pt x="464" y="426"/>
                  </a:lnTo>
                  <a:lnTo>
                    <a:pt x="456" y="426"/>
                  </a:lnTo>
                  <a:lnTo>
                    <a:pt x="456" y="410"/>
                  </a:lnTo>
                  <a:lnTo>
                    <a:pt x="442" y="410"/>
                  </a:lnTo>
                  <a:lnTo>
                    <a:pt x="442" y="404"/>
                  </a:lnTo>
                  <a:lnTo>
                    <a:pt x="438" y="404"/>
                  </a:lnTo>
                  <a:lnTo>
                    <a:pt x="438" y="398"/>
                  </a:lnTo>
                  <a:lnTo>
                    <a:pt x="434" y="398"/>
                  </a:lnTo>
                  <a:lnTo>
                    <a:pt x="434" y="384"/>
                  </a:lnTo>
                  <a:lnTo>
                    <a:pt x="420" y="384"/>
                  </a:lnTo>
                  <a:lnTo>
                    <a:pt x="420" y="380"/>
                  </a:lnTo>
                  <a:lnTo>
                    <a:pt x="418" y="380"/>
                  </a:lnTo>
                  <a:lnTo>
                    <a:pt x="418" y="372"/>
                  </a:lnTo>
                  <a:lnTo>
                    <a:pt x="410" y="372"/>
                  </a:lnTo>
                  <a:lnTo>
                    <a:pt x="410" y="356"/>
                  </a:lnTo>
                  <a:lnTo>
                    <a:pt x="394" y="356"/>
                  </a:lnTo>
                  <a:lnTo>
                    <a:pt x="394" y="352"/>
                  </a:lnTo>
                  <a:lnTo>
                    <a:pt x="390" y="352"/>
                  </a:lnTo>
                  <a:lnTo>
                    <a:pt x="390" y="348"/>
                  </a:lnTo>
                  <a:lnTo>
                    <a:pt x="388" y="348"/>
                  </a:lnTo>
                  <a:lnTo>
                    <a:pt x="388" y="346"/>
                  </a:lnTo>
                  <a:lnTo>
                    <a:pt x="386" y="346"/>
                  </a:lnTo>
                  <a:lnTo>
                    <a:pt x="386" y="342"/>
                  </a:lnTo>
                  <a:lnTo>
                    <a:pt x="358" y="342"/>
                  </a:lnTo>
                  <a:lnTo>
                    <a:pt x="358" y="334"/>
                  </a:lnTo>
                  <a:lnTo>
                    <a:pt x="348" y="334"/>
                  </a:lnTo>
                  <a:lnTo>
                    <a:pt x="348" y="324"/>
                  </a:lnTo>
                  <a:lnTo>
                    <a:pt x="340" y="324"/>
                  </a:lnTo>
                  <a:lnTo>
                    <a:pt x="340" y="312"/>
                  </a:lnTo>
                  <a:lnTo>
                    <a:pt x="330" y="312"/>
                  </a:lnTo>
                  <a:lnTo>
                    <a:pt x="330" y="306"/>
                  </a:lnTo>
                  <a:lnTo>
                    <a:pt x="322" y="306"/>
                  </a:lnTo>
                  <a:lnTo>
                    <a:pt x="322" y="296"/>
                  </a:lnTo>
                  <a:lnTo>
                    <a:pt x="314" y="296"/>
                  </a:lnTo>
                  <a:lnTo>
                    <a:pt x="314" y="288"/>
                  </a:lnTo>
                  <a:lnTo>
                    <a:pt x="310" y="288"/>
                  </a:lnTo>
                  <a:lnTo>
                    <a:pt x="310" y="282"/>
                  </a:lnTo>
                  <a:lnTo>
                    <a:pt x="302" y="282"/>
                  </a:lnTo>
                  <a:lnTo>
                    <a:pt x="302" y="274"/>
                  </a:lnTo>
                  <a:lnTo>
                    <a:pt x="288" y="274"/>
                  </a:lnTo>
                  <a:lnTo>
                    <a:pt x="288" y="260"/>
                  </a:lnTo>
                  <a:lnTo>
                    <a:pt x="280" y="260"/>
                  </a:lnTo>
                  <a:lnTo>
                    <a:pt x="280" y="242"/>
                  </a:lnTo>
                  <a:lnTo>
                    <a:pt x="276" y="242"/>
                  </a:lnTo>
                  <a:lnTo>
                    <a:pt x="276" y="228"/>
                  </a:lnTo>
                  <a:lnTo>
                    <a:pt x="266" y="228"/>
                  </a:lnTo>
                  <a:lnTo>
                    <a:pt x="266" y="220"/>
                  </a:lnTo>
                  <a:lnTo>
                    <a:pt x="260" y="220"/>
                  </a:lnTo>
                  <a:lnTo>
                    <a:pt x="260" y="214"/>
                  </a:lnTo>
                  <a:lnTo>
                    <a:pt x="254" y="214"/>
                  </a:lnTo>
                  <a:lnTo>
                    <a:pt x="254" y="212"/>
                  </a:lnTo>
                  <a:lnTo>
                    <a:pt x="240" y="212"/>
                  </a:lnTo>
                  <a:lnTo>
                    <a:pt x="240" y="192"/>
                  </a:lnTo>
                  <a:lnTo>
                    <a:pt x="228" y="192"/>
                  </a:lnTo>
                  <a:lnTo>
                    <a:pt x="228" y="184"/>
                  </a:lnTo>
                  <a:lnTo>
                    <a:pt x="224" y="184"/>
                  </a:lnTo>
                  <a:lnTo>
                    <a:pt x="224" y="180"/>
                  </a:lnTo>
                  <a:lnTo>
                    <a:pt x="222" y="180"/>
                  </a:lnTo>
                  <a:lnTo>
                    <a:pt x="222" y="170"/>
                  </a:lnTo>
                  <a:lnTo>
                    <a:pt x="214" y="170"/>
                  </a:lnTo>
                  <a:lnTo>
                    <a:pt x="214" y="160"/>
                  </a:lnTo>
                  <a:lnTo>
                    <a:pt x="204" y="160"/>
                  </a:lnTo>
                  <a:lnTo>
                    <a:pt x="204" y="150"/>
                  </a:lnTo>
                  <a:lnTo>
                    <a:pt x="190" y="150"/>
                  </a:lnTo>
                  <a:lnTo>
                    <a:pt x="190" y="140"/>
                  </a:lnTo>
                  <a:lnTo>
                    <a:pt x="180" y="140"/>
                  </a:lnTo>
                  <a:lnTo>
                    <a:pt x="180" y="128"/>
                  </a:lnTo>
                  <a:lnTo>
                    <a:pt x="160" y="128"/>
                  </a:lnTo>
                  <a:lnTo>
                    <a:pt x="160" y="108"/>
                  </a:lnTo>
                  <a:lnTo>
                    <a:pt x="134" y="108"/>
                  </a:lnTo>
                  <a:lnTo>
                    <a:pt x="134" y="96"/>
                  </a:lnTo>
                  <a:lnTo>
                    <a:pt x="118" y="96"/>
                  </a:lnTo>
                  <a:lnTo>
                    <a:pt x="118" y="82"/>
                  </a:lnTo>
                  <a:lnTo>
                    <a:pt x="114" y="82"/>
                  </a:lnTo>
                  <a:lnTo>
                    <a:pt x="114" y="74"/>
                  </a:lnTo>
                  <a:lnTo>
                    <a:pt x="102" y="74"/>
                  </a:lnTo>
                  <a:lnTo>
                    <a:pt x="102" y="64"/>
                  </a:lnTo>
                  <a:lnTo>
                    <a:pt x="90" y="64"/>
                  </a:lnTo>
                  <a:lnTo>
                    <a:pt x="90" y="40"/>
                  </a:lnTo>
                  <a:lnTo>
                    <a:pt x="82" y="40"/>
                  </a:lnTo>
                  <a:lnTo>
                    <a:pt x="82" y="28"/>
                  </a:lnTo>
                  <a:lnTo>
                    <a:pt x="76" y="28"/>
                  </a:lnTo>
                  <a:lnTo>
                    <a:pt x="76" y="24"/>
                  </a:lnTo>
                  <a:lnTo>
                    <a:pt x="70" y="24"/>
                  </a:lnTo>
                  <a:lnTo>
                    <a:pt x="70" y="18"/>
                  </a:lnTo>
                  <a:lnTo>
                    <a:pt x="66" y="18"/>
                  </a:lnTo>
                  <a:lnTo>
                    <a:pt x="66" y="10"/>
                  </a:lnTo>
                  <a:lnTo>
                    <a:pt x="42" y="10"/>
                  </a:lnTo>
                  <a:lnTo>
                    <a:pt x="42" y="0"/>
                  </a:lnTo>
                  <a:lnTo>
                    <a:pt x="0" y="0"/>
                  </a:lnTo>
                </a:path>
              </a:pathLst>
            </a:custGeom>
            <a:noFill/>
            <a:ln w="1905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22" name="Freeform 91">
              <a:extLst>
                <a:ext uri="{FF2B5EF4-FFF2-40B4-BE49-F238E27FC236}">
                  <a16:creationId xmlns:a16="http://schemas.microsoft.com/office/drawing/2014/main" id="{4E3D54D2-E93D-4E86-9360-5D53EFA5E811}"/>
                </a:ext>
              </a:extLst>
            </p:cNvPr>
            <p:cNvSpPr>
              <a:spLocks/>
            </p:cNvSpPr>
            <p:nvPr/>
          </p:nvSpPr>
          <p:spPr bwMode="auto">
            <a:xfrm>
              <a:off x="8015559" y="2880407"/>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23" name="Freeform 92">
              <a:extLst>
                <a:ext uri="{FF2B5EF4-FFF2-40B4-BE49-F238E27FC236}">
                  <a16:creationId xmlns:a16="http://schemas.microsoft.com/office/drawing/2014/main" id="{D69575D0-83B7-48E0-8F83-345F9ECC3BE7}"/>
                </a:ext>
              </a:extLst>
            </p:cNvPr>
            <p:cNvSpPr>
              <a:spLocks/>
            </p:cNvSpPr>
            <p:nvPr/>
          </p:nvSpPr>
          <p:spPr bwMode="auto">
            <a:xfrm>
              <a:off x="7802639" y="2880407"/>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24" name="Freeform 93">
              <a:extLst>
                <a:ext uri="{FF2B5EF4-FFF2-40B4-BE49-F238E27FC236}">
                  <a16:creationId xmlns:a16="http://schemas.microsoft.com/office/drawing/2014/main" id="{14757793-908C-4BD9-B270-5E629701C663}"/>
                </a:ext>
              </a:extLst>
            </p:cNvPr>
            <p:cNvSpPr>
              <a:spLocks/>
            </p:cNvSpPr>
            <p:nvPr/>
          </p:nvSpPr>
          <p:spPr bwMode="auto">
            <a:xfrm>
              <a:off x="7758586" y="2880407"/>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25" name="Freeform 94">
              <a:extLst>
                <a:ext uri="{FF2B5EF4-FFF2-40B4-BE49-F238E27FC236}">
                  <a16:creationId xmlns:a16="http://schemas.microsoft.com/office/drawing/2014/main" id="{365A693B-7C17-492E-A186-61542695B355}"/>
                </a:ext>
              </a:extLst>
            </p:cNvPr>
            <p:cNvSpPr>
              <a:spLocks/>
            </p:cNvSpPr>
            <p:nvPr/>
          </p:nvSpPr>
          <p:spPr bwMode="auto">
            <a:xfrm>
              <a:off x="7699851" y="2880407"/>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26" name="Freeform 95">
              <a:extLst>
                <a:ext uri="{FF2B5EF4-FFF2-40B4-BE49-F238E27FC236}">
                  <a16:creationId xmlns:a16="http://schemas.microsoft.com/office/drawing/2014/main" id="{4F46377D-8ED7-4A59-8A11-D84ADFE6A78C}"/>
                </a:ext>
              </a:extLst>
            </p:cNvPr>
            <p:cNvSpPr>
              <a:spLocks/>
            </p:cNvSpPr>
            <p:nvPr/>
          </p:nvSpPr>
          <p:spPr bwMode="auto">
            <a:xfrm>
              <a:off x="7619088" y="2880407"/>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27" name="Freeform 96">
              <a:extLst>
                <a:ext uri="{FF2B5EF4-FFF2-40B4-BE49-F238E27FC236}">
                  <a16:creationId xmlns:a16="http://schemas.microsoft.com/office/drawing/2014/main" id="{101AD228-8A24-4EED-9FB5-E66BE70EB542}"/>
                </a:ext>
              </a:extLst>
            </p:cNvPr>
            <p:cNvSpPr>
              <a:spLocks/>
            </p:cNvSpPr>
            <p:nvPr/>
          </p:nvSpPr>
          <p:spPr bwMode="auto">
            <a:xfrm>
              <a:off x="7582378" y="2880407"/>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28" name="Freeform 97">
              <a:extLst>
                <a:ext uri="{FF2B5EF4-FFF2-40B4-BE49-F238E27FC236}">
                  <a16:creationId xmlns:a16="http://schemas.microsoft.com/office/drawing/2014/main" id="{E3710E33-D81F-456C-A19F-37DA4D5FDBBC}"/>
                </a:ext>
              </a:extLst>
            </p:cNvPr>
            <p:cNvSpPr>
              <a:spLocks/>
            </p:cNvSpPr>
            <p:nvPr/>
          </p:nvSpPr>
          <p:spPr bwMode="auto">
            <a:xfrm>
              <a:off x="7553012" y="2880407"/>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29" name="Freeform 98">
              <a:extLst>
                <a:ext uri="{FF2B5EF4-FFF2-40B4-BE49-F238E27FC236}">
                  <a16:creationId xmlns:a16="http://schemas.microsoft.com/office/drawing/2014/main" id="{3650636F-B6C6-4E8F-AA33-4AF702EE3EB3}"/>
                </a:ext>
              </a:extLst>
            </p:cNvPr>
            <p:cNvSpPr>
              <a:spLocks/>
            </p:cNvSpPr>
            <p:nvPr/>
          </p:nvSpPr>
          <p:spPr bwMode="auto">
            <a:xfrm>
              <a:off x="7479592" y="2880407"/>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30" name="Freeform 99">
              <a:extLst>
                <a:ext uri="{FF2B5EF4-FFF2-40B4-BE49-F238E27FC236}">
                  <a16:creationId xmlns:a16="http://schemas.microsoft.com/office/drawing/2014/main" id="{090DBEE6-D034-40BE-81BD-FC668BD00B2F}"/>
                </a:ext>
              </a:extLst>
            </p:cNvPr>
            <p:cNvSpPr>
              <a:spLocks/>
            </p:cNvSpPr>
            <p:nvPr/>
          </p:nvSpPr>
          <p:spPr bwMode="auto">
            <a:xfrm>
              <a:off x="7428196" y="2880407"/>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31" name="Freeform 100">
              <a:extLst>
                <a:ext uri="{FF2B5EF4-FFF2-40B4-BE49-F238E27FC236}">
                  <a16:creationId xmlns:a16="http://schemas.microsoft.com/office/drawing/2014/main" id="{52D1CF92-118A-4A37-BB27-4B83AB774010}"/>
                </a:ext>
              </a:extLst>
            </p:cNvPr>
            <p:cNvSpPr>
              <a:spLocks/>
            </p:cNvSpPr>
            <p:nvPr/>
          </p:nvSpPr>
          <p:spPr bwMode="auto">
            <a:xfrm>
              <a:off x="7362119" y="2848700"/>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32" name="Freeform 101">
              <a:extLst>
                <a:ext uri="{FF2B5EF4-FFF2-40B4-BE49-F238E27FC236}">
                  <a16:creationId xmlns:a16="http://schemas.microsoft.com/office/drawing/2014/main" id="{FE150836-B2D4-4C4C-8E0E-238A6376F44F}"/>
                </a:ext>
              </a:extLst>
            </p:cNvPr>
            <p:cNvSpPr>
              <a:spLocks/>
            </p:cNvSpPr>
            <p:nvPr/>
          </p:nvSpPr>
          <p:spPr bwMode="auto">
            <a:xfrm>
              <a:off x="7340091" y="2826052"/>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33" name="Freeform 102">
              <a:extLst>
                <a:ext uri="{FF2B5EF4-FFF2-40B4-BE49-F238E27FC236}">
                  <a16:creationId xmlns:a16="http://schemas.microsoft.com/office/drawing/2014/main" id="{CBB43D83-E2D6-49BB-907C-0B4BE7EFBBB7}"/>
                </a:ext>
              </a:extLst>
            </p:cNvPr>
            <p:cNvSpPr>
              <a:spLocks/>
            </p:cNvSpPr>
            <p:nvPr/>
          </p:nvSpPr>
          <p:spPr bwMode="auto">
            <a:xfrm>
              <a:off x="7296039" y="2826052"/>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34" name="Freeform 103">
              <a:extLst>
                <a:ext uri="{FF2B5EF4-FFF2-40B4-BE49-F238E27FC236}">
                  <a16:creationId xmlns:a16="http://schemas.microsoft.com/office/drawing/2014/main" id="{55621E1A-5466-4DDE-BB5F-E52111429068}"/>
                </a:ext>
              </a:extLst>
            </p:cNvPr>
            <p:cNvSpPr>
              <a:spLocks/>
            </p:cNvSpPr>
            <p:nvPr/>
          </p:nvSpPr>
          <p:spPr bwMode="auto">
            <a:xfrm>
              <a:off x="7237303" y="2826052"/>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35" name="Freeform 104">
              <a:extLst>
                <a:ext uri="{FF2B5EF4-FFF2-40B4-BE49-F238E27FC236}">
                  <a16:creationId xmlns:a16="http://schemas.microsoft.com/office/drawing/2014/main" id="{DEF0BD80-564A-47BC-9D7E-FD2A535DC4D8}"/>
                </a:ext>
              </a:extLst>
            </p:cNvPr>
            <p:cNvSpPr>
              <a:spLocks/>
            </p:cNvSpPr>
            <p:nvPr/>
          </p:nvSpPr>
          <p:spPr bwMode="auto">
            <a:xfrm>
              <a:off x="7215276" y="2826052"/>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36" name="Freeform 105">
              <a:extLst>
                <a:ext uri="{FF2B5EF4-FFF2-40B4-BE49-F238E27FC236}">
                  <a16:creationId xmlns:a16="http://schemas.microsoft.com/office/drawing/2014/main" id="{8ADFC166-F165-4304-954B-DC124C1C2B96}"/>
                </a:ext>
              </a:extLst>
            </p:cNvPr>
            <p:cNvSpPr>
              <a:spLocks/>
            </p:cNvSpPr>
            <p:nvPr/>
          </p:nvSpPr>
          <p:spPr bwMode="auto">
            <a:xfrm>
              <a:off x="7156540" y="2826052"/>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37" name="Freeform 106">
              <a:extLst>
                <a:ext uri="{FF2B5EF4-FFF2-40B4-BE49-F238E27FC236}">
                  <a16:creationId xmlns:a16="http://schemas.microsoft.com/office/drawing/2014/main" id="{200DE890-D81A-4729-80AD-8DAFA560CCC3}"/>
                </a:ext>
              </a:extLst>
            </p:cNvPr>
            <p:cNvSpPr>
              <a:spLocks/>
            </p:cNvSpPr>
            <p:nvPr/>
          </p:nvSpPr>
          <p:spPr bwMode="auto">
            <a:xfrm>
              <a:off x="7134513" y="2826052"/>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38" name="Freeform 107">
              <a:extLst>
                <a:ext uri="{FF2B5EF4-FFF2-40B4-BE49-F238E27FC236}">
                  <a16:creationId xmlns:a16="http://schemas.microsoft.com/office/drawing/2014/main" id="{A2D23769-652E-46F9-B8ED-61C2AE362D1B}"/>
                </a:ext>
              </a:extLst>
            </p:cNvPr>
            <p:cNvSpPr>
              <a:spLocks/>
            </p:cNvSpPr>
            <p:nvPr/>
          </p:nvSpPr>
          <p:spPr bwMode="auto">
            <a:xfrm>
              <a:off x="7105145" y="2826052"/>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39" name="Freeform 108">
              <a:extLst>
                <a:ext uri="{FF2B5EF4-FFF2-40B4-BE49-F238E27FC236}">
                  <a16:creationId xmlns:a16="http://schemas.microsoft.com/office/drawing/2014/main" id="{CBF20F6C-F206-424A-AA14-C25C9443CC57}"/>
                </a:ext>
              </a:extLst>
            </p:cNvPr>
            <p:cNvSpPr>
              <a:spLocks/>
            </p:cNvSpPr>
            <p:nvPr/>
          </p:nvSpPr>
          <p:spPr bwMode="auto">
            <a:xfrm>
              <a:off x="7017044" y="2826052"/>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40" name="Freeform 109">
              <a:extLst>
                <a:ext uri="{FF2B5EF4-FFF2-40B4-BE49-F238E27FC236}">
                  <a16:creationId xmlns:a16="http://schemas.microsoft.com/office/drawing/2014/main" id="{D0308BEA-24DF-4AAC-926D-F121C240EA61}"/>
                </a:ext>
              </a:extLst>
            </p:cNvPr>
            <p:cNvSpPr>
              <a:spLocks/>
            </p:cNvSpPr>
            <p:nvPr/>
          </p:nvSpPr>
          <p:spPr bwMode="auto">
            <a:xfrm>
              <a:off x="6972989" y="2807934"/>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41" name="Freeform 110">
              <a:extLst>
                <a:ext uri="{FF2B5EF4-FFF2-40B4-BE49-F238E27FC236}">
                  <a16:creationId xmlns:a16="http://schemas.microsoft.com/office/drawing/2014/main" id="{6D4B2A73-D8E6-46C4-94F3-C9A81510CE93}"/>
                </a:ext>
              </a:extLst>
            </p:cNvPr>
            <p:cNvSpPr>
              <a:spLocks/>
            </p:cNvSpPr>
            <p:nvPr/>
          </p:nvSpPr>
          <p:spPr bwMode="auto">
            <a:xfrm>
              <a:off x="6928937" y="2807934"/>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42" name="Freeform 111">
              <a:extLst>
                <a:ext uri="{FF2B5EF4-FFF2-40B4-BE49-F238E27FC236}">
                  <a16:creationId xmlns:a16="http://schemas.microsoft.com/office/drawing/2014/main" id="{150133DE-5F2A-40CA-A8EC-0FA544D281A1}"/>
                </a:ext>
              </a:extLst>
            </p:cNvPr>
            <p:cNvSpPr>
              <a:spLocks/>
            </p:cNvSpPr>
            <p:nvPr/>
          </p:nvSpPr>
          <p:spPr bwMode="auto">
            <a:xfrm>
              <a:off x="6899571" y="2807934"/>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43" name="Freeform 112">
              <a:extLst>
                <a:ext uri="{FF2B5EF4-FFF2-40B4-BE49-F238E27FC236}">
                  <a16:creationId xmlns:a16="http://schemas.microsoft.com/office/drawing/2014/main" id="{2258F83E-40E0-4F1F-88EB-35EEF424DBD3}"/>
                </a:ext>
              </a:extLst>
            </p:cNvPr>
            <p:cNvSpPr>
              <a:spLocks/>
            </p:cNvSpPr>
            <p:nvPr/>
          </p:nvSpPr>
          <p:spPr bwMode="auto">
            <a:xfrm>
              <a:off x="6877542" y="2807934"/>
              <a:ext cx="54864" cy="54864"/>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44" name="Freeform 113">
              <a:extLst>
                <a:ext uri="{FF2B5EF4-FFF2-40B4-BE49-F238E27FC236}">
                  <a16:creationId xmlns:a16="http://schemas.microsoft.com/office/drawing/2014/main" id="{DA268CED-DC5C-4D62-AD20-F69C3FEF9BEA}"/>
                </a:ext>
              </a:extLst>
            </p:cNvPr>
            <p:cNvSpPr>
              <a:spLocks/>
            </p:cNvSpPr>
            <p:nvPr/>
          </p:nvSpPr>
          <p:spPr bwMode="auto">
            <a:xfrm>
              <a:off x="6774756" y="2767167"/>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45" name="Freeform 114">
              <a:extLst>
                <a:ext uri="{FF2B5EF4-FFF2-40B4-BE49-F238E27FC236}">
                  <a16:creationId xmlns:a16="http://schemas.microsoft.com/office/drawing/2014/main" id="{357697D4-D2B3-431A-9D00-15BD3214DD1B}"/>
                </a:ext>
              </a:extLst>
            </p:cNvPr>
            <p:cNvSpPr>
              <a:spLocks/>
            </p:cNvSpPr>
            <p:nvPr/>
          </p:nvSpPr>
          <p:spPr bwMode="auto">
            <a:xfrm>
              <a:off x="6657283" y="2753580"/>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46" name="Freeform 115">
              <a:extLst>
                <a:ext uri="{FF2B5EF4-FFF2-40B4-BE49-F238E27FC236}">
                  <a16:creationId xmlns:a16="http://schemas.microsoft.com/office/drawing/2014/main" id="{0DF9C717-C1C5-47BD-986D-F70DE79AA50C}"/>
                </a:ext>
              </a:extLst>
            </p:cNvPr>
            <p:cNvSpPr>
              <a:spLocks/>
            </p:cNvSpPr>
            <p:nvPr/>
          </p:nvSpPr>
          <p:spPr bwMode="auto">
            <a:xfrm>
              <a:off x="6708676" y="2753580"/>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47" name="Freeform 116">
              <a:extLst>
                <a:ext uri="{FF2B5EF4-FFF2-40B4-BE49-F238E27FC236}">
                  <a16:creationId xmlns:a16="http://schemas.microsoft.com/office/drawing/2014/main" id="{FE351A10-C482-444D-8123-FA34B03F9404}"/>
                </a:ext>
              </a:extLst>
            </p:cNvPr>
            <p:cNvSpPr>
              <a:spLocks/>
            </p:cNvSpPr>
            <p:nvPr/>
          </p:nvSpPr>
          <p:spPr bwMode="auto">
            <a:xfrm>
              <a:off x="6591203" y="2753580"/>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48" name="Freeform 117">
              <a:extLst>
                <a:ext uri="{FF2B5EF4-FFF2-40B4-BE49-F238E27FC236}">
                  <a16:creationId xmlns:a16="http://schemas.microsoft.com/office/drawing/2014/main" id="{A91F14E7-73B1-41BE-9058-9CCC1CBD9AD6}"/>
                </a:ext>
              </a:extLst>
            </p:cNvPr>
            <p:cNvSpPr>
              <a:spLocks/>
            </p:cNvSpPr>
            <p:nvPr/>
          </p:nvSpPr>
          <p:spPr bwMode="auto">
            <a:xfrm>
              <a:off x="6539810" y="2735462"/>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49" name="Freeform 118">
              <a:extLst>
                <a:ext uri="{FF2B5EF4-FFF2-40B4-BE49-F238E27FC236}">
                  <a16:creationId xmlns:a16="http://schemas.microsoft.com/office/drawing/2014/main" id="{3E9FA5E8-C947-450D-9F3C-BC3EAEFC1D38}"/>
                </a:ext>
              </a:extLst>
            </p:cNvPr>
            <p:cNvSpPr>
              <a:spLocks/>
            </p:cNvSpPr>
            <p:nvPr/>
          </p:nvSpPr>
          <p:spPr bwMode="auto">
            <a:xfrm>
              <a:off x="6517783" y="2721873"/>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50" name="Freeform 119">
              <a:extLst>
                <a:ext uri="{FF2B5EF4-FFF2-40B4-BE49-F238E27FC236}">
                  <a16:creationId xmlns:a16="http://schemas.microsoft.com/office/drawing/2014/main" id="{863A6194-2E08-4E7E-8D8C-237FAE1F5750}"/>
                </a:ext>
              </a:extLst>
            </p:cNvPr>
            <p:cNvSpPr>
              <a:spLocks/>
            </p:cNvSpPr>
            <p:nvPr/>
          </p:nvSpPr>
          <p:spPr bwMode="auto">
            <a:xfrm>
              <a:off x="6437020" y="2690166"/>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51" name="Freeform 120">
              <a:extLst>
                <a:ext uri="{FF2B5EF4-FFF2-40B4-BE49-F238E27FC236}">
                  <a16:creationId xmlns:a16="http://schemas.microsoft.com/office/drawing/2014/main" id="{5EABFDBC-022E-4222-9C30-02AFDA9616F1}"/>
                </a:ext>
              </a:extLst>
            </p:cNvPr>
            <p:cNvSpPr>
              <a:spLocks/>
            </p:cNvSpPr>
            <p:nvPr/>
          </p:nvSpPr>
          <p:spPr bwMode="auto">
            <a:xfrm>
              <a:off x="6392967" y="2690164"/>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52" name="Freeform 121">
              <a:extLst>
                <a:ext uri="{FF2B5EF4-FFF2-40B4-BE49-F238E27FC236}">
                  <a16:creationId xmlns:a16="http://schemas.microsoft.com/office/drawing/2014/main" id="{22FEF295-A0A0-422F-BEA1-4BD2FBF53EB0}"/>
                </a:ext>
              </a:extLst>
            </p:cNvPr>
            <p:cNvSpPr>
              <a:spLocks/>
            </p:cNvSpPr>
            <p:nvPr/>
          </p:nvSpPr>
          <p:spPr bwMode="auto">
            <a:xfrm>
              <a:off x="6370942" y="2676577"/>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53" name="Freeform 122">
              <a:extLst>
                <a:ext uri="{FF2B5EF4-FFF2-40B4-BE49-F238E27FC236}">
                  <a16:creationId xmlns:a16="http://schemas.microsoft.com/office/drawing/2014/main" id="{BAE1F9B0-0FC6-4749-8290-4B779E6295CA}"/>
                </a:ext>
              </a:extLst>
            </p:cNvPr>
            <p:cNvSpPr>
              <a:spLocks/>
            </p:cNvSpPr>
            <p:nvPr/>
          </p:nvSpPr>
          <p:spPr bwMode="auto">
            <a:xfrm>
              <a:off x="6348917" y="2676577"/>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54" name="Freeform 123">
              <a:extLst>
                <a:ext uri="{FF2B5EF4-FFF2-40B4-BE49-F238E27FC236}">
                  <a16:creationId xmlns:a16="http://schemas.microsoft.com/office/drawing/2014/main" id="{DC64C0D7-F0AB-4E08-9004-863B16F4B1F7}"/>
                </a:ext>
              </a:extLst>
            </p:cNvPr>
            <p:cNvSpPr>
              <a:spLocks/>
            </p:cNvSpPr>
            <p:nvPr/>
          </p:nvSpPr>
          <p:spPr bwMode="auto">
            <a:xfrm>
              <a:off x="6326889" y="2676577"/>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55" name="Freeform 124">
              <a:extLst>
                <a:ext uri="{FF2B5EF4-FFF2-40B4-BE49-F238E27FC236}">
                  <a16:creationId xmlns:a16="http://schemas.microsoft.com/office/drawing/2014/main" id="{4A82E97E-CA3A-4725-B9B6-C03E84BBFDB9}"/>
                </a:ext>
              </a:extLst>
            </p:cNvPr>
            <p:cNvSpPr>
              <a:spLocks/>
            </p:cNvSpPr>
            <p:nvPr/>
          </p:nvSpPr>
          <p:spPr bwMode="auto">
            <a:xfrm>
              <a:off x="6282837" y="2658457"/>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56" name="Freeform 125">
              <a:extLst>
                <a:ext uri="{FF2B5EF4-FFF2-40B4-BE49-F238E27FC236}">
                  <a16:creationId xmlns:a16="http://schemas.microsoft.com/office/drawing/2014/main" id="{F89B2644-3439-44D3-9B9C-394031DC872D}"/>
                </a:ext>
              </a:extLst>
            </p:cNvPr>
            <p:cNvSpPr>
              <a:spLocks/>
            </p:cNvSpPr>
            <p:nvPr/>
          </p:nvSpPr>
          <p:spPr bwMode="auto">
            <a:xfrm>
              <a:off x="6246128" y="2658457"/>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57" name="Freeform 126">
              <a:extLst>
                <a:ext uri="{FF2B5EF4-FFF2-40B4-BE49-F238E27FC236}">
                  <a16:creationId xmlns:a16="http://schemas.microsoft.com/office/drawing/2014/main" id="{A038346D-F36F-40A0-B5BF-12082CBD86AF}"/>
                </a:ext>
              </a:extLst>
            </p:cNvPr>
            <p:cNvSpPr>
              <a:spLocks/>
            </p:cNvSpPr>
            <p:nvPr/>
          </p:nvSpPr>
          <p:spPr bwMode="auto">
            <a:xfrm>
              <a:off x="6216759" y="2658457"/>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58" name="Freeform 127">
              <a:extLst>
                <a:ext uri="{FF2B5EF4-FFF2-40B4-BE49-F238E27FC236}">
                  <a16:creationId xmlns:a16="http://schemas.microsoft.com/office/drawing/2014/main" id="{E29E9B0C-EE74-42BF-87F6-10172233388F}"/>
                </a:ext>
              </a:extLst>
            </p:cNvPr>
            <p:cNvSpPr>
              <a:spLocks/>
            </p:cNvSpPr>
            <p:nvPr/>
          </p:nvSpPr>
          <p:spPr bwMode="auto">
            <a:xfrm>
              <a:off x="6187393" y="2658457"/>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59" name="Freeform 128">
              <a:extLst>
                <a:ext uri="{FF2B5EF4-FFF2-40B4-BE49-F238E27FC236}">
                  <a16:creationId xmlns:a16="http://schemas.microsoft.com/office/drawing/2014/main" id="{A65C7ABA-F5AF-4EFE-8AFA-E1A5D7272A36}"/>
                </a:ext>
              </a:extLst>
            </p:cNvPr>
            <p:cNvSpPr>
              <a:spLocks/>
            </p:cNvSpPr>
            <p:nvPr/>
          </p:nvSpPr>
          <p:spPr bwMode="auto">
            <a:xfrm>
              <a:off x="6158021" y="2658457"/>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60" name="Freeform 129">
              <a:extLst>
                <a:ext uri="{FF2B5EF4-FFF2-40B4-BE49-F238E27FC236}">
                  <a16:creationId xmlns:a16="http://schemas.microsoft.com/office/drawing/2014/main" id="{2609FB8F-BF7E-4EFE-B7D6-489D536A72D1}"/>
                </a:ext>
              </a:extLst>
            </p:cNvPr>
            <p:cNvSpPr>
              <a:spLocks/>
            </p:cNvSpPr>
            <p:nvPr/>
          </p:nvSpPr>
          <p:spPr bwMode="auto">
            <a:xfrm>
              <a:off x="6121315" y="2635808"/>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61" name="Freeform 130">
              <a:extLst>
                <a:ext uri="{FF2B5EF4-FFF2-40B4-BE49-F238E27FC236}">
                  <a16:creationId xmlns:a16="http://schemas.microsoft.com/office/drawing/2014/main" id="{DBA15A54-33FA-441B-9BC2-237349010AB2}"/>
                </a:ext>
              </a:extLst>
            </p:cNvPr>
            <p:cNvSpPr>
              <a:spLocks/>
            </p:cNvSpPr>
            <p:nvPr/>
          </p:nvSpPr>
          <p:spPr bwMode="auto">
            <a:xfrm>
              <a:off x="6099286" y="2635808"/>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62" name="Freeform 131">
              <a:extLst>
                <a:ext uri="{FF2B5EF4-FFF2-40B4-BE49-F238E27FC236}">
                  <a16:creationId xmlns:a16="http://schemas.microsoft.com/office/drawing/2014/main" id="{6E760DE7-2AC2-4C3A-B95F-5FB5C59F9EAE}"/>
                </a:ext>
              </a:extLst>
            </p:cNvPr>
            <p:cNvSpPr>
              <a:spLocks/>
            </p:cNvSpPr>
            <p:nvPr/>
          </p:nvSpPr>
          <p:spPr bwMode="auto">
            <a:xfrm>
              <a:off x="6040552" y="2617691"/>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63" name="Freeform 132">
              <a:extLst>
                <a:ext uri="{FF2B5EF4-FFF2-40B4-BE49-F238E27FC236}">
                  <a16:creationId xmlns:a16="http://schemas.microsoft.com/office/drawing/2014/main" id="{9AF629AE-087B-4E8C-82D5-E4CEBD8EBDBF}"/>
                </a:ext>
              </a:extLst>
            </p:cNvPr>
            <p:cNvSpPr>
              <a:spLocks/>
            </p:cNvSpPr>
            <p:nvPr/>
          </p:nvSpPr>
          <p:spPr bwMode="auto">
            <a:xfrm>
              <a:off x="6011182" y="2617691"/>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64" name="Freeform 133">
              <a:extLst>
                <a:ext uri="{FF2B5EF4-FFF2-40B4-BE49-F238E27FC236}">
                  <a16:creationId xmlns:a16="http://schemas.microsoft.com/office/drawing/2014/main" id="{D0DF0F31-044B-4182-A1F4-7E4B88EEBA5B}"/>
                </a:ext>
              </a:extLst>
            </p:cNvPr>
            <p:cNvSpPr>
              <a:spLocks/>
            </p:cNvSpPr>
            <p:nvPr/>
          </p:nvSpPr>
          <p:spPr bwMode="auto">
            <a:xfrm>
              <a:off x="5974472" y="2613162"/>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65" name="Freeform 134">
              <a:extLst>
                <a:ext uri="{FF2B5EF4-FFF2-40B4-BE49-F238E27FC236}">
                  <a16:creationId xmlns:a16="http://schemas.microsoft.com/office/drawing/2014/main" id="{75BF9921-5C6E-4E53-A35C-1480E55F3E14}"/>
                </a:ext>
              </a:extLst>
            </p:cNvPr>
            <p:cNvSpPr>
              <a:spLocks/>
            </p:cNvSpPr>
            <p:nvPr/>
          </p:nvSpPr>
          <p:spPr bwMode="auto">
            <a:xfrm>
              <a:off x="5945105" y="2608632"/>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66" name="Freeform 135">
              <a:extLst>
                <a:ext uri="{FF2B5EF4-FFF2-40B4-BE49-F238E27FC236}">
                  <a16:creationId xmlns:a16="http://schemas.microsoft.com/office/drawing/2014/main" id="{3B8677BE-3EB4-4784-B346-E6BA574EE2A9}"/>
                </a:ext>
              </a:extLst>
            </p:cNvPr>
            <p:cNvSpPr>
              <a:spLocks/>
            </p:cNvSpPr>
            <p:nvPr/>
          </p:nvSpPr>
          <p:spPr bwMode="auto">
            <a:xfrm>
              <a:off x="5915737" y="2604102"/>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67" name="Freeform 136">
              <a:extLst>
                <a:ext uri="{FF2B5EF4-FFF2-40B4-BE49-F238E27FC236}">
                  <a16:creationId xmlns:a16="http://schemas.microsoft.com/office/drawing/2014/main" id="{CAF829E2-C165-4038-A5A0-96CBB12EF81A}"/>
                </a:ext>
              </a:extLst>
            </p:cNvPr>
            <p:cNvSpPr>
              <a:spLocks/>
            </p:cNvSpPr>
            <p:nvPr/>
          </p:nvSpPr>
          <p:spPr bwMode="auto">
            <a:xfrm>
              <a:off x="5849657" y="2595043"/>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68" name="Freeform 137">
              <a:extLst>
                <a:ext uri="{FF2B5EF4-FFF2-40B4-BE49-F238E27FC236}">
                  <a16:creationId xmlns:a16="http://schemas.microsoft.com/office/drawing/2014/main" id="{775A351E-0B4D-43C9-B97F-93C9C19BF1A2}"/>
                </a:ext>
              </a:extLst>
            </p:cNvPr>
            <p:cNvSpPr>
              <a:spLocks/>
            </p:cNvSpPr>
            <p:nvPr/>
          </p:nvSpPr>
          <p:spPr bwMode="auto">
            <a:xfrm>
              <a:off x="5842316" y="2595043"/>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69" name="Freeform 138">
              <a:extLst>
                <a:ext uri="{FF2B5EF4-FFF2-40B4-BE49-F238E27FC236}">
                  <a16:creationId xmlns:a16="http://schemas.microsoft.com/office/drawing/2014/main" id="{A02D7ACC-99F9-422A-A7D0-EC7197820334}"/>
                </a:ext>
              </a:extLst>
            </p:cNvPr>
            <p:cNvSpPr>
              <a:spLocks/>
            </p:cNvSpPr>
            <p:nvPr/>
          </p:nvSpPr>
          <p:spPr bwMode="auto">
            <a:xfrm>
              <a:off x="5812947" y="2595043"/>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70" name="Freeform 139">
              <a:extLst>
                <a:ext uri="{FF2B5EF4-FFF2-40B4-BE49-F238E27FC236}">
                  <a16:creationId xmlns:a16="http://schemas.microsoft.com/office/drawing/2014/main" id="{C7E3BFF5-0C93-46A5-B37B-6AA720802926}"/>
                </a:ext>
              </a:extLst>
            </p:cNvPr>
            <p:cNvSpPr>
              <a:spLocks/>
            </p:cNvSpPr>
            <p:nvPr/>
          </p:nvSpPr>
          <p:spPr bwMode="auto">
            <a:xfrm>
              <a:off x="5783579" y="2595043"/>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71" name="Freeform 140">
              <a:extLst>
                <a:ext uri="{FF2B5EF4-FFF2-40B4-BE49-F238E27FC236}">
                  <a16:creationId xmlns:a16="http://schemas.microsoft.com/office/drawing/2014/main" id="{66C73A61-C8C3-4FF6-A934-FE96CAC1AB9A}"/>
                </a:ext>
              </a:extLst>
            </p:cNvPr>
            <p:cNvSpPr>
              <a:spLocks/>
            </p:cNvSpPr>
            <p:nvPr/>
          </p:nvSpPr>
          <p:spPr bwMode="auto">
            <a:xfrm>
              <a:off x="5739526" y="2563335"/>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72" name="Freeform 141">
              <a:extLst>
                <a:ext uri="{FF2B5EF4-FFF2-40B4-BE49-F238E27FC236}">
                  <a16:creationId xmlns:a16="http://schemas.microsoft.com/office/drawing/2014/main" id="{36CAB8AE-5D23-4CC0-8691-2650CFCF386F}"/>
                </a:ext>
              </a:extLst>
            </p:cNvPr>
            <p:cNvSpPr>
              <a:spLocks/>
            </p:cNvSpPr>
            <p:nvPr/>
          </p:nvSpPr>
          <p:spPr bwMode="auto">
            <a:xfrm>
              <a:off x="5644081" y="2549748"/>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73" name="Freeform 142">
              <a:extLst>
                <a:ext uri="{FF2B5EF4-FFF2-40B4-BE49-F238E27FC236}">
                  <a16:creationId xmlns:a16="http://schemas.microsoft.com/office/drawing/2014/main" id="{A260509C-A122-4548-83FE-1D2F94497B80}"/>
                </a:ext>
              </a:extLst>
            </p:cNvPr>
            <p:cNvSpPr>
              <a:spLocks/>
            </p:cNvSpPr>
            <p:nvPr/>
          </p:nvSpPr>
          <p:spPr bwMode="auto">
            <a:xfrm>
              <a:off x="5504580" y="2495392"/>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74" name="Freeform 143">
              <a:extLst>
                <a:ext uri="{FF2B5EF4-FFF2-40B4-BE49-F238E27FC236}">
                  <a16:creationId xmlns:a16="http://schemas.microsoft.com/office/drawing/2014/main" id="{E8728A68-B56B-401E-808A-C3A7BE3EE2F5}"/>
                </a:ext>
              </a:extLst>
            </p:cNvPr>
            <p:cNvSpPr>
              <a:spLocks/>
            </p:cNvSpPr>
            <p:nvPr/>
          </p:nvSpPr>
          <p:spPr bwMode="auto">
            <a:xfrm>
              <a:off x="5416479" y="2486332"/>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75" name="Freeform 144">
              <a:extLst>
                <a:ext uri="{FF2B5EF4-FFF2-40B4-BE49-F238E27FC236}">
                  <a16:creationId xmlns:a16="http://schemas.microsoft.com/office/drawing/2014/main" id="{C5955345-5422-4365-B3EE-46DE03DB4134}"/>
                </a:ext>
              </a:extLst>
            </p:cNvPr>
            <p:cNvSpPr>
              <a:spLocks/>
            </p:cNvSpPr>
            <p:nvPr/>
          </p:nvSpPr>
          <p:spPr bwMode="auto">
            <a:xfrm>
              <a:off x="4961270" y="2373094"/>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76" name="Freeform 145">
              <a:extLst>
                <a:ext uri="{FF2B5EF4-FFF2-40B4-BE49-F238E27FC236}">
                  <a16:creationId xmlns:a16="http://schemas.microsoft.com/office/drawing/2014/main" id="{A934E60E-F3CC-42C5-8FC8-2FE0CD1ABD8A}"/>
                </a:ext>
              </a:extLst>
            </p:cNvPr>
            <p:cNvSpPr>
              <a:spLocks/>
            </p:cNvSpPr>
            <p:nvPr/>
          </p:nvSpPr>
          <p:spPr bwMode="auto">
            <a:xfrm>
              <a:off x="3184499" y="1874840"/>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77" name="Freeform 146">
              <a:extLst>
                <a:ext uri="{FF2B5EF4-FFF2-40B4-BE49-F238E27FC236}">
                  <a16:creationId xmlns:a16="http://schemas.microsoft.com/office/drawing/2014/main" id="{CB8DC6E4-7DAB-46AC-8727-2A29F9866698}"/>
                </a:ext>
              </a:extLst>
            </p:cNvPr>
            <p:cNvSpPr>
              <a:spLocks/>
            </p:cNvSpPr>
            <p:nvPr/>
          </p:nvSpPr>
          <p:spPr bwMode="auto">
            <a:xfrm>
              <a:off x="2068511" y="1172755"/>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78" name="Freeform 147">
              <a:extLst>
                <a:ext uri="{FF2B5EF4-FFF2-40B4-BE49-F238E27FC236}">
                  <a16:creationId xmlns:a16="http://schemas.microsoft.com/office/drawing/2014/main" id="{19BF96A2-3B1E-4749-BE14-425E291A0364}"/>
                </a:ext>
              </a:extLst>
            </p:cNvPr>
            <p:cNvSpPr>
              <a:spLocks/>
            </p:cNvSpPr>
            <p:nvPr/>
          </p:nvSpPr>
          <p:spPr bwMode="auto">
            <a:xfrm>
              <a:off x="2024458" y="1150109"/>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79" name="Freeform 148">
              <a:extLst>
                <a:ext uri="{FF2B5EF4-FFF2-40B4-BE49-F238E27FC236}">
                  <a16:creationId xmlns:a16="http://schemas.microsoft.com/office/drawing/2014/main" id="{D7F37791-B34D-4271-940E-2A71D97B7EAF}"/>
                </a:ext>
              </a:extLst>
            </p:cNvPr>
            <p:cNvSpPr>
              <a:spLocks/>
            </p:cNvSpPr>
            <p:nvPr/>
          </p:nvSpPr>
          <p:spPr bwMode="auto">
            <a:xfrm>
              <a:off x="1995088" y="1136519"/>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80" name="Freeform 149">
              <a:extLst>
                <a:ext uri="{FF2B5EF4-FFF2-40B4-BE49-F238E27FC236}">
                  <a16:creationId xmlns:a16="http://schemas.microsoft.com/office/drawing/2014/main" id="{013E3BF0-C944-4C9E-B3FA-A834E2CA0556}"/>
                </a:ext>
              </a:extLst>
            </p:cNvPr>
            <p:cNvSpPr>
              <a:spLocks/>
            </p:cNvSpPr>
            <p:nvPr/>
          </p:nvSpPr>
          <p:spPr bwMode="auto">
            <a:xfrm>
              <a:off x="1862933" y="1059516"/>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81" name="Freeform 150">
              <a:extLst>
                <a:ext uri="{FF2B5EF4-FFF2-40B4-BE49-F238E27FC236}">
                  <a16:creationId xmlns:a16="http://schemas.microsoft.com/office/drawing/2014/main" id="{FCA4DC7D-9B27-4E36-91A2-8DD9688E6E68}"/>
                </a:ext>
              </a:extLst>
            </p:cNvPr>
            <p:cNvSpPr>
              <a:spLocks/>
            </p:cNvSpPr>
            <p:nvPr/>
          </p:nvSpPr>
          <p:spPr bwMode="auto">
            <a:xfrm>
              <a:off x="1738117" y="1000632"/>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82" name="Freeform 151">
              <a:extLst>
                <a:ext uri="{FF2B5EF4-FFF2-40B4-BE49-F238E27FC236}">
                  <a16:creationId xmlns:a16="http://schemas.microsoft.com/office/drawing/2014/main" id="{5BB95587-A597-4C54-B912-ADCB58957D1C}"/>
                </a:ext>
              </a:extLst>
            </p:cNvPr>
            <p:cNvSpPr>
              <a:spLocks/>
            </p:cNvSpPr>
            <p:nvPr/>
          </p:nvSpPr>
          <p:spPr bwMode="auto">
            <a:xfrm>
              <a:off x="1657354" y="955336"/>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83" name="Freeform 152">
              <a:extLst>
                <a:ext uri="{FF2B5EF4-FFF2-40B4-BE49-F238E27FC236}">
                  <a16:creationId xmlns:a16="http://schemas.microsoft.com/office/drawing/2014/main" id="{3CCB7DEA-1EFD-44E9-A130-A3E7D5816883}"/>
                </a:ext>
              </a:extLst>
            </p:cNvPr>
            <p:cNvSpPr>
              <a:spLocks/>
            </p:cNvSpPr>
            <p:nvPr/>
          </p:nvSpPr>
          <p:spPr bwMode="auto">
            <a:xfrm>
              <a:off x="1591279" y="878335"/>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84" name="Freeform 153">
              <a:extLst>
                <a:ext uri="{FF2B5EF4-FFF2-40B4-BE49-F238E27FC236}">
                  <a16:creationId xmlns:a16="http://schemas.microsoft.com/office/drawing/2014/main" id="{CFF9ACCB-4FB0-4FA4-8009-15796CFA5C41}"/>
                </a:ext>
              </a:extLst>
            </p:cNvPr>
            <p:cNvSpPr>
              <a:spLocks/>
            </p:cNvSpPr>
            <p:nvPr/>
          </p:nvSpPr>
          <p:spPr bwMode="auto">
            <a:xfrm>
              <a:off x="1510514" y="837566"/>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85" name="Freeform 154">
              <a:extLst>
                <a:ext uri="{FF2B5EF4-FFF2-40B4-BE49-F238E27FC236}">
                  <a16:creationId xmlns:a16="http://schemas.microsoft.com/office/drawing/2014/main" id="{35DB9D02-A816-4714-A097-994280A1C1DD}"/>
                </a:ext>
              </a:extLst>
            </p:cNvPr>
            <p:cNvSpPr>
              <a:spLocks/>
            </p:cNvSpPr>
            <p:nvPr/>
          </p:nvSpPr>
          <p:spPr bwMode="auto">
            <a:xfrm>
              <a:off x="1429753" y="814919"/>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86" name="Freeform 155">
              <a:extLst>
                <a:ext uri="{FF2B5EF4-FFF2-40B4-BE49-F238E27FC236}">
                  <a16:creationId xmlns:a16="http://schemas.microsoft.com/office/drawing/2014/main" id="{7C148921-321C-47B7-9527-DC5E8B491129}"/>
                </a:ext>
              </a:extLst>
            </p:cNvPr>
            <p:cNvSpPr>
              <a:spLocks/>
            </p:cNvSpPr>
            <p:nvPr/>
          </p:nvSpPr>
          <p:spPr bwMode="auto">
            <a:xfrm>
              <a:off x="1363675" y="814918"/>
              <a:ext cx="64008" cy="64008"/>
            </a:xfrm>
            <a:prstGeom prst="ellipse">
              <a:avLst/>
            </a:prstGeom>
            <a:noFill/>
            <a:ln w="12700">
              <a:solidFill>
                <a:srgbClr val="F1592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87" name="Freeform 156">
              <a:extLst>
                <a:ext uri="{FF2B5EF4-FFF2-40B4-BE49-F238E27FC236}">
                  <a16:creationId xmlns:a16="http://schemas.microsoft.com/office/drawing/2014/main" id="{E804721B-D125-4BE7-9323-15742B56B46D}"/>
                </a:ext>
              </a:extLst>
            </p:cNvPr>
            <p:cNvSpPr>
              <a:spLocks/>
            </p:cNvSpPr>
            <p:nvPr/>
          </p:nvSpPr>
          <p:spPr bwMode="auto">
            <a:xfrm>
              <a:off x="1348990" y="842099"/>
              <a:ext cx="6776700" cy="1820890"/>
            </a:xfrm>
            <a:custGeom>
              <a:avLst/>
              <a:gdLst>
                <a:gd name="T0" fmla="*/ 46 w 1846"/>
                <a:gd name="T1" fmla="*/ 14 h 804"/>
                <a:gd name="T2" fmla="*/ 76 w 1846"/>
                <a:gd name="T3" fmla="*/ 28 h 804"/>
                <a:gd name="T4" fmla="*/ 90 w 1846"/>
                <a:gd name="T5" fmla="*/ 44 h 804"/>
                <a:gd name="T6" fmla="*/ 108 w 1846"/>
                <a:gd name="T7" fmla="*/ 66 h 804"/>
                <a:gd name="T8" fmla="*/ 124 w 1846"/>
                <a:gd name="T9" fmla="*/ 84 h 804"/>
                <a:gd name="T10" fmla="*/ 144 w 1846"/>
                <a:gd name="T11" fmla="*/ 108 h 804"/>
                <a:gd name="T12" fmla="*/ 178 w 1846"/>
                <a:gd name="T13" fmla="*/ 122 h 804"/>
                <a:gd name="T14" fmla="*/ 194 w 1846"/>
                <a:gd name="T15" fmla="*/ 136 h 804"/>
                <a:gd name="T16" fmla="*/ 214 w 1846"/>
                <a:gd name="T17" fmla="*/ 164 h 804"/>
                <a:gd name="T18" fmla="*/ 232 w 1846"/>
                <a:gd name="T19" fmla="*/ 180 h 804"/>
                <a:gd name="T20" fmla="*/ 240 w 1846"/>
                <a:gd name="T21" fmla="*/ 188 h 804"/>
                <a:gd name="T22" fmla="*/ 248 w 1846"/>
                <a:gd name="T23" fmla="*/ 202 h 804"/>
                <a:gd name="T24" fmla="*/ 264 w 1846"/>
                <a:gd name="T25" fmla="*/ 220 h 804"/>
                <a:gd name="T26" fmla="*/ 272 w 1846"/>
                <a:gd name="T27" fmla="*/ 236 h 804"/>
                <a:gd name="T28" fmla="*/ 286 w 1846"/>
                <a:gd name="T29" fmla="*/ 254 h 804"/>
                <a:gd name="T30" fmla="*/ 312 w 1846"/>
                <a:gd name="T31" fmla="*/ 284 h 804"/>
                <a:gd name="T32" fmla="*/ 324 w 1846"/>
                <a:gd name="T33" fmla="*/ 304 h 804"/>
                <a:gd name="T34" fmla="*/ 340 w 1846"/>
                <a:gd name="T35" fmla="*/ 320 h 804"/>
                <a:gd name="T36" fmla="*/ 358 w 1846"/>
                <a:gd name="T37" fmla="*/ 342 h 804"/>
                <a:gd name="T38" fmla="*/ 370 w 1846"/>
                <a:gd name="T39" fmla="*/ 352 h 804"/>
                <a:gd name="T40" fmla="*/ 392 w 1846"/>
                <a:gd name="T41" fmla="*/ 360 h 804"/>
                <a:gd name="T42" fmla="*/ 418 w 1846"/>
                <a:gd name="T43" fmla="*/ 370 h 804"/>
                <a:gd name="T44" fmla="*/ 448 w 1846"/>
                <a:gd name="T45" fmla="*/ 382 h 804"/>
                <a:gd name="T46" fmla="*/ 478 w 1846"/>
                <a:gd name="T47" fmla="*/ 396 h 804"/>
                <a:gd name="T48" fmla="*/ 504 w 1846"/>
                <a:gd name="T49" fmla="*/ 408 h 804"/>
                <a:gd name="T50" fmla="*/ 522 w 1846"/>
                <a:gd name="T51" fmla="*/ 424 h 804"/>
                <a:gd name="T52" fmla="*/ 542 w 1846"/>
                <a:gd name="T53" fmla="*/ 436 h 804"/>
                <a:gd name="T54" fmla="*/ 570 w 1846"/>
                <a:gd name="T55" fmla="*/ 446 h 804"/>
                <a:gd name="T56" fmla="*/ 600 w 1846"/>
                <a:gd name="T57" fmla="*/ 456 h 804"/>
                <a:gd name="T58" fmla="*/ 610 w 1846"/>
                <a:gd name="T59" fmla="*/ 468 h 804"/>
                <a:gd name="T60" fmla="*/ 646 w 1846"/>
                <a:gd name="T61" fmla="*/ 480 h 804"/>
                <a:gd name="T62" fmla="*/ 668 w 1846"/>
                <a:gd name="T63" fmla="*/ 492 h 804"/>
                <a:gd name="T64" fmla="*/ 690 w 1846"/>
                <a:gd name="T65" fmla="*/ 512 h 804"/>
                <a:gd name="T66" fmla="*/ 716 w 1846"/>
                <a:gd name="T67" fmla="*/ 520 h 804"/>
                <a:gd name="T68" fmla="*/ 756 w 1846"/>
                <a:gd name="T69" fmla="*/ 530 h 804"/>
                <a:gd name="T70" fmla="*/ 770 w 1846"/>
                <a:gd name="T71" fmla="*/ 540 h 804"/>
                <a:gd name="T72" fmla="*/ 786 w 1846"/>
                <a:gd name="T73" fmla="*/ 556 h 804"/>
                <a:gd name="T74" fmla="*/ 808 w 1846"/>
                <a:gd name="T75" fmla="*/ 572 h 804"/>
                <a:gd name="T76" fmla="*/ 832 w 1846"/>
                <a:gd name="T77" fmla="*/ 580 h 804"/>
                <a:gd name="T78" fmla="*/ 842 w 1846"/>
                <a:gd name="T79" fmla="*/ 588 h 804"/>
                <a:gd name="T80" fmla="*/ 868 w 1846"/>
                <a:gd name="T81" fmla="*/ 600 h 804"/>
                <a:gd name="T82" fmla="*/ 878 w 1846"/>
                <a:gd name="T83" fmla="*/ 612 h 804"/>
                <a:gd name="T84" fmla="*/ 926 w 1846"/>
                <a:gd name="T85" fmla="*/ 622 h 804"/>
                <a:gd name="T86" fmla="*/ 952 w 1846"/>
                <a:gd name="T87" fmla="*/ 632 h 804"/>
                <a:gd name="T88" fmla="*/ 982 w 1846"/>
                <a:gd name="T89" fmla="*/ 640 h 804"/>
                <a:gd name="T90" fmla="*/ 1016 w 1846"/>
                <a:gd name="T91" fmla="*/ 652 h 804"/>
                <a:gd name="T92" fmla="*/ 1036 w 1846"/>
                <a:gd name="T93" fmla="*/ 664 h 804"/>
                <a:gd name="T94" fmla="*/ 1054 w 1846"/>
                <a:gd name="T95" fmla="*/ 672 h 804"/>
                <a:gd name="T96" fmla="*/ 1072 w 1846"/>
                <a:gd name="T97" fmla="*/ 684 h 804"/>
                <a:gd name="T98" fmla="*/ 1122 w 1846"/>
                <a:gd name="T99" fmla="*/ 694 h 804"/>
                <a:gd name="T100" fmla="*/ 1160 w 1846"/>
                <a:gd name="T101" fmla="*/ 706 h 804"/>
                <a:gd name="T102" fmla="*/ 1256 w 1846"/>
                <a:gd name="T103" fmla="*/ 716 h 804"/>
                <a:gd name="T104" fmla="*/ 1302 w 1846"/>
                <a:gd name="T105" fmla="*/ 726 h 804"/>
                <a:gd name="T106" fmla="*/ 1342 w 1846"/>
                <a:gd name="T107" fmla="*/ 736 h 804"/>
                <a:gd name="T108" fmla="*/ 1400 w 1846"/>
                <a:gd name="T109" fmla="*/ 746 h 804"/>
                <a:gd name="T110" fmla="*/ 1518 w 1846"/>
                <a:gd name="T111" fmla="*/ 77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6" h="804">
                  <a:moveTo>
                    <a:pt x="0" y="0"/>
                  </a:moveTo>
                  <a:lnTo>
                    <a:pt x="34" y="0"/>
                  </a:lnTo>
                  <a:lnTo>
                    <a:pt x="34" y="10"/>
                  </a:lnTo>
                  <a:lnTo>
                    <a:pt x="44" y="10"/>
                  </a:lnTo>
                  <a:lnTo>
                    <a:pt x="44" y="14"/>
                  </a:lnTo>
                  <a:lnTo>
                    <a:pt x="46" y="14"/>
                  </a:lnTo>
                  <a:lnTo>
                    <a:pt x="46" y="20"/>
                  </a:lnTo>
                  <a:lnTo>
                    <a:pt x="54" y="20"/>
                  </a:lnTo>
                  <a:lnTo>
                    <a:pt x="54" y="22"/>
                  </a:lnTo>
                  <a:lnTo>
                    <a:pt x="60" y="22"/>
                  </a:lnTo>
                  <a:lnTo>
                    <a:pt x="60" y="28"/>
                  </a:lnTo>
                  <a:lnTo>
                    <a:pt x="76" y="28"/>
                  </a:lnTo>
                  <a:lnTo>
                    <a:pt x="76" y="32"/>
                  </a:lnTo>
                  <a:lnTo>
                    <a:pt x="82" y="32"/>
                  </a:lnTo>
                  <a:lnTo>
                    <a:pt x="82" y="36"/>
                  </a:lnTo>
                  <a:lnTo>
                    <a:pt x="86" y="36"/>
                  </a:lnTo>
                  <a:lnTo>
                    <a:pt x="86" y="44"/>
                  </a:lnTo>
                  <a:lnTo>
                    <a:pt x="90" y="44"/>
                  </a:lnTo>
                  <a:lnTo>
                    <a:pt x="90" y="54"/>
                  </a:lnTo>
                  <a:lnTo>
                    <a:pt x="96" y="54"/>
                  </a:lnTo>
                  <a:lnTo>
                    <a:pt x="96" y="58"/>
                  </a:lnTo>
                  <a:lnTo>
                    <a:pt x="104" y="58"/>
                  </a:lnTo>
                  <a:lnTo>
                    <a:pt x="104" y="66"/>
                  </a:lnTo>
                  <a:lnTo>
                    <a:pt x="108" y="66"/>
                  </a:lnTo>
                  <a:lnTo>
                    <a:pt x="108" y="70"/>
                  </a:lnTo>
                  <a:lnTo>
                    <a:pt x="116" y="70"/>
                  </a:lnTo>
                  <a:lnTo>
                    <a:pt x="116" y="76"/>
                  </a:lnTo>
                  <a:lnTo>
                    <a:pt x="120" y="76"/>
                  </a:lnTo>
                  <a:lnTo>
                    <a:pt x="120" y="84"/>
                  </a:lnTo>
                  <a:lnTo>
                    <a:pt x="124" y="84"/>
                  </a:lnTo>
                  <a:lnTo>
                    <a:pt x="124" y="98"/>
                  </a:lnTo>
                  <a:lnTo>
                    <a:pt x="128" y="98"/>
                  </a:lnTo>
                  <a:lnTo>
                    <a:pt x="128" y="102"/>
                  </a:lnTo>
                  <a:lnTo>
                    <a:pt x="140" y="102"/>
                  </a:lnTo>
                  <a:lnTo>
                    <a:pt x="140" y="108"/>
                  </a:lnTo>
                  <a:lnTo>
                    <a:pt x="144" y="108"/>
                  </a:lnTo>
                  <a:lnTo>
                    <a:pt x="144" y="116"/>
                  </a:lnTo>
                  <a:lnTo>
                    <a:pt x="164" y="116"/>
                  </a:lnTo>
                  <a:lnTo>
                    <a:pt x="164" y="118"/>
                  </a:lnTo>
                  <a:lnTo>
                    <a:pt x="176" y="118"/>
                  </a:lnTo>
                  <a:lnTo>
                    <a:pt x="176" y="122"/>
                  </a:lnTo>
                  <a:lnTo>
                    <a:pt x="178" y="122"/>
                  </a:lnTo>
                  <a:lnTo>
                    <a:pt x="178" y="128"/>
                  </a:lnTo>
                  <a:lnTo>
                    <a:pt x="182" y="128"/>
                  </a:lnTo>
                  <a:lnTo>
                    <a:pt x="182" y="132"/>
                  </a:lnTo>
                  <a:lnTo>
                    <a:pt x="190" y="132"/>
                  </a:lnTo>
                  <a:lnTo>
                    <a:pt x="190" y="136"/>
                  </a:lnTo>
                  <a:lnTo>
                    <a:pt x="194" y="136"/>
                  </a:lnTo>
                  <a:lnTo>
                    <a:pt x="194" y="150"/>
                  </a:lnTo>
                  <a:lnTo>
                    <a:pt x="200" y="150"/>
                  </a:lnTo>
                  <a:lnTo>
                    <a:pt x="200" y="160"/>
                  </a:lnTo>
                  <a:lnTo>
                    <a:pt x="210" y="160"/>
                  </a:lnTo>
                  <a:lnTo>
                    <a:pt x="210" y="164"/>
                  </a:lnTo>
                  <a:lnTo>
                    <a:pt x="214" y="164"/>
                  </a:lnTo>
                  <a:lnTo>
                    <a:pt x="214" y="168"/>
                  </a:lnTo>
                  <a:lnTo>
                    <a:pt x="224" y="168"/>
                  </a:lnTo>
                  <a:lnTo>
                    <a:pt x="224" y="176"/>
                  </a:lnTo>
                  <a:lnTo>
                    <a:pt x="226" y="176"/>
                  </a:lnTo>
                  <a:lnTo>
                    <a:pt x="226" y="180"/>
                  </a:lnTo>
                  <a:lnTo>
                    <a:pt x="232" y="180"/>
                  </a:lnTo>
                  <a:lnTo>
                    <a:pt x="232" y="184"/>
                  </a:lnTo>
                  <a:lnTo>
                    <a:pt x="236" y="184"/>
                  </a:lnTo>
                  <a:lnTo>
                    <a:pt x="236" y="186"/>
                  </a:lnTo>
                  <a:lnTo>
                    <a:pt x="238" y="186"/>
                  </a:lnTo>
                  <a:lnTo>
                    <a:pt x="238" y="188"/>
                  </a:lnTo>
                  <a:lnTo>
                    <a:pt x="240" y="188"/>
                  </a:lnTo>
                  <a:lnTo>
                    <a:pt x="240" y="192"/>
                  </a:lnTo>
                  <a:lnTo>
                    <a:pt x="242" y="192"/>
                  </a:lnTo>
                  <a:lnTo>
                    <a:pt x="242" y="196"/>
                  </a:lnTo>
                  <a:lnTo>
                    <a:pt x="244" y="196"/>
                  </a:lnTo>
                  <a:lnTo>
                    <a:pt x="244" y="202"/>
                  </a:lnTo>
                  <a:lnTo>
                    <a:pt x="248" y="202"/>
                  </a:lnTo>
                  <a:lnTo>
                    <a:pt x="248" y="204"/>
                  </a:lnTo>
                  <a:lnTo>
                    <a:pt x="254" y="204"/>
                  </a:lnTo>
                  <a:lnTo>
                    <a:pt x="254" y="216"/>
                  </a:lnTo>
                  <a:lnTo>
                    <a:pt x="258" y="216"/>
                  </a:lnTo>
                  <a:lnTo>
                    <a:pt x="258" y="220"/>
                  </a:lnTo>
                  <a:lnTo>
                    <a:pt x="264" y="220"/>
                  </a:lnTo>
                  <a:lnTo>
                    <a:pt x="264" y="226"/>
                  </a:lnTo>
                  <a:lnTo>
                    <a:pt x="266" y="226"/>
                  </a:lnTo>
                  <a:lnTo>
                    <a:pt x="266" y="232"/>
                  </a:lnTo>
                  <a:lnTo>
                    <a:pt x="270" y="232"/>
                  </a:lnTo>
                  <a:lnTo>
                    <a:pt x="270" y="236"/>
                  </a:lnTo>
                  <a:lnTo>
                    <a:pt x="272" y="236"/>
                  </a:lnTo>
                  <a:lnTo>
                    <a:pt x="272" y="240"/>
                  </a:lnTo>
                  <a:lnTo>
                    <a:pt x="276" y="240"/>
                  </a:lnTo>
                  <a:lnTo>
                    <a:pt x="276" y="248"/>
                  </a:lnTo>
                  <a:lnTo>
                    <a:pt x="280" y="248"/>
                  </a:lnTo>
                  <a:lnTo>
                    <a:pt x="280" y="254"/>
                  </a:lnTo>
                  <a:lnTo>
                    <a:pt x="286" y="254"/>
                  </a:lnTo>
                  <a:lnTo>
                    <a:pt x="286" y="264"/>
                  </a:lnTo>
                  <a:lnTo>
                    <a:pt x="296" y="264"/>
                  </a:lnTo>
                  <a:lnTo>
                    <a:pt x="296" y="274"/>
                  </a:lnTo>
                  <a:lnTo>
                    <a:pt x="304" y="274"/>
                  </a:lnTo>
                  <a:lnTo>
                    <a:pt x="304" y="284"/>
                  </a:lnTo>
                  <a:lnTo>
                    <a:pt x="312" y="284"/>
                  </a:lnTo>
                  <a:lnTo>
                    <a:pt x="312" y="290"/>
                  </a:lnTo>
                  <a:lnTo>
                    <a:pt x="316" y="290"/>
                  </a:lnTo>
                  <a:lnTo>
                    <a:pt x="316" y="298"/>
                  </a:lnTo>
                  <a:lnTo>
                    <a:pt x="320" y="298"/>
                  </a:lnTo>
                  <a:lnTo>
                    <a:pt x="320" y="304"/>
                  </a:lnTo>
                  <a:lnTo>
                    <a:pt x="324" y="304"/>
                  </a:lnTo>
                  <a:lnTo>
                    <a:pt x="324" y="308"/>
                  </a:lnTo>
                  <a:lnTo>
                    <a:pt x="330" y="308"/>
                  </a:lnTo>
                  <a:lnTo>
                    <a:pt x="330" y="314"/>
                  </a:lnTo>
                  <a:lnTo>
                    <a:pt x="336" y="314"/>
                  </a:lnTo>
                  <a:lnTo>
                    <a:pt x="336" y="320"/>
                  </a:lnTo>
                  <a:lnTo>
                    <a:pt x="340" y="320"/>
                  </a:lnTo>
                  <a:lnTo>
                    <a:pt x="340" y="328"/>
                  </a:lnTo>
                  <a:lnTo>
                    <a:pt x="346" y="328"/>
                  </a:lnTo>
                  <a:lnTo>
                    <a:pt x="346" y="332"/>
                  </a:lnTo>
                  <a:lnTo>
                    <a:pt x="354" y="332"/>
                  </a:lnTo>
                  <a:lnTo>
                    <a:pt x="354" y="342"/>
                  </a:lnTo>
                  <a:lnTo>
                    <a:pt x="358" y="342"/>
                  </a:lnTo>
                  <a:lnTo>
                    <a:pt x="358" y="346"/>
                  </a:lnTo>
                  <a:lnTo>
                    <a:pt x="362" y="346"/>
                  </a:lnTo>
                  <a:lnTo>
                    <a:pt x="362" y="348"/>
                  </a:lnTo>
                  <a:lnTo>
                    <a:pt x="366" y="348"/>
                  </a:lnTo>
                  <a:lnTo>
                    <a:pt x="366" y="352"/>
                  </a:lnTo>
                  <a:lnTo>
                    <a:pt x="370" y="352"/>
                  </a:lnTo>
                  <a:lnTo>
                    <a:pt x="370" y="354"/>
                  </a:lnTo>
                  <a:lnTo>
                    <a:pt x="378" y="354"/>
                  </a:lnTo>
                  <a:lnTo>
                    <a:pt x="378" y="358"/>
                  </a:lnTo>
                  <a:lnTo>
                    <a:pt x="380" y="358"/>
                  </a:lnTo>
                  <a:lnTo>
                    <a:pt x="380" y="360"/>
                  </a:lnTo>
                  <a:lnTo>
                    <a:pt x="392" y="360"/>
                  </a:lnTo>
                  <a:lnTo>
                    <a:pt x="392" y="364"/>
                  </a:lnTo>
                  <a:lnTo>
                    <a:pt x="400" y="364"/>
                  </a:lnTo>
                  <a:lnTo>
                    <a:pt x="400" y="366"/>
                  </a:lnTo>
                  <a:lnTo>
                    <a:pt x="408" y="366"/>
                  </a:lnTo>
                  <a:lnTo>
                    <a:pt x="408" y="370"/>
                  </a:lnTo>
                  <a:lnTo>
                    <a:pt x="418" y="370"/>
                  </a:lnTo>
                  <a:lnTo>
                    <a:pt x="418" y="374"/>
                  </a:lnTo>
                  <a:lnTo>
                    <a:pt x="434" y="374"/>
                  </a:lnTo>
                  <a:lnTo>
                    <a:pt x="434" y="376"/>
                  </a:lnTo>
                  <a:lnTo>
                    <a:pt x="444" y="376"/>
                  </a:lnTo>
                  <a:lnTo>
                    <a:pt x="444" y="382"/>
                  </a:lnTo>
                  <a:lnTo>
                    <a:pt x="448" y="382"/>
                  </a:lnTo>
                  <a:lnTo>
                    <a:pt x="448" y="386"/>
                  </a:lnTo>
                  <a:lnTo>
                    <a:pt x="464" y="386"/>
                  </a:lnTo>
                  <a:lnTo>
                    <a:pt x="464" y="390"/>
                  </a:lnTo>
                  <a:lnTo>
                    <a:pt x="470" y="390"/>
                  </a:lnTo>
                  <a:lnTo>
                    <a:pt x="470" y="396"/>
                  </a:lnTo>
                  <a:lnTo>
                    <a:pt x="478" y="396"/>
                  </a:lnTo>
                  <a:lnTo>
                    <a:pt x="478" y="398"/>
                  </a:lnTo>
                  <a:lnTo>
                    <a:pt x="484" y="398"/>
                  </a:lnTo>
                  <a:lnTo>
                    <a:pt x="484" y="400"/>
                  </a:lnTo>
                  <a:lnTo>
                    <a:pt x="498" y="400"/>
                  </a:lnTo>
                  <a:lnTo>
                    <a:pt x="498" y="408"/>
                  </a:lnTo>
                  <a:lnTo>
                    <a:pt x="504" y="408"/>
                  </a:lnTo>
                  <a:lnTo>
                    <a:pt x="504" y="410"/>
                  </a:lnTo>
                  <a:lnTo>
                    <a:pt x="516" y="410"/>
                  </a:lnTo>
                  <a:lnTo>
                    <a:pt x="516" y="420"/>
                  </a:lnTo>
                  <a:lnTo>
                    <a:pt x="520" y="420"/>
                  </a:lnTo>
                  <a:lnTo>
                    <a:pt x="520" y="424"/>
                  </a:lnTo>
                  <a:lnTo>
                    <a:pt x="522" y="424"/>
                  </a:lnTo>
                  <a:lnTo>
                    <a:pt x="522" y="430"/>
                  </a:lnTo>
                  <a:lnTo>
                    <a:pt x="532" y="430"/>
                  </a:lnTo>
                  <a:lnTo>
                    <a:pt x="532" y="432"/>
                  </a:lnTo>
                  <a:lnTo>
                    <a:pt x="540" y="432"/>
                  </a:lnTo>
                  <a:lnTo>
                    <a:pt x="540" y="436"/>
                  </a:lnTo>
                  <a:lnTo>
                    <a:pt x="542" y="436"/>
                  </a:lnTo>
                  <a:lnTo>
                    <a:pt x="542" y="438"/>
                  </a:lnTo>
                  <a:lnTo>
                    <a:pt x="548" y="438"/>
                  </a:lnTo>
                  <a:lnTo>
                    <a:pt x="548" y="442"/>
                  </a:lnTo>
                  <a:lnTo>
                    <a:pt x="568" y="442"/>
                  </a:lnTo>
                  <a:lnTo>
                    <a:pt x="568" y="446"/>
                  </a:lnTo>
                  <a:lnTo>
                    <a:pt x="570" y="446"/>
                  </a:lnTo>
                  <a:lnTo>
                    <a:pt x="570" y="448"/>
                  </a:lnTo>
                  <a:lnTo>
                    <a:pt x="588" y="448"/>
                  </a:lnTo>
                  <a:lnTo>
                    <a:pt x="588" y="454"/>
                  </a:lnTo>
                  <a:lnTo>
                    <a:pt x="590" y="454"/>
                  </a:lnTo>
                  <a:lnTo>
                    <a:pt x="590" y="456"/>
                  </a:lnTo>
                  <a:lnTo>
                    <a:pt x="600" y="456"/>
                  </a:lnTo>
                  <a:lnTo>
                    <a:pt x="600" y="460"/>
                  </a:lnTo>
                  <a:lnTo>
                    <a:pt x="606" y="460"/>
                  </a:lnTo>
                  <a:lnTo>
                    <a:pt x="606" y="464"/>
                  </a:lnTo>
                  <a:lnTo>
                    <a:pt x="608" y="464"/>
                  </a:lnTo>
                  <a:lnTo>
                    <a:pt x="608" y="468"/>
                  </a:lnTo>
                  <a:lnTo>
                    <a:pt x="610" y="468"/>
                  </a:lnTo>
                  <a:lnTo>
                    <a:pt x="610" y="474"/>
                  </a:lnTo>
                  <a:lnTo>
                    <a:pt x="632" y="474"/>
                  </a:lnTo>
                  <a:lnTo>
                    <a:pt x="632" y="476"/>
                  </a:lnTo>
                  <a:lnTo>
                    <a:pt x="638" y="476"/>
                  </a:lnTo>
                  <a:lnTo>
                    <a:pt x="638" y="480"/>
                  </a:lnTo>
                  <a:lnTo>
                    <a:pt x="646" y="480"/>
                  </a:lnTo>
                  <a:lnTo>
                    <a:pt x="646" y="482"/>
                  </a:lnTo>
                  <a:lnTo>
                    <a:pt x="654" y="482"/>
                  </a:lnTo>
                  <a:lnTo>
                    <a:pt x="654" y="488"/>
                  </a:lnTo>
                  <a:lnTo>
                    <a:pt x="662" y="488"/>
                  </a:lnTo>
                  <a:lnTo>
                    <a:pt x="662" y="492"/>
                  </a:lnTo>
                  <a:lnTo>
                    <a:pt x="668" y="492"/>
                  </a:lnTo>
                  <a:lnTo>
                    <a:pt x="668" y="498"/>
                  </a:lnTo>
                  <a:lnTo>
                    <a:pt x="672" y="498"/>
                  </a:lnTo>
                  <a:lnTo>
                    <a:pt x="672" y="504"/>
                  </a:lnTo>
                  <a:lnTo>
                    <a:pt x="682" y="504"/>
                  </a:lnTo>
                  <a:lnTo>
                    <a:pt x="682" y="512"/>
                  </a:lnTo>
                  <a:lnTo>
                    <a:pt x="690" y="512"/>
                  </a:lnTo>
                  <a:lnTo>
                    <a:pt x="690" y="514"/>
                  </a:lnTo>
                  <a:lnTo>
                    <a:pt x="694" y="514"/>
                  </a:lnTo>
                  <a:lnTo>
                    <a:pt x="694" y="516"/>
                  </a:lnTo>
                  <a:lnTo>
                    <a:pt x="698" y="516"/>
                  </a:lnTo>
                  <a:lnTo>
                    <a:pt x="698" y="520"/>
                  </a:lnTo>
                  <a:lnTo>
                    <a:pt x="716" y="520"/>
                  </a:lnTo>
                  <a:lnTo>
                    <a:pt x="716" y="524"/>
                  </a:lnTo>
                  <a:lnTo>
                    <a:pt x="720" y="524"/>
                  </a:lnTo>
                  <a:lnTo>
                    <a:pt x="720" y="526"/>
                  </a:lnTo>
                  <a:lnTo>
                    <a:pt x="726" y="526"/>
                  </a:lnTo>
                  <a:lnTo>
                    <a:pt x="726" y="530"/>
                  </a:lnTo>
                  <a:lnTo>
                    <a:pt x="756" y="530"/>
                  </a:lnTo>
                  <a:lnTo>
                    <a:pt x="756" y="532"/>
                  </a:lnTo>
                  <a:lnTo>
                    <a:pt x="762" y="532"/>
                  </a:lnTo>
                  <a:lnTo>
                    <a:pt x="762" y="536"/>
                  </a:lnTo>
                  <a:lnTo>
                    <a:pt x="766" y="536"/>
                  </a:lnTo>
                  <a:lnTo>
                    <a:pt x="766" y="540"/>
                  </a:lnTo>
                  <a:lnTo>
                    <a:pt x="770" y="540"/>
                  </a:lnTo>
                  <a:lnTo>
                    <a:pt x="770" y="546"/>
                  </a:lnTo>
                  <a:lnTo>
                    <a:pt x="778" y="546"/>
                  </a:lnTo>
                  <a:lnTo>
                    <a:pt x="778" y="552"/>
                  </a:lnTo>
                  <a:lnTo>
                    <a:pt x="784" y="552"/>
                  </a:lnTo>
                  <a:lnTo>
                    <a:pt x="784" y="556"/>
                  </a:lnTo>
                  <a:lnTo>
                    <a:pt x="786" y="556"/>
                  </a:lnTo>
                  <a:lnTo>
                    <a:pt x="786" y="562"/>
                  </a:lnTo>
                  <a:lnTo>
                    <a:pt x="802" y="562"/>
                  </a:lnTo>
                  <a:lnTo>
                    <a:pt x="802" y="568"/>
                  </a:lnTo>
                  <a:lnTo>
                    <a:pt x="804" y="568"/>
                  </a:lnTo>
                  <a:lnTo>
                    <a:pt x="804" y="572"/>
                  </a:lnTo>
                  <a:lnTo>
                    <a:pt x="808" y="572"/>
                  </a:lnTo>
                  <a:lnTo>
                    <a:pt x="808" y="574"/>
                  </a:lnTo>
                  <a:lnTo>
                    <a:pt x="826" y="574"/>
                  </a:lnTo>
                  <a:lnTo>
                    <a:pt x="826" y="576"/>
                  </a:lnTo>
                  <a:lnTo>
                    <a:pt x="828" y="576"/>
                  </a:lnTo>
                  <a:lnTo>
                    <a:pt x="828" y="580"/>
                  </a:lnTo>
                  <a:lnTo>
                    <a:pt x="832" y="580"/>
                  </a:lnTo>
                  <a:lnTo>
                    <a:pt x="832" y="582"/>
                  </a:lnTo>
                  <a:lnTo>
                    <a:pt x="834" y="582"/>
                  </a:lnTo>
                  <a:lnTo>
                    <a:pt x="834" y="586"/>
                  </a:lnTo>
                  <a:lnTo>
                    <a:pt x="840" y="586"/>
                  </a:lnTo>
                  <a:lnTo>
                    <a:pt x="840" y="588"/>
                  </a:lnTo>
                  <a:lnTo>
                    <a:pt x="842" y="588"/>
                  </a:lnTo>
                  <a:lnTo>
                    <a:pt x="842" y="592"/>
                  </a:lnTo>
                  <a:lnTo>
                    <a:pt x="862" y="592"/>
                  </a:lnTo>
                  <a:lnTo>
                    <a:pt x="862" y="596"/>
                  </a:lnTo>
                  <a:lnTo>
                    <a:pt x="864" y="596"/>
                  </a:lnTo>
                  <a:lnTo>
                    <a:pt x="864" y="600"/>
                  </a:lnTo>
                  <a:lnTo>
                    <a:pt x="868" y="600"/>
                  </a:lnTo>
                  <a:lnTo>
                    <a:pt x="868" y="606"/>
                  </a:lnTo>
                  <a:lnTo>
                    <a:pt x="872" y="606"/>
                  </a:lnTo>
                  <a:lnTo>
                    <a:pt x="872" y="608"/>
                  </a:lnTo>
                  <a:lnTo>
                    <a:pt x="876" y="608"/>
                  </a:lnTo>
                  <a:lnTo>
                    <a:pt x="876" y="612"/>
                  </a:lnTo>
                  <a:lnTo>
                    <a:pt x="878" y="612"/>
                  </a:lnTo>
                  <a:lnTo>
                    <a:pt x="878" y="614"/>
                  </a:lnTo>
                  <a:lnTo>
                    <a:pt x="884" y="614"/>
                  </a:lnTo>
                  <a:lnTo>
                    <a:pt x="884" y="618"/>
                  </a:lnTo>
                  <a:lnTo>
                    <a:pt x="888" y="618"/>
                  </a:lnTo>
                  <a:lnTo>
                    <a:pt x="888" y="622"/>
                  </a:lnTo>
                  <a:lnTo>
                    <a:pt x="926" y="622"/>
                  </a:lnTo>
                  <a:lnTo>
                    <a:pt x="926" y="624"/>
                  </a:lnTo>
                  <a:lnTo>
                    <a:pt x="932" y="624"/>
                  </a:lnTo>
                  <a:lnTo>
                    <a:pt x="932" y="628"/>
                  </a:lnTo>
                  <a:lnTo>
                    <a:pt x="950" y="628"/>
                  </a:lnTo>
                  <a:lnTo>
                    <a:pt x="950" y="632"/>
                  </a:lnTo>
                  <a:lnTo>
                    <a:pt x="952" y="632"/>
                  </a:lnTo>
                  <a:lnTo>
                    <a:pt x="952" y="634"/>
                  </a:lnTo>
                  <a:lnTo>
                    <a:pt x="962" y="634"/>
                  </a:lnTo>
                  <a:lnTo>
                    <a:pt x="962" y="638"/>
                  </a:lnTo>
                  <a:lnTo>
                    <a:pt x="966" y="638"/>
                  </a:lnTo>
                  <a:lnTo>
                    <a:pt x="966" y="640"/>
                  </a:lnTo>
                  <a:lnTo>
                    <a:pt x="982" y="640"/>
                  </a:lnTo>
                  <a:lnTo>
                    <a:pt x="982" y="644"/>
                  </a:lnTo>
                  <a:lnTo>
                    <a:pt x="986" y="644"/>
                  </a:lnTo>
                  <a:lnTo>
                    <a:pt x="986" y="646"/>
                  </a:lnTo>
                  <a:lnTo>
                    <a:pt x="1004" y="646"/>
                  </a:lnTo>
                  <a:lnTo>
                    <a:pt x="1004" y="652"/>
                  </a:lnTo>
                  <a:lnTo>
                    <a:pt x="1016" y="652"/>
                  </a:lnTo>
                  <a:lnTo>
                    <a:pt x="1016" y="654"/>
                  </a:lnTo>
                  <a:lnTo>
                    <a:pt x="1018" y="654"/>
                  </a:lnTo>
                  <a:lnTo>
                    <a:pt x="1018" y="660"/>
                  </a:lnTo>
                  <a:lnTo>
                    <a:pt x="1034" y="660"/>
                  </a:lnTo>
                  <a:lnTo>
                    <a:pt x="1034" y="664"/>
                  </a:lnTo>
                  <a:lnTo>
                    <a:pt x="1036" y="664"/>
                  </a:lnTo>
                  <a:lnTo>
                    <a:pt x="1036" y="666"/>
                  </a:lnTo>
                  <a:lnTo>
                    <a:pt x="1040" y="666"/>
                  </a:lnTo>
                  <a:lnTo>
                    <a:pt x="1040" y="668"/>
                  </a:lnTo>
                  <a:lnTo>
                    <a:pt x="1042" y="668"/>
                  </a:lnTo>
                  <a:lnTo>
                    <a:pt x="1042" y="672"/>
                  </a:lnTo>
                  <a:lnTo>
                    <a:pt x="1054" y="672"/>
                  </a:lnTo>
                  <a:lnTo>
                    <a:pt x="1054" y="674"/>
                  </a:lnTo>
                  <a:lnTo>
                    <a:pt x="1064" y="674"/>
                  </a:lnTo>
                  <a:lnTo>
                    <a:pt x="1064" y="678"/>
                  </a:lnTo>
                  <a:lnTo>
                    <a:pt x="1068" y="678"/>
                  </a:lnTo>
                  <a:lnTo>
                    <a:pt x="1068" y="684"/>
                  </a:lnTo>
                  <a:lnTo>
                    <a:pt x="1072" y="684"/>
                  </a:lnTo>
                  <a:lnTo>
                    <a:pt x="1072" y="688"/>
                  </a:lnTo>
                  <a:lnTo>
                    <a:pt x="1086" y="688"/>
                  </a:lnTo>
                  <a:lnTo>
                    <a:pt x="1086" y="692"/>
                  </a:lnTo>
                  <a:lnTo>
                    <a:pt x="1106" y="692"/>
                  </a:lnTo>
                  <a:lnTo>
                    <a:pt x="1106" y="694"/>
                  </a:lnTo>
                  <a:lnTo>
                    <a:pt x="1122" y="694"/>
                  </a:lnTo>
                  <a:lnTo>
                    <a:pt x="1122" y="700"/>
                  </a:lnTo>
                  <a:lnTo>
                    <a:pt x="1134" y="700"/>
                  </a:lnTo>
                  <a:lnTo>
                    <a:pt x="1134" y="702"/>
                  </a:lnTo>
                  <a:lnTo>
                    <a:pt x="1148" y="702"/>
                  </a:lnTo>
                  <a:lnTo>
                    <a:pt x="1148" y="706"/>
                  </a:lnTo>
                  <a:lnTo>
                    <a:pt x="1160" y="706"/>
                  </a:lnTo>
                  <a:lnTo>
                    <a:pt x="1160" y="710"/>
                  </a:lnTo>
                  <a:lnTo>
                    <a:pt x="1176" y="710"/>
                  </a:lnTo>
                  <a:lnTo>
                    <a:pt x="1176" y="712"/>
                  </a:lnTo>
                  <a:lnTo>
                    <a:pt x="1218" y="712"/>
                  </a:lnTo>
                  <a:lnTo>
                    <a:pt x="1218" y="716"/>
                  </a:lnTo>
                  <a:lnTo>
                    <a:pt x="1256" y="716"/>
                  </a:lnTo>
                  <a:lnTo>
                    <a:pt x="1256" y="720"/>
                  </a:lnTo>
                  <a:lnTo>
                    <a:pt x="1268" y="720"/>
                  </a:lnTo>
                  <a:lnTo>
                    <a:pt x="1268" y="724"/>
                  </a:lnTo>
                  <a:lnTo>
                    <a:pt x="1278" y="724"/>
                  </a:lnTo>
                  <a:lnTo>
                    <a:pt x="1278" y="726"/>
                  </a:lnTo>
                  <a:lnTo>
                    <a:pt x="1302" y="726"/>
                  </a:lnTo>
                  <a:lnTo>
                    <a:pt x="1302" y="730"/>
                  </a:lnTo>
                  <a:lnTo>
                    <a:pt x="1336" y="730"/>
                  </a:lnTo>
                  <a:lnTo>
                    <a:pt x="1336" y="730"/>
                  </a:lnTo>
                  <a:lnTo>
                    <a:pt x="1336" y="736"/>
                  </a:lnTo>
                  <a:lnTo>
                    <a:pt x="1336" y="736"/>
                  </a:lnTo>
                  <a:lnTo>
                    <a:pt x="1342" y="736"/>
                  </a:lnTo>
                  <a:lnTo>
                    <a:pt x="1342" y="738"/>
                  </a:lnTo>
                  <a:lnTo>
                    <a:pt x="1348" y="738"/>
                  </a:lnTo>
                  <a:lnTo>
                    <a:pt x="1348" y="742"/>
                  </a:lnTo>
                  <a:lnTo>
                    <a:pt x="1364" y="742"/>
                  </a:lnTo>
                  <a:lnTo>
                    <a:pt x="1364" y="746"/>
                  </a:lnTo>
                  <a:lnTo>
                    <a:pt x="1400" y="746"/>
                  </a:lnTo>
                  <a:lnTo>
                    <a:pt x="1400" y="752"/>
                  </a:lnTo>
                  <a:lnTo>
                    <a:pt x="1430" y="752"/>
                  </a:lnTo>
                  <a:lnTo>
                    <a:pt x="1430" y="758"/>
                  </a:lnTo>
                  <a:lnTo>
                    <a:pt x="1448" y="758"/>
                  </a:lnTo>
                  <a:lnTo>
                    <a:pt x="1448" y="770"/>
                  </a:lnTo>
                  <a:lnTo>
                    <a:pt x="1518" y="770"/>
                  </a:lnTo>
                  <a:lnTo>
                    <a:pt x="1518" y="776"/>
                  </a:lnTo>
                  <a:lnTo>
                    <a:pt x="1744" y="776"/>
                  </a:lnTo>
                  <a:lnTo>
                    <a:pt x="1744" y="804"/>
                  </a:lnTo>
                  <a:lnTo>
                    <a:pt x="1846" y="804"/>
                  </a:lnTo>
                </a:path>
              </a:pathLst>
            </a:custGeom>
            <a:noFill/>
            <a:ln w="1905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88" name="Freeform 157">
              <a:extLst>
                <a:ext uri="{FF2B5EF4-FFF2-40B4-BE49-F238E27FC236}">
                  <a16:creationId xmlns:a16="http://schemas.microsoft.com/office/drawing/2014/main" id="{5330F7BE-25C4-4840-BA5D-719B8E7D977B}"/>
                </a:ext>
              </a:extLst>
            </p:cNvPr>
            <p:cNvSpPr>
              <a:spLocks/>
            </p:cNvSpPr>
            <p:nvPr/>
          </p:nvSpPr>
          <p:spPr bwMode="auto">
            <a:xfrm>
              <a:off x="8090740" y="262675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89" name="Freeform 158">
              <a:extLst>
                <a:ext uri="{FF2B5EF4-FFF2-40B4-BE49-F238E27FC236}">
                  <a16:creationId xmlns:a16="http://schemas.microsoft.com/office/drawing/2014/main" id="{E45F031B-D699-4D89-91C7-9BAF446281F8}"/>
                </a:ext>
              </a:extLst>
            </p:cNvPr>
            <p:cNvSpPr>
              <a:spLocks/>
            </p:cNvSpPr>
            <p:nvPr/>
          </p:nvSpPr>
          <p:spPr bwMode="auto">
            <a:xfrm>
              <a:off x="8009977" y="262675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90" name="Freeform 159">
              <a:extLst>
                <a:ext uri="{FF2B5EF4-FFF2-40B4-BE49-F238E27FC236}">
                  <a16:creationId xmlns:a16="http://schemas.microsoft.com/office/drawing/2014/main" id="{8993F761-1401-4686-BD84-40FB44EEC1DA}"/>
                </a:ext>
              </a:extLst>
            </p:cNvPr>
            <p:cNvSpPr>
              <a:spLocks/>
            </p:cNvSpPr>
            <p:nvPr/>
          </p:nvSpPr>
          <p:spPr bwMode="auto">
            <a:xfrm>
              <a:off x="7987952" y="262675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91" name="Freeform 160">
              <a:extLst>
                <a:ext uri="{FF2B5EF4-FFF2-40B4-BE49-F238E27FC236}">
                  <a16:creationId xmlns:a16="http://schemas.microsoft.com/office/drawing/2014/main" id="{6C574B47-5E78-419F-A7B5-7DE516163FEA}"/>
                </a:ext>
              </a:extLst>
            </p:cNvPr>
            <p:cNvSpPr>
              <a:spLocks/>
            </p:cNvSpPr>
            <p:nvPr/>
          </p:nvSpPr>
          <p:spPr bwMode="auto">
            <a:xfrm>
              <a:off x="7951241" y="262675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92" name="Freeform 161">
              <a:extLst>
                <a:ext uri="{FF2B5EF4-FFF2-40B4-BE49-F238E27FC236}">
                  <a16:creationId xmlns:a16="http://schemas.microsoft.com/office/drawing/2014/main" id="{79165B37-3806-471E-A2EA-34D5FBB6BF1C}"/>
                </a:ext>
              </a:extLst>
            </p:cNvPr>
            <p:cNvSpPr>
              <a:spLocks/>
            </p:cNvSpPr>
            <p:nvPr/>
          </p:nvSpPr>
          <p:spPr bwMode="auto">
            <a:xfrm>
              <a:off x="7929214" y="262675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93" name="Freeform 162">
              <a:extLst>
                <a:ext uri="{FF2B5EF4-FFF2-40B4-BE49-F238E27FC236}">
                  <a16:creationId xmlns:a16="http://schemas.microsoft.com/office/drawing/2014/main" id="{D499E569-ACE3-425A-BEEF-ABF31DFF7B85}"/>
                </a:ext>
              </a:extLst>
            </p:cNvPr>
            <p:cNvSpPr>
              <a:spLocks/>
            </p:cNvSpPr>
            <p:nvPr/>
          </p:nvSpPr>
          <p:spPr bwMode="auto">
            <a:xfrm>
              <a:off x="7907189" y="262675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94" name="Freeform 163">
              <a:extLst>
                <a:ext uri="{FF2B5EF4-FFF2-40B4-BE49-F238E27FC236}">
                  <a16:creationId xmlns:a16="http://schemas.microsoft.com/office/drawing/2014/main" id="{68C90B4D-003D-4891-A439-5F80CF44C66B}"/>
                </a:ext>
              </a:extLst>
            </p:cNvPr>
            <p:cNvSpPr>
              <a:spLocks/>
            </p:cNvSpPr>
            <p:nvPr/>
          </p:nvSpPr>
          <p:spPr bwMode="auto">
            <a:xfrm>
              <a:off x="7870479" y="262675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95" name="Freeform 164">
              <a:extLst>
                <a:ext uri="{FF2B5EF4-FFF2-40B4-BE49-F238E27FC236}">
                  <a16:creationId xmlns:a16="http://schemas.microsoft.com/office/drawing/2014/main" id="{DA3D5D1C-BBB3-49A8-9C75-78C391765133}"/>
                </a:ext>
              </a:extLst>
            </p:cNvPr>
            <p:cNvSpPr>
              <a:spLocks/>
            </p:cNvSpPr>
            <p:nvPr/>
          </p:nvSpPr>
          <p:spPr bwMode="auto">
            <a:xfrm>
              <a:off x="7833769" y="262675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96" name="Freeform 165">
              <a:extLst>
                <a:ext uri="{FF2B5EF4-FFF2-40B4-BE49-F238E27FC236}">
                  <a16:creationId xmlns:a16="http://schemas.microsoft.com/office/drawing/2014/main" id="{C7158B01-3615-4EFD-8158-01E376B0FC78}"/>
                </a:ext>
              </a:extLst>
            </p:cNvPr>
            <p:cNvSpPr>
              <a:spLocks/>
            </p:cNvSpPr>
            <p:nvPr/>
          </p:nvSpPr>
          <p:spPr bwMode="auto">
            <a:xfrm>
              <a:off x="7804401" y="262675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97" name="Freeform 166">
              <a:extLst>
                <a:ext uri="{FF2B5EF4-FFF2-40B4-BE49-F238E27FC236}">
                  <a16:creationId xmlns:a16="http://schemas.microsoft.com/office/drawing/2014/main" id="{08CEECFB-4A6B-4905-A830-317D55C645B2}"/>
                </a:ext>
              </a:extLst>
            </p:cNvPr>
            <p:cNvSpPr>
              <a:spLocks/>
            </p:cNvSpPr>
            <p:nvPr/>
          </p:nvSpPr>
          <p:spPr bwMode="auto">
            <a:xfrm>
              <a:off x="7789716" y="262675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98" name="Freeform 167">
              <a:extLst>
                <a:ext uri="{FF2B5EF4-FFF2-40B4-BE49-F238E27FC236}">
                  <a16:creationId xmlns:a16="http://schemas.microsoft.com/office/drawing/2014/main" id="{9EF5EFFB-19A5-4148-AEA5-9EDE303C4879}"/>
                </a:ext>
              </a:extLst>
            </p:cNvPr>
            <p:cNvSpPr>
              <a:spLocks/>
            </p:cNvSpPr>
            <p:nvPr/>
          </p:nvSpPr>
          <p:spPr bwMode="auto">
            <a:xfrm>
              <a:off x="7729218" y="2626750"/>
              <a:ext cx="110131" cy="63414"/>
            </a:xfrm>
            <a:custGeom>
              <a:avLst/>
              <a:gdLst>
                <a:gd name="T0" fmla="*/ 0 w 30"/>
                <a:gd name="T1" fmla="*/ 28 h 28"/>
                <a:gd name="T2" fmla="*/ 16 w 30"/>
                <a:gd name="T3" fmla="*/ 0 h 28"/>
                <a:gd name="T4" fmla="*/ 30 w 30"/>
                <a:gd name="T5" fmla="*/ 28 h 28"/>
                <a:gd name="T6" fmla="*/ 0 w 30"/>
                <a:gd name="T7" fmla="*/ 28 h 28"/>
              </a:gdLst>
              <a:ahLst/>
              <a:cxnLst>
                <a:cxn ang="0">
                  <a:pos x="T0" y="T1"/>
                </a:cxn>
                <a:cxn ang="0">
                  <a:pos x="T2" y="T3"/>
                </a:cxn>
                <a:cxn ang="0">
                  <a:pos x="T4" y="T5"/>
                </a:cxn>
                <a:cxn ang="0">
                  <a:pos x="T6" y="T7"/>
                </a:cxn>
              </a:cxnLst>
              <a:rect l="0" t="0" r="r" b="b"/>
              <a:pathLst>
                <a:path w="30" h="28">
                  <a:moveTo>
                    <a:pt x="0" y="28"/>
                  </a:moveTo>
                  <a:lnTo>
                    <a:pt x="16" y="0"/>
                  </a:lnTo>
                  <a:lnTo>
                    <a:pt x="30"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399" name="Freeform 168">
              <a:extLst>
                <a:ext uri="{FF2B5EF4-FFF2-40B4-BE49-F238E27FC236}">
                  <a16:creationId xmlns:a16="http://schemas.microsoft.com/office/drawing/2014/main" id="{847B9E71-F439-4EB0-B782-81B11B5706BA}"/>
                </a:ext>
              </a:extLst>
            </p:cNvPr>
            <p:cNvSpPr>
              <a:spLocks/>
            </p:cNvSpPr>
            <p:nvPr/>
          </p:nvSpPr>
          <p:spPr bwMode="auto">
            <a:xfrm>
              <a:off x="7701611"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00" name="Freeform 169">
              <a:extLst>
                <a:ext uri="{FF2B5EF4-FFF2-40B4-BE49-F238E27FC236}">
                  <a16:creationId xmlns:a16="http://schemas.microsoft.com/office/drawing/2014/main" id="{E35F78B1-5B72-48E1-8AC2-8314D9F6EA3C}"/>
                </a:ext>
              </a:extLst>
            </p:cNvPr>
            <p:cNvSpPr>
              <a:spLocks/>
            </p:cNvSpPr>
            <p:nvPr/>
          </p:nvSpPr>
          <p:spPr bwMode="auto">
            <a:xfrm>
              <a:off x="7679587"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01" name="Freeform 170">
              <a:extLst>
                <a:ext uri="{FF2B5EF4-FFF2-40B4-BE49-F238E27FC236}">
                  <a16:creationId xmlns:a16="http://schemas.microsoft.com/office/drawing/2014/main" id="{1F16C218-7236-4BDC-BDBD-0C7D4D228B19}"/>
                </a:ext>
              </a:extLst>
            </p:cNvPr>
            <p:cNvSpPr>
              <a:spLocks/>
            </p:cNvSpPr>
            <p:nvPr/>
          </p:nvSpPr>
          <p:spPr bwMode="auto">
            <a:xfrm>
              <a:off x="7635533"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02" name="Freeform 171">
              <a:extLst>
                <a:ext uri="{FF2B5EF4-FFF2-40B4-BE49-F238E27FC236}">
                  <a16:creationId xmlns:a16="http://schemas.microsoft.com/office/drawing/2014/main" id="{EF11CC72-CBF8-4121-A5BE-9BA6FC2E83E2}"/>
                </a:ext>
              </a:extLst>
            </p:cNvPr>
            <p:cNvSpPr>
              <a:spLocks/>
            </p:cNvSpPr>
            <p:nvPr/>
          </p:nvSpPr>
          <p:spPr bwMode="auto">
            <a:xfrm>
              <a:off x="7598823"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03" name="Freeform 172">
              <a:extLst>
                <a:ext uri="{FF2B5EF4-FFF2-40B4-BE49-F238E27FC236}">
                  <a16:creationId xmlns:a16="http://schemas.microsoft.com/office/drawing/2014/main" id="{F6DF18A2-CBA2-4AC1-BF3F-9547B981BF26}"/>
                </a:ext>
              </a:extLst>
            </p:cNvPr>
            <p:cNvSpPr>
              <a:spLocks/>
            </p:cNvSpPr>
            <p:nvPr/>
          </p:nvSpPr>
          <p:spPr bwMode="auto">
            <a:xfrm>
              <a:off x="7584138"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04" name="Freeform 173">
              <a:extLst>
                <a:ext uri="{FF2B5EF4-FFF2-40B4-BE49-F238E27FC236}">
                  <a16:creationId xmlns:a16="http://schemas.microsoft.com/office/drawing/2014/main" id="{E55A1D52-F51B-42C5-B7E5-CCEEDFDCDB0C}"/>
                </a:ext>
              </a:extLst>
            </p:cNvPr>
            <p:cNvSpPr>
              <a:spLocks/>
            </p:cNvSpPr>
            <p:nvPr/>
          </p:nvSpPr>
          <p:spPr bwMode="auto">
            <a:xfrm>
              <a:off x="7562114"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05" name="Freeform 174">
              <a:extLst>
                <a:ext uri="{FF2B5EF4-FFF2-40B4-BE49-F238E27FC236}">
                  <a16:creationId xmlns:a16="http://schemas.microsoft.com/office/drawing/2014/main" id="{72959C74-F691-49A2-B109-608CF4F3F4BF}"/>
                </a:ext>
              </a:extLst>
            </p:cNvPr>
            <p:cNvSpPr>
              <a:spLocks/>
            </p:cNvSpPr>
            <p:nvPr/>
          </p:nvSpPr>
          <p:spPr bwMode="auto">
            <a:xfrm>
              <a:off x="7474009"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06" name="Freeform 175">
              <a:extLst>
                <a:ext uri="{FF2B5EF4-FFF2-40B4-BE49-F238E27FC236}">
                  <a16:creationId xmlns:a16="http://schemas.microsoft.com/office/drawing/2014/main" id="{40D23380-299C-4896-8B89-C3825B31DECD}"/>
                </a:ext>
              </a:extLst>
            </p:cNvPr>
            <p:cNvSpPr>
              <a:spLocks/>
            </p:cNvSpPr>
            <p:nvPr/>
          </p:nvSpPr>
          <p:spPr bwMode="auto">
            <a:xfrm>
              <a:off x="7415274" y="2563336"/>
              <a:ext cx="64008" cy="63414"/>
            </a:xfrm>
            <a:custGeom>
              <a:avLst/>
              <a:gdLst>
                <a:gd name="T0" fmla="*/ 0 w 30"/>
                <a:gd name="T1" fmla="*/ 28 h 28"/>
                <a:gd name="T2" fmla="*/ 16 w 30"/>
                <a:gd name="T3" fmla="*/ 0 h 28"/>
                <a:gd name="T4" fmla="*/ 30 w 30"/>
                <a:gd name="T5" fmla="*/ 28 h 28"/>
                <a:gd name="T6" fmla="*/ 0 w 30"/>
                <a:gd name="T7" fmla="*/ 28 h 28"/>
              </a:gdLst>
              <a:ahLst/>
              <a:cxnLst>
                <a:cxn ang="0">
                  <a:pos x="T0" y="T1"/>
                </a:cxn>
                <a:cxn ang="0">
                  <a:pos x="T2" y="T3"/>
                </a:cxn>
                <a:cxn ang="0">
                  <a:pos x="T4" y="T5"/>
                </a:cxn>
                <a:cxn ang="0">
                  <a:pos x="T6" y="T7"/>
                </a:cxn>
              </a:cxnLst>
              <a:rect l="0" t="0" r="r" b="b"/>
              <a:pathLst>
                <a:path w="30" h="28">
                  <a:moveTo>
                    <a:pt x="0" y="28"/>
                  </a:moveTo>
                  <a:lnTo>
                    <a:pt x="16" y="0"/>
                  </a:lnTo>
                  <a:lnTo>
                    <a:pt x="30"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07" name="Freeform 176">
              <a:extLst>
                <a:ext uri="{FF2B5EF4-FFF2-40B4-BE49-F238E27FC236}">
                  <a16:creationId xmlns:a16="http://schemas.microsoft.com/office/drawing/2014/main" id="{3BBFD470-37E6-49BF-8F93-86D454C80301}"/>
                </a:ext>
              </a:extLst>
            </p:cNvPr>
            <p:cNvSpPr>
              <a:spLocks/>
            </p:cNvSpPr>
            <p:nvPr/>
          </p:nvSpPr>
          <p:spPr bwMode="auto">
            <a:xfrm>
              <a:off x="7393246"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08" name="Freeform 177">
              <a:extLst>
                <a:ext uri="{FF2B5EF4-FFF2-40B4-BE49-F238E27FC236}">
                  <a16:creationId xmlns:a16="http://schemas.microsoft.com/office/drawing/2014/main" id="{E83822DB-8CA7-4699-8636-A02ED52C1E18}"/>
                </a:ext>
              </a:extLst>
            </p:cNvPr>
            <p:cNvSpPr>
              <a:spLocks/>
            </p:cNvSpPr>
            <p:nvPr/>
          </p:nvSpPr>
          <p:spPr bwMode="auto">
            <a:xfrm>
              <a:off x="7371221"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09" name="Freeform 178">
              <a:extLst>
                <a:ext uri="{FF2B5EF4-FFF2-40B4-BE49-F238E27FC236}">
                  <a16:creationId xmlns:a16="http://schemas.microsoft.com/office/drawing/2014/main" id="{4E3B9A7B-A1A6-482A-8C56-241176A229F5}"/>
                </a:ext>
              </a:extLst>
            </p:cNvPr>
            <p:cNvSpPr>
              <a:spLocks/>
            </p:cNvSpPr>
            <p:nvPr/>
          </p:nvSpPr>
          <p:spPr bwMode="auto">
            <a:xfrm>
              <a:off x="7349198"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10" name="Freeform 179">
              <a:extLst>
                <a:ext uri="{FF2B5EF4-FFF2-40B4-BE49-F238E27FC236}">
                  <a16:creationId xmlns:a16="http://schemas.microsoft.com/office/drawing/2014/main" id="{53830A91-0B5D-40CF-A404-D01A49E23027}"/>
                </a:ext>
              </a:extLst>
            </p:cNvPr>
            <p:cNvSpPr>
              <a:spLocks/>
            </p:cNvSpPr>
            <p:nvPr/>
          </p:nvSpPr>
          <p:spPr bwMode="auto">
            <a:xfrm>
              <a:off x="7290460"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11" name="Freeform 180">
              <a:extLst>
                <a:ext uri="{FF2B5EF4-FFF2-40B4-BE49-F238E27FC236}">
                  <a16:creationId xmlns:a16="http://schemas.microsoft.com/office/drawing/2014/main" id="{5EE48377-44E6-454C-8D7E-E750FECDDC9A}"/>
                </a:ext>
              </a:extLst>
            </p:cNvPr>
            <p:cNvSpPr>
              <a:spLocks/>
            </p:cNvSpPr>
            <p:nvPr/>
          </p:nvSpPr>
          <p:spPr bwMode="auto">
            <a:xfrm>
              <a:off x="7268435"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12" name="Freeform 181">
              <a:extLst>
                <a:ext uri="{FF2B5EF4-FFF2-40B4-BE49-F238E27FC236}">
                  <a16:creationId xmlns:a16="http://schemas.microsoft.com/office/drawing/2014/main" id="{1546B81C-1926-4045-8ADB-0FB49802010D}"/>
                </a:ext>
              </a:extLst>
            </p:cNvPr>
            <p:cNvSpPr>
              <a:spLocks/>
            </p:cNvSpPr>
            <p:nvPr/>
          </p:nvSpPr>
          <p:spPr bwMode="auto">
            <a:xfrm>
              <a:off x="7202353"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13" name="Freeform 182">
              <a:extLst>
                <a:ext uri="{FF2B5EF4-FFF2-40B4-BE49-F238E27FC236}">
                  <a16:creationId xmlns:a16="http://schemas.microsoft.com/office/drawing/2014/main" id="{A72EF3A7-D5E1-4C83-B936-44788DAB02C9}"/>
                </a:ext>
              </a:extLst>
            </p:cNvPr>
            <p:cNvSpPr>
              <a:spLocks/>
            </p:cNvSpPr>
            <p:nvPr/>
          </p:nvSpPr>
          <p:spPr bwMode="auto">
            <a:xfrm>
              <a:off x="7172987"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14" name="Freeform 183">
              <a:extLst>
                <a:ext uri="{FF2B5EF4-FFF2-40B4-BE49-F238E27FC236}">
                  <a16:creationId xmlns:a16="http://schemas.microsoft.com/office/drawing/2014/main" id="{76E4D6AF-E82F-4D0E-A8E9-5799B83B2121}"/>
                </a:ext>
              </a:extLst>
            </p:cNvPr>
            <p:cNvSpPr>
              <a:spLocks/>
            </p:cNvSpPr>
            <p:nvPr/>
          </p:nvSpPr>
          <p:spPr bwMode="auto">
            <a:xfrm>
              <a:off x="7114250"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15" name="Freeform 184">
              <a:extLst>
                <a:ext uri="{FF2B5EF4-FFF2-40B4-BE49-F238E27FC236}">
                  <a16:creationId xmlns:a16="http://schemas.microsoft.com/office/drawing/2014/main" id="{8C01BC4E-4002-4C03-BD0B-0E94423017E9}"/>
                </a:ext>
              </a:extLst>
            </p:cNvPr>
            <p:cNvSpPr>
              <a:spLocks/>
            </p:cNvSpPr>
            <p:nvPr/>
          </p:nvSpPr>
          <p:spPr bwMode="auto">
            <a:xfrm>
              <a:off x="7070199" y="2563336"/>
              <a:ext cx="64008" cy="63414"/>
            </a:xfrm>
            <a:custGeom>
              <a:avLst/>
              <a:gdLst>
                <a:gd name="T0" fmla="*/ 0 w 30"/>
                <a:gd name="T1" fmla="*/ 28 h 28"/>
                <a:gd name="T2" fmla="*/ 14 w 30"/>
                <a:gd name="T3" fmla="*/ 0 h 28"/>
                <a:gd name="T4" fmla="*/ 30 w 30"/>
                <a:gd name="T5" fmla="*/ 28 h 28"/>
                <a:gd name="T6" fmla="*/ 0 w 30"/>
                <a:gd name="T7" fmla="*/ 28 h 28"/>
              </a:gdLst>
              <a:ahLst/>
              <a:cxnLst>
                <a:cxn ang="0">
                  <a:pos x="T0" y="T1"/>
                </a:cxn>
                <a:cxn ang="0">
                  <a:pos x="T2" y="T3"/>
                </a:cxn>
                <a:cxn ang="0">
                  <a:pos x="T4" y="T5"/>
                </a:cxn>
                <a:cxn ang="0">
                  <a:pos x="T6" y="T7"/>
                </a:cxn>
              </a:cxnLst>
              <a:rect l="0" t="0" r="r" b="b"/>
              <a:pathLst>
                <a:path w="30" h="28">
                  <a:moveTo>
                    <a:pt x="0" y="28"/>
                  </a:moveTo>
                  <a:lnTo>
                    <a:pt x="14" y="0"/>
                  </a:lnTo>
                  <a:lnTo>
                    <a:pt x="30"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16" name="Freeform 185">
              <a:extLst>
                <a:ext uri="{FF2B5EF4-FFF2-40B4-BE49-F238E27FC236}">
                  <a16:creationId xmlns:a16="http://schemas.microsoft.com/office/drawing/2014/main" id="{3A38D625-7BA9-46D1-9D63-C0BFBA3E800F}"/>
                </a:ext>
              </a:extLst>
            </p:cNvPr>
            <p:cNvSpPr>
              <a:spLocks/>
            </p:cNvSpPr>
            <p:nvPr/>
          </p:nvSpPr>
          <p:spPr bwMode="auto">
            <a:xfrm>
              <a:off x="7040830" y="2563336"/>
              <a:ext cx="64008" cy="63414"/>
            </a:xfrm>
            <a:custGeom>
              <a:avLst/>
              <a:gdLst>
                <a:gd name="T0" fmla="*/ 0 w 30"/>
                <a:gd name="T1" fmla="*/ 28 h 28"/>
                <a:gd name="T2" fmla="*/ 14 w 30"/>
                <a:gd name="T3" fmla="*/ 0 h 28"/>
                <a:gd name="T4" fmla="*/ 30 w 30"/>
                <a:gd name="T5" fmla="*/ 28 h 28"/>
                <a:gd name="T6" fmla="*/ 0 w 30"/>
                <a:gd name="T7" fmla="*/ 28 h 28"/>
              </a:gdLst>
              <a:ahLst/>
              <a:cxnLst>
                <a:cxn ang="0">
                  <a:pos x="T0" y="T1"/>
                </a:cxn>
                <a:cxn ang="0">
                  <a:pos x="T2" y="T3"/>
                </a:cxn>
                <a:cxn ang="0">
                  <a:pos x="T4" y="T5"/>
                </a:cxn>
                <a:cxn ang="0">
                  <a:pos x="T6" y="T7"/>
                </a:cxn>
              </a:cxnLst>
              <a:rect l="0" t="0" r="r" b="b"/>
              <a:pathLst>
                <a:path w="30" h="28">
                  <a:moveTo>
                    <a:pt x="0" y="28"/>
                  </a:moveTo>
                  <a:lnTo>
                    <a:pt x="14" y="0"/>
                  </a:lnTo>
                  <a:lnTo>
                    <a:pt x="30"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17" name="Freeform 186">
              <a:extLst>
                <a:ext uri="{FF2B5EF4-FFF2-40B4-BE49-F238E27FC236}">
                  <a16:creationId xmlns:a16="http://schemas.microsoft.com/office/drawing/2014/main" id="{581A9858-9DE9-4EE3-BA32-1C1D16468696}"/>
                </a:ext>
              </a:extLst>
            </p:cNvPr>
            <p:cNvSpPr>
              <a:spLocks/>
            </p:cNvSpPr>
            <p:nvPr/>
          </p:nvSpPr>
          <p:spPr bwMode="auto">
            <a:xfrm>
              <a:off x="7011462" y="2563336"/>
              <a:ext cx="64008" cy="63414"/>
            </a:xfrm>
            <a:custGeom>
              <a:avLst/>
              <a:gdLst>
                <a:gd name="T0" fmla="*/ 0 w 30"/>
                <a:gd name="T1" fmla="*/ 28 h 28"/>
                <a:gd name="T2" fmla="*/ 14 w 30"/>
                <a:gd name="T3" fmla="*/ 0 h 28"/>
                <a:gd name="T4" fmla="*/ 30 w 30"/>
                <a:gd name="T5" fmla="*/ 28 h 28"/>
                <a:gd name="T6" fmla="*/ 0 w 30"/>
                <a:gd name="T7" fmla="*/ 28 h 28"/>
              </a:gdLst>
              <a:ahLst/>
              <a:cxnLst>
                <a:cxn ang="0">
                  <a:pos x="T0" y="T1"/>
                </a:cxn>
                <a:cxn ang="0">
                  <a:pos x="T2" y="T3"/>
                </a:cxn>
                <a:cxn ang="0">
                  <a:pos x="T4" y="T5"/>
                </a:cxn>
                <a:cxn ang="0">
                  <a:pos x="T6" y="T7"/>
                </a:cxn>
              </a:cxnLst>
              <a:rect l="0" t="0" r="r" b="b"/>
              <a:pathLst>
                <a:path w="30" h="28">
                  <a:moveTo>
                    <a:pt x="0" y="28"/>
                  </a:moveTo>
                  <a:lnTo>
                    <a:pt x="14" y="0"/>
                  </a:lnTo>
                  <a:lnTo>
                    <a:pt x="30"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18" name="Freeform 187">
              <a:extLst>
                <a:ext uri="{FF2B5EF4-FFF2-40B4-BE49-F238E27FC236}">
                  <a16:creationId xmlns:a16="http://schemas.microsoft.com/office/drawing/2014/main" id="{67D992AE-9398-4CA9-9490-0607BFE5C245}"/>
                </a:ext>
              </a:extLst>
            </p:cNvPr>
            <p:cNvSpPr>
              <a:spLocks/>
            </p:cNvSpPr>
            <p:nvPr/>
          </p:nvSpPr>
          <p:spPr bwMode="auto">
            <a:xfrm>
              <a:off x="6967409"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19" name="Freeform 188">
              <a:extLst>
                <a:ext uri="{FF2B5EF4-FFF2-40B4-BE49-F238E27FC236}">
                  <a16:creationId xmlns:a16="http://schemas.microsoft.com/office/drawing/2014/main" id="{BF29F565-0632-41BD-AD80-100357C733C3}"/>
                </a:ext>
              </a:extLst>
            </p:cNvPr>
            <p:cNvSpPr>
              <a:spLocks/>
            </p:cNvSpPr>
            <p:nvPr/>
          </p:nvSpPr>
          <p:spPr bwMode="auto">
            <a:xfrm>
              <a:off x="6952726" y="256333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20" name="Freeform 189">
              <a:extLst>
                <a:ext uri="{FF2B5EF4-FFF2-40B4-BE49-F238E27FC236}">
                  <a16:creationId xmlns:a16="http://schemas.microsoft.com/office/drawing/2014/main" id="{AED27AD0-AC4B-49F4-9267-3995B74D9541}"/>
                </a:ext>
              </a:extLst>
            </p:cNvPr>
            <p:cNvSpPr>
              <a:spLocks/>
            </p:cNvSpPr>
            <p:nvPr/>
          </p:nvSpPr>
          <p:spPr bwMode="auto">
            <a:xfrm>
              <a:off x="6892229" y="2563337"/>
              <a:ext cx="10278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21" name="Freeform 190">
              <a:extLst>
                <a:ext uri="{FF2B5EF4-FFF2-40B4-BE49-F238E27FC236}">
                  <a16:creationId xmlns:a16="http://schemas.microsoft.com/office/drawing/2014/main" id="{8893B817-ACB5-4B31-A9FE-15E72FEC0934}"/>
                </a:ext>
              </a:extLst>
            </p:cNvPr>
            <p:cNvSpPr>
              <a:spLocks/>
            </p:cNvSpPr>
            <p:nvPr/>
          </p:nvSpPr>
          <p:spPr bwMode="auto">
            <a:xfrm>
              <a:off x="6840834" y="2545219"/>
              <a:ext cx="102788" cy="67943"/>
            </a:xfrm>
            <a:custGeom>
              <a:avLst/>
              <a:gdLst>
                <a:gd name="T0" fmla="*/ 0 w 28"/>
                <a:gd name="T1" fmla="*/ 30 h 30"/>
                <a:gd name="T2" fmla="*/ 14 w 28"/>
                <a:gd name="T3" fmla="*/ 0 h 30"/>
                <a:gd name="T4" fmla="*/ 28 w 28"/>
                <a:gd name="T5" fmla="*/ 30 h 30"/>
                <a:gd name="T6" fmla="*/ 0 w 28"/>
                <a:gd name="T7" fmla="*/ 30 h 30"/>
              </a:gdLst>
              <a:ahLst/>
              <a:cxnLst>
                <a:cxn ang="0">
                  <a:pos x="T0" y="T1"/>
                </a:cxn>
                <a:cxn ang="0">
                  <a:pos x="T2" y="T3"/>
                </a:cxn>
                <a:cxn ang="0">
                  <a:pos x="T4" y="T5"/>
                </a:cxn>
                <a:cxn ang="0">
                  <a:pos x="T6" y="T7"/>
                </a:cxn>
              </a:cxnLst>
              <a:rect l="0" t="0" r="r" b="b"/>
              <a:pathLst>
                <a:path w="28" h="30">
                  <a:moveTo>
                    <a:pt x="0" y="30"/>
                  </a:moveTo>
                  <a:lnTo>
                    <a:pt x="14" y="0"/>
                  </a:lnTo>
                  <a:lnTo>
                    <a:pt x="28"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22" name="Freeform 191">
              <a:extLst>
                <a:ext uri="{FF2B5EF4-FFF2-40B4-BE49-F238E27FC236}">
                  <a16:creationId xmlns:a16="http://schemas.microsoft.com/office/drawing/2014/main" id="{5220D484-78CE-41A1-A204-12D63B6C061E}"/>
                </a:ext>
              </a:extLst>
            </p:cNvPr>
            <p:cNvSpPr>
              <a:spLocks/>
            </p:cNvSpPr>
            <p:nvPr/>
          </p:nvSpPr>
          <p:spPr bwMode="auto">
            <a:xfrm>
              <a:off x="6813226" y="2545219"/>
              <a:ext cx="64008" cy="67943"/>
            </a:xfrm>
            <a:custGeom>
              <a:avLst/>
              <a:gdLst>
                <a:gd name="T0" fmla="*/ 0 w 30"/>
                <a:gd name="T1" fmla="*/ 30 h 30"/>
                <a:gd name="T2" fmla="*/ 16 w 30"/>
                <a:gd name="T3" fmla="*/ 0 h 30"/>
                <a:gd name="T4" fmla="*/ 30 w 30"/>
                <a:gd name="T5" fmla="*/ 30 h 30"/>
                <a:gd name="T6" fmla="*/ 0 w 30"/>
                <a:gd name="T7" fmla="*/ 30 h 30"/>
              </a:gdLst>
              <a:ahLst/>
              <a:cxnLst>
                <a:cxn ang="0">
                  <a:pos x="T0" y="T1"/>
                </a:cxn>
                <a:cxn ang="0">
                  <a:pos x="T2" y="T3"/>
                </a:cxn>
                <a:cxn ang="0">
                  <a:pos x="T4" y="T5"/>
                </a:cxn>
                <a:cxn ang="0">
                  <a:pos x="T6" y="T7"/>
                </a:cxn>
              </a:cxnLst>
              <a:rect l="0" t="0" r="r" b="b"/>
              <a:pathLst>
                <a:path w="30" h="30">
                  <a:moveTo>
                    <a:pt x="0" y="30"/>
                  </a:moveTo>
                  <a:lnTo>
                    <a:pt x="16" y="0"/>
                  </a:lnTo>
                  <a:lnTo>
                    <a:pt x="30"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23" name="Freeform 192">
              <a:extLst>
                <a:ext uri="{FF2B5EF4-FFF2-40B4-BE49-F238E27FC236}">
                  <a16:creationId xmlns:a16="http://schemas.microsoft.com/office/drawing/2014/main" id="{B54EC3EB-27BB-4214-968C-46E88AB8FE67}"/>
                </a:ext>
              </a:extLst>
            </p:cNvPr>
            <p:cNvSpPr>
              <a:spLocks/>
            </p:cNvSpPr>
            <p:nvPr/>
          </p:nvSpPr>
          <p:spPr bwMode="auto">
            <a:xfrm>
              <a:off x="6798543" y="2545219"/>
              <a:ext cx="64008" cy="67943"/>
            </a:xfrm>
            <a:custGeom>
              <a:avLst/>
              <a:gdLst>
                <a:gd name="T0" fmla="*/ 0 w 28"/>
                <a:gd name="T1" fmla="*/ 30 h 30"/>
                <a:gd name="T2" fmla="*/ 14 w 28"/>
                <a:gd name="T3" fmla="*/ 0 h 30"/>
                <a:gd name="T4" fmla="*/ 28 w 28"/>
                <a:gd name="T5" fmla="*/ 30 h 30"/>
                <a:gd name="T6" fmla="*/ 0 w 28"/>
                <a:gd name="T7" fmla="*/ 30 h 30"/>
              </a:gdLst>
              <a:ahLst/>
              <a:cxnLst>
                <a:cxn ang="0">
                  <a:pos x="T0" y="T1"/>
                </a:cxn>
                <a:cxn ang="0">
                  <a:pos x="T2" y="T3"/>
                </a:cxn>
                <a:cxn ang="0">
                  <a:pos x="T4" y="T5"/>
                </a:cxn>
                <a:cxn ang="0">
                  <a:pos x="T6" y="T7"/>
                </a:cxn>
              </a:cxnLst>
              <a:rect l="0" t="0" r="r" b="b"/>
              <a:pathLst>
                <a:path w="28" h="30">
                  <a:moveTo>
                    <a:pt x="0" y="30"/>
                  </a:moveTo>
                  <a:lnTo>
                    <a:pt x="14" y="0"/>
                  </a:lnTo>
                  <a:lnTo>
                    <a:pt x="28"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24" name="Freeform 193">
              <a:extLst>
                <a:ext uri="{FF2B5EF4-FFF2-40B4-BE49-F238E27FC236}">
                  <a16:creationId xmlns:a16="http://schemas.microsoft.com/office/drawing/2014/main" id="{3B8AFA9F-5A52-4E03-B2FC-5C4F5A13C70E}"/>
                </a:ext>
              </a:extLst>
            </p:cNvPr>
            <p:cNvSpPr>
              <a:spLocks/>
            </p:cNvSpPr>
            <p:nvPr/>
          </p:nvSpPr>
          <p:spPr bwMode="auto">
            <a:xfrm>
              <a:off x="6739806" y="2545219"/>
              <a:ext cx="64008" cy="67943"/>
            </a:xfrm>
            <a:custGeom>
              <a:avLst/>
              <a:gdLst>
                <a:gd name="T0" fmla="*/ 0 w 28"/>
                <a:gd name="T1" fmla="*/ 30 h 30"/>
                <a:gd name="T2" fmla="*/ 14 w 28"/>
                <a:gd name="T3" fmla="*/ 0 h 30"/>
                <a:gd name="T4" fmla="*/ 28 w 28"/>
                <a:gd name="T5" fmla="*/ 30 h 30"/>
                <a:gd name="T6" fmla="*/ 0 w 28"/>
                <a:gd name="T7" fmla="*/ 30 h 30"/>
              </a:gdLst>
              <a:ahLst/>
              <a:cxnLst>
                <a:cxn ang="0">
                  <a:pos x="T0" y="T1"/>
                </a:cxn>
                <a:cxn ang="0">
                  <a:pos x="T2" y="T3"/>
                </a:cxn>
                <a:cxn ang="0">
                  <a:pos x="T4" y="T5"/>
                </a:cxn>
                <a:cxn ang="0">
                  <a:pos x="T6" y="T7"/>
                </a:cxn>
              </a:cxnLst>
              <a:rect l="0" t="0" r="r" b="b"/>
              <a:pathLst>
                <a:path w="28" h="30">
                  <a:moveTo>
                    <a:pt x="0" y="30"/>
                  </a:moveTo>
                  <a:lnTo>
                    <a:pt x="14" y="0"/>
                  </a:lnTo>
                  <a:lnTo>
                    <a:pt x="28"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25" name="Freeform 194">
              <a:extLst>
                <a:ext uri="{FF2B5EF4-FFF2-40B4-BE49-F238E27FC236}">
                  <a16:creationId xmlns:a16="http://schemas.microsoft.com/office/drawing/2014/main" id="{ECBEF80D-705C-43D7-8AE8-53439823A0F8}"/>
                </a:ext>
              </a:extLst>
            </p:cNvPr>
            <p:cNvSpPr>
              <a:spLocks/>
            </p:cNvSpPr>
            <p:nvPr/>
          </p:nvSpPr>
          <p:spPr bwMode="auto">
            <a:xfrm>
              <a:off x="6717780" y="2545219"/>
              <a:ext cx="64008" cy="67943"/>
            </a:xfrm>
            <a:custGeom>
              <a:avLst/>
              <a:gdLst>
                <a:gd name="T0" fmla="*/ 0 w 28"/>
                <a:gd name="T1" fmla="*/ 30 h 30"/>
                <a:gd name="T2" fmla="*/ 14 w 28"/>
                <a:gd name="T3" fmla="*/ 0 h 30"/>
                <a:gd name="T4" fmla="*/ 28 w 28"/>
                <a:gd name="T5" fmla="*/ 30 h 30"/>
                <a:gd name="T6" fmla="*/ 0 w 28"/>
                <a:gd name="T7" fmla="*/ 30 h 30"/>
              </a:gdLst>
              <a:ahLst/>
              <a:cxnLst>
                <a:cxn ang="0">
                  <a:pos x="T0" y="T1"/>
                </a:cxn>
                <a:cxn ang="0">
                  <a:pos x="T2" y="T3"/>
                </a:cxn>
                <a:cxn ang="0">
                  <a:pos x="T4" y="T5"/>
                </a:cxn>
                <a:cxn ang="0">
                  <a:pos x="T6" y="T7"/>
                </a:cxn>
              </a:cxnLst>
              <a:rect l="0" t="0" r="r" b="b"/>
              <a:pathLst>
                <a:path w="28" h="30">
                  <a:moveTo>
                    <a:pt x="0" y="30"/>
                  </a:moveTo>
                  <a:lnTo>
                    <a:pt x="14" y="0"/>
                  </a:lnTo>
                  <a:lnTo>
                    <a:pt x="28"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26" name="Freeform 195">
              <a:extLst>
                <a:ext uri="{FF2B5EF4-FFF2-40B4-BE49-F238E27FC236}">
                  <a16:creationId xmlns:a16="http://schemas.microsoft.com/office/drawing/2014/main" id="{05784912-5BAA-47B0-8967-93E4D6236A68}"/>
                </a:ext>
              </a:extLst>
            </p:cNvPr>
            <p:cNvSpPr>
              <a:spLocks/>
            </p:cNvSpPr>
            <p:nvPr/>
          </p:nvSpPr>
          <p:spPr bwMode="auto">
            <a:xfrm>
              <a:off x="6695755" y="2545219"/>
              <a:ext cx="64008" cy="67943"/>
            </a:xfrm>
            <a:custGeom>
              <a:avLst/>
              <a:gdLst>
                <a:gd name="T0" fmla="*/ 0 w 28"/>
                <a:gd name="T1" fmla="*/ 30 h 30"/>
                <a:gd name="T2" fmla="*/ 14 w 28"/>
                <a:gd name="T3" fmla="*/ 0 h 30"/>
                <a:gd name="T4" fmla="*/ 28 w 28"/>
                <a:gd name="T5" fmla="*/ 30 h 30"/>
                <a:gd name="T6" fmla="*/ 0 w 28"/>
                <a:gd name="T7" fmla="*/ 30 h 30"/>
              </a:gdLst>
              <a:ahLst/>
              <a:cxnLst>
                <a:cxn ang="0">
                  <a:pos x="T0" y="T1"/>
                </a:cxn>
                <a:cxn ang="0">
                  <a:pos x="T2" y="T3"/>
                </a:cxn>
                <a:cxn ang="0">
                  <a:pos x="T4" y="T5"/>
                </a:cxn>
                <a:cxn ang="0">
                  <a:pos x="T6" y="T7"/>
                </a:cxn>
              </a:cxnLst>
              <a:rect l="0" t="0" r="r" b="b"/>
              <a:pathLst>
                <a:path w="28" h="30">
                  <a:moveTo>
                    <a:pt x="0" y="30"/>
                  </a:moveTo>
                  <a:lnTo>
                    <a:pt x="14" y="0"/>
                  </a:lnTo>
                  <a:lnTo>
                    <a:pt x="28"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27" name="Freeform 196">
              <a:extLst>
                <a:ext uri="{FF2B5EF4-FFF2-40B4-BE49-F238E27FC236}">
                  <a16:creationId xmlns:a16="http://schemas.microsoft.com/office/drawing/2014/main" id="{E4B75EC4-B0AD-4EAD-8757-990BD74BD5D7}"/>
                </a:ext>
              </a:extLst>
            </p:cNvPr>
            <p:cNvSpPr>
              <a:spLocks/>
            </p:cNvSpPr>
            <p:nvPr/>
          </p:nvSpPr>
          <p:spPr bwMode="auto">
            <a:xfrm>
              <a:off x="6629677" y="2545219"/>
              <a:ext cx="64008" cy="67943"/>
            </a:xfrm>
            <a:custGeom>
              <a:avLst/>
              <a:gdLst>
                <a:gd name="T0" fmla="*/ 0 w 28"/>
                <a:gd name="T1" fmla="*/ 30 h 30"/>
                <a:gd name="T2" fmla="*/ 14 w 28"/>
                <a:gd name="T3" fmla="*/ 0 h 30"/>
                <a:gd name="T4" fmla="*/ 28 w 28"/>
                <a:gd name="T5" fmla="*/ 30 h 30"/>
                <a:gd name="T6" fmla="*/ 0 w 28"/>
                <a:gd name="T7" fmla="*/ 30 h 30"/>
              </a:gdLst>
              <a:ahLst/>
              <a:cxnLst>
                <a:cxn ang="0">
                  <a:pos x="T0" y="T1"/>
                </a:cxn>
                <a:cxn ang="0">
                  <a:pos x="T2" y="T3"/>
                </a:cxn>
                <a:cxn ang="0">
                  <a:pos x="T4" y="T5"/>
                </a:cxn>
                <a:cxn ang="0">
                  <a:pos x="T6" y="T7"/>
                </a:cxn>
              </a:cxnLst>
              <a:rect l="0" t="0" r="r" b="b"/>
              <a:pathLst>
                <a:path w="28" h="30">
                  <a:moveTo>
                    <a:pt x="0" y="30"/>
                  </a:moveTo>
                  <a:lnTo>
                    <a:pt x="14" y="0"/>
                  </a:lnTo>
                  <a:lnTo>
                    <a:pt x="28"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28" name="Freeform 197">
              <a:extLst>
                <a:ext uri="{FF2B5EF4-FFF2-40B4-BE49-F238E27FC236}">
                  <a16:creationId xmlns:a16="http://schemas.microsoft.com/office/drawing/2014/main" id="{EA72936D-564B-4D27-BF2A-4317DD1DE1E4}"/>
                </a:ext>
              </a:extLst>
            </p:cNvPr>
            <p:cNvSpPr>
              <a:spLocks/>
            </p:cNvSpPr>
            <p:nvPr/>
          </p:nvSpPr>
          <p:spPr bwMode="auto">
            <a:xfrm>
              <a:off x="6563599" y="2518039"/>
              <a:ext cx="64008" cy="67943"/>
            </a:xfrm>
            <a:custGeom>
              <a:avLst/>
              <a:gdLst>
                <a:gd name="T0" fmla="*/ 0 w 28"/>
                <a:gd name="T1" fmla="*/ 30 h 30"/>
                <a:gd name="T2" fmla="*/ 14 w 28"/>
                <a:gd name="T3" fmla="*/ 0 h 30"/>
                <a:gd name="T4" fmla="*/ 28 w 28"/>
                <a:gd name="T5" fmla="*/ 30 h 30"/>
                <a:gd name="T6" fmla="*/ 0 w 28"/>
                <a:gd name="T7" fmla="*/ 30 h 30"/>
              </a:gdLst>
              <a:ahLst/>
              <a:cxnLst>
                <a:cxn ang="0">
                  <a:pos x="T0" y="T1"/>
                </a:cxn>
                <a:cxn ang="0">
                  <a:pos x="T2" y="T3"/>
                </a:cxn>
                <a:cxn ang="0">
                  <a:pos x="T4" y="T5"/>
                </a:cxn>
                <a:cxn ang="0">
                  <a:pos x="T6" y="T7"/>
                </a:cxn>
              </a:cxnLst>
              <a:rect l="0" t="0" r="r" b="b"/>
              <a:pathLst>
                <a:path w="28" h="30">
                  <a:moveTo>
                    <a:pt x="0" y="30"/>
                  </a:moveTo>
                  <a:lnTo>
                    <a:pt x="14" y="0"/>
                  </a:lnTo>
                  <a:lnTo>
                    <a:pt x="28"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29" name="Freeform 198">
              <a:extLst>
                <a:ext uri="{FF2B5EF4-FFF2-40B4-BE49-F238E27FC236}">
                  <a16:creationId xmlns:a16="http://schemas.microsoft.com/office/drawing/2014/main" id="{4EB12B24-B558-4A5C-ACFC-AB57F5B4AA43}"/>
                </a:ext>
              </a:extLst>
            </p:cNvPr>
            <p:cNvSpPr>
              <a:spLocks/>
            </p:cNvSpPr>
            <p:nvPr/>
          </p:nvSpPr>
          <p:spPr bwMode="auto">
            <a:xfrm>
              <a:off x="6534230" y="2504453"/>
              <a:ext cx="64008" cy="67943"/>
            </a:xfrm>
            <a:custGeom>
              <a:avLst/>
              <a:gdLst>
                <a:gd name="T0" fmla="*/ 0 w 28"/>
                <a:gd name="T1" fmla="*/ 30 h 30"/>
                <a:gd name="T2" fmla="*/ 14 w 28"/>
                <a:gd name="T3" fmla="*/ 0 h 30"/>
                <a:gd name="T4" fmla="*/ 28 w 28"/>
                <a:gd name="T5" fmla="*/ 30 h 30"/>
                <a:gd name="T6" fmla="*/ 0 w 28"/>
                <a:gd name="T7" fmla="*/ 30 h 30"/>
              </a:gdLst>
              <a:ahLst/>
              <a:cxnLst>
                <a:cxn ang="0">
                  <a:pos x="T0" y="T1"/>
                </a:cxn>
                <a:cxn ang="0">
                  <a:pos x="T2" y="T3"/>
                </a:cxn>
                <a:cxn ang="0">
                  <a:pos x="T4" y="T5"/>
                </a:cxn>
                <a:cxn ang="0">
                  <a:pos x="T6" y="T7"/>
                </a:cxn>
              </a:cxnLst>
              <a:rect l="0" t="0" r="r" b="b"/>
              <a:pathLst>
                <a:path w="28" h="30">
                  <a:moveTo>
                    <a:pt x="0" y="30"/>
                  </a:moveTo>
                  <a:lnTo>
                    <a:pt x="14" y="0"/>
                  </a:lnTo>
                  <a:lnTo>
                    <a:pt x="28"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30" name="Freeform 199">
              <a:extLst>
                <a:ext uri="{FF2B5EF4-FFF2-40B4-BE49-F238E27FC236}">
                  <a16:creationId xmlns:a16="http://schemas.microsoft.com/office/drawing/2014/main" id="{CD31FEBF-1ECB-4EB0-8514-9B330E3C22F3}"/>
                </a:ext>
              </a:extLst>
            </p:cNvPr>
            <p:cNvSpPr>
              <a:spLocks/>
            </p:cNvSpPr>
            <p:nvPr/>
          </p:nvSpPr>
          <p:spPr bwMode="auto">
            <a:xfrm>
              <a:off x="6512204" y="2504453"/>
              <a:ext cx="64008" cy="67943"/>
            </a:xfrm>
            <a:custGeom>
              <a:avLst/>
              <a:gdLst>
                <a:gd name="T0" fmla="*/ 0 w 28"/>
                <a:gd name="T1" fmla="*/ 30 h 30"/>
                <a:gd name="T2" fmla="*/ 14 w 28"/>
                <a:gd name="T3" fmla="*/ 0 h 30"/>
                <a:gd name="T4" fmla="*/ 28 w 28"/>
                <a:gd name="T5" fmla="*/ 30 h 30"/>
                <a:gd name="T6" fmla="*/ 0 w 28"/>
                <a:gd name="T7" fmla="*/ 30 h 30"/>
              </a:gdLst>
              <a:ahLst/>
              <a:cxnLst>
                <a:cxn ang="0">
                  <a:pos x="T0" y="T1"/>
                </a:cxn>
                <a:cxn ang="0">
                  <a:pos x="T2" y="T3"/>
                </a:cxn>
                <a:cxn ang="0">
                  <a:pos x="T4" y="T5"/>
                </a:cxn>
                <a:cxn ang="0">
                  <a:pos x="T6" y="T7"/>
                </a:cxn>
              </a:cxnLst>
              <a:rect l="0" t="0" r="r" b="b"/>
              <a:pathLst>
                <a:path w="28" h="30">
                  <a:moveTo>
                    <a:pt x="0" y="30"/>
                  </a:moveTo>
                  <a:lnTo>
                    <a:pt x="14" y="0"/>
                  </a:lnTo>
                  <a:lnTo>
                    <a:pt x="28"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31" name="Freeform 200">
              <a:extLst>
                <a:ext uri="{FF2B5EF4-FFF2-40B4-BE49-F238E27FC236}">
                  <a16:creationId xmlns:a16="http://schemas.microsoft.com/office/drawing/2014/main" id="{6CBE70B2-F064-4069-A088-52BC548A4FD5}"/>
                </a:ext>
              </a:extLst>
            </p:cNvPr>
            <p:cNvSpPr>
              <a:spLocks/>
            </p:cNvSpPr>
            <p:nvPr/>
          </p:nvSpPr>
          <p:spPr bwMode="auto">
            <a:xfrm>
              <a:off x="6482838" y="2504453"/>
              <a:ext cx="64008" cy="67943"/>
            </a:xfrm>
            <a:custGeom>
              <a:avLst/>
              <a:gdLst>
                <a:gd name="T0" fmla="*/ 0 w 30"/>
                <a:gd name="T1" fmla="*/ 30 h 30"/>
                <a:gd name="T2" fmla="*/ 16 w 30"/>
                <a:gd name="T3" fmla="*/ 0 h 30"/>
                <a:gd name="T4" fmla="*/ 30 w 30"/>
                <a:gd name="T5" fmla="*/ 30 h 30"/>
                <a:gd name="T6" fmla="*/ 0 w 30"/>
                <a:gd name="T7" fmla="*/ 30 h 30"/>
              </a:gdLst>
              <a:ahLst/>
              <a:cxnLst>
                <a:cxn ang="0">
                  <a:pos x="T0" y="T1"/>
                </a:cxn>
                <a:cxn ang="0">
                  <a:pos x="T2" y="T3"/>
                </a:cxn>
                <a:cxn ang="0">
                  <a:pos x="T4" y="T5"/>
                </a:cxn>
                <a:cxn ang="0">
                  <a:pos x="T6" y="T7"/>
                </a:cxn>
              </a:cxnLst>
              <a:rect l="0" t="0" r="r" b="b"/>
              <a:pathLst>
                <a:path w="30" h="30">
                  <a:moveTo>
                    <a:pt x="0" y="30"/>
                  </a:moveTo>
                  <a:lnTo>
                    <a:pt x="16" y="0"/>
                  </a:lnTo>
                  <a:lnTo>
                    <a:pt x="30"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32" name="Freeform 201">
              <a:extLst>
                <a:ext uri="{FF2B5EF4-FFF2-40B4-BE49-F238E27FC236}">
                  <a16:creationId xmlns:a16="http://schemas.microsoft.com/office/drawing/2014/main" id="{CF501F00-1F5E-4042-B01C-9B279F4890F8}"/>
                </a:ext>
              </a:extLst>
            </p:cNvPr>
            <p:cNvSpPr>
              <a:spLocks/>
            </p:cNvSpPr>
            <p:nvPr/>
          </p:nvSpPr>
          <p:spPr bwMode="auto">
            <a:xfrm>
              <a:off x="6431443" y="2499921"/>
              <a:ext cx="64008" cy="63414"/>
            </a:xfrm>
            <a:custGeom>
              <a:avLst/>
              <a:gdLst>
                <a:gd name="T0" fmla="*/ 0 w 30"/>
                <a:gd name="T1" fmla="*/ 28 h 28"/>
                <a:gd name="T2" fmla="*/ 16 w 30"/>
                <a:gd name="T3" fmla="*/ 0 h 28"/>
                <a:gd name="T4" fmla="*/ 30 w 30"/>
                <a:gd name="T5" fmla="*/ 28 h 28"/>
                <a:gd name="T6" fmla="*/ 0 w 30"/>
                <a:gd name="T7" fmla="*/ 28 h 28"/>
              </a:gdLst>
              <a:ahLst/>
              <a:cxnLst>
                <a:cxn ang="0">
                  <a:pos x="T0" y="T1"/>
                </a:cxn>
                <a:cxn ang="0">
                  <a:pos x="T2" y="T3"/>
                </a:cxn>
                <a:cxn ang="0">
                  <a:pos x="T4" y="T5"/>
                </a:cxn>
                <a:cxn ang="0">
                  <a:pos x="T6" y="T7"/>
                </a:cxn>
              </a:cxnLst>
              <a:rect l="0" t="0" r="r" b="b"/>
              <a:pathLst>
                <a:path w="30" h="28">
                  <a:moveTo>
                    <a:pt x="0" y="28"/>
                  </a:moveTo>
                  <a:lnTo>
                    <a:pt x="16" y="0"/>
                  </a:lnTo>
                  <a:lnTo>
                    <a:pt x="30"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33" name="Freeform 202">
              <a:extLst>
                <a:ext uri="{FF2B5EF4-FFF2-40B4-BE49-F238E27FC236}">
                  <a16:creationId xmlns:a16="http://schemas.microsoft.com/office/drawing/2014/main" id="{198EBE85-2E1E-4CA4-B227-2656FE8FBAE1}"/>
                </a:ext>
              </a:extLst>
            </p:cNvPr>
            <p:cNvSpPr>
              <a:spLocks/>
            </p:cNvSpPr>
            <p:nvPr/>
          </p:nvSpPr>
          <p:spPr bwMode="auto">
            <a:xfrm>
              <a:off x="6409418" y="2499921"/>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34" name="Freeform 203">
              <a:extLst>
                <a:ext uri="{FF2B5EF4-FFF2-40B4-BE49-F238E27FC236}">
                  <a16:creationId xmlns:a16="http://schemas.microsoft.com/office/drawing/2014/main" id="{8CED6C34-C500-4C85-B585-8A4A613260FE}"/>
                </a:ext>
              </a:extLst>
            </p:cNvPr>
            <p:cNvSpPr>
              <a:spLocks/>
            </p:cNvSpPr>
            <p:nvPr/>
          </p:nvSpPr>
          <p:spPr bwMode="auto">
            <a:xfrm>
              <a:off x="6358023" y="2499921"/>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35" name="Freeform 204">
              <a:extLst>
                <a:ext uri="{FF2B5EF4-FFF2-40B4-BE49-F238E27FC236}">
                  <a16:creationId xmlns:a16="http://schemas.microsoft.com/office/drawing/2014/main" id="{95E6AF04-1557-4D23-8614-0DAACFF51237}"/>
                </a:ext>
              </a:extLst>
            </p:cNvPr>
            <p:cNvSpPr>
              <a:spLocks/>
            </p:cNvSpPr>
            <p:nvPr/>
          </p:nvSpPr>
          <p:spPr bwMode="auto">
            <a:xfrm>
              <a:off x="6335994" y="2499921"/>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36" name="Freeform 206">
              <a:extLst>
                <a:ext uri="{FF2B5EF4-FFF2-40B4-BE49-F238E27FC236}">
                  <a16:creationId xmlns:a16="http://schemas.microsoft.com/office/drawing/2014/main" id="{89D6DCA3-80E9-4A04-935B-C935217393F3}"/>
                </a:ext>
              </a:extLst>
            </p:cNvPr>
            <p:cNvSpPr>
              <a:spLocks/>
            </p:cNvSpPr>
            <p:nvPr/>
          </p:nvSpPr>
          <p:spPr bwMode="auto">
            <a:xfrm>
              <a:off x="6290183" y="2486332"/>
              <a:ext cx="102788" cy="67943"/>
            </a:xfrm>
            <a:custGeom>
              <a:avLst/>
              <a:gdLst>
                <a:gd name="T0" fmla="*/ 0 w 28"/>
                <a:gd name="T1" fmla="*/ 30 h 30"/>
                <a:gd name="T2" fmla="*/ 14 w 28"/>
                <a:gd name="T3" fmla="*/ 0 h 30"/>
                <a:gd name="T4" fmla="*/ 28 w 28"/>
                <a:gd name="T5" fmla="*/ 30 h 30"/>
                <a:gd name="T6" fmla="*/ 0 w 28"/>
                <a:gd name="T7" fmla="*/ 30 h 30"/>
              </a:gdLst>
              <a:ahLst/>
              <a:cxnLst>
                <a:cxn ang="0">
                  <a:pos x="T0" y="T1"/>
                </a:cxn>
                <a:cxn ang="0">
                  <a:pos x="T2" y="T3"/>
                </a:cxn>
                <a:cxn ang="0">
                  <a:pos x="T4" y="T5"/>
                </a:cxn>
                <a:cxn ang="0">
                  <a:pos x="T6" y="T7"/>
                </a:cxn>
              </a:cxnLst>
              <a:rect l="0" t="0" r="r" b="b"/>
              <a:pathLst>
                <a:path w="28" h="30">
                  <a:moveTo>
                    <a:pt x="0" y="30"/>
                  </a:moveTo>
                  <a:lnTo>
                    <a:pt x="14" y="0"/>
                  </a:lnTo>
                  <a:lnTo>
                    <a:pt x="28"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37" name="Freeform 207">
              <a:extLst>
                <a:ext uri="{FF2B5EF4-FFF2-40B4-BE49-F238E27FC236}">
                  <a16:creationId xmlns:a16="http://schemas.microsoft.com/office/drawing/2014/main" id="{02DC3CF9-FBA6-4524-A1C7-F8C3BD2BDDE4}"/>
                </a:ext>
              </a:extLst>
            </p:cNvPr>
            <p:cNvSpPr>
              <a:spLocks/>
            </p:cNvSpPr>
            <p:nvPr/>
          </p:nvSpPr>
          <p:spPr bwMode="auto">
            <a:xfrm>
              <a:off x="6255235" y="2477273"/>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38" name="Freeform 208">
              <a:extLst>
                <a:ext uri="{FF2B5EF4-FFF2-40B4-BE49-F238E27FC236}">
                  <a16:creationId xmlns:a16="http://schemas.microsoft.com/office/drawing/2014/main" id="{158CF7C4-A583-4760-A372-2E9E0C86E2D6}"/>
                </a:ext>
              </a:extLst>
            </p:cNvPr>
            <p:cNvSpPr>
              <a:spLocks/>
            </p:cNvSpPr>
            <p:nvPr/>
          </p:nvSpPr>
          <p:spPr bwMode="auto">
            <a:xfrm>
              <a:off x="6225863" y="2477273"/>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39" name="Freeform 209">
              <a:extLst>
                <a:ext uri="{FF2B5EF4-FFF2-40B4-BE49-F238E27FC236}">
                  <a16:creationId xmlns:a16="http://schemas.microsoft.com/office/drawing/2014/main" id="{35639578-5496-48E7-95F2-7D61346CB32A}"/>
                </a:ext>
              </a:extLst>
            </p:cNvPr>
            <p:cNvSpPr>
              <a:spLocks/>
            </p:cNvSpPr>
            <p:nvPr/>
          </p:nvSpPr>
          <p:spPr bwMode="auto">
            <a:xfrm>
              <a:off x="6189153" y="2459155"/>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40" name="Freeform 210">
              <a:extLst>
                <a:ext uri="{FF2B5EF4-FFF2-40B4-BE49-F238E27FC236}">
                  <a16:creationId xmlns:a16="http://schemas.microsoft.com/office/drawing/2014/main" id="{00A0310A-66D6-43AF-A42E-F4648C79C92F}"/>
                </a:ext>
              </a:extLst>
            </p:cNvPr>
            <p:cNvSpPr>
              <a:spLocks/>
            </p:cNvSpPr>
            <p:nvPr/>
          </p:nvSpPr>
          <p:spPr bwMode="auto">
            <a:xfrm>
              <a:off x="6152445" y="2459155"/>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41" name="Freeform 211">
              <a:extLst>
                <a:ext uri="{FF2B5EF4-FFF2-40B4-BE49-F238E27FC236}">
                  <a16:creationId xmlns:a16="http://schemas.microsoft.com/office/drawing/2014/main" id="{E746ED44-F399-4777-95D9-C4176BEB0D36}"/>
                </a:ext>
              </a:extLst>
            </p:cNvPr>
            <p:cNvSpPr>
              <a:spLocks/>
            </p:cNvSpPr>
            <p:nvPr/>
          </p:nvSpPr>
          <p:spPr bwMode="auto">
            <a:xfrm>
              <a:off x="6123077" y="2459155"/>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42" name="Freeform 212">
              <a:extLst>
                <a:ext uri="{FF2B5EF4-FFF2-40B4-BE49-F238E27FC236}">
                  <a16:creationId xmlns:a16="http://schemas.microsoft.com/office/drawing/2014/main" id="{C341A0D2-26F3-4586-86C5-FCC1ABD0CEFA}"/>
                </a:ext>
              </a:extLst>
            </p:cNvPr>
            <p:cNvSpPr>
              <a:spLocks/>
            </p:cNvSpPr>
            <p:nvPr/>
          </p:nvSpPr>
          <p:spPr bwMode="auto">
            <a:xfrm>
              <a:off x="6042314" y="245462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43" name="Freeform 213">
              <a:extLst>
                <a:ext uri="{FF2B5EF4-FFF2-40B4-BE49-F238E27FC236}">
                  <a16:creationId xmlns:a16="http://schemas.microsoft.com/office/drawing/2014/main" id="{3109CA68-59C2-492F-A934-9F301D686EDA}"/>
                </a:ext>
              </a:extLst>
            </p:cNvPr>
            <p:cNvSpPr>
              <a:spLocks/>
            </p:cNvSpPr>
            <p:nvPr/>
          </p:nvSpPr>
          <p:spPr bwMode="auto">
            <a:xfrm>
              <a:off x="6012947" y="245462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44" name="Freeform 214">
              <a:extLst>
                <a:ext uri="{FF2B5EF4-FFF2-40B4-BE49-F238E27FC236}">
                  <a16:creationId xmlns:a16="http://schemas.microsoft.com/office/drawing/2014/main" id="{37B83649-E439-4423-B2EB-20A132222FD4}"/>
                </a:ext>
              </a:extLst>
            </p:cNvPr>
            <p:cNvSpPr>
              <a:spLocks/>
            </p:cNvSpPr>
            <p:nvPr/>
          </p:nvSpPr>
          <p:spPr bwMode="auto">
            <a:xfrm>
              <a:off x="6071682" y="2454628"/>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45" name="Freeform 215">
              <a:extLst>
                <a:ext uri="{FF2B5EF4-FFF2-40B4-BE49-F238E27FC236}">
                  <a16:creationId xmlns:a16="http://schemas.microsoft.com/office/drawing/2014/main" id="{6A3BA6DF-49C2-4167-B4C2-C02DDEAFB18D}"/>
                </a:ext>
              </a:extLst>
            </p:cNvPr>
            <p:cNvSpPr>
              <a:spLocks/>
            </p:cNvSpPr>
            <p:nvPr/>
          </p:nvSpPr>
          <p:spPr bwMode="auto">
            <a:xfrm>
              <a:off x="5983579" y="2441037"/>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46" name="Freeform 216">
              <a:extLst>
                <a:ext uri="{FF2B5EF4-FFF2-40B4-BE49-F238E27FC236}">
                  <a16:creationId xmlns:a16="http://schemas.microsoft.com/office/drawing/2014/main" id="{FAD2BEE9-5825-4CAE-BE16-CFABCF9CAACE}"/>
                </a:ext>
              </a:extLst>
            </p:cNvPr>
            <p:cNvSpPr>
              <a:spLocks/>
            </p:cNvSpPr>
            <p:nvPr/>
          </p:nvSpPr>
          <p:spPr bwMode="auto">
            <a:xfrm>
              <a:off x="5902816" y="2422919"/>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47" name="Freeform 217">
              <a:extLst>
                <a:ext uri="{FF2B5EF4-FFF2-40B4-BE49-F238E27FC236}">
                  <a16:creationId xmlns:a16="http://schemas.microsoft.com/office/drawing/2014/main" id="{DDA83465-C2E9-4632-BA89-CED70CEBE8ED}"/>
                </a:ext>
              </a:extLst>
            </p:cNvPr>
            <p:cNvSpPr>
              <a:spLocks/>
            </p:cNvSpPr>
            <p:nvPr/>
          </p:nvSpPr>
          <p:spPr bwMode="auto">
            <a:xfrm>
              <a:off x="5851421" y="2422919"/>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48" name="Freeform 218">
              <a:extLst>
                <a:ext uri="{FF2B5EF4-FFF2-40B4-BE49-F238E27FC236}">
                  <a16:creationId xmlns:a16="http://schemas.microsoft.com/office/drawing/2014/main" id="{38670434-5FDB-48FD-9972-2370B13C00EC}"/>
                </a:ext>
              </a:extLst>
            </p:cNvPr>
            <p:cNvSpPr>
              <a:spLocks/>
            </p:cNvSpPr>
            <p:nvPr/>
          </p:nvSpPr>
          <p:spPr bwMode="auto">
            <a:xfrm>
              <a:off x="5829398" y="2422919"/>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49" name="Freeform 219">
              <a:extLst>
                <a:ext uri="{FF2B5EF4-FFF2-40B4-BE49-F238E27FC236}">
                  <a16:creationId xmlns:a16="http://schemas.microsoft.com/office/drawing/2014/main" id="{9AD59422-4071-4812-8F5B-629AE4FDABA7}"/>
                </a:ext>
              </a:extLst>
            </p:cNvPr>
            <p:cNvSpPr>
              <a:spLocks/>
            </p:cNvSpPr>
            <p:nvPr/>
          </p:nvSpPr>
          <p:spPr bwMode="auto">
            <a:xfrm>
              <a:off x="5807370" y="242292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50" name="Freeform 220">
              <a:extLst>
                <a:ext uri="{FF2B5EF4-FFF2-40B4-BE49-F238E27FC236}">
                  <a16:creationId xmlns:a16="http://schemas.microsoft.com/office/drawing/2014/main" id="{446B11FF-99D1-48BD-A8AE-239C1A79DACE}"/>
                </a:ext>
              </a:extLst>
            </p:cNvPr>
            <p:cNvSpPr>
              <a:spLocks/>
            </p:cNvSpPr>
            <p:nvPr/>
          </p:nvSpPr>
          <p:spPr bwMode="auto">
            <a:xfrm>
              <a:off x="5748635" y="2418389"/>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51" name="Freeform 221">
              <a:extLst>
                <a:ext uri="{FF2B5EF4-FFF2-40B4-BE49-F238E27FC236}">
                  <a16:creationId xmlns:a16="http://schemas.microsoft.com/office/drawing/2014/main" id="{6C54352F-45CF-4F5F-B27A-9C356FE0DE09}"/>
                </a:ext>
              </a:extLst>
            </p:cNvPr>
            <p:cNvSpPr>
              <a:spLocks/>
            </p:cNvSpPr>
            <p:nvPr/>
          </p:nvSpPr>
          <p:spPr bwMode="auto">
            <a:xfrm>
              <a:off x="5719265" y="2418389"/>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52" name="Freeform 222">
              <a:extLst>
                <a:ext uri="{FF2B5EF4-FFF2-40B4-BE49-F238E27FC236}">
                  <a16:creationId xmlns:a16="http://schemas.microsoft.com/office/drawing/2014/main" id="{70BB4F0C-DF71-4D6D-8358-468142382256}"/>
                </a:ext>
              </a:extLst>
            </p:cNvPr>
            <p:cNvSpPr>
              <a:spLocks/>
            </p:cNvSpPr>
            <p:nvPr/>
          </p:nvSpPr>
          <p:spPr bwMode="auto">
            <a:xfrm>
              <a:off x="5220006" y="2341386"/>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53" name="Freeform 223">
              <a:extLst>
                <a:ext uri="{FF2B5EF4-FFF2-40B4-BE49-F238E27FC236}">
                  <a16:creationId xmlns:a16="http://schemas.microsoft.com/office/drawing/2014/main" id="{63E6A834-4341-4318-9B24-44B41948E18C}"/>
                </a:ext>
              </a:extLst>
            </p:cNvPr>
            <p:cNvSpPr>
              <a:spLocks/>
            </p:cNvSpPr>
            <p:nvPr/>
          </p:nvSpPr>
          <p:spPr bwMode="auto">
            <a:xfrm>
              <a:off x="3024738" y="1689127"/>
              <a:ext cx="64008" cy="63414"/>
            </a:xfrm>
            <a:custGeom>
              <a:avLst/>
              <a:gdLst>
                <a:gd name="T0" fmla="*/ 0 w 30"/>
                <a:gd name="T1" fmla="*/ 28 h 28"/>
                <a:gd name="T2" fmla="*/ 14 w 30"/>
                <a:gd name="T3" fmla="*/ 0 h 28"/>
                <a:gd name="T4" fmla="*/ 30 w 30"/>
                <a:gd name="T5" fmla="*/ 28 h 28"/>
                <a:gd name="T6" fmla="*/ 0 w 30"/>
                <a:gd name="T7" fmla="*/ 28 h 28"/>
              </a:gdLst>
              <a:ahLst/>
              <a:cxnLst>
                <a:cxn ang="0">
                  <a:pos x="T0" y="T1"/>
                </a:cxn>
                <a:cxn ang="0">
                  <a:pos x="T2" y="T3"/>
                </a:cxn>
                <a:cxn ang="0">
                  <a:pos x="T4" y="T5"/>
                </a:cxn>
                <a:cxn ang="0">
                  <a:pos x="T6" y="T7"/>
                </a:cxn>
              </a:cxnLst>
              <a:rect l="0" t="0" r="r" b="b"/>
              <a:pathLst>
                <a:path w="30" h="28">
                  <a:moveTo>
                    <a:pt x="0" y="28"/>
                  </a:moveTo>
                  <a:lnTo>
                    <a:pt x="14" y="0"/>
                  </a:lnTo>
                  <a:lnTo>
                    <a:pt x="30"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54" name="Freeform 224">
              <a:extLst>
                <a:ext uri="{FF2B5EF4-FFF2-40B4-BE49-F238E27FC236}">
                  <a16:creationId xmlns:a16="http://schemas.microsoft.com/office/drawing/2014/main" id="{2B98ED5C-08DD-407A-802E-BFC94242238C}"/>
                </a:ext>
              </a:extLst>
            </p:cNvPr>
            <p:cNvSpPr>
              <a:spLocks/>
            </p:cNvSpPr>
            <p:nvPr/>
          </p:nvSpPr>
          <p:spPr bwMode="auto">
            <a:xfrm>
              <a:off x="2547505" y="1530591"/>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55" name="Freeform 225">
              <a:extLst>
                <a:ext uri="{FF2B5EF4-FFF2-40B4-BE49-F238E27FC236}">
                  <a16:creationId xmlns:a16="http://schemas.microsoft.com/office/drawing/2014/main" id="{B40D3BD0-A687-4FF2-AF24-84A810706021}"/>
                </a:ext>
              </a:extLst>
            </p:cNvPr>
            <p:cNvSpPr>
              <a:spLocks/>
            </p:cNvSpPr>
            <p:nvPr/>
          </p:nvSpPr>
          <p:spPr bwMode="auto">
            <a:xfrm>
              <a:off x="2474087" y="1480765"/>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56" name="Freeform 226">
              <a:extLst>
                <a:ext uri="{FF2B5EF4-FFF2-40B4-BE49-F238E27FC236}">
                  <a16:creationId xmlns:a16="http://schemas.microsoft.com/office/drawing/2014/main" id="{6F13FB06-4F28-439D-A753-D7FC5A823A0F}"/>
                </a:ext>
              </a:extLst>
            </p:cNvPr>
            <p:cNvSpPr>
              <a:spLocks/>
            </p:cNvSpPr>
            <p:nvPr/>
          </p:nvSpPr>
          <p:spPr bwMode="auto">
            <a:xfrm>
              <a:off x="2327246" y="1353937"/>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57" name="Freeform 227">
              <a:extLst>
                <a:ext uri="{FF2B5EF4-FFF2-40B4-BE49-F238E27FC236}">
                  <a16:creationId xmlns:a16="http://schemas.microsoft.com/office/drawing/2014/main" id="{F7ADF857-7E39-4E0C-8655-FC6E9FA8AC1C}"/>
                </a:ext>
              </a:extLst>
            </p:cNvPr>
            <p:cNvSpPr>
              <a:spLocks/>
            </p:cNvSpPr>
            <p:nvPr/>
          </p:nvSpPr>
          <p:spPr bwMode="auto">
            <a:xfrm>
              <a:off x="2246483" y="1281461"/>
              <a:ext cx="64008" cy="67943"/>
            </a:xfrm>
            <a:custGeom>
              <a:avLst/>
              <a:gdLst>
                <a:gd name="T0" fmla="*/ 0 w 28"/>
                <a:gd name="T1" fmla="*/ 30 h 30"/>
                <a:gd name="T2" fmla="*/ 14 w 28"/>
                <a:gd name="T3" fmla="*/ 0 h 30"/>
                <a:gd name="T4" fmla="*/ 28 w 28"/>
                <a:gd name="T5" fmla="*/ 30 h 30"/>
                <a:gd name="T6" fmla="*/ 0 w 28"/>
                <a:gd name="T7" fmla="*/ 30 h 30"/>
              </a:gdLst>
              <a:ahLst/>
              <a:cxnLst>
                <a:cxn ang="0">
                  <a:pos x="T0" y="T1"/>
                </a:cxn>
                <a:cxn ang="0">
                  <a:pos x="T2" y="T3"/>
                </a:cxn>
                <a:cxn ang="0">
                  <a:pos x="T4" y="T5"/>
                </a:cxn>
                <a:cxn ang="0">
                  <a:pos x="T6" y="T7"/>
                </a:cxn>
              </a:cxnLst>
              <a:rect l="0" t="0" r="r" b="b"/>
              <a:pathLst>
                <a:path w="28" h="30">
                  <a:moveTo>
                    <a:pt x="0" y="30"/>
                  </a:moveTo>
                  <a:lnTo>
                    <a:pt x="14" y="0"/>
                  </a:lnTo>
                  <a:lnTo>
                    <a:pt x="28" y="30"/>
                  </a:lnTo>
                  <a:lnTo>
                    <a:pt x="0" y="30"/>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58" name="Freeform 228">
              <a:extLst>
                <a:ext uri="{FF2B5EF4-FFF2-40B4-BE49-F238E27FC236}">
                  <a16:creationId xmlns:a16="http://schemas.microsoft.com/office/drawing/2014/main" id="{6DB64F36-3D3B-4426-B528-62F6D0FCA1B4}"/>
                </a:ext>
              </a:extLst>
            </p:cNvPr>
            <p:cNvSpPr>
              <a:spLocks/>
            </p:cNvSpPr>
            <p:nvPr/>
          </p:nvSpPr>
          <p:spPr bwMode="auto">
            <a:xfrm>
              <a:off x="2209773" y="1254287"/>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59" name="Freeform 229">
              <a:extLst>
                <a:ext uri="{FF2B5EF4-FFF2-40B4-BE49-F238E27FC236}">
                  <a16:creationId xmlns:a16="http://schemas.microsoft.com/office/drawing/2014/main" id="{4BB87D82-8E88-4918-BFFD-3254D060F398}"/>
                </a:ext>
              </a:extLst>
            </p:cNvPr>
            <p:cNvSpPr>
              <a:spLocks/>
            </p:cNvSpPr>
            <p:nvPr/>
          </p:nvSpPr>
          <p:spPr bwMode="auto">
            <a:xfrm>
              <a:off x="1894067" y="1068572"/>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60" name="Freeform 230">
              <a:extLst>
                <a:ext uri="{FF2B5EF4-FFF2-40B4-BE49-F238E27FC236}">
                  <a16:creationId xmlns:a16="http://schemas.microsoft.com/office/drawing/2014/main" id="{ED9015F7-2F68-4B19-A87B-86BC740A22F8}"/>
                </a:ext>
              </a:extLst>
            </p:cNvPr>
            <p:cNvSpPr>
              <a:spLocks/>
            </p:cNvSpPr>
            <p:nvPr/>
          </p:nvSpPr>
          <p:spPr bwMode="auto">
            <a:xfrm>
              <a:off x="1820648" y="1045920"/>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61" name="Freeform 231">
              <a:extLst>
                <a:ext uri="{FF2B5EF4-FFF2-40B4-BE49-F238E27FC236}">
                  <a16:creationId xmlns:a16="http://schemas.microsoft.com/office/drawing/2014/main" id="{FBDB1F47-1637-499A-9418-988C4EF26764}"/>
                </a:ext>
              </a:extLst>
            </p:cNvPr>
            <p:cNvSpPr>
              <a:spLocks/>
            </p:cNvSpPr>
            <p:nvPr/>
          </p:nvSpPr>
          <p:spPr bwMode="auto">
            <a:xfrm>
              <a:off x="1593041" y="873801"/>
              <a:ext cx="64008" cy="63414"/>
            </a:xfrm>
            <a:custGeom>
              <a:avLst/>
              <a:gdLst>
                <a:gd name="T0" fmla="*/ 0 w 28"/>
                <a:gd name="T1" fmla="*/ 28 h 28"/>
                <a:gd name="T2" fmla="*/ 14 w 28"/>
                <a:gd name="T3" fmla="*/ 0 h 28"/>
                <a:gd name="T4" fmla="*/ 28 w 28"/>
                <a:gd name="T5" fmla="*/ 28 h 28"/>
                <a:gd name="T6" fmla="*/ 0 w 28"/>
                <a:gd name="T7" fmla="*/ 28 h 28"/>
              </a:gdLst>
              <a:ahLst/>
              <a:cxnLst>
                <a:cxn ang="0">
                  <a:pos x="T0" y="T1"/>
                </a:cxn>
                <a:cxn ang="0">
                  <a:pos x="T2" y="T3"/>
                </a:cxn>
                <a:cxn ang="0">
                  <a:pos x="T4" y="T5"/>
                </a:cxn>
                <a:cxn ang="0">
                  <a:pos x="T6" y="T7"/>
                </a:cxn>
              </a:cxnLst>
              <a:rect l="0" t="0" r="r" b="b"/>
              <a:pathLst>
                <a:path w="28" h="28">
                  <a:moveTo>
                    <a:pt x="0" y="28"/>
                  </a:moveTo>
                  <a:lnTo>
                    <a:pt x="14" y="0"/>
                  </a:lnTo>
                  <a:lnTo>
                    <a:pt x="28"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62" name="Freeform 232">
              <a:extLst>
                <a:ext uri="{FF2B5EF4-FFF2-40B4-BE49-F238E27FC236}">
                  <a16:creationId xmlns:a16="http://schemas.microsoft.com/office/drawing/2014/main" id="{7BB0DFBC-6B25-43F1-B27B-39D20137FE9E}"/>
                </a:ext>
              </a:extLst>
            </p:cNvPr>
            <p:cNvSpPr>
              <a:spLocks/>
            </p:cNvSpPr>
            <p:nvPr/>
          </p:nvSpPr>
          <p:spPr bwMode="auto">
            <a:xfrm>
              <a:off x="1548994" y="864752"/>
              <a:ext cx="64008" cy="63414"/>
            </a:xfrm>
            <a:custGeom>
              <a:avLst/>
              <a:gdLst>
                <a:gd name="T0" fmla="*/ 0 w 30"/>
                <a:gd name="T1" fmla="*/ 28 h 28"/>
                <a:gd name="T2" fmla="*/ 16 w 30"/>
                <a:gd name="T3" fmla="*/ 0 h 28"/>
                <a:gd name="T4" fmla="*/ 30 w 30"/>
                <a:gd name="T5" fmla="*/ 28 h 28"/>
                <a:gd name="T6" fmla="*/ 0 w 30"/>
                <a:gd name="T7" fmla="*/ 28 h 28"/>
              </a:gdLst>
              <a:ahLst/>
              <a:cxnLst>
                <a:cxn ang="0">
                  <a:pos x="T0" y="T1"/>
                </a:cxn>
                <a:cxn ang="0">
                  <a:pos x="T2" y="T3"/>
                </a:cxn>
                <a:cxn ang="0">
                  <a:pos x="T4" y="T5"/>
                </a:cxn>
                <a:cxn ang="0">
                  <a:pos x="T6" y="T7"/>
                </a:cxn>
              </a:cxnLst>
              <a:rect l="0" t="0" r="r" b="b"/>
              <a:pathLst>
                <a:path w="30" h="28">
                  <a:moveTo>
                    <a:pt x="0" y="28"/>
                  </a:moveTo>
                  <a:lnTo>
                    <a:pt x="16" y="0"/>
                  </a:lnTo>
                  <a:lnTo>
                    <a:pt x="30" y="28"/>
                  </a:lnTo>
                  <a:lnTo>
                    <a:pt x="0" y="28"/>
                  </a:lnTo>
                  <a:close/>
                </a:path>
              </a:pathLst>
            </a:cu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63" name="Freeform 233">
              <a:extLst>
                <a:ext uri="{FF2B5EF4-FFF2-40B4-BE49-F238E27FC236}">
                  <a16:creationId xmlns:a16="http://schemas.microsoft.com/office/drawing/2014/main" id="{CE3D7F74-A0A7-4944-9FC4-E81243A65D75}"/>
                </a:ext>
              </a:extLst>
            </p:cNvPr>
            <p:cNvSpPr>
              <a:spLocks/>
            </p:cNvSpPr>
            <p:nvPr/>
          </p:nvSpPr>
          <p:spPr bwMode="auto">
            <a:xfrm>
              <a:off x="1361390" y="805852"/>
              <a:ext cx="64008" cy="63414"/>
            </a:xfrm>
            <a:prstGeom prst="flowChartExtract">
              <a:avLst/>
            </a:prstGeom>
            <a:noFill/>
            <a:ln w="12700">
              <a:solidFill>
                <a:srgbClr val="0065A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kern="0" dirty="0">
                <a:solidFill>
                  <a:srgbClr val="000000"/>
                </a:solidFill>
              </a:endParaRPr>
            </a:p>
          </p:txBody>
        </p:sp>
        <p:sp>
          <p:nvSpPr>
            <p:cNvPr id="464" name="Rectangle 37">
              <a:extLst>
                <a:ext uri="{FF2B5EF4-FFF2-40B4-BE49-F238E27FC236}">
                  <a16:creationId xmlns:a16="http://schemas.microsoft.com/office/drawing/2014/main" id="{86F61EDD-6EC2-434F-88F1-417BFE0D25F1}"/>
                </a:ext>
              </a:extLst>
            </p:cNvPr>
            <p:cNvSpPr>
              <a:spLocks noChangeArrowheads="1"/>
            </p:cNvSpPr>
            <p:nvPr/>
          </p:nvSpPr>
          <p:spPr bwMode="auto">
            <a:xfrm>
              <a:off x="758734" y="3683680"/>
              <a:ext cx="46286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eaLnBrk="0" fontAlgn="base" hangingPunct="0">
                <a:spcBef>
                  <a:spcPct val="0"/>
                </a:spcBef>
                <a:spcAft>
                  <a:spcPct val="0"/>
                </a:spcAft>
              </a:pPr>
              <a:r>
                <a:rPr lang="en-US" altLang="en-US" sz="1067" dirty="0">
                  <a:solidFill>
                    <a:srgbClr val="000000"/>
                  </a:solidFill>
                </a:rPr>
                <a:t>No. at risk</a:t>
              </a:r>
              <a:endParaRPr lang="en-US" altLang="en-US" sz="2400" dirty="0"/>
            </a:p>
          </p:txBody>
        </p:sp>
        <p:sp>
          <p:nvSpPr>
            <p:cNvPr id="465" name="Rectangle 38">
              <a:extLst>
                <a:ext uri="{FF2B5EF4-FFF2-40B4-BE49-F238E27FC236}">
                  <a16:creationId xmlns:a16="http://schemas.microsoft.com/office/drawing/2014/main" id="{80168917-4A34-44F9-A364-0DE3C1D23860}"/>
                </a:ext>
              </a:extLst>
            </p:cNvPr>
            <p:cNvSpPr>
              <a:spLocks noChangeArrowheads="1"/>
            </p:cNvSpPr>
            <p:nvPr/>
          </p:nvSpPr>
          <p:spPr bwMode="auto">
            <a:xfrm>
              <a:off x="758734" y="3833258"/>
              <a:ext cx="483305"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eaLnBrk="0" fontAlgn="base" hangingPunct="0">
                <a:spcBef>
                  <a:spcPct val="0"/>
                </a:spcBef>
                <a:spcAft>
                  <a:spcPct val="0"/>
                </a:spcAft>
              </a:pPr>
              <a:r>
                <a:rPr lang="en-US" altLang="en-US" sz="1067" dirty="0">
                  <a:solidFill>
                    <a:srgbClr val="0065A4"/>
                  </a:solidFill>
                </a:rPr>
                <a:t>Nivolumab</a:t>
              </a:r>
              <a:endParaRPr lang="en-US" altLang="en-US" sz="2400" dirty="0"/>
            </a:p>
          </p:txBody>
        </p:sp>
        <p:sp>
          <p:nvSpPr>
            <p:cNvPr id="466" name="Rectangle 39">
              <a:extLst>
                <a:ext uri="{FF2B5EF4-FFF2-40B4-BE49-F238E27FC236}">
                  <a16:creationId xmlns:a16="http://schemas.microsoft.com/office/drawing/2014/main" id="{7C3A3574-287B-4344-9B76-C021C83EF2B3}"/>
                </a:ext>
              </a:extLst>
            </p:cNvPr>
            <p:cNvSpPr>
              <a:spLocks noChangeArrowheads="1"/>
            </p:cNvSpPr>
            <p:nvPr/>
          </p:nvSpPr>
          <p:spPr bwMode="auto">
            <a:xfrm>
              <a:off x="758734" y="4005382"/>
              <a:ext cx="436418" cy="1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eaLnBrk="0" fontAlgn="base" hangingPunct="0">
                <a:spcBef>
                  <a:spcPct val="0"/>
                </a:spcBef>
                <a:spcAft>
                  <a:spcPct val="0"/>
                </a:spcAft>
              </a:pPr>
              <a:r>
                <a:rPr lang="en-US" altLang="en-US" sz="1067" dirty="0">
                  <a:solidFill>
                    <a:srgbClr val="F15922"/>
                  </a:solidFill>
                </a:rPr>
                <a:t>Sorafenib</a:t>
              </a:r>
              <a:endParaRPr lang="en-US" altLang="en-US" sz="2400" dirty="0"/>
            </a:p>
          </p:txBody>
        </p:sp>
        <p:sp>
          <p:nvSpPr>
            <p:cNvPr id="467" name="Rectangle 87">
              <a:extLst>
                <a:ext uri="{FF2B5EF4-FFF2-40B4-BE49-F238E27FC236}">
                  <a16:creationId xmlns:a16="http://schemas.microsoft.com/office/drawing/2014/main" id="{B38CBF6F-4FE9-4FAE-AE5E-A277C11D6095}"/>
                </a:ext>
              </a:extLst>
            </p:cNvPr>
            <p:cNvSpPr>
              <a:spLocks noChangeArrowheads="1"/>
            </p:cNvSpPr>
            <p:nvPr/>
          </p:nvSpPr>
          <p:spPr bwMode="auto">
            <a:xfrm rot="16200000">
              <a:off x="30781" y="2015631"/>
              <a:ext cx="14318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defRPr/>
              </a:pPr>
              <a:r>
                <a:rPr lang="en-US" altLang="en-US" sz="1600" b="1" kern="0" dirty="0">
                  <a:solidFill>
                    <a:srgbClr val="000000"/>
                  </a:solidFill>
                  <a:latin typeface="Arial Bold" panose="020B0704020202020204" pitchFamily="34" charset="0"/>
                </a:rPr>
                <a:t>Overall survival (%)</a:t>
              </a:r>
              <a:endParaRPr lang="en-US" altLang="en-US" sz="1600" kern="0" dirty="0">
                <a:solidFill>
                  <a:srgbClr val="000000"/>
                </a:solidFill>
              </a:endParaRPr>
            </a:p>
          </p:txBody>
        </p:sp>
        <p:sp>
          <p:nvSpPr>
            <p:cNvPr id="468" name="Rectangle 37">
              <a:extLst>
                <a:ext uri="{FF2B5EF4-FFF2-40B4-BE49-F238E27FC236}">
                  <a16:creationId xmlns:a16="http://schemas.microsoft.com/office/drawing/2014/main" id="{177D2099-88CD-49AE-9283-13D0455DE970}"/>
                </a:ext>
              </a:extLst>
            </p:cNvPr>
            <p:cNvSpPr>
              <a:spLocks noChangeArrowheads="1"/>
            </p:cNvSpPr>
            <p:nvPr/>
          </p:nvSpPr>
          <p:spPr bwMode="auto">
            <a:xfrm>
              <a:off x="7435229" y="2318743"/>
              <a:ext cx="884858"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b="1" kern="0" dirty="0">
                  <a:solidFill>
                    <a:srgbClr val="1717E7"/>
                  </a:solidFill>
                </a:rPr>
                <a:t>Nivolumab</a:t>
              </a:r>
            </a:p>
          </p:txBody>
        </p:sp>
        <p:sp>
          <p:nvSpPr>
            <p:cNvPr id="469" name="Rectangle 37">
              <a:extLst>
                <a:ext uri="{FF2B5EF4-FFF2-40B4-BE49-F238E27FC236}">
                  <a16:creationId xmlns:a16="http://schemas.microsoft.com/office/drawing/2014/main" id="{3B1176AE-1F5C-42E2-8396-7DCEA674A367}"/>
                </a:ext>
              </a:extLst>
            </p:cNvPr>
            <p:cNvSpPr>
              <a:spLocks noChangeArrowheads="1"/>
            </p:cNvSpPr>
            <p:nvPr/>
          </p:nvSpPr>
          <p:spPr bwMode="auto">
            <a:xfrm>
              <a:off x="7341890" y="3037601"/>
              <a:ext cx="79829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219170">
                <a:defRPr/>
              </a:pPr>
              <a:r>
                <a:rPr lang="en-US" altLang="en-US" b="1" kern="0" dirty="0">
                  <a:solidFill>
                    <a:srgbClr val="F15922"/>
                  </a:solidFill>
                </a:rPr>
                <a:t>Sorafenib</a:t>
              </a:r>
            </a:p>
          </p:txBody>
        </p:sp>
      </p:grpSp>
      <p:sp>
        <p:nvSpPr>
          <p:cNvPr id="6" name="Title 5">
            <a:extLst>
              <a:ext uri="{FF2B5EF4-FFF2-40B4-BE49-F238E27FC236}">
                <a16:creationId xmlns:a16="http://schemas.microsoft.com/office/drawing/2014/main" id="{A09EB787-7138-4562-88EF-382D5EE0D2CA}"/>
              </a:ext>
            </a:extLst>
          </p:cNvPr>
          <p:cNvSpPr>
            <a:spLocks noGrp="1"/>
          </p:cNvSpPr>
          <p:nvPr>
            <p:ph type="title"/>
          </p:nvPr>
        </p:nvSpPr>
        <p:spPr>
          <a:xfrm>
            <a:off x="990605" y="309854"/>
            <a:ext cx="10196285" cy="948411"/>
          </a:xfrm>
        </p:spPr>
        <p:txBody>
          <a:bodyPr/>
          <a:lstStyle/>
          <a:p>
            <a:r>
              <a:rPr lang="en-US" sz="3600" dirty="0"/>
              <a:t>First-Line Therapy HCC</a:t>
            </a:r>
            <a:br>
              <a:rPr lang="en-US" sz="3600" dirty="0"/>
            </a:br>
            <a:r>
              <a:rPr lang="en-US" sz="3600" dirty="0" err="1"/>
              <a:t>CheckMate</a:t>
            </a:r>
            <a:r>
              <a:rPr lang="en-US" sz="3600" dirty="0"/>
              <a:t> 459: Nivolumab vs Sorafenib OS</a:t>
            </a:r>
          </a:p>
        </p:txBody>
      </p:sp>
      <p:sp>
        <p:nvSpPr>
          <p:cNvPr id="8" name="TextBox 7">
            <a:extLst>
              <a:ext uri="{FF2B5EF4-FFF2-40B4-BE49-F238E27FC236}">
                <a16:creationId xmlns:a16="http://schemas.microsoft.com/office/drawing/2014/main" id="{640E5682-370C-4844-A4D7-2F38086DF853}"/>
              </a:ext>
            </a:extLst>
          </p:cNvPr>
          <p:cNvSpPr txBox="1"/>
          <p:nvPr/>
        </p:nvSpPr>
        <p:spPr>
          <a:xfrm>
            <a:off x="5255931" y="1427443"/>
            <a:ext cx="6104730" cy="1815882"/>
          </a:xfrm>
          <a:prstGeom prst="rect">
            <a:avLst/>
          </a:prstGeom>
          <a:noFill/>
        </p:spPr>
        <p:txBody>
          <a:bodyPr wrap="square" rtlCol="0">
            <a:spAutoFit/>
          </a:bodyPr>
          <a:lstStyle/>
          <a:p>
            <a:r>
              <a:rPr lang="en-US" sz="2200" dirty="0"/>
              <a:t>Median OS: HR 0.85, p= 0.075</a:t>
            </a:r>
          </a:p>
          <a:p>
            <a:r>
              <a:rPr lang="en-US" sz="2200" b="1" dirty="0">
                <a:solidFill>
                  <a:srgbClr val="1717E7"/>
                </a:solidFill>
              </a:rPr>
              <a:t>Nivolumab (N= 371) 16.4 months</a:t>
            </a:r>
          </a:p>
          <a:p>
            <a:r>
              <a:rPr lang="en-US" sz="2200" b="1" dirty="0">
                <a:solidFill>
                  <a:schemeClr val="accent2"/>
                </a:solidFill>
              </a:rPr>
              <a:t>Sorafenib (N= 372) 14.7 months</a:t>
            </a:r>
          </a:p>
          <a:p>
            <a:endParaRPr lang="en-US" sz="2200" b="1" dirty="0">
              <a:solidFill>
                <a:schemeClr val="accent2"/>
              </a:solidFill>
            </a:endParaRPr>
          </a:p>
          <a:p>
            <a:r>
              <a:rPr lang="en-US" sz="2400" b="1" dirty="0"/>
              <a:t>Results are NOT practice changing</a:t>
            </a:r>
          </a:p>
        </p:txBody>
      </p:sp>
    </p:spTree>
    <p:extLst>
      <p:ext uri="{BB962C8B-B14F-4D97-AF65-F5344CB8AC3E}">
        <p14:creationId xmlns:p14="http://schemas.microsoft.com/office/powerpoint/2010/main" val="3382811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A84E8-F0D1-4AEB-8E5A-781505A1622B}"/>
              </a:ext>
            </a:extLst>
          </p:cNvPr>
          <p:cNvSpPr>
            <a:spLocks noGrp="1"/>
          </p:cNvSpPr>
          <p:nvPr>
            <p:ph type="title"/>
          </p:nvPr>
        </p:nvSpPr>
        <p:spPr>
          <a:xfrm>
            <a:off x="994348" y="0"/>
            <a:ext cx="10381803" cy="1299054"/>
          </a:xfrm>
        </p:spPr>
        <p:txBody>
          <a:bodyPr/>
          <a:lstStyle/>
          <a:p>
            <a:r>
              <a:rPr lang="en-US" sz="3600" dirty="0"/>
              <a:t>KEYNOTE 240 Phase III HCC in 2</a:t>
            </a:r>
            <a:r>
              <a:rPr lang="en-US" sz="3600" baseline="30000" dirty="0"/>
              <a:t>nd</a:t>
            </a:r>
            <a:r>
              <a:rPr lang="en-US" sz="3600" dirty="0"/>
              <a:t> Line</a:t>
            </a:r>
            <a:br>
              <a:rPr lang="en-US" sz="3600" dirty="0"/>
            </a:br>
            <a:r>
              <a:rPr lang="en-US" sz="3600" dirty="0"/>
              <a:t>Pembrolizumab vs Placebo: Overall Survival</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35" t="11385" b="5704"/>
          <a:stretch/>
        </p:blipFill>
        <p:spPr bwMode="auto">
          <a:xfrm>
            <a:off x="1159099" y="1418419"/>
            <a:ext cx="9023166" cy="481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1">
            <a:extLst>
              <a:ext uri="{FF2B5EF4-FFF2-40B4-BE49-F238E27FC236}">
                <a16:creationId xmlns:a16="http://schemas.microsoft.com/office/drawing/2014/main" id="{951C66F3-F930-4ACD-B08B-C05D749E5A0D}"/>
              </a:ext>
            </a:extLst>
          </p:cNvPr>
          <p:cNvSpPr txBox="1">
            <a:spLocks/>
          </p:cNvSpPr>
          <p:nvPr/>
        </p:nvSpPr>
        <p:spPr bwMode="auto">
          <a:xfrm>
            <a:off x="994348" y="6354483"/>
            <a:ext cx="7789333" cy="533400"/>
          </a:xfrm>
          <a:noFill/>
          <a:ln>
            <a:miter lim="800000"/>
            <a:headEnd/>
            <a:tailEnd/>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buNone/>
            </a:pPr>
            <a:r>
              <a:rPr lang="en-US" sz="1400" dirty="0">
                <a:latin typeface="Arial" panose="020B0604020202020204" pitchFamily="34" charset="0"/>
                <a:cs typeface="Arial" panose="020B0604020202020204" pitchFamily="34" charset="0"/>
              </a:rPr>
              <a:t>Finn, R. ASCO, 2019</a:t>
            </a:r>
          </a:p>
        </p:txBody>
      </p:sp>
    </p:spTree>
    <p:extLst>
      <p:ext uri="{BB962C8B-B14F-4D97-AF65-F5344CB8AC3E}">
        <p14:creationId xmlns:p14="http://schemas.microsoft.com/office/powerpoint/2010/main" val="1995873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339F2-7C9A-BF4D-A09A-83F56943675F}"/>
              </a:ext>
            </a:extLst>
          </p:cNvPr>
          <p:cNvSpPr>
            <a:spLocks noGrp="1"/>
          </p:cNvSpPr>
          <p:nvPr>
            <p:ph type="title"/>
          </p:nvPr>
        </p:nvSpPr>
        <p:spPr>
          <a:xfrm>
            <a:off x="997857" y="193968"/>
            <a:ext cx="10644644" cy="948411"/>
          </a:xfrm>
        </p:spPr>
        <p:txBody>
          <a:bodyPr/>
          <a:lstStyle/>
          <a:p>
            <a:r>
              <a:rPr lang="en-US" sz="3600" dirty="0">
                <a:latin typeface="+mn-lt"/>
                <a:cs typeface="Calibri" panose="020F0502020204030204" pitchFamily="34" charset="0"/>
              </a:rPr>
              <a:t>Ongoing/ Pending Data: Front-Line HCC Trials</a:t>
            </a:r>
          </a:p>
        </p:txBody>
      </p:sp>
      <p:graphicFrame>
        <p:nvGraphicFramePr>
          <p:cNvPr id="7" name="Content Placeholder 6">
            <a:extLst>
              <a:ext uri="{FF2B5EF4-FFF2-40B4-BE49-F238E27FC236}">
                <a16:creationId xmlns:a16="http://schemas.microsoft.com/office/drawing/2014/main" id="{DEC7D8F2-41F5-164F-BADF-6DC3170DFA63}"/>
              </a:ext>
            </a:extLst>
          </p:cNvPr>
          <p:cNvGraphicFramePr>
            <a:graphicFrameLocks noGrp="1"/>
          </p:cNvGraphicFramePr>
          <p:nvPr>
            <p:ph idx="4294967295"/>
            <p:extLst>
              <p:ext uri="{D42A27DB-BD31-4B8C-83A1-F6EECF244321}">
                <p14:modId xmlns:p14="http://schemas.microsoft.com/office/powerpoint/2010/main" val="654997412"/>
              </p:ext>
            </p:extLst>
          </p:nvPr>
        </p:nvGraphicFramePr>
        <p:xfrm>
          <a:off x="1107582" y="1532585"/>
          <a:ext cx="10196285" cy="4417452"/>
        </p:xfrm>
        <a:graphic>
          <a:graphicData uri="http://schemas.openxmlformats.org/drawingml/2006/table">
            <a:tbl>
              <a:tblPr firstRow="1" bandRow="1">
                <a:tableStyleId>{69012ECD-51FC-41F1-AA8D-1B2483CD663E}</a:tableStyleId>
              </a:tblPr>
              <a:tblGrid>
                <a:gridCol w="2223449">
                  <a:extLst>
                    <a:ext uri="{9D8B030D-6E8A-4147-A177-3AD203B41FA5}">
                      <a16:colId xmlns:a16="http://schemas.microsoft.com/office/drawing/2014/main" val="2788314746"/>
                    </a:ext>
                  </a:extLst>
                </a:gridCol>
                <a:gridCol w="1575820">
                  <a:extLst>
                    <a:ext uri="{9D8B030D-6E8A-4147-A177-3AD203B41FA5}">
                      <a16:colId xmlns:a16="http://schemas.microsoft.com/office/drawing/2014/main" val="1547475008"/>
                    </a:ext>
                  </a:extLst>
                </a:gridCol>
                <a:gridCol w="6397016">
                  <a:extLst>
                    <a:ext uri="{9D8B030D-6E8A-4147-A177-3AD203B41FA5}">
                      <a16:colId xmlns:a16="http://schemas.microsoft.com/office/drawing/2014/main" val="181443590"/>
                    </a:ext>
                  </a:extLst>
                </a:gridCol>
              </a:tblGrid>
              <a:tr h="605281">
                <a:tc>
                  <a:txBody>
                    <a:bodyPr/>
                    <a:lstStyle/>
                    <a:p>
                      <a:r>
                        <a:rPr lang="en-US" sz="2400" dirty="0"/>
                        <a:t>Study</a:t>
                      </a:r>
                      <a:endParaRPr lang="en-US" sz="2400" dirty="0">
                        <a:solidFill>
                          <a:schemeClr val="bg1"/>
                        </a:solidFill>
                      </a:endParaRPr>
                    </a:p>
                  </a:txBody>
                  <a:tcPr marL="68580" marR="68580" marT="34290" marB="34290" anchor="ctr"/>
                </a:tc>
                <a:tc>
                  <a:txBody>
                    <a:bodyPr/>
                    <a:lstStyle/>
                    <a:p>
                      <a:pPr algn="ctr"/>
                      <a:r>
                        <a:rPr lang="en-US" sz="2400" dirty="0"/>
                        <a:t>N</a:t>
                      </a:r>
                      <a:endParaRPr lang="en-US" sz="2400" dirty="0">
                        <a:solidFill>
                          <a:schemeClr val="bg1"/>
                        </a:solidFill>
                      </a:endParaRPr>
                    </a:p>
                  </a:txBody>
                  <a:tcPr marL="68580" marR="68580" marT="34290" marB="34290" anchor="ctr"/>
                </a:tc>
                <a:tc>
                  <a:txBody>
                    <a:bodyPr/>
                    <a:lstStyle/>
                    <a:p>
                      <a:r>
                        <a:rPr lang="en-US" sz="2400" dirty="0"/>
                        <a:t>Randomization</a:t>
                      </a:r>
                      <a:endParaRPr lang="en-US" sz="2400" dirty="0">
                        <a:solidFill>
                          <a:schemeClr val="bg1"/>
                        </a:solidFill>
                      </a:endParaRPr>
                    </a:p>
                  </a:txBody>
                  <a:tcPr marL="68580" marR="68580" marT="34290" marB="34290" anchor="ctr"/>
                </a:tc>
                <a:extLst>
                  <a:ext uri="{0D108BD9-81ED-4DB2-BD59-A6C34878D82A}">
                    <a16:rowId xmlns:a16="http://schemas.microsoft.com/office/drawing/2014/main" val="3922967573"/>
                  </a:ext>
                </a:extLst>
              </a:tr>
              <a:tr h="74278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t>LEAP-002</a:t>
                      </a:r>
                    </a:p>
                  </a:txBody>
                  <a:tcPr marL="68580" marR="68580" marT="34290" marB="34290" anchor="ctr"/>
                </a:tc>
                <a:tc>
                  <a:txBody>
                    <a:bodyPr/>
                    <a:lstStyle/>
                    <a:p>
                      <a:pPr algn="ctr"/>
                      <a:r>
                        <a:rPr lang="en-US" sz="2000" dirty="0"/>
                        <a:t>750</a:t>
                      </a:r>
                      <a:endParaRPr lang="en-US" sz="2000" dirty="0">
                        <a:solidFill>
                          <a:schemeClr val="tx1"/>
                        </a:solidFill>
                      </a:endParaRPr>
                    </a:p>
                  </a:txBody>
                  <a:tcPr marL="68580" marR="68580" marT="34290" marB="34290" anchor="ctr"/>
                </a:tc>
                <a:tc>
                  <a:txBody>
                    <a:bodyPr/>
                    <a:lstStyle/>
                    <a:p>
                      <a:pPr marL="0" indent="0">
                        <a:buFontTx/>
                        <a:buNone/>
                      </a:pPr>
                      <a:r>
                        <a:rPr lang="en-US" sz="2000" dirty="0" err="1"/>
                        <a:t>Lenvatinib</a:t>
                      </a:r>
                      <a:r>
                        <a:rPr lang="en-US" sz="2000" dirty="0"/>
                        <a:t> + Pembrolizumab</a:t>
                      </a:r>
                    </a:p>
                    <a:p>
                      <a:pPr marL="0" indent="0">
                        <a:buFontTx/>
                        <a:buNone/>
                      </a:pPr>
                      <a:r>
                        <a:rPr lang="en-US" sz="2000" dirty="0" err="1"/>
                        <a:t>Lenvatinib</a:t>
                      </a:r>
                      <a:endParaRPr lang="en-US" sz="2000" dirty="0">
                        <a:solidFill>
                          <a:schemeClr val="tx1"/>
                        </a:solidFill>
                      </a:endParaRPr>
                    </a:p>
                  </a:txBody>
                  <a:tcPr marL="68580" marR="68580" marT="34290" marB="34290" anchor="ctr"/>
                </a:tc>
                <a:extLst>
                  <a:ext uri="{0D108BD9-81ED-4DB2-BD59-A6C34878D82A}">
                    <a16:rowId xmlns:a16="http://schemas.microsoft.com/office/drawing/2014/main" val="3879020392"/>
                  </a:ext>
                </a:extLst>
              </a:tr>
              <a:tr h="8660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t>IMbrave150</a:t>
                      </a:r>
                    </a:p>
                  </a:txBody>
                  <a:tcPr marL="68580" marR="68580" marT="34290" marB="34290" anchor="ctr"/>
                </a:tc>
                <a:tc>
                  <a:txBody>
                    <a:bodyPr/>
                    <a:lstStyle/>
                    <a:p>
                      <a:pPr algn="ctr"/>
                      <a:r>
                        <a:rPr lang="en-US" sz="2000" dirty="0"/>
                        <a:t>480</a:t>
                      </a:r>
                      <a:endParaRPr lang="en-US" sz="2000" dirty="0">
                        <a:solidFill>
                          <a:schemeClr val="tx1"/>
                        </a:solidFill>
                      </a:endParaRPr>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err="1"/>
                        <a:t>Atezolizumab</a:t>
                      </a:r>
                      <a:r>
                        <a:rPr lang="en-US" sz="2000" dirty="0"/>
                        <a:t> + Bevacizumab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Sorafenib</a:t>
                      </a:r>
                      <a:endParaRPr lang="en-US" sz="2000" dirty="0">
                        <a:solidFill>
                          <a:schemeClr val="tx1"/>
                        </a:solidFill>
                      </a:endParaRPr>
                    </a:p>
                  </a:txBody>
                  <a:tcPr marL="68580" marR="68580" marT="34290" marB="34290" anchor="ctr"/>
                </a:tc>
                <a:extLst>
                  <a:ext uri="{0D108BD9-81ED-4DB2-BD59-A6C34878D82A}">
                    <a16:rowId xmlns:a16="http://schemas.microsoft.com/office/drawing/2014/main" val="3198900204"/>
                  </a:ext>
                </a:extLst>
              </a:tr>
              <a:tr h="11267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t>HIMALAYA</a:t>
                      </a:r>
                    </a:p>
                  </a:txBody>
                  <a:tcPr marL="68580" marR="68580" marT="34290" marB="34290" anchor="ctr"/>
                </a:tc>
                <a:tc>
                  <a:txBody>
                    <a:bodyPr/>
                    <a:lstStyle/>
                    <a:p>
                      <a:pPr algn="ctr"/>
                      <a:r>
                        <a:rPr lang="en-US" sz="2000" dirty="0"/>
                        <a:t>1,310</a:t>
                      </a:r>
                    </a:p>
                    <a:p>
                      <a:pPr algn="ctr"/>
                      <a:r>
                        <a:rPr lang="en-US" sz="2000" dirty="0">
                          <a:solidFill>
                            <a:schemeClr val="tx1"/>
                          </a:solidFill>
                        </a:rPr>
                        <a:t>(1:1:1)</a:t>
                      </a:r>
                    </a:p>
                  </a:txBody>
                  <a:tcPr marL="68580" marR="68580" marT="34290" marB="34290" anchor="ctr"/>
                </a:tc>
                <a:tc>
                  <a:txBody>
                    <a:bodyPr/>
                    <a:lstStyle/>
                    <a:p>
                      <a:pPr marL="0" indent="0">
                        <a:buFontTx/>
                        <a:buNone/>
                      </a:pPr>
                      <a:r>
                        <a:rPr lang="en-US" sz="2000" dirty="0" err="1"/>
                        <a:t>Durvalumab</a:t>
                      </a:r>
                      <a:r>
                        <a:rPr lang="en-US" sz="2000" dirty="0"/>
                        <a:t> </a:t>
                      </a:r>
                    </a:p>
                    <a:p>
                      <a:pPr marL="0" indent="0">
                        <a:buFontTx/>
                        <a:buNone/>
                      </a:pPr>
                      <a:r>
                        <a:rPr lang="en-US" sz="2000" dirty="0" err="1"/>
                        <a:t>Durvalumab</a:t>
                      </a:r>
                      <a:r>
                        <a:rPr lang="en-US" sz="2000" dirty="0"/>
                        <a:t> + </a:t>
                      </a:r>
                      <a:r>
                        <a:rPr lang="en-US" sz="2000" dirty="0" err="1"/>
                        <a:t>Tremelimumab</a:t>
                      </a:r>
                      <a:r>
                        <a:rPr lang="en-US" sz="2000" dirty="0"/>
                        <a:t> (2 dosing schedules) Sorafenib</a:t>
                      </a:r>
                      <a:endParaRPr lang="en-US" sz="2000" dirty="0">
                        <a:solidFill>
                          <a:schemeClr val="tx1"/>
                        </a:solidFill>
                      </a:endParaRPr>
                    </a:p>
                  </a:txBody>
                  <a:tcPr marL="68580" marR="68580" marT="34290" marB="34290" anchor="ctr"/>
                </a:tc>
                <a:extLst>
                  <a:ext uri="{0D108BD9-81ED-4DB2-BD59-A6C34878D82A}">
                    <a16:rowId xmlns:a16="http://schemas.microsoft.com/office/drawing/2014/main" val="1888836206"/>
                  </a:ext>
                </a:extLst>
              </a:tr>
              <a:tr h="107661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t>COSMIC-312</a:t>
                      </a:r>
                      <a:endParaRPr lang="en-US" sz="2000" b="1" dirty="0">
                        <a:solidFill>
                          <a:schemeClr val="tx1"/>
                        </a:solidFill>
                      </a:endParaRPr>
                    </a:p>
                  </a:txBody>
                  <a:tcPr marL="68580" marR="68580" marT="34290" marB="34290" anchor="ctr"/>
                </a:tc>
                <a:tc>
                  <a:txBody>
                    <a:bodyPr/>
                    <a:lstStyle/>
                    <a:p>
                      <a:pPr algn="ctr"/>
                      <a:r>
                        <a:rPr lang="en-US" sz="2000" dirty="0"/>
                        <a:t>640</a:t>
                      </a:r>
                    </a:p>
                    <a:p>
                      <a:pPr algn="ctr"/>
                      <a:r>
                        <a:rPr lang="en-US" sz="2000" dirty="0"/>
                        <a:t>(6:3:1)</a:t>
                      </a:r>
                      <a:endParaRPr lang="en-US" sz="2000" dirty="0">
                        <a:solidFill>
                          <a:schemeClr val="tx1"/>
                        </a:solidFill>
                      </a:endParaRPr>
                    </a:p>
                  </a:txBody>
                  <a:tcPr marL="68580" marR="68580" marT="34290" marB="34290" anchor="ctr"/>
                </a:tc>
                <a:tc>
                  <a:txBody>
                    <a:bodyPr/>
                    <a:lstStyle/>
                    <a:p>
                      <a:pPr marL="0" indent="0">
                        <a:buFontTx/>
                        <a:buNone/>
                      </a:pPr>
                      <a:r>
                        <a:rPr lang="en-US" sz="2000" dirty="0" err="1"/>
                        <a:t>Cabozantinib</a:t>
                      </a:r>
                      <a:r>
                        <a:rPr lang="en-US" sz="2000" dirty="0"/>
                        <a:t> + </a:t>
                      </a:r>
                      <a:r>
                        <a:rPr lang="en-US" sz="2000" dirty="0" err="1"/>
                        <a:t>Atezolizumab</a:t>
                      </a:r>
                      <a:endParaRPr lang="en-US" sz="2000" dirty="0"/>
                    </a:p>
                    <a:p>
                      <a:pPr marL="0" indent="0">
                        <a:buFontTx/>
                        <a:buNone/>
                      </a:pPr>
                      <a:r>
                        <a:rPr lang="en-US" sz="2000" dirty="0"/>
                        <a:t>Sorafenib</a:t>
                      </a:r>
                    </a:p>
                    <a:p>
                      <a:pPr marL="0" indent="0">
                        <a:buFontTx/>
                        <a:buNone/>
                      </a:pPr>
                      <a:r>
                        <a:rPr lang="en-US" sz="2000" dirty="0" err="1"/>
                        <a:t>Cabozantinib</a:t>
                      </a:r>
                      <a:endParaRPr lang="en-US" sz="2000" dirty="0">
                        <a:solidFill>
                          <a:schemeClr val="tx1"/>
                        </a:solidFill>
                      </a:endParaRPr>
                    </a:p>
                  </a:txBody>
                  <a:tcPr marL="68580" marR="68580" marT="34290" marB="34290" anchor="ctr"/>
                </a:tc>
                <a:extLst>
                  <a:ext uri="{0D108BD9-81ED-4DB2-BD59-A6C34878D82A}">
                    <a16:rowId xmlns:a16="http://schemas.microsoft.com/office/drawing/2014/main" val="3835458600"/>
                  </a:ext>
                </a:extLst>
              </a:tr>
            </a:tbl>
          </a:graphicData>
        </a:graphic>
      </p:graphicFrame>
      <p:sp>
        <p:nvSpPr>
          <p:cNvPr id="6" name="Footer Placeholder 1">
            <a:extLst>
              <a:ext uri="{FF2B5EF4-FFF2-40B4-BE49-F238E27FC236}">
                <a16:creationId xmlns:a16="http://schemas.microsoft.com/office/drawing/2014/main" id="{899DE4B0-075C-4EC0-9EC8-62B1567A377E}"/>
              </a:ext>
            </a:extLst>
          </p:cNvPr>
          <p:cNvSpPr txBox="1">
            <a:spLocks/>
          </p:cNvSpPr>
          <p:nvPr/>
        </p:nvSpPr>
        <p:spPr bwMode="auto">
          <a:xfrm>
            <a:off x="994348" y="6354483"/>
            <a:ext cx="7789333" cy="533400"/>
          </a:xfrm>
          <a:noFill/>
          <a:ln>
            <a:miter lim="800000"/>
            <a:headEnd/>
            <a:tailEnd/>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buNone/>
            </a:pPr>
            <a:r>
              <a:rPr lang="en-US" sz="1400" dirty="0">
                <a:latin typeface="Arial" panose="020B0604020202020204" pitchFamily="34" charset="0"/>
                <a:cs typeface="Arial" panose="020B0604020202020204" pitchFamily="34" charset="0"/>
              </a:rPr>
              <a:t>Adapted with thanks RTP</a:t>
            </a:r>
          </a:p>
        </p:txBody>
      </p:sp>
    </p:spTree>
    <p:custDataLst>
      <p:tags r:id="rId1"/>
    </p:custDataLst>
    <p:extLst>
      <p:ext uri="{BB962C8B-B14F-4D97-AF65-F5344CB8AC3E}">
        <p14:creationId xmlns:p14="http://schemas.microsoft.com/office/powerpoint/2010/main" val="626147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952E-7E6E-4BF4-8355-FAA6013C9B6D}"/>
              </a:ext>
            </a:extLst>
          </p:cNvPr>
          <p:cNvSpPr>
            <a:spLocks noGrp="1"/>
          </p:cNvSpPr>
          <p:nvPr>
            <p:ph type="title"/>
          </p:nvPr>
        </p:nvSpPr>
        <p:spPr/>
        <p:txBody>
          <a:bodyPr/>
          <a:lstStyle/>
          <a:p>
            <a:r>
              <a:rPr lang="en-US" sz="3600" dirty="0"/>
              <a:t>HCC Summary 2019</a:t>
            </a:r>
          </a:p>
        </p:txBody>
      </p:sp>
      <p:sp>
        <p:nvSpPr>
          <p:cNvPr id="3" name="Content Placeholder 2">
            <a:extLst>
              <a:ext uri="{FF2B5EF4-FFF2-40B4-BE49-F238E27FC236}">
                <a16:creationId xmlns:a16="http://schemas.microsoft.com/office/drawing/2014/main" id="{A146504A-5551-4278-836D-0FB1C57515F6}"/>
              </a:ext>
            </a:extLst>
          </p:cNvPr>
          <p:cNvSpPr>
            <a:spLocks noGrp="1"/>
          </p:cNvSpPr>
          <p:nvPr>
            <p:ph idx="1"/>
          </p:nvPr>
        </p:nvSpPr>
        <p:spPr>
          <a:xfrm>
            <a:off x="1020841" y="1370393"/>
            <a:ext cx="10239828" cy="4525963"/>
          </a:xfrm>
        </p:spPr>
        <p:txBody>
          <a:bodyPr/>
          <a:lstStyle/>
          <a:p>
            <a:r>
              <a:rPr lang="en-US" sz="2800" dirty="0"/>
              <a:t>Front-line treatment</a:t>
            </a:r>
          </a:p>
          <a:p>
            <a:pPr lvl="1"/>
            <a:r>
              <a:rPr lang="en-US" sz="2400" dirty="0"/>
              <a:t>TKI standard; if symptomatic/need response: </a:t>
            </a:r>
            <a:r>
              <a:rPr lang="en-US" sz="2400" dirty="0" err="1"/>
              <a:t>lenvatinib</a:t>
            </a:r>
            <a:r>
              <a:rPr lang="en-US" sz="2400" dirty="0"/>
              <a:t> &gt; sorafenib</a:t>
            </a:r>
          </a:p>
          <a:p>
            <a:pPr lvl="1"/>
            <a:r>
              <a:rPr lang="en-US" sz="2400" dirty="0"/>
              <a:t>Local therapies</a:t>
            </a:r>
            <a:br>
              <a:rPr lang="en-US" dirty="0"/>
            </a:br>
            <a:endParaRPr lang="en-US" dirty="0"/>
          </a:p>
          <a:p>
            <a:r>
              <a:rPr lang="en-US" sz="2800" dirty="0"/>
              <a:t>Second-line treatment</a:t>
            </a:r>
          </a:p>
          <a:p>
            <a:pPr lvl="1"/>
            <a:r>
              <a:rPr lang="en-US" sz="2400" dirty="0"/>
              <a:t>If good response to TKI – regorafenib</a:t>
            </a:r>
          </a:p>
          <a:p>
            <a:pPr lvl="1"/>
            <a:r>
              <a:rPr lang="en-US" sz="2400" dirty="0"/>
              <a:t>Checkpoint inhibitor therapy nivolumab or pembrolizumab</a:t>
            </a:r>
          </a:p>
          <a:p>
            <a:pPr lvl="1"/>
            <a:endParaRPr lang="en-US" dirty="0"/>
          </a:p>
          <a:p>
            <a:r>
              <a:rPr lang="en-US" sz="2800" dirty="0"/>
              <a:t>Third-line treatment</a:t>
            </a:r>
          </a:p>
          <a:p>
            <a:pPr lvl="1"/>
            <a:r>
              <a:rPr lang="en-US" sz="2400" dirty="0"/>
              <a:t>Ramucirumab (elevated AFP </a:t>
            </a:r>
            <a:r>
              <a:rPr lang="en-US" sz="2400" u="sng" dirty="0"/>
              <a:t>&gt;</a:t>
            </a:r>
            <a:r>
              <a:rPr lang="en-US" sz="2400" dirty="0"/>
              <a:t> 400 ng/ml)</a:t>
            </a:r>
          </a:p>
          <a:p>
            <a:pPr lvl="1"/>
            <a:r>
              <a:rPr lang="en-US" sz="2400" dirty="0" err="1"/>
              <a:t>Cabozantinib</a:t>
            </a:r>
            <a:endParaRPr lang="en-US" sz="2400" dirty="0"/>
          </a:p>
        </p:txBody>
      </p:sp>
    </p:spTree>
    <p:extLst>
      <p:ext uri="{BB962C8B-B14F-4D97-AF65-F5344CB8AC3E}">
        <p14:creationId xmlns:p14="http://schemas.microsoft.com/office/powerpoint/2010/main" val="3468368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729916" y="1369194"/>
            <a:ext cx="10732168" cy="411961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Pancreatic Cancer </a:t>
            </a:r>
          </a:p>
        </p:txBody>
      </p:sp>
    </p:spTree>
    <p:extLst>
      <p:ext uri="{BB962C8B-B14F-4D97-AF65-F5344CB8AC3E}">
        <p14:creationId xmlns:p14="http://schemas.microsoft.com/office/powerpoint/2010/main" val="185865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Day in the Life: Pancreatic Cancer</a:t>
            </a:r>
          </a:p>
        </p:txBody>
      </p:sp>
      <p:sp>
        <p:nvSpPr>
          <p:cNvPr id="3" name="Content Placeholder 2"/>
          <p:cNvSpPr>
            <a:spLocks noGrp="1"/>
          </p:cNvSpPr>
          <p:nvPr>
            <p:ph idx="1"/>
          </p:nvPr>
        </p:nvSpPr>
        <p:spPr>
          <a:xfrm>
            <a:off x="838200" y="1069383"/>
            <a:ext cx="10515600" cy="5526626"/>
          </a:xfrm>
        </p:spPr>
        <p:txBody>
          <a:bodyPr>
            <a:noAutofit/>
          </a:bodyPr>
          <a:lstStyle/>
          <a:p>
            <a:pPr>
              <a:spcBef>
                <a:spcPts val="800"/>
              </a:spcBef>
              <a:spcAft>
                <a:spcPts val="600"/>
              </a:spcAft>
            </a:pPr>
            <a:r>
              <a:rPr lang="en-US" sz="2400" dirty="0"/>
              <a:t>65 M, FOLFIRINOX, He likes to talk about golf</a:t>
            </a:r>
          </a:p>
          <a:p>
            <a:pPr>
              <a:spcBef>
                <a:spcPts val="800"/>
              </a:spcBef>
              <a:spcAft>
                <a:spcPts val="600"/>
              </a:spcAft>
            </a:pPr>
            <a:r>
              <a:rPr lang="en-US" sz="2400" dirty="0"/>
              <a:t>63 M, FOLFIRI, He is very unkempt in his physical appearance, gentle in actions, thankful for all the care and attention he receives. Compliments all the nurses and practices his Spanish with anyone that will listen. He makes us all feel appreciated and loved, which touches my heart as he is so sick and battling an awful disease.</a:t>
            </a:r>
          </a:p>
          <a:p>
            <a:pPr>
              <a:spcBef>
                <a:spcPts val="800"/>
              </a:spcBef>
              <a:spcAft>
                <a:spcPts val="600"/>
              </a:spcAft>
            </a:pPr>
            <a:r>
              <a:rPr lang="en-US" sz="2400" dirty="0"/>
              <a:t>86 F, </a:t>
            </a:r>
            <a:r>
              <a:rPr lang="en-US" sz="2400" i="1" dirty="0"/>
              <a:t>nab</a:t>
            </a:r>
            <a:r>
              <a:rPr lang="en-US" sz="2400" dirty="0"/>
              <a:t> paclitaxel, hospice talk</a:t>
            </a:r>
          </a:p>
          <a:p>
            <a:pPr>
              <a:spcBef>
                <a:spcPts val="800"/>
              </a:spcBef>
              <a:spcAft>
                <a:spcPts val="600"/>
              </a:spcAft>
            </a:pPr>
            <a:r>
              <a:rPr lang="en-US" sz="2400" dirty="0"/>
              <a:t>43 F, FOLFIRINOX, Very active mother with horrible disease and tough treatment, faced all of it with such courage and strength she touched the lives of all that encountered her.</a:t>
            </a:r>
          </a:p>
        </p:txBody>
      </p:sp>
    </p:spTree>
    <p:extLst>
      <p:ext uri="{BB962C8B-B14F-4D97-AF65-F5344CB8AC3E}">
        <p14:creationId xmlns:p14="http://schemas.microsoft.com/office/powerpoint/2010/main" val="3388511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Day in the Life: Pancreatic Cancer</a:t>
            </a:r>
          </a:p>
        </p:txBody>
      </p:sp>
      <p:sp>
        <p:nvSpPr>
          <p:cNvPr id="3" name="Content Placeholder 2"/>
          <p:cNvSpPr>
            <a:spLocks noGrp="1"/>
          </p:cNvSpPr>
          <p:nvPr>
            <p:ph idx="1"/>
          </p:nvPr>
        </p:nvSpPr>
        <p:spPr>
          <a:xfrm>
            <a:off x="838200" y="1069383"/>
            <a:ext cx="10515600" cy="5526626"/>
          </a:xfrm>
        </p:spPr>
        <p:txBody>
          <a:bodyPr>
            <a:noAutofit/>
          </a:bodyPr>
          <a:lstStyle/>
          <a:p>
            <a:pPr>
              <a:spcBef>
                <a:spcPts val="800"/>
              </a:spcBef>
              <a:spcAft>
                <a:spcPts val="600"/>
              </a:spcAft>
            </a:pPr>
            <a:r>
              <a:rPr lang="en-US" sz="2400" dirty="0"/>
              <a:t>60 F, Gemcitabine and </a:t>
            </a:r>
            <a:r>
              <a:rPr lang="en-US" sz="2400" i="1" dirty="0"/>
              <a:t>nab</a:t>
            </a:r>
            <a:r>
              <a:rPr lang="en-US" sz="2400" dirty="0"/>
              <a:t> paclitaxel, Patient blames herself due to her smoking history. Very sad</a:t>
            </a:r>
          </a:p>
          <a:p>
            <a:pPr>
              <a:spcBef>
                <a:spcPts val="800"/>
              </a:spcBef>
              <a:spcAft>
                <a:spcPts val="600"/>
              </a:spcAft>
            </a:pPr>
            <a:r>
              <a:rPr lang="en-US" sz="2400" dirty="0"/>
              <a:t>67 F, FOLFIRI, weight loss</a:t>
            </a:r>
          </a:p>
          <a:p>
            <a:pPr>
              <a:spcBef>
                <a:spcPts val="800"/>
              </a:spcBef>
              <a:spcAft>
                <a:spcPts val="600"/>
              </a:spcAft>
            </a:pPr>
            <a:r>
              <a:rPr lang="en-US" sz="2400" dirty="0"/>
              <a:t>54 M, </a:t>
            </a:r>
            <a:r>
              <a:rPr lang="en-US" sz="2400" i="1" dirty="0"/>
              <a:t>nab</a:t>
            </a:r>
            <a:r>
              <a:rPr lang="en-US" sz="2400" dirty="0"/>
              <a:t> paclitaxel/gemcitabine, He is trying to work and continue to support his family</a:t>
            </a:r>
          </a:p>
          <a:p>
            <a:pPr>
              <a:spcBef>
                <a:spcPts val="800"/>
              </a:spcBef>
              <a:spcAft>
                <a:spcPts val="600"/>
              </a:spcAft>
            </a:pPr>
            <a:r>
              <a:rPr lang="en-US" sz="2400" dirty="0"/>
              <a:t>53 F, </a:t>
            </a:r>
            <a:r>
              <a:rPr lang="en-US" sz="2400" i="1" dirty="0"/>
              <a:t>nab</a:t>
            </a:r>
            <a:r>
              <a:rPr lang="en-US" sz="2400" dirty="0"/>
              <a:t> paclitaxel/gemcitabine, She has been battling pancreatic cancer for 3 years</a:t>
            </a:r>
          </a:p>
          <a:p>
            <a:pPr>
              <a:spcBef>
                <a:spcPts val="800"/>
              </a:spcBef>
              <a:spcAft>
                <a:spcPts val="600"/>
              </a:spcAft>
            </a:pPr>
            <a:r>
              <a:rPr lang="en-US" sz="2400" dirty="0"/>
              <a:t>68 F, Pancreatic cancer and Hodgkin lymphoma, FOLFIRI, The tumor is shrinking, patient knows she will have to continue chemotherapy</a:t>
            </a:r>
          </a:p>
        </p:txBody>
      </p:sp>
    </p:spTree>
    <p:extLst>
      <p:ext uri="{BB962C8B-B14F-4D97-AF65-F5344CB8AC3E}">
        <p14:creationId xmlns:p14="http://schemas.microsoft.com/office/powerpoint/2010/main" val="83361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Disclosures for Dr O’Reilly</a:t>
            </a:r>
          </a:p>
        </p:txBody>
      </p:sp>
      <p:graphicFrame>
        <p:nvGraphicFramePr>
          <p:cNvPr id="7" name="Content Placeholder 4"/>
          <p:cNvGraphicFramePr>
            <a:graphicFrameLocks/>
          </p:cNvGraphicFramePr>
          <p:nvPr/>
        </p:nvGraphicFramePr>
        <p:xfrm>
          <a:off x="1371600" y="1524000"/>
          <a:ext cx="9906000" cy="4344785"/>
        </p:xfrm>
        <a:graphic>
          <a:graphicData uri="http://schemas.openxmlformats.org/drawingml/2006/table">
            <a:tbl>
              <a:tblPr firstRow="1" bandRow="1">
                <a:tableStyleId>{5C22544A-7EE6-4342-B048-85BDC9FD1C3A}</a:tableStyleId>
              </a:tblPr>
              <a:tblGrid>
                <a:gridCol w="2036618">
                  <a:extLst>
                    <a:ext uri="{9D8B030D-6E8A-4147-A177-3AD203B41FA5}">
                      <a16:colId xmlns:a16="http://schemas.microsoft.com/office/drawing/2014/main" val="20000"/>
                    </a:ext>
                  </a:extLst>
                </a:gridCol>
                <a:gridCol w="7869382">
                  <a:extLst>
                    <a:ext uri="{9D8B030D-6E8A-4147-A177-3AD203B41FA5}">
                      <a16:colId xmlns:a16="http://schemas.microsoft.com/office/drawing/2014/main" val="20001"/>
                    </a:ext>
                  </a:extLst>
                </a:gridCol>
              </a:tblGrid>
              <a:tr h="3053079">
                <a:tc>
                  <a:txBody>
                    <a:bodyPr/>
                    <a:lstStyle/>
                    <a:p>
                      <a:r>
                        <a:rPr lang="en-US" sz="2000" b="1" kern="1200" dirty="0">
                          <a:solidFill>
                            <a:srgbClr val="000000"/>
                          </a:solidFill>
                          <a:effectLst/>
                          <a:latin typeface="+mn-lt"/>
                          <a:ea typeface="+mn-ea"/>
                          <a:cs typeface="+mn-cs"/>
                        </a:rPr>
                        <a:t>Consulting Agreements </a:t>
                      </a:r>
                      <a:endParaRPr lang="en-US" sz="2000" b="1" dirty="0">
                        <a:solidFill>
                          <a:srgbClr val="000000"/>
                        </a:solidFill>
                      </a:endParaRP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sz="2000" b="0" kern="1200" dirty="0" err="1">
                          <a:solidFill>
                            <a:srgbClr val="000000"/>
                          </a:solidFill>
                          <a:effectLst/>
                          <a:latin typeface="+mn-lt"/>
                          <a:ea typeface="+mn-ea"/>
                          <a:cs typeface="+mn-cs"/>
                        </a:rPr>
                        <a:t>Agios</a:t>
                      </a:r>
                      <a:r>
                        <a:rPr lang="en-US" sz="2000" b="0" kern="1200" dirty="0">
                          <a:solidFill>
                            <a:srgbClr val="000000"/>
                          </a:solidFill>
                          <a:effectLst/>
                          <a:latin typeface="+mn-lt"/>
                          <a:ea typeface="+mn-ea"/>
                          <a:cs typeface="+mn-cs"/>
                        </a:rPr>
                        <a:t> Pharmaceuticals Inc, Amgen Inc, Astellas, AstraZeneca Pharmaceuticals LP, Bayer HealthCare Pharmaceuticals, Bristol-Myers Squibb Company, Celgene Corporation, </a:t>
                      </a:r>
                      <a:r>
                        <a:rPr lang="en-US" sz="2000" b="0" kern="1200" dirty="0" err="1">
                          <a:solidFill>
                            <a:srgbClr val="000000"/>
                          </a:solidFill>
                          <a:effectLst/>
                          <a:latin typeface="+mn-lt"/>
                          <a:ea typeface="+mn-ea"/>
                          <a:cs typeface="+mn-cs"/>
                        </a:rPr>
                        <a:t>CytomX</a:t>
                      </a:r>
                      <a:r>
                        <a:rPr lang="en-US" sz="2000" b="0" kern="1200" dirty="0">
                          <a:solidFill>
                            <a:srgbClr val="000000"/>
                          </a:solidFill>
                          <a:effectLst/>
                          <a:latin typeface="+mn-lt"/>
                          <a:ea typeface="+mn-ea"/>
                          <a:cs typeface="+mn-cs"/>
                        </a:rPr>
                        <a:t> Therapeutics, Daiichi Sankyo Inc, Eisai Inc, </a:t>
                      </a:r>
                      <a:r>
                        <a:rPr lang="en-US" sz="2000" b="0" kern="1200" dirty="0" err="1">
                          <a:solidFill>
                            <a:srgbClr val="000000"/>
                          </a:solidFill>
                          <a:effectLst/>
                          <a:latin typeface="+mn-lt"/>
                          <a:ea typeface="+mn-ea"/>
                          <a:cs typeface="+mn-cs"/>
                        </a:rPr>
                        <a:t>Exelixis</a:t>
                      </a:r>
                      <a:r>
                        <a:rPr lang="en-US" sz="2000" b="0" kern="1200" dirty="0">
                          <a:solidFill>
                            <a:srgbClr val="000000"/>
                          </a:solidFill>
                          <a:effectLst/>
                          <a:latin typeface="+mn-lt"/>
                          <a:ea typeface="+mn-ea"/>
                          <a:cs typeface="+mn-cs"/>
                        </a:rPr>
                        <a:t> Inc, </a:t>
                      </a:r>
                      <a:r>
                        <a:rPr lang="en-US" sz="2000" b="0" kern="1200" dirty="0" err="1">
                          <a:solidFill>
                            <a:srgbClr val="000000"/>
                          </a:solidFill>
                          <a:effectLst/>
                          <a:latin typeface="+mn-lt"/>
                          <a:ea typeface="+mn-ea"/>
                          <a:cs typeface="+mn-cs"/>
                        </a:rPr>
                        <a:t>Halozyme</a:t>
                      </a:r>
                      <a:r>
                        <a:rPr lang="en-US" sz="2000" b="0" kern="1200" dirty="0">
                          <a:solidFill>
                            <a:srgbClr val="000000"/>
                          </a:solidFill>
                          <a:effectLst/>
                          <a:latin typeface="+mn-lt"/>
                          <a:ea typeface="+mn-ea"/>
                          <a:cs typeface="+mn-cs"/>
                        </a:rPr>
                        <a:t> Inc, Incyte Corporation, Ipsen Biopharmaceuticals Inc, Janssen Biotech Inc, Jazz Pharmaceuticals Inc, Lilly, Merck, Pfizer Inc, Sanofi Genzyme </a:t>
                      </a:r>
                      <a:endParaRPr lang="en-US" sz="2000" b="0" dirty="0">
                        <a:solidFill>
                          <a:srgbClr val="000000"/>
                        </a:solidFill>
                      </a:endParaRP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91706">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effectLst/>
                          <a:latin typeface="+mn-lt"/>
                          <a:ea typeface="+mn-ea"/>
                          <a:cs typeface="+mn-cs"/>
                        </a:rPr>
                        <a:t>Contracted Research </a:t>
                      </a:r>
                      <a:endParaRPr lang="en-US" sz="2000" b="1" dirty="0">
                        <a:solidFill>
                          <a:srgbClr val="000000"/>
                        </a:solidFill>
                      </a:endParaRP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sz="2000" kern="1200" dirty="0">
                          <a:solidFill>
                            <a:srgbClr val="000000"/>
                          </a:solidFill>
                          <a:effectLst/>
                          <a:latin typeface="+mn-lt"/>
                          <a:ea typeface="+mn-ea"/>
                          <a:cs typeface="+mn-cs"/>
                        </a:rPr>
                        <a:t>AstraZeneca Pharmaceuticals LP, Bristol-Myers Squibb Company, Celgene Corporation, Genentech, </a:t>
                      </a:r>
                      <a:r>
                        <a:rPr lang="en-US" sz="2000" kern="1200" dirty="0" err="1">
                          <a:solidFill>
                            <a:srgbClr val="000000"/>
                          </a:solidFill>
                          <a:effectLst/>
                          <a:latin typeface="+mn-lt"/>
                          <a:ea typeface="+mn-ea"/>
                          <a:cs typeface="+mn-cs"/>
                        </a:rPr>
                        <a:t>Halozyme</a:t>
                      </a:r>
                      <a:r>
                        <a:rPr lang="en-US" sz="2000" kern="1200" dirty="0">
                          <a:solidFill>
                            <a:srgbClr val="000000"/>
                          </a:solidFill>
                          <a:effectLst/>
                          <a:latin typeface="+mn-lt"/>
                          <a:ea typeface="+mn-ea"/>
                          <a:cs typeface="+mn-cs"/>
                        </a:rPr>
                        <a:t> Inc, Incyte Corporation, Lilly, Novartis </a:t>
                      </a:r>
                      <a:endParaRPr lang="en-US" sz="2000" b="0" dirty="0">
                        <a:solidFill>
                          <a:srgbClr val="000000"/>
                        </a:solidFill>
                      </a:endParaRP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1162700"/>
                  </a:ext>
                </a:extLst>
              </a:tr>
            </a:tbl>
          </a:graphicData>
        </a:graphic>
      </p:graphicFrame>
    </p:spTree>
    <p:extLst>
      <p:ext uri="{BB962C8B-B14F-4D97-AF65-F5344CB8AC3E}">
        <p14:creationId xmlns:p14="http://schemas.microsoft.com/office/powerpoint/2010/main" val="325111777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buSzPts val="2400"/>
            </a:pPr>
            <a:r>
              <a:rPr lang="en-US" sz="2400"/>
              <a:t>Metastatic Pancreatic Cancer, BRCA1 positive, </a:t>
            </a:r>
            <a:br>
              <a:rPr lang="en-US" sz="2400"/>
            </a:br>
            <a:r>
              <a:rPr lang="en-US" sz="2400"/>
              <a:t>PARP inhibitor</a:t>
            </a:r>
            <a:endParaRPr sz="2400"/>
          </a:p>
        </p:txBody>
      </p:sp>
      <p:sp>
        <p:nvSpPr>
          <p:cNvPr id="173" name="Google Shape;173;p27"/>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9250" indent="-349250">
              <a:spcBef>
                <a:spcPts val="0"/>
              </a:spcBef>
              <a:buSzPts val="2640"/>
            </a:pPr>
            <a:r>
              <a:rPr lang="en-US" b="1" dirty="0">
                <a:uFillTx/>
              </a:rPr>
              <a:t>66</a:t>
            </a:r>
            <a:r>
              <a:rPr lang="en-US" dirty="0">
                <a:uFillTx/>
              </a:rPr>
              <a:t> </a:t>
            </a:r>
            <a:r>
              <a:rPr lang="en-US" b="1" dirty="0" err="1">
                <a:uFillTx/>
              </a:rPr>
              <a:t>yo</a:t>
            </a:r>
            <a:r>
              <a:rPr lang="en-US" dirty="0">
                <a:uFillTx/>
              </a:rPr>
              <a:t> </a:t>
            </a:r>
            <a:r>
              <a:rPr lang="en-US" b="1" dirty="0">
                <a:uFillTx/>
              </a:rPr>
              <a:t>female</a:t>
            </a:r>
            <a:r>
              <a:rPr lang="en-US" dirty="0">
                <a:uFillTx/>
              </a:rPr>
              <a:t>, </a:t>
            </a:r>
            <a:r>
              <a:rPr lang="en-US" b="1" dirty="0">
                <a:uFillTx/>
              </a:rPr>
              <a:t>BRCA</a:t>
            </a:r>
            <a:r>
              <a:rPr lang="en-US" dirty="0">
                <a:uFillTx/>
              </a:rPr>
              <a:t> </a:t>
            </a:r>
            <a:r>
              <a:rPr lang="en-US" b="1" dirty="0">
                <a:uFillTx/>
              </a:rPr>
              <a:t>1</a:t>
            </a:r>
            <a:r>
              <a:rPr lang="en-US" dirty="0">
                <a:uFillTx/>
              </a:rPr>
              <a:t> </a:t>
            </a:r>
            <a:r>
              <a:rPr lang="en-US" b="1" dirty="0">
                <a:uFillTx/>
              </a:rPr>
              <a:t>positive</a:t>
            </a:r>
            <a:r>
              <a:rPr lang="en-US" dirty="0">
                <a:uFillTx/>
              </a:rPr>
              <a:t>, </a:t>
            </a:r>
            <a:r>
              <a:rPr lang="en-US" b="1" dirty="0">
                <a:uFillTx/>
              </a:rPr>
              <a:t>with</a:t>
            </a:r>
            <a:r>
              <a:rPr lang="en-US" dirty="0">
                <a:uFillTx/>
              </a:rPr>
              <a:t> </a:t>
            </a:r>
            <a:r>
              <a:rPr lang="en-US" b="1" dirty="0">
                <a:uFillTx/>
              </a:rPr>
              <a:t>history</a:t>
            </a:r>
            <a:r>
              <a:rPr lang="en-US" dirty="0">
                <a:uFillTx/>
              </a:rPr>
              <a:t> </a:t>
            </a:r>
            <a:r>
              <a:rPr lang="en-US" b="1" dirty="0">
                <a:uFillTx/>
              </a:rPr>
              <a:t>of</a:t>
            </a:r>
            <a:r>
              <a:rPr lang="en-US" dirty="0">
                <a:uFillTx/>
              </a:rPr>
              <a:t>:</a:t>
            </a:r>
            <a:endParaRPr dirty="0">
              <a:uFillTx/>
            </a:endParaRPr>
          </a:p>
          <a:p>
            <a:pPr marL="971550" lvl="2" indent="-285750">
              <a:buSzPts val="1540"/>
              <a:buFont typeface="Arial" panose="020B0604020202020204" pitchFamily="34" charset="0"/>
              <a:buChar char="•"/>
            </a:pPr>
            <a:r>
              <a:rPr lang="en-US" dirty="0"/>
              <a:t>L-sided </a:t>
            </a:r>
            <a:r>
              <a:rPr lang="en-US" b="1" dirty="0"/>
              <a:t>breast cancer </a:t>
            </a:r>
            <a:r>
              <a:rPr lang="en-US" dirty="0"/>
              <a:t>at 36 </a:t>
            </a:r>
            <a:r>
              <a:rPr lang="en-US" dirty="0" err="1"/>
              <a:t>yo</a:t>
            </a:r>
            <a:r>
              <a:rPr lang="en-US" dirty="0"/>
              <a:t>; s/p lumpectomy, adjuvant chemo/</a:t>
            </a:r>
            <a:r>
              <a:rPr lang="en-US" dirty="0" err="1"/>
              <a:t>rads</a:t>
            </a:r>
            <a:endParaRPr dirty="0">
              <a:uFillTx/>
            </a:endParaRPr>
          </a:p>
          <a:p>
            <a:pPr marL="971550" lvl="2" indent="-285750">
              <a:buSzPts val="1540"/>
              <a:buFont typeface="Arial" panose="020B0604020202020204" pitchFamily="34" charset="0"/>
              <a:buChar char="•"/>
            </a:pPr>
            <a:r>
              <a:rPr lang="en-US" b="1" dirty="0"/>
              <a:t>Ovarian cancer</a:t>
            </a:r>
            <a:r>
              <a:rPr lang="en-US" dirty="0"/>
              <a:t>, at 41 </a:t>
            </a:r>
            <a:r>
              <a:rPr lang="en-US" dirty="0" err="1"/>
              <a:t>yo</a:t>
            </a:r>
            <a:r>
              <a:rPr lang="en-US" dirty="0"/>
              <a:t>; s/p TAH/BSO, adjuvant chemotherapy (</a:t>
            </a:r>
            <a:r>
              <a:rPr lang="en-US" b="1" dirty="0"/>
              <a:t>BRCA 1 </a:t>
            </a:r>
            <a:r>
              <a:rPr lang="en-US" dirty="0"/>
              <a:t>found)</a:t>
            </a:r>
            <a:endParaRPr dirty="0"/>
          </a:p>
          <a:p>
            <a:pPr marL="1028700" lvl="2" indent="-342900">
              <a:buSzPts val="2200"/>
              <a:buFont typeface="Arial" panose="020B0604020202020204" pitchFamily="34" charset="0"/>
              <a:buChar char="•"/>
            </a:pPr>
            <a:r>
              <a:rPr lang="en-US" dirty="0">
                <a:uFillTx/>
              </a:rPr>
              <a:t>Presented with weight loss/poor glycemic control, found to have metastatic pancreatic cancer to liver</a:t>
            </a:r>
            <a:endParaRPr dirty="0">
              <a:uFillTx/>
            </a:endParaRPr>
          </a:p>
          <a:p>
            <a:pPr marL="1263650" lvl="3" indent="-295275">
              <a:buFont typeface="Arial" panose="020B0604020202020204" pitchFamily="34" charset="0"/>
              <a:buChar char="•"/>
            </a:pPr>
            <a:r>
              <a:rPr lang="en-US" dirty="0">
                <a:uFillTx/>
              </a:rPr>
              <a:t>Started on </a:t>
            </a:r>
            <a:r>
              <a:rPr lang="en-US" b="1" dirty="0">
                <a:uFillTx/>
              </a:rPr>
              <a:t>FOLFIRINOX</a:t>
            </a:r>
            <a:r>
              <a:rPr lang="en-US" dirty="0">
                <a:uFillTx/>
              </a:rPr>
              <a:t>, excellent overall tolerance, with continued response over </a:t>
            </a:r>
            <a:r>
              <a:rPr lang="en-US" b="1" dirty="0">
                <a:uFillTx/>
              </a:rPr>
              <a:t>20 cycles</a:t>
            </a:r>
            <a:r>
              <a:rPr lang="en-US" dirty="0">
                <a:uFillTx/>
              </a:rPr>
              <a:t>, developed peripheral neuropathy (PN) slowly (worsening from cycle 15-20). CT showing continued response after 15 months of therapy, but due to worsening PN, switched to </a:t>
            </a:r>
            <a:r>
              <a:rPr lang="en-US" b="1" dirty="0">
                <a:uFillTx/>
              </a:rPr>
              <a:t>FOLFIRI</a:t>
            </a:r>
            <a:endParaRPr dirty="0">
              <a:uFillTx/>
            </a:endParaRPr>
          </a:p>
          <a:p>
            <a:pPr marL="1263650" lvl="3" indent="-295275">
              <a:buFont typeface="Arial" panose="020B0604020202020204" pitchFamily="34" charset="0"/>
              <a:buChar char="•"/>
            </a:pPr>
            <a:endParaRPr lang="en-US" b="1" dirty="0">
              <a:uFillTx/>
            </a:endParaRPr>
          </a:p>
          <a:p>
            <a:pPr marL="1379856" lvl="3" indent="-285750">
              <a:buFont typeface="Arial" panose="020B0604020202020204" pitchFamily="34" charset="0"/>
              <a:buChar char="•"/>
            </a:pPr>
            <a:endParaRPr dirty="0">
              <a:uFillTx/>
            </a:endParaRPr>
          </a:p>
          <a:p>
            <a:pPr marL="845820" lvl="1" indent="-342900">
              <a:buSzPts val="2420"/>
              <a:buFont typeface="Arial" panose="020B0604020202020204" pitchFamily="34" charset="0"/>
              <a:buChar char="•"/>
            </a:pPr>
            <a:endParaRPr dirty="0">
              <a:uFillTx/>
            </a:endParaRPr>
          </a:p>
          <a:p>
            <a:pPr marL="845820" lvl="1" indent="-342900">
              <a:buSzPts val="2420"/>
              <a:buFont typeface="Arial" panose="020B0604020202020204" pitchFamily="34" charset="0"/>
              <a:buChar char="•"/>
            </a:pPr>
            <a:endParaRPr dirty="0">
              <a:uFillTx/>
            </a:endParaRPr>
          </a:p>
        </p:txBody>
      </p:sp>
    </p:spTree>
    <p:extLst>
      <p:ext uri="{BB962C8B-B14F-4D97-AF65-F5344CB8AC3E}">
        <p14:creationId xmlns:p14="http://schemas.microsoft.com/office/powerpoint/2010/main" val="2041302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2013188" y="111582"/>
            <a:ext cx="8042400" cy="1337100"/>
          </a:xfrm>
          <a:prstGeom prst="rect">
            <a:avLst/>
          </a:prstGeom>
          <a:noFill/>
          <a:ln>
            <a:noFill/>
          </a:ln>
        </p:spPr>
        <p:txBody>
          <a:bodyPr spcFirstLastPara="1" wrap="square" lIns="91425" tIns="45700" rIns="91425" bIns="45700" anchor="b" anchorCtr="0">
            <a:noAutofit/>
          </a:bodyPr>
          <a:lstStyle/>
          <a:p>
            <a:pPr lvl="0" algn="l">
              <a:buSzPts val="2400"/>
            </a:pPr>
            <a:endParaRPr lang="en-US" sz="1800" dirty="0"/>
          </a:p>
        </p:txBody>
      </p:sp>
      <p:pic>
        <p:nvPicPr>
          <p:cNvPr id="179" name="Google Shape;179;p28"/>
          <p:cNvPicPr preferRelativeResize="0">
            <a:picLocks noGrp="1"/>
          </p:cNvPicPr>
          <p:nvPr>
            <p:ph type="body" idx="1"/>
          </p:nvPr>
        </p:nvPicPr>
        <p:blipFill rotWithShape="1">
          <a:blip r:embed="rId3"/>
          <a:srcRect/>
          <a:stretch/>
        </p:blipFill>
        <p:spPr>
          <a:xfrm>
            <a:off x="1360769" y="1991878"/>
            <a:ext cx="4231933" cy="4343400"/>
          </a:xfrm>
          <a:prstGeom prst="rect">
            <a:avLst/>
          </a:prstGeom>
          <a:noFill/>
          <a:ln>
            <a:noFill/>
          </a:ln>
        </p:spPr>
      </p:pic>
      <p:pic>
        <p:nvPicPr>
          <p:cNvPr id="180" name="Google Shape;180;p28"/>
          <p:cNvPicPr preferRelativeResize="0"/>
          <p:nvPr/>
        </p:nvPicPr>
        <p:blipFill rotWithShape="1">
          <a:blip r:embed="rId4"/>
          <a:srcRect/>
          <a:stretch/>
        </p:blipFill>
        <p:spPr>
          <a:xfrm>
            <a:off x="7017705" y="1991878"/>
            <a:ext cx="4201706" cy="4343400"/>
          </a:xfrm>
          <a:prstGeom prst="rect">
            <a:avLst/>
          </a:prstGeom>
          <a:noFill/>
          <a:ln>
            <a:noFill/>
          </a:ln>
        </p:spPr>
      </p:pic>
      <p:sp>
        <p:nvSpPr>
          <p:cNvPr id="2" name="TextBox 1">
            <a:extLst>
              <a:ext uri="{FF2B5EF4-FFF2-40B4-BE49-F238E27FC236}">
                <a16:creationId xmlns:a16="http://schemas.microsoft.com/office/drawing/2014/main" id="{79B6281D-5E69-4E4E-B4AD-FE76FC640D22}"/>
              </a:ext>
            </a:extLst>
          </p:cNvPr>
          <p:cNvSpPr txBox="1"/>
          <p:nvPr/>
        </p:nvSpPr>
        <p:spPr>
          <a:xfrm>
            <a:off x="1360768" y="1520225"/>
            <a:ext cx="4189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2C7C9F"/>
                </a:solidFill>
                <a:effectLst/>
                <a:uLnTx/>
                <a:uFillTx/>
                <a:latin typeface="Source Sans Pro"/>
                <a:ea typeface="+mn-ea"/>
                <a:cs typeface="Arial"/>
                <a:sym typeface="Source Sans Pro"/>
              </a:rPr>
              <a:t>Baseline liver lesions</a:t>
            </a:r>
            <a:endParaRPr kumimoji="0" lang="en-US"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4088394C-69F7-1B44-8610-E5117173FE40}"/>
              </a:ext>
            </a:extLst>
          </p:cNvPr>
          <p:cNvSpPr txBox="1"/>
          <p:nvPr/>
        </p:nvSpPr>
        <p:spPr>
          <a:xfrm>
            <a:off x="7017705" y="1520225"/>
            <a:ext cx="4189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2C7C9F"/>
                </a:solidFill>
                <a:effectLst/>
                <a:uLnTx/>
                <a:uFillTx/>
                <a:latin typeface="Source Sans Pro"/>
                <a:ea typeface="+mn-ea"/>
                <a:cs typeface="Arial"/>
                <a:sym typeface="Source Sans Pro"/>
              </a:rPr>
              <a:t>Scan after one year on </a:t>
            </a:r>
            <a:r>
              <a:rPr kumimoji="0" lang="en-US" sz="1800" b="1" i="0" u="none" strike="noStrike" kern="0" cap="none" spc="0" normalizeH="0" baseline="0" noProof="0" dirty="0">
                <a:ln>
                  <a:noFill/>
                </a:ln>
                <a:solidFill>
                  <a:srgbClr val="2C7C9F"/>
                </a:solidFill>
                <a:effectLst/>
                <a:uLnTx/>
                <a:uFillTx/>
                <a:latin typeface="Source Sans Pro"/>
                <a:ea typeface="+mn-ea"/>
                <a:cs typeface="Arial"/>
                <a:sym typeface="Source Sans Pro"/>
              </a:rPr>
              <a:t>FOLFIRINOX</a:t>
            </a:r>
            <a:endParaRPr kumimoji="0" lang="en-US"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58201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6C6017-69BB-7243-974E-23FD169B5298}"/>
              </a:ext>
            </a:extLst>
          </p:cNvPr>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1263650" lvl="3" indent="-295275">
              <a:buSzPts val="1900"/>
              <a:buFont typeface="Arial" panose="020B0604020202020204" pitchFamily="34" charset="0"/>
              <a:buChar char="•"/>
            </a:pPr>
            <a:r>
              <a:rPr sz="2400" dirty="0">
                <a:latin typeface="Source Sans Pro" charset="0"/>
              </a:rPr>
              <a:t>After two months on FOLFIRI, progression. Switched to </a:t>
            </a:r>
            <a:r>
              <a:rPr lang="en-US" sz="2400" b="1" dirty="0">
                <a:latin typeface="Source Sans Pro" charset="0"/>
              </a:rPr>
              <a:t>gemcitabine/</a:t>
            </a:r>
            <a:r>
              <a:rPr lang="en-US" sz="2400" b="1" i="1" dirty="0">
                <a:latin typeface="Source Sans Pro" charset="0"/>
              </a:rPr>
              <a:t>nab</a:t>
            </a:r>
            <a:r>
              <a:rPr lang="en-US" sz="2400" b="1" dirty="0">
                <a:latin typeface="Source Sans Pro" charset="0"/>
              </a:rPr>
              <a:t> paclitaxel</a:t>
            </a:r>
            <a:r>
              <a:rPr sz="2400" dirty="0">
                <a:latin typeface="Source Sans Pro" charset="0"/>
              </a:rPr>
              <a:t>, with poor tolerance: elevated LFTs, significant bilateral LLE, anorexia, fatigue, n/v, increasing pain. </a:t>
            </a:r>
          </a:p>
          <a:p>
            <a:pPr marL="1263650" lvl="3" indent="-295275">
              <a:buSzPts val="1900"/>
              <a:buFont typeface="Arial" panose="020B0604020202020204" pitchFamily="34" charset="0"/>
              <a:buChar char="•"/>
            </a:pPr>
            <a:endParaRPr sz="2400" dirty="0">
              <a:latin typeface="Source Sans Pro" charset="0"/>
            </a:endParaRPr>
          </a:p>
          <a:p>
            <a:pPr marL="1263650" lvl="3" indent="-295275">
              <a:buSzPts val="1900"/>
              <a:buFont typeface="Arial" panose="020B0604020202020204" pitchFamily="34" charset="0"/>
              <a:buChar char="•"/>
            </a:pPr>
            <a:r>
              <a:rPr sz="2400" dirty="0">
                <a:latin typeface="Source Sans Pro" charset="0"/>
              </a:rPr>
              <a:t>CT showed progression with</a:t>
            </a:r>
            <a:r>
              <a:rPr lang="en-US" sz="2400" dirty="0">
                <a:latin typeface="Source Sans Pro" charset="0"/>
              </a:rPr>
              <a:t> multiple new liver lesions, peritoneal disease.</a:t>
            </a:r>
            <a:endParaRPr sz="2400" dirty="0">
              <a:latin typeface="Source Sans Pro" charset="0"/>
            </a:endParaRPr>
          </a:p>
        </p:txBody>
      </p:sp>
    </p:spTree>
    <p:extLst>
      <p:ext uri="{BB962C8B-B14F-4D97-AF65-F5344CB8AC3E}">
        <p14:creationId xmlns:p14="http://schemas.microsoft.com/office/powerpoint/2010/main" val="1879464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Title 1">
            <a:extLst>
              <a:ext uri="{FF2B5EF4-FFF2-40B4-BE49-F238E27FC236}">
                <a16:creationId xmlns:a16="http://schemas.microsoft.com/office/drawing/2014/main" id="{4BC07318-5297-BF46-A77F-1F722D26B1D4}"/>
              </a:ext>
            </a:extLst>
          </p:cNvPr>
          <p:cNvSpPr>
            <a:spLocks noGrp="1"/>
          </p:cNvSpPr>
          <p:nvPr>
            <p:ph type="title"/>
          </p:nvPr>
        </p:nvSpPr>
        <p:spPr/>
        <p:txBody>
          <a:bodyPr/>
          <a:lstStyle/>
          <a:p>
            <a:endParaRPr lang="en-US"/>
          </a:p>
        </p:txBody>
      </p:sp>
      <p:sp>
        <p:nvSpPr>
          <p:cNvPr id="186" name="Google Shape;186;p29"/>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9250" indent="-349250">
              <a:spcBef>
                <a:spcPts val="0"/>
              </a:spcBef>
              <a:buSzPts val="2640"/>
            </a:pPr>
            <a:r>
              <a:rPr lang="en-US" dirty="0">
                <a:uFillTx/>
              </a:rPr>
              <a:t>After recovery, started on </a:t>
            </a:r>
            <a:r>
              <a:rPr lang="en-US" b="1" dirty="0" err="1">
                <a:uFillTx/>
              </a:rPr>
              <a:t>olaparib</a:t>
            </a:r>
            <a:r>
              <a:rPr lang="en-US" b="1" dirty="0">
                <a:uFillTx/>
              </a:rPr>
              <a:t>, 300 mg BID, PO.  </a:t>
            </a:r>
            <a:endParaRPr dirty="0">
              <a:uFillTx/>
            </a:endParaRPr>
          </a:p>
          <a:p>
            <a:pPr marL="1028700" lvl="2" indent="-342900">
              <a:buSzPts val="2200"/>
              <a:buFont typeface="Arial" panose="020B0604020202020204" pitchFamily="34" charset="0"/>
              <a:buChar char="•"/>
            </a:pPr>
            <a:r>
              <a:rPr lang="en-US" dirty="0">
                <a:uFillTx/>
              </a:rPr>
              <a:t>Developed </a:t>
            </a:r>
            <a:r>
              <a:rPr lang="en-US" b="1" dirty="0">
                <a:uFillTx/>
              </a:rPr>
              <a:t>shortness of breath, continued weight loss/anorexia, myelosuppression. </a:t>
            </a:r>
            <a:endParaRPr dirty="0">
              <a:uFillTx/>
            </a:endParaRPr>
          </a:p>
          <a:p>
            <a:pPr marL="1028700" lvl="2" indent="-342900">
              <a:buSzPts val="2200"/>
              <a:buFont typeface="Arial" panose="020B0604020202020204" pitchFamily="34" charset="0"/>
              <a:buChar char="•"/>
            </a:pPr>
            <a:r>
              <a:rPr lang="en-US" dirty="0">
                <a:uFillTx/>
              </a:rPr>
              <a:t>Dose reduced to 200 mg BID, better tolerance.  </a:t>
            </a:r>
            <a:endParaRPr dirty="0">
              <a:uFillTx/>
            </a:endParaRPr>
          </a:p>
          <a:p>
            <a:pPr marL="1028700" lvl="2" indent="-342900">
              <a:buSzPts val="2200"/>
              <a:buFont typeface="Arial" panose="020B0604020202020204" pitchFamily="34" charset="0"/>
              <a:buChar char="•"/>
            </a:pPr>
            <a:r>
              <a:rPr lang="en-US" dirty="0">
                <a:uFillTx/>
              </a:rPr>
              <a:t>CT chest negative for pneumonitis, not yet checked for response.</a:t>
            </a:r>
            <a:endParaRPr b="1" dirty="0">
              <a:uFillTx/>
            </a:endParaRPr>
          </a:p>
        </p:txBody>
      </p:sp>
    </p:spTree>
    <p:extLst>
      <p:ext uri="{BB962C8B-B14F-4D97-AF65-F5344CB8AC3E}">
        <p14:creationId xmlns:p14="http://schemas.microsoft.com/office/powerpoint/2010/main" val="208746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buSzPts val="4600"/>
            </a:pPr>
            <a:r>
              <a:rPr lang="en-US">
                <a:uFillTx/>
              </a:rPr>
              <a:t>Side Effect Teaching Points</a:t>
            </a:r>
            <a:endParaRPr>
              <a:uFillTx/>
            </a:endParaRPr>
          </a:p>
        </p:txBody>
      </p:sp>
      <p:sp>
        <p:nvSpPr>
          <p:cNvPr id="192" name="Google Shape;192;p3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9250" indent="-349250">
              <a:spcBef>
                <a:spcPts val="0"/>
              </a:spcBef>
              <a:buSzPts val="2640"/>
            </a:pPr>
            <a:r>
              <a:rPr lang="en-US" b="1" dirty="0">
                <a:uFillTx/>
              </a:rPr>
              <a:t>PARP inhibitors main side effects:</a:t>
            </a:r>
            <a:endParaRPr dirty="0">
              <a:uFillTx/>
            </a:endParaRPr>
          </a:p>
          <a:p>
            <a:pPr marL="1028700" lvl="2" indent="-342900">
              <a:buSzPts val="2200"/>
              <a:buFont typeface="Arial" panose="020B0604020202020204" pitchFamily="34" charset="0"/>
              <a:buChar char="•"/>
            </a:pPr>
            <a:r>
              <a:rPr lang="en-US" b="1" dirty="0">
                <a:uFillTx/>
              </a:rPr>
              <a:t>Weight loss/anorexia/change in taste</a:t>
            </a:r>
            <a:endParaRPr dirty="0">
              <a:uFillTx/>
            </a:endParaRPr>
          </a:p>
          <a:p>
            <a:pPr marL="1028700" lvl="2" indent="-342900">
              <a:buSzPts val="2200"/>
              <a:buFont typeface="Arial" panose="020B0604020202020204" pitchFamily="34" charset="0"/>
              <a:buChar char="•"/>
            </a:pPr>
            <a:r>
              <a:rPr lang="en-US" b="1" dirty="0">
                <a:uFillTx/>
              </a:rPr>
              <a:t>Shortness of breath</a:t>
            </a:r>
            <a:r>
              <a:rPr lang="en-US" dirty="0">
                <a:uFillTx/>
              </a:rPr>
              <a:t>-keep careful watch to make sure not developing pneumonitis</a:t>
            </a:r>
            <a:endParaRPr dirty="0">
              <a:uFillTx/>
            </a:endParaRPr>
          </a:p>
          <a:p>
            <a:pPr marL="1028700" lvl="2" indent="-342900">
              <a:buSzPts val="2200"/>
              <a:buFont typeface="Arial" panose="020B0604020202020204" pitchFamily="34" charset="0"/>
              <a:buChar char="•"/>
            </a:pPr>
            <a:r>
              <a:rPr lang="en-US" b="1" dirty="0">
                <a:uFillTx/>
              </a:rPr>
              <a:t>Myelosuppression</a:t>
            </a:r>
            <a:r>
              <a:rPr lang="en-US" dirty="0">
                <a:uFillTx/>
              </a:rPr>
              <a:t>-often many prior lines of therapy, keep careful watch on counts-weekly/biweekly count checks; </a:t>
            </a:r>
            <a:r>
              <a:rPr lang="en-US" b="1" dirty="0">
                <a:uFillTx/>
              </a:rPr>
              <a:t>reinforce neutropenic precautions, fever, bruising</a:t>
            </a:r>
            <a:endParaRPr dirty="0">
              <a:uFillTx/>
            </a:endParaRPr>
          </a:p>
          <a:p>
            <a:pPr marL="1028700" lvl="2" indent="-342900">
              <a:buSzPts val="2200"/>
              <a:buFont typeface="Arial" panose="020B0604020202020204" pitchFamily="34" charset="0"/>
              <a:buChar char="•"/>
            </a:pPr>
            <a:r>
              <a:rPr lang="en-US" b="1" dirty="0">
                <a:uFillTx/>
              </a:rPr>
              <a:t>Fatigue/weakness</a:t>
            </a:r>
            <a:endParaRPr dirty="0">
              <a:uFillTx/>
            </a:endParaRPr>
          </a:p>
          <a:p>
            <a:pPr marL="1028700" lvl="2" indent="-342900">
              <a:buSzPts val="2200"/>
              <a:buFont typeface="Arial" panose="020B0604020202020204" pitchFamily="34" charset="0"/>
              <a:buChar char="•"/>
            </a:pPr>
            <a:r>
              <a:rPr lang="en-US" b="1" dirty="0">
                <a:uFillTx/>
              </a:rPr>
              <a:t>Nausea/vomiting/diarrhea</a:t>
            </a:r>
            <a:endParaRPr dirty="0">
              <a:uFillTx/>
            </a:endParaRPr>
          </a:p>
        </p:txBody>
      </p:sp>
    </p:spTree>
    <p:extLst>
      <p:ext uri="{BB962C8B-B14F-4D97-AF65-F5344CB8AC3E}">
        <p14:creationId xmlns:p14="http://schemas.microsoft.com/office/powerpoint/2010/main" val="3735920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buSzPts val="4600"/>
            </a:pPr>
            <a:r>
              <a:rPr lang="en-US">
                <a:uFillTx/>
              </a:rPr>
              <a:t>Psychosocial Aspects</a:t>
            </a:r>
            <a:endParaRPr>
              <a:uFillTx/>
            </a:endParaRPr>
          </a:p>
        </p:txBody>
      </p:sp>
      <p:sp>
        <p:nvSpPr>
          <p:cNvPr id="198" name="Google Shape;198;p3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9250" indent="-349250">
              <a:spcBef>
                <a:spcPts val="0"/>
              </a:spcBef>
              <a:buSzPts val="2640"/>
            </a:pPr>
            <a:r>
              <a:rPr lang="en-US" dirty="0">
                <a:uFillTx/>
              </a:rPr>
              <a:t>Multiple cancers, long response time with reasonable tolerance until last six months (almost three years on treatment for metastatic pancreatic cancer) but difficult time managing expectations </a:t>
            </a:r>
            <a:r>
              <a:rPr lang="en-US">
                <a:uFillTx/>
              </a:rPr>
              <a:t>on </a:t>
            </a:r>
            <a:r>
              <a:rPr lang="en-US"/>
              <a:t>treatment’s</a:t>
            </a:r>
            <a:r>
              <a:rPr lang="en-US">
                <a:uFillTx/>
              </a:rPr>
              <a:t> </a:t>
            </a:r>
            <a:r>
              <a:rPr lang="en-US" dirty="0">
                <a:uFillTx/>
              </a:rPr>
              <a:t>effectiveness and dealing with end-of-life issues for herself/family</a:t>
            </a:r>
            <a:endParaRPr dirty="0">
              <a:uFillTx/>
            </a:endParaRPr>
          </a:p>
          <a:p>
            <a:pPr marL="349250" indent="-349250">
              <a:buSzPts val="2640"/>
            </a:pPr>
            <a:r>
              <a:rPr lang="en-US" dirty="0">
                <a:uFillTx/>
              </a:rPr>
              <a:t>Difficulty accepting possibility of passing on BRCA gene to subsequent generations; children’s unwillingness to get genetic testing</a:t>
            </a:r>
            <a:endParaRPr dirty="0">
              <a:uFillTx/>
            </a:endParaRPr>
          </a:p>
        </p:txBody>
      </p:sp>
    </p:spTree>
    <p:extLst>
      <p:ext uri="{BB962C8B-B14F-4D97-AF65-F5344CB8AC3E}">
        <p14:creationId xmlns:p14="http://schemas.microsoft.com/office/powerpoint/2010/main" val="2623421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F644-2A70-4252-9C8B-ED2D923B7F84}"/>
              </a:ext>
            </a:extLst>
          </p:cNvPr>
          <p:cNvSpPr>
            <a:spLocks noGrp="1"/>
          </p:cNvSpPr>
          <p:nvPr>
            <p:ph type="ctrTitle"/>
          </p:nvPr>
        </p:nvSpPr>
        <p:spPr>
          <a:xfrm>
            <a:off x="1252824" y="1843065"/>
            <a:ext cx="10415435" cy="1470025"/>
          </a:xfrm>
        </p:spPr>
        <p:txBody>
          <a:bodyPr anchor="t">
            <a:noAutofit/>
          </a:bodyPr>
          <a:lstStyle/>
          <a:p>
            <a:pPr>
              <a:spcBef>
                <a:spcPts val="1200"/>
              </a:spcBef>
            </a:pPr>
            <a:r>
              <a:rPr lang="en-US" sz="4400" dirty="0"/>
              <a:t>Research To Practice: HCC &amp; Pancreatic Cancer</a:t>
            </a:r>
            <a:br>
              <a:rPr lang="en-US" dirty="0"/>
            </a:br>
            <a:r>
              <a:rPr lang="en-US" sz="2400" dirty="0"/>
              <a:t>11-09-2019 Nursing Symposium</a:t>
            </a:r>
          </a:p>
        </p:txBody>
      </p:sp>
      <p:sp>
        <p:nvSpPr>
          <p:cNvPr id="3" name="Subtitle 2">
            <a:extLst>
              <a:ext uri="{FF2B5EF4-FFF2-40B4-BE49-F238E27FC236}">
                <a16:creationId xmlns:a16="http://schemas.microsoft.com/office/drawing/2014/main" id="{EC44C88C-BB54-4906-8229-FA6080F26D78}"/>
              </a:ext>
            </a:extLst>
          </p:cNvPr>
          <p:cNvSpPr>
            <a:spLocks noGrp="1"/>
          </p:cNvSpPr>
          <p:nvPr>
            <p:ph type="subTitle" idx="1"/>
          </p:nvPr>
        </p:nvSpPr>
        <p:spPr>
          <a:xfrm>
            <a:off x="1569766" y="3844336"/>
            <a:ext cx="9595985" cy="2057992"/>
          </a:xfrm>
        </p:spPr>
        <p:txBody>
          <a:bodyPr>
            <a:noAutofit/>
          </a:bodyPr>
          <a:lstStyle/>
          <a:p>
            <a:r>
              <a:rPr lang="en-US" sz="1400" b="1" dirty="0"/>
              <a:t>Eileen M O’Reilly, MD</a:t>
            </a:r>
          </a:p>
          <a:p>
            <a:r>
              <a:rPr lang="en-US" sz="1400" dirty="0"/>
              <a:t>Winthrop Rockefeller Chair in Medical Oncology</a:t>
            </a:r>
          </a:p>
          <a:p>
            <a:r>
              <a:rPr lang="en-US" sz="1400" dirty="0"/>
              <a:t>Associate Director, David M Rubenstein Center Pancreas Research</a:t>
            </a:r>
          </a:p>
          <a:p>
            <a:r>
              <a:rPr lang="en-US" sz="1400" dirty="0"/>
              <a:t>Section Head, Hepatopancreaticobiliary &amp; Neuroendocrine Cancers</a:t>
            </a:r>
          </a:p>
          <a:p>
            <a:r>
              <a:rPr lang="en-US" sz="1400" dirty="0"/>
              <a:t>Attending Physician, Member</a:t>
            </a:r>
          </a:p>
          <a:p>
            <a:r>
              <a:rPr lang="en-US" sz="1400" dirty="0"/>
              <a:t>Memorial Sloan Kettering Cancer Center</a:t>
            </a:r>
          </a:p>
          <a:p>
            <a:r>
              <a:rPr lang="en-US" sz="1400" dirty="0"/>
              <a:t>Professor of Medicine</a:t>
            </a:r>
          </a:p>
          <a:p>
            <a:r>
              <a:rPr lang="en-US" sz="1400" dirty="0"/>
              <a:t>Weill Cornell Medical College</a:t>
            </a:r>
          </a:p>
        </p:txBody>
      </p:sp>
    </p:spTree>
    <p:extLst>
      <p:ext uri="{BB962C8B-B14F-4D97-AF65-F5344CB8AC3E}">
        <p14:creationId xmlns:p14="http://schemas.microsoft.com/office/powerpoint/2010/main" val="2681641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653144" y="3428999"/>
            <a:ext cx="10677494" cy="1176485"/>
          </a:xfrm>
          <a:prstGeom prst="rightArrow">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bg1"/>
              </a:solidFill>
            </a:endParaRPr>
          </a:p>
        </p:txBody>
      </p:sp>
      <p:sp>
        <p:nvSpPr>
          <p:cNvPr id="4" name="TextBox 3"/>
          <p:cNvSpPr txBox="1"/>
          <p:nvPr/>
        </p:nvSpPr>
        <p:spPr>
          <a:xfrm>
            <a:off x="847492" y="3802617"/>
            <a:ext cx="10069551" cy="400110"/>
          </a:xfrm>
          <a:prstGeom prst="rect">
            <a:avLst/>
          </a:prstGeom>
          <a:solidFill>
            <a:schemeClr val="accent1"/>
          </a:solidFill>
        </p:spPr>
        <p:txBody>
          <a:bodyPr wrap="square" rtlCol="0">
            <a:spAutoFit/>
          </a:bodyPr>
          <a:lstStyle/>
          <a:p>
            <a:r>
              <a:rPr lang="en-US" sz="1600" b="1" dirty="0"/>
              <a:t>      </a:t>
            </a:r>
            <a:r>
              <a:rPr lang="en-US" sz="2000" b="1">
                <a:solidFill>
                  <a:schemeClr val="bg1"/>
                </a:solidFill>
              </a:rPr>
              <a:t>1997                2007                    </a:t>
            </a:r>
            <a:r>
              <a:rPr lang="en-US" sz="2000" b="1" dirty="0">
                <a:solidFill>
                  <a:schemeClr val="bg1"/>
                </a:solidFill>
              </a:rPr>
              <a:t>2011              2013       2015     </a:t>
            </a:r>
            <a:r>
              <a:rPr lang="en-US" sz="2000" b="1">
                <a:solidFill>
                  <a:schemeClr val="bg1"/>
                </a:solidFill>
              </a:rPr>
              <a:t>2017    2018    </a:t>
            </a:r>
            <a:r>
              <a:rPr lang="en-US" sz="2000" b="1" dirty="0">
                <a:solidFill>
                  <a:schemeClr val="bg1"/>
                </a:solidFill>
              </a:rPr>
              <a:t>2019</a:t>
            </a:r>
            <a:endParaRPr lang="nl-NL" sz="2000" b="1" dirty="0">
              <a:solidFill>
                <a:schemeClr val="bg1"/>
              </a:solidFill>
            </a:endParaRPr>
          </a:p>
        </p:txBody>
      </p:sp>
      <p:sp>
        <p:nvSpPr>
          <p:cNvPr id="5" name="Down Arrow 4"/>
          <p:cNvSpPr/>
          <p:nvPr/>
        </p:nvSpPr>
        <p:spPr>
          <a:xfrm>
            <a:off x="6898510" y="2465362"/>
            <a:ext cx="124984" cy="1192635"/>
          </a:xfrm>
          <a:prstGeom prst="downArrow">
            <a:avLst/>
          </a:prstGeom>
          <a:solidFill>
            <a:srgbClr val="69ED1F"/>
          </a:solidFill>
          <a:ln>
            <a:solidFill>
              <a:srgbClr val="69E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6" name="TextBox 5"/>
          <p:cNvSpPr txBox="1"/>
          <p:nvPr/>
        </p:nvSpPr>
        <p:spPr>
          <a:xfrm>
            <a:off x="6096000" y="1612063"/>
            <a:ext cx="2095500" cy="666977"/>
          </a:xfrm>
          <a:prstGeom prst="rect">
            <a:avLst/>
          </a:prstGeom>
          <a:solidFill>
            <a:schemeClr val="bg1"/>
          </a:solidFill>
          <a:ln w="57150">
            <a:solidFill>
              <a:srgbClr val="2986E2"/>
            </a:solidFill>
          </a:ln>
        </p:spPr>
        <p:txBody>
          <a:bodyPr wrap="square" rtlCol="0">
            <a:spAutoFit/>
          </a:bodyPr>
          <a:lstStyle/>
          <a:p>
            <a:pPr algn="ctr"/>
            <a:r>
              <a:rPr lang="en-US" sz="1867" b="1" dirty="0">
                <a:latin typeface="Arial" panose="020B0604020202020204" pitchFamily="34" charset="0"/>
                <a:cs typeface="Arial" panose="020B0604020202020204" pitchFamily="34" charset="0"/>
              </a:rPr>
              <a:t>   nab-Paclitaxel        + Gemcitabine</a:t>
            </a:r>
            <a:endParaRPr lang="nl-NL" sz="1867" b="1" baseline="30000" dirty="0">
              <a:latin typeface="Arial" panose="020B0604020202020204" pitchFamily="34" charset="0"/>
              <a:cs typeface="Arial" panose="020B0604020202020204" pitchFamily="34" charset="0"/>
            </a:endParaRPr>
          </a:p>
        </p:txBody>
      </p:sp>
      <p:sp>
        <p:nvSpPr>
          <p:cNvPr id="7" name="TextBox 6"/>
          <p:cNvSpPr txBox="1"/>
          <p:nvPr/>
        </p:nvSpPr>
        <p:spPr>
          <a:xfrm>
            <a:off x="5016666" y="2492639"/>
            <a:ext cx="1778120" cy="379656"/>
          </a:xfrm>
          <a:prstGeom prst="rect">
            <a:avLst/>
          </a:prstGeom>
          <a:solidFill>
            <a:schemeClr val="bg1"/>
          </a:solidFill>
          <a:ln w="57150">
            <a:solidFill>
              <a:srgbClr val="2986E2"/>
            </a:solidFill>
          </a:ln>
        </p:spPr>
        <p:txBody>
          <a:bodyPr wrap="square" rtlCol="0">
            <a:spAutoFit/>
          </a:bodyPr>
          <a:lstStyle/>
          <a:p>
            <a:pPr algn="ctr"/>
            <a:r>
              <a:rPr lang="en-US" sz="1867" b="1" dirty="0">
                <a:latin typeface="Arial" panose="020B0604020202020204" pitchFamily="34" charset="0"/>
                <a:cs typeface="Arial" panose="020B0604020202020204" pitchFamily="34" charset="0"/>
              </a:rPr>
              <a:t>FOLFIRINOX</a:t>
            </a:r>
            <a:endParaRPr lang="nl-NL" sz="1867" b="1" baseline="30000" dirty="0">
              <a:latin typeface="Arial" panose="020B0604020202020204" pitchFamily="34" charset="0"/>
              <a:cs typeface="Arial" panose="020B0604020202020204" pitchFamily="34" charset="0"/>
            </a:endParaRPr>
          </a:p>
        </p:txBody>
      </p:sp>
      <p:sp>
        <p:nvSpPr>
          <p:cNvPr id="8" name="Down Arrow 7"/>
          <p:cNvSpPr/>
          <p:nvPr/>
        </p:nvSpPr>
        <p:spPr>
          <a:xfrm>
            <a:off x="5231194" y="3111676"/>
            <a:ext cx="116793" cy="530396"/>
          </a:xfrm>
          <a:prstGeom prst="downArrow">
            <a:avLst/>
          </a:prstGeom>
          <a:solidFill>
            <a:srgbClr val="69ED1F"/>
          </a:solidFill>
          <a:ln>
            <a:solidFill>
              <a:srgbClr val="69E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Down Arrow 8"/>
          <p:cNvSpPr/>
          <p:nvPr/>
        </p:nvSpPr>
        <p:spPr>
          <a:xfrm>
            <a:off x="3399544" y="2970169"/>
            <a:ext cx="124984" cy="666977"/>
          </a:xfrm>
          <a:prstGeom prst="downArrow">
            <a:avLst/>
          </a:prstGeom>
          <a:solidFill>
            <a:srgbClr val="69ED1F"/>
          </a:solidFill>
          <a:ln>
            <a:solidFill>
              <a:srgbClr val="69E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 name="TextBox 9"/>
          <p:cNvSpPr txBox="1"/>
          <p:nvPr/>
        </p:nvSpPr>
        <p:spPr>
          <a:xfrm>
            <a:off x="3064021" y="2192611"/>
            <a:ext cx="1830672" cy="666977"/>
          </a:xfrm>
          <a:prstGeom prst="rect">
            <a:avLst/>
          </a:prstGeom>
          <a:solidFill>
            <a:schemeClr val="bg1"/>
          </a:solidFill>
          <a:ln w="57150">
            <a:solidFill>
              <a:srgbClr val="FF0000"/>
            </a:solidFill>
          </a:ln>
        </p:spPr>
        <p:txBody>
          <a:bodyPr wrap="square" rtlCol="0">
            <a:spAutoFit/>
          </a:bodyPr>
          <a:lstStyle/>
          <a:p>
            <a:pPr algn="ctr"/>
            <a:r>
              <a:rPr lang="en-US" sz="1867" b="1" dirty="0">
                <a:latin typeface="Arial" panose="020B0604020202020204" pitchFamily="34" charset="0"/>
                <a:cs typeface="Arial" panose="020B0604020202020204" pitchFamily="34" charset="0"/>
              </a:rPr>
              <a:t>Gemcitabine + Erlotinib</a:t>
            </a:r>
            <a:endParaRPr lang="nl-NL" sz="1867" b="1" baseline="30000" dirty="0">
              <a:latin typeface="Arial" panose="020B0604020202020204" pitchFamily="34" charset="0"/>
              <a:cs typeface="Arial" panose="020B0604020202020204" pitchFamily="34" charset="0"/>
            </a:endParaRPr>
          </a:p>
        </p:txBody>
      </p:sp>
      <p:sp>
        <p:nvSpPr>
          <p:cNvPr id="11" name="Down Arrow 10"/>
          <p:cNvSpPr/>
          <p:nvPr/>
        </p:nvSpPr>
        <p:spPr>
          <a:xfrm>
            <a:off x="1905658" y="2444511"/>
            <a:ext cx="124985" cy="1192635"/>
          </a:xfrm>
          <a:prstGeom prst="downArrow">
            <a:avLst/>
          </a:prstGeom>
          <a:solidFill>
            <a:srgbClr val="69ED1F"/>
          </a:solidFill>
          <a:ln>
            <a:solidFill>
              <a:srgbClr val="69E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TextBox 11"/>
          <p:cNvSpPr txBox="1"/>
          <p:nvPr/>
        </p:nvSpPr>
        <p:spPr>
          <a:xfrm>
            <a:off x="1136439" y="1945344"/>
            <a:ext cx="1794812" cy="379656"/>
          </a:xfrm>
          <a:prstGeom prst="rect">
            <a:avLst/>
          </a:prstGeom>
          <a:solidFill>
            <a:schemeClr val="bg1"/>
          </a:solidFill>
          <a:ln w="57150">
            <a:solidFill>
              <a:srgbClr val="2986E2"/>
            </a:solidFill>
          </a:ln>
        </p:spPr>
        <p:txBody>
          <a:bodyPr wrap="square" rtlCol="0">
            <a:spAutoFit/>
          </a:bodyPr>
          <a:lstStyle/>
          <a:p>
            <a:pPr algn="ctr"/>
            <a:r>
              <a:rPr lang="en-US" sz="1867" b="1" dirty="0">
                <a:latin typeface="Arial" panose="020B0604020202020204" pitchFamily="34" charset="0"/>
                <a:cs typeface="Arial" panose="020B0604020202020204" pitchFamily="34" charset="0"/>
              </a:rPr>
              <a:t>Gemcitabine</a:t>
            </a:r>
            <a:endParaRPr lang="nl-NL" sz="1867" b="1" baseline="30000" dirty="0">
              <a:latin typeface="Arial" panose="020B0604020202020204" pitchFamily="34" charset="0"/>
              <a:cs typeface="Arial" panose="020B0604020202020204" pitchFamily="34" charset="0"/>
            </a:endParaRPr>
          </a:p>
        </p:txBody>
      </p:sp>
      <p:sp>
        <p:nvSpPr>
          <p:cNvPr id="15" name="Up Arrow 14"/>
          <p:cNvSpPr/>
          <p:nvPr/>
        </p:nvSpPr>
        <p:spPr>
          <a:xfrm>
            <a:off x="4274794" y="4390305"/>
            <a:ext cx="143855" cy="609600"/>
          </a:xfrm>
          <a:prstGeom prst="upArrow">
            <a:avLst/>
          </a:prstGeom>
          <a:solidFill>
            <a:srgbClr val="69ED1F"/>
          </a:solidFill>
          <a:ln>
            <a:solidFill>
              <a:srgbClr val="69E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6" name="TextBox 15"/>
          <p:cNvSpPr txBox="1"/>
          <p:nvPr/>
        </p:nvSpPr>
        <p:spPr>
          <a:xfrm>
            <a:off x="3667443" y="5120637"/>
            <a:ext cx="1828800" cy="379656"/>
          </a:xfrm>
          <a:prstGeom prst="rect">
            <a:avLst/>
          </a:prstGeom>
          <a:solidFill>
            <a:schemeClr val="bg1"/>
          </a:solidFill>
          <a:ln w="57150">
            <a:solidFill>
              <a:srgbClr val="2986E2"/>
            </a:solidFill>
          </a:ln>
        </p:spPr>
        <p:txBody>
          <a:bodyPr wrap="square" rtlCol="0">
            <a:spAutoFit/>
          </a:bodyPr>
          <a:lstStyle/>
          <a:p>
            <a:pPr algn="ctr"/>
            <a:r>
              <a:rPr lang="en-US" sz="1867" b="1" dirty="0">
                <a:latin typeface="Arial" panose="020B0604020202020204" pitchFamily="34" charset="0"/>
                <a:cs typeface="Arial" panose="020B0604020202020204" pitchFamily="34" charset="0"/>
              </a:rPr>
              <a:t>S1 (Japan)</a:t>
            </a:r>
            <a:endParaRPr lang="nl-NL" sz="1867" b="1" dirty="0">
              <a:latin typeface="Arial" panose="020B0604020202020204" pitchFamily="34" charset="0"/>
              <a:cs typeface="Arial" panose="020B0604020202020204" pitchFamily="34" charset="0"/>
            </a:endParaRPr>
          </a:p>
        </p:txBody>
      </p:sp>
      <p:sp>
        <p:nvSpPr>
          <p:cNvPr id="25" name="TextBox 24"/>
          <p:cNvSpPr txBox="1"/>
          <p:nvPr/>
        </p:nvSpPr>
        <p:spPr>
          <a:xfrm>
            <a:off x="7377186" y="2520819"/>
            <a:ext cx="2152175" cy="379656"/>
          </a:xfrm>
          <a:prstGeom prst="rect">
            <a:avLst/>
          </a:prstGeom>
          <a:solidFill>
            <a:schemeClr val="bg1"/>
          </a:solidFill>
          <a:ln w="57150">
            <a:solidFill>
              <a:srgbClr val="2986E2"/>
            </a:solidFill>
          </a:ln>
        </p:spPr>
        <p:txBody>
          <a:bodyPr wrap="square" rtlCol="0">
            <a:spAutoFit/>
          </a:bodyPr>
          <a:lstStyle/>
          <a:p>
            <a:pPr algn="ctr"/>
            <a:r>
              <a:rPr lang="nl-NL" sz="1867" b="1" dirty="0">
                <a:latin typeface="Arial" panose="020B0604020202020204" pitchFamily="34" charset="0"/>
                <a:cs typeface="Arial" panose="020B0604020202020204" pitchFamily="34" charset="0"/>
              </a:rPr>
              <a:t>Nal-IRI + 5FU/LV</a:t>
            </a:r>
            <a:endParaRPr lang="nl-NL" sz="1867" b="1" baseline="30000" dirty="0">
              <a:latin typeface="Arial" panose="020B0604020202020204" pitchFamily="34" charset="0"/>
              <a:cs typeface="Arial" panose="020B0604020202020204" pitchFamily="34" charset="0"/>
            </a:endParaRPr>
          </a:p>
        </p:txBody>
      </p:sp>
      <p:sp>
        <p:nvSpPr>
          <p:cNvPr id="26" name="Down Arrow 25"/>
          <p:cNvSpPr/>
          <p:nvPr/>
        </p:nvSpPr>
        <p:spPr>
          <a:xfrm>
            <a:off x="1139666" y="2991865"/>
            <a:ext cx="124985" cy="645281"/>
          </a:xfrm>
          <a:prstGeom prst="downArrow">
            <a:avLst/>
          </a:prstGeom>
          <a:solidFill>
            <a:srgbClr val="69ED1F"/>
          </a:solidFill>
          <a:ln>
            <a:solidFill>
              <a:srgbClr val="69E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7" name="TextBox 26"/>
          <p:cNvSpPr txBox="1"/>
          <p:nvPr/>
        </p:nvSpPr>
        <p:spPr>
          <a:xfrm>
            <a:off x="431275" y="2520819"/>
            <a:ext cx="1285740" cy="379656"/>
          </a:xfrm>
          <a:prstGeom prst="rect">
            <a:avLst/>
          </a:prstGeom>
          <a:solidFill>
            <a:schemeClr val="bg1"/>
          </a:solidFill>
          <a:ln w="57150">
            <a:solidFill>
              <a:srgbClr val="2986E2"/>
            </a:solidFill>
          </a:ln>
        </p:spPr>
        <p:txBody>
          <a:bodyPr wrap="square" rtlCol="0">
            <a:spAutoFit/>
          </a:bodyPr>
          <a:lstStyle/>
          <a:p>
            <a:pPr algn="ctr"/>
            <a:r>
              <a:rPr lang="en-US" sz="1867" b="1" dirty="0">
                <a:latin typeface="Arial" panose="020B0604020202020204" pitchFamily="34" charset="0"/>
                <a:cs typeface="Arial" panose="020B0604020202020204" pitchFamily="34" charset="0"/>
              </a:rPr>
              <a:t>5-FU/LV</a:t>
            </a:r>
            <a:endParaRPr lang="nl-NL" sz="1867" b="1" baseline="30000" dirty="0">
              <a:latin typeface="Arial" panose="020B0604020202020204" pitchFamily="34" charset="0"/>
              <a:cs typeface="Arial" panose="020B0604020202020204" pitchFamily="34" charset="0"/>
            </a:endParaRPr>
          </a:p>
        </p:txBody>
      </p:sp>
      <p:sp>
        <p:nvSpPr>
          <p:cNvPr id="23" name="Down Arrow 22"/>
          <p:cNvSpPr/>
          <p:nvPr/>
        </p:nvSpPr>
        <p:spPr>
          <a:xfrm>
            <a:off x="7649621" y="3065481"/>
            <a:ext cx="124984" cy="581763"/>
          </a:xfrm>
          <a:prstGeom prst="downArrow">
            <a:avLst/>
          </a:prstGeom>
          <a:solidFill>
            <a:srgbClr val="69ED1F"/>
          </a:solidFill>
          <a:ln>
            <a:solidFill>
              <a:srgbClr val="69E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40" name="Up Arrow 14">
            <a:extLst>
              <a:ext uri="{FF2B5EF4-FFF2-40B4-BE49-F238E27FC236}">
                <a16:creationId xmlns:a16="http://schemas.microsoft.com/office/drawing/2014/main" id="{905C897D-C73D-42C2-918B-83307E3A9924}"/>
              </a:ext>
            </a:extLst>
          </p:cNvPr>
          <p:cNvSpPr/>
          <p:nvPr/>
        </p:nvSpPr>
        <p:spPr>
          <a:xfrm>
            <a:off x="8625097" y="4368198"/>
            <a:ext cx="143855" cy="609600"/>
          </a:xfrm>
          <a:prstGeom prst="upArrow">
            <a:avLst/>
          </a:prstGeom>
          <a:solidFill>
            <a:srgbClr val="69ED1F"/>
          </a:solidFill>
          <a:ln>
            <a:solidFill>
              <a:srgbClr val="69E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42" name="TextBox 41">
            <a:extLst>
              <a:ext uri="{FF2B5EF4-FFF2-40B4-BE49-F238E27FC236}">
                <a16:creationId xmlns:a16="http://schemas.microsoft.com/office/drawing/2014/main" id="{C5520F75-B26B-4A09-8BF7-85541447EFA8}"/>
              </a:ext>
            </a:extLst>
          </p:cNvPr>
          <p:cNvSpPr txBox="1"/>
          <p:nvPr/>
        </p:nvSpPr>
        <p:spPr>
          <a:xfrm>
            <a:off x="6620793" y="5166804"/>
            <a:ext cx="2438400" cy="666977"/>
          </a:xfrm>
          <a:prstGeom prst="rect">
            <a:avLst/>
          </a:prstGeom>
          <a:solidFill>
            <a:schemeClr val="bg1"/>
          </a:solidFill>
          <a:ln w="57150">
            <a:solidFill>
              <a:srgbClr val="FF0000"/>
            </a:solidFill>
          </a:ln>
        </p:spPr>
        <p:txBody>
          <a:bodyPr wrap="square" rtlCol="0">
            <a:spAutoFit/>
          </a:bodyPr>
          <a:lstStyle/>
          <a:p>
            <a:pPr algn="ctr"/>
            <a:r>
              <a:rPr lang="en-US" sz="1867" b="1" dirty="0">
                <a:latin typeface="Arial" panose="020B0604020202020204" pitchFamily="34" charset="0"/>
                <a:cs typeface="Arial" panose="020B0604020202020204" pitchFamily="34" charset="0"/>
              </a:rPr>
              <a:t> Pembrolizumab MSI-H/</a:t>
            </a:r>
            <a:r>
              <a:rPr lang="en-US" sz="1867" b="1" dirty="0" err="1">
                <a:latin typeface="Arial" panose="020B0604020202020204" pitchFamily="34" charset="0"/>
                <a:cs typeface="Arial" panose="020B0604020202020204" pitchFamily="34" charset="0"/>
              </a:rPr>
              <a:t>dMMR</a:t>
            </a:r>
            <a:endParaRPr lang="nl-NL" sz="1867" b="1"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81C3153-70D1-42D3-ABD9-F0BA97D6106B}"/>
              </a:ext>
            </a:extLst>
          </p:cNvPr>
          <p:cNvSpPr>
            <a:spLocks noGrp="1"/>
          </p:cNvSpPr>
          <p:nvPr>
            <p:ph type="title"/>
          </p:nvPr>
        </p:nvSpPr>
        <p:spPr/>
        <p:txBody>
          <a:bodyPr/>
          <a:lstStyle/>
          <a:p>
            <a:r>
              <a:rPr lang="en-US" sz="3600" dirty="0"/>
              <a:t>Therapeutic Landscape for PDAC 2019</a:t>
            </a:r>
            <a:br>
              <a:rPr lang="en-US" sz="3600" dirty="0"/>
            </a:br>
            <a:r>
              <a:rPr lang="en-US" sz="2000" dirty="0"/>
              <a:t>(adapted with thanks)</a:t>
            </a:r>
          </a:p>
        </p:txBody>
      </p:sp>
      <p:sp>
        <p:nvSpPr>
          <p:cNvPr id="22" name="Down Arrow 21">
            <a:extLst>
              <a:ext uri="{FF2B5EF4-FFF2-40B4-BE49-F238E27FC236}">
                <a16:creationId xmlns:a16="http://schemas.microsoft.com/office/drawing/2014/main" id="{EFC2A440-AE6F-E74A-90F6-62B46173F426}"/>
              </a:ext>
            </a:extLst>
          </p:cNvPr>
          <p:cNvSpPr/>
          <p:nvPr/>
        </p:nvSpPr>
        <p:spPr>
          <a:xfrm>
            <a:off x="10121604" y="3033276"/>
            <a:ext cx="124984" cy="581763"/>
          </a:xfrm>
          <a:prstGeom prst="downArrow">
            <a:avLst/>
          </a:prstGeom>
          <a:solidFill>
            <a:srgbClr val="69ED1F"/>
          </a:solidFill>
          <a:ln>
            <a:solidFill>
              <a:srgbClr val="69E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4" name="TextBox 23">
            <a:extLst>
              <a:ext uri="{FF2B5EF4-FFF2-40B4-BE49-F238E27FC236}">
                <a16:creationId xmlns:a16="http://schemas.microsoft.com/office/drawing/2014/main" id="{D70F8C9F-39A7-8F46-B4E9-C989979F928C}"/>
              </a:ext>
            </a:extLst>
          </p:cNvPr>
          <p:cNvSpPr txBox="1"/>
          <p:nvPr/>
        </p:nvSpPr>
        <p:spPr>
          <a:xfrm>
            <a:off x="9726910" y="2279040"/>
            <a:ext cx="1866443" cy="666977"/>
          </a:xfrm>
          <a:prstGeom prst="rect">
            <a:avLst/>
          </a:prstGeom>
          <a:solidFill>
            <a:schemeClr val="bg1"/>
          </a:solidFill>
          <a:ln w="57150">
            <a:solidFill>
              <a:srgbClr val="FF0000"/>
            </a:solidFill>
          </a:ln>
        </p:spPr>
        <p:txBody>
          <a:bodyPr wrap="square" rtlCol="0">
            <a:spAutoFit/>
          </a:bodyPr>
          <a:lstStyle/>
          <a:p>
            <a:pPr algn="ctr"/>
            <a:r>
              <a:rPr lang="en-US" sz="1867" b="1" dirty="0">
                <a:latin typeface="Arial" panose="020B0604020202020204" pitchFamily="34" charset="0"/>
                <a:cs typeface="Arial" panose="020B0604020202020204" pitchFamily="34" charset="0"/>
              </a:rPr>
              <a:t>?</a:t>
            </a:r>
            <a:r>
              <a:rPr lang="en-US" sz="1867" b="1" dirty="0" err="1">
                <a:latin typeface="Arial" panose="020B0604020202020204" pitchFamily="34" charset="0"/>
                <a:cs typeface="Arial" panose="020B0604020202020204" pitchFamily="34" charset="0"/>
              </a:rPr>
              <a:t>Olaparib</a:t>
            </a:r>
            <a:endParaRPr lang="en-US" sz="1867" baseline="30000" dirty="0">
              <a:latin typeface="Arial" panose="020B0604020202020204" pitchFamily="34" charset="0"/>
              <a:cs typeface="Arial" panose="020B0604020202020204" pitchFamily="34" charset="0"/>
            </a:endParaRPr>
          </a:p>
          <a:p>
            <a:pPr algn="ctr"/>
            <a:r>
              <a:rPr lang="en-US" sz="1867" b="1" dirty="0" err="1">
                <a:latin typeface="Arial" panose="020B0604020202020204" pitchFamily="34" charset="0"/>
                <a:cs typeface="Arial" panose="020B0604020202020204" pitchFamily="34" charset="0"/>
              </a:rPr>
              <a:t>gBRCA</a:t>
            </a:r>
            <a:r>
              <a:rPr lang="en-US" sz="1867" b="1" dirty="0">
                <a:latin typeface="Arial" panose="020B0604020202020204" pitchFamily="34" charset="0"/>
                <a:cs typeface="Arial" panose="020B0604020202020204" pitchFamily="34" charset="0"/>
              </a:rPr>
              <a:t> 1,2</a:t>
            </a:r>
            <a:endParaRPr lang="nl-NL" sz="1867" b="1" dirty="0">
              <a:latin typeface="Arial" panose="020B0604020202020204" pitchFamily="34" charset="0"/>
              <a:cs typeface="Arial" panose="020B0604020202020204" pitchFamily="34" charset="0"/>
            </a:endParaRPr>
          </a:p>
        </p:txBody>
      </p:sp>
      <p:sp>
        <p:nvSpPr>
          <p:cNvPr id="29" name="Up Arrow 14">
            <a:extLst>
              <a:ext uri="{FF2B5EF4-FFF2-40B4-BE49-F238E27FC236}">
                <a16:creationId xmlns:a16="http://schemas.microsoft.com/office/drawing/2014/main" id="{A6700736-7707-D242-B40F-236F24C0FF6F}"/>
              </a:ext>
            </a:extLst>
          </p:cNvPr>
          <p:cNvSpPr/>
          <p:nvPr/>
        </p:nvSpPr>
        <p:spPr>
          <a:xfrm>
            <a:off x="9617708" y="4358100"/>
            <a:ext cx="143855" cy="609600"/>
          </a:xfrm>
          <a:prstGeom prst="upArrow">
            <a:avLst/>
          </a:prstGeom>
          <a:solidFill>
            <a:srgbClr val="69ED1F"/>
          </a:solidFill>
          <a:ln>
            <a:solidFill>
              <a:srgbClr val="69E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0" name="TextBox 29">
            <a:extLst>
              <a:ext uri="{FF2B5EF4-FFF2-40B4-BE49-F238E27FC236}">
                <a16:creationId xmlns:a16="http://schemas.microsoft.com/office/drawing/2014/main" id="{F1F7B8D1-0BA1-B84F-8CA0-7B4B98E5FD4F}"/>
              </a:ext>
            </a:extLst>
          </p:cNvPr>
          <p:cNvSpPr txBox="1"/>
          <p:nvPr/>
        </p:nvSpPr>
        <p:spPr>
          <a:xfrm>
            <a:off x="9457433" y="5162188"/>
            <a:ext cx="1873205" cy="666977"/>
          </a:xfrm>
          <a:prstGeom prst="rect">
            <a:avLst/>
          </a:prstGeom>
          <a:solidFill>
            <a:schemeClr val="bg1"/>
          </a:solidFill>
          <a:ln w="57150">
            <a:solidFill>
              <a:srgbClr val="FF0000"/>
            </a:solidFill>
          </a:ln>
        </p:spPr>
        <p:txBody>
          <a:bodyPr wrap="square" rtlCol="0">
            <a:spAutoFit/>
          </a:bodyPr>
          <a:lstStyle/>
          <a:p>
            <a:pPr algn="ctr"/>
            <a:r>
              <a:rPr lang="en-US" sz="1867" b="1" dirty="0" err="1">
                <a:latin typeface="Arial" panose="020B0604020202020204" pitchFamily="34" charset="0"/>
                <a:cs typeface="Arial" panose="020B0604020202020204" pitchFamily="34" charset="0"/>
              </a:rPr>
              <a:t>Larotrectinib</a:t>
            </a:r>
            <a:endParaRPr lang="en-US" sz="1867" b="1" baseline="30000" dirty="0">
              <a:latin typeface="Arial" panose="020B0604020202020204" pitchFamily="34" charset="0"/>
              <a:cs typeface="Arial" panose="020B0604020202020204" pitchFamily="34" charset="0"/>
            </a:endParaRPr>
          </a:p>
          <a:p>
            <a:pPr algn="ctr"/>
            <a:r>
              <a:rPr lang="en-US" sz="1867" b="1" dirty="0">
                <a:latin typeface="Arial" panose="020B0604020202020204" pitchFamily="34" charset="0"/>
                <a:cs typeface="Arial" panose="020B0604020202020204" pitchFamily="34" charset="0"/>
              </a:rPr>
              <a:t>NTRK fusions</a:t>
            </a:r>
            <a:endParaRPr lang="nl-NL" sz="1867"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794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Factors For Therapy Selection</a:t>
            </a:r>
          </a:p>
        </p:txBody>
      </p:sp>
      <p:sp>
        <p:nvSpPr>
          <p:cNvPr id="3" name="Content Placeholder 2"/>
          <p:cNvSpPr>
            <a:spLocks noGrp="1"/>
          </p:cNvSpPr>
          <p:nvPr>
            <p:ph idx="1"/>
          </p:nvPr>
        </p:nvSpPr>
        <p:spPr>
          <a:xfrm>
            <a:off x="1020841" y="1479651"/>
            <a:ext cx="10775924" cy="4525963"/>
          </a:xfrm>
        </p:spPr>
        <p:txBody>
          <a:bodyPr>
            <a:normAutofit fontScale="85000" lnSpcReduction="20000"/>
          </a:bodyPr>
          <a:lstStyle/>
          <a:p>
            <a:r>
              <a:rPr lang="en-US" dirty="0"/>
              <a:t>Performance status, co-morbidities, age, organ function</a:t>
            </a:r>
            <a:br>
              <a:rPr lang="en-US" dirty="0"/>
            </a:br>
            <a:endParaRPr lang="en-US" dirty="0"/>
          </a:p>
          <a:p>
            <a:r>
              <a:rPr lang="en-US" dirty="0"/>
              <a:t>Patient preferences</a:t>
            </a:r>
            <a:br>
              <a:rPr lang="en-US" dirty="0"/>
            </a:br>
            <a:endParaRPr lang="en-US" dirty="0"/>
          </a:p>
          <a:p>
            <a:r>
              <a:rPr lang="en-US" dirty="0"/>
              <a:t>Comparative efficacy, toxicity, cost</a:t>
            </a:r>
            <a:br>
              <a:rPr lang="en-US" dirty="0"/>
            </a:br>
            <a:endParaRPr lang="en-US" dirty="0"/>
          </a:p>
          <a:p>
            <a:r>
              <a:rPr lang="en-US" dirty="0"/>
              <a:t>Logistics</a:t>
            </a:r>
            <a:br>
              <a:rPr lang="en-US" dirty="0"/>
            </a:br>
            <a:endParaRPr lang="en-US" dirty="0"/>
          </a:p>
          <a:p>
            <a:r>
              <a:rPr lang="en-US" dirty="0"/>
              <a:t>Treatment sequencing</a:t>
            </a:r>
            <a:br>
              <a:rPr lang="en-US" dirty="0"/>
            </a:br>
            <a:endParaRPr lang="en-US" dirty="0"/>
          </a:p>
          <a:p>
            <a:r>
              <a:rPr lang="en-US" dirty="0"/>
              <a:t>Genomic context</a:t>
            </a:r>
          </a:p>
          <a:p>
            <a:endParaRPr lang="en-US" dirty="0"/>
          </a:p>
        </p:txBody>
      </p:sp>
    </p:spTree>
    <p:extLst>
      <p:ext uri="{BB962C8B-B14F-4D97-AF65-F5344CB8AC3E}">
        <p14:creationId xmlns:p14="http://schemas.microsoft.com/office/powerpoint/2010/main" val="234265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D46285-B09C-443C-9466-01968650E684}"/>
              </a:ext>
            </a:extLst>
          </p:cNvPr>
          <p:cNvSpPr>
            <a:spLocks noGrp="1"/>
          </p:cNvSpPr>
          <p:nvPr>
            <p:ph type="title"/>
          </p:nvPr>
        </p:nvSpPr>
        <p:spPr>
          <a:xfrm>
            <a:off x="973959" y="302518"/>
            <a:ext cx="10843219" cy="948411"/>
          </a:xfrm>
        </p:spPr>
        <p:txBody>
          <a:bodyPr/>
          <a:lstStyle/>
          <a:p>
            <a:br>
              <a:rPr kumimoji="1" lang="en-US" altLang="ja-JP" sz="3600" dirty="0">
                <a:cs typeface="Arial" pitchFamily="34" charset="0"/>
              </a:rPr>
            </a:br>
            <a:r>
              <a:rPr kumimoji="1" lang="en-US" altLang="ja-JP" sz="3600" dirty="0">
                <a:cs typeface="Arial" pitchFamily="34" charset="0"/>
              </a:rPr>
              <a:t>Front-Line Metastatic Pancreas Cancer</a:t>
            </a:r>
            <a:br>
              <a:rPr kumimoji="1" lang="en-US" altLang="ja-JP" sz="3600" dirty="0">
                <a:cs typeface="Arial" pitchFamily="34" charset="0"/>
              </a:rPr>
            </a:br>
            <a:r>
              <a:rPr kumimoji="1" lang="en-US" altLang="ja-JP" sz="3600" dirty="0">
                <a:cs typeface="Arial" pitchFamily="34" charset="0"/>
              </a:rPr>
              <a:t>FOLFIRINOX vs Gemcitabine</a:t>
            </a:r>
            <a:endParaRPr lang="en-US" sz="3600" dirty="0"/>
          </a:p>
        </p:txBody>
      </p:sp>
      <p:grpSp>
        <p:nvGrpSpPr>
          <p:cNvPr id="4" name="Group 3">
            <a:extLst>
              <a:ext uri="{FF2B5EF4-FFF2-40B4-BE49-F238E27FC236}">
                <a16:creationId xmlns:a16="http://schemas.microsoft.com/office/drawing/2014/main" id="{2BE5DFA9-C94A-464C-88C4-3FF0D79F0424}"/>
              </a:ext>
            </a:extLst>
          </p:cNvPr>
          <p:cNvGrpSpPr/>
          <p:nvPr/>
        </p:nvGrpSpPr>
        <p:grpSpPr>
          <a:xfrm>
            <a:off x="1372459" y="1420285"/>
            <a:ext cx="8801557" cy="3839992"/>
            <a:chOff x="942632" y="978440"/>
            <a:chExt cx="6601168" cy="3000817"/>
          </a:xfrm>
        </p:grpSpPr>
        <p:sp>
          <p:nvSpPr>
            <p:cNvPr id="5" name="Rectangle 4">
              <a:extLst>
                <a:ext uri="{FF2B5EF4-FFF2-40B4-BE49-F238E27FC236}">
                  <a16:creationId xmlns:a16="http://schemas.microsoft.com/office/drawing/2014/main" id="{48166FDE-AE63-4F70-A7B0-C70B48B79E52}"/>
                </a:ext>
              </a:extLst>
            </p:cNvPr>
            <p:cNvSpPr/>
            <p:nvPr/>
          </p:nvSpPr>
          <p:spPr>
            <a:xfrm>
              <a:off x="942632" y="1531392"/>
              <a:ext cx="1493139" cy="1842604"/>
            </a:xfrm>
            <a:prstGeom prst="rect">
              <a:avLst/>
            </a:prstGeom>
            <a:solidFill>
              <a:srgbClr val="00B0F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914332">
                <a:defRPr/>
              </a:pPr>
              <a:r>
                <a:rPr lang="fr-FR" altLang="fr-FR" sz="2400" b="1" dirty="0" err="1">
                  <a:solidFill>
                    <a:schemeClr val="bg1"/>
                  </a:solidFill>
                </a:rPr>
                <a:t>Metastatic</a:t>
              </a:r>
              <a:r>
                <a:rPr lang="fr-FR" altLang="fr-FR" sz="2400" b="1" dirty="0">
                  <a:solidFill>
                    <a:schemeClr val="bg1"/>
                  </a:solidFill>
                </a:rPr>
                <a:t> PDAC</a:t>
              </a:r>
            </a:p>
            <a:p>
              <a:pPr defTabSz="914332">
                <a:defRPr/>
              </a:pPr>
              <a:endParaRPr lang="en-US" sz="2400" b="1" dirty="0">
                <a:solidFill>
                  <a:schemeClr val="bg1"/>
                </a:solidFill>
              </a:endParaRPr>
            </a:p>
            <a:p>
              <a:pPr defTabSz="914332">
                <a:defRPr/>
              </a:pPr>
              <a:r>
                <a:rPr lang="en-US" altLang="fr-FR" sz="2400" b="1" dirty="0">
                  <a:solidFill>
                    <a:schemeClr val="bg1"/>
                  </a:solidFill>
                </a:rPr>
                <a:t>ECOG 0-1</a:t>
              </a:r>
            </a:p>
            <a:p>
              <a:pPr defTabSz="914332">
                <a:defRPr/>
              </a:pPr>
              <a:endParaRPr lang="en-US" altLang="fr-FR" sz="2400" b="1" dirty="0">
                <a:solidFill>
                  <a:schemeClr val="bg1"/>
                </a:solidFill>
              </a:endParaRPr>
            </a:p>
            <a:p>
              <a:pPr defTabSz="914332">
                <a:defRPr/>
              </a:pPr>
              <a:r>
                <a:rPr lang="en-US" altLang="fr-FR" sz="2400" b="1" dirty="0">
                  <a:solidFill>
                    <a:schemeClr val="bg1"/>
                  </a:solidFill>
                </a:rPr>
                <a:t>N= 342</a:t>
              </a:r>
              <a:endParaRPr lang="fr-FR" altLang="fr-FR" sz="2400" b="1" dirty="0">
                <a:solidFill>
                  <a:schemeClr val="bg1"/>
                </a:solidFill>
              </a:endParaRPr>
            </a:p>
          </p:txBody>
        </p:sp>
        <p:sp>
          <p:nvSpPr>
            <p:cNvPr id="6" name="Rectangle 5">
              <a:extLst>
                <a:ext uri="{FF2B5EF4-FFF2-40B4-BE49-F238E27FC236}">
                  <a16:creationId xmlns:a16="http://schemas.microsoft.com/office/drawing/2014/main" id="{12B46668-8263-4BDC-8569-D040880AF813}"/>
                </a:ext>
              </a:extLst>
            </p:cNvPr>
            <p:cNvSpPr/>
            <p:nvPr/>
          </p:nvSpPr>
          <p:spPr>
            <a:xfrm>
              <a:off x="3939651" y="1126207"/>
              <a:ext cx="3604149" cy="1065200"/>
            </a:xfrm>
            <a:prstGeom prst="rect">
              <a:avLst/>
            </a:prstGeom>
            <a:solidFill>
              <a:srgbClr val="FF6600"/>
            </a:solidFill>
            <a:ln w="28575"/>
          </p:spPr>
          <p:style>
            <a:lnRef idx="2">
              <a:schemeClr val="dk1"/>
            </a:lnRef>
            <a:fillRef idx="1">
              <a:schemeClr val="lt1"/>
            </a:fillRef>
            <a:effectRef idx="0">
              <a:schemeClr val="dk1"/>
            </a:effectRef>
            <a:fontRef idx="minor">
              <a:schemeClr val="dk1"/>
            </a:fontRef>
          </p:style>
          <p:txBody>
            <a:bodyPr anchor="ctr"/>
            <a:lstStyle/>
            <a:p>
              <a:pPr algn="ctr" defTabSz="914377">
                <a:spcBef>
                  <a:spcPts val="600"/>
                </a:spcBef>
                <a:spcAft>
                  <a:spcPts val="600"/>
                </a:spcAft>
                <a:defRPr/>
              </a:pPr>
              <a:r>
                <a:rPr lang="en-US" sz="2800" b="1" dirty="0">
                  <a:solidFill>
                    <a:srgbClr val="001B3A"/>
                  </a:solidFill>
                  <a:ea typeface="Times" panose="02020603050405020304" pitchFamily="18" charset="0"/>
                </a:rPr>
                <a:t>FOLFIRINOX (N= 171)</a:t>
              </a:r>
              <a:endParaRPr lang="fr-FR" altLang="fr-FR" sz="2800" b="1" dirty="0">
                <a:solidFill>
                  <a:prstClr val="black"/>
                </a:solidFill>
              </a:endParaRPr>
            </a:p>
          </p:txBody>
        </p:sp>
        <p:sp>
          <p:nvSpPr>
            <p:cNvPr id="7" name="Rectangle 6">
              <a:extLst>
                <a:ext uri="{FF2B5EF4-FFF2-40B4-BE49-F238E27FC236}">
                  <a16:creationId xmlns:a16="http://schemas.microsoft.com/office/drawing/2014/main" id="{A8E1E5E6-A70C-4F6B-84F3-CA52565467A6}"/>
                </a:ext>
              </a:extLst>
            </p:cNvPr>
            <p:cNvSpPr/>
            <p:nvPr/>
          </p:nvSpPr>
          <p:spPr>
            <a:xfrm>
              <a:off x="3958743" y="2548392"/>
              <a:ext cx="3585057" cy="1006732"/>
            </a:xfrm>
            <a:prstGeom prst="rect">
              <a:avLst/>
            </a:prstGeom>
            <a:solidFill>
              <a:srgbClr val="92D050"/>
            </a:solidFill>
            <a:ln w="28575"/>
          </p:spPr>
          <p:style>
            <a:lnRef idx="2">
              <a:schemeClr val="dk1"/>
            </a:lnRef>
            <a:fillRef idx="1">
              <a:schemeClr val="lt1"/>
            </a:fillRef>
            <a:effectRef idx="0">
              <a:schemeClr val="dk1"/>
            </a:effectRef>
            <a:fontRef idx="minor">
              <a:schemeClr val="dk1"/>
            </a:fontRef>
          </p:style>
          <p:txBody>
            <a:bodyPr anchor="ctr"/>
            <a:lstStyle/>
            <a:p>
              <a:pPr algn="ctr" defTabSz="914377">
                <a:spcBef>
                  <a:spcPts val="600"/>
                </a:spcBef>
                <a:spcAft>
                  <a:spcPts val="600"/>
                </a:spcAft>
                <a:defRPr/>
              </a:pPr>
              <a:r>
                <a:rPr lang="en-US" sz="2800" b="1" dirty="0">
                  <a:solidFill>
                    <a:srgbClr val="001B3A"/>
                  </a:solidFill>
                  <a:ea typeface="Times" panose="02020603050405020304" pitchFamily="18" charset="0"/>
                </a:rPr>
                <a:t>Gemcitabine (N= 172)</a:t>
              </a:r>
            </a:p>
          </p:txBody>
        </p:sp>
        <p:cxnSp>
          <p:nvCxnSpPr>
            <p:cNvPr id="8" name="Straight Arrow Connector 7">
              <a:extLst>
                <a:ext uri="{FF2B5EF4-FFF2-40B4-BE49-F238E27FC236}">
                  <a16:creationId xmlns:a16="http://schemas.microsoft.com/office/drawing/2014/main" id="{D68AC1A7-471A-4F60-A104-1C928FC57988}"/>
                </a:ext>
              </a:extLst>
            </p:cNvPr>
            <p:cNvCxnSpPr>
              <a:cxnSpLocks/>
            </p:cNvCxnSpPr>
            <p:nvPr/>
          </p:nvCxnSpPr>
          <p:spPr>
            <a:xfrm flipV="1">
              <a:off x="3285615" y="1424433"/>
              <a:ext cx="510557" cy="4543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03CEEEF-7489-4265-99A8-B9FA8392CAD4}"/>
                </a:ext>
              </a:extLst>
            </p:cNvPr>
            <p:cNvCxnSpPr>
              <a:cxnSpLocks/>
            </p:cNvCxnSpPr>
            <p:nvPr/>
          </p:nvCxnSpPr>
          <p:spPr>
            <a:xfrm>
              <a:off x="3295161" y="2561645"/>
              <a:ext cx="510557" cy="4901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3972969C-AFD8-4E86-BEA0-75A751B5588F}"/>
                </a:ext>
              </a:extLst>
            </p:cNvPr>
            <p:cNvSpPr txBox="1">
              <a:spLocks noChangeArrowheads="1"/>
            </p:cNvSpPr>
            <p:nvPr/>
          </p:nvSpPr>
          <p:spPr bwMode="auto">
            <a:xfrm>
              <a:off x="2721836" y="978440"/>
              <a:ext cx="420300" cy="3000817"/>
            </a:xfrm>
            <a:prstGeom prst="rect">
              <a:avLst/>
            </a:prstGeom>
            <a:solidFill>
              <a:srgbClr val="FFF108"/>
            </a:solidFill>
            <a:ln w="28575">
              <a:solidFill>
                <a:schemeClr val="tx1"/>
              </a:solidFill>
              <a:miter lim="800000"/>
              <a:headEnd/>
              <a:tailEnd/>
            </a:ln>
          </p:spPr>
          <p:txBody>
            <a:bodyPr wrap="none" lIns="121915" tIns="60957" rIns="121915" bIns="60957">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332" eaLnBrk="1" hangingPunct="1">
                <a:defRPr/>
              </a:pPr>
              <a:r>
                <a:rPr lang="fr-FR" altLang="fr-FR" sz="2800" b="1" dirty="0">
                  <a:solidFill>
                    <a:srgbClr val="000208"/>
                  </a:solidFill>
                </a:rPr>
                <a:t>R</a:t>
              </a:r>
            </a:p>
            <a:p>
              <a:pPr algn="ctr" defTabSz="914332" eaLnBrk="1" hangingPunct="1">
                <a:defRPr/>
              </a:pPr>
              <a:r>
                <a:rPr lang="fr-FR" altLang="fr-FR" sz="2800" b="1" dirty="0">
                  <a:solidFill>
                    <a:srgbClr val="000208"/>
                  </a:solidFill>
                </a:rPr>
                <a:t>A</a:t>
              </a:r>
            </a:p>
            <a:p>
              <a:pPr algn="ctr" defTabSz="914332" eaLnBrk="1" hangingPunct="1">
                <a:defRPr/>
              </a:pPr>
              <a:r>
                <a:rPr lang="fr-FR" altLang="fr-FR" sz="2800" b="1" dirty="0">
                  <a:solidFill>
                    <a:srgbClr val="000208"/>
                  </a:solidFill>
                </a:rPr>
                <a:t>N</a:t>
              </a:r>
            </a:p>
            <a:p>
              <a:pPr algn="ctr" defTabSz="914332" eaLnBrk="1" hangingPunct="1">
                <a:defRPr/>
              </a:pPr>
              <a:r>
                <a:rPr lang="fr-FR" altLang="fr-FR" sz="2800" b="1" dirty="0">
                  <a:solidFill>
                    <a:srgbClr val="000208"/>
                  </a:solidFill>
                </a:rPr>
                <a:t>D</a:t>
              </a:r>
            </a:p>
            <a:p>
              <a:pPr algn="ctr" defTabSz="914332" eaLnBrk="1" hangingPunct="1">
                <a:defRPr/>
              </a:pPr>
              <a:r>
                <a:rPr lang="fr-FR" altLang="fr-FR" sz="2800" b="1" dirty="0">
                  <a:solidFill>
                    <a:srgbClr val="000208"/>
                  </a:solidFill>
                </a:rPr>
                <a:t>O</a:t>
              </a:r>
            </a:p>
            <a:p>
              <a:pPr algn="ctr" defTabSz="914332" eaLnBrk="1" hangingPunct="1">
                <a:defRPr/>
              </a:pPr>
              <a:r>
                <a:rPr lang="fr-FR" altLang="fr-FR" sz="2800" b="1" dirty="0">
                  <a:solidFill>
                    <a:srgbClr val="000208"/>
                  </a:solidFill>
                </a:rPr>
                <a:t>M</a:t>
              </a:r>
            </a:p>
            <a:p>
              <a:pPr algn="ctr" defTabSz="914332" eaLnBrk="1" hangingPunct="1">
                <a:defRPr/>
              </a:pPr>
              <a:r>
                <a:rPr lang="fr-FR" altLang="fr-FR" sz="2800" b="1" dirty="0">
                  <a:solidFill>
                    <a:srgbClr val="000208"/>
                  </a:solidFill>
                </a:rPr>
                <a:t>I</a:t>
              </a:r>
            </a:p>
            <a:p>
              <a:pPr algn="ctr" defTabSz="914332" eaLnBrk="1" hangingPunct="1">
                <a:defRPr/>
              </a:pPr>
              <a:r>
                <a:rPr lang="fr-FR" altLang="fr-FR" sz="2800" b="1" dirty="0">
                  <a:solidFill>
                    <a:srgbClr val="000208"/>
                  </a:solidFill>
                </a:rPr>
                <a:t>Z</a:t>
              </a:r>
            </a:p>
            <a:p>
              <a:pPr algn="ctr" defTabSz="914332" eaLnBrk="1" hangingPunct="1">
                <a:defRPr/>
              </a:pPr>
              <a:r>
                <a:rPr lang="fr-FR" altLang="fr-FR" sz="2800" b="1" dirty="0">
                  <a:solidFill>
                    <a:srgbClr val="000208"/>
                  </a:solidFill>
                </a:rPr>
                <a:t>E</a:t>
              </a:r>
            </a:p>
          </p:txBody>
        </p:sp>
      </p:grpSp>
      <p:sp>
        <p:nvSpPr>
          <p:cNvPr id="12" name="Footer Placeholder 1">
            <a:extLst>
              <a:ext uri="{FF2B5EF4-FFF2-40B4-BE49-F238E27FC236}">
                <a16:creationId xmlns:a16="http://schemas.microsoft.com/office/drawing/2014/main" id="{22E13F5C-5259-43D8-A573-3927027CE56D}"/>
              </a:ext>
            </a:extLst>
          </p:cNvPr>
          <p:cNvSpPr txBox="1">
            <a:spLocks/>
          </p:cNvSpPr>
          <p:nvPr/>
        </p:nvSpPr>
        <p:spPr bwMode="auto">
          <a:xfrm>
            <a:off x="994347" y="6354483"/>
            <a:ext cx="7789333" cy="533400"/>
          </a:xfrm>
          <a:noFill/>
          <a:ln>
            <a:miter lim="800000"/>
            <a:headEnd/>
            <a:tailEnd/>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buFont typeface="Wingdings" pitchFamily="2" charset="2"/>
              <a:buNone/>
            </a:pPr>
            <a:r>
              <a:rPr lang="en-US" sz="1400" dirty="0">
                <a:solidFill>
                  <a:prstClr val="black"/>
                </a:solidFill>
                <a:latin typeface="+mn-lt"/>
              </a:rPr>
              <a:t>Conroy, T. N </a:t>
            </a:r>
            <a:r>
              <a:rPr lang="en-US" sz="1400" dirty="0" err="1">
                <a:solidFill>
                  <a:prstClr val="black"/>
                </a:solidFill>
                <a:latin typeface="+mn-lt"/>
              </a:rPr>
              <a:t>Engl</a:t>
            </a:r>
            <a:r>
              <a:rPr lang="en-US" sz="1400" dirty="0">
                <a:solidFill>
                  <a:prstClr val="black"/>
                </a:solidFill>
                <a:latin typeface="+mn-lt"/>
              </a:rPr>
              <a:t> J Med, 2011</a:t>
            </a:r>
          </a:p>
        </p:txBody>
      </p:sp>
      <p:sp>
        <p:nvSpPr>
          <p:cNvPr id="13" name="Text Box 6">
            <a:extLst>
              <a:ext uri="{FF2B5EF4-FFF2-40B4-BE49-F238E27FC236}">
                <a16:creationId xmlns:a16="http://schemas.microsoft.com/office/drawing/2014/main" id="{B82EEB0B-1DD0-4FBD-B9E3-AF0473CC6135}"/>
              </a:ext>
            </a:extLst>
          </p:cNvPr>
          <p:cNvSpPr txBox="1">
            <a:spLocks noChangeArrowheads="1"/>
          </p:cNvSpPr>
          <p:nvPr/>
        </p:nvSpPr>
        <p:spPr bwMode="auto">
          <a:xfrm>
            <a:off x="994347" y="5386253"/>
            <a:ext cx="8835641" cy="461665"/>
          </a:xfrm>
          <a:prstGeom prst="rect">
            <a:avLst/>
          </a:prstGeom>
          <a:noFill/>
          <a:ln w="19050">
            <a:noFill/>
            <a:miter lim="800000"/>
            <a:headEnd/>
            <a:tailEnd/>
          </a:ln>
        </p:spPr>
        <p:txBody>
          <a:bodyPr wrap="square">
            <a:spAutoFit/>
          </a:bodyPr>
          <a:lstStyle/>
          <a:p>
            <a:pPr>
              <a:spcBef>
                <a:spcPct val="0"/>
              </a:spcBef>
              <a:buFont typeface="Arial Unicode MS" charset="0"/>
              <a:buNone/>
            </a:pPr>
            <a:r>
              <a:rPr lang="en-US" sz="2400" dirty="0">
                <a:solidFill>
                  <a:prstClr val="black"/>
                </a:solidFill>
                <a:latin typeface="Arial" panose="020B0604020202020204" pitchFamily="34" charset="0"/>
                <a:ea typeface="ＭＳ Ｐゴシック" charset="-128"/>
                <a:cs typeface="Arial" panose="020B0604020202020204" pitchFamily="34" charset="0"/>
              </a:rPr>
              <a:t>Primary Endpoint:  Overall Survival</a:t>
            </a:r>
          </a:p>
        </p:txBody>
      </p:sp>
    </p:spTree>
    <p:extLst>
      <p:ext uri="{BB962C8B-B14F-4D97-AF65-F5344CB8AC3E}">
        <p14:creationId xmlns:p14="http://schemas.microsoft.com/office/powerpoint/2010/main" val="2927889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ED47-739D-F94E-A142-F2B52D73BDC1}"/>
              </a:ext>
            </a:extLst>
          </p:cNvPr>
          <p:cNvSpPr>
            <a:spLocks noGrp="1"/>
          </p:cNvSpPr>
          <p:nvPr>
            <p:ph type="title"/>
          </p:nvPr>
        </p:nvSpPr>
        <p:spPr/>
        <p:txBody>
          <a:bodyPr>
            <a:normAutofit/>
          </a:bodyPr>
          <a:lstStyle/>
          <a:p>
            <a:r>
              <a:rPr lang="en-US" sz="2800" dirty="0"/>
              <a:t>Approximately how many patients with the following types of cancer have you interacted with over the past year?</a:t>
            </a:r>
          </a:p>
        </p:txBody>
      </p:sp>
      <p:graphicFrame>
        <p:nvGraphicFramePr>
          <p:cNvPr id="3" name="Content Placeholder 1">
            <a:extLst>
              <a:ext uri="{FF2B5EF4-FFF2-40B4-BE49-F238E27FC236}">
                <a16:creationId xmlns:a16="http://schemas.microsoft.com/office/drawing/2014/main" id="{2C271D99-C0A1-6648-8525-D68F0F54CC7C}"/>
              </a:ext>
            </a:extLst>
          </p:cNvPr>
          <p:cNvGraphicFramePr>
            <a:graphicFrameLocks/>
          </p:cNvGraphicFramePr>
          <p:nvPr/>
        </p:nvGraphicFramePr>
        <p:xfrm>
          <a:off x="838200" y="1394688"/>
          <a:ext cx="5067300" cy="4389120"/>
        </p:xfrm>
        <a:graphic>
          <a:graphicData uri="http://schemas.openxmlformats.org/drawingml/2006/table">
            <a:tbl>
              <a:tblPr firstRow="1" bandRow="1">
                <a:tableStyleId>{21E4AEA4-8DFA-4A89-87EB-49C32662AFE0}</a:tableStyleId>
              </a:tblPr>
              <a:tblGrid>
                <a:gridCol w="3591294">
                  <a:extLst>
                    <a:ext uri="{9D8B030D-6E8A-4147-A177-3AD203B41FA5}">
                      <a16:colId xmlns:a16="http://schemas.microsoft.com/office/drawing/2014/main" val="2901513083"/>
                    </a:ext>
                  </a:extLst>
                </a:gridCol>
                <a:gridCol w="1476006">
                  <a:extLst>
                    <a:ext uri="{9D8B030D-6E8A-4147-A177-3AD203B41FA5}">
                      <a16:colId xmlns:a16="http://schemas.microsoft.com/office/drawing/2014/main" val="20000"/>
                    </a:ext>
                  </a:extLst>
                </a:gridCol>
              </a:tblGrid>
              <a:tr h="278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Type of cancer</a:t>
                      </a:r>
                    </a:p>
                  </a:txBody>
                  <a:tcPr marL="182880" marR="1828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Median</a:t>
                      </a:r>
                    </a:p>
                  </a:txBody>
                  <a:tcPr marL="182880" marR="1828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extLst>
                  <a:ext uri="{0D108BD9-81ED-4DB2-BD59-A6C34878D82A}">
                    <a16:rowId xmlns:a16="http://schemas.microsoft.com/office/drawing/2014/main" val="10000"/>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Breast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40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extLst>
                  <a:ext uri="{0D108BD9-81ED-4DB2-BD59-A6C34878D82A}">
                    <a16:rowId xmlns:a16="http://schemas.microsoft.com/office/drawing/2014/main" val="10001"/>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Lung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35</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Colorectal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800" kern="1200" dirty="0">
                          <a:solidFill>
                            <a:schemeClr val="dk1"/>
                          </a:solidFill>
                          <a:effectLst/>
                          <a:latin typeface="+mn-lt"/>
                          <a:ea typeface="+mn-ea"/>
                          <a:cs typeface="+mn-cs"/>
                        </a:rPr>
                        <a:t>30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2252450315"/>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Myelodysplastic syndromes</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20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8756180"/>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Multiple myeloma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800" kern="1200" dirty="0">
                          <a:solidFill>
                            <a:schemeClr val="dk1"/>
                          </a:solidFill>
                          <a:effectLst/>
                          <a:latin typeface="+mn-lt"/>
                          <a:ea typeface="+mn-ea"/>
                          <a:cs typeface="+mn-cs"/>
                        </a:rPr>
                        <a:t>20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3753791377"/>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Chronic lymphocytic leukemia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15</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844790"/>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Pancreatic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kern="1200" dirty="0">
                          <a:solidFill>
                            <a:schemeClr val="dk1"/>
                          </a:solidFill>
                          <a:effectLst/>
                          <a:latin typeface="+mn-lt"/>
                          <a:ea typeface="+mn-ea"/>
                          <a:cs typeface="+mn-cs"/>
                        </a:rPr>
                        <a:t>10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45050804"/>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Diffuse large B-cell lymphoma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10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1038400"/>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Prostate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800" kern="1200" dirty="0">
                          <a:solidFill>
                            <a:schemeClr val="dk1"/>
                          </a:solidFill>
                          <a:effectLst/>
                          <a:latin typeface="+mn-lt"/>
                          <a:ea typeface="+mn-ea"/>
                          <a:cs typeface="+mn-cs"/>
                        </a:rPr>
                        <a:t>10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2439699441"/>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Follicular lymphoma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7</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0604537"/>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Melanoma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800" kern="1200" dirty="0">
                          <a:solidFill>
                            <a:schemeClr val="dk1"/>
                          </a:solidFill>
                          <a:effectLst/>
                          <a:latin typeface="+mn-lt"/>
                          <a:ea typeface="+mn-ea"/>
                          <a:cs typeface="+mn-cs"/>
                        </a:rPr>
                        <a:t>6</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2014128371"/>
                  </a:ext>
                </a:extLst>
              </a:tr>
            </a:tbl>
          </a:graphicData>
        </a:graphic>
      </p:graphicFrame>
      <p:graphicFrame>
        <p:nvGraphicFramePr>
          <p:cNvPr id="6" name="Content Placeholder 1">
            <a:extLst>
              <a:ext uri="{FF2B5EF4-FFF2-40B4-BE49-F238E27FC236}">
                <a16:creationId xmlns:a16="http://schemas.microsoft.com/office/drawing/2014/main" id="{A4C06C22-CF73-D14F-ABD7-F13D0E081D6C}"/>
              </a:ext>
            </a:extLst>
          </p:cNvPr>
          <p:cNvGraphicFramePr>
            <a:graphicFrameLocks/>
          </p:cNvGraphicFramePr>
          <p:nvPr/>
        </p:nvGraphicFramePr>
        <p:xfrm>
          <a:off x="6324600" y="1394687"/>
          <a:ext cx="5067300" cy="4389121"/>
        </p:xfrm>
        <a:graphic>
          <a:graphicData uri="http://schemas.openxmlformats.org/drawingml/2006/table">
            <a:tbl>
              <a:tblPr firstRow="1" bandRow="1">
                <a:tableStyleId>{21E4AEA4-8DFA-4A89-87EB-49C32662AFE0}</a:tableStyleId>
              </a:tblPr>
              <a:tblGrid>
                <a:gridCol w="3591294">
                  <a:extLst>
                    <a:ext uri="{9D8B030D-6E8A-4147-A177-3AD203B41FA5}">
                      <a16:colId xmlns:a16="http://schemas.microsoft.com/office/drawing/2014/main" val="2901513083"/>
                    </a:ext>
                  </a:extLst>
                </a:gridCol>
                <a:gridCol w="1476006">
                  <a:extLst>
                    <a:ext uri="{9D8B030D-6E8A-4147-A177-3AD203B41FA5}">
                      <a16:colId xmlns:a16="http://schemas.microsoft.com/office/drawing/2014/main" val="20000"/>
                    </a:ext>
                  </a:extLst>
                </a:gridCol>
              </a:tblGrid>
              <a:tr h="399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Type of cancer</a:t>
                      </a:r>
                    </a:p>
                  </a:txBody>
                  <a:tcPr marL="182880" marR="1828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Median</a:t>
                      </a:r>
                    </a:p>
                  </a:txBody>
                  <a:tcPr marL="182880" marR="1828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extLst>
                  <a:ext uri="{0D108BD9-81ED-4DB2-BD59-A6C34878D82A}">
                    <a16:rowId xmlns:a16="http://schemas.microsoft.com/office/drawing/2014/main" val="10000"/>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Ovarian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tc>
                  <a:txBody>
                    <a:bodyPr/>
                    <a:lstStyle/>
                    <a:p>
                      <a:pPr algn="ctr"/>
                      <a:r>
                        <a:rPr lang="en-US" sz="1800" kern="1200" dirty="0">
                          <a:solidFill>
                            <a:schemeClr val="dk1"/>
                          </a:solidFill>
                          <a:effectLst/>
                          <a:latin typeface="+mn-lt"/>
                          <a:ea typeface="+mn-ea"/>
                          <a:cs typeface="+mn-cs"/>
                        </a:rPr>
                        <a:t>6</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extLst>
                  <a:ext uri="{0D108BD9-81ED-4DB2-BD59-A6C34878D82A}">
                    <a16:rowId xmlns:a16="http://schemas.microsoft.com/office/drawing/2014/main" val="4152856212"/>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Renal cell carcinoma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6</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4524646"/>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Hepatocellular carcinoma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kern="1200" dirty="0">
                          <a:solidFill>
                            <a:schemeClr val="dk1"/>
                          </a:solidFill>
                          <a:effectLst/>
                          <a:latin typeface="+mn-lt"/>
                          <a:ea typeface="+mn-ea"/>
                          <a:cs typeface="+mn-cs"/>
                        </a:rPr>
                        <a:t>5</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70638834"/>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Gastric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5</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1326417"/>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Acute myeloid leukemia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tc>
                  <a:txBody>
                    <a:bodyPr/>
                    <a:lstStyle/>
                    <a:p>
                      <a:pPr algn="ctr"/>
                      <a:r>
                        <a:rPr lang="en-US" sz="1800" kern="1200" dirty="0">
                          <a:solidFill>
                            <a:schemeClr val="dk1"/>
                          </a:solidFill>
                          <a:effectLst/>
                          <a:latin typeface="+mn-lt"/>
                          <a:ea typeface="+mn-ea"/>
                          <a:cs typeface="+mn-cs"/>
                        </a:rPr>
                        <a:t>4</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extLst>
                  <a:ext uri="{0D108BD9-81ED-4DB2-BD59-A6C34878D82A}">
                    <a16:rowId xmlns:a16="http://schemas.microsoft.com/office/drawing/2014/main" val="3561847465"/>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Hodgkin lymphoma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4</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356773"/>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Urothelial bladder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tc>
                  <a:txBody>
                    <a:bodyPr/>
                    <a:lstStyle/>
                    <a:p>
                      <a:pPr algn="ctr"/>
                      <a:r>
                        <a:rPr lang="en-US" sz="1800" kern="1200" dirty="0">
                          <a:solidFill>
                            <a:schemeClr val="dk1"/>
                          </a:solidFill>
                          <a:effectLst/>
                          <a:latin typeface="+mn-lt"/>
                          <a:ea typeface="+mn-ea"/>
                          <a:cs typeface="+mn-cs"/>
                        </a:rPr>
                        <a:t>4</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extLst>
                  <a:ext uri="{0D108BD9-81ED-4DB2-BD59-A6C34878D82A}">
                    <a16:rowId xmlns:a16="http://schemas.microsoft.com/office/drawing/2014/main" val="3491484078"/>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Endometrial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3</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21408"/>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Cervical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tc>
                  <a:txBody>
                    <a:bodyPr/>
                    <a:lstStyle/>
                    <a:p>
                      <a:pPr algn="ctr"/>
                      <a:r>
                        <a:rPr lang="en-US" sz="1800" kern="1200" dirty="0">
                          <a:solidFill>
                            <a:schemeClr val="dk1"/>
                          </a:solidFill>
                          <a:effectLst/>
                          <a:latin typeface="+mn-lt"/>
                          <a:ea typeface="+mn-ea"/>
                          <a:cs typeface="+mn-cs"/>
                        </a:rPr>
                        <a:t>2</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extLst>
                  <a:ext uri="{0D108BD9-81ED-4DB2-BD59-A6C34878D82A}">
                    <a16:rowId xmlns:a16="http://schemas.microsoft.com/office/drawing/2014/main" val="198610262"/>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Mantle cell lymphoma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2</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7744689"/>
                  </a:ext>
                </a:extLst>
              </a:tr>
            </a:tbl>
          </a:graphicData>
        </a:graphic>
      </p:graphicFrame>
    </p:spTree>
    <p:extLst>
      <p:ext uri="{BB962C8B-B14F-4D97-AF65-F5344CB8AC3E}">
        <p14:creationId xmlns:p14="http://schemas.microsoft.com/office/powerpoint/2010/main" val="4022704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0E9529B-CFAC-447F-B29C-895914517C44}"/>
              </a:ext>
            </a:extLst>
          </p:cNvPr>
          <p:cNvGrpSpPr/>
          <p:nvPr/>
        </p:nvGrpSpPr>
        <p:grpSpPr>
          <a:xfrm>
            <a:off x="4149584" y="1660312"/>
            <a:ext cx="2277688" cy="826532"/>
            <a:chOff x="5768975" y="1295400"/>
            <a:chExt cx="2277688" cy="826532"/>
          </a:xfrm>
        </p:grpSpPr>
        <p:sp>
          <p:nvSpPr>
            <p:cNvPr id="119810" name="TextBox 4"/>
            <p:cNvSpPr txBox="1">
              <a:spLocks noChangeArrowheads="1"/>
            </p:cNvSpPr>
            <p:nvPr/>
          </p:nvSpPr>
          <p:spPr bwMode="auto">
            <a:xfrm>
              <a:off x="6477020" y="1752600"/>
              <a:ext cx="1479892" cy="369332"/>
            </a:xfrm>
            <a:prstGeom prst="rect">
              <a:avLst/>
            </a:prstGeom>
            <a:noFill/>
            <a:ln w="9525">
              <a:noFill/>
              <a:miter lim="800000"/>
              <a:headEnd/>
              <a:tailEnd/>
            </a:ln>
          </p:spPr>
          <p:txBody>
            <a:bodyPr wrap="none">
              <a:spAutoFit/>
            </a:bodyPr>
            <a:lstStyle/>
            <a:p>
              <a:pPr>
                <a:buFont typeface="Wingdings" charset="2"/>
                <a:buNone/>
              </a:pPr>
              <a:r>
                <a:rPr lang="en-US" dirty="0">
                  <a:solidFill>
                    <a:prstClr val="black"/>
                  </a:solidFill>
                  <a:latin typeface="Arial" panose="020B0604020202020204" pitchFamily="34" charset="0"/>
                  <a:ea typeface="ＭＳ Ｐゴシック" charset="-128"/>
                  <a:cs typeface="Arial" panose="020B0604020202020204" pitchFamily="34" charset="0"/>
                </a:rPr>
                <a:t>Gemcitabine</a:t>
              </a:r>
            </a:p>
          </p:txBody>
        </p:sp>
        <p:sp>
          <p:nvSpPr>
            <p:cNvPr id="119811" name="TextBox 5"/>
            <p:cNvSpPr txBox="1">
              <a:spLocks noChangeArrowheads="1"/>
            </p:cNvSpPr>
            <p:nvPr/>
          </p:nvSpPr>
          <p:spPr bwMode="auto">
            <a:xfrm>
              <a:off x="6477003" y="1295400"/>
              <a:ext cx="1569660" cy="369332"/>
            </a:xfrm>
            <a:prstGeom prst="rect">
              <a:avLst/>
            </a:prstGeom>
            <a:noFill/>
            <a:ln w="9525">
              <a:noFill/>
              <a:miter lim="800000"/>
              <a:headEnd/>
              <a:tailEnd/>
            </a:ln>
          </p:spPr>
          <p:txBody>
            <a:bodyPr wrap="none">
              <a:spAutoFit/>
            </a:bodyPr>
            <a:lstStyle/>
            <a:p>
              <a:pPr>
                <a:buFont typeface="Wingdings" charset="2"/>
                <a:buNone/>
              </a:pPr>
              <a:r>
                <a:rPr lang="en-US" dirty="0">
                  <a:solidFill>
                    <a:prstClr val="black"/>
                  </a:solidFill>
                  <a:latin typeface="Arial" panose="020B0604020202020204" pitchFamily="34" charset="0"/>
                  <a:ea typeface="ＭＳ Ｐゴシック" charset="-128"/>
                  <a:cs typeface="Arial" panose="020B0604020202020204" pitchFamily="34" charset="0"/>
                </a:rPr>
                <a:t>FOLFIRINOX</a:t>
              </a:r>
            </a:p>
          </p:txBody>
        </p:sp>
        <p:cxnSp>
          <p:nvCxnSpPr>
            <p:cNvPr id="11" name="Straight Connector 10"/>
            <p:cNvCxnSpPr>
              <a:cxnSpLocks noChangeShapeType="1"/>
            </p:cNvCxnSpPr>
            <p:nvPr/>
          </p:nvCxnSpPr>
          <p:spPr bwMode="auto">
            <a:xfrm rot="10800000">
              <a:off x="5768975" y="1482725"/>
              <a:ext cx="685800" cy="0"/>
            </a:xfrm>
            <a:prstGeom prst="line">
              <a:avLst/>
            </a:prstGeom>
            <a:noFill/>
            <a:ln w="38100">
              <a:solidFill>
                <a:srgbClr val="FF8000"/>
              </a:solidFill>
              <a:round/>
              <a:headEnd/>
              <a:tailEnd/>
            </a:ln>
          </p:spPr>
        </p:cxnSp>
        <p:cxnSp>
          <p:nvCxnSpPr>
            <p:cNvPr id="12" name="Straight Connector 11"/>
            <p:cNvCxnSpPr/>
            <p:nvPr/>
          </p:nvCxnSpPr>
          <p:spPr>
            <a:xfrm rot="10800000">
              <a:off x="5791200" y="1951039"/>
              <a:ext cx="685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 name="Group 7"/>
          <p:cNvGrpSpPr>
            <a:grpSpLocks/>
          </p:cNvGrpSpPr>
          <p:nvPr/>
        </p:nvGrpSpPr>
        <p:grpSpPr bwMode="auto">
          <a:xfrm>
            <a:off x="714448" y="1473577"/>
            <a:ext cx="8880145" cy="4787943"/>
            <a:chOff x="192" y="864"/>
            <a:chExt cx="5184" cy="2923"/>
          </a:xfrm>
        </p:grpSpPr>
        <p:sp>
          <p:nvSpPr>
            <p:cNvPr id="119816" name="TextBox 6"/>
            <p:cNvSpPr txBox="1">
              <a:spLocks noChangeArrowheads="1"/>
            </p:cNvSpPr>
            <p:nvPr/>
          </p:nvSpPr>
          <p:spPr bwMode="auto">
            <a:xfrm>
              <a:off x="192" y="3219"/>
              <a:ext cx="1004" cy="233"/>
            </a:xfrm>
            <a:prstGeom prst="rect">
              <a:avLst/>
            </a:prstGeom>
            <a:noFill/>
            <a:ln w="9525">
              <a:noFill/>
              <a:miter lim="800000"/>
              <a:headEnd/>
              <a:tailEnd/>
            </a:ln>
          </p:spPr>
          <p:txBody>
            <a:bodyPr wrap="none">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Number at risk</a:t>
              </a:r>
            </a:p>
          </p:txBody>
        </p:sp>
        <p:sp>
          <p:nvSpPr>
            <p:cNvPr id="119817" name="TextBox 7"/>
            <p:cNvSpPr txBox="1">
              <a:spLocks noChangeArrowheads="1"/>
            </p:cNvSpPr>
            <p:nvPr/>
          </p:nvSpPr>
          <p:spPr bwMode="auto">
            <a:xfrm>
              <a:off x="192" y="3419"/>
              <a:ext cx="837" cy="368"/>
            </a:xfrm>
            <a:prstGeom prst="rect">
              <a:avLst/>
            </a:prstGeom>
            <a:noFill/>
            <a:ln w="9525">
              <a:noFill/>
              <a:miter lim="800000"/>
              <a:headEnd/>
              <a:tailEnd/>
            </a:ln>
          </p:spPr>
          <p:txBody>
            <a:bodyPr wrap="none">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Gemcitabine</a:t>
              </a:r>
            </a:p>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FOLFIRINOX</a:t>
              </a:r>
            </a:p>
          </p:txBody>
        </p:sp>
        <p:sp>
          <p:nvSpPr>
            <p:cNvPr id="119818" name="TextBox 8"/>
            <p:cNvSpPr txBox="1">
              <a:spLocks noChangeArrowheads="1"/>
            </p:cNvSpPr>
            <p:nvPr/>
          </p:nvSpPr>
          <p:spPr bwMode="auto">
            <a:xfrm>
              <a:off x="1264" y="3439"/>
              <a:ext cx="3586" cy="330"/>
            </a:xfrm>
            <a:prstGeom prst="rect">
              <a:avLst/>
            </a:prstGeom>
            <a:noFill/>
            <a:ln w="9525">
              <a:noFill/>
              <a:miter lim="800000"/>
              <a:headEnd/>
              <a:tailEnd/>
            </a:ln>
          </p:spPr>
          <p:txBody>
            <a:bodyPr>
              <a:spAutoFit/>
            </a:bodyPr>
            <a:lstStyle/>
            <a:p>
              <a:pPr>
                <a:tabLst>
                  <a:tab pos="1082675" algn="l"/>
                  <a:tab pos="1427163" algn="l"/>
                  <a:tab pos="1770063" algn="l"/>
                  <a:tab pos="2055813" algn="l"/>
                  <a:tab pos="2398713" algn="l"/>
                  <a:tab pos="2743200" algn="l"/>
                  <a:tab pos="3087688" algn="l"/>
                  <a:tab pos="3430588" algn="l"/>
                  <a:tab pos="3775075" algn="l"/>
                  <a:tab pos="4059238" algn="l"/>
                </a:tabLst>
              </a:pPr>
              <a:r>
                <a:rPr lang="en-US" sz="1400" dirty="0">
                  <a:solidFill>
                    <a:prstClr val="black"/>
                  </a:solidFill>
                  <a:latin typeface="Arial" panose="020B0604020202020204" pitchFamily="34" charset="0"/>
                  <a:ea typeface="ＭＳ Ｐゴシック" charset="-128"/>
                  <a:cs typeface="Arial" panose="020B0604020202020204" pitchFamily="34" charset="0"/>
                </a:rPr>
                <a:t>171 134 89 	48 	28 	14 	7 	6 	3 	3 	2 	2 	2</a:t>
              </a:r>
            </a:p>
            <a:p>
              <a:pPr>
                <a:tabLst>
                  <a:tab pos="1082675" algn="l"/>
                  <a:tab pos="1427163" algn="l"/>
                  <a:tab pos="1770063" algn="l"/>
                  <a:tab pos="2055813" algn="l"/>
                  <a:tab pos="2398713" algn="l"/>
                  <a:tab pos="2743200" algn="l"/>
                  <a:tab pos="3087688" algn="l"/>
                  <a:tab pos="3430588" algn="l"/>
                  <a:tab pos="3775075" algn="l"/>
                  <a:tab pos="4059238" algn="l"/>
                </a:tabLst>
              </a:pPr>
              <a:r>
                <a:rPr lang="en-US" sz="1400" dirty="0">
                  <a:solidFill>
                    <a:prstClr val="black"/>
                  </a:solidFill>
                  <a:latin typeface="Arial" panose="020B0604020202020204" pitchFamily="34" charset="0"/>
                  <a:ea typeface="ＭＳ Ｐゴシック" charset="-128"/>
                  <a:cs typeface="Arial" panose="020B0604020202020204" pitchFamily="34" charset="0"/>
                </a:rPr>
                <a:t>171 146 116	 81	62	34	20	13	9	5	3	2	2</a:t>
              </a:r>
            </a:p>
          </p:txBody>
        </p:sp>
        <p:sp>
          <p:nvSpPr>
            <p:cNvPr id="119819" name="Freeform 6"/>
            <p:cNvSpPr>
              <a:spLocks/>
            </p:cNvSpPr>
            <p:nvPr/>
          </p:nvSpPr>
          <p:spPr bwMode="auto">
            <a:xfrm>
              <a:off x="1325" y="864"/>
              <a:ext cx="4051" cy="2057"/>
            </a:xfrm>
            <a:custGeom>
              <a:avLst/>
              <a:gdLst>
                <a:gd name="T0" fmla="*/ 0 w 3506"/>
                <a:gd name="T1" fmla="*/ 0 h 1800"/>
                <a:gd name="T2" fmla="*/ 0 w 3506"/>
                <a:gd name="T3" fmla="*/ 2147483647 h 1800"/>
                <a:gd name="T4" fmla="*/ 2147483647 w 3506"/>
                <a:gd name="T5" fmla="*/ 2147483647 h 1800"/>
                <a:gd name="T6" fmla="*/ 0 60000 65536"/>
                <a:gd name="T7" fmla="*/ 0 60000 65536"/>
                <a:gd name="T8" fmla="*/ 0 60000 65536"/>
                <a:gd name="T9" fmla="*/ 0 w 3506"/>
                <a:gd name="T10" fmla="*/ 0 h 1800"/>
                <a:gd name="T11" fmla="*/ 3506 w 3506"/>
                <a:gd name="T12" fmla="*/ 1800 h 1800"/>
              </a:gdLst>
              <a:ahLst/>
              <a:cxnLst>
                <a:cxn ang="T6">
                  <a:pos x="T0" y="T1"/>
                </a:cxn>
                <a:cxn ang="T7">
                  <a:pos x="T2" y="T3"/>
                </a:cxn>
                <a:cxn ang="T8">
                  <a:pos x="T4" y="T5"/>
                </a:cxn>
              </a:cxnLst>
              <a:rect l="T9" t="T10" r="T11" b="T12"/>
              <a:pathLst>
                <a:path w="3506" h="1800">
                  <a:moveTo>
                    <a:pt x="0" y="0"/>
                  </a:moveTo>
                  <a:lnTo>
                    <a:pt x="0" y="1800"/>
                  </a:lnTo>
                  <a:lnTo>
                    <a:pt x="3506" y="1800"/>
                  </a:lnTo>
                </a:path>
              </a:pathLst>
            </a:custGeom>
            <a:noFill/>
            <a:ln w="19050">
              <a:solidFill>
                <a:schemeClr val="tx1"/>
              </a:solidFill>
              <a:round/>
              <a:headEnd/>
              <a:tailEnd/>
            </a:ln>
          </p:spPr>
          <p:txBody>
            <a:bodyPr/>
            <a:lstStyle/>
            <a:p>
              <a:pPr>
                <a:buFont typeface="Wingdings" charset="2"/>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20" name="Rectangle 12"/>
            <p:cNvSpPr>
              <a:spLocks noChangeArrowheads="1"/>
            </p:cNvSpPr>
            <p:nvPr/>
          </p:nvSpPr>
          <p:spPr bwMode="auto">
            <a:xfrm>
              <a:off x="958" y="907"/>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1</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21" name="Rectangle 13"/>
            <p:cNvSpPr>
              <a:spLocks noChangeArrowheads="1"/>
            </p:cNvSpPr>
            <p:nvPr/>
          </p:nvSpPr>
          <p:spPr bwMode="auto">
            <a:xfrm>
              <a:off x="1041" y="907"/>
              <a:ext cx="34"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22" name="Rectangle 14"/>
            <p:cNvSpPr>
              <a:spLocks noChangeArrowheads="1"/>
            </p:cNvSpPr>
            <p:nvPr/>
          </p:nvSpPr>
          <p:spPr bwMode="auto">
            <a:xfrm>
              <a:off x="1083" y="907"/>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0</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23" name="Rectangle 15"/>
            <p:cNvSpPr>
              <a:spLocks noChangeArrowheads="1"/>
            </p:cNvSpPr>
            <p:nvPr/>
          </p:nvSpPr>
          <p:spPr bwMode="auto">
            <a:xfrm>
              <a:off x="1164" y="907"/>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0</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24" name="Rectangle 16"/>
            <p:cNvSpPr>
              <a:spLocks noChangeArrowheads="1"/>
            </p:cNvSpPr>
            <p:nvPr/>
          </p:nvSpPr>
          <p:spPr bwMode="auto">
            <a:xfrm>
              <a:off x="958" y="1365"/>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0</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25" name="Rectangle 17"/>
            <p:cNvSpPr>
              <a:spLocks noChangeArrowheads="1"/>
            </p:cNvSpPr>
            <p:nvPr/>
          </p:nvSpPr>
          <p:spPr bwMode="auto">
            <a:xfrm>
              <a:off x="1041" y="1365"/>
              <a:ext cx="34"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26" name="Rectangle 18"/>
            <p:cNvSpPr>
              <a:spLocks noChangeArrowheads="1"/>
            </p:cNvSpPr>
            <p:nvPr/>
          </p:nvSpPr>
          <p:spPr bwMode="auto">
            <a:xfrm>
              <a:off x="1083" y="1365"/>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7</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27" name="Rectangle 19"/>
            <p:cNvSpPr>
              <a:spLocks noChangeArrowheads="1"/>
            </p:cNvSpPr>
            <p:nvPr/>
          </p:nvSpPr>
          <p:spPr bwMode="auto">
            <a:xfrm>
              <a:off x="1164" y="1365"/>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5</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28" name="Rectangle 20"/>
            <p:cNvSpPr>
              <a:spLocks noChangeArrowheads="1"/>
            </p:cNvSpPr>
            <p:nvPr/>
          </p:nvSpPr>
          <p:spPr bwMode="auto">
            <a:xfrm>
              <a:off x="958" y="182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0</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29" name="Rectangle 21"/>
            <p:cNvSpPr>
              <a:spLocks noChangeArrowheads="1"/>
            </p:cNvSpPr>
            <p:nvPr/>
          </p:nvSpPr>
          <p:spPr bwMode="auto">
            <a:xfrm>
              <a:off x="1041" y="1824"/>
              <a:ext cx="34"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30" name="Rectangle 22"/>
            <p:cNvSpPr>
              <a:spLocks noChangeArrowheads="1"/>
            </p:cNvSpPr>
            <p:nvPr/>
          </p:nvSpPr>
          <p:spPr bwMode="auto">
            <a:xfrm>
              <a:off x="1083" y="182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5</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31" name="Rectangle 23"/>
            <p:cNvSpPr>
              <a:spLocks noChangeArrowheads="1"/>
            </p:cNvSpPr>
            <p:nvPr/>
          </p:nvSpPr>
          <p:spPr bwMode="auto">
            <a:xfrm>
              <a:off x="1164" y="182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0</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32" name="Rectangle 24"/>
            <p:cNvSpPr>
              <a:spLocks noChangeArrowheads="1"/>
            </p:cNvSpPr>
            <p:nvPr/>
          </p:nvSpPr>
          <p:spPr bwMode="auto">
            <a:xfrm>
              <a:off x="958" y="2297"/>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0</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33" name="Rectangle 25"/>
            <p:cNvSpPr>
              <a:spLocks noChangeArrowheads="1"/>
            </p:cNvSpPr>
            <p:nvPr/>
          </p:nvSpPr>
          <p:spPr bwMode="auto">
            <a:xfrm>
              <a:off x="1041" y="2297"/>
              <a:ext cx="34"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34" name="Rectangle 26"/>
            <p:cNvSpPr>
              <a:spLocks noChangeArrowheads="1"/>
            </p:cNvSpPr>
            <p:nvPr/>
          </p:nvSpPr>
          <p:spPr bwMode="auto">
            <a:xfrm>
              <a:off x="1083" y="2297"/>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2</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35" name="Rectangle 27"/>
            <p:cNvSpPr>
              <a:spLocks noChangeArrowheads="1"/>
            </p:cNvSpPr>
            <p:nvPr/>
          </p:nvSpPr>
          <p:spPr bwMode="auto">
            <a:xfrm>
              <a:off x="1164" y="2297"/>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5</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36" name="Rectangle 28"/>
            <p:cNvSpPr>
              <a:spLocks noChangeArrowheads="1"/>
            </p:cNvSpPr>
            <p:nvPr/>
          </p:nvSpPr>
          <p:spPr bwMode="auto">
            <a:xfrm>
              <a:off x="958" y="2752"/>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0</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37" name="Rectangle 29"/>
            <p:cNvSpPr>
              <a:spLocks noChangeArrowheads="1"/>
            </p:cNvSpPr>
            <p:nvPr/>
          </p:nvSpPr>
          <p:spPr bwMode="auto">
            <a:xfrm>
              <a:off x="1041" y="2752"/>
              <a:ext cx="34"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38" name="Rectangle 30"/>
            <p:cNvSpPr>
              <a:spLocks noChangeArrowheads="1"/>
            </p:cNvSpPr>
            <p:nvPr/>
          </p:nvSpPr>
          <p:spPr bwMode="auto">
            <a:xfrm>
              <a:off x="1083" y="2752"/>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0</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39" name="Rectangle 31"/>
            <p:cNvSpPr>
              <a:spLocks noChangeArrowheads="1"/>
            </p:cNvSpPr>
            <p:nvPr/>
          </p:nvSpPr>
          <p:spPr bwMode="auto">
            <a:xfrm>
              <a:off x="1164" y="2752"/>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0</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40" name="Rectangle 32"/>
            <p:cNvSpPr>
              <a:spLocks noChangeArrowheads="1"/>
            </p:cNvSpPr>
            <p:nvPr/>
          </p:nvSpPr>
          <p:spPr bwMode="auto">
            <a:xfrm rot="16200000">
              <a:off x="752" y="2126"/>
              <a:ext cx="97" cy="16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P</a:t>
              </a:r>
            </a:p>
          </p:txBody>
        </p:sp>
        <p:sp>
          <p:nvSpPr>
            <p:cNvPr id="119841" name="Rectangle 33"/>
            <p:cNvSpPr>
              <a:spLocks noChangeArrowheads="1"/>
            </p:cNvSpPr>
            <p:nvPr/>
          </p:nvSpPr>
          <p:spPr bwMode="auto">
            <a:xfrm rot="16200000">
              <a:off x="777" y="2019"/>
              <a:ext cx="48" cy="16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r</a:t>
              </a:r>
            </a:p>
          </p:txBody>
        </p:sp>
        <p:sp>
          <p:nvSpPr>
            <p:cNvPr id="119842" name="Rectangle 34"/>
            <p:cNvSpPr>
              <a:spLocks noChangeArrowheads="1"/>
            </p:cNvSpPr>
            <p:nvPr/>
          </p:nvSpPr>
          <p:spPr bwMode="auto">
            <a:xfrm rot="16200000">
              <a:off x="761" y="1953"/>
              <a:ext cx="81" cy="16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o</a:t>
              </a:r>
            </a:p>
          </p:txBody>
        </p:sp>
        <p:sp>
          <p:nvSpPr>
            <p:cNvPr id="119843" name="Rectangle 35"/>
            <p:cNvSpPr>
              <a:spLocks noChangeArrowheads="1"/>
            </p:cNvSpPr>
            <p:nvPr/>
          </p:nvSpPr>
          <p:spPr bwMode="auto">
            <a:xfrm rot="16200000">
              <a:off x="761" y="1850"/>
              <a:ext cx="81" cy="16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b</a:t>
              </a:r>
            </a:p>
          </p:txBody>
        </p:sp>
        <p:sp>
          <p:nvSpPr>
            <p:cNvPr id="119844" name="Rectangle 36"/>
            <p:cNvSpPr>
              <a:spLocks noChangeArrowheads="1"/>
            </p:cNvSpPr>
            <p:nvPr/>
          </p:nvSpPr>
          <p:spPr bwMode="auto">
            <a:xfrm rot="16200000">
              <a:off x="761" y="1750"/>
              <a:ext cx="81" cy="16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a</a:t>
              </a:r>
            </a:p>
          </p:txBody>
        </p:sp>
        <p:sp>
          <p:nvSpPr>
            <p:cNvPr id="119845" name="Rectangle 37"/>
            <p:cNvSpPr>
              <a:spLocks noChangeArrowheads="1"/>
            </p:cNvSpPr>
            <p:nvPr/>
          </p:nvSpPr>
          <p:spPr bwMode="auto">
            <a:xfrm rot="16200000">
              <a:off x="761" y="1647"/>
              <a:ext cx="81" cy="16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b</a:t>
              </a:r>
            </a:p>
          </p:txBody>
        </p:sp>
        <p:sp>
          <p:nvSpPr>
            <p:cNvPr id="119846" name="Rectangle 38"/>
            <p:cNvSpPr>
              <a:spLocks noChangeArrowheads="1"/>
            </p:cNvSpPr>
            <p:nvPr/>
          </p:nvSpPr>
          <p:spPr bwMode="auto">
            <a:xfrm rot="16200000">
              <a:off x="783" y="1576"/>
              <a:ext cx="32" cy="16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i</a:t>
              </a:r>
            </a:p>
          </p:txBody>
        </p:sp>
        <p:sp>
          <p:nvSpPr>
            <p:cNvPr id="119847" name="Rectangle 39"/>
            <p:cNvSpPr>
              <a:spLocks noChangeArrowheads="1"/>
            </p:cNvSpPr>
            <p:nvPr/>
          </p:nvSpPr>
          <p:spPr bwMode="auto">
            <a:xfrm rot="16200000">
              <a:off x="784" y="1535"/>
              <a:ext cx="32" cy="16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l</a:t>
              </a:r>
            </a:p>
          </p:txBody>
        </p:sp>
        <p:sp>
          <p:nvSpPr>
            <p:cNvPr id="119848" name="Rectangle 40"/>
            <p:cNvSpPr>
              <a:spLocks noChangeArrowheads="1"/>
            </p:cNvSpPr>
            <p:nvPr/>
          </p:nvSpPr>
          <p:spPr bwMode="auto">
            <a:xfrm rot="16200000">
              <a:off x="783" y="1493"/>
              <a:ext cx="32" cy="16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i</a:t>
              </a:r>
            </a:p>
          </p:txBody>
        </p:sp>
        <p:sp>
          <p:nvSpPr>
            <p:cNvPr id="119849" name="Rectangle 41"/>
            <p:cNvSpPr>
              <a:spLocks noChangeArrowheads="1"/>
            </p:cNvSpPr>
            <p:nvPr/>
          </p:nvSpPr>
          <p:spPr bwMode="auto">
            <a:xfrm rot="16200000">
              <a:off x="780" y="1449"/>
              <a:ext cx="40" cy="16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t</a:t>
              </a:r>
            </a:p>
          </p:txBody>
        </p:sp>
        <p:sp>
          <p:nvSpPr>
            <p:cNvPr id="119850" name="Rectangle 42"/>
            <p:cNvSpPr>
              <a:spLocks noChangeArrowheads="1"/>
            </p:cNvSpPr>
            <p:nvPr/>
          </p:nvSpPr>
          <p:spPr bwMode="auto">
            <a:xfrm rot="16200000">
              <a:off x="766" y="1377"/>
              <a:ext cx="73" cy="16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y</a:t>
              </a:r>
            </a:p>
          </p:txBody>
        </p:sp>
        <p:sp>
          <p:nvSpPr>
            <p:cNvPr id="119851" name="Line 43"/>
            <p:cNvSpPr>
              <a:spLocks noChangeShapeType="1"/>
            </p:cNvSpPr>
            <p:nvPr/>
          </p:nvSpPr>
          <p:spPr bwMode="auto">
            <a:xfrm>
              <a:off x="1270" y="981"/>
              <a:ext cx="58" cy="1"/>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52" name="Line 44"/>
            <p:cNvSpPr>
              <a:spLocks noChangeShapeType="1"/>
            </p:cNvSpPr>
            <p:nvPr/>
          </p:nvSpPr>
          <p:spPr bwMode="auto">
            <a:xfrm>
              <a:off x="1270" y="1445"/>
              <a:ext cx="58" cy="1"/>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53" name="Line 45"/>
            <p:cNvSpPr>
              <a:spLocks noChangeShapeType="1"/>
            </p:cNvSpPr>
            <p:nvPr/>
          </p:nvSpPr>
          <p:spPr bwMode="auto">
            <a:xfrm>
              <a:off x="1270" y="2368"/>
              <a:ext cx="58" cy="1"/>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54" name="Line 46"/>
            <p:cNvSpPr>
              <a:spLocks noChangeShapeType="1"/>
            </p:cNvSpPr>
            <p:nvPr/>
          </p:nvSpPr>
          <p:spPr bwMode="auto">
            <a:xfrm>
              <a:off x="1270" y="2832"/>
              <a:ext cx="58" cy="1"/>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55" name="Line 47"/>
            <p:cNvSpPr>
              <a:spLocks noChangeShapeType="1"/>
            </p:cNvSpPr>
            <p:nvPr/>
          </p:nvSpPr>
          <p:spPr bwMode="auto">
            <a:xfrm flipV="1">
              <a:off x="1406" y="2923"/>
              <a:ext cx="1" cy="57"/>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56" name="Line 48"/>
            <p:cNvSpPr>
              <a:spLocks noChangeShapeType="1"/>
            </p:cNvSpPr>
            <p:nvPr/>
          </p:nvSpPr>
          <p:spPr bwMode="auto">
            <a:xfrm flipV="1">
              <a:off x="1656" y="2923"/>
              <a:ext cx="1" cy="57"/>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57" name="Line 49"/>
            <p:cNvSpPr>
              <a:spLocks noChangeShapeType="1"/>
            </p:cNvSpPr>
            <p:nvPr/>
          </p:nvSpPr>
          <p:spPr bwMode="auto">
            <a:xfrm flipV="1">
              <a:off x="1896" y="2919"/>
              <a:ext cx="1" cy="57"/>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58" name="Line 50"/>
            <p:cNvSpPr>
              <a:spLocks noChangeShapeType="1"/>
            </p:cNvSpPr>
            <p:nvPr/>
          </p:nvSpPr>
          <p:spPr bwMode="auto">
            <a:xfrm flipV="1">
              <a:off x="2148" y="2928"/>
              <a:ext cx="1" cy="57"/>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59" name="Line 51"/>
            <p:cNvSpPr>
              <a:spLocks noChangeShapeType="1"/>
            </p:cNvSpPr>
            <p:nvPr/>
          </p:nvSpPr>
          <p:spPr bwMode="auto">
            <a:xfrm flipV="1">
              <a:off x="2398" y="2928"/>
              <a:ext cx="1" cy="57"/>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60" name="Line 52"/>
            <p:cNvSpPr>
              <a:spLocks noChangeShapeType="1"/>
            </p:cNvSpPr>
            <p:nvPr/>
          </p:nvSpPr>
          <p:spPr bwMode="auto">
            <a:xfrm flipV="1">
              <a:off x="2638" y="2926"/>
              <a:ext cx="1" cy="54"/>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61" name="Line 53"/>
            <p:cNvSpPr>
              <a:spLocks noChangeShapeType="1"/>
            </p:cNvSpPr>
            <p:nvPr/>
          </p:nvSpPr>
          <p:spPr bwMode="auto">
            <a:xfrm flipV="1">
              <a:off x="2883" y="2926"/>
              <a:ext cx="1" cy="54"/>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62" name="Line 54"/>
            <p:cNvSpPr>
              <a:spLocks noChangeShapeType="1"/>
            </p:cNvSpPr>
            <p:nvPr/>
          </p:nvSpPr>
          <p:spPr bwMode="auto">
            <a:xfrm flipV="1">
              <a:off x="3130" y="2926"/>
              <a:ext cx="1" cy="57"/>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63" name="Line 55"/>
            <p:cNvSpPr>
              <a:spLocks noChangeShapeType="1"/>
            </p:cNvSpPr>
            <p:nvPr/>
          </p:nvSpPr>
          <p:spPr bwMode="auto">
            <a:xfrm flipV="1">
              <a:off x="3373" y="2921"/>
              <a:ext cx="1" cy="57"/>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64" name="Line 56"/>
            <p:cNvSpPr>
              <a:spLocks noChangeShapeType="1"/>
            </p:cNvSpPr>
            <p:nvPr/>
          </p:nvSpPr>
          <p:spPr bwMode="auto">
            <a:xfrm flipV="1">
              <a:off x="3613" y="2926"/>
              <a:ext cx="1" cy="54"/>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65" name="Line 57"/>
            <p:cNvSpPr>
              <a:spLocks noChangeShapeType="1"/>
            </p:cNvSpPr>
            <p:nvPr/>
          </p:nvSpPr>
          <p:spPr bwMode="auto">
            <a:xfrm flipV="1">
              <a:off x="3860" y="2926"/>
              <a:ext cx="1" cy="57"/>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66" name="Line 58"/>
            <p:cNvSpPr>
              <a:spLocks noChangeShapeType="1"/>
            </p:cNvSpPr>
            <p:nvPr/>
          </p:nvSpPr>
          <p:spPr bwMode="auto">
            <a:xfrm flipV="1">
              <a:off x="4103" y="2921"/>
              <a:ext cx="1" cy="57"/>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67" name="Line 59"/>
            <p:cNvSpPr>
              <a:spLocks noChangeShapeType="1"/>
            </p:cNvSpPr>
            <p:nvPr/>
          </p:nvSpPr>
          <p:spPr bwMode="auto">
            <a:xfrm flipV="1">
              <a:off x="4357" y="2923"/>
              <a:ext cx="1" cy="57"/>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68" name="Line 60"/>
            <p:cNvSpPr>
              <a:spLocks noChangeShapeType="1"/>
            </p:cNvSpPr>
            <p:nvPr/>
          </p:nvSpPr>
          <p:spPr bwMode="auto">
            <a:xfrm>
              <a:off x="1270" y="1906"/>
              <a:ext cx="58" cy="1"/>
            </a:xfrm>
            <a:prstGeom prst="line">
              <a:avLst/>
            </a:prstGeom>
            <a:noFill/>
            <a:ln w="19050">
              <a:solidFill>
                <a:schemeClr val="tx1"/>
              </a:solidFill>
              <a:round/>
              <a:headEnd/>
              <a:tailEnd/>
            </a:ln>
          </p:spPr>
          <p:txBody>
            <a:bodyPr/>
            <a:lstStyle/>
            <a:p>
              <a:pPr eaLnBrk="1" hangingPunct="1">
                <a:spcBef>
                  <a:spcPct val="0"/>
                </a:spcBef>
                <a:buFontTx/>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69" name="Rectangle 61"/>
            <p:cNvSpPr>
              <a:spLocks noChangeArrowheads="1"/>
            </p:cNvSpPr>
            <p:nvPr/>
          </p:nvSpPr>
          <p:spPr bwMode="auto">
            <a:xfrm>
              <a:off x="3038" y="3140"/>
              <a:ext cx="114" cy="17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M</a:t>
              </a:r>
            </a:p>
          </p:txBody>
        </p:sp>
        <p:sp>
          <p:nvSpPr>
            <p:cNvPr id="119870" name="Rectangle 62"/>
            <p:cNvSpPr>
              <a:spLocks noChangeArrowheads="1"/>
            </p:cNvSpPr>
            <p:nvPr/>
          </p:nvSpPr>
          <p:spPr bwMode="auto">
            <a:xfrm>
              <a:off x="3190" y="3140"/>
              <a:ext cx="78" cy="17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o</a:t>
              </a:r>
            </a:p>
          </p:txBody>
        </p:sp>
        <p:sp>
          <p:nvSpPr>
            <p:cNvPr id="119871" name="Rectangle 63"/>
            <p:cNvSpPr>
              <a:spLocks noChangeArrowheads="1"/>
            </p:cNvSpPr>
            <p:nvPr/>
          </p:nvSpPr>
          <p:spPr bwMode="auto">
            <a:xfrm>
              <a:off x="3294" y="3140"/>
              <a:ext cx="77" cy="17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n</a:t>
              </a:r>
            </a:p>
          </p:txBody>
        </p:sp>
        <p:sp>
          <p:nvSpPr>
            <p:cNvPr id="119872" name="Rectangle 64"/>
            <p:cNvSpPr>
              <a:spLocks noChangeArrowheads="1"/>
            </p:cNvSpPr>
            <p:nvPr/>
          </p:nvSpPr>
          <p:spPr bwMode="auto">
            <a:xfrm>
              <a:off x="3396" y="3140"/>
              <a:ext cx="38" cy="17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t</a:t>
              </a:r>
            </a:p>
          </p:txBody>
        </p:sp>
        <p:sp>
          <p:nvSpPr>
            <p:cNvPr id="119873" name="Rectangle 65"/>
            <p:cNvSpPr>
              <a:spLocks noChangeArrowheads="1"/>
            </p:cNvSpPr>
            <p:nvPr/>
          </p:nvSpPr>
          <p:spPr bwMode="auto">
            <a:xfrm>
              <a:off x="3449" y="3140"/>
              <a:ext cx="78" cy="17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h</a:t>
              </a:r>
            </a:p>
          </p:txBody>
        </p:sp>
        <p:sp>
          <p:nvSpPr>
            <p:cNvPr id="119874" name="Rectangle 66"/>
            <p:cNvSpPr>
              <a:spLocks noChangeArrowheads="1"/>
            </p:cNvSpPr>
            <p:nvPr/>
          </p:nvSpPr>
          <p:spPr bwMode="auto">
            <a:xfrm>
              <a:off x="3551" y="3140"/>
              <a:ext cx="68" cy="174"/>
            </a:xfrm>
            <a:prstGeom prst="rect">
              <a:avLst/>
            </a:prstGeom>
            <a:noFill/>
            <a:ln w="9525">
              <a:noFill/>
              <a:miter lim="800000"/>
              <a:headEnd/>
              <a:tailEnd/>
            </a:ln>
          </p:spPr>
          <p:txBody>
            <a:bodyPr wrap="none" lIns="0" tIns="0" rIns="0" bIns="0">
              <a:spAutoFit/>
            </a:bodyPr>
            <a:lstStyle/>
            <a:p>
              <a:pPr>
                <a:buFont typeface="Wingdings" charset="2"/>
                <a:buNone/>
              </a:pPr>
              <a:r>
                <a:rPr lang="en-US">
                  <a:solidFill>
                    <a:prstClr val="black"/>
                  </a:solidFill>
                  <a:latin typeface="Arial" panose="020B0604020202020204" pitchFamily="34" charset="0"/>
                  <a:ea typeface="ＭＳ Ｐゴシック" charset="-128"/>
                  <a:cs typeface="Arial" panose="020B0604020202020204" pitchFamily="34" charset="0"/>
                </a:rPr>
                <a:t>s</a:t>
              </a:r>
            </a:p>
          </p:txBody>
        </p:sp>
        <p:sp>
          <p:nvSpPr>
            <p:cNvPr id="119875" name="Rectangle 67"/>
            <p:cNvSpPr>
              <a:spLocks noChangeArrowheads="1"/>
            </p:cNvSpPr>
            <p:nvPr/>
          </p:nvSpPr>
          <p:spPr bwMode="auto">
            <a:xfrm>
              <a:off x="1358"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0</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76" name="Rectangle 68"/>
            <p:cNvSpPr>
              <a:spLocks noChangeArrowheads="1"/>
            </p:cNvSpPr>
            <p:nvPr/>
          </p:nvSpPr>
          <p:spPr bwMode="auto">
            <a:xfrm>
              <a:off x="1605"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3</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77" name="Rectangle 69"/>
            <p:cNvSpPr>
              <a:spLocks noChangeArrowheads="1"/>
            </p:cNvSpPr>
            <p:nvPr/>
          </p:nvSpPr>
          <p:spPr bwMode="auto">
            <a:xfrm>
              <a:off x="1850" y="2994"/>
              <a:ext cx="68"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6</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78" name="Rectangle 70"/>
            <p:cNvSpPr>
              <a:spLocks noChangeArrowheads="1"/>
            </p:cNvSpPr>
            <p:nvPr/>
          </p:nvSpPr>
          <p:spPr bwMode="auto">
            <a:xfrm>
              <a:off x="2095" y="2994"/>
              <a:ext cx="68"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9</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79" name="Rectangle 71"/>
            <p:cNvSpPr>
              <a:spLocks noChangeArrowheads="1"/>
            </p:cNvSpPr>
            <p:nvPr/>
          </p:nvSpPr>
          <p:spPr bwMode="auto">
            <a:xfrm>
              <a:off x="2300"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1</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80" name="Rectangle 72"/>
            <p:cNvSpPr>
              <a:spLocks noChangeArrowheads="1"/>
            </p:cNvSpPr>
            <p:nvPr/>
          </p:nvSpPr>
          <p:spPr bwMode="auto">
            <a:xfrm>
              <a:off x="2381"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2</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81" name="Rectangle 73"/>
            <p:cNvSpPr>
              <a:spLocks noChangeArrowheads="1"/>
            </p:cNvSpPr>
            <p:nvPr/>
          </p:nvSpPr>
          <p:spPr bwMode="auto">
            <a:xfrm>
              <a:off x="2545"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1</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82" name="Rectangle 74"/>
            <p:cNvSpPr>
              <a:spLocks noChangeArrowheads="1"/>
            </p:cNvSpPr>
            <p:nvPr/>
          </p:nvSpPr>
          <p:spPr bwMode="auto">
            <a:xfrm>
              <a:off x="2626"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5</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83" name="Rectangle 75"/>
            <p:cNvSpPr>
              <a:spLocks noChangeArrowheads="1"/>
            </p:cNvSpPr>
            <p:nvPr/>
          </p:nvSpPr>
          <p:spPr bwMode="auto">
            <a:xfrm>
              <a:off x="2790"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1</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84" name="Rectangle 76"/>
            <p:cNvSpPr>
              <a:spLocks noChangeArrowheads="1"/>
            </p:cNvSpPr>
            <p:nvPr/>
          </p:nvSpPr>
          <p:spPr bwMode="auto">
            <a:xfrm>
              <a:off x="2874"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8</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85" name="Rectangle 77"/>
            <p:cNvSpPr>
              <a:spLocks noChangeArrowheads="1"/>
            </p:cNvSpPr>
            <p:nvPr/>
          </p:nvSpPr>
          <p:spPr bwMode="auto">
            <a:xfrm>
              <a:off x="3035"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2</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86" name="Rectangle 78"/>
            <p:cNvSpPr>
              <a:spLocks noChangeArrowheads="1"/>
            </p:cNvSpPr>
            <p:nvPr/>
          </p:nvSpPr>
          <p:spPr bwMode="auto">
            <a:xfrm>
              <a:off x="3118"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1</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87" name="Rectangle 79"/>
            <p:cNvSpPr>
              <a:spLocks noChangeArrowheads="1"/>
            </p:cNvSpPr>
            <p:nvPr/>
          </p:nvSpPr>
          <p:spPr bwMode="auto">
            <a:xfrm>
              <a:off x="3280"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2</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88" name="Rectangle 80"/>
            <p:cNvSpPr>
              <a:spLocks noChangeArrowheads="1"/>
            </p:cNvSpPr>
            <p:nvPr/>
          </p:nvSpPr>
          <p:spPr bwMode="auto">
            <a:xfrm>
              <a:off x="3363"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4</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89" name="Rectangle 81"/>
            <p:cNvSpPr>
              <a:spLocks noChangeArrowheads="1"/>
            </p:cNvSpPr>
            <p:nvPr/>
          </p:nvSpPr>
          <p:spPr bwMode="auto">
            <a:xfrm>
              <a:off x="3527"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2</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90" name="Rectangle 82"/>
            <p:cNvSpPr>
              <a:spLocks noChangeArrowheads="1"/>
            </p:cNvSpPr>
            <p:nvPr/>
          </p:nvSpPr>
          <p:spPr bwMode="auto">
            <a:xfrm>
              <a:off x="3608"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7</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91" name="Rectangle 83"/>
            <p:cNvSpPr>
              <a:spLocks noChangeArrowheads="1"/>
            </p:cNvSpPr>
            <p:nvPr/>
          </p:nvSpPr>
          <p:spPr bwMode="auto">
            <a:xfrm>
              <a:off x="3772"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3</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92" name="Rectangle 84"/>
            <p:cNvSpPr>
              <a:spLocks noChangeArrowheads="1"/>
            </p:cNvSpPr>
            <p:nvPr/>
          </p:nvSpPr>
          <p:spPr bwMode="auto">
            <a:xfrm>
              <a:off x="3853"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0</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93" name="Rectangle 85"/>
            <p:cNvSpPr>
              <a:spLocks noChangeArrowheads="1"/>
            </p:cNvSpPr>
            <p:nvPr/>
          </p:nvSpPr>
          <p:spPr bwMode="auto">
            <a:xfrm>
              <a:off x="4017"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3</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94" name="Rectangle 86"/>
            <p:cNvSpPr>
              <a:spLocks noChangeArrowheads="1"/>
            </p:cNvSpPr>
            <p:nvPr/>
          </p:nvSpPr>
          <p:spPr bwMode="auto">
            <a:xfrm>
              <a:off x="4101"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3</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95" name="Rectangle 87"/>
            <p:cNvSpPr>
              <a:spLocks noChangeArrowheads="1"/>
            </p:cNvSpPr>
            <p:nvPr/>
          </p:nvSpPr>
          <p:spPr bwMode="auto">
            <a:xfrm>
              <a:off x="4262" y="2994"/>
              <a:ext cx="67"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3</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96" name="Rectangle 88"/>
            <p:cNvSpPr>
              <a:spLocks noChangeArrowheads="1"/>
            </p:cNvSpPr>
            <p:nvPr/>
          </p:nvSpPr>
          <p:spPr bwMode="auto">
            <a:xfrm>
              <a:off x="4345" y="2994"/>
              <a:ext cx="68" cy="155"/>
            </a:xfrm>
            <a:prstGeom prst="rect">
              <a:avLst/>
            </a:prstGeom>
            <a:noFill/>
            <a:ln w="9525">
              <a:noFill/>
              <a:miter lim="800000"/>
              <a:headEnd/>
              <a:tailEnd/>
            </a:ln>
          </p:spPr>
          <p:txBody>
            <a:bodyPr wrap="none" lIns="0" tIns="0" rIns="0" bIns="0">
              <a:spAutoFit/>
            </a:bodyPr>
            <a:lstStyle/>
            <a:p>
              <a:pPr>
                <a:buFont typeface="Wingdings" charset="2"/>
                <a:buNone/>
              </a:pPr>
              <a:r>
                <a:rPr lang="en-US" sz="1600">
                  <a:solidFill>
                    <a:prstClr val="black"/>
                  </a:solidFill>
                  <a:latin typeface="Arial" panose="020B0604020202020204" pitchFamily="34" charset="0"/>
                  <a:ea typeface="ＭＳ Ｐゴシック" charset="-128"/>
                  <a:cs typeface="Arial" panose="020B0604020202020204" pitchFamily="34" charset="0"/>
                </a:rPr>
                <a:t>6</a:t>
              </a: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97" name="Freeform 89"/>
            <p:cNvSpPr>
              <a:spLocks/>
            </p:cNvSpPr>
            <p:nvPr/>
          </p:nvSpPr>
          <p:spPr bwMode="auto">
            <a:xfrm>
              <a:off x="1395" y="981"/>
              <a:ext cx="3616" cy="1871"/>
            </a:xfrm>
            <a:custGeom>
              <a:avLst/>
              <a:gdLst>
                <a:gd name="T0" fmla="*/ 2147483647 w 3130"/>
                <a:gd name="T1" fmla="*/ 2147483647 h 1638"/>
                <a:gd name="T2" fmla="*/ 2147483647 w 3130"/>
                <a:gd name="T3" fmla="*/ 2147483647 h 1638"/>
                <a:gd name="T4" fmla="*/ 2147483647 w 3130"/>
                <a:gd name="T5" fmla="*/ 2147483647 h 1638"/>
                <a:gd name="T6" fmla="*/ 2147483647 w 3130"/>
                <a:gd name="T7" fmla="*/ 2147483647 h 1638"/>
                <a:gd name="T8" fmla="*/ 2147483647 w 3130"/>
                <a:gd name="T9" fmla="*/ 2147483647 h 1638"/>
                <a:gd name="T10" fmla="*/ 2147483647 w 3130"/>
                <a:gd name="T11" fmla="*/ 2147483647 h 1638"/>
                <a:gd name="T12" fmla="*/ 2147483647 w 3130"/>
                <a:gd name="T13" fmla="*/ 2147483647 h 1638"/>
                <a:gd name="T14" fmla="*/ 2147483647 w 3130"/>
                <a:gd name="T15" fmla="*/ 2147483647 h 1638"/>
                <a:gd name="T16" fmla="*/ 2147483647 w 3130"/>
                <a:gd name="T17" fmla="*/ 2147483647 h 1638"/>
                <a:gd name="T18" fmla="*/ 2147483647 w 3130"/>
                <a:gd name="T19" fmla="*/ 2147483647 h 1638"/>
                <a:gd name="T20" fmla="*/ 2147483647 w 3130"/>
                <a:gd name="T21" fmla="*/ 2147483647 h 1638"/>
                <a:gd name="T22" fmla="*/ 2147483647 w 3130"/>
                <a:gd name="T23" fmla="*/ 2147483647 h 1638"/>
                <a:gd name="T24" fmla="*/ 2147483647 w 3130"/>
                <a:gd name="T25" fmla="*/ 2147483647 h 1638"/>
                <a:gd name="T26" fmla="*/ 2147483647 w 3130"/>
                <a:gd name="T27" fmla="*/ 2147483647 h 1638"/>
                <a:gd name="T28" fmla="*/ 2147483647 w 3130"/>
                <a:gd name="T29" fmla="*/ 2147483647 h 1638"/>
                <a:gd name="T30" fmla="*/ 2147483647 w 3130"/>
                <a:gd name="T31" fmla="*/ 2147483647 h 1638"/>
                <a:gd name="T32" fmla="*/ 2147483647 w 3130"/>
                <a:gd name="T33" fmla="*/ 2147483647 h 1638"/>
                <a:gd name="T34" fmla="*/ 2147483647 w 3130"/>
                <a:gd name="T35" fmla="*/ 2147483647 h 1638"/>
                <a:gd name="T36" fmla="*/ 2147483647 w 3130"/>
                <a:gd name="T37" fmla="*/ 2147483647 h 1638"/>
                <a:gd name="T38" fmla="*/ 2147483647 w 3130"/>
                <a:gd name="T39" fmla="*/ 2147483647 h 1638"/>
                <a:gd name="T40" fmla="*/ 2147483647 w 3130"/>
                <a:gd name="T41" fmla="*/ 2147483647 h 1638"/>
                <a:gd name="T42" fmla="*/ 2147483647 w 3130"/>
                <a:gd name="T43" fmla="*/ 2147483647 h 1638"/>
                <a:gd name="T44" fmla="*/ 2147483647 w 3130"/>
                <a:gd name="T45" fmla="*/ 2147483647 h 1638"/>
                <a:gd name="T46" fmla="*/ 2147483647 w 3130"/>
                <a:gd name="T47" fmla="*/ 2147483647 h 1638"/>
                <a:gd name="T48" fmla="*/ 2147483647 w 3130"/>
                <a:gd name="T49" fmla="*/ 2147483647 h 1638"/>
                <a:gd name="T50" fmla="*/ 2147483647 w 3130"/>
                <a:gd name="T51" fmla="*/ 2147483647 h 1638"/>
                <a:gd name="T52" fmla="*/ 2147483647 w 3130"/>
                <a:gd name="T53" fmla="*/ 2147483647 h 1638"/>
                <a:gd name="T54" fmla="*/ 2147483647 w 3130"/>
                <a:gd name="T55" fmla="*/ 2147483647 h 1638"/>
                <a:gd name="T56" fmla="*/ 2147483647 w 3130"/>
                <a:gd name="T57" fmla="*/ 2147483647 h 1638"/>
                <a:gd name="T58" fmla="*/ 2147483647 w 3130"/>
                <a:gd name="T59" fmla="*/ 2147483647 h 1638"/>
                <a:gd name="T60" fmla="*/ 2147483647 w 3130"/>
                <a:gd name="T61" fmla="*/ 2147483647 h 1638"/>
                <a:gd name="T62" fmla="*/ 2147483647 w 3130"/>
                <a:gd name="T63" fmla="*/ 2147483647 h 1638"/>
                <a:gd name="T64" fmla="*/ 2147483647 w 3130"/>
                <a:gd name="T65" fmla="*/ 2147483647 h 1638"/>
                <a:gd name="T66" fmla="*/ 2147483647 w 3130"/>
                <a:gd name="T67" fmla="*/ 2147483647 h 1638"/>
                <a:gd name="T68" fmla="*/ 2147483647 w 3130"/>
                <a:gd name="T69" fmla="*/ 2147483647 h 1638"/>
                <a:gd name="T70" fmla="*/ 2147483647 w 3130"/>
                <a:gd name="T71" fmla="*/ 2147483647 h 1638"/>
                <a:gd name="T72" fmla="*/ 2147483647 w 3130"/>
                <a:gd name="T73" fmla="*/ 2147483647 h 1638"/>
                <a:gd name="T74" fmla="*/ 2147483647 w 3130"/>
                <a:gd name="T75" fmla="*/ 2147483647 h 1638"/>
                <a:gd name="T76" fmla="*/ 2147483647 w 3130"/>
                <a:gd name="T77" fmla="*/ 2147483647 h 1638"/>
                <a:gd name="T78" fmla="*/ 2147483647 w 3130"/>
                <a:gd name="T79" fmla="*/ 2147483647 h 1638"/>
                <a:gd name="T80" fmla="*/ 2147483647 w 3130"/>
                <a:gd name="T81" fmla="*/ 2147483647 h 1638"/>
                <a:gd name="T82" fmla="*/ 2147483647 w 3130"/>
                <a:gd name="T83" fmla="*/ 2147483647 h 1638"/>
                <a:gd name="T84" fmla="*/ 2147483647 w 3130"/>
                <a:gd name="T85" fmla="*/ 2147483647 h 1638"/>
                <a:gd name="T86" fmla="*/ 2147483647 w 3130"/>
                <a:gd name="T87" fmla="*/ 2147483647 h 1638"/>
                <a:gd name="T88" fmla="*/ 2147483647 w 3130"/>
                <a:gd name="T89" fmla="*/ 2147483647 h 1638"/>
                <a:gd name="T90" fmla="*/ 2147483647 w 3130"/>
                <a:gd name="T91" fmla="*/ 2147483647 h 1638"/>
                <a:gd name="T92" fmla="*/ 2147483647 w 3130"/>
                <a:gd name="T93" fmla="*/ 2147483647 h 1638"/>
                <a:gd name="T94" fmla="*/ 2147483647 w 3130"/>
                <a:gd name="T95" fmla="*/ 2147483647 h 1638"/>
                <a:gd name="T96" fmla="*/ 2147483647 w 3130"/>
                <a:gd name="T97" fmla="*/ 2147483647 h 1638"/>
                <a:gd name="T98" fmla="*/ 2147483647 w 3130"/>
                <a:gd name="T99" fmla="*/ 2147483647 h 1638"/>
                <a:gd name="T100" fmla="*/ 2147483647 w 3130"/>
                <a:gd name="T101" fmla="*/ 2147483647 h 1638"/>
                <a:gd name="T102" fmla="*/ 2147483647 w 3130"/>
                <a:gd name="T103" fmla="*/ 0 h 16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30"/>
                <a:gd name="T157" fmla="*/ 0 h 1638"/>
                <a:gd name="T158" fmla="*/ 3130 w 3130"/>
                <a:gd name="T159" fmla="*/ 1638 h 16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30" h="1638">
                  <a:moveTo>
                    <a:pt x="3130" y="1638"/>
                  </a:moveTo>
                  <a:lnTo>
                    <a:pt x="3130" y="1592"/>
                  </a:lnTo>
                  <a:lnTo>
                    <a:pt x="2006" y="1592"/>
                  </a:lnTo>
                  <a:lnTo>
                    <a:pt x="2006" y="1574"/>
                  </a:lnTo>
                  <a:lnTo>
                    <a:pt x="1700" y="1574"/>
                  </a:lnTo>
                  <a:lnTo>
                    <a:pt x="1700" y="1558"/>
                  </a:lnTo>
                  <a:lnTo>
                    <a:pt x="1554" y="1558"/>
                  </a:lnTo>
                  <a:lnTo>
                    <a:pt x="1554" y="1544"/>
                  </a:lnTo>
                  <a:lnTo>
                    <a:pt x="1348" y="1544"/>
                  </a:lnTo>
                  <a:lnTo>
                    <a:pt x="1348" y="1528"/>
                  </a:lnTo>
                  <a:lnTo>
                    <a:pt x="1266" y="1528"/>
                  </a:lnTo>
                  <a:lnTo>
                    <a:pt x="1266" y="1510"/>
                  </a:lnTo>
                  <a:lnTo>
                    <a:pt x="1238" y="1510"/>
                  </a:lnTo>
                  <a:lnTo>
                    <a:pt x="1238" y="1498"/>
                  </a:lnTo>
                  <a:lnTo>
                    <a:pt x="1180" y="1498"/>
                  </a:lnTo>
                  <a:lnTo>
                    <a:pt x="1180" y="1486"/>
                  </a:lnTo>
                  <a:lnTo>
                    <a:pt x="1160" y="1486"/>
                  </a:lnTo>
                  <a:lnTo>
                    <a:pt x="1160" y="1460"/>
                  </a:lnTo>
                  <a:lnTo>
                    <a:pt x="1106" y="1460"/>
                  </a:lnTo>
                  <a:lnTo>
                    <a:pt x="1106" y="1448"/>
                  </a:lnTo>
                  <a:lnTo>
                    <a:pt x="1070" y="1448"/>
                  </a:lnTo>
                  <a:lnTo>
                    <a:pt x="1070" y="1414"/>
                  </a:lnTo>
                  <a:lnTo>
                    <a:pt x="1048" y="1414"/>
                  </a:lnTo>
                  <a:lnTo>
                    <a:pt x="1048" y="1398"/>
                  </a:lnTo>
                  <a:lnTo>
                    <a:pt x="1024" y="1398"/>
                  </a:lnTo>
                  <a:lnTo>
                    <a:pt x="1024" y="1384"/>
                  </a:lnTo>
                  <a:lnTo>
                    <a:pt x="990" y="1384"/>
                  </a:lnTo>
                  <a:lnTo>
                    <a:pt x="990" y="1338"/>
                  </a:lnTo>
                  <a:lnTo>
                    <a:pt x="968" y="1338"/>
                  </a:lnTo>
                  <a:lnTo>
                    <a:pt x="968" y="1308"/>
                  </a:lnTo>
                  <a:lnTo>
                    <a:pt x="914" y="1308"/>
                  </a:lnTo>
                  <a:lnTo>
                    <a:pt x="914" y="1294"/>
                  </a:lnTo>
                  <a:lnTo>
                    <a:pt x="852" y="1294"/>
                  </a:lnTo>
                  <a:lnTo>
                    <a:pt x="852" y="1264"/>
                  </a:lnTo>
                  <a:lnTo>
                    <a:pt x="818" y="1264"/>
                  </a:lnTo>
                  <a:lnTo>
                    <a:pt x="818" y="1226"/>
                  </a:lnTo>
                  <a:lnTo>
                    <a:pt x="764" y="1226"/>
                  </a:lnTo>
                  <a:lnTo>
                    <a:pt x="764" y="1198"/>
                  </a:lnTo>
                  <a:lnTo>
                    <a:pt x="728" y="1198"/>
                  </a:lnTo>
                  <a:lnTo>
                    <a:pt x="728" y="1164"/>
                  </a:lnTo>
                  <a:lnTo>
                    <a:pt x="708" y="1164"/>
                  </a:lnTo>
                  <a:lnTo>
                    <a:pt x="708" y="1144"/>
                  </a:lnTo>
                  <a:lnTo>
                    <a:pt x="680" y="1144"/>
                  </a:lnTo>
                  <a:lnTo>
                    <a:pt x="680" y="1100"/>
                  </a:lnTo>
                  <a:lnTo>
                    <a:pt x="656" y="1100"/>
                  </a:lnTo>
                  <a:lnTo>
                    <a:pt x="656" y="1070"/>
                  </a:lnTo>
                  <a:lnTo>
                    <a:pt x="640" y="1070"/>
                  </a:lnTo>
                  <a:lnTo>
                    <a:pt x="640" y="1026"/>
                  </a:lnTo>
                  <a:lnTo>
                    <a:pt x="612" y="1026"/>
                  </a:lnTo>
                  <a:lnTo>
                    <a:pt x="612" y="1006"/>
                  </a:lnTo>
                  <a:lnTo>
                    <a:pt x="590" y="1006"/>
                  </a:lnTo>
                  <a:lnTo>
                    <a:pt x="590" y="970"/>
                  </a:lnTo>
                  <a:lnTo>
                    <a:pt x="548" y="970"/>
                  </a:lnTo>
                  <a:lnTo>
                    <a:pt x="548" y="910"/>
                  </a:lnTo>
                  <a:lnTo>
                    <a:pt x="548" y="888"/>
                  </a:lnTo>
                  <a:lnTo>
                    <a:pt x="522" y="888"/>
                  </a:lnTo>
                  <a:lnTo>
                    <a:pt x="522" y="846"/>
                  </a:lnTo>
                  <a:lnTo>
                    <a:pt x="502" y="846"/>
                  </a:lnTo>
                  <a:lnTo>
                    <a:pt x="502" y="814"/>
                  </a:lnTo>
                  <a:lnTo>
                    <a:pt x="488" y="814"/>
                  </a:lnTo>
                  <a:lnTo>
                    <a:pt x="488" y="794"/>
                  </a:lnTo>
                  <a:lnTo>
                    <a:pt x="472" y="794"/>
                  </a:lnTo>
                  <a:lnTo>
                    <a:pt x="472" y="758"/>
                  </a:lnTo>
                  <a:lnTo>
                    <a:pt x="458" y="758"/>
                  </a:lnTo>
                  <a:lnTo>
                    <a:pt x="458" y="696"/>
                  </a:lnTo>
                  <a:lnTo>
                    <a:pt x="404" y="696"/>
                  </a:lnTo>
                  <a:lnTo>
                    <a:pt x="404" y="650"/>
                  </a:lnTo>
                  <a:lnTo>
                    <a:pt x="390" y="650"/>
                  </a:lnTo>
                  <a:lnTo>
                    <a:pt x="390" y="622"/>
                  </a:lnTo>
                  <a:lnTo>
                    <a:pt x="374" y="622"/>
                  </a:lnTo>
                  <a:lnTo>
                    <a:pt x="374" y="600"/>
                  </a:lnTo>
                  <a:lnTo>
                    <a:pt x="346" y="600"/>
                  </a:lnTo>
                  <a:lnTo>
                    <a:pt x="346" y="564"/>
                  </a:lnTo>
                  <a:lnTo>
                    <a:pt x="318" y="564"/>
                  </a:lnTo>
                  <a:lnTo>
                    <a:pt x="318" y="532"/>
                  </a:lnTo>
                  <a:lnTo>
                    <a:pt x="302" y="532"/>
                  </a:lnTo>
                  <a:lnTo>
                    <a:pt x="302" y="506"/>
                  </a:lnTo>
                  <a:lnTo>
                    <a:pt x="286" y="506"/>
                  </a:lnTo>
                  <a:lnTo>
                    <a:pt x="286" y="470"/>
                  </a:lnTo>
                  <a:lnTo>
                    <a:pt x="256" y="470"/>
                  </a:lnTo>
                  <a:lnTo>
                    <a:pt x="256" y="432"/>
                  </a:lnTo>
                  <a:lnTo>
                    <a:pt x="238" y="432"/>
                  </a:lnTo>
                  <a:lnTo>
                    <a:pt x="238" y="398"/>
                  </a:lnTo>
                  <a:lnTo>
                    <a:pt x="224" y="398"/>
                  </a:lnTo>
                  <a:lnTo>
                    <a:pt x="224" y="324"/>
                  </a:lnTo>
                  <a:lnTo>
                    <a:pt x="208" y="324"/>
                  </a:lnTo>
                  <a:lnTo>
                    <a:pt x="208" y="288"/>
                  </a:lnTo>
                  <a:lnTo>
                    <a:pt x="192" y="288"/>
                  </a:lnTo>
                  <a:lnTo>
                    <a:pt x="192" y="264"/>
                  </a:lnTo>
                  <a:lnTo>
                    <a:pt x="180" y="264"/>
                  </a:lnTo>
                  <a:lnTo>
                    <a:pt x="180" y="236"/>
                  </a:lnTo>
                  <a:lnTo>
                    <a:pt x="166" y="236"/>
                  </a:lnTo>
                  <a:lnTo>
                    <a:pt x="166" y="160"/>
                  </a:lnTo>
                  <a:lnTo>
                    <a:pt x="160" y="166"/>
                  </a:lnTo>
                  <a:lnTo>
                    <a:pt x="160" y="138"/>
                  </a:lnTo>
                  <a:lnTo>
                    <a:pt x="124" y="138"/>
                  </a:lnTo>
                  <a:lnTo>
                    <a:pt x="124" y="114"/>
                  </a:lnTo>
                  <a:lnTo>
                    <a:pt x="124" y="80"/>
                  </a:lnTo>
                  <a:lnTo>
                    <a:pt x="100" y="80"/>
                  </a:lnTo>
                  <a:lnTo>
                    <a:pt x="100" y="64"/>
                  </a:lnTo>
                  <a:lnTo>
                    <a:pt x="64" y="64"/>
                  </a:lnTo>
                  <a:lnTo>
                    <a:pt x="64" y="50"/>
                  </a:lnTo>
                  <a:lnTo>
                    <a:pt x="48" y="50"/>
                  </a:lnTo>
                  <a:lnTo>
                    <a:pt x="48" y="0"/>
                  </a:lnTo>
                  <a:lnTo>
                    <a:pt x="0" y="0"/>
                  </a:lnTo>
                </a:path>
              </a:pathLst>
            </a:custGeom>
            <a:noFill/>
            <a:ln w="38100">
              <a:solidFill>
                <a:srgbClr val="00AEEF"/>
              </a:solidFill>
              <a:round/>
              <a:headEnd/>
              <a:tailEnd/>
            </a:ln>
          </p:spPr>
          <p:txBody>
            <a:bodyPr/>
            <a:lstStyle/>
            <a:p>
              <a:pPr>
                <a:buFont typeface="Wingdings" charset="2"/>
                <a:buNone/>
              </a:pPr>
              <a:endParaRPr lang="en-US">
                <a:solidFill>
                  <a:prstClr val="black"/>
                </a:solidFill>
                <a:latin typeface="Arial" panose="020B0604020202020204" pitchFamily="34" charset="0"/>
                <a:ea typeface="ＭＳ Ｐゴシック" charset="-128"/>
                <a:cs typeface="Arial" panose="020B0604020202020204" pitchFamily="34" charset="0"/>
              </a:endParaRPr>
            </a:p>
          </p:txBody>
        </p:sp>
        <p:sp>
          <p:nvSpPr>
            <p:cNvPr id="119898" name="Freeform 90"/>
            <p:cNvSpPr>
              <a:spLocks/>
            </p:cNvSpPr>
            <p:nvPr/>
          </p:nvSpPr>
          <p:spPr bwMode="auto">
            <a:xfrm>
              <a:off x="1379" y="985"/>
              <a:ext cx="3909" cy="1785"/>
            </a:xfrm>
            <a:custGeom>
              <a:avLst/>
              <a:gdLst>
                <a:gd name="T0" fmla="*/ 2147483647 w 3384"/>
                <a:gd name="T1" fmla="*/ 2147483647 h 1562"/>
                <a:gd name="T2" fmla="*/ 2147483647 w 3384"/>
                <a:gd name="T3" fmla="*/ 2147483647 h 1562"/>
                <a:gd name="T4" fmla="*/ 2147483647 w 3384"/>
                <a:gd name="T5" fmla="*/ 2147483647 h 1562"/>
                <a:gd name="T6" fmla="*/ 2147483647 w 3384"/>
                <a:gd name="T7" fmla="*/ 2147483647 h 1562"/>
                <a:gd name="T8" fmla="*/ 2147483647 w 3384"/>
                <a:gd name="T9" fmla="*/ 2147483647 h 1562"/>
                <a:gd name="T10" fmla="*/ 2147483647 w 3384"/>
                <a:gd name="T11" fmla="*/ 2147483647 h 1562"/>
                <a:gd name="T12" fmla="*/ 2147483647 w 3384"/>
                <a:gd name="T13" fmla="*/ 2147483647 h 1562"/>
                <a:gd name="T14" fmla="*/ 2147483647 w 3384"/>
                <a:gd name="T15" fmla="*/ 2147483647 h 1562"/>
                <a:gd name="T16" fmla="*/ 2147483647 w 3384"/>
                <a:gd name="T17" fmla="*/ 2147483647 h 1562"/>
                <a:gd name="T18" fmla="*/ 2147483647 w 3384"/>
                <a:gd name="T19" fmla="*/ 2147483647 h 1562"/>
                <a:gd name="T20" fmla="*/ 2147483647 w 3384"/>
                <a:gd name="T21" fmla="*/ 2147483647 h 1562"/>
                <a:gd name="T22" fmla="*/ 2147483647 w 3384"/>
                <a:gd name="T23" fmla="*/ 2147483647 h 1562"/>
                <a:gd name="T24" fmla="*/ 2147483647 w 3384"/>
                <a:gd name="T25" fmla="*/ 2147483647 h 1562"/>
                <a:gd name="T26" fmla="*/ 2147483647 w 3384"/>
                <a:gd name="T27" fmla="*/ 2147483647 h 1562"/>
                <a:gd name="T28" fmla="*/ 2147483647 w 3384"/>
                <a:gd name="T29" fmla="*/ 2147483647 h 1562"/>
                <a:gd name="T30" fmla="*/ 2147483647 w 3384"/>
                <a:gd name="T31" fmla="*/ 2147483647 h 1562"/>
                <a:gd name="T32" fmla="*/ 2147483647 w 3384"/>
                <a:gd name="T33" fmla="*/ 2147483647 h 1562"/>
                <a:gd name="T34" fmla="*/ 2147483647 w 3384"/>
                <a:gd name="T35" fmla="*/ 2147483647 h 1562"/>
                <a:gd name="T36" fmla="*/ 2147483647 w 3384"/>
                <a:gd name="T37" fmla="*/ 2147483647 h 1562"/>
                <a:gd name="T38" fmla="*/ 2147483647 w 3384"/>
                <a:gd name="T39" fmla="*/ 2147483647 h 1562"/>
                <a:gd name="T40" fmla="*/ 2147483647 w 3384"/>
                <a:gd name="T41" fmla="*/ 2147483647 h 1562"/>
                <a:gd name="T42" fmla="*/ 2147483647 w 3384"/>
                <a:gd name="T43" fmla="*/ 2147483647 h 1562"/>
                <a:gd name="T44" fmla="*/ 2147483647 w 3384"/>
                <a:gd name="T45" fmla="*/ 2147483647 h 1562"/>
                <a:gd name="T46" fmla="*/ 2147483647 w 3384"/>
                <a:gd name="T47" fmla="*/ 2147483647 h 1562"/>
                <a:gd name="T48" fmla="*/ 2147483647 w 3384"/>
                <a:gd name="T49" fmla="*/ 2147483647 h 1562"/>
                <a:gd name="T50" fmla="*/ 2147483647 w 3384"/>
                <a:gd name="T51" fmla="*/ 2147483647 h 1562"/>
                <a:gd name="T52" fmla="*/ 2147483647 w 3384"/>
                <a:gd name="T53" fmla="*/ 2147483647 h 1562"/>
                <a:gd name="T54" fmla="*/ 2147483647 w 3384"/>
                <a:gd name="T55" fmla="*/ 2147483647 h 1562"/>
                <a:gd name="T56" fmla="*/ 2147483647 w 3384"/>
                <a:gd name="T57" fmla="*/ 2147483647 h 1562"/>
                <a:gd name="T58" fmla="*/ 2147483647 w 3384"/>
                <a:gd name="T59" fmla="*/ 2147483647 h 1562"/>
                <a:gd name="T60" fmla="*/ 2147483647 w 3384"/>
                <a:gd name="T61" fmla="*/ 2147483647 h 1562"/>
                <a:gd name="T62" fmla="*/ 2147483647 w 3384"/>
                <a:gd name="T63" fmla="*/ 2147483647 h 1562"/>
                <a:gd name="T64" fmla="*/ 2147483647 w 3384"/>
                <a:gd name="T65" fmla="*/ 2147483647 h 1562"/>
                <a:gd name="T66" fmla="*/ 2147483647 w 3384"/>
                <a:gd name="T67" fmla="*/ 2147483647 h 1562"/>
                <a:gd name="T68" fmla="*/ 2147483647 w 3384"/>
                <a:gd name="T69" fmla="*/ 2147483647 h 1562"/>
                <a:gd name="T70" fmla="*/ 2147483647 w 3384"/>
                <a:gd name="T71" fmla="*/ 2147483647 h 1562"/>
                <a:gd name="T72" fmla="*/ 2147483647 w 3384"/>
                <a:gd name="T73" fmla="*/ 2147483647 h 1562"/>
                <a:gd name="T74" fmla="*/ 2147483647 w 3384"/>
                <a:gd name="T75" fmla="*/ 2147483647 h 1562"/>
                <a:gd name="T76" fmla="*/ 2147483647 w 3384"/>
                <a:gd name="T77" fmla="*/ 2147483647 h 1562"/>
                <a:gd name="T78" fmla="*/ 2147483647 w 3384"/>
                <a:gd name="T79" fmla="*/ 2147483647 h 1562"/>
                <a:gd name="T80" fmla="*/ 2147483647 w 3384"/>
                <a:gd name="T81" fmla="*/ 2147483647 h 1562"/>
                <a:gd name="T82" fmla="*/ 2147483647 w 3384"/>
                <a:gd name="T83" fmla="*/ 2147483647 h 1562"/>
                <a:gd name="T84" fmla="*/ 2147483647 w 3384"/>
                <a:gd name="T85" fmla="*/ 2147483647 h 1562"/>
                <a:gd name="T86" fmla="*/ 2147483647 w 3384"/>
                <a:gd name="T87" fmla="*/ 2147483647 h 1562"/>
                <a:gd name="T88" fmla="*/ 2147483647 w 3384"/>
                <a:gd name="T89" fmla="*/ 2147483647 h 1562"/>
                <a:gd name="T90" fmla="*/ 2147483647 w 3384"/>
                <a:gd name="T91" fmla="*/ 2147483647 h 1562"/>
                <a:gd name="T92" fmla="*/ 2147483647 w 3384"/>
                <a:gd name="T93" fmla="*/ 2147483647 h 1562"/>
                <a:gd name="T94" fmla="*/ 2147483647 w 3384"/>
                <a:gd name="T95" fmla="*/ 2147483647 h 1562"/>
                <a:gd name="T96" fmla="*/ 2147483647 w 3384"/>
                <a:gd name="T97" fmla="*/ 2147483647 h 1562"/>
                <a:gd name="T98" fmla="*/ 2147483647 w 3384"/>
                <a:gd name="T99" fmla="*/ 2147483647 h 1562"/>
                <a:gd name="T100" fmla="*/ 2147483647 w 3384"/>
                <a:gd name="T101" fmla="*/ 2147483647 h 1562"/>
                <a:gd name="T102" fmla="*/ 2147483647 w 3384"/>
                <a:gd name="T103" fmla="*/ 2147483647 h 1562"/>
                <a:gd name="T104" fmla="*/ 2147483647 w 3384"/>
                <a:gd name="T105" fmla="*/ 2147483647 h 1562"/>
                <a:gd name="T106" fmla="*/ 2147483647 w 3384"/>
                <a:gd name="T107" fmla="*/ 2147483647 h 1562"/>
                <a:gd name="T108" fmla="*/ 2147483647 w 3384"/>
                <a:gd name="T109" fmla="*/ 2147483647 h 1562"/>
                <a:gd name="T110" fmla="*/ 2147483647 w 3384"/>
                <a:gd name="T111" fmla="*/ 2147483647 h 1562"/>
                <a:gd name="T112" fmla="*/ 2147483647 w 3384"/>
                <a:gd name="T113" fmla="*/ 2147483647 h 1562"/>
                <a:gd name="T114" fmla="*/ 2147483647 w 3384"/>
                <a:gd name="T115" fmla="*/ 2147483647 h 1562"/>
                <a:gd name="T116" fmla="*/ 2147483647 w 3384"/>
                <a:gd name="T117" fmla="*/ 2147483647 h 1562"/>
                <a:gd name="T118" fmla="*/ 2147483647 w 3384"/>
                <a:gd name="T119" fmla="*/ 2147483647 h 1562"/>
                <a:gd name="T120" fmla="*/ 2147483647 w 3384"/>
                <a:gd name="T121" fmla="*/ 0 h 1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84"/>
                <a:gd name="T184" fmla="*/ 0 h 1562"/>
                <a:gd name="T185" fmla="*/ 3384 w 3384"/>
                <a:gd name="T186" fmla="*/ 1562 h 15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84" h="1562">
                  <a:moveTo>
                    <a:pt x="3384" y="1562"/>
                  </a:moveTo>
                  <a:lnTo>
                    <a:pt x="2328" y="1562"/>
                  </a:lnTo>
                  <a:lnTo>
                    <a:pt x="2328" y="1528"/>
                  </a:lnTo>
                  <a:lnTo>
                    <a:pt x="2044" y="1528"/>
                  </a:lnTo>
                  <a:lnTo>
                    <a:pt x="2044" y="1504"/>
                  </a:lnTo>
                  <a:lnTo>
                    <a:pt x="1836" y="1504"/>
                  </a:lnTo>
                  <a:lnTo>
                    <a:pt x="1824" y="1504"/>
                  </a:lnTo>
                  <a:lnTo>
                    <a:pt x="1824" y="1482"/>
                  </a:lnTo>
                  <a:lnTo>
                    <a:pt x="1780" y="1482"/>
                  </a:lnTo>
                  <a:lnTo>
                    <a:pt x="1780" y="1466"/>
                  </a:lnTo>
                  <a:lnTo>
                    <a:pt x="1682" y="1466"/>
                  </a:lnTo>
                  <a:lnTo>
                    <a:pt x="1682" y="1430"/>
                  </a:lnTo>
                  <a:lnTo>
                    <a:pt x="1636" y="1430"/>
                  </a:lnTo>
                  <a:lnTo>
                    <a:pt x="1636" y="1416"/>
                  </a:lnTo>
                  <a:lnTo>
                    <a:pt x="1608" y="1416"/>
                  </a:lnTo>
                  <a:lnTo>
                    <a:pt x="1608" y="1398"/>
                  </a:lnTo>
                  <a:lnTo>
                    <a:pt x="1464" y="1398"/>
                  </a:lnTo>
                  <a:lnTo>
                    <a:pt x="1464" y="1368"/>
                  </a:lnTo>
                  <a:lnTo>
                    <a:pt x="1382" y="1368"/>
                  </a:lnTo>
                  <a:lnTo>
                    <a:pt x="1382" y="1356"/>
                  </a:lnTo>
                  <a:lnTo>
                    <a:pt x="1348" y="1356"/>
                  </a:lnTo>
                  <a:lnTo>
                    <a:pt x="1348" y="1346"/>
                  </a:lnTo>
                  <a:lnTo>
                    <a:pt x="1332" y="1346"/>
                  </a:lnTo>
                  <a:lnTo>
                    <a:pt x="1332" y="1338"/>
                  </a:lnTo>
                  <a:lnTo>
                    <a:pt x="1316" y="1338"/>
                  </a:lnTo>
                  <a:lnTo>
                    <a:pt x="1316" y="1324"/>
                  </a:lnTo>
                  <a:lnTo>
                    <a:pt x="1282" y="1324"/>
                  </a:lnTo>
                  <a:lnTo>
                    <a:pt x="1282" y="1300"/>
                  </a:lnTo>
                  <a:lnTo>
                    <a:pt x="1264" y="1300"/>
                  </a:lnTo>
                  <a:lnTo>
                    <a:pt x="1264" y="1288"/>
                  </a:lnTo>
                  <a:lnTo>
                    <a:pt x="1244" y="1288"/>
                  </a:lnTo>
                  <a:lnTo>
                    <a:pt x="1244" y="1278"/>
                  </a:lnTo>
                  <a:lnTo>
                    <a:pt x="1220" y="1278"/>
                  </a:lnTo>
                  <a:lnTo>
                    <a:pt x="1220" y="1260"/>
                  </a:lnTo>
                  <a:lnTo>
                    <a:pt x="1208" y="1260"/>
                  </a:lnTo>
                  <a:lnTo>
                    <a:pt x="1208" y="1246"/>
                  </a:lnTo>
                  <a:lnTo>
                    <a:pt x="1186" y="1246"/>
                  </a:lnTo>
                  <a:lnTo>
                    <a:pt x="1186" y="1232"/>
                  </a:lnTo>
                  <a:lnTo>
                    <a:pt x="1170" y="1232"/>
                  </a:lnTo>
                  <a:lnTo>
                    <a:pt x="1170" y="1190"/>
                  </a:lnTo>
                  <a:lnTo>
                    <a:pt x="1152" y="1190"/>
                  </a:lnTo>
                  <a:lnTo>
                    <a:pt x="1152" y="1172"/>
                  </a:lnTo>
                  <a:lnTo>
                    <a:pt x="1128" y="1172"/>
                  </a:lnTo>
                  <a:lnTo>
                    <a:pt x="1128" y="1162"/>
                  </a:lnTo>
                  <a:lnTo>
                    <a:pt x="1102" y="1162"/>
                  </a:lnTo>
                  <a:lnTo>
                    <a:pt x="1102" y="1144"/>
                  </a:lnTo>
                  <a:lnTo>
                    <a:pt x="1084" y="1144"/>
                  </a:lnTo>
                  <a:lnTo>
                    <a:pt x="1084" y="1130"/>
                  </a:lnTo>
                  <a:lnTo>
                    <a:pt x="1046" y="1130"/>
                  </a:lnTo>
                  <a:lnTo>
                    <a:pt x="1046" y="1112"/>
                  </a:lnTo>
                  <a:lnTo>
                    <a:pt x="1026" y="1112"/>
                  </a:lnTo>
                  <a:lnTo>
                    <a:pt x="1026" y="1094"/>
                  </a:lnTo>
                  <a:lnTo>
                    <a:pt x="990" y="1094"/>
                  </a:lnTo>
                  <a:lnTo>
                    <a:pt x="990" y="1010"/>
                  </a:lnTo>
                  <a:lnTo>
                    <a:pt x="978" y="1010"/>
                  </a:lnTo>
                  <a:lnTo>
                    <a:pt x="978" y="980"/>
                  </a:lnTo>
                  <a:lnTo>
                    <a:pt x="962" y="980"/>
                  </a:lnTo>
                  <a:lnTo>
                    <a:pt x="962" y="940"/>
                  </a:lnTo>
                  <a:lnTo>
                    <a:pt x="942" y="940"/>
                  </a:lnTo>
                  <a:lnTo>
                    <a:pt x="942" y="920"/>
                  </a:lnTo>
                  <a:lnTo>
                    <a:pt x="926" y="920"/>
                  </a:lnTo>
                  <a:lnTo>
                    <a:pt x="926" y="882"/>
                  </a:lnTo>
                  <a:lnTo>
                    <a:pt x="902" y="882"/>
                  </a:lnTo>
                  <a:lnTo>
                    <a:pt x="902" y="868"/>
                  </a:lnTo>
                  <a:lnTo>
                    <a:pt x="878" y="868"/>
                  </a:lnTo>
                  <a:lnTo>
                    <a:pt x="878" y="838"/>
                  </a:lnTo>
                  <a:lnTo>
                    <a:pt x="860" y="838"/>
                  </a:lnTo>
                  <a:lnTo>
                    <a:pt x="860" y="824"/>
                  </a:lnTo>
                  <a:lnTo>
                    <a:pt x="818" y="824"/>
                  </a:lnTo>
                  <a:lnTo>
                    <a:pt x="818" y="798"/>
                  </a:lnTo>
                  <a:lnTo>
                    <a:pt x="800" y="798"/>
                  </a:lnTo>
                  <a:lnTo>
                    <a:pt x="800" y="766"/>
                  </a:lnTo>
                  <a:lnTo>
                    <a:pt x="770" y="766"/>
                  </a:lnTo>
                  <a:lnTo>
                    <a:pt x="770" y="740"/>
                  </a:lnTo>
                  <a:lnTo>
                    <a:pt x="722" y="740"/>
                  </a:lnTo>
                  <a:lnTo>
                    <a:pt x="722" y="718"/>
                  </a:lnTo>
                  <a:lnTo>
                    <a:pt x="688" y="718"/>
                  </a:lnTo>
                  <a:lnTo>
                    <a:pt x="688" y="684"/>
                  </a:lnTo>
                  <a:lnTo>
                    <a:pt x="674" y="684"/>
                  </a:lnTo>
                  <a:lnTo>
                    <a:pt x="674" y="652"/>
                  </a:lnTo>
                  <a:lnTo>
                    <a:pt x="630" y="652"/>
                  </a:lnTo>
                  <a:lnTo>
                    <a:pt x="630" y="580"/>
                  </a:lnTo>
                  <a:lnTo>
                    <a:pt x="606" y="580"/>
                  </a:lnTo>
                  <a:lnTo>
                    <a:pt x="606" y="562"/>
                  </a:lnTo>
                  <a:lnTo>
                    <a:pt x="580" y="562"/>
                  </a:lnTo>
                  <a:lnTo>
                    <a:pt x="580" y="528"/>
                  </a:lnTo>
                  <a:lnTo>
                    <a:pt x="562" y="528"/>
                  </a:lnTo>
                  <a:lnTo>
                    <a:pt x="562" y="508"/>
                  </a:lnTo>
                  <a:lnTo>
                    <a:pt x="532" y="508"/>
                  </a:lnTo>
                  <a:lnTo>
                    <a:pt x="532" y="476"/>
                  </a:lnTo>
                  <a:lnTo>
                    <a:pt x="516" y="476"/>
                  </a:lnTo>
                  <a:lnTo>
                    <a:pt x="516" y="440"/>
                  </a:lnTo>
                  <a:lnTo>
                    <a:pt x="498" y="440"/>
                  </a:lnTo>
                  <a:lnTo>
                    <a:pt x="498" y="408"/>
                  </a:lnTo>
                  <a:lnTo>
                    <a:pt x="476" y="408"/>
                  </a:lnTo>
                  <a:lnTo>
                    <a:pt x="476" y="390"/>
                  </a:lnTo>
                  <a:lnTo>
                    <a:pt x="428" y="390"/>
                  </a:lnTo>
                  <a:lnTo>
                    <a:pt x="428" y="362"/>
                  </a:lnTo>
                  <a:lnTo>
                    <a:pt x="388" y="362"/>
                  </a:lnTo>
                  <a:lnTo>
                    <a:pt x="388" y="330"/>
                  </a:lnTo>
                  <a:lnTo>
                    <a:pt x="364" y="330"/>
                  </a:lnTo>
                  <a:lnTo>
                    <a:pt x="364" y="300"/>
                  </a:lnTo>
                  <a:lnTo>
                    <a:pt x="308" y="300"/>
                  </a:lnTo>
                  <a:lnTo>
                    <a:pt x="308" y="258"/>
                  </a:lnTo>
                  <a:lnTo>
                    <a:pt x="284" y="258"/>
                  </a:lnTo>
                  <a:lnTo>
                    <a:pt x="284" y="204"/>
                  </a:lnTo>
                  <a:lnTo>
                    <a:pt x="232" y="204"/>
                  </a:lnTo>
                  <a:lnTo>
                    <a:pt x="232" y="184"/>
                  </a:lnTo>
                  <a:lnTo>
                    <a:pt x="196" y="184"/>
                  </a:lnTo>
                  <a:lnTo>
                    <a:pt x="196" y="160"/>
                  </a:lnTo>
                  <a:lnTo>
                    <a:pt x="170" y="160"/>
                  </a:lnTo>
                  <a:lnTo>
                    <a:pt x="170" y="144"/>
                  </a:lnTo>
                  <a:lnTo>
                    <a:pt x="140" y="144"/>
                  </a:lnTo>
                  <a:lnTo>
                    <a:pt x="140" y="120"/>
                  </a:lnTo>
                  <a:lnTo>
                    <a:pt x="108" y="120"/>
                  </a:lnTo>
                  <a:lnTo>
                    <a:pt x="108" y="82"/>
                  </a:lnTo>
                  <a:lnTo>
                    <a:pt x="86" y="82"/>
                  </a:lnTo>
                  <a:lnTo>
                    <a:pt x="86" y="48"/>
                  </a:lnTo>
                  <a:lnTo>
                    <a:pt x="56" y="48"/>
                  </a:lnTo>
                  <a:lnTo>
                    <a:pt x="56" y="30"/>
                  </a:lnTo>
                  <a:lnTo>
                    <a:pt x="46" y="30"/>
                  </a:lnTo>
                  <a:lnTo>
                    <a:pt x="46" y="0"/>
                  </a:lnTo>
                  <a:lnTo>
                    <a:pt x="0" y="0"/>
                  </a:lnTo>
                </a:path>
              </a:pathLst>
            </a:custGeom>
            <a:noFill/>
            <a:ln w="38100">
              <a:solidFill>
                <a:srgbClr val="FF8000"/>
              </a:solidFill>
              <a:round/>
              <a:headEnd/>
              <a:tailEnd/>
            </a:ln>
          </p:spPr>
          <p:txBody>
            <a:bodyPr/>
            <a:lstStyle/>
            <a:p>
              <a:pPr>
                <a:buFont typeface="Wingdings" charset="2"/>
                <a:buNone/>
              </a:pPr>
              <a:endParaRPr lang="en-US">
                <a:solidFill>
                  <a:srgbClr val="F79646"/>
                </a:solidFill>
                <a:latin typeface="Arial" panose="020B0604020202020204" pitchFamily="34" charset="0"/>
                <a:ea typeface="ＭＳ Ｐゴシック" charset="-128"/>
                <a:cs typeface="Arial" panose="020B0604020202020204" pitchFamily="34" charset="0"/>
              </a:endParaRPr>
            </a:p>
          </p:txBody>
        </p:sp>
      </p:grpSp>
      <p:sp>
        <p:nvSpPr>
          <p:cNvPr id="119902" name="Footer Placeholder 13"/>
          <p:cNvSpPr txBox="1">
            <a:spLocks noGrp="1"/>
          </p:cNvSpPr>
          <p:nvPr/>
        </p:nvSpPr>
        <p:spPr bwMode="auto">
          <a:xfrm>
            <a:off x="703375" y="6356350"/>
            <a:ext cx="8402097" cy="501651"/>
          </a:xfrm>
          <a:prstGeom prst="rect">
            <a:avLst/>
          </a:prstGeom>
          <a:noFill/>
          <a:ln w="9525">
            <a:noFill/>
            <a:miter lim="800000"/>
            <a:headEnd/>
            <a:tailEnd/>
          </a:ln>
        </p:spPr>
        <p:txBody>
          <a:bodyPr anchor="ctr"/>
          <a:lstStyle/>
          <a:p>
            <a:pPr eaLnBrk="1" hangingPunct="1">
              <a:spcBef>
                <a:spcPct val="0"/>
              </a:spcBef>
              <a:buFontTx/>
              <a:buNone/>
            </a:pPr>
            <a:r>
              <a:rPr lang="en-US" sz="1400" dirty="0">
                <a:solidFill>
                  <a:prstClr val="black"/>
                </a:solidFill>
                <a:latin typeface="Arial" panose="020B0604020202020204" pitchFamily="34" charset="0"/>
                <a:ea typeface="ＭＳ Ｐゴシック" charset="-128"/>
                <a:cs typeface="Arial" panose="020B0604020202020204" pitchFamily="34" charset="0"/>
              </a:rPr>
              <a:t>Conroy, T.  NEJM, 2011</a:t>
            </a:r>
          </a:p>
        </p:txBody>
      </p:sp>
      <p:sp>
        <p:nvSpPr>
          <p:cNvPr id="3" name="Title 2"/>
          <p:cNvSpPr>
            <a:spLocks noGrp="1"/>
          </p:cNvSpPr>
          <p:nvPr>
            <p:ph type="title"/>
          </p:nvPr>
        </p:nvSpPr>
        <p:spPr>
          <a:xfrm>
            <a:off x="1016000" y="143380"/>
            <a:ext cx="10196285" cy="1235367"/>
          </a:xfrm>
        </p:spPr>
        <p:txBody>
          <a:bodyPr/>
          <a:lstStyle/>
          <a:p>
            <a:r>
              <a:rPr lang="en-US" sz="3600" dirty="0">
                <a:latin typeface="Arial" panose="020B0604020202020204" pitchFamily="34" charset="0"/>
                <a:cs typeface="Arial" panose="020B0604020202020204" pitchFamily="34" charset="0"/>
              </a:rPr>
              <a:t>FOLFIRINOX (FFX) vs Gemcitabine</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Overall Survival</a:t>
            </a:r>
          </a:p>
        </p:txBody>
      </p:sp>
      <p:graphicFrame>
        <p:nvGraphicFramePr>
          <p:cNvPr id="4" name="Table 3">
            <a:extLst>
              <a:ext uri="{FF2B5EF4-FFF2-40B4-BE49-F238E27FC236}">
                <a16:creationId xmlns:a16="http://schemas.microsoft.com/office/drawing/2014/main" id="{45DF5A9F-E26E-46FD-A13A-948A9FC44404}"/>
              </a:ext>
            </a:extLst>
          </p:cNvPr>
          <p:cNvGraphicFramePr>
            <a:graphicFrameLocks noGrp="1"/>
          </p:cNvGraphicFramePr>
          <p:nvPr>
            <p:extLst>
              <p:ext uri="{D42A27DB-BD31-4B8C-83A1-F6EECF244321}">
                <p14:modId xmlns:p14="http://schemas.microsoft.com/office/powerpoint/2010/main" val="2568223252"/>
              </p:ext>
            </p:extLst>
          </p:nvPr>
        </p:nvGraphicFramePr>
        <p:xfrm>
          <a:off x="6584868" y="1221929"/>
          <a:ext cx="5355963" cy="2377440"/>
        </p:xfrm>
        <a:graphic>
          <a:graphicData uri="http://schemas.openxmlformats.org/drawingml/2006/table">
            <a:tbl>
              <a:tblPr firstRow="1" bandRow="1">
                <a:tableStyleId>{B301B821-A1FF-4177-AEE7-76D212191A09}</a:tableStyleId>
              </a:tblPr>
              <a:tblGrid>
                <a:gridCol w="1979583">
                  <a:extLst>
                    <a:ext uri="{9D8B030D-6E8A-4147-A177-3AD203B41FA5}">
                      <a16:colId xmlns:a16="http://schemas.microsoft.com/office/drawing/2014/main" val="4066903570"/>
                    </a:ext>
                  </a:extLst>
                </a:gridCol>
                <a:gridCol w="953036">
                  <a:extLst>
                    <a:ext uri="{9D8B030D-6E8A-4147-A177-3AD203B41FA5}">
                      <a16:colId xmlns:a16="http://schemas.microsoft.com/office/drawing/2014/main" val="2098682976"/>
                    </a:ext>
                  </a:extLst>
                </a:gridCol>
                <a:gridCol w="954244">
                  <a:extLst>
                    <a:ext uri="{9D8B030D-6E8A-4147-A177-3AD203B41FA5}">
                      <a16:colId xmlns:a16="http://schemas.microsoft.com/office/drawing/2014/main" val="2259299991"/>
                    </a:ext>
                  </a:extLst>
                </a:gridCol>
                <a:gridCol w="1469100">
                  <a:extLst>
                    <a:ext uri="{9D8B030D-6E8A-4147-A177-3AD203B41FA5}">
                      <a16:colId xmlns:a16="http://schemas.microsoft.com/office/drawing/2014/main" val="2240080604"/>
                    </a:ext>
                  </a:extLst>
                </a:gridCol>
              </a:tblGrid>
              <a:tr h="290537">
                <a:tc>
                  <a:txBody>
                    <a:bodyPr/>
                    <a:lstStyle/>
                    <a:p>
                      <a:pPr algn="l"/>
                      <a:endParaRPr lang="es-ES" sz="2000" b="0" dirty="0"/>
                    </a:p>
                  </a:txBody>
                  <a:tcPr anchor="b"/>
                </a:tc>
                <a:tc>
                  <a:txBody>
                    <a:bodyPr/>
                    <a:lstStyle/>
                    <a:p>
                      <a:pPr algn="ctr"/>
                      <a:r>
                        <a:rPr lang="es-ES" sz="2000" dirty="0">
                          <a:solidFill>
                            <a:schemeClr val="bg1"/>
                          </a:solidFill>
                        </a:rPr>
                        <a:t>FFX</a:t>
                      </a:r>
                      <a:endParaRPr lang="es-ES" sz="2000" b="0" dirty="0">
                        <a:solidFill>
                          <a:schemeClr val="bg1"/>
                        </a:solidFill>
                      </a:endParaRPr>
                    </a:p>
                  </a:txBody>
                  <a:tcPr anchor="b"/>
                </a:tc>
                <a:tc>
                  <a:txBody>
                    <a:bodyPr/>
                    <a:lstStyle/>
                    <a:p>
                      <a:pPr algn="ctr"/>
                      <a:r>
                        <a:rPr lang="es-ES" sz="2000" dirty="0" err="1"/>
                        <a:t>Gem</a:t>
                      </a:r>
                      <a:endParaRPr lang="es-ES" sz="2000" b="0" dirty="0"/>
                    </a:p>
                  </a:txBody>
                  <a:tcPr anchor="b"/>
                </a:tc>
                <a:tc>
                  <a:txBody>
                    <a:bodyPr/>
                    <a:lstStyle/>
                    <a:p>
                      <a:pPr algn="ctr"/>
                      <a:r>
                        <a:rPr lang="es-ES" sz="2000" dirty="0"/>
                        <a:t>HR, P</a:t>
                      </a:r>
                      <a:endParaRPr lang="es-ES" sz="2000" b="0" i="1" dirty="0"/>
                    </a:p>
                  </a:txBody>
                  <a:tcPr anchor="b"/>
                </a:tc>
                <a:extLst>
                  <a:ext uri="{0D108BD9-81ED-4DB2-BD59-A6C34878D82A}">
                    <a16:rowId xmlns:a16="http://schemas.microsoft.com/office/drawing/2014/main" val="1127840450"/>
                  </a:ext>
                </a:extLst>
              </a:tr>
              <a:tr h="170904">
                <a:tc>
                  <a:txBody>
                    <a:bodyPr/>
                    <a:lstStyle/>
                    <a:p>
                      <a:r>
                        <a:rPr lang="es-ES" sz="2000" dirty="0"/>
                        <a:t>Response </a:t>
                      </a:r>
                      <a:r>
                        <a:rPr lang="es-ES" sz="2000" dirty="0" err="1"/>
                        <a:t>Rate</a:t>
                      </a:r>
                      <a:endParaRPr lang="es-ES" sz="2000" b="0" dirty="0"/>
                    </a:p>
                  </a:txBody>
                  <a:tcPr anchor="ctr"/>
                </a:tc>
                <a:tc>
                  <a:txBody>
                    <a:bodyPr/>
                    <a:lstStyle/>
                    <a:p>
                      <a:pPr algn="ctr"/>
                      <a:r>
                        <a:rPr lang="es-ES" sz="2000" dirty="0"/>
                        <a:t>32%</a:t>
                      </a:r>
                      <a:endParaRPr lang="es-ES" sz="2000" b="0" dirty="0"/>
                    </a:p>
                  </a:txBody>
                  <a:tcPr anchor="ctr"/>
                </a:tc>
                <a:tc>
                  <a:txBody>
                    <a:bodyPr/>
                    <a:lstStyle/>
                    <a:p>
                      <a:pPr algn="ctr"/>
                      <a:r>
                        <a:rPr lang="es-ES" sz="2000" dirty="0"/>
                        <a:t>9. %</a:t>
                      </a:r>
                      <a:endParaRPr lang="es-ES" sz="2000" b="0" dirty="0"/>
                    </a:p>
                  </a:txBody>
                  <a:tcPr anchor="ctr"/>
                </a:tc>
                <a:tc>
                  <a:txBody>
                    <a:bodyPr/>
                    <a:lstStyle/>
                    <a:p>
                      <a:pPr algn="ctr"/>
                      <a:r>
                        <a:rPr lang="es-ES" sz="1600" dirty="0"/>
                        <a:t>&lt;0.001</a:t>
                      </a:r>
                      <a:endParaRPr lang="es-ES" sz="1600" b="0" dirty="0"/>
                    </a:p>
                  </a:txBody>
                  <a:tcPr anchor="ctr"/>
                </a:tc>
                <a:extLst>
                  <a:ext uri="{0D108BD9-81ED-4DB2-BD59-A6C34878D82A}">
                    <a16:rowId xmlns:a16="http://schemas.microsoft.com/office/drawing/2014/main" val="1076897255"/>
                  </a:ext>
                </a:extLst>
              </a:tr>
              <a:tr h="290537">
                <a:tc>
                  <a:txBody>
                    <a:bodyPr/>
                    <a:lstStyle/>
                    <a:p>
                      <a:r>
                        <a:rPr lang="es-ES" sz="2000" dirty="0"/>
                        <a:t>PFS, </a:t>
                      </a:r>
                      <a:r>
                        <a:rPr lang="es-ES" sz="2000" dirty="0" err="1"/>
                        <a:t>months</a:t>
                      </a:r>
                      <a:endParaRPr lang="es-ES" sz="2000" b="0" dirty="0"/>
                    </a:p>
                  </a:txBody>
                  <a:tcPr anchor="ctr"/>
                </a:tc>
                <a:tc>
                  <a:txBody>
                    <a:bodyPr/>
                    <a:lstStyle/>
                    <a:p>
                      <a:pPr algn="ctr"/>
                      <a:r>
                        <a:rPr lang="es-ES" sz="2000" dirty="0"/>
                        <a:t>6.4</a:t>
                      </a:r>
                      <a:endParaRPr lang="es-ES" sz="2000" b="0" dirty="0"/>
                    </a:p>
                  </a:txBody>
                  <a:tcPr anchor="ctr"/>
                </a:tc>
                <a:tc>
                  <a:txBody>
                    <a:bodyPr/>
                    <a:lstStyle/>
                    <a:p>
                      <a:pPr algn="ctr"/>
                      <a:r>
                        <a:rPr lang="es-ES" sz="2000" dirty="0"/>
                        <a:t>3.3</a:t>
                      </a:r>
                      <a:endParaRPr lang="es-ES" sz="2000" b="0" dirty="0"/>
                    </a:p>
                  </a:txBody>
                  <a:tcPr anchor="ctr"/>
                </a:tc>
                <a:tc>
                  <a:txBody>
                    <a:bodyPr/>
                    <a:lstStyle/>
                    <a:p>
                      <a:pPr algn="ctr"/>
                      <a:r>
                        <a:rPr lang="es-ES" sz="1600" dirty="0"/>
                        <a:t>0.47, &lt;0.001</a:t>
                      </a:r>
                      <a:endParaRPr lang="es-ES" sz="1600" b="0" dirty="0"/>
                    </a:p>
                  </a:txBody>
                  <a:tcPr anchor="ctr"/>
                </a:tc>
                <a:extLst>
                  <a:ext uri="{0D108BD9-81ED-4DB2-BD59-A6C34878D82A}">
                    <a16:rowId xmlns:a16="http://schemas.microsoft.com/office/drawing/2014/main" val="1954282171"/>
                  </a:ext>
                </a:extLst>
              </a:tr>
              <a:tr h="290537">
                <a:tc>
                  <a:txBody>
                    <a:bodyPr/>
                    <a:lstStyle/>
                    <a:p>
                      <a:r>
                        <a:rPr lang="es-ES" sz="2000" b="1" dirty="0"/>
                        <a:t>OS, </a:t>
                      </a:r>
                      <a:r>
                        <a:rPr lang="es-ES" sz="2000" b="1" dirty="0" err="1"/>
                        <a:t>months</a:t>
                      </a:r>
                      <a:endParaRPr lang="es-ES" sz="2000" b="1" dirty="0"/>
                    </a:p>
                  </a:txBody>
                  <a:tcPr anchor="ctr"/>
                </a:tc>
                <a:tc>
                  <a:txBody>
                    <a:bodyPr/>
                    <a:lstStyle/>
                    <a:p>
                      <a:pPr algn="ctr"/>
                      <a:r>
                        <a:rPr lang="es-ES" sz="2000" b="1" dirty="0"/>
                        <a:t>11.1</a:t>
                      </a:r>
                    </a:p>
                  </a:txBody>
                  <a:tcPr anchor="ctr"/>
                </a:tc>
                <a:tc>
                  <a:txBody>
                    <a:bodyPr/>
                    <a:lstStyle/>
                    <a:p>
                      <a:pPr algn="ctr"/>
                      <a:r>
                        <a:rPr lang="es-ES" sz="2000" b="1" dirty="0"/>
                        <a:t>6.8</a:t>
                      </a:r>
                    </a:p>
                  </a:txBody>
                  <a:tcPr anchor="ctr"/>
                </a:tc>
                <a:tc>
                  <a:txBody>
                    <a:bodyPr/>
                    <a:lstStyle/>
                    <a:p>
                      <a:pPr algn="ctr"/>
                      <a:r>
                        <a:rPr lang="es-ES" sz="1600" b="1" dirty="0"/>
                        <a:t>0.57, &lt;0.001</a:t>
                      </a:r>
                    </a:p>
                  </a:txBody>
                  <a:tcPr anchor="ctr"/>
                </a:tc>
                <a:extLst>
                  <a:ext uri="{0D108BD9-81ED-4DB2-BD59-A6C34878D82A}">
                    <a16:rowId xmlns:a16="http://schemas.microsoft.com/office/drawing/2014/main" val="3744777311"/>
                  </a:ext>
                </a:extLst>
              </a:tr>
              <a:tr h="266304">
                <a:tc>
                  <a:txBody>
                    <a:bodyPr/>
                    <a:lstStyle/>
                    <a:p>
                      <a:r>
                        <a:rPr lang="es-ES" sz="2000" dirty="0"/>
                        <a:t>1-Year OS</a:t>
                      </a:r>
                      <a:endParaRPr lang="es-ES" sz="2000" b="0" dirty="0"/>
                    </a:p>
                  </a:txBody>
                  <a:tcPr anchor="ctr"/>
                </a:tc>
                <a:tc>
                  <a:txBody>
                    <a:bodyPr/>
                    <a:lstStyle/>
                    <a:p>
                      <a:pPr algn="ctr"/>
                      <a:r>
                        <a:rPr lang="es-ES" sz="2000" dirty="0"/>
                        <a:t>48%</a:t>
                      </a:r>
                      <a:endParaRPr lang="es-ES" sz="2000" b="0" dirty="0"/>
                    </a:p>
                  </a:txBody>
                  <a:tcPr anchor="ctr"/>
                </a:tc>
                <a:tc>
                  <a:txBody>
                    <a:bodyPr/>
                    <a:lstStyle/>
                    <a:p>
                      <a:pPr algn="ctr"/>
                      <a:r>
                        <a:rPr lang="es-ES" sz="2000" dirty="0"/>
                        <a:t>21%</a:t>
                      </a:r>
                      <a:endParaRPr lang="es-ES" sz="2000" b="0" dirty="0"/>
                    </a:p>
                  </a:txBody>
                  <a:tcPr anchor="ctr"/>
                </a:tc>
                <a:tc>
                  <a:txBody>
                    <a:bodyPr/>
                    <a:lstStyle/>
                    <a:p>
                      <a:pPr algn="ctr"/>
                      <a:endParaRPr lang="es-ES" sz="2000" b="0" dirty="0"/>
                    </a:p>
                  </a:txBody>
                  <a:tcPr anchor="ctr"/>
                </a:tc>
                <a:extLst>
                  <a:ext uri="{0D108BD9-81ED-4DB2-BD59-A6C34878D82A}">
                    <a16:rowId xmlns:a16="http://schemas.microsoft.com/office/drawing/2014/main" val="700816309"/>
                  </a:ext>
                </a:extLst>
              </a:tr>
              <a:tr h="170904">
                <a:tc>
                  <a:txBody>
                    <a:bodyPr/>
                    <a:lstStyle/>
                    <a:p>
                      <a:r>
                        <a:rPr lang="es-ES" sz="2000" dirty="0"/>
                        <a:t>18-month OS</a:t>
                      </a:r>
                      <a:endParaRPr lang="es-ES" sz="2000" b="0" dirty="0"/>
                    </a:p>
                  </a:txBody>
                  <a:tcPr anchor="ctr"/>
                </a:tc>
                <a:tc>
                  <a:txBody>
                    <a:bodyPr/>
                    <a:lstStyle/>
                    <a:p>
                      <a:pPr algn="ctr"/>
                      <a:r>
                        <a:rPr lang="es-ES" sz="2000" dirty="0"/>
                        <a:t>19%</a:t>
                      </a:r>
                      <a:endParaRPr lang="es-ES" sz="2000" b="0" dirty="0"/>
                    </a:p>
                  </a:txBody>
                  <a:tcPr anchor="ctr"/>
                </a:tc>
                <a:tc>
                  <a:txBody>
                    <a:bodyPr/>
                    <a:lstStyle/>
                    <a:p>
                      <a:pPr algn="ctr"/>
                      <a:r>
                        <a:rPr lang="es-ES" sz="2000" dirty="0"/>
                        <a:t>6%</a:t>
                      </a:r>
                      <a:endParaRPr lang="es-ES" sz="2000" b="0" dirty="0"/>
                    </a:p>
                  </a:txBody>
                  <a:tcPr anchor="ctr"/>
                </a:tc>
                <a:tc>
                  <a:txBody>
                    <a:bodyPr/>
                    <a:lstStyle/>
                    <a:p>
                      <a:pPr algn="ctr"/>
                      <a:endParaRPr lang="es-ES" sz="2000" b="0" dirty="0"/>
                    </a:p>
                  </a:txBody>
                  <a:tcPr anchor="ctr"/>
                </a:tc>
                <a:extLst>
                  <a:ext uri="{0D108BD9-81ED-4DB2-BD59-A6C34878D82A}">
                    <a16:rowId xmlns:a16="http://schemas.microsoft.com/office/drawing/2014/main" val="2673164500"/>
                  </a:ext>
                </a:extLst>
              </a:tr>
            </a:tbl>
          </a:graphicData>
        </a:graphic>
      </p:graphicFrame>
    </p:spTree>
    <p:extLst>
      <p:ext uri="{BB962C8B-B14F-4D97-AF65-F5344CB8AC3E}">
        <p14:creationId xmlns:p14="http://schemas.microsoft.com/office/powerpoint/2010/main" val="1988518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1849440" y="381641"/>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9pPr>
          </a:lstStyle>
          <a:p>
            <a:pPr algn="ctr" eaLnBrk="1"/>
            <a:endParaRPr lang="en-GB" sz="2000" dirty="0">
              <a:solidFill>
                <a:srgbClr val="F1F1DB"/>
              </a:solidFill>
              <a:latin typeface="+mj-lt"/>
            </a:endParaRPr>
          </a:p>
        </p:txBody>
      </p:sp>
      <p:sp>
        <p:nvSpPr>
          <p:cNvPr id="10" name="Title 1"/>
          <p:cNvSpPr>
            <a:spLocks noGrp="1"/>
          </p:cNvSpPr>
          <p:nvPr>
            <p:ph type="title"/>
          </p:nvPr>
        </p:nvSpPr>
        <p:spPr>
          <a:xfrm>
            <a:off x="996646" y="491495"/>
            <a:ext cx="10198707" cy="751937"/>
          </a:xfrm>
        </p:spPr>
        <p:txBody>
          <a:bodyPr/>
          <a:lstStyle/>
          <a:p>
            <a:r>
              <a:rPr lang="en-US" altLang="en-US" sz="3600" dirty="0"/>
              <a:t>FOLFIRINOX vs Gemcitabine </a:t>
            </a:r>
            <a:br>
              <a:rPr lang="en-US" altLang="en-US" sz="3600" dirty="0"/>
            </a:br>
            <a:r>
              <a:rPr lang="en-US" altLang="en-US" sz="3600" dirty="0"/>
              <a:t>Quality of Life</a:t>
            </a:r>
          </a:p>
        </p:txBody>
      </p:sp>
      <p:sp>
        <p:nvSpPr>
          <p:cNvPr id="23" name="Content Placeholder 22"/>
          <p:cNvSpPr>
            <a:spLocks noGrp="1"/>
          </p:cNvSpPr>
          <p:nvPr>
            <p:ph sz="half" idx="1"/>
          </p:nvPr>
        </p:nvSpPr>
        <p:spPr>
          <a:xfrm>
            <a:off x="1520997" y="1402445"/>
            <a:ext cx="9381465" cy="4586686"/>
          </a:xfrm>
        </p:spPr>
        <p:txBody>
          <a:bodyPr>
            <a:normAutofit/>
          </a:bodyPr>
          <a:lstStyle/>
          <a:p>
            <a:pPr marL="0" indent="0">
              <a:buNone/>
            </a:pPr>
            <a:r>
              <a:rPr lang="en-GB" sz="2400" dirty="0"/>
              <a:t>Time until definitive deterioration </a:t>
            </a:r>
            <a:br>
              <a:rPr lang="en-GB" sz="2400" dirty="0"/>
            </a:br>
            <a:r>
              <a:rPr lang="en-GB" sz="2400" dirty="0"/>
              <a:t>EORTC-C30 global health status/QoL questionnaire</a:t>
            </a:r>
          </a:p>
        </p:txBody>
      </p:sp>
      <p:sp>
        <p:nvSpPr>
          <p:cNvPr id="11" name="Text Box 11"/>
          <p:cNvSpPr txBox="1">
            <a:spLocks noChangeArrowheads="1"/>
          </p:cNvSpPr>
          <p:nvPr/>
        </p:nvSpPr>
        <p:spPr bwMode="auto">
          <a:xfrm>
            <a:off x="996646" y="6380727"/>
            <a:ext cx="8561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8B3D9A"/>
              </a:buClr>
              <a:buFont typeface="Wingdings" panose="05000000000000000000" pitchFamily="2" charset="2"/>
              <a:buChar char="§"/>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8B3D9A"/>
              </a:buClr>
              <a:buFont typeface="Arial" panose="020B0604020202020204" pitchFamily="34" charset="0"/>
              <a:buChar char="–"/>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8B3D9A"/>
              </a:buClr>
              <a:buFont typeface="Arial" panose="020B0604020202020204" pitchFamily="34" charset="0"/>
              <a:buChar char="–"/>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8B3D9A"/>
              </a:buClr>
              <a:buFont typeface="Arial" panose="020B0604020202020204" pitchFamily="34" charset="0"/>
              <a:buChar char="–"/>
              <a:defRPr>
                <a:solidFill>
                  <a:srgbClr val="FEFDDE"/>
                </a:solidFill>
                <a:latin typeface="Arial" panose="020B0604020202020204" pitchFamily="34" charset="0"/>
              </a:defRPr>
            </a:lvl4pPr>
            <a:lvl5pPr marL="2057400" indent="-228600">
              <a:lnSpc>
                <a:spcPct val="90000"/>
              </a:lnSpc>
              <a:spcBef>
                <a:spcPts val="1000"/>
              </a:spcBef>
              <a:spcAft>
                <a:spcPts val="700"/>
              </a:spcAft>
              <a:buClr>
                <a:srgbClr val="8B3D9A"/>
              </a:buClr>
              <a:buFont typeface="Arial" panose="020B0604020202020204" pitchFamily="34" charset="0"/>
              <a:buChar char="–"/>
              <a:defRPr sz="16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8B3D9A"/>
              </a:buClr>
              <a:buFont typeface="Arial" panose="020B0604020202020204" pitchFamily="34" charset="0"/>
              <a:buChar char="–"/>
              <a:defRPr sz="16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8B3D9A"/>
              </a:buClr>
              <a:buFont typeface="Arial" panose="020B0604020202020204" pitchFamily="34" charset="0"/>
              <a:buChar char="–"/>
              <a:defRPr sz="16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8B3D9A"/>
              </a:buClr>
              <a:buFont typeface="Arial" panose="020B0604020202020204" pitchFamily="34" charset="0"/>
              <a:buChar char="–"/>
              <a:defRPr sz="16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8B3D9A"/>
              </a:buClr>
              <a:buFont typeface="Arial" panose="020B0604020202020204" pitchFamily="34" charset="0"/>
              <a:buChar char="–"/>
              <a:defRPr sz="1600">
                <a:solidFill>
                  <a:srgbClr val="FEFDDE"/>
                </a:solidFill>
                <a:latin typeface="Arial" panose="020B0604020202020204" pitchFamily="34" charset="0"/>
              </a:defRPr>
            </a:lvl9pPr>
          </a:lstStyle>
          <a:p>
            <a:pPr algn="l">
              <a:lnSpc>
                <a:spcPct val="100000"/>
              </a:lnSpc>
              <a:spcBef>
                <a:spcPct val="0"/>
              </a:spcBef>
              <a:spcAft>
                <a:spcPct val="0"/>
              </a:spcAft>
              <a:buClrTx/>
              <a:buFontTx/>
              <a:buNone/>
            </a:pPr>
            <a:r>
              <a:rPr lang="en-US" altLang="en-US" sz="1400" dirty="0">
                <a:solidFill>
                  <a:schemeClr val="tx1"/>
                </a:solidFill>
              </a:rPr>
              <a:t>Gourgou-Bourgade S, et al. J Clin Oncol. 2013</a:t>
            </a:r>
          </a:p>
        </p:txBody>
      </p:sp>
      <p:sp>
        <p:nvSpPr>
          <p:cNvPr id="3" name="Freeform 2"/>
          <p:cNvSpPr/>
          <p:nvPr/>
        </p:nvSpPr>
        <p:spPr bwMode="auto">
          <a:xfrm>
            <a:off x="2490419" y="2790022"/>
            <a:ext cx="3538592" cy="1277956"/>
          </a:xfrm>
          <a:custGeom>
            <a:avLst/>
            <a:gdLst>
              <a:gd name="connsiteX0" fmla="*/ 3128790 w 3128790"/>
              <a:gd name="connsiteY0" fmla="*/ 1277956 h 1277956"/>
              <a:gd name="connsiteX1" fmla="*/ 2038121 w 3128790"/>
              <a:gd name="connsiteY1" fmla="*/ 1277956 h 1277956"/>
              <a:gd name="connsiteX2" fmla="*/ 2038121 w 3128790"/>
              <a:gd name="connsiteY2" fmla="*/ 1118212 h 1277956"/>
              <a:gd name="connsiteX3" fmla="*/ 1972019 w 3128790"/>
              <a:gd name="connsiteY3" fmla="*/ 1120966 h 1277956"/>
              <a:gd name="connsiteX4" fmla="*/ 1972019 w 3128790"/>
              <a:gd name="connsiteY4" fmla="*/ 972238 h 1277956"/>
              <a:gd name="connsiteX5" fmla="*/ 1930706 w 3128790"/>
              <a:gd name="connsiteY5" fmla="*/ 972238 h 1277956"/>
              <a:gd name="connsiteX6" fmla="*/ 1930706 w 3128790"/>
              <a:gd name="connsiteY6" fmla="*/ 826265 h 1277956"/>
              <a:gd name="connsiteX7" fmla="*/ 1401896 w 3128790"/>
              <a:gd name="connsiteY7" fmla="*/ 826265 h 1277956"/>
              <a:gd name="connsiteX8" fmla="*/ 1401896 w 3128790"/>
              <a:gd name="connsiteY8" fmla="*/ 768426 h 1277956"/>
              <a:gd name="connsiteX9" fmla="*/ 1390880 w 3128790"/>
              <a:gd name="connsiteY9" fmla="*/ 768426 h 1277956"/>
              <a:gd name="connsiteX10" fmla="*/ 1390880 w 3128790"/>
              <a:gd name="connsiteY10" fmla="*/ 716096 h 1277956"/>
              <a:gd name="connsiteX11" fmla="*/ 1302745 w 3128790"/>
              <a:gd name="connsiteY11" fmla="*/ 716096 h 1277956"/>
              <a:gd name="connsiteX12" fmla="*/ 1302745 w 3128790"/>
              <a:gd name="connsiteY12" fmla="*/ 674783 h 1277956"/>
              <a:gd name="connsiteX13" fmla="*/ 1063128 w 3128790"/>
              <a:gd name="connsiteY13" fmla="*/ 674783 h 1277956"/>
              <a:gd name="connsiteX14" fmla="*/ 1063128 w 3128790"/>
              <a:gd name="connsiteY14" fmla="*/ 586648 h 1277956"/>
              <a:gd name="connsiteX15" fmla="*/ 878595 w 3128790"/>
              <a:gd name="connsiteY15" fmla="*/ 586648 h 1277956"/>
              <a:gd name="connsiteX16" fmla="*/ 878595 w 3128790"/>
              <a:gd name="connsiteY16" fmla="*/ 553597 h 1277956"/>
              <a:gd name="connsiteX17" fmla="*/ 790460 w 3128790"/>
              <a:gd name="connsiteY17" fmla="*/ 553597 h 1277956"/>
              <a:gd name="connsiteX18" fmla="*/ 790460 w 3128790"/>
              <a:gd name="connsiteY18" fmla="*/ 520547 h 1277956"/>
              <a:gd name="connsiteX19" fmla="*/ 779443 w 3128790"/>
              <a:gd name="connsiteY19" fmla="*/ 520547 h 1277956"/>
              <a:gd name="connsiteX20" fmla="*/ 768427 w 3128790"/>
              <a:gd name="connsiteY20" fmla="*/ 520547 h 1277956"/>
              <a:gd name="connsiteX21" fmla="*/ 768427 w 3128790"/>
              <a:gd name="connsiteY21" fmla="*/ 465462 h 1277956"/>
              <a:gd name="connsiteX22" fmla="*/ 644487 w 3128790"/>
              <a:gd name="connsiteY22" fmla="*/ 465462 h 1277956"/>
              <a:gd name="connsiteX23" fmla="*/ 644487 w 3128790"/>
              <a:gd name="connsiteY23" fmla="*/ 429658 h 1277956"/>
              <a:gd name="connsiteX24" fmla="*/ 622453 w 3128790"/>
              <a:gd name="connsiteY24" fmla="*/ 429658 h 1277956"/>
              <a:gd name="connsiteX25" fmla="*/ 622453 w 3128790"/>
              <a:gd name="connsiteY25" fmla="*/ 399361 h 1277956"/>
              <a:gd name="connsiteX26" fmla="*/ 597665 w 3128790"/>
              <a:gd name="connsiteY26" fmla="*/ 399361 h 1277956"/>
              <a:gd name="connsiteX27" fmla="*/ 597665 w 3128790"/>
              <a:gd name="connsiteY27" fmla="*/ 371819 h 1277956"/>
              <a:gd name="connsiteX28" fmla="*/ 578386 w 3128790"/>
              <a:gd name="connsiteY28" fmla="*/ 371819 h 1277956"/>
              <a:gd name="connsiteX29" fmla="*/ 578386 w 3128790"/>
              <a:gd name="connsiteY29" fmla="*/ 336014 h 1277956"/>
              <a:gd name="connsiteX30" fmla="*/ 559106 w 3128790"/>
              <a:gd name="connsiteY30" fmla="*/ 336014 h 1277956"/>
              <a:gd name="connsiteX31" fmla="*/ 559106 w 3128790"/>
              <a:gd name="connsiteY31" fmla="*/ 319489 h 1277956"/>
              <a:gd name="connsiteX32" fmla="*/ 470971 w 3128790"/>
              <a:gd name="connsiteY32" fmla="*/ 319489 h 1277956"/>
              <a:gd name="connsiteX33" fmla="*/ 470971 w 3128790"/>
              <a:gd name="connsiteY33" fmla="*/ 300209 h 1277956"/>
              <a:gd name="connsiteX34" fmla="*/ 448937 w 3128790"/>
              <a:gd name="connsiteY34" fmla="*/ 300209 h 1277956"/>
              <a:gd name="connsiteX35" fmla="*/ 448937 w 3128790"/>
              <a:gd name="connsiteY35" fmla="*/ 272667 h 1277956"/>
              <a:gd name="connsiteX36" fmla="*/ 424149 w 3128790"/>
              <a:gd name="connsiteY36" fmla="*/ 272667 h 1277956"/>
              <a:gd name="connsiteX37" fmla="*/ 424149 w 3128790"/>
              <a:gd name="connsiteY37" fmla="*/ 239617 h 1277956"/>
              <a:gd name="connsiteX38" fmla="*/ 396607 w 3128790"/>
              <a:gd name="connsiteY38" fmla="*/ 239617 h 1277956"/>
              <a:gd name="connsiteX39" fmla="*/ 396607 w 3128790"/>
              <a:gd name="connsiteY39" fmla="*/ 223091 h 1277956"/>
              <a:gd name="connsiteX40" fmla="*/ 374574 w 3128790"/>
              <a:gd name="connsiteY40" fmla="*/ 223091 h 1277956"/>
              <a:gd name="connsiteX41" fmla="*/ 374574 w 3128790"/>
              <a:gd name="connsiteY41" fmla="*/ 203812 h 1277956"/>
              <a:gd name="connsiteX42" fmla="*/ 308472 w 3128790"/>
              <a:gd name="connsiteY42" fmla="*/ 203812 h 1277956"/>
              <a:gd name="connsiteX43" fmla="*/ 308472 w 3128790"/>
              <a:gd name="connsiteY43" fmla="*/ 148727 h 1277956"/>
              <a:gd name="connsiteX44" fmla="*/ 247880 w 3128790"/>
              <a:gd name="connsiteY44" fmla="*/ 148727 h 1277956"/>
              <a:gd name="connsiteX45" fmla="*/ 247880 w 3128790"/>
              <a:gd name="connsiteY45" fmla="*/ 121185 h 1277956"/>
              <a:gd name="connsiteX46" fmla="*/ 234109 w 3128790"/>
              <a:gd name="connsiteY46" fmla="*/ 121185 h 1277956"/>
              <a:gd name="connsiteX47" fmla="*/ 234109 w 3128790"/>
              <a:gd name="connsiteY47" fmla="*/ 96397 h 1277956"/>
              <a:gd name="connsiteX48" fmla="*/ 190041 w 3128790"/>
              <a:gd name="connsiteY48" fmla="*/ 96397 h 1277956"/>
              <a:gd name="connsiteX49" fmla="*/ 190041 w 3128790"/>
              <a:gd name="connsiteY49" fmla="*/ 71609 h 1277956"/>
              <a:gd name="connsiteX50" fmla="*/ 159745 w 3128790"/>
              <a:gd name="connsiteY50" fmla="*/ 71609 h 1277956"/>
              <a:gd name="connsiteX51" fmla="*/ 159745 w 3128790"/>
              <a:gd name="connsiteY51" fmla="*/ 38559 h 1277956"/>
              <a:gd name="connsiteX52" fmla="*/ 143219 w 3128790"/>
              <a:gd name="connsiteY52" fmla="*/ 38559 h 1277956"/>
              <a:gd name="connsiteX53" fmla="*/ 143219 w 3128790"/>
              <a:gd name="connsiteY53" fmla="*/ 0 h 1277956"/>
              <a:gd name="connsiteX54" fmla="*/ 0 w 3128790"/>
              <a:gd name="connsiteY54" fmla="*/ 0 h 12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28790" h="1277956">
                <a:moveTo>
                  <a:pt x="3128790" y="1277956"/>
                </a:moveTo>
                <a:lnTo>
                  <a:pt x="2038121" y="1277956"/>
                </a:lnTo>
                <a:lnTo>
                  <a:pt x="2038121" y="1118212"/>
                </a:lnTo>
                <a:lnTo>
                  <a:pt x="1972019" y="1120966"/>
                </a:lnTo>
                <a:lnTo>
                  <a:pt x="1972019" y="972238"/>
                </a:lnTo>
                <a:lnTo>
                  <a:pt x="1930706" y="972238"/>
                </a:lnTo>
                <a:lnTo>
                  <a:pt x="1930706" y="826265"/>
                </a:lnTo>
                <a:lnTo>
                  <a:pt x="1401896" y="826265"/>
                </a:lnTo>
                <a:lnTo>
                  <a:pt x="1401896" y="768426"/>
                </a:lnTo>
                <a:lnTo>
                  <a:pt x="1390880" y="768426"/>
                </a:lnTo>
                <a:lnTo>
                  <a:pt x="1390880" y="716096"/>
                </a:lnTo>
                <a:lnTo>
                  <a:pt x="1302745" y="716096"/>
                </a:lnTo>
                <a:lnTo>
                  <a:pt x="1302745" y="674783"/>
                </a:lnTo>
                <a:lnTo>
                  <a:pt x="1063128" y="674783"/>
                </a:lnTo>
                <a:lnTo>
                  <a:pt x="1063128" y="586648"/>
                </a:lnTo>
                <a:lnTo>
                  <a:pt x="878595" y="586648"/>
                </a:lnTo>
                <a:lnTo>
                  <a:pt x="878595" y="553597"/>
                </a:lnTo>
                <a:lnTo>
                  <a:pt x="790460" y="553597"/>
                </a:lnTo>
                <a:lnTo>
                  <a:pt x="790460" y="520547"/>
                </a:lnTo>
                <a:lnTo>
                  <a:pt x="779443" y="520547"/>
                </a:lnTo>
                <a:lnTo>
                  <a:pt x="768427" y="520547"/>
                </a:lnTo>
                <a:lnTo>
                  <a:pt x="768427" y="465462"/>
                </a:lnTo>
                <a:lnTo>
                  <a:pt x="644487" y="465462"/>
                </a:lnTo>
                <a:lnTo>
                  <a:pt x="644487" y="429658"/>
                </a:lnTo>
                <a:lnTo>
                  <a:pt x="622453" y="429658"/>
                </a:lnTo>
                <a:lnTo>
                  <a:pt x="622453" y="399361"/>
                </a:lnTo>
                <a:lnTo>
                  <a:pt x="597665" y="399361"/>
                </a:lnTo>
                <a:lnTo>
                  <a:pt x="597665" y="371819"/>
                </a:lnTo>
                <a:lnTo>
                  <a:pt x="578386" y="371819"/>
                </a:lnTo>
                <a:lnTo>
                  <a:pt x="578386" y="336014"/>
                </a:lnTo>
                <a:lnTo>
                  <a:pt x="559106" y="336014"/>
                </a:lnTo>
                <a:lnTo>
                  <a:pt x="559106" y="319489"/>
                </a:lnTo>
                <a:lnTo>
                  <a:pt x="470971" y="319489"/>
                </a:lnTo>
                <a:lnTo>
                  <a:pt x="470971" y="300209"/>
                </a:lnTo>
                <a:lnTo>
                  <a:pt x="448937" y="300209"/>
                </a:lnTo>
                <a:lnTo>
                  <a:pt x="448937" y="272667"/>
                </a:lnTo>
                <a:lnTo>
                  <a:pt x="424149" y="272667"/>
                </a:lnTo>
                <a:lnTo>
                  <a:pt x="424149" y="239617"/>
                </a:lnTo>
                <a:lnTo>
                  <a:pt x="396607" y="239617"/>
                </a:lnTo>
                <a:lnTo>
                  <a:pt x="396607" y="223091"/>
                </a:lnTo>
                <a:lnTo>
                  <a:pt x="374574" y="223091"/>
                </a:lnTo>
                <a:lnTo>
                  <a:pt x="374574" y="203812"/>
                </a:lnTo>
                <a:lnTo>
                  <a:pt x="308472" y="203812"/>
                </a:lnTo>
                <a:lnTo>
                  <a:pt x="308472" y="148727"/>
                </a:lnTo>
                <a:lnTo>
                  <a:pt x="247880" y="148727"/>
                </a:lnTo>
                <a:lnTo>
                  <a:pt x="247880" y="121185"/>
                </a:lnTo>
                <a:lnTo>
                  <a:pt x="234109" y="121185"/>
                </a:lnTo>
                <a:lnTo>
                  <a:pt x="234109" y="96397"/>
                </a:lnTo>
                <a:lnTo>
                  <a:pt x="190041" y="96397"/>
                </a:lnTo>
                <a:lnTo>
                  <a:pt x="190041" y="71609"/>
                </a:lnTo>
                <a:lnTo>
                  <a:pt x="159745" y="71609"/>
                </a:lnTo>
                <a:lnTo>
                  <a:pt x="159745" y="38559"/>
                </a:lnTo>
                <a:lnTo>
                  <a:pt x="143219" y="38559"/>
                </a:lnTo>
                <a:lnTo>
                  <a:pt x="143219" y="0"/>
                </a:lnTo>
                <a:lnTo>
                  <a:pt x="0" y="0"/>
                </a:lnTo>
              </a:path>
            </a:pathLst>
          </a:custGeom>
          <a:noFill/>
          <a:ln w="57150">
            <a:solidFill>
              <a:schemeClr val="accent1"/>
            </a:solidFill>
            <a:miter lim="800000"/>
          </a:ln>
        </p:spPr>
        <p:txBody>
          <a:bodyPr rtlCol="0" anchor="ctr"/>
          <a:lstStyle/>
          <a:p>
            <a:pPr algn="ctr"/>
            <a:endParaRPr lang="en-US" dirty="0"/>
          </a:p>
        </p:txBody>
      </p:sp>
      <p:sp>
        <p:nvSpPr>
          <p:cNvPr id="5" name="Freeform 4"/>
          <p:cNvSpPr/>
          <p:nvPr/>
        </p:nvSpPr>
        <p:spPr bwMode="auto">
          <a:xfrm>
            <a:off x="2490419" y="2790023"/>
            <a:ext cx="3941284" cy="649995"/>
          </a:xfrm>
          <a:custGeom>
            <a:avLst/>
            <a:gdLst>
              <a:gd name="connsiteX0" fmla="*/ 3941284 w 3941284"/>
              <a:gd name="connsiteY0" fmla="*/ 649995 h 649995"/>
              <a:gd name="connsiteX1" fmla="*/ 3379424 w 3941284"/>
              <a:gd name="connsiteY1" fmla="*/ 649995 h 649995"/>
              <a:gd name="connsiteX2" fmla="*/ 3379424 w 3941284"/>
              <a:gd name="connsiteY2" fmla="*/ 451691 h 649995"/>
              <a:gd name="connsiteX3" fmla="*/ 3131545 w 3941284"/>
              <a:gd name="connsiteY3" fmla="*/ 451691 h 649995"/>
              <a:gd name="connsiteX4" fmla="*/ 3131545 w 3941284"/>
              <a:gd name="connsiteY4" fmla="*/ 283684 h 649995"/>
              <a:gd name="connsiteX5" fmla="*/ 1809521 w 3941284"/>
              <a:gd name="connsiteY5" fmla="*/ 283684 h 649995"/>
              <a:gd name="connsiteX6" fmla="*/ 1809521 w 3941284"/>
              <a:gd name="connsiteY6" fmla="*/ 239617 h 649995"/>
              <a:gd name="connsiteX7" fmla="*/ 1754436 w 3941284"/>
              <a:gd name="connsiteY7" fmla="*/ 239617 h 649995"/>
              <a:gd name="connsiteX8" fmla="*/ 1754436 w 3941284"/>
              <a:gd name="connsiteY8" fmla="*/ 201058 h 649995"/>
              <a:gd name="connsiteX9" fmla="*/ 1280711 w 3941284"/>
              <a:gd name="connsiteY9" fmla="*/ 201058 h 649995"/>
              <a:gd name="connsiteX10" fmla="*/ 1280711 w 3941284"/>
              <a:gd name="connsiteY10" fmla="*/ 181778 h 649995"/>
              <a:gd name="connsiteX11" fmla="*/ 1209101 w 3941284"/>
              <a:gd name="connsiteY11" fmla="*/ 181778 h 649995"/>
              <a:gd name="connsiteX12" fmla="*/ 1209101 w 3941284"/>
              <a:gd name="connsiteY12" fmla="*/ 148727 h 649995"/>
              <a:gd name="connsiteX13" fmla="*/ 1167788 w 3941284"/>
              <a:gd name="connsiteY13" fmla="*/ 148727 h 649995"/>
              <a:gd name="connsiteX14" fmla="*/ 1167788 w 3941284"/>
              <a:gd name="connsiteY14" fmla="*/ 121185 h 649995"/>
              <a:gd name="connsiteX15" fmla="*/ 757410 w 3941284"/>
              <a:gd name="connsiteY15" fmla="*/ 121185 h 649995"/>
              <a:gd name="connsiteX16" fmla="*/ 757410 w 3941284"/>
              <a:gd name="connsiteY16" fmla="*/ 99151 h 649995"/>
              <a:gd name="connsiteX17" fmla="*/ 465463 w 3941284"/>
              <a:gd name="connsiteY17" fmla="*/ 99151 h 649995"/>
              <a:gd name="connsiteX18" fmla="*/ 465463 w 3941284"/>
              <a:gd name="connsiteY18" fmla="*/ 85380 h 649995"/>
              <a:gd name="connsiteX19" fmla="*/ 377328 w 3941284"/>
              <a:gd name="connsiteY19" fmla="*/ 85380 h 649995"/>
              <a:gd name="connsiteX20" fmla="*/ 377328 w 3941284"/>
              <a:gd name="connsiteY20" fmla="*/ 52330 h 649995"/>
              <a:gd name="connsiteX21" fmla="*/ 360803 w 3941284"/>
              <a:gd name="connsiteY21" fmla="*/ 52330 h 649995"/>
              <a:gd name="connsiteX22" fmla="*/ 360803 w 3941284"/>
              <a:gd name="connsiteY22" fmla="*/ 33050 h 649995"/>
              <a:gd name="connsiteX23" fmla="*/ 137711 w 3941284"/>
              <a:gd name="connsiteY23" fmla="*/ 33050 h 649995"/>
              <a:gd name="connsiteX24" fmla="*/ 137711 w 3941284"/>
              <a:gd name="connsiteY24" fmla="*/ 0 h 649995"/>
              <a:gd name="connsiteX25" fmla="*/ 0 w 3941284"/>
              <a:gd name="connsiteY25" fmla="*/ 0 h 64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41284" h="649995">
                <a:moveTo>
                  <a:pt x="3941284" y="649995"/>
                </a:moveTo>
                <a:lnTo>
                  <a:pt x="3379424" y="649995"/>
                </a:lnTo>
                <a:lnTo>
                  <a:pt x="3379424" y="451691"/>
                </a:lnTo>
                <a:lnTo>
                  <a:pt x="3131545" y="451691"/>
                </a:lnTo>
                <a:lnTo>
                  <a:pt x="3131545" y="283684"/>
                </a:lnTo>
                <a:lnTo>
                  <a:pt x="1809521" y="283684"/>
                </a:lnTo>
                <a:lnTo>
                  <a:pt x="1809521" y="239617"/>
                </a:lnTo>
                <a:lnTo>
                  <a:pt x="1754436" y="239617"/>
                </a:lnTo>
                <a:lnTo>
                  <a:pt x="1754436" y="201058"/>
                </a:lnTo>
                <a:lnTo>
                  <a:pt x="1280711" y="201058"/>
                </a:lnTo>
                <a:lnTo>
                  <a:pt x="1280711" y="181778"/>
                </a:lnTo>
                <a:lnTo>
                  <a:pt x="1209101" y="181778"/>
                </a:lnTo>
                <a:lnTo>
                  <a:pt x="1209101" y="148727"/>
                </a:lnTo>
                <a:lnTo>
                  <a:pt x="1167788" y="148727"/>
                </a:lnTo>
                <a:lnTo>
                  <a:pt x="1167788" y="121185"/>
                </a:lnTo>
                <a:lnTo>
                  <a:pt x="757410" y="121185"/>
                </a:lnTo>
                <a:lnTo>
                  <a:pt x="757410" y="99151"/>
                </a:lnTo>
                <a:lnTo>
                  <a:pt x="465463" y="99151"/>
                </a:lnTo>
                <a:lnTo>
                  <a:pt x="465463" y="85380"/>
                </a:lnTo>
                <a:lnTo>
                  <a:pt x="377328" y="85380"/>
                </a:lnTo>
                <a:lnTo>
                  <a:pt x="377328" y="52330"/>
                </a:lnTo>
                <a:lnTo>
                  <a:pt x="360803" y="52330"/>
                </a:lnTo>
                <a:lnTo>
                  <a:pt x="360803" y="33050"/>
                </a:lnTo>
                <a:lnTo>
                  <a:pt x="137711" y="33050"/>
                </a:lnTo>
                <a:lnTo>
                  <a:pt x="137711" y="0"/>
                </a:lnTo>
                <a:lnTo>
                  <a:pt x="0" y="0"/>
                </a:lnTo>
              </a:path>
            </a:pathLst>
          </a:custGeom>
          <a:noFill/>
          <a:ln w="57150">
            <a:solidFill>
              <a:schemeClr val="accent2"/>
            </a:solidFill>
            <a:miter lim="800000"/>
          </a:ln>
        </p:spPr>
        <p:txBody>
          <a:bodyPr rtlCol="0" anchor="ctr"/>
          <a:lstStyle/>
          <a:p>
            <a:pPr algn="ctr"/>
            <a:endParaRPr lang="en-US" dirty="0"/>
          </a:p>
        </p:txBody>
      </p:sp>
      <p:grpSp>
        <p:nvGrpSpPr>
          <p:cNvPr id="9" name="Group 8"/>
          <p:cNvGrpSpPr/>
          <p:nvPr/>
        </p:nvGrpSpPr>
        <p:grpSpPr>
          <a:xfrm>
            <a:off x="2427073" y="2768139"/>
            <a:ext cx="4157065" cy="2656869"/>
            <a:chOff x="1030077" y="2768138"/>
            <a:chExt cx="4157065" cy="2656869"/>
          </a:xfrm>
        </p:grpSpPr>
        <p:sp>
          <p:nvSpPr>
            <p:cNvPr id="2" name="Freeform 1"/>
            <p:cNvSpPr/>
            <p:nvPr/>
          </p:nvSpPr>
          <p:spPr bwMode="auto">
            <a:xfrm>
              <a:off x="1105593" y="2768138"/>
              <a:ext cx="4081549" cy="2585258"/>
            </a:xfrm>
            <a:custGeom>
              <a:avLst/>
              <a:gdLst>
                <a:gd name="connsiteX0" fmla="*/ 0 w 4081549"/>
                <a:gd name="connsiteY0" fmla="*/ 0 h 2585258"/>
                <a:gd name="connsiteX1" fmla="*/ 0 w 4081549"/>
                <a:gd name="connsiteY1" fmla="*/ 2585258 h 2585258"/>
                <a:gd name="connsiteX2" fmla="*/ 4081549 w 4081549"/>
                <a:gd name="connsiteY2" fmla="*/ 2585258 h 2585258"/>
              </a:gdLst>
              <a:ahLst/>
              <a:cxnLst>
                <a:cxn ang="0">
                  <a:pos x="connsiteX0" y="connsiteY0"/>
                </a:cxn>
                <a:cxn ang="0">
                  <a:pos x="connsiteX1" y="connsiteY1"/>
                </a:cxn>
                <a:cxn ang="0">
                  <a:pos x="connsiteX2" y="connsiteY2"/>
                </a:cxn>
              </a:cxnLst>
              <a:rect l="l" t="t" r="r" b="b"/>
              <a:pathLst>
                <a:path w="4081549" h="2585258">
                  <a:moveTo>
                    <a:pt x="0" y="0"/>
                  </a:moveTo>
                  <a:lnTo>
                    <a:pt x="0" y="2585258"/>
                  </a:lnTo>
                  <a:lnTo>
                    <a:pt x="4081549" y="2585258"/>
                  </a:lnTo>
                </a:path>
              </a:pathLst>
            </a:custGeom>
            <a:noFill/>
            <a:ln w="28575">
              <a:solidFill>
                <a:schemeClr val="tx1"/>
              </a:solidFill>
              <a:miter lim="800000"/>
            </a:ln>
          </p:spPr>
          <p:txBody>
            <a:bodyPr rtlCol="0" anchor="ctr"/>
            <a:lstStyle/>
            <a:p>
              <a:pPr algn="ctr"/>
              <a:endParaRPr lang="en-US" dirty="0"/>
            </a:p>
          </p:txBody>
        </p:sp>
        <p:grpSp>
          <p:nvGrpSpPr>
            <p:cNvPr id="8" name="Group 7"/>
            <p:cNvGrpSpPr/>
            <p:nvPr/>
          </p:nvGrpSpPr>
          <p:grpSpPr>
            <a:xfrm>
              <a:off x="1030077" y="2781760"/>
              <a:ext cx="60593" cy="2571636"/>
              <a:chOff x="1032831" y="2781760"/>
              <a:chExt cx="60593" cy="2571636"/>
            </a:xfrm>
          </p:grpSpPr>
          <p:cxnSp>
            <p:nvCxnSpPr>
              <p:cNvPr id="7" name="Straight Connector 6"/>
              <p:cNvCxnSpPr/>
              <p:nvPr/>
            </p:nvCxnSpPr>
            <p:spPr bwMode="auto">
              <a:xfrm>
                <a:off x="1032831" y="3299552"/>
                <a:ext cx="60593" cy="0"/>
              </a:xfrm>
              <a:prstGeom prst="line">
                <a:avLst/>
              </a:prstGeom>
              <a:noFill/>
              <a:ln w="2857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1032831" y="2781760"/>
                <a:ext cx="60593" cy="0"/>
              </a:xfrm>
              <a:prstGeom prst="line">
                <a:avLst/>
              </a:prstGeom>
              <a:noFill/>
              <a:ln w="2857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1032831" y="3811837"/>
                <a:ext cx="60593" cy="0"/>
              </a:xfrm>
              <a:prstGeom prst="line">
                <a:avLst/>
              </a:prstGeom>
              <a:noFill/>
              <a:ln w="2857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1032831" y="4329630"/>
                <a:ext cx="60593" cy="0"/>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1032831" y="4839160"/>
                <a:ext cx="60593" cy="0"/>
              </a:xfrm>
              <a:prstGeom prst="line">
                <a:avLst/>
              </a:prstGeom>
              <a:noFill/>
              <a:ln w="2857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1032831" y="5353396"/>
                <a:ext cx="60593" cy="0"/>
              </a:xfrm>
              <a:prstGeom prst="line">
                <a:avLst/>
              </a:prstGeom>
              <a:noFill/>
              <a:ln w="28575" cap="flat" cmpd="sng" algn="ctr">
                <a:solidFill>
                  <a:schemeClr val="tx1"/>
                </a:solidFill>
                <a:prstDash val="solid"/>
                <a:round/>
                <a:headEnd type="none" w="med" len="med"/>
                <a:tailEnd type="none" w="med" len="med"/>
              </a:ln>
              <a:effectLst/>
            </p:spPr>
          </p:cxnSp>
        </p:grpSp>
        <p:grpSp>
          <p:nvGrpSpPr>
            <p:cNvPr id="22" name="Group 21"/>
            <p:cNvGrpSpPr/>
            <p:nvPr/>
          </p:nvGrpSpPr>
          <p:grpSpPr>
            <a:xfrm rot="5400000">
              <a:off x="3033143" y="3436862"/>
              <a:ext cx="60594" cy="3915695"/>
              <a:chOff x="1032831" y="1437701"/>
              <a:chExt cx="60594" cy="3915695"/>
            </a:xfrm>
          </p:grpSpPr>
          <p:cxnSp>
            <p:nvCxnSpPr>
              <p:cNvPr id="24" name="Straight Connector 23"/>
              <p:cNvCxnSpPr/>
              <p:nvPr/>
            </p:nvCxnSpPr>
            <p:spPr bwMode="auto">
              <a:xfrm>
                <a:off x="1032832" y="2420957"/>
                <a:ext cx="60593" cy="0"/>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1032832" y="1437701"/>
                <a:ext cx="60593" cy="0"/>
              </a:xfrm>
              <a:prstGeom prst="line">
                <a:avLst/>
              </a:prstGeom>
              <a:noFill/>
              <a:ln w="2857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1032832" y="3394923"/>
                <a:ext cx="60593" cy="0"/>
              </a:xfrm>
              <a:prstGeom prst="line">
                <a:avLst/>
              </a:prstGeom>
              <a:noFill/>
              <a:ln w="2857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1032832" y="4381960"/>
                <a:ext cx="60593" cy="0"/>
              </a:xfrm>
              <a:prstGeom prst="line">
                <a:avLst/>
              </a:prstGeom>
              <a:noFill/>
              <a:ln w="2857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1032831" y="5353396"/>
                <a:ext cx="60593" cy="0"/>
              </a:xfrm>
              <a:prstGeom prst="line">
                <a:avLst/>
              </a:prstGeom>
              <a:noFill/>
              <a:ln w="28575" cap="flat" cmpd="sng" algn="ctr">
                <a:solidFill>
                  <a:schemeClr val="tx1"/>
                </a:solidFill>
                <a:prstDash val="solid"/>
                <a:round/>
                <a:headEnd type="none" w="med" len="med"/>
                <a:tailEnd type="none" w="med" len="med"/>
              </a:ln>
              <a:effectLst/>
            </p:spPr>
          </p:cxnSp>
        </p:grpSp>
      </p:grpSp>
      <p:sp>
        <p:nvSpPr>
          <p:cNvPr id="15" name="TextBox 14"/>
          <p:cNvSpPr txBox="1"/>
          <p:nvPr/>
        </p:nvSpPr>
        <p:spPr>
          <a:xfrm>
            <a:off x="1921467" y="2636134"/>
            <a:ext cx="567267" cy="307777"/>
          </a:xfrm>
          <a:prstGeom prst="rect">
            <a:avLst/>
          </a:prstGeom>
          <a:noFill/>
        </p:spPr>
        <p:txBody>
          <a:bodyPr wrap="square" rtlCol="0">
            <a:spAutoFit/>
          </a:bodyPr>
          <a:lstStyle/>
          <a:p>
            <a:pPr algn="r">
              <a:buNone/>
            </a:pPr>
            <a:r>
              <a:rPr lang="en-US" sz="1400" dirty="0">
                <a:latin typeface="+mj-lt"/>
              </a:rPr>
              <a:t>1.0</a:t>
            </a:r>
          </a:p>
        </p:txBody>
      </p:sp>
      <p:sp>
        <p:nvSpPr>
          <p:cNvPr id="31" name="TextBox 30"/>
          <p:cNvSpPr txBox="1"/>
          <p:nvPr/>
        </p:nvSpPr>
        <p:spPr>
          <a:xfrm>
            <a:off x="1921467" y="3145664"/>
            <a:ext cx="567267" cy="307777"/>
          </a:xfrm>
          <a:prstGeom prst="rect">
            <a:avLst/>
          </a:prstGeom>
          <a:noFill/>
        </p:spPr>
        <p:txBody>
          <a:bodyPr wrap="square" rtlCol="0">
            <a:spAutoFit/>
          </a:bodyPr>
          <a:lstStyle/>
          <a:p>
            <a:pPr algn="r">
              <a:buNone/>
            </a:pPr>
            <a:r>
              <a:rPr lang="en-US" sz="1400" dirty="0">
                <a:latin typeface="+mj-lt"/>
              </a:rPr>
              <a:t>0.8</a:t>
            </a:r>
          </a:p>
        </p:txBody>
      </p:sp>
      <p:sp>
        <p:nvSpPr>
          <p:cNvPr id="32" name="TextBox 31"/>
          <p:cNvSpPr txBox="1"/>
          <p:nvPr/>
        </p:nvSpPr>
        <p:spPr>
          <a:xfrm>
            <a:off x="1921467" y="3657949"/>
            <a:ext cx="567267" cy="307777"/>
          </a:xfrm>
          <a:prstGeom prst="rect">
            <a:avLst/>
          </a:prstGeom>
          <a:noFill/>
        </p:spPr>
        <p:txBody>
          <a:bodyPr wrap="square" rtlCol="0">
            <a:spAutoFit/>
          </a:bodyPr>
          <a:lstStyle/>
          <a:p>
            <a:pPr algn="r">
              <a:buNone/>
            </a:pPr>
            <a:r>
              <a:rPr lang="en-US" sz="1400" dirty="0">
                <a:latin typeface="+mj-lt"/>
              </a:rPr>
              <a:t>0.6</a:t>
            </a:r>
          </a:p>
        </p:txBody>
      </p:sp>
      <p:sp>
        <p:nvSpPr>
          <p:cNvPr id="33" name="TextBox 32"/>
          <p:cNvSpPr txBox="1"/>
          <p:nvPr/>
        </p:nvSpPr>
        <p:spPr>
          <a:xfrm>
            <a:off x="1921467" y="4175742"/>
            <a:ext cx="567267" cy="307777"/>
          </a:xfrm>
          <a:prstGeom prst="rect">
            <a:avLst/>
          </a:prstGeom>
          <a:noFill/>
        </p:spPr>
        <p:txBody>
          <a:bodyPr wrap="square" rtlCol="0">
            <a:spAutoFit/>
          </a:bodyPr>
          <a:lstStyle/>
          <a:p>
            <a:pPr algn="r">
              <a:buNone/>
            </a:pPr>
            <a:r>
              <a:rPr lang="en-US" sz="1400" dirty="0">
                <a:latin typeface="+mj-lt"/>
              </a:rPr>
              <a:t>0.4</a:t>
            </a:r>
          </a:p>
        </p:txBody>
      </p:sp>
      <p:sp>
        <p:nvSpPr>
          <p:cNvPr id="34" name="TextBox 33"/>
          <p:cNvSpPr txBox="1"/>
          <p:nvPr/>
        </p:nvSpPr>
        <p:spPr>
          <a:xfrm>
            <a:off x="1921467" y="4685272"/>
            <a:ext cx="567267" cy="307777"/>
          </a:xfrm>
          <a:prstGeom prst="rect">
            <a:avLst/>
          </a:prstGeom>
          <a:noFill/>
        </p:spPr>
        <p:txBody>
          <a:bodyPr wrap="square" rtlCol="0">
            <a:spAutoFit/>
          </a:bodyPr>
          <a:lstStyle/>
          <a:p>
            <a:pPr algn="r">
              <a:buNone/>
            </a:pPr>
            <a:r>
              <a:rPr lang="en-US" sz="1400" dirty="0">
                <a:latin typeface="+mj-lt"/>
              </a:rPr>
              <a:t>0.2</a:t>
            </a:r>
          </a:p>
        </p:txBody>
      </p:sp>
      <p:sp>
        <p:nvSpPr>
          <p:cNvPr id="35" name="TextBox 34"/>
          <p:cNvSpPr txBox="1"/>
          <p:nvPr/>
        </p:nvSpPr>
        <p:spPr>
          <a:xfrm>
            <a:off x="1921467" y="5199508"/>
            <a:ext cx="567267" cy="307777"/>
          </a:xfrm>
          <a:prstGeom prst="rect">
            <a:avLst/>
          </a:prstGeom>
          <a:noFill/>
        </p:spPr>
        <p:txBody>
          <a:bodyPr wrap="square" rtlCol="0">
            <a:spAutoFit/>
          </a:bodyPr>
          <a:lstStyle/>
          <a:p>
            <a:pPr algn="r">
              <a:buNone/>
            </a:pPr>
            <a:r>
              <a:rPr lang="en-US" sz="1400" dirty="0">
                <a:latin typeface="+mj-lt"/>
              </a:rPr>
              <a:t>0</a:t>
            </a:r>
          </a:p>
        </p:txBody>
      </p:sp>
      <p:sp>
        <p:nvSpPr>
          <p:cNvPr id="36" name="TextBox 35"/>
          <p:cNvSpPr txBox="1"/>
          <p:nvPr/>
        </p:nvSpPr>
        <p:spPr>
          <a:xfrm>
            <a:off x="2233094" y="5414446"/>
            <a:ext cx="567267" cy="307777"/>
          </a:xfrm>
          <a:prstGeom prst="rect">
            <a:avLst/>
          </a:prstGeom>
          <a:noFill/>
        </p:spPr>
        <p:txBody>
          <a:bodyPr wrap="square" rtlCol="0">
            <a:spAutoFit/>
          </a:bodyPr>
          <a:lstStyle/>
          <a:p>
            <a:pPr>
              <a:buNone/>
            </a:pPr>
            <a:r>
              <a:rPr lang="en-US" sz="1400" dirty="0">
                <a:latin typeface="+mj-lt"/>
              </a:rPr>
              <a:t>0</a:t>
            </a:r>
          </a:p>
        </p:txBody>
      </p:sp>
      <p:sp>
        <p:nvSpPr>
          <p:cNvPr id="37" name="TextBox 36"/>
          <p:cNvSpPr txBox="1"/>
          <p:nvPr/>
        </p:nvSpPr>
        <p:spPr>
          <a:xfrm>
            <a:off x="3190391" y="5414446"/>
            <a:ext cx="567267" cy="307777"/>
          </a:xfrm>
          <a:prstGeom prst="rect">
            <a:avLst/>
          </a:prstGeom>
          <a:noFill/>
        </p:spPr>
        <p:txBody>
          <a:bodyPr wrap="square" rtlCol="0">
            <a:spAutoFit/>
          </a:bodyPr>
          <a:lstStyle/>
          <a:p>
            <a:pPr>
              <a:buNone/>
            </a:pPr>
            <a:r>
              <a:rPr lang="en-US" sz="1400" dirty="0">
                <a:latin typeface="+mj-lt"/>
              </a:rPr>
              <a:t>3</a:t>
            </a:r>
          </a:p>
        </p:txBody>
      </p:sp>
      <p:sp>
        <p:nvSpPr>
          <p:cNvPr id="38" name="TextBox 37"/>
          <p:cNvSpPr txBox="1"/>
          <p:nvPr/>
        </p:nvSpPr>
        <p:spPr>
          <a:xfrm>
            <a:off x="4185894" y="5414446"/>
            <a:ext cx="567267" cy="307777"/>
          </a:xfrm>
          <a:prstGeom prst="rect">
            <a:avLst/>
          </a:prstGeom>
          <a:noFill/>
        </p:spPr>
        <p:txBody>
          <a:bodyPr wrap="square" rtlCol="0">
            <a:spAutoFit/>
          </a:bodyPr>
          <a:lstStyle/>
          <a:p>
            <a:pPr>
              <a:buNone/>
            </a:pPr>
            <a:r>
              <a:rPr lang="en-US" sz="1400" dirty="0">
                <a:latin typeface="+mj-lt"/>
              </a:rPr>
              <a:t>6</a:t>
            </a:r>
          </a:p>
        </p:txBody>
      </p:sp>
      <p:sp>
        <p:nvSpPr>
          <p:cNvPr id="39" name="TextBox 38"/>
          <p:cNvSpPr txBox="1"/>
          <p:nvPr/>
        </p:nvSpPr>
        <p:spPr>
          <a:xfrm>
            <a:off x="5160125" y="5414446"/>
            <a:ext cx="567267" cy="307777"/>
          </a:xfrm>
          <a:prstGeom prst="rect">
            <a:avLst/>
          </a:prstGeom>
          <a:noFill/>
        </p:spPr>
        <p:txBody>
          <a:bodyPr wrap="square" rtlCol="0">
            <a:spAutoFit/>
          </a:bodyPr>
          <a:lstStyle/>
          <a:p>
            <a:pPr>
              <a:buNone/>
            </a:pPr>
            <a:r>
              <a:rPr lang="en-US" sz="1400" dirty="0">
                <a:latin typeface="+mj-lt"/>
              </a:rPr>
              <a:t>9</a:t>
            </a:r>
          </a:p>
        </p:txBody>
      </p:sp>
      <p:sp>
        <p:nvSpPr>
          <p:cNvPr id="40" name="TextBox 39"/>
          <p:cNvSpPr txBox="1"/>
          <p:nvPr/>
        </p:nvSpPr>
        <p:spPr>
          <a:xfrm>
            <a:off x="6134649" y="5414446"/>
            <a:ext cx="567267" cy="307777"/>
          </a:xfrm>
          <a:prstGeom prst="rect">
            <a:avLst/>
          </a:prstGeom>
          <a:noFill/>
        </p:spPr>
        <p:txBody>
          <a:bodyPr wrap="square" rtlCol="0">
            <a:spAutoFit/>
          </a:bodyPr>
          <a:lstStyle/>
          <a:p>
            <a:pPr>
              <a:buNone/>
            </a:pPr>
            <a:r>
              <a:rPr lang="en-US" sz="1400" dirty="0">
                <a:latin typeface="+mj-lt"/>
              </a:rPr>
              <a:t>12</a:t>
            </a:r>
          </a:p>
        </p:txBody>
      </p:sp>
      <p:sp>
        <p:nvSpPr>
          <p:cNvPr id="19" name="TextBox 18"/>
          <p:cNvSpPr txBox="1"/>
          <p:nvPr/>
        </p:nvSpPr>
        <p:spPr>
          <a:xfrm>
            <a:off x="2902523" y="4483518"/>
            <a:ext cx="2532503" cy="738664"/>
          </a:xfrm>
          <a:prstGeom prst="rect">
            <a:avLst/>
          </a:prstGeom>
          <a:noFill/>
        </p:spPr>
        <p:txBody>
          <a:bodyPr wrap="square" rtlCol="0">
            <a:spAutoFit/>
          </a:bodyPr>
          <a:lstStyle/>
          <a:p>
            <a:pPr algn="l">
              <a:buNone/>
            </a:pPr>
            <a:r>
              <a:rPr lang="en-US" sz="1400" dirty="0">
                <a:latin typeface="+mj-lt"/>
              </a:rPr>
              <a:t>     Gemcitabine</a:t>
            </a:r>
            <a:br>
              <a:rPr lang="en-US" sz="1400" dirty="0">
                <a:latin typeface="+mj-lt"/>
              </a:rPr>
            </a:br>
            <a:r>
              <a:rPr lang="en-US" sz="1400" dirty="0">
                <a:latin typeface="+mj-lt"/>
              </a:rPr>
              <a:t>     FOLFIRINOX</a:t>
            </a:r>
          </a:p>
          <a:p>
            <a:pPr algn="l">
              <a:buNone/>
            </a:pPr>
            <a:r>
              <a:rPr lang="en-US" sz="1400" i="1" dirty="0">
                <a:latin typeface="+mj-lt"/>
              </a:rPr>
              <a:t>P</a:t>
            </a:r>
            <a:r>
              <a:rPr lang="en-US" sz="1400" dirty="0">
                <a:latin typeface="+mj-lt"/>
              </a:rPr>
              <a:t> &lt; 0.001</a:t>
            </a:r>
          </a:p>
        </p:txBody>
      </p:sp>
      <p:cxnSp>
        <p:nvCxnSpPr>
          <p:cNvPr id="2048" name="Straight Connector 2047"/>
          <p:cNvCxnSpPr/>
          <p:nvPr/>
        </p:nvCxnSpPr>
        <p:spPr bwMode="auto">
          <a:xfrm>
            <a:off x="2902524" y="4626004"/>
            <a:ext cx="287866" cy="0"/>
          </a:xfrm>
          <a:prstGeom prst="line">
            <a:avLst/>
          </a:prstGeom>
          <a:noFill/>
          <a:ln w="28575" cap="flat" cmpd="sng" algn="ctr">
            <a:solidFill>
              <a:schemeClr val="accent2"/>
            </a:solidFill>
            <a:prstDash val="solid"/>
            <a:round/>
            <a:headEnd type="none" w="med" len="med"/>
            <a:tailEnd type="none" w="med" len="med"/>
          </a:ln>
          <a:effectLst/>
        </p:spPr>
      </p:cxnSp>
      <p:cxnSp>
        <p:nvCxnSpPr>
          <p:cNvPr id="44" name="Straight Connector 43"/>
          <p:cNvCxnSpPr/>
          <p:nvPr/>
        </p:nvCxnSpPr>
        <p:spPr bwMode="auto">
          <a:xfrm>
            <a:off x="2902524" y="4852850"/>
            <a:ext cx="287866" cy="0"/>
          </a:xfrm>
          <a:prstGeom prst="line">
            <a:avLst/>
          </a:prstGeom>
          <a:noFill/>
          <a:ln w="28575" cap="flat" cmpd="sng" algn="ctr">
            <a:solidFill>
              <a:srgbClr val="2986E2"/>
            </a:solidFill>
            <a:prstDash val="solid"/>
            <a:round/>
            <a:headEnd type="none" w="med" len="med"/>
            <a:tailEnd type="none" w="med" len="med"/>
          </a:ln>
          <a:effectLst/>
        </p:spPr>
      </p:cxnSp>
      <p:sp>
        <p:nvSpPr>
          <p:cNvPr id="45" name="TextBox 44"/>
          <p:cNvSpPr txBox="1"/>
          <p:nvPr/>
        </p:nvSpPr>
        <p:spPr>
          <a:xfrm>
            <a:off x="2487666" y="5667090"/>
            <a:ext cx="4096471" cy="307777"/>
          </a:xfrm>
          <a:prstGeom prst="rect">
            <a:avLst/>
          </a:prstGeom>
          <a:noFill/>
        </p:spPr>
        <p:txBody>
          <a:bodyPr wrap="square" rtlCol="0">
            <a:spAutoFit/>
          </a:bodyPr>
          <a:lstStyle/>
          <a:p>
            <a:pPr>
              <a:buNone/>
            </a:pPr>
            <a:r>
              <a:rPr lang="en-US" sz="1400" b="1" dirty="0">
                <a:latin typeface="+mj-lt"/>
              </a:rPr>
              <a:t>Months</a:t>
            </a:r>
          </a:p>
        </p:txBody>
      </p:sp>
      <p:sp>
        <p:nvSpPr>
          <p:cNvPr id="46" name="TextBox 45"/>
          <p:cNvSpPr txBox="1"/>
          <p:nvPr/>
        </p:nvSpPr>
        <p:spPr>
          <a:xfrm rot="16200000">
            <a:off x="549825" y="3867741"/>
            <a:ext cx="2770993" cy="307777"/>
          </a:xfrm>
          <a:prstGeom prst="rect">
            <a:avLst/>
          </a:prstGeom>
          <a:noFill/>
        </p:spPr>
        <p:txBody>
          <a:bodyPr wrap="square" rtlCol="0">
            <a:spAutoFit/>
          </a:bodyPr>
          <a:lstStyle/>
          <a:p>
            <a:pPr>
              <a:buNone/>
            </a:pPr>
            <a:r>
              <a:rPr lang="en-US" sz="1400" b="1" dirty="0">
                <a:latin typeface="+mj-lt"/>
              </a:rPr>
              <a:t>Deterioration (Probability)</a:t>
            </a:r>
          </a:p>
        </p:txBody>
      </p:sp>
    </p:spTree>
    <p:extLst>
      <p:ext uri="{BB962C8B-B14F-4D97-AF65-F5344CB8AC3E}">
        <p14:creationId xmlns:p14="http://schemas.microsoft.com/office/powerpoint/2010/main" val="3421525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D46285-B09C-443C-9466-01968650E684}"/>
              </a:ext>
            </a:extLst>
          </p:cNvPr>
          <p:cNvSpPr>
            <a:spLocks noGrp="1"/>
          </p:cNvSpPr>
          <p:nvPr>
            <p:ph type="title"/>
          </p:nvPr>
        </p:nvSpPr>
        <p:spPr>
          <a:xfrm>
            <a:off x="973959" y="419903"/>
            <a:ext cx="10843219" cy="948411"/>
          </a:xfrm>
        </p:spPr>
        <p:txBody>
          <a:bodyPr/>
          <a:lstStyle/>
          <a:p>
            <a:br>
              <a:rPr kumimoji="1" lang="en-US" altLang="ja-JP" sz="4267" dirty="0">
                <a:cs typeface="Arial" pitchFamily="34" charset="0"/>
              </a:rPr>
            </a:br>
            <a:br>
              <a:rPr kumimoji="1" lang="en-US" altLang="ja-JP" sz="4267" dirty="0">
                <a:cs typeface="Arial" pitchFamily="34" charset="0"/>
              </a:rPr>
            </a:br>
            <a:r>
              <a:rPr kumimoji="1" lang="en-US" altLang="ja-JP" sz="3600" dirty="0">
                <a:cs typeface="Arial" pitchFamily="34" charset="0"/>
              </a:rPr>
              <a:t>Front-Line Metastatic Pancreas Cancer </a:t>
            </a:r>
            <a:br>
              <a:rPr kumimoji="1" lang="en-US" altLang="ja-JP" sz="3600" dirty="0">
                <a:cs typeface="Arial" pitchFamily="34" charset="0"/>
              </a:rPr>
            </a:br>
            <a:r>
              <a:rPr kumimoji="1" lang="en-US" altLang="ja-JP" sz="3600" dirty="0">
                <a:cs typeface="Arial" pitchFamily="34" charset="0"/>
              </a:rPr>
              <a:t>MPACT: Phase III Gem/Nab-P vs Gem</a:t>
            </a:r>
            <a:endParaRPr lang="en-US" sz="3600" dirty="0"/>
          </a:p>
        </p:txBody>
      </p:sp>
      <p:grpSp>
        <p:nvGrpSpPr>
          <p:cNvPr id="4" name="Group 3">
            <a:extLst>
              <a:ext uri="{FF2B5EF4-FFF2-40B4-BE49-F238E27FC236}">
                <a16:creationId xmlns:a16="http://schemas.microsoft.com/office/drawing/2014/main" id="{2BE5DFA9-C94A-464C-88C4-3FF0D79F0424}"/>
              </a:ext>
            </a:extLst>
          </p:cNvPr>
          <p:cNvGrpSpPr/>
          <p:nvPr/>
        </p:nvGrpSpPr>
        <p:grpSpPr>
          <a:xfrm>
            <a:off x="1123175" y="1608845"/>
            <a:ext cx="10211366" cy="4001089"/>
            <a:chOff x="942632" y="978440"/>
            <a:chExt cx="6817483" cy="3000817"/>
          </a:xfrm>
        </p:grpSpPr>
        <p:sp>
          <p:nvSpPr>
            <p:cNvPr id="5" name="Rectangle 4">
              <a:extLst>
                <a:ext uri="{FF2B5EF4-FFF2-40B4-BE49-F238E27FC236}">
                  <a16:creationId xmlns:a16="http://schemas.microsoft.com/office/drawing/2014/main" id="{48166FDE-AE63-4F70-A7B0-C70B48B79E52}"/>
                </a:ext>
              </a:extLst>
            </p:cNvPr>
            <p:cNvSpPr/>
            <p:nvPr/>
          </p:nvSpPr>
          <p:spPr>
            <a:xfrm>
              <a:off x="942632" y="1360509"/>
              <a:ext cx="1531068" cy="2013488"/>
            </a:xfrm>
            <a:prstGeom prst="rect">
              <a:avLst/>
            </a:prstGeom>
            <a:solidFill>
              <a:srgbClr val="00B0F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914332">
                <a:defRPr/>
              </a:pPr>
              <a:r>
                <a:rPr lang="fr-FR" altLang="fr-FR" sz="2400" b="1" dirty="0" err="1">
                  <a:solidFill>
                    <a:schemeClr val="bg1"/>
                  </a:solidFill>
                </a:rPr>
                <a:t>Metastatic</a:t>
              </a:r>
              <a:r>
                <a:rPr lang="fr-FR" altLang="fr-FR" sz="2400" b="1" dirty="0">
                  <a:solidFill>
                    <a:schemeClr val="bg1"/>
                  </a:solidFill>
                </a:rPr>
                <a:t> PDAC</a:t>
              </a:r>
            </a:p>
            <a:p>
              <a:pPr defTabSz="914332">
                <a:defRPr/>
              </a:pPr>
              <a:endParaRPr lang="en-US" sz="2400" b="1" dirty="0">
                <a:solidFill>
                  <a:schemeClr val="bg1"/>
                </a:solidFill>
              </a:endParaRPr>
            </a:p>
            <a:p>
              <a:pPr defTabSz="914332">
                <a:defRPr/>
              </a:pPr>
              <a:r>
                <a:rPr lang="en-US" altLang="fr-FR" sz="2400" b="1" dirty="0">
                  <a:solidFill>
                    <a:schemeClr val="bg1"/>
                  </a:solidFill>
                </a:rPr>
                <a:t>KPS 70- 100%</a:t>
              </a:r>
            </a:p>
            <a:p>
              <a:pPr defTabSz="914332">
                <a:defRPr/>
              </a:pPr>
              <a:endParaRPr lang="en-US" altLang="fr-FR" sz="2400" b="1" dirty="0">
                <a:solidFill>
                  <a:schemeClr val="bg1"/>
                </a:solidFill>
              </a:endParaRPr>
            </a:p>
            <a:p>
              <a:pPr defTabSz="914332">
                <a:defRPr/>
              </a:pPr>
              <a:r>
                <a:rPr lang="en-US" altLang="fr-FR" sz="2400" b="1" dirty="0">
                  <a:solidFill>
                    <a:schemeClr val="bg1"/>
                  </a:solidFill>
                </a:rPr>
                <a:t>N= 861</a:t>
              </a:r>
              <a:endParaRPr lang="fr-FR" altLang="fr-FR" sz="2400" b="1" dirty="0">
                <a:solidFill>
                  <a:schemeClr val="bg1"/>
                </a:solidFill>
              </a:endParaRPr>
            </a:p>
          </p:txBody>
        </p:sp>
        <p:sp>
          <p:nvSpPr>
            <p:cNvPr id="6" name="Rectangle 5">
              <a:extLst>
                <a:ext uri="{FF2B5EF4-FFF2-40B4-BE49-F238E27FC236}">
                  <a16:creationId xmlns:a16="http://schemas.microsoft.com/office/drawing/2014/main" id="{12B46668-8263-4BDC-8569-D040880AF813}"/>
                </a:ext>
              </a:extLst>
            </p:cNvPr>
            <p:cNvSpPr/>
            <p:nvPr/>
          </p:nvSpPr>
          <p:spPr>
            <a:xfrm>
              <a:off x="3939650" y="1126207"/>
              <a:ext cx="3820465" cy="1065200"/>
            </a:xfrm>
            <a:prstGeom prst="rect">
              <a:avLst/>
            </a:prstGeom>
            <a:solidFill>
              <a:srgbClr val="FF6600"/>
            </a:solidFill>
            <a:ln w="28575"/>
          </p:spPr>
          <p:style>
            <a:lnRef idx="2">
              <a:schemeClr val="dk1"/>
            </a:lnRef>
            <a:fillRef idx="1">
              <a:schemeClr val="lt1"/>
            </a:fillRef>
            <a:effectRef idx="0">
              <a:schemeClr val="dk1"/>
            </a:effectRef>
            <a:fontRef idx="minor">
              <a:schemeClr val="dk1"/>
            </a:fontRef>
          </p:style>
          <p:txBody>
            <a:bodyPr anchor="ctr"/>
            <a:lstStyle/>
            <a:p>
              <a:pPr algn="ctr" defTabSz="914377">
                <a:spcBef>
                  <a:spcPts val="600"/>
                </a:spcBef>
                <a:spcAft>
                  <a:spcPts val="600"/>
                </a:spcAft>
                <a:defRPr/>
              </a:pPr>
              <a:r>
                <a:rPr lang="en-US" sz="2667" b="1" dirty="0">
                  <a:solidFill>
                    <a:srgbClr val="001B3A"/>
                  </a:solidFill>
                  <a:ea typeface="Times" panose="02020603050405020304" pitchFamily="18" charset="0"/>
                </a:rPr>
                <a:t>Gemcitabine + Nab-Paclitaxel</a:t>
              </a:r>
            </a:p>
            <a:p>
              <a:pPr algn="ctr" defTabSz="914377">
                <a:spcBef>
                  <a:spcPts val="600"/>
                </a:spcBef>
                <a:spcAft>
                  <a:spcPts val="600"/>
                </a:spcAft>
                <a:defRPr/>
              </a:pPr>
              <a:r>
                <a:rPr lang="en-US" sz="2667" b="1" dirty="0">
                  <a:solidFill>
                    <a:srgbClr val="001B3A"/>
                  </a:solidFill>
                  <a:ea typeface="Times" panose="02020603050405020304" pitchFamily="18" charset="0"/>
                </a:rPr>
                <a:t>(N= 431)</a:t>
              </a:r>
            </a:p>
          </p:txBody>
        </p:sp>
        <p:sp>
          <p:nvSpPr>
            <p:cNvPr id="7" name="Rectangle 6">
              <a:extLst>
                <a:ext uri="{FF2B5EF4-FFF2-40B4-BE49-F238E27FC236}">
                  <a16:creationId xmlns:a16="http://schemas.microsoft.com/office/drawing/2014/main" id="{A8E1E5E6-A70C-4F6B-84F3-CA52565467A6}"/>
                </a:ext>
              </a:extLst>
            </p:cNvPr>
            <p:cNvSpPr/>
            <p:nvPr/>
          </p:nvSpPr>
          <p:spPr>
            <a:xfrm>
              <a:off x="3958743" y="2548392"/>
              <a:ext cx="3801372" cy="1006732"/>
            </a:xfrm>
            <a:prstGeom prst="rect">
              <a:avLst/>
            </a:prstGeom>
            <a:solidFill>
              <a:srgbClr val="92D050"/>
            </a:solidFill>
            <a:ln w="28575"/>
          </p:spPr>
          <p:style>
            <a:lnRef idx="2">
              <a:schemeClr val="dk1"/>
            </a:lnRef>
            <a:fillRef idx="1">
              <a:schemeClr val="lt1"/>
            </a:fillRef>
            <a:effectRef idx="0">
              <a:schemeClr val="dk1"/>
            </a:effectRef>
            <a:fontRef idx="minor">
              <a:schemeClr val="dk1"/>
            </a:fontRef>
          </p:style>
          <p:txBody>
            <a:bodyPr anchor="ctr"/>
            <a:lstStyle/>
            <a:p>
              <a:pPr algn="ctr" defTabSz="914377">
                <a:spcBef>
                  <a:spcPts val="600"/>
                </a:spcBef>
                <a:spcAft>
                  <a:spcPts val="600"/>
                </a:spcAft>
                <a:defRPr/>
              </a:pPr>
              <a:r>
                <a:rPr lang="en-US" sz="2667" b="1" dirty="0">
                  <a:solidFill>
                    <a:srgbClr val="001B3A"/>
                  </a:solidFill>
                  <a:ea typeface="Times" panose="02020603050405020304" pitchFamily="18" charset="0"/>
                </a:rPr>
                <a:t>Gemcitabine (N= 430)</a:t>
              </a:r>
            </a:p>
          </p:txBody>
        </p:sp>
        <p:cxnSp>
          <p:nvCxnSpPr>
            <p:cNvPr id="8" name="Straight Arrow Connector 7">
              <a:extLst>
                <a:ext uri="{FF2B5EF4-FFF2-40B4-BE49-F238E27FC236}">
                  <a16:creationId xmlns:a16="http://schemas.microsoft.com/office/drawing/2014/main" id="{D68AC1A7-471A-4F60-A104-1C928FC57988}"/>
                </a:ext>
              </a:extLst>
            </p:cNvPr>
            <p:cNvCxnSpPr>
              <a:cxnSpLocks/>
            </p:cNvCxnSpPr>
            <p:nvPr/>
          </p:nvCxnSpPr>
          <p:spPr>
            <a:xfrm flipV="1">
              <a:off x="3285615" y="1424433"/>
              <a:ext cx="510557" cy="4543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03CEEEF-7489-4265-99A8-B9FA8392CAD4}"/>
                </a:ext>
              </a:extLst>
            </p:cNvPr>
            <p:cNvCxnSpPr>
              <a:cxnSpLocks/>
            </p:cNvCxnSpPr>
            <p:nvPr/>
          </p:nvCxnSpPr>
          <p:spPr>
            <a:xfrm>
              <a:off x="3295161" y="2561645"/>
              <a:ext cx="510557" cy="4901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3972969C-AFD8-4E86-BEA0-75A751B5588F}"/>
                </a:ext>
              </a:extLst>
            </p:cNvPr>
            <p:cNvSpPr txBox="1">
              <a:spLocks noChangeArrowheads="1"/>
            </p:cNvSpPr>
            <p:nvPr/>
          </p:nvSpPr>
          <p:spPr bwMode="auto">
            <a:xfrm>
              <a:off x="2721836" y="978440"/>
              <a:ext cx="420300" cy="3000817"/>
            </a:xfrm>
            <a:prstGeom prst="rect">
              <a:avLst/>
            </a:prstGeom>
            <a:solidFill>
              <a:srgbClr val="FFF108"/>
            </a:solidFill>
            <a:ln w="28575">
              <a:solidFill>
                <a:schemeClr val="tx1"/>
              </a:solidFill>
              <a:miter lim="800000"/>
              <a:headEnd/>
              <a:tailEnd/>
            </a:ln>
          </p:spPr>
          <p:txBody>
            <a:bodyPr wrap="none" lIns="121915" tIns="60957" rIns="121915" bIns="60957">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332" eaLnBrk="1" hangingPunct="1">
                <a:defRPr/>
              </a:pPr>
              <a:r>
                <a:rPr lang="fr-FR" altLang="fr-FR" sz="2800" b="1" dirty="0">
                  <a:solidFill>
                    <a:srgbClr val="000208"/>
                  </a:solidFill>
                </a:rPr>
                <a:t>R</a:t>
              </a:r>
            </a:p>
            <a:p>
              <a:pPr algn="ctr" defTabSz="914332" eaLnBrk="1" hangingPunct="1">
                <a:defRPr/>
              </a:pPr>
              <a:r>
                <a:rPr lang="fr-FR" altLang="fr-FR" sz="2800" b="1" dirty="0">
                  <a:solidFill>
                    <a:srgbClr val="000208"/>
                  </a:solidFill>
                </a:rPr>
                <a:t>A</a:t>
              </a:r>
            </a:p>
            <a:p>
              <a:pPr algn="ctr" defTabSz="914332" eaLnBrk="1" hangingPunct="1">
                <a:defRPr/>
              </a:pPr>
              <a:r>
                <a:rPr lang="fr-FR" altLang="fr-FR" sz="2800" b="1" dirty="0">
                  <a:solidFill>
                    <a:srgbClr val="000208"/>
                  </a:solidFill>
                </a:rPr>
                <a:t>N</a:t>
              </a:r>
            </a:p>
            <a:p>
              <a:pPr algn="ctr" defTabSz="914332" eaLnBrk="1" hangingPunct="1">
                <a:defRPr/>
              </a:pPr>
              <a:r>
                <a:rPr lang="fr-FR" altLang="fr-FR" sz="2800" b="1" dirty="0">
                  <a:solidFill>
                    <a:srgbClr val="000208"/>
                  </a:solidFill>
                </a:rPr>
                <a:t>D</a:t>
              </a:r>
            </a:p>
            <a:p>
              <a:pPr algn="ctr" defTabSz="914332" eaLnBrk="1" hangingPunct="1">
                <a:defRPr/>
              </a:pPr>
              <a:r>
                <a:rPr lang="fr-FR" altLang="fr-FR" sz="2800" b="1" dirty="0">
                  <a:solidFill>
                    <a:srgbClr val="000208"/>
                  </a:solidFill>
                </a:rPr>
                <a:t>O</a:t>
              </a:r>
            </a:p>
            <a:p>
              <a:pPr algn="ctr" defTabSz="914332" eaLnBrk="1" hangingPunct="1">
                <a:defRPr/>
              </a:pPr>
              <a:r>
                <a:rPr lang="fr-FR" altLang="fr-FR" sz="2800" b="1" dirty="0">
                  <a:solidFill>
                    <a:srgbClr val="000208"/>
                  </a:solidFill>
                </a:rPr>
                <a:t>M</a:t>
              </a:r>
            </a:p>
            <a:p>
              <a:pPr algn="ctr" defTabSz="914332" eaLnBrk="1" hangingPunct="1">
                <a:defRPr/>
              </a:pPr>
              <a:r>
                <a:rPr lang="fr-FR" altLang="fr-FR" sz="2800" b="1" dirty="0">
                  <a:solidFill>
                    <a:srgbClr val="000208"/>
                  </a:solidFill>
                </a:rPr>
                <a:t>I</a:t>
              </a:r>
            </a:p>
            <a:p>
              <a:pPr algn="ctr" defTabSz="914332" eaLnBrk="1" hangingPunct="1">
                <a:defRPr/>
              </a:pPr>
              <a:r>
                <a:rPr lang="fr-FR" altLang="fr-FR" sz="2800" b="1" dirty="0">
                  <a:solidFill>
                    <a:srgbClr val="000208"/>
                  </a:solidFill>
                </a:rPr>
                <a:t>Z</a:t>
              </a:r>
            </a:p>
            <a:p>
              <a:pPr algn="ctr" defTabSz="914332" eaLnBrk="1" hangingPunct="1">
                <a:defRPr/>
              </a:pPr>
              <a:r>
                <a:rPr lang="fr-FR" altLang="fr-FR" sz="2800" b="1" dirty="0">
                  <a:solidFill>
                    <a:srgbClr val="000208"/>
                  </a:solidFill>
                </a:rPr>
                <a:t>E</a:t>
              </a:r>
            </a:p>
          </p:txBody>
        </p:sp>
      </p:grpSp>
      <p:sp>
        <p:nvSpPr>
          <p:cNvPr id="12" name="Footer Placeholder 1">
            <a:extLst>
              <a:ext uri="{FF2B5EF4-FFF2-40B4-BE49-F238E27FC236}">
                <a16:creationId xmlns:a16="http://schemas.microsoft.com/office/drawing/2014/main" id="{22E13F5C-5259-43D8-A573-3927027CE56D}"/>
              </a:ext>
            </a:extLst>
          </p:cNvPr>
          <p:cNvSpPr txBox="1">
            <a:spLocks/>
          </p:cNvSpPr>
          <p:nvPr/>
        </p:nvSpPr>
        <p:spPr bwMode="auto">
          <a:xfrm>
            <a:off x="973959" y="6385833"/>
            <a:ext cx="7789333" cy="533400"/>
          </a:xfrm>
          <a:noFill/>
          <a:ln>
            <a:miter lim="800000"/>
            <a:headEnd/>
            <a:tailEnd/>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buFont typeface="Wingdings" pitchFamily="2" charset="2"/>
              <a:buNone/>
            </a:pPr>
            <a:r>
              <a:rPr lang="en-US" sz="1400" dirty="0">
                <a:solidFill>
                  <a:prstClr val="black"/>
                </a:solidFill>
                <a:latin typeface="+mn-lt"/>
              </a:rPr>
              <a:t>Von Hoff, D. N </a:t>
            </a:r>
            <a:r>
              <a:rPr lang="en-US" sz="1400" dirty="0" err="1">
                <a:solidFill>
                  <a:prstClr val="black"/>
                </a:solidFill>
                <a:latin typeface="+mn-lt"/>
              </a:rPr>
              <a:t>Engl</a:t>
            </a:r>
            <a:r>
              <a:rPr lang="en-US" sz="1400" dirty="0">
                <a:solidFill>
                  <a:prstClr val="black"/>
                </a:solidFill>
                <a:latin typeface="+mn-lt"/>
              </a:rPr>
              <a:t> J Med, 2013</a:t>
            </a:r>
          </a:p>
        </p:txBody>
      </p:sp>
      <p:sp>
        <p:nvSpPr>
          <p:cNvPr id="13" name="Text Box 6">
            <a:extLst>
              <a:ext uri="{FF2B5EF4-FFF2-40B4-BE49-F238E27FC236}">
                <a16:creationId xmlns:a16="http://schemas.microsoft.com/office/drawing/2014/main" id="{08E4B8D6-1FB0-4C2E-B378-2A7D89F6924B}"/>
              </a:ext>
            </a:extLst>
          </p:cNvPr>
          <p:cNvSpPr txBox="1">
            <a:spLocks noChangeArrowheads="1"/>
          </p:cNvSpPr>
          <p:nvPr/>
        </p:nvSpPr>
        <p:spPr bwMode="auto">
          <a:xfrm>
            <a:off x="973959" y="5714679"/>
            <a:ext cx="8809683" cy="461665"/>
          </a:xfrm>
          <a:prstGeom prst="rect">
            <a:avLst/>
          </a:prstGeom>
          <a:noFill/>
          <a:ln w="19050">
            <a:noFill/>
            <a:miter lim="800000"/>
            <a:headEnd/>
            <a:tailEnd/>
          </a:ln>
        </p:spPr>
        <p:txBody>
          <a:bodyPr wrap="square">
            <a:spAutoFit/>
          </a:bodyPr>
          <a:lstStyle/>
          <a:p>
            <a:pPr>
              <a:spcBef>
                <a:spcPct val="0"/>
              </a:spcBef>
              <a:buFont typeface="Arial Unicode MS" charset="0"/>
              <a:buNone/>
            </a:pPr>
            <a:r>
              <a:rPr lang="en-US" sz="2400" dirty="0">
                <a:solidFill>
                  <a:prstClr val="black"/>
                </a:solidFill>
                <a:latin typeface="Arial" panose="020B0604020202020204" pitchFamily="34" charset="0"/>
                <a:ea typeface="ＭＳ Ｐゴシック" charset="-128"/>
                <a:cs typeface="Arial" panose="020B0604020202020204" pitchFamily="34" charset="0"/>
              </a:rPr>
              <a:t>Primary Endpoint:  Overall Survival</a:t>
            </a:r>
          </a:p>
        </p:txBody>
      </p:sp>
    </p:spTree>
    <p:extLst>
      <p:ext uri="{BB962C8B-B14F-4D97-AF65-F5344CB8AC3E}">
        <p14:creationId xmlns:p14="http://schemas.microsoft.com/office/powerpoint/2010/main" val="820594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919" y="509380"/>
            <a:ext cx="8831097" cy="6623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9" name="Text Box 4"/>
          <p:cNvSpPr txBox="1">
            <a:spLocks noChangeArrowheads="1"/>
          </p:cNvSpPr>
          <p:nvPr/>
        </p:nvSpPr>
        <p:spPr bwMode="auto">
          <a:xfrm>
            <a:off x="2249488" y="5526089"/>
            <a:ext cx="7924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spcBef>
                <a:spcPct val="20000"/>
              </a:spcBef>
              <a:buClr>
                <a:srgbClr val="304F4D"/>
              </a:buClr>
              <a:buChar char="•"/>
              <a:defRPr sz="2400">
                <a:solidFill>
                  <a:schemeClr val="tx1"/>
                </a:solidFill>
                <a:latin typeface="Arial" pitchFamily="34" charset="0"/>
                <a:ea typeface="ヒラギノ角ゴ Pro W3" charset="-128"/>
              </a:defRPr>
            </a:lvl1pPr>
            <a:lvl2pPr marL="742950" indent="-285750">
              <a:spcBef>
                <a:spcPct val="20000"/>
              </a:spcBef>
              <a:buClr>
                <a:srgbClr val="304F4D"/>
              </a:buClr>
              <a:buChar char="–"/>
              <a:defRPr sz="2400">
                <a:solidFill>
                  <a:schemeClr val="tx1"/>
                </a:solidFill>
                <a:latin typeface="Arial" pitchFamily="34" charset="0"/>
                <a:ea typeface="ヒラギノ角ゴ Pro W3" charset="-128"/>
              </a:defRPr>
            </a:lvl2pPr>
            <a:lvl3pPr marL="1143000" indent="-228600">
              <a:spcBef>
                <a:spcPct val="20000"/>
              </a:spcBef>
              <a:buClr>
                <a:srgbClr val="304F4D"/>
              </a:buClr>
              <a:buChar char="•"/>
              <a:defRPr>
                <a:solidFill>
                  <a:schemeClr val="tx1"/>
                </a:solidFill>
                <a:latin typeface="Arial" pitchFamily="34" charset="0"/>
                <a:ea typeface="ヒラギノ角ゴ Pro W3" charset="-128"/>
              </a:defRPr>
            </a:lvl3pPr>
            <a:lvl4pPr marL="1600200" indent="-228600">
              <a:spcBef>
                <a:spcPct val="20000"/>
              </a:spcBef>
              <a:buClr>
                <a:srgbClr val="304F4D"/>
              </a:buClr>
              <a:buChar char="–"/>
              <a:defRPr>
                <a:solidFill>
                  <a:schemeClr val="tx1"/>
                </a:solidFill>
                <a:latin typeface="Arial" pitchFamily="34" charset="0"/>
                <a:ea typeface="ヒラギノ角ゴ Pro W3" charset="-128"/>
              </a:defRPr>
            </a:lvl4pPr>
            <a:lvl5pPr marL="2057400" indent="-228600">
              <a:spcBef>
                <a:spcPct val="20000"/>
              </a:spcBef>
              <a:buClr>
                <a:srgbClr val="304F4D"/>
              </a:buClr>
              <a:buChar char="»"/>
              <a:defRPr>
                <a:solidFill>
                  <a:schemeClr val="tx1"/>
                </a:solidFill>
                <a:latin typeface="Arial" pitchFamily="34" charset="0"/>
                <a:ea typeface="ヒラギノ角ゴ Pro W3" charset="-128"/>
              </a:defRPr>
            </a:lvl5pPr>
            <a:lvl6pPr marL="25146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6pPr>
            <a:lvl7pPr marL="29718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7pPr>
            <a:lvl8pPr marL="34290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8pPr>
            <a:lvl9pPr marL="3886200" indent="-228600"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9pPr>
          </a:lstStyle>
          <a:p>
            <a:pPr>
              <a:spcBef>
                <a:spcPct val="50000"/>
              </a:spcBef>
              <a:buClrTx/>
              <a:buFontTx/>
              <a:buNone/>
            </a:pPr>
            <a:endParaRPr lang="en-US" altLang="en-US" sz="4000">
              <a:solidFill>
                <a:srgbClr val="000000"/>
              </a:solidFill>
              <a:cs typeface="Arial" pitchFamily="34" charset="0"/>
            </a:endParaRPr>
          </a:p>
        </p:txBody>
      </p:sp>
      <p:sp>
        <p:nvSpPr>
          <p:cNvPr id="55301" name="Text Box 153"/>
          <p:cNvSpPr txBox="1">
            <a:spLocks noChangeArrowheads="1"/>
          </p:cNvSpPr>
          <p:nvPr/>
        </p:nvSpPr>
        <p:spPr bwMode="auto">
          <a:xfrm>
            <a:off x="1762131" y="5918203"/>
            <a:ext cx="8685213"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lvl1pPr defTabSz="828675">
              <a:spcBef>
                <a:spcPct val="20000"/>
              </a:spcBef>
              <a:buClr>
                <a:srgbClr val="304F4D"/>
              </a:buClr>
              <a:buChar char="•"/>
              <a:defRPr sz="2400">
                <a:solidFill>
                  <a:schemeClr val="tx1"/>
                </a:solidFill>
                <a:latin typeface="Arial" pitchFamily="34" charset="0"/>
                <a:ea typeface="ヒラギノ角ゴ Pro W3" charset="-128"/>
              </a:defRPr>
            </a:lvl1pPr>
            <a:lvl2pPr marL="742950" indent="-285750" defTabSz="828675">
              <a:spcBef>
                <a:spcPct val="20000"/>
              </a:spcBef>
              <a:buClr>
                <a:srgbClr val="304F4D"/>
              </a:buClr>
              <a:buChar char="–"/>
              <a:defRPr sz="2400">
                <a:solidFill>
                  <a:schemeClr val="tx1"/>
                </a:solidFill>
                <a:latin typeface="Arial" pitchFamily="34" charset="0"/>
                <a:ea typeface="ヒラギノ角ゴ Pro W3" charset="-128"/>
              </a:defRPr>
            </a:lvl2pPr>
            <a:lvl3pPr marL="1143000" indent="-228600" defTabSz="828675">
              <a:spcBef>
                <a:spcPct val="20000"/>
              </a:spcBef>
              <a:buClr>
                <a:srgbClr val="304F4D"/>
              </a:buClr>
              <a:buChar char="•"/>
              <a:defRPr>
                <a:solidFill>
                  <a:schemeClr val="tx1"/>
                </a:solidFill>
                <a:latin typeface="Arial" pitchFamily="34" charset="0"/>
                <a:ea typeface="ヒラギノ角ゴ Pro W3" charset="-128"/>
              </a:defRPr>
            </a:lvl3pPr>
            <a:lvl4pPr marL="1600200" indent="-228600" defTabSz="828675">
              <a:spcBef>
                <a:spcPct val="20000"/>
              </a:spcBef>
              <a:buClr>
                <a:srgbClr val="304F4D"/>
              </a:buClr>
              <a:buChar char="–"/>
              <a:defRPr>
                <a:solidFill>
                  <a:schemeClr val="tx1"/>
                </a:solidFill>
                <a:latin typeface="Arial" pitchFamily="34" charset="0"/>
                <a:ea typeface="ヒラギノ角ゴ Pro W3" charset="-128"/>
              </a:defRPr>
            </a:lvl4pPr>
            <a:lvl5pPr marL="2057400" indent="-228600" defTabSz="828675">
              <a:spcBef>
                <a:spcPct val="20000"/>
              </a:spcBef>
              <a:buClr>
                <a:srgbClr val="304F4D"/>
              </a:buClr>
              <a:buChar char="»"/>
              <a:defRPr>
                <a:solidFill>
                  <a:schemeClr val="tx1"/>
                </a:solidFill>
                <a:latin typeface="Arial" pitchFamily="34" charset="0"/>
                <a:ea typeface="ヒラギノ角ゴ Pro W3" charset="-128"/>
              </a:defRPr>
            </a:lvl5pPr>
            <a:lvl6pPr marL="2514600" indent="-228600" defTabSz="828675"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6pPr>
            <a:lvl7pPr marL="2971800" indent="-228600" defTabSz="828675"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7pPr>
            <a:lvl8pPr marL="3429000" indent="-228600" defTabSz="828675"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8pPr>
            <a:lvl9pPr marL="3886200" indent="-228600" defTabSz="828675" eaLnBrk="0" fontAlgn="base" hangingPunct="0">
              <a:spcBef>
                <a:spcPct val="20000"/>
              </a:spcBef>
              <a:spcAft>
                <a:spcPct val="0"/>
              </a:spcAft>
              <a:buClr>
                <a:srgbClr val="304F4D"/>
              </a:buClr>
              <a:buChar char="»"/>
              <a:defRPr>
                <a:solidFill>
                  <a:schemeClr val="tx1"/>
                </a:solidFill>
                <a:latin typeface="Arial" pitchFamily="34" charset="0"/>
                <a:ea typeface="ヒラギノ角ゴ Pro W3" charset="-128"/>
              </a:defRPr>
            </a:lvl9pPr>
          </a:lstStyle>
          <a:p>
            <a:pPr>
              <a:spcBef>
                <a:spcPct val="0"/>
              </a:spcBef>
              <a:buClr>
                <a:srgbClr val="33CCFF"/>
              </a:buClr>
              <a:buFont typeface="Symbol" pitchFamily="18" charset="2"/>
              <a:buNone/>
            </a:pPr>
            <a:endParaRPr lang="en-GB" altLang="en-US" sz="1200">
              <a:solidFill>
                <a:srgbClr val="000000"/>
              </a:solidFill>
              <a:cs typeface="Arial" pitchFamily="34" charset="0"/>
            </a:endParaRPr>
          </a:p>
        </p:txBody>
      </p:sp>
      <p:sp>
        <p:nvSpPr>
          <p:cNvPr id="12" name="Text Box 4"/>
          <p:cNvSpPr txBox="1">
            <a:spLocks noChangeArrowheads="1"/>
          </p:cNvSpPr>
          <p:nvPr/>
        </p:nvSpPr>
        <p:spPr bwMode="auto">
          <a:xfrm>
            <a:off x="1198798" y="6409616"/>
            <a:ext cx="4408488"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spcBef>
                <a:spcPct val="0"/>
              </a:spcBef>
              <a:buFont typeface="Wingdings" pitchFamily="2" charset="2"/>
              <a:buNone/>
              <a:defRPr/>
            </a:pPr>
            <a:r>
              <a:rPr lang="en-GB" sz="1400" dirty="0">
                <a:solidFill>
                  <a:srgbClr val="191E3C"/>
                </a:solidFill>
                <a:latin typeface="Arial" panose="020B0604020202020204" pitchFamily="34" charset="0"/>
                <a:cs typeface="Arial" panose="020B0604020202020204" pitchFamily="34" charset="0"/>
              </a:rPr>
              <a:t>Von Hoff, D. N </a:t>
            </a:r>
            <a:r>
              <a:rPr lang="en-GB" sz="1400" dirty="0" err="1">
                <a:solidFill>
                  <a:srgbClr val="191E3C"/>
                </a:solidFill>
                <a:latin typeface="Arial" panose="020B0604020202020204" pitchFamily="34" charset="0"/>
                <a:cs typeface="Arial" panose="020B0604020202020204" pitchFamily="34" charset="0"/>
              </a:rPr>
              <a:t>Engl</a:t>
            </a:r>
            <a:r>
              <a:rPr lang="en-GB" sz="1400" dirty="0">
                <a:solidFill>
                  <a:srgbClr val="191E3C"/>
                </a:solidFill>
                <a:latin typeface="Arial" panose="020B0604020202020204" pitchFamily="34" charset="0"/>
                <a:cs typeface="Arial" panose="020B0604020202020204" pitchFamily="34" charset="0"/>
              </a:rPr>
              <a:t> J Med, 2013</a:t>
            </a:r>
          </a:p>
        </p:txBody>
      </p:sp>
      <p:sp>
        <p:nvSpPr>
          <p:cNvPr id="3" name="Title 2">
            <a:extLst>
              <a:ext uri="{FF2B5EF4-FFF2-40B4-BE49-F238E27FC236}">
                <a16:creationId xmlns:a16="http://schemas.microsoft.com/office/drawing/2014/main" id="{1185BC85-81A0-4359-B219-C25815792471}"/>
              </a:ext>
            </a:extLst>
          </p:cNvPr>
          <p:cNvSpPr>
            <a:spLocks noGrp="1"/>
          </p:cNvSpPr>
          <p:nvPr>
            <p:ph type="title"/>
          </p:nvPr>
        </p:nvSpPr>
        <p:spPr/>
        <p:txBody>
          <a:bodyPr/>
          <a:lstStyle/>
          <a:p>
            <a:r>
              <a:rPr lang="en-US" sz="3600" dirty="0"/>
              <a:t>MPACT: Overall Survival </a:t>
            </a:r>
            <a:r>
              <a:rPr lang="en-US" sz="3600" dirty="0" err="1"/>
              <a:t>Gem+nab-P</a:t>
            </a:r>
            <a:r>
              <a:rPr lang="en-US" sz="3600" dirty="0"/>
              <a:t> vs Gem</a:t>
            </a:r>
          </a:p>
        </p:txBody>
      </p:sp>
      <p:graphicFrame>
        <p:nvGraphicFramePr>
          <p:cNvPr id="9" name="11 Tabla">
            <a:extLst>
              <a:ext uri="{FF2B5EF4-FFF2-40B4-BE49-F238E27FC236}">
                <a16:creationId xmlns:a16="http://schemas.microsoft.com/office/drawing/2014/main" id="{3E9977F4-B03E-4B6C-B415-B8C5CAFA13A9}"/>
              </a:ext>
            </a:extLst>
          </p:cNvPr>
          <p:cNvGraphicFramePr>
            <a:graphicFrameLocks noGrp="1"/>
          </p:cNvGraphicFramePr>
          <p:nvPr>
            <p:extLst>
              <p:ext uri="{D42A27DB-BD31-4B8C-83A1-F6EECF244321}">
                <p14:modId xmlns:p14="http://schemas.microsoft.com/office/powerpoint/2010/main" val="543029141"/>
              </p:ext>
            </p:extLst>
          </p:nvPr>
        </p:nvGraphicFramePr>
        <p:xfrm>
          <a:off x="6004254" y="1483905"/>
          <a:ext cx="5629055" cy="2521809"/>
        </p:xfrm>
        <a:graphic>
          <a:graphicData uri="http://schemas.openxmlformats.org/drawingml/2006/table">
            <a:tbl>
              <a:tblPr firstRow="1" bandRow="1">
                <a:tableStyleId>{B301B821-A1FF-4177-AEE7-76D212191A09}</a:tableStyleId>
              </a:tblPr>
              <a:tblGrid>
                <a:gridCol w="1710191">
                  <a:extLst>
                    <a:ext uri="{9D8B030D-6E8A-4147-A177-3AD203B41FA5}">
                      <a16:colId xmlns:a16="http://schemas.microsoft.com/office/drawing/2014/main" val="20000"/>
                    </a:ext>
                  </a:extLst>
                </a:gridCol>
                <a:gridCol w="1557810">
                  <a:extLst>
                    <a:ext uri="{9D8B030D-6E8A-4147-A177-3AD203B41FA5}">
                      <a16:colId xmlns:a16="http://schemas.microsoft.com/office/drawing/2014/main" val="20001"/>
                    </a:ext>
                  </a:extLst>
                </a:gridCol>
                <a:gridCol w="946502">
                  <a:extLst>
                    <a:ext uri="{9D8B030D-6E8A-4147-A177-3AD203B41FA5}">
                      <a16:colId xmlns:a16="http://schemas.microsoft.com/office/drawing/2014/main" val="20002"/>
                    </a:ext>
                  </a:extLst>
                </a:gridCol>
                <a:gridCol w="1414552">
                  <a:extLst>
                    <a:ext uri="{9D8B030D-6E8A-4147-A177-3AD203B41FA5}">
                      <a16:colId xmlns:a16="http://schemas.microsoft.com/office/drawing/2014/main" val="20003"/>
                    </a:ext>
                  </a:extLst>
                </a:gridCol>
              </a:tblGrid>
              <a:tr h="444363">
                <a:tc>
                  <a:txBody>
                    <a:bodyPr/>
                    <a:lstStyle/>
                    <a:p>
                      <a:pPr algn="ctr"/>
                      <a:endParaRPr lang="es-ES" sz="2000" b="0" dirty="0"/>
                    </a:p>
                  </a:txBody>
                  <a:tcPr anchor="b"/>
                </a:tc>
                <a:tc>
                  <a:txBody>
                    <a:bodyPr/>
                    <a:lstStyle/>
                    <a:p>
                      <a:pPr algn="ctr"/>
                      <a:r>
                        <a:rPr lang="es-ES" sz="2000" dirty="0" err="1"/>
                        <a:t>Gem</a:t>
                      </a:r>
                      <a:r>
                        <a:rPr lang="es-ES" sz="2000" dirty="0"/>
                        <a:t>/</a:t>
                      </a:r>
                      <a:r>
                        <a:rPr lang="es-ES" sz="2000" dirty="0" err="1"/>
                        <a:t>nab</a:t>
                      </a:r>
                      <a:r>
                        <a:rPr lang="es-ES" sz="2000" dirty="0"/>
                        <a:t>-P</a:t>
                      </a:r>
                      <a:endParaRPr lang="es-ES" sz="2000" b="0" i="1" dirty="0"/>
                    </a:p>
                  </a:txBody>
                  <a:tcPr anchor="b"/>
                </a:tc>
                <a:tc>
                  <a:txBody>
                    <a:bodyPr/>
                    <a:lstStyle/>
                    <a:p>
                      <a:pPr algn="ctr"/>
                      <a:r>
                        <a:rPr lang="es-ES" sz="2000" dirty="0" err="1"/>
                        <a:t>Gem</a:t>
                      </a:r>
                      <a:endParaRPr lang="es-ES" sz="2000" b="0" dirty="0"/>
                    </a:p>
                  </a:txBody>
                  <a:tcPr anchor="b"/>
                </a:tc>
                <a:tc>
                  <a:txBody>
                    <a:bodyPr/>
                    <a:lstStyle/>
                    <a:p>
                      <a:pPr algn="ctr"/>
                      <a:r>
                        <a:rPr lang="es-ES" sz="2000" dirty="0"/>
                        <a:t>HR, P</a:t>
                      </a:r>
                      <a:endParaRPr lang="es-ES" sz="2000" b="0" i="1" dirty="0"/>
                    </a:p>
                  </a:txBody>
                  <a:tcPr anchor="b"/>
                </a:tc>
                <a:extLst>
                  <a:ext uri="{0D108BD9-81ED-4DB2-BD59-A6C34878D82A}">
                    <a16:rowId xmlns:a16="http://schemas.microsoft.com/office/drawing/2014/main" val="10000"/>
                  </a:ext>
                </a:extLst>
              </a:tr>
              <a:tr h="281455">
                <a:tc>
                  <a:txBody>
                    <a:bodyPr/>
                    <a:lstStyle/>
                    <a:p>
                      <a:r>
                        <a:rPr lang="es-ES" sz="2000" dirty="0"/>
                        <a:t>RR</a:t>
                      </a:r>
                      <a:endParaRPr lang="es-ES" sz="2000" b="0" dirty="0"/>
                    </a:p>
                  </a:txBody>
                  <a:tcPr anchor="ctr"/>
                </a:tc>
                <a:tc>
                  <a:txBody>
                    <a:bodyPr/>
                    <a:lstStyle/>
                    <a:p>
                      <a:pPr algn="ctr"/>
                      <a:r>
                        <a:rPr lang="es-ES" sz="2000" dirty="0"/>
                        <a:t>23%</a:t>
                      </a:r>
                      <a:endParaRPr lang="es-ES" sz="2000" b="0" dirty="0"/>
                    </a:p>
                  </a:txBody>
                  <a:tcPr anchor="ctr"/>
                </a:tc>
                <a:tc>
                  <a:txBody>
                    <a:bodyPr/>
                    <a:lstStyle/>
                    <a:p>
                      <a:pPr algn="ctr"/>
                      <a:r>
                        <a:rPr lang="es-ES" sz="2000" dirty="0"/>
                        <a:t>7%</a:t>
                      </a:r>
                      <a:endParaRPr lang="es-ES" sz="2000" b="0" dirty="0"/>
                    </a:p>
                  </a:txBody>
                  <a:tcPr anchor="ctr"/>
                </a:tc>
                <a:tc>
                  <a:txBody>
                    <a:bodyPr/>
                    <a:lstStyle/>
                    <a:p>
                      <a:pPr algn="ctr"/>
                      <a:r>
                        <a:rPr lang="es-ES" sz="1600" dirty="0">
                          <a:solidFill>
                            <a:schemeClr val="tx1"/>
                          </a:solidFill>
                        </a:rPr>
                        <a:t>&lt;0.001</a:t>
                      </a:r>
                      <a:endParaRPr lang="es-ES" sz="1600" b="0" dirty="0">
                        <a:solidFill>
                          <a:schemeClr val="tx1"/>
                        </a:solidFill>
                      </a:endParaRPr>
                    </a:p>
                  </a:txBody>
                  <a:tcPr anchor="ctr"/>
                </a:tc>
                <a:extLst>
                  <a:ext uri="{0D108BD9-81ED-4DB2-BD59-A6C34878D82A}">
                    <a16:rowId xmlns:a16="http://schemas.microsoft.com/office/drawing/2014/main" val="10001"/>
                  </a:ext>
                </a:extLst>
              </a:tr>
              <a:tr h="444363">
                <a:tc>
                  <a:txBody>
                    <a:bodyPr/>
                    <a:lstStyle/>
                    <a:p>
                      <a:r>
                        <a:rPr lang="es-ES" sz="2000" dirty="0"/>
                        <a:t>PFS, </a:t>
                      </a:r>
                      <a:r>
                        <a:rPr lang="es-ES" sz="2000" dirty="0" err="1"/>
                        <a:t>months</a:t>
                      </a:r>
                      <a:endParaRPr lang="es-ES" sz="2000" b="0" dirty="0"/>
                    </a:p>
                  </a:txBody>
                  <a:tcPr anchor="ctr"/>
                </a:tc>
                <a:tc>
                  <a:txBody>
                    <a:bodyPr/>
                    <a:lstStyle/>
                    <a:p>
                      <a:pPr algn="ctr"/>
                      <a:r>
                        <a:rPr lang="es-ES" sz="2000" dirty="0"/>
                        <a:t>5.5</a:t>
                      </a:r>
                      <a:endParaRPr lang="es-ES" sz="2000" b="0" dirty="0"/>
                    </a:p>
                  </a:txBody>
                  <a:tcPr anchor="ctr"/>
                </a:tc>
                <a:tc>
                  <a:txBody>
                    <a:bodyPr/>
                    <a:lstStyle/>
                    <a:p>
                      <a:pPr algn="ctr"/>
                      <a:r>
                        <a:rPr lang="es-ES" sz="2000" dirty="0"/>
                        <a:t>3.7</a:t>
                      </a:r>
                      <a:endParaRPr lang="es-ES" sz="2000" b="0" dirty="0"/>
                    </a:p>
                  </a:txBody>
                  <a:tcPr anchor="ctr"/>
                </a:tc>
                <a:tc>
                  <a:txBody>
                    <a:bodyPr/>
                    <a:lstStyle/>
                    <a:p>
                      <a:pPr algn="ctr"/>
                      <a:r>
                        <a:rPr lang="es-ES" sz="1600" dirty="0">
                          <a:solidFill>
                            <a:schemeClr val="tx1"/>
                          </a:solidFill>
                        </a:rPr>
                        <a:t>0.69, &lt;0.001</a:t>
                      </a:r>
                      <a:endParaRPr lang="es-ES" sz="1600" b="0" dirty="0">
                        <a:solidFill>
                          <a:schemeClr val="tx1"/>
                        </a:solidFill>
                      </a:endParaRPr>
                    </a:p>
                  </a:txBody>
                  <a:tcPr anchor="ctr"/>
                </a:tc>
                <a:extLst>
                  <a:ext uri="{0D108BD9-81ED-4DB2-BD59-A6C34878D82A}">
                    <a16:rowId xmlns:a16="http://schemas.microsoft.com/office/drawing/2014/main" val="10002"/>
                  </a:ext>
                </a:extLst>
              </a:tr>
              <a:tr h="444363">
                <a:tc>
                  <a:txBody>
                    <a:bodyPr/>
                    <a:lstStyle/>
                    <a:p>
                      <a:r>
                        <a:rPr lang="es-ES" sz="2000" b="1" dirty="0"/>
                        <a:t>OS, </a:t>
                      </a:r>
                      <a:r>
                        <a:rPr lang="es-ES" sz="2000" b="1" dirty="0" err="1"/>
                        <a:t>months</a:t>
                      </a:r>
                      <a:endParaRPr lang="es-ES" sz="2000" b="1" dirty="0"/>
                    </a:p>
                  </a:txBody>
                  <a:tcPr anchor="ctr"/>
                </a:tc>
                <a:tc>
                  <a:txBody>
                    <a:bodyPr/>
                    <a:lstStyle/>
                    <a:p>
                      <a:pPr algn="ctr"/>
                      <a:r>
                        <a:rPr lang="es-ES" sz="2000" b="1" dirty="0"/>
                        <a:t>8.5</a:t>
                      </a:r>
                    </a:p>
                  </a:txBody>
                  <a:tcPr anchor="ctr"/>
                </a:tc>
                <a:tc>
                  <a:txBody>
                    <a:bodyPr/>
                    <a:lstStyle/>
                    <a:p>
                      <a:pPr algn="ctr"/>
                      <a:r>
                        <a:rPr lang="es-ES" sz="2000" b="1" dirty="0"/>
                        <a:t>6.7</a:t>
                      </a:r>
                    </a:p>
                  </a:txBody>
                  <a:tcPr anchor="ctr"/>
                </a:tc>
                <a:tc>
                  <a:txBody>
                    <a:bodyPr/>
                    <a:lstStyle/>
                    <a:p>
                      <a:pPr algn="ctr"/>
                      <a:r>
                        <a:rPr lang="es-ES" sz="1600" b="1" dirty="0"/>
                        <a:t>0.72, &lt;0.001</a:t>
                      </a:r>
                    </a:p>
                  </a:txBody>
                  <a:tcPr anchor="ctr"/>
                </a:tc>
                <a:extLst>
                  <a:ext uri="{0D108BD9-81ED-4DB2-BD59-A6C34878D82A}">
                    <a16:rowId xmlns:a16="http://schemas.microsoft.com/office/drawing/2014/main" val="10003"/>
                  </a:ext>
                </a:extLst>
              </a:tr>
              <a:tr h="281455">
                <a:tc>
                  <a:txBody>
                    <a:bodyPr/>
                    <a:lstStyle/>
                    <a:p>
                      <a:r>
                        <a:rPr lang="es-ES" sz="2000" dirty="0"/>
                        <a:t>2-Year OS</a:t>
                      </a:r>
                      <a:endParaRPr lang="es-ES" sz="2000" b="0" dirty="0"/>
                    </a:p>
                  </a:txBody>
                  <a:tcPr anchor="ctr"/>
                </a:tc>
                <a:tc>
                  <a:txBody>
                    <a:bodyPr/>
                    <a:lstStyle/>
                    <a:p>
                      <a:pPr algn="ctr"/>
                      <a:r>
                        <a:rPr lang="es-ES" sz="2000" dirty="0"/>
                        <a:t>10%</a:t>
                      </a:r>
                      <a:endParaRPr lang="es-ES" sz="2000" b="0" dirty="0"/>
                    </a:p>
                  </a:txBody>
                  <a:tcPr anchor="ctr"/>
                </a:tc>
                <a:tc>
                  <a:txBody>
                    <a:bodyPr/>
                    <a:lstStyle/>
                    <a:p>
                      <a:pPr algn="ctr"/>
                      <a:r>
                        <a:rPr lang="es-ES" sz="2000" dirty="0"/>
                        <a:t>5%</a:t>
                      </a:r>
                      <a:endParaRPr lang="es-ES" sz="2000" b="0" dirty="0"/>
                    </a:p>
                  </a:txBody>
                  <a:tcPr anchor="ctr"/>
                </a:tc>
                <a:tc>
                  <a:txBody>
                    <a:bodyPr/>
                    <a:lstStyle/>
                    <a:p>
                      <a:pPr algn="ctr"/>
                      <a:endParaRPr lang="es-ES" sz="2000" b="0" dirty="0"/>
                    </a:p>
                  </a:txBody>
                  <a:tcPr anchor="ctr"/>
                </a:tc>
                <a:extLst>
                  <a:ext uri="{0D108BD9-81ED-4DB2-BD59-A6C34878D82A}">
                    <a16:rowId xmlns:a16="http://schemas.microsoft.com/office/drawing/2014/main" val="10004"/>
                  </a:ext>
                </a:extLst>
              </a:tr>
              <a:tr h="281455">
                <a:tc>
                  <a:txBody>
                    <a:bodyPr/>
                    <a:lstStyle/>
                    <a:p>
                      <a:r>
                        <a:rPr lang="es-ES" sz="2000" dirty="0"/>
                        <a:t>42-month OS</a:t>
                      </a:r>
                      <a:endParaRPr lang="es-ES" sz="2000" b="0" dirty="0"/>
                    </a:p>
                  </a:txBody>
                  <a:tcPr anchor="ctr"/>
                </a:tc>
                <a:tc>
                  <a:txBody>
                    <a:bodyPr/>
                    <a:lstStyle/>
                    <a:p>
                      <a:pPr algn="ctr"/>
                      <a:r>
                        <a:rPr lang="es-ES" sz="2000" dirty="0"/>
                        <a:t>3%</a:t>
                      </a:r>
                      <a:endParaRPr lang="es-ES" sz="2000" b="0" dirty="0"/>
                    </a:p>
                  </a:txBody>
                  <a:tcPr anchor="ctr"/>
                </a:tc>
                <a:tc>
                  <a:txBody>
                    <a:bodyPr/>
                    <a:lstStyle/>
                    <a:p>
                      <a:pPr algn="ctr"/>
                      <a:r>
                        <a:rPr lang="es-ES" sz="2000" b="0" dirty="0"/>
                        <a:t>-</a:t>
                      </a:r>
                    </a:p>
                  </a:txBody>
                  <a:tcPr anchor="ctr"/>
                </a:tc>
                <a:tc>
                  <a:txBody>
                    <a:bodyPr/>
                    <a:lstStyle/>
                    <a:p>
                      <a:pPr algn="ctr"/>
                      <a:endParaRPr lang="es-ES" sz="2000" b="0" dirty="0"/>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9800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Adjuvant or Neoadjuvant Therapy Pancreas Cancer</a:t>
            </a:r>
          </a:p>
        </p:txBody>
      </p:sp>
    </p:spTree>
    <p:extLst>
      <p:ext uri="{BB962C8B-B14F-4D97-AF65-F5344CB8AC3E}">
        <p14:creationId xmlns:p14="http://schemas.microsoft.com/office/powerpoint/2010/main" val="77542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62C72D-FFE8-4047-939D-01BDBC3E77BF}"/>
              </a:ext>
            </a:extLst>
          </p:cNvPr>
          <p:cNvSpPr txBox="1">
            <a:spLocks/>
          </p:cNvSpPr>
          <p:nvPr/>
        </p:nvSpPr>
        <p:spPr>
          <a:xfrm>
            <a:off x="1877949" y="328280"/>
            <a:ext cx="8545707" cy="685235"/>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000" b="1" kern="1200">
                <a:solidFill>
                  <a:srgbClr val="FFFFFF"/>
                </a:solidFill>
                <a:latin typeface="Corbel"/>
                <a:ea typeface="+mj-ea"/>
                <a:cs typeface="Corbel"/>
              </a:defRPr>
            </a:lvl1pPr>
          </a:lstStyle>
          <a:p>
            <a:pPr algn="ctr"/>
            <a:r>
              <a:rPr lang="en-US" dirty="0">
                <a:ea typeface="Verdana" pitchFamily="34" charset="0"/>
                <a:cs typeface="Verdana" pitchFamily="34" charset="0"/>
                <a:sym typeface="Wingdings" panose="05000000000000000000" pitchFamily="2" charset="2"/>
              </a:rPr>
              <a:t>SUMMARY</a:t>
            </a:r>
            <a:endParaRPr lang="en-US" dirty="0"/>
          </a:p>
        </p:txBody>
      </p:sp>
      <p:sp>
        <p:nvSpPr>
          <p:cNvPr id="2" name="Title 1">
            <a:extLst>
              <a:ext uri="{FF2B5EF4-FFF2-40B4-BE49-F238E27FC236}">
                <a16:creationId xmlns:a16="http://schemas.microsoft.com/office/drawing/2014/main" id="{92EE7735-E187-499D-8611-81AD4EE980DE}"/>
              </a:ext>
            </a:extLst>
          </p:cNvPr>
          <p:cNvSpPr>
            <a:spLocks noGrp="1"/>
          </p:cNvSpPr>
          <p:nvPr>
            <p:ph type="title"/>
          </p:nvPr>
        </p:nvSpPr>
        <p:spPr>
          <a:xfrm>
            <a:off x="1003906" y="256040"/>
            <a:ext cx="10504921" cy="811232"/>
          </a:xfrm>
        </p:spPr>
        <p:txBody>
          <a:bodyPr/>
          <a:lstStyle/>
          <a:p>
            <a:r>
              <a:rPr lang="en-US" sz="4267" dirty="0"/>
              <a:t>Surgery First vs Neoadjuvant Therapy?</a:t>
            </a:r>
          </a:p>
        </p:txBody>
      </p:sp>
      <p:graphicFrame>
        <p:nvGraphicFramePr>
          <p:cNvPr id="9" name="Content Placeholder 8">
            <a:extLst>
              <a:ext uri="{FF2B5EF4-FFF2-40B4-BE49-F238E27FC236}">
                <a16:creationId xmlns:a16="http://schemas.microsoft.com/office/drawing/2014/main" id="{24483459-D44B-4E99-B252-7C7876900CF3}"/>
              </a:ext>
            </a:extLst>
          </p:cNvPr>
          <p:cNvGraphicFramePr>
            <a:graphicFrameLocks noGrp="1"/>
          </p:cNvGraphicFramePr>
          <p:nvPr>
            <p:ph sz="half" idx="2"/>
            <p:extLst>
              <p:ext uri="{D42A27DB-BD31-4B8C-83A1-F6EECF244321}">
                <p14:modId xmlns:p14="http://schemas.microsoft.com/office/powerpoint/2010/main" val="1701678709"/>
              </p:ext>
            </p:extLst>
          </p:nvPr>
        </p:nvGraphicFramePr>
        <p:xfrm>
          <a:off x="1003906" y="1365635"/>
          <a:ext cx="4993217" cy="3500118"/>
        </p:xfrm>
        <a:graphic>
          <a:graphicData uri="http://schemas.openxmlformats.org/drawingml/2006/table">
            <a:tbl>
              <a:tblPr firstRow="1" bandRow="1">
                <a:tableStyleId>{5C22544A-7EE6-4342-B048-85BDC9FD1C3A}</a:tableStyleId>
              </a:tblPr>
              <a:tblGrid>
                <a:gridCol w="4993217">
                  <a:extLst>
                    <a:ext uri="{9D8B030D-6E8A-4147-A177-3AD203B41FA5}">
                      <a16:colId xmlns:a16="http://schemas.microsoft.com/office/drawing/2014/main" val="903252467"/>
                    </a:ext>
                  </a:extLst>
                </a:gridCol>
              </a:tblGrid>
              <a:tr h="528320">
                <a:tc>
                  <a:txBody>
                    <a:bodyPr/>
                    <a:lstStyle/>
                    <a:p>
                      <a:pPr algn="l"/>
                      <a:r>
                        <a:rPr lang="en-US" sz="2700" dirty="0"/>
                        <a:t>Surgery First</a:t>
                      </a:r>
                    </a:p>
                  </a:txBody>
                  <a:tcPr marL="121920" marR="121920" marT="60960" marB="60960"/>
                </a:tc>
                <a:extLst>
                  <a:ext uri="{0D108BD9-81ED-4DB2-BD59-A6C34878D82A}">
                    <a16:rowId xmlns:a16="http://schemas.microsoft.com/office/drawing/2014/main" val="3202310908"/>
                  </a:ext>
                </a:extLst>
              </a:tr>
              <a:tr h="494453">
                <a:tc>
                  <a:txBody>
                    <a:bodyPr/>
                    <a:lstStyle/>
                    <a:p>
                      <a:pPr algn="l"/>
                      <a:r>
                        <a:rPr lang="en-US" sz="2400" dirty="0"/>
                        <a:t>Traditional paradigm</a:t>
                      </a:r>
                    </a:p>
                  </a:txBody>
                  <a:tcPr marL="121920" marR="121920" marT="60960" marB="60960"/>
                </a:tc>
                <a:extLst>
                  <a:ext uri="{0D108BD9-81ED-4DB2-BD59-A6C34878D82A}">
                    <a16:rowId xmlns:a16="http://schemas.microsoft.com/office/drawing/2014/main" val="2035535431"/>
                  </a:ext>
                </a:extLst>
              </a:tr>
              <a:tr h="494453">
                <a:tc>
                  <a:txBody>
                    <a:bodyPr/>
                    <a:lstStyle/>
                    <a:p>
                      <a:pPr algn="l"/>
                      <a:r>
                        <a:rPr lang="en-US" sz="2400" dirty="0"/>
                        <a:t>Significant % patients don’t receive</a:t>
                      </a:r>
                    </a:p>
                  </a:txBody>
                  <a:tcPr marL="121920" marR="121920" marT="60960" marB="60960"/>
                </a:tc>
                <a:extLst>
                  <a:ext uri="{0D108BD9-81ED-4DB2-BD59-A6C34878D82A}">
                    <a16:rowId xmlns:a16="http://schemas.microsoft.com/office/drawing/2014/main" val="3078749608"/>
                  </a:ext>
                </a:extLst>
              </a:tr>
              <a:tr h="494453">
                <a:tc>
                  <a:txBody>
                    <a:bodyPr/>
                    <a:lstStyle/>
                    <a:p>
                      <a:pPr algn="l"/>
                      <a:r>
                        <a:rPr lang="en-US" sz="2400" dirty="0"/>
                        <a:t>Early, frequent relapse</a:t>
                      </a:r>
                    </a:p>
                  </a:txBody>
                  <a:tcPr marL="121920" marR="121920" marT="60960" marB="60960"/>
                </a:tc>
                <a:extLst>
                  <a:ext uri="{0D108BD9-81ED-4DB2-BD59-A6C34878D82A}">
                    <a16:rowId xmlns:a16="http://schemas.microsoft.com/office/drawing/2014/main" val="3523835547"/>
                  </a:ext>
                </a:extLst>
              </a:tr>
              <a:tr h="494453">
                <a:tc>
                  <a:txBody>
                    <a:bodyPr/>
                    <a:lstStyle/>
                    <a:p>
                      <a:pPr algn="l"/>
                      <a:r>
                        <a:rPr lang="en-US" sz="2400" dirty="0"/>
                        <a:t>Systemic disease</a:t>
                      </a:r>
                    </a:p>
                  </a:txBody>
                  <a:tcPr marL="121920" marR="121920" marT="60960" marB="60960"/>
                </a:tc>
                <a:extLst>
                  <a:ext uri="{0D108BD9-81ED-4DB2-BD59-A6C34878D82A}">
                    <a16:rowId xmlns:a16="http://schemas.microsoft.com/office/drawing/2014/main" val="1626543001"/>
                  </a:ext>
                </a:extLst>
              </a:tr>
              <a:tr h="494453">
                <a:tc>
                  <a:txBody>
                    <a:bodyPr/>
                    <a:lstStyle/>
                    <a:p>
                      <a:pPr algn="l"/>
                      <a:r>
                        <a:rPr lang="en-US" sz="2400" dirty="0"/>
                        <a:t>Surgery is immune suppressive</a:t>
                      </a:r>
                    </a:p>
                  </a:txBody>
                  <a:tcPr marL="121920" marR="121920" marT="60960" marB="60960"/>
                </a:tc>
                <a:extLst>
                  <a:ext uri="{0D108BD9-81ED-4DB2-BD59-A6C34878D82A}">
                    <a16:rowId xmlns:a16="http://schemas.microsoft.com/office/drawing/2014/main" val="831242770"/>
                  </a:ext>
                </a:extLst>
              </a:tr>
              <a:tr h="494453">
                <a:tc>
                  <a:txBody>
                    <a:bodyPr/>
                    <a:lstStyle/>
                    <a:p>
                      <a:pPr algn="l"/>
                      <a:r>
                        <a:rPr lang="en-US" sz="2400" dirty="0"/>
                        <a:t>Survival is changing</a:t>
                      </a:r>
                    </a:p>
                  </a:txBody>
                  <a:tcPr marL="121920" marR="121920" marT="60960" marB="60960"/>
                </a:tc>
                <a:extLst>
                  <a:ext uri="{0D108BD9-81ED-4DB2-BD59-A6C34878D82A}">
                    <a16:rowId xmlns:a16="http://schemas.microsoft.com/office/drawing/2014/main" val="2909043713"/>
                  </a:ext>
                </a:extLst>
              </a:tr>
            </a:tbl>
          </a:graphicData>
        </a:graphic>
      </p:graphicFrame>
      <p:graphicFrame>
        <p:nvGraphicFramePr>
          <p:cNvPr id="11" name="Content Placeholder 8">
            <a:extLst>
              <a:ext uri="{FF2B5EF4-FFF2-40B4-BE49-F238E27FC236}">
                <a16:creationId xmlns:a16="http://schemas.microsoft.com/office/drawing/2014/main" id="{06801A3E-5DB2-4198-93EF-B37E4E58A896}"/>
              </a:ext>
            </a:extLst>
          </p:cNvPr>
          <p:cNvGraphicFramePr>
            <a:graphicFrameLocks/>
          </p:cNvGraphicFramePr>
          <p:nvPr>
            <p:extLst>
              <p:ext uri="{D42A27DB-BD31-4B8C-83A1-F6EECF244321}">
                <p14:modId xmlns:p14="http://schemas.microsoft.com/office/powerpoint/2010/main" val="3677896319"/>
              </p:ext>
            </p:extLst>
          </p:nvPr>
        </p:nvGraphicFramePr>
        <p:xfrm>
          <a:off x="6283602" y="1365635"/>
          <a:ext cx="4993217" cy="3859105"/>
        </p:xfrm>
        <a:graphic>
          <a:graphicData uri="http://schemas.openxmlformats.org/drawingml/2006/table">
            <a:tbl>
              <a:tblPr firstRow="1" bandRow="1">
                <a:tableStyleId>{5C22544A-7EE6-4342-B048-85BDC9FD1C3A}</a:tableStyleId>
              </a:tblPr>
              <a:tblGrid>
                <a:gridCol w="4993217">
                  <a:extLst>
                    <a:ext uri="{9D8B030D-6E8A-4147-A177-3AD203B41FA5}">
                      <a16:colId xmlns:a16="http://schemas.microsoft.com/office/drawing/2014/main" val="903252467"/>
                    </a:ext>
                  </a:extLst>
                </a:gridCol>
              </a:tblGrid>
              <a:tr h="528320">
                <a:tc>
                  <a:txBody>
                    <a:bodyPr/>
                    <a:lstStyle/>
                    <a:p>
                      <a:pPr algn="l"/>
                      <a:r>
                        <a:rPr lang="en-US" sz="2700" dirty="0"/>
                        <a:t>Neoadjuvant Therapy</a:t>
                      </a:r>
                    </a:p>
                  </a:txBody>
                  <a:tcPr marL="121920" marR="121920" marT="60960" marB="60960"/>
                </a:tc>
                <a:extLst>
                  <a:ext uri="{0D108BD9-81ED-4DB2-BD59-A6C34878D82A}">
                    <a16:rowId xmlns:a16="http://schemas.microsoft.com/office/drawing/2014/main" val="3202310908"/>
                  </a:ext>
                </a:extLst>
              </a:tr>
              <a:tr h="853440">
                <a:tc>
                  <a:txBody>
                    <a:bodyPr/>
                    <a:lstStyle/>
                    <a:p>
                      <a:pPr algn="l"/>
                      <a:r>
                        <a:rPr lang="en-US" sz="2400" dirty="0"/>
                        <a:t>Improved delivery of multimodality therapy</a:t>
                      </a:r>
                    </a:p>
                  </a:txBody>
                  <a:tcPr marL="121920" marR="121920" marT="60960" marB="60960"/>
                </a:tc>
                <a:extLst>
                  <a:ext uri="{0D108BD9-81ED-4DB2-BD59-A6C34878D82A}">
                    <a16:rowId xmlns:a16="http://schemas.microsoft.com/office/drawing/2014/main" val="2035535431"/>
                  </a:ext>
                </a:extLst>
              </a:tr>
              <a:tr h="494453">
                <a:tc>
                  <a:txBody>
                    <a:bodyPr/>
                    <a:lstStyle/>
                    <a:p>
                      <a:pPr algn="l"/>
                      <a:r>
                        <a:rPr lang="en-US" sz="2400" dirty="0"/>
                        <a:t>Early therapy for micro-metastases</a:t>
                      </a:r>
                    </a:p>
                  </a:txBody>
                  <a:tcPr marL="121920" marR="121920" marT="60960" marB="60960"/>
                </a:tc>
                <a:extLst>
                  <a:ext uri="{0D108BD9-81ED-4DB2-BD59-A6C34878D82A}">
                    <a16:rowId xmlns:a16="http://schemas.microsoft.com/office/drawing/2014/main" val="3078749608"/>
                  </a:ext>
                </a:extLst>
              </a:tr>
              <a:tr h="494453">
                <a:tc>
                  <a:txBody>
                    <a:bodyPr/>
                    <a:lstStyle/>
                    <a:p>
                      <a:pPr algn="l"/>
                      <a:r>
                        <a:rPr lang="en-US" sz="2400" dirty="0"/>
                        <a:t>Biology and time selection</a:t>
                      </a:r>
                    </a:p>
                  </a:txBody>
                  <a:tcPr marL="121920" marR="121920" marT="60960" marB="60960"/>
                </a:tc>
                <a:extLst>
                  <a:ext uri="{0D108BD9-81ED-4DB2-BD59-A6C34878D82A}">
                    <a16:rowId xmlns:a16="http://schemas.microsoft.com/office/drawing/2014/main" val="3523835547"/>
                  </a:ext>
                </a:extLst>
              </a:tr>
              <a:tr h="494453">
                <a:tc>
                  <a:txBody>
                    <a:bodyPr/>
                    <a:lstStyle/>
                    <a:p>
                      <a:pPr algn="l"/>
                      <a:r>
                        <a:rPr lang="en-US" sz="2400" dirty="0"/>
                        <a:t>↑R0, ↓lymph node positivity rates</a:t>
                      </a:r>
                    </a:p>
                  </a:txBody>
                  <a:tcPr marL="121920" marR="121920" marT="60960" marB="60960"/>
                </a:tc>
                <a:extLst>
                  <a:ext uri="{0D108BD9-81ED-4DB2-BD59-A6C34878D82A}">
                    <a16:rowId xmlns:a16="http://schemas.microsoft.com/office/drawing/2014/main" val="1626543001"/>
                  </a:ext>
                </a:extLst>
              </a:tr>
              <a:tr h="494453">
                <a:tc>
                  <a:txBody>
                    <a:bodyPr/>
                    <a:lstStyle/>
                    <a:p>
                      <a:pPr algn="l"/>
                      <a:r>
                        <a:rPr lang="en-US" sz="2400" dirty="0"/>
                        <a:t>Concern lost window for surgery?</a:t>
                      </a:r>
                    </a:p>
                  </a:txBody>
                  <a:tcPr marL="121920" marR="121920" marT="60960" marB="60960"/>
                </a:tc>
                <a:extLst>
                  <a:ext uri="{0D108BD9-81ED-4DB2-BD59-A6C34878D82A}">
                    <a16:rowId xmlns:a16="http://schemas.microsoft.com/office/drawing/2014/main" val="831242770"/>
                  </a:ext>
                </a:extLst>
              </a:tr>
              <a:tr h="494453">
                <a:tc>
                  <a:txBody>
                    <a:bodyPr/>
                    <a:lstStyle/>
                    <a:p>
                      <a:pPr algn="l"/>
                      <a:r>
                        <a:rPr lang="en-US" sz="2400" dirty="0"/>
                        <a:t>Signal for improved outcome</a:t>
                      </a:r>
                    </a:p>
                  </a:txBody>
                  <a:tcPr marL="121920" marR="121920" marT="60960" marB="60960"/>
                </a:tc>
                <a:extLst>
                  <a:ext uri="{0D108BD9-81ED-4DB2-BD59-A6C34878D82A}">
                    <a16:rowId xmlns:a16="http://schemas.microsoft.com/office/drawing/2014/main" val="1323837505"/>
                  </a:ext>
                </a:extLst>
              </a:tr>
            </a:tbl>
          </a:graphicData>
        </a:graphic>
      </p:graphicFrame>
    </p:spTree>
    <p:extLst>
      <p:ext uri="{BB962C8B-B14F-4D97-AF65-F5344CB8AC3E}">
        <p14:creationId xmlns:p14="http://schemas.microsoft.com/office/powerpoint/2010/main" val="3992353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txBox="1">
            <a:spLocks noChangeArrowheads="1"/>
          </p:cNvSpPr>
          <p:nvPr/>
        </p:nvSpPr>
        <p:spPr bwMode="auto">
          <a:xfrm>
            <a:off x="1291894" y="5075065"/>
            <a:ext cx="10184707" cy="10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mn-cs"/>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0" indent="0" defTabSz="914377" eaLnBrk="1" hangingPunct="1">
              <a:buClr>
                <a:srgbClr val="737373"/>
              </a:buClr>
              <a:buNone/>
              <a:defRPr/>
            </a:pPr>
            <a:endParaRPr lang="en-US" altLang="en-US" sz="1800" kern="0" dirty="0">
              <a:solidFill>
                <a:srgbClr val="001B3A"/>
              </a:solidFill>
              <a:latin typeface="Calibri"/>
            </a:endParaRPr>
          </a:p>
          <a:p>
            <a:pPr marL="0" lvl="1" indent="0" defTabSz="914377" eaLnBrk="1" hangingPunct="1">
              <a:buClr>
                <a:srgbClr val="737373"/>
              </a:buClr>
              <a:buNone/>
              <a:defRPr/>
            </a:pPr>
            <a:r>
              <a:rPr lang="en-US" altLang="en-US" sz="2133" kern="0" dirty="0">
                <a:solidFill>
                  <a:srgbClr val="001B3A"/>
                </a:solidFill>
                <a:latin typeface="Arial" panose="020B0604020202020204" pitchFamily="34" charset="0"/>
                <a:cs typeface="Arial" panose="020B0604020202020204" pitchFamily="34" charset="0"/>
              </a:rPr>
              <a:t>Primary endpoint: Disease-Free Survival</a:t>
            </a:r>
          </a:p>
          <a:p>
            <a:pPr marL="0" lvl="1" indent="0" defTabSz="914377" eaLnBrk="1" hangingPunct="1">
              <a:buClr>
                <a:srgbClr val="737373"/>
              </a:buClr>
              <a:buNone/>
              <a:defRPr/>
            </a:pPr>
            <a:r>
              <a:rPr lang="en-US" altLang="en-US" sz="2133" kern="0" dirty="0">
                <a:solidFill>
                  <a:srgbClr val="001B3A"/>
                </a:solidFill>
                <a:latin typeface="Arial" panose="020B0604020202020204" pitchFamily="34" charset="0"/>
                <a:cs typeface="Arial" panose="020B0604020202020204" pitchFamily="34" charset="0"/>
              </a:rPr>
              <a:t>Secondary: Overall Survival</a:t>
            </a:r>
          </a:p>
        </p:txBody>
      </p:sp>
      <p:sp>
        <p:nvSpPr>
          <p:cNvPr id="3" name="Title 2">
            <a:extLst>
              <a:ext uri="{FF2B5EF4-FFF2-40B4-BE49-F238E27FC236}">
                <a16:creationId xmlns:a16="http://schemas.microsoft.com/office/drawing/2014/main" id="{11773392-23DE-4C74-98CE-7527D663849E}"/>
              </a:ext>
            </a:extLst>
          </p:cNvPr>
          <p:cNvSpPr>
            <a:spLocks noGrp="1"/>
          </p:cNvSpPr>
          <p:nvPr>
            <p:ph type="title"/>
          </p:nvPr>
        </p:nvSpPr>
        <p:spPr>
          <a:xfrm>
            <a:off x="1020841" y="297658"/>
            <a:ext cx="11053928" cy="782663"/>
          </a:xfrm>
        </p:spPr>
        <p:txBody>
          <a:bodyPr/>
          <a:lstStyle/>
          <a:p>
            <a:r>
              <a:rPr lang="en-US" sz="4267" dirty="0"/>
              <a:t>Adjuvant mFOLFIRINOX vs Gemcitabine</a:t>
            </a:r>
          </a:p>
        </p:txBody>
      </p:sp>
      <p:grpSp>
        <p:nvGrpSpPr>
          <p:cNvPr id="2" name="Group 1">
            <a:extLst>
              <a:ext uri="{FF2B5EF4-FFF2-40B4-BE49-F238E27FC236}">
                <a16:creationId xmlns:a16="http://schemas.microsoft.com/office/drawing/2014/main" id="{68AE7637-EC09-4D67-A0DB-AF6A96654047}"/>
              </a:ext>
            </a:extLst>
          </p:cNvPr>
          <p:cNvGrpSpPr/>
          <p:nvPr/>
        </p:nvGrpSpPr>
        <p:grpSpPr>
          <a:xfrm>
            <a:off x="1291895" y="1310268"/>
            <a:ext cx="9660179" cy="4003929"/>
            <a:chOff x="866750" y="1304588"/>
            <a:chExt cx="9660179" cy="4003929"/>
          </a:xfrm>
        </p:grpSpPr>
        <p:sp>
          <p:nvSpPr>
            <p:cNvPr id="21" name="Rectangle 20"/>
            <p:cNvSpPr/>
            <p:nvPr/>
          </p:nvSpPr>
          <p:spPr>
            <a:xfrm>
              <a:off x="866750" y="1765151"/>
              <a:ext cx="2546009" cy="3197780"/>
            </a:xfrm>
            <a:prstGeom prst="rect">
              <a:avLst/>
            </a:prstGeom>
            <a:solidFill>
              <a:srgbClr val="00B0F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914332">
                <a:defRPr/>
              </a:pPr>
              <a:r>
                <a:rPr lang="fr-FR" altLang="fr-FR" sz="2000" b="1" dirty="0" err="1">
                  <a:solidFill>
                    <a:schemeClr val="bg1"/>
                  </a:solidFill>
                </a:rPr>
                <a:t>Resected</a:t>
              </a:r>
              <a:r>
                <a:rPr lang="fr-FR" altLang="fr-FR" sz="2000" b="1" dirty="0">
                  <a:solidFill>
                    <a:schemeClr val="bg1"/>
                  </a:solidFill>
                </a:rPr>
                <a:t> </a:t>
              </a:r>
              <a:r>
                <a:rPr lang="fr-FR" altLang="fr-FR" sz="2000" b="1" dirty="0" err="1">
                  <a:solidFill>
                    <a:schemeClr val="bg1"/>
                  </a:solidFill>
                </a:rPr>
                <a:t>pancreas</a:t>
              </a:r>
              <a:r>
                <a:rPr lang="fr-FR" altLang="fr-FR" sz="2000" b="1" dirty="0">
                  <a:solidFill>
                    <a:schemeClr val="bg1"/>
                  </a:solidFill>
                </a:rPr>
                <a:t> cancer</a:t>
              </a:r>
            </a:p>
            <a:p>
              <a:pPr defTabSz="914332">
                <a:defRPr/>
              </a:pPr>
              <a:endParaRPr lang="en-US" sz="2000" b="1" dirty="0">
                <a:solidFill>
                  <a:schemeClr val="bg1"/>
                </a:solidFill>
              </a:endParaRPr>
            </a:p>
            <a:p>
              <a:pPr defTabSz="914332">
                <a:defRPr/>
              </a:pPr>
              <a:r>
                <a:rPr lang="en-US" sz="2000" b="1" dirty="0">
                  <a:solidFill>
                    <a:schemeClr val="bg1"/>
                  </a:solidFill>
                </a:rPr>
                <a:t>CA19-9 &lt;180 U/mL</a:t>
              </a:r>
              <a:br>
                <a:rPr lang="en-US" sz="2000" b="1" dirty="0">
                  <a:solidFill>
                    <a:schemeClr val="bg1"/>
                  </a:solidFill>
                </a:rPr>
              </a:br>
              <a:endParaRPr lang="en-US" altLang="fr-FR" sz="2000" b="1" dirty="0">
                <a:solidFill>
                  <a:schemeClr val="bg1"/>
                </a:solidFill>
              </a:endParaRPr>
            </a:p>
            <a:p>
              <a:pPr defTabSz="914332">
                <a:defRPr/>
              </a:pPr>
              <a:r>
                <a:rPr lang="en-US" altLang="fr-FR" sz="2000" b="1" dirty="0">
                  <a:solidFill>
                    <a:schemeClr val="bg1"/>
                  </a:solidFill>
                </a:rPr>
                <a:t>ECOG 0-1</a:t>
              </a:r>
            </a:p>
            <a:p>
              <a:pPr defTabSz="914332">
                <a:defRPr/>
              </a:pPr>
              <a:endParaRPr lang="en-US" altLang="fr-FR" sz="2000" b="1" dirty="0">
                <a:solidFill>
                  <a:schemeClr val="bg1"/>
                </a:solidFill>
              </a:endParaRPr>
            </a:p>
            <a:p>
              <a:pPr defTabSz="914332">
                <a:defRPr/>
              </a:pPr>
              <a:r>
                <a:rPr lang="en-US" altLang="fr-FR" sz="2000" b="1" dirty="0">
                  <a:solidFill>
                    <a:schemeClr val="bg1"/>
                  </a:solidFill>
                </a:rPr>
                <a:t>N= 493</a:t>
              </a:r>
              <a:endParaRPr lang="fr-FR" altLang="fr-FR" sz="2000" b="1" dirty="0">
                <a:solidFill>
                  <a:schemeClr val="bg1"/>
                </a:solidFill>
              </a:endParaRPr>
            </a:p>
          </p:txBody>
        </p:sp>
        <p:sp>
          <p:nvSpPr>
            <p:cNvPr id="12" name="Rectangle 11">
              <a:extLst>
                <a:ext uri="{FF2B5EF4-FFF2-40B4-BE49-F238E27FC236}">
                  <a16:creationId xmlns:a16="http://schemas.microsoft.com/office/drawing/2014/main" id="{83AA376B-9891-42F9-8A98-7818816470FC}"/>
                </a:ext>
              </a:extLst>
            </p:cNvPr>
            <p:cNvSpPr/>
            <p:nvPr/>
          </p:nvSpPr>
          <p:spPr>
            <a:xfrm>
              <a:off x="5252869" y="1304588"/>
              <a:ext cx="5222092" cy="1706633"/>
            </a:xfrm>
            <a:prstGeom prst="rect">
              <a:avLst/>
            </a:prstGeom>
            <a:solidFill>
              <a:srgbClr val="FF6600"/>
            </a:solidFill>
            <a:ln w="28575"/>
          </p:spPr>
          <p:style>
            <a:lnRef idx="2">
              <a:schemeClr val="dk1"/>
            </a:lnRef>
            <a:fillRef idx="1">
              <a:schemeClr val="lt1"/>
            </a:fillRef>
            <a:effectRef idx="0">
              <a:schemeClr val="dk1"/>
            </a:effectRef>
            <a:fontRef idx="minor">
              <a:schemeClr val="dk1"/>
            </a:fontRef>
          </p:style>
          <p:txBody>
            <a:bodyPr anchor="ctr"/>
            <a:lstStyle/>
            <a:p>
              <a:pPr algn="ctr" defTabSz="914377">
                <a:spcBef>
                  <a:spcPts val="600"/>
                </a:spcBef>
                <a:spcAft>
                  <a:spcPts val="600"/>
                </a:spcAft>
                <a:defRPr/>
              </a:pPr>
              <a:r>
                <a:rPr lang="en-US" sz="2667" b="1" dirty="0" err="1">
                  <a:solidFill>
                    <a:srgbClr val="001B3A"/>
                  </a:solidFill>
                  <a:ea typeface="Times" panose="02020603050405020304" pitchFamily="18" charset="0"/>
                </a:rPr>
                <a:t>mFOLFIRINOX</a:t>
              </a:r>
              <a:r>
                <a:rPr lang="en-US" sz="2667" b="1" dirty="0">
                  <a:solidFill>
                    <a:srgbClr val="001B3A"/>
                  </a:solidFill>
                  <a:ea typeface="Times" panose="02020603050405020304" pitchFamily="18" charset="0"/>
                </a:rPr>
                <a:t> (N= 247)</a:t>
              </a:r>
            </a:p>
            <a:p>
              <a:pPr algn="ctr" defTabSz="914377">
                <a:defRPr/>
              </a:pPr>
              <a:r>
                <a:rPr lang="en-GB" sz="1867" b="1" dirty="0">
                  <a:solidFill>
                    <a:prstClr val="black"/>
                  </a:solidFill>
                </a:rPr>
                <a:t>Every 2 weeks; 12 cycles </a:t>
              </a:r>
            </a:p>
          </p:txBody>
        </p:sp>
        <p:sp>
          <p:nvSpPr>
            <p:cNvPr id="13" name="Rectangle 12">
              <a:extLst>
                <a:ext uri="{FF2B5EF4-FFF2-40B4-BE49-F238E27FC236}">
                  <a16:creationId xmlns:a16="http://schemas.microsoft.com/office/drawing/2014/main" id="{9BB94E5A-D213-4512-8F8B-01EF6C4430A7}"/>
                </a:ext>
              </a:extLst>
            </p:cNvPr>
            <p:cNvSpPr/>
            <p:nvPr/>
          </p:nvSpPr>
          <p:spPr>
            <a:xfrm>
              <a:off x="5252868" y="3644445"/>
              <a:ext cx="5274061" cy="1318487"/>
            </a:xfrm>
            <a:prstGeom prst="rect">
              <a:avLst/>
            </a:prstGeom>
            <a:solidFill>
              <a:srgbClr val="92D050"/>
            </a:solidFill>
            <a:ln w="28575"/>
          </p:spPr>
          <p:style>
            <a:lnRef idx="2">
              <a:schemeClr val="dk1"/>
            </a:lnRef>
            <a:fillRef idx="1">
              <a:schemeClr val="lt1"/>
            </a:fillRef>
            <a:effectRef idx="0">
              <a:schemeClr val="dk1"/>
            </a:effectRef>
            <a:fontRef idx="minor">
              <a:schemeClr val="dk1"/>
            </a:fontRef>
          </p:style>
          <p:txBody>
            <a:bodyPr anchor="ctr"/>
            <a:lstStyle/>
            <a:p>
              <a:pPr algn="ctr" defTabSz="914377">
                <a:spcBef>
                  <a:spcPts val="600"/>
                </a:spcBef>
                <a:spcAft>
                  <a:spcPts val="600"/>
                </a:spcAft>
                <a:defRPr/>
              </a:pPr>
              <a:r>
                <a:rPr lang="en-US" sz="2667" b="1" dirty="0">
                  <a:solidFill>
                    <a:srgbClr val="001B3A"/>
                  </a:solidFill>
                  <a:ea typeface="Times" panose="02020603050405020304" pitchFamily="18" charset="0"/>
                </a:rPr>
                <a:t>Gemcitabine (N= 246)</a:t>
              </a:r>
              <a:br>
                <a:rPr lang="fr-FR" sz="2133" b="1" dirty="0">
                  <a:solidFill>
                    <a:prstClr val="black"/>
                  </a:solidFill>
                </a:rPr>
              </a:br>
              <a:r>
                <a:rPr lang="fr-FR" sz="1867" b="1" dirty="0">
                  <a:solidFill>
                    <a:prstClr val="black"/>
                  </a:solidFill>
                </a:rPr>
                <a:t>6 cycles</a:t>
              </a:r>
              <a:endParaRPr lang="fr-FR" altLang="fr-FR" sz="1867" b="1" dirty="0">
                <a:solidFill>
                  <a:prstClr val="black"/>
                </a:solidFill>
              </a:endParaRPr>
            </a:p>
          </p:txBody>
        </p:sp>
        <p:cxnSp>
          <p:nvCxnSpPr>
            <p:cNvPr id="16" name="Straight Arrow Connector 15">
              <a:extLst>
                <a:ext uri="{FF2B5EF4-FFF2-40B4-BE49-F238E27FC236}">
                  <a16:creationId xmlns:a16="http://schemas.microsoft.com/office/drawing/2014/main" id="{D72218F3-E3F2-4F73-A382-296263B325FF}"/>
                </a:ext>
              </a:extLst>
            </p:cNvPr>
            <p:cNvCxnSpPr>
              <a:cxnSpLocks/>
            </p:cNvCxnSpPr>
            <p:nvPr/>
          </p:nvCxnSpPr>
          <p:spPr>
            <a:xfrm flipV="1">
              <a:off x="4380821" y="1899245"/>
              <a:ext cx="680743" cy="6057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C6D8F-728E-4534-9BB7-4FC860913F83}"/>
                </a:ext>
              </a:extLst>
            </p:cNvPr>
            <p:cNvCxnSpPr>
              <a:cxnSpLocks/>
            </p:cNvCxnSpPr>
            <p:nvPr/>
          </p:nvCxnSpPr>
          <p:spPr>
            <a:xfrm>
              <a:off x="4397503" y="3831187"/>
              <a:ext cx="680743" cy="653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5">
              <a:extLst>
                <a:ext uri="{FF2B5EF4-FFF2-40B4-BE49-F238E27FC236}">
                  <a16:creationId xmlns:a16="http://schemas.microsoft.com/office/drawing/2014/main" id="{654FD7F7-72DC-4405-869F-C5912528F3C9}"/>
                </a:ext>
              </a:extLst>
            </p:cNvPr>
            <p:cNvSpPr txBox="1">
              <a:spLocks noChangeArrowheads="1"/>
            </p:cNvSpPr>
            <p:nvPr/>
          </p:nvSpPr>
          <p:spPr bwMode="auto">
            <a:xfrm>
              <a:off x="3716876" y="1307428"/>
              <a:ext cx="560400" cy="4001089"/>
            </a:xfrm>
            <a:prstGeom prst="rect">
              <a:avLst/>
            </a:prstGeom>
            <a:solidFill>
              <a:srgbClr val="FFF108"/>
            </a:solidFill>
            <a:ln w="28575">
              <a:solidFill>
                <a:schemeClr val="tx1"/>
              </a:solidFill>
              <a:miter lim="800000"/>
              <a:headEnd/>
              <a:tailEnd/>
            </a:ln>
          </p:spPr>
          <p:txBody>
            <a:bodyPr wrap="none" lIns="121915" tIns="60957" rIns="121915" bIns="60957">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332" eaLnBrk="1" hangingPunct="1">
                <a:defRPr/>
              </a:pPr>
              <a:r>
                <a:rPr lang="fr-FR" altLang="fr-FR" sz="2800" b="1" dirty="0">
                  <a:solidFill>
                    <a:srgbClr val="000208"/>
                  </a:solidFill>
                </a:rPr>
                <a:t>R</a:t>
              </a:r>
            </a:p>
            <a:p>
              <a:pPr algn="ctr" defTabSz="914332" eaLnBrk="1" hangingPunct="1">
                <a:defRPr/>
              </a:pPr>
              <a:r>
                <a:rPr lang="fr-FR" altLang="fr-FR" sz="2800" b="1" dirty="0">
                  <a:solidFill>
                    <a:srgbClr val="000208"/>
                  </a:solidFill>
                </a:rPr>
                <a:t>A</a:t>
              </a:r>
            </a:p>
            <a:p>
              <a:pPr algn="ctr" defTabSz="914332" eaLnBrk="1" hangingPunct="1">
                <a:defRPr/>
              </a:pPr>
              <a:r>
                <a:rPr lang="fr-FR" altLang="fr-FR" sz="2800" b="1" dirty="0">
                  <a:solidFill>
                    <a:srgbClr val="000208"/>
                  </a:solidFill>
                </a:rPr>
                <a:t>N</a:t>
              </a:r>
            </a:p>
            <a:p>
              <a:pPr algn="ctr" defTabSz="914332" eaLnBrk="1" hangingPunct="1">
                <a:defRPr/>
              </a:pPr>
              <a:r>
                <a:rPr lang="fr-FR" altLang="fr-FR" sz="2800" b="1" dirty="0">
                  <a:solidFill>
                    <a:srgbClr val="000208"/>
                  </a:solidFill>
                </a:rPr>
                <a:t>D</a:t>
              </a:r>
            </a:p>
            <a:p>
              <a:pPr algn="ctr" defTabSz="914332" eaLnBrk="1" hangingPunct="1">
                <a:defRPr/>
              </a:pPr>
              <a:r>
                <a:rPr lang="fr-FR" altLang="fr-FR" sz="2800" b="1" dirty="0">
                  <a:solidFill>
                    <a:srgbClr val="000208"/>
                  </a:solidFill>
                </a:rPr>
                <a:t>O</a:t>
              </a:r>
            </a:p>
            <a:p>
              <a:pPr algn="ctr" defTabSz="914332" eaLnBrk="1" hangingPunct="1">
                <a:defRPr/>
              </a:pPr>
              <a:r>
                <a:rPr lang="fr-FR" altLang="fr-FR" sz="2800" b="1" dirty="0">
                  <a:solidFill>
                    <a:srgbClr val="000208"/>
                  </a:solidFill>
                </a:rPr>
                <a:t>M</a:t>
              </a:r>
            </a:p>
            <a:p>
              <a:pPr algn="ctr" defTabSz="914332" eaLnBrk="1" hangingPunct="1">
                <a:defRPr/>
              </a:pPr>
              <a:r>
                <a:rPr lang="fr-FR" altLang="fr-FR" sz="2800" b="1" dirty="0">
                  <a:solidFill>
                    <a:srgbClr val="000208"/>
                  </a:solidFill>
                </a:rPr>
                <a:t>I</a:t>
              </a:r>
            </a:p>
            <a:p>
              <a:pPr algn="ctr" defTabSz="914332" eaLnBrk="1" hangingPunct="1">
                <a:defRPr/>
              </a:pPr>
              <a:r>
                <a:rPr lang="fr-FR" altLang="fr-FR" sz="2800" b="1" dirty="0">
                  <a:solidFill>
                    <a:srgbClr val="000208"/>
                  </a:solidFill>
                </a:rPr>
                <a:t>Z</a:t>
              </a:r>
            </a:p>
            <a:p>
              <a:pPr algn="ctr" defTabSz="914332" eaLnBrk="1" hangingPunct="1">
                <a:defRPr/>
              </a:pPr>
              <a:r>
                <a:rPr lang="fr-FR" altLang="fr-FR" sz="2800" b="1" dirty="0">
                  <a:solidFill>
                    <a:srgbClr val="000208"/>
                  </a:solidFill>
                </a:rPr>
                <a:t>E</a:t>
              </a:r>
            </a:p>
          </p:txBody>
        </p:sp>
      </p:grpSp>
      <p:sp>
        <p:nvSpPr>
          <p:cNvPr id="10" name="CuadroTexto 4">
            <a:extLst>
              <a:ext uri="{FF2B5EF4-FFF2-40B4-BE49-F238E27FC236}">
                <a16:creationId xmlns:a16="http://schemas.microsoft.com/office/drawing/2014/main" id="{8F0779A4-C686-4356-9ED4-A70D0372D46C}"/>
              </a:ext>
            </a:extLst>
          </p:cNvPr>
          <p:cNvSpPr txBox="1"/>
          <p:nvPr/>
        </p:nvSpPr>
        <p:spPr>
          <a:xfrm>
            <a:off x="1146220" y="6344766"/>
            <a:ext cx="4624659" cy="307777"/>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Conroy T, et al. </a:t>
            </a:r>
            <a:r>
              <a:rPr lang="it-IT" sz="1400" dirty="0">
                <a:latin typeface="Arial" panose="020B0604020202020204" pitchFamily="34" charset="0"/>
                <a:cs typeface="Arial" panose="020B0604020202020204" pitchFamily="34" charset="0"/>
              </a:rPr>
              <a:t>NEJM, 2018</a:t>
            </a:r>
            <a:endParaRPr lang="es-E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5717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ZoneTexte 5"/>
          <p:cNvSpPr txBox="1"/>
          <p:nvPr/>
        </p:nvSpPr>
        <p:spPr>
          <a:xfrm>
            <a:off x="8393723" y="1546811"/>
            <a:ext cx="3798277" cy="2708049"/>
          </a:xfrm>
          <a:prstGeom prst="rect">
            <a:avLst/>
          </a:prstGeom>
          <a:solidFill>
            <a:schemeClr val="bg1"/>
          </a:solidFill>
        </p:spPr>
        <p:txBody>
          <a:bodyPr wrap="square" rtlCol="0">
            <a:spAutoFit/>
          </a:bodyPr>
          <a:lstStyle/>
          <a:p>
            <a:pPr defTabSz="914377">
              <a:defRPr/>
            </a:pPr>
            <a:endParaRPr lang="en-US" sz="2400" b="1" dirty="0">
              <a:solidFill>
                <a:prstClr val="black"/>
              </a:solidFill>
            </a:endParaRPr>
          </a:p>
          <a:p>
            <a:pPr defTabSz="914377">
              <a:defRPr/>
            </a:pPr>
            <a:r>
              <a:rPr lang="en-US" sz="2133" dirty="0">
                <a:solidFill>
                  <a:prstClr val="black"/>
                </a:solidFill>
                <a:latin typeface="Arial" panose="020B0604020202020204" pitchFamily="34" charset="0"/>
                <a:cs typeface="Arial" panose="020B0604020202020204" pitchFamily="34" charset="0"/>
              </a:rPr>
              <a:t>Median overall survival: </a:t>
            </a:r>
          </a:p>
          <a:p>
            <a:pPr defTabSz="914377">
              <a:defRPr/>
            </a:pPr>
            <a:r>
              <a:rPr lang="en-US" sz="2133" b="1" dirty="0">
                <a:solidFill>
                  <a:srgbClr val="FF0000"/>
                </a:solidFill>
                <a:latin typeface="Arial" panose="020B0604020202020204" pitchFamily="34" charset="0"/>
                <a:cs typeface="Arial" panose="020B0604020202020204" pitchFamily="34" charset="0"/>
              </a:rPr>
              <a:t>mFOLFIRINOX 54.4 months</a:t>
            </a:r>
            <a:br>
              <a:rPr lang="en-US" sz="2133" dirty="0">
                <a:solidFill>
                  <a:srgbClr val="FF0000"/>
                </a:solidFill>
                <a:latin typeface="Arial" panose="020B0604020202020204" pitchFamily="34" charset="0"/>
                <a:cs typeface="Arial" panose="020B0604020202020204" pitchFamily="34" charset="0"/>
              </a:rPr>
            </a:br>
            <a:r>
              <a:rPr lang="en-US" sz="2133" dirty="0">
                <a:solidFill>
                  <a:srgbClr val="0000FF"/>
                </a:solidFill>
                <a:latin typeface="Arial" panose="020B0604020202020204" pitchFamily="34" charset="0"/>
                <a:cs typeface="Arial" panose="020B0604020202020204" pitchFamily="34" charset="0"/>
              </a:rPr>
              <a:t>Gemcitabine 35 months</a:t>
            </a:r>
          </a:p>
          <a:p>
            <a:pPr defTabSz="914377">
              <a:defRPr/>
            </a:pPr>
            <a:endParaRPr lang="en-US" sz="2133" dirty="0">
              <a:solidFill>
                <a:srgbClr val="0000FF"/>
              </a:solidFill>
              <a:latin typeface="Arial" panose="020B0604020202020204" pitchFamily="34" charset="0"/>
              <a:cs typeface="Arial" panose="020B0604020202020204" pitchFamily="34" charset="0"/>
            </a:endParaRPr>
          </a:p>
          <a:p>
            <a:pPr defTabSz="914377">
              <a:defRPr/>
            </a:pPr>
            <a:r>
              <a:rPr lang="en-US" sz="2133" dirty="0">
                <a:latin typeface="Arial" panose="020B0604020202020204" pitchFamily="34" charset="0"/>
                <a:cs typeface="Arial" panose="020B0604020202020204" pitchFamily="34" charset="0"/>
              </a:rPr>
              <a:t>HR 0.64, p=0.003 </a:t>
            </a:r>
          </a:p>
          <a:p>
            <a:pPr defTabSz="914377">
              <a:defRPr/>
            </a:pPr>
            <a:br>
              <a:rPr lang="en-US" sz="2133" dirty="0">
                <a:solidFill>
                  <a:srgbClr val="0000FF"/>
                </a:solidFill>
                <a:latin typeface="Arial" panose="020B0604020202020204" pitchFamily="34" charset="0"/>
                <a:cs typeface="Arial" panose="020B0604020202020204" pitchFamily="34" charset="0"/>
              </a:rPr>
            </a:br>
            <a:endParaRPr lang="fr-FR" dirty="0">
              <a:solidFill>
                <a:prstClr val="black"/>
              </a:solidFill>
              <a:latin typeface="Trebuchet MS"/>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3956" t="11440" r="2512" b="16866"/>
          <a:stretch/>
        </p:blipFill>
        <p:spPr>
          <a:xfrm>
            <a:off x="219859" y="1402080"/>
            <a:ext cx="7915955" cy="4219131"/>
          </a:xfrm>
          <a:prstGeom prst="rect">
            <a:avLst/>
          </a:prstGeom>
        </p:spPr>
      </p:pic>
      <p:sp>
        <p:nvSpPr>
          <p:cNvPr id="4" name="Title 3">
            <a:extLst>
              <a:ext uri="{FF2B5EF4-FFF2-40B4-BE49-F238E27FC236}">
                <a16:creationId xmlns:a16="http://schemas.microsoft.com/office/drawing/2014/main" id="{DED39CCE-729A-4BC7-B0CA-82F98E16B6E7}"/>
              </a:ext>
            </a:extLst>
          </p:cNvPr>
          <p:cNvSpPr>
            <a:spLocks noGrp="1"/>
          </p:cNvSpPr>
          <p:nvPr>
            <p:ph type="title"/>
          </p:nvPr>
        </p:nvSpPr>
        <p:spPr>
          <a:xfrm>
            <a:off x="1016000" y="143380"/>
            <a:ext cx="10956141" cy="948411"/>
          </a:xfrm>
        </p:spPr>
        <p:txBody>
          <a:bodyPr/>
          <a:lstStyle/>
          <a:p>
            <a:r>
              <a:rPr lang="en-US" sz="4267" dirty="0"/>
              <a:t>PRODIGE: Overall Survival</a:t>
            </a:r>
          </a:p>
        </p:txBody>
      </p:sp>
      <p:sp>
        <p:nvSpPr>
          <p:cNvPr id="5" name="TextBox 4">
            <a:extLst>
              <a:ext uri="{FF2B5EF4-FFF2-40B4-BE49-F238E27FC236}">
                <a16:creationId xmlns:a16="http://schemas.microsoft.com/office/drawing/2014/main" id="{CB498F2D-0C46-EF47-9BEF-F8EAD2EBAA08}"/>
              </a:ext>
            </a:extLst>
          </p:cNvPr>
          <p:cNvSpPr txBox="1"/>
          <p:nvPr/>
        </p:nvSpPr>
        <p:spPr>
          <a:xfrm>
            <a:off x="3920125" y="1094303"/>
            <a:ext cx="2532503" cy="307777"/>
          </a:xfrm>
          <a:prstGeom prst="rect">
            <a:avLst/>
          </a:prstGeom>
          <a:noFill/>
        </p:spPr>
        <p:txBody>
          <a:bodyPr wrap="square" rtlCol="0">
            <a:spAutoFit/>
          </a:bodyPr>
          <a:lstStyle/>
          <a:p>
            <a:pPr algn="l">
              <a:buNone/>
            </a:pPr>
            <a:r>
              <a:rPr lang="en-US" sz="1400" dirty="0">
                <a:latin typeface="+mj-lt"/>
              </a:rPr>
              <a:t>A: Gemcitabine</a:t>
            </a:r>
          </a:p>
        </p:txBody>
      </p:sp>
      <p:cxnSp>
        <p:nvCxnSpPr>
          <p:cNvPr id="7" name="Straight Connector 6">
            <a:extLst>
              <a:ext uri="{FF2B5EF4-FFF2-40B4-BE49-F238E27FC236}">
                <a16:creationId xmlns:a16="http://schemas.microsoft.com/office/drawing/2014/main" id="{52762D16-75E6-974B-9A18-B6589DD9E65F}"/>
              </a:ext>
            </a:extLst>
          </p:cNvPr>
          <p:cNvCxnSpPr/>
          <p:nvPr/>
        </p:nvCxnSpPr>
        <p:spPr bwMode="auto">
          <a:xfrm>
            <a:off x="5573354" y="1236789"/>
            <a:ext cx="287866" cy="0"/>
          </a:xfrm>
          <a:prstGeom prst="line">
            <a:avLst/>
          </a:prstGeom>
          <a:noFill/>
          <a:ln w="28575" cap="flat" cmpd="sng" algn="ctr">
            <a:solidFill>
              <a:schemeClr val="accent2"/>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16107222-7AD6-7A48-ADC5-BC07B9B2C219}"/>
              </a:ext>
            </a:extLst>
          </p:cNvPr>
          <p:cNvCxnSpPr/>
          <p:nvPr/>
        </p:nvCxnSpPr>
        <p:spPr bwMode="auto">
          <a:xfrm>
            <a:off x="3632259" y="1236789"/>
            <a:ext cx="287866" cy="0"/>
          </a:xfrm>
          <a:prstGeom prst="line">
            <a:avLst/>
          </a:prstGeom>
          <a:noFill/>
          <a:ln w="28575" cap="flat" cmpd="sng" algn="ctr">
            <a:solidFill>
              <a:srgbClr val="2986E2"/>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C64353E1-4891-8B42-BC88-B3F4B839C3D3}"/>
              </a:ext>
            </a:extLst>
          </p:cNvPr>
          <p:cNvSpPr txBox="1"/>
          <p:nvPr/>
        </p:nvSpPr>
        <p:spPr>
          <a:xfrm>
            <a:off x="5861220" y="1094303"/>
            <a:ext cx="2532503" cy="307777"/>
          </a:xfrm>
          <a:prstGeom prst="rect">
            <a:avLst/>
          </a:prstGeom>
          <a:noFill/>
        </p:spPr>
        <p:txBody>
          <a:bodyPr wrap="square" rtlCol="0">
            <a:spAutoFit/>
          </a:bodyPr>
          <a:lstStyle/>
          <a:p>
            <a:r>
              <a:rPr lang="en-US" sz="1400" dirty="0">
                <a:latin typeface="+mj-lt"/>
              </a:rPr>
              <a:t>B: </a:t>
            </a:r>
            <a:r>
              <a:rPr lang="en-US" sz="1400" dirty="0" err="1">
                <a:latin typeface="+mj-lt"/>
              </a:rPr>
              <a:t>mFOLFIRINOX</a:t>
            </a:r>
            <a:endParaRPr lang="en-US" sz="1400" dirty="0">
              <a:latin typeface="+mj-lt"/>
            </a:endParaRPr>
          </a:p>
        </p:txBody>
      </p:sp>
      <p:sp>
        <p:nvSpPr>
          <p:cNvPr id="10" name="TextBox 9">
            <a:extLst>
              <a:ext uri="{FF2B5EF4-FFF2-40B4-BE49-F238E27FC236}">
                <a16:creationId xmlns:a16="http://schemas.microsoft.com/office/drawing/2014/main" id="{C7008832-E929-474D-8F8D-717C80650C65}"/>
              </a:ext>
            </a:extLst>
          </p:cNvPr>
          <p:cNvSpPr txBox="1"/>
          <p:nvPr/>
        </p:nvSpPr>
        <p:spPr>
          <a:xfrm>
            <a:off x="232051" y="5584635"/>
            <a:ext cx="7696077" cy="984885"/>
          </a:xfrm>
          <a:prstGeom prst="rect">
            <a:avLst/>
          </a:prstGeom>
          <a:noFill/>
        </p:spPr>
        <p:txBody>
          <a:bodyPr wrap="square" rtlCol="0">
            <a:spAutoFit/>
          </a:bodyPr>
          <a:lstStyle/>
          <a:p>
            <a:pPr algn="l">
              <a:buNone/>
            </a:pPr>
            <a:r>
              <a:rPr lang="en-US" sz="1600" dirty="0">
                <a:latin typeface="+mj-lt"/>
              </a:rPr>
              <a:t>Number at risk</a:t>
            </a:r>
          </a:p>
          <a:p>
            <a:pPr algn="l">
              <a:buNone/>
              <a:tabLst>
                <a:tab pos="1419225" algn="l"/>
                <a:tab pos="2055813" algn="l"/>
                <a:tab pos="2624138" algn="l"/>
                <a:tab pos="3132138" algn="l"/>
                <a:tab pos="3651250" algn="l"/>
                <a:tab pos="4221163" algn="l"/>
                <a:tab pos="4740275" algn="l"/>
                <a:tab pos="5248275" algn="l"/>
                <a:tab pos="5816600" algn="l"/>
                <a:tab pos="6337300" algn="l"/>
                <a:tab pos="6905625" algn="l"/>
              </a:tabLst>
            </a:pPr>
            <a:r>
              <a:rPr lang="en-US" sz="1400" dirty="0">
                <a:latin typeface="+mj-lt"/>
              </a:rPr>
              <a:t>A: Gemcitabine	  246	233	215	171	120	81	55	33	18	9	4</a:t>
            </a:r>
          </a:p>
          <a:p>
            <a:pPr>
              <a:tabLst>
                <a:tab pos="1474788" algn="l"/>
                <a:tab pos="1535113" algn="l"/>
                <a:tab pos="2055813" algn="l"/>
                <a:tab pos="2624138" algn="l"/>
                <a:tab pos="3132138" algn="l"/>
                <a:tab pos="3651250" algn="l"/>
                <a:tab pos="4221163" algn="l"/>
                <a:tab pos="4740275" algn="l"/>
                <a:tab pos="5248275" algn="l"/>
                <a:tab pos="5816600" algn="l"/>
                <a:tab pos="6337300" algn="l"/>
                <a:tab pos="6905625" algn="l"/>
              </a:tabLst>
            </a:pPr>
            <a:r>
              <a:rPr lang="en-US" sz="1400" dirty="0">
                <a:latin typeface="+mj-lt"/>
              </a:rPr>
              <a:t>B: </a:t>
            </a:r>
            <a:r>
              <a:rPr lang="en-US" sz="1400" dirty="0" err="1">
                <a:latin typeface="+mj-lt"/>
              </a:rPr>
              <a:t>mFOLFIRINOX</a:t>
            </a:r>
            <a:r>
              <a:rPr lang="en-US" sz="1400" dirty="0">
                <a:latin typeface="+mj-lt"/>
              </a:rPr>
              <a:t>	 247	223	210	165	119	91	68	46	32	16	4</a:t>
            </a:r>
          </a:p>
          <a:p>
            <a:endParaRPr lang="en-US" sz="1400" dirty="0">
              <a:latin typeface="+mj-lt"/>
            </a:endParaRPr>
          </a:p>
        </p:txBody>
      </p:sp>
    </p:spTree>
    <p:extLst>
      <p:ext uri="{BB962C8B-B14F-4D97-AF65-F5344CB8AC3E}">
        <p14:creationId xmlns:p14="http://schemas.microsoft.com/office/powerpoint/2010/main" val="879599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020088" y="1819265"/>
            <a:ext cx="1753891" cy="3085647"/>
          </a:xfrm>
          <a:prstGeom prst="rect">
            <a:avLst/>
          </a:prstGeom>
          <a:solidFill>
            <a:srgbClr val="00B0F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914332">
              <a:defRPr/>
            </a:pPr>
            <a:r>
              <a:rPr lang="fr-FR" altLang="fr-FR" sz="2133" b="1" dirty="0" err="1">
                <a:solidFill>
                  <a:schemeClr val="bg1"/>
                </a:solidFill>
              </a:rPr>
              <a:t>Resectable</a:t>
            </a:r>
            <a:r>
              <a:rPr lang="fr-FR" altLang="fr-FR" sz="2133" b="1" dirty="0">
                <a:solidFill>
                  <a:schemeClr val="bg1"/>
                </a:solidFill>
              </a:rPr>
              <a:t> </a:t>
            </a:r>
            <a:r>
              <a:rPr lang="fr-FR" altLang="fr-FR" sz="2133" b="1" dirty="0" err="1">
                <a:solidFill>
                  <a:schemeClr val="bg1"/>
                </a:solidFill>
              </a:rPr>
              <a:t>Pancreatic</a:t>
            </a:r>
            <a:r>
              <a:rPr lang="fr-FR" altLang="fr-FR" sz="2133" b="1" dirty="0">
                <a:solidFill>
                  <a:schemeClr val="bg1"/>
                </a:solidFill>
              </a:rPr>
              <a:t> Cancer</a:t>
            </a:r>
            <a:br>
              <a:rPr lang="en-US" altLang="fr-FR" sz="2133" b="1" dirty="0">
                <a:solidFill>
                  <a:schemeClr val="bg1"/>
                </a:solidFill>
              </a:rPr>
            </a:br>
            <a:endParaRPr lang="en-US" altLang="fr-FR" sz="2133" b="1" dirty="0">
              <a:solidFill>
                <a:schemeClr val="bg1"/>
              </a:solidFill>
            </a:endParaRPr>
          </a:p>
          <a:p>
            <a:pPr defTabSz="914332">
              <a:defRPr/>
            </a:pPr>
            <a:r>
              <a:rPr lang="en-US" altLang="fr-FR" sz="2133" b="1" dirty="0">
                <a:solidFill>
                  <a:schemeClr val="bg1"/>
                </a:solidFill>
              </a:rPr>
              <a:t>ECOG 0-1</a:t>
            </a:r>
            <a:endParaRPr lang="fr-FR" altLang="fr-FR" sz="2133" b="1" dirty="0">
              <a:solidFill>
                <a:schemeClr val="bg1"/>
              </a:solidFill>
            </a:endParaRPr>
          </a:p>
        </p:txBody>
      </p:sp>
      <p:sp>
        <p:nvSpPr>
          <p:cNvPr id="24" name="Rectangle 3"/>
          <p:cNvSpPr txBox="1">
            <a:spLocks noChangeArrowheads="1"/>
          </p:cNvSpPr>
          <p:nvPr/>
        </p:nvSpPr>
        <p:spPr bwMode="auto">
          <a:xfrm>
            <a:off x="952472" y="5355249"/>
            <a:ext cx="106960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mn-cs"/>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0" indent="0" defTabSz="914377" eaLnBrk="1" hangingPunct="1">
              <a:buClr>
                <a:srgbClr val="737373"/>
              </a:buClr>
              <a:buNone/>
              <a:defRPr/>
            </a:pPr>
            <a:endParaRPr lang="en-US" altLang="en-US" sz="1800" kern="0" dirty="0">
              <a:solidFill>
                <a:srgbClr val="001B3A"/>
              </a:solidFill>
              <a:latin typeface="Calibri"/>
            </a:endParaRPr>
          </a:p>
          <a:p>
            <a:pPr marL="0" lvl="1" indent="0" defTabSz="914377" eaLnBrk="1" hangingPunct="1">
              <a:buClr>
                <a:srgbClr val="737373"/>
              </a:buClr>
              <a:buNone/>
              <a:defRPr/>
            </a:pPr>
            <a:r>
              <a:rPr lang="en-US" altLang="en-US" sz="2400" kern="0" dirty="0">
                <a:solidFill>
                  <a:srgbClr val="001B3A"/>
                </a:solidFill>
                <a:latin typeface="Arial" panose="020B0604020202020204" pitchFamily="34" charset="0"/>
                <a:cs typeface="Arial" panose="020B0604020202020204" pitchFamily="34" charset="0"/>
              </a:rPr>
              <a:t>Primary endpoint: Overall survival</a:t>
            </a:r>
          </a:p>
        </p:txBody>
      </p:sp>
      <p:sp>
        <p:nvSpPr>
          <p:cNvPr id="12" name="Rectangle 11">
            <a:extLst>
              <a:ext uri="{FF2B5EF4-FFF2-40B4-BE49-F238E27FC236}">
                <a16:creationId xmlns:a16="http://schemas.microsoft.com/office/drawing/2014/main" id="{83AA376B-9891-42F9-8A98-7818816470FC}"/>
              </a:ext>
            </a:extLst>
          </p:cNvPr>
          <p:cNvSpPr/>
          <p:nvPr/>
        </p:nvSpPr>
        <p:spPr>
          <a:xfrm>
            <a:off x="4609696" y="1240154"/>
            <a:ext cx="1464915" cy="1773997"/>
          </a:xfrm>
          <a:prstGeom prst="rect">
            <a:avLst/>
          </a:prstGeom>
          <a:solidFill>
            <a:srgbClr val="FFC000"/>
          </a:solidFill>
          <a:ln w="28575"/>
        </p:spPr>
        <p:style>
          <a:lnRef idx="2">
            <a:schemeClr val="dk1"/>
          </a:lnRef>
          <a:fillRef idx="1">
            <a:schemeClr val="lt1"/>
          </a:fillRef>
          <a:effectRef idx="0">
            <a:schemeClr val="dk1"/>
          </a:effectRef>
          <a:fontRef idx="minor">
            <a:schemeClr val="dk1"/>
          </a:fontRef>
        </p:style>
        <p:txBody>
          <a:bodyPr anchor="ctr"/>
          <a:lstStyle/>
          <a:p>
            <a:pPr defTabSz="914377">
              <a:spcBef>
                <a:spcPts val="600"/>
              </a:spcBef>
              <a:spcAft>
                <a:spcPts val="600"/>
              </a:spcAft>
              <a:defRPr/>
            </a:pPr>
            <a:r>
              <a:rPr lang="en-US" sz="2400" b="1" dirty="0">
                <a:solidFill>
                  <a:srgbClr val="001B3A"/>
                </a:solidFill>
                <a:ea typeface="Times" panose="02020603050405020304" pitchFamily="18" charset="0"/>
              </a:rPr>
              <a:t>Surgery</a:t>
            </a:r>
            <a:endParaRPr lang="en-GB" sz="2400" b="1" dirty="0">
              <a:solidFill>
                <a:prstClr val="black"/>
              </a:solidFill>
            </a:endParaRPr>
          </a:p>
        </p:txBody>
      </p:sp>
      <p:sp>
        <p:nvSpPr>
          <p:cNvPr id="13" name="Rectangle 12">
            <a:extLst>
              <a:ext uri="{FF2B5EF4-FFF2-40B4-BE49-F238E27FC236}">
                <a16:creationId xmlns:a16="http://schemas.microsoft.com/office/drawing/2014/main" id="{9BB94E5A-D213-4512-8F8B-01EF6C4430A7}"/>
              </a:ext>
            </a:extLst>
          </p:cNvPr>
          <p:cNvSpPr/>
          <p:nvPr/>
        </p:nvSpPr>
        <p:spPr>
          <a:xfrm>
            <a:off x="4609697" y="3627971"/>
            <a:ext cx="2538823" cy="1666083"/>
          </a:xfrm>
          <a:prstGeom prst="rect">
            <a:avLst/>
          </a:prstGeom>
          <a:solidFill>
            <a:srgbClr val="92D050"/>
          </a:solidFill>
          <a:ln w="28575"/>
        </p:spPr>
        <p:style>
          <a:lnRef idx="2">
            <a:schemeClr val="dk1"/>
          </a:lnRef>
          <a:fillRef idx="1">
            <a:schemeClr val="lt1"/>
          </a:fillRef>
          <a:effectRef idx="0">
            <a:schemeClr val="dk1"/>
          </a:effectRef>
          <a:fontRef idx="minor">
            <a:schemeClr val="dk1"/>
          </a:fontRef>
        </p:style>
        <p:txBody>
          <a:bodyPr anchor="ctr"/>
          <a:lstStyle/>
          <a:p>
            <a:pPr defTabSz="914377">
              <a:spcBef>
                <a:spcPts val="600"/>
              </a:spcBef>
              <a:spcAft>
                <a:spcPts val="600"/>
              </a:spcAft>
              <a:defRPr/>
            </a:pPr>
            <a:r>
              <a:rPr lang="en-US" sz="2400" b="1" dirty="0">
                <a:solidFill>
                  <a:srgbClr val="001B3A"/>
                </a:solidFill>
                <a:ea typeface="Times" panose="02020603050405020304" pitchFamily="18" charset="0"/>
              </a:rPr>
              <a:t>Neoadjuvant </a:t>
            </a:r>
          </a:p>
          <a:p>
            <a:pPr defTabSz="914377">
              <a:defRPr/>
            </a:pPr>
            <a:r>
              <a:rPr lang="en-US" sz="2400" b="1" dirty="0" err="1">
                <a:solidFill>
                  <a:srgbClr val="001B3A"/>
                </a:solidFill>
                <a:ea typeface="Times" panose="02020603050405020304" pitchFamily="18" charset="0"/>
              </a:rPr>
              <a:t>mFOLFIRINOX</a:t>
            </a:r>
            <a:r>
              <a:rPr lang="en-US" sz="2400" b="1" dirty="0">
                <a:solidFill>
                  <a:srgbClr val="001B3A"/>
                </a:solidFill>
                <a:ea typeface="Times" panose="02020603050405020304" pitchFamily="18" charset="0"/>
              </a:rPr>
              <a:t> </a:t>
            </a:r>
          </a:p>
          <a:p>
            <a:pPr defTabSz="914377">
              <a:defRPr/>
            </a:pPr>
            <a:r>
              <a:rPr lang="en-US" sz="2400" b="1" dirty="0">
                <a:solidFill>
                  <a:srgbClr val="001B3A"/>
                </a:solidFill>
                <a:ea typeface="Times" panose="02020603050405020304" pitchFamily="18" charset="0"/>
              </a:rPr>
              <a:t>x 8 cycles</a:t>
            </a:r>
          </a:p>
        </p:txBody>
      </p:sp>
      <p:cxnSp>
        <p:nvCxnSpPr>
          <p:cNvPr id="16" name="Straight Arrow Connector 15">
            <a:extLst>
              <a:ext uri="{FF2B5EF4-FFF2-40B4-BE49-F238E27FC236}">
                <a16:creationId xmlns:a16="http://schemas.microsoft.com/office/drawing/2014/main" id="{D72218F3-E3F2-4F73-A382-296263B325FF}"/>
              </a:ext>
            </a:extLst>
          </p:cNvPr>
          <p:cNvCxnSpPr>
            <a:cxnSpLocks/>
          </p:cNvCxnSpPr>
          <p:nvPr/>
        </p:nvCxnSpPr>
        <p:spPr>
          <a:xfrm flipV="1">
            <a:off x="3743601" y="2117241"/>
            <a:ext cx="680743" cy="6057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C6D8F-728E-4534-9BB7-4FC860913F83}"/>
              </a:ext>
            </a:extLst>
          </p:cNvPr>
          <p:cNvCxnSpPr>
            <a:cxnSpLocks/>
          </p:cNvCxnSpPr>
          <p:nvPr/>
        </p:nvCxnSpPr>
        <p:spPr>
          <a:xfrm>
            <a:off x="3743601" y="3627971"/>
            <a:ext cx="680743" cy="653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1773392-23DE-4C74-98CE-7527D663849E}"/>
              </a:ext>
            </a:extLst>
          </p:cNvPr>
          <p:cNvSpPr>
            <a:spLocks noGrp="1"/>
          </p:cNvSpPr>
          <p:nvPr>
            <p:ph type="title"/>
          </p:nvPr>
        </p:nvSpPr>
        <p:spPr/>
        <p:txBody>
          <a:bodyPr/>
          <a:lstStyle/>
          <a:p>
            <a:r>
              <a:rPr lang="en-US" sz="4267" dirty="0"/>
              <a:t>A021806 US Co-Operative Group Trial</a:t>
            </a:r>
          </a:p>
        </p:txBody>
      </p:sp>
      <p:sp>
        <p:nvSpPr>
          <p:cNvPr id="19" name="Text Box 5">
            <a:extLst>
              <a:ext uri="{FF2B5EF4-FFF2-40B4-BE49-F238E27FC236}">
                <a16:creationId xmlns:a16="http://schemas.microsoft.com/office/drawing/2014/main" id="{654FD7F7-72DC-4405-869F-C5912528F3C9}"/>
              </a:ext>
            </a:extLst>
          </p:cNvPr>
          <p:cNvSpPr txBox="1">
            <a:spLocks noChangeArrowheads="1"/>
          </p:cNvSpPr>
          <p:nvPr/>
        </p:nvSpPr>
        <p:spPr bwMode="auto">
          <a:xfrm>
            <a:off x="2997848" y="1304587"/>
            <a:ext cx="560400" cy="4001089"/>
          </a:xfrm>
          <a:prstGeom prst="rect">
            <a:avLst/>
          </a:prstGeom>
          <a:solidFill>
            <a:srgbClr val="FFF108"/>
          </a:solidFill>
          <a:ln w="28575">
            <a:solidFill>
              <a:schemeClr val="tx1"/>
            </a:solidFill>
            <a:miter lim="800000"/>
            <a:headEnd/>
            <a:tailEnd/>
          </a:ln>
        </p:spPr>
        <p:txBody>
          <a:bodyPr wrap="none" lIns="121915" tIns="60957" rIns="121915" bIns="60957">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332" eaLnBrk="1" hangingPunct="1">
              <a:defRPr/>
            </a:pPr>
            <a:r>
              <a:rPr lang="fr-FR" altLang="fr-FR" sz="2800" b="1" dirty="0">
                <a:solidFill>
                  <a:srgbClr val="000208"/>
                </a:solidFill>
              </a:rPr>
              <a:t>R</a:t>
            </a:r>
          </a:p>
          <a:p>
            <a:pPr algn="ctr" defTabSz="914332" eaLnBrk="1" hangingPunct="1">
              <a:defRPr/>
            </a:pPr>
            <a:r>
              <a:rPr lang="fr-FR" altLang="fr-FR" sz="2800" b="1" dirty="0">
                <a:solidFill>
                  <a:srgbClr val="000208"/>
                </a:solidFill>
              </a:rPr>
              <a:t>A</a:t>
            </a:r>
          </a:p>
          <a:p>
            <a:pPr algn="ctr" defTabSz="914332" eaLnBrk="1" hangingPunct="1">
              <a:defRPr/>
            </a:pPr>
            <a:r>
              <a:rPr lang="fr-FR" altLang="fr-FR" sz="2800" b="1" dirty="0">
                <a:solidFill>
                  <a:srgbClr val="000208"/>
                </a:solidFill>
              </a:rPr>
              <a:t>N</a:t>
            </a:r>
          </a:p>
          <a:p>
            <a:pPr algn="ctr" defTabSz="914332" eaLnBrk="1" hangingPunct="1">
              <a:defRPr/>
            </a:pPr>
            <a:r>
              <a:rPr lang="fr-FR" altLang="fr-FR" sz="2800" b="1" dirty="0">
                <a:solidFill>
                  <a:srgbClr val="000208"/>
                </a:solidFill>
              </a:rPr>
              <a:t>D</a:t>
            </a:r>
          </a:p>
          <a:p>
            <a:pPr algn="ctr" defTabSz="914332" eaLnBrk="1" hangingPunct="1">
              <a:defRPr/>
            </a:pPr>
            <a:r>
              <a:rPr lang="fr-FR" altLang="fr-FR" sz="2800" b="1" dirty="0">
                <a:solidFill>
                  <a:srgbClr val="000208"/>
                </a:solidFill>
              </a:rPr>
              <a:t>O</a:t>
            </a:r>
          </a:p>
          <a:p>
            <a:pPr algn="ctr" defTabSz="914332" eaLnBrk="1" hangingPunct="1">
              <a:defRPr/>
            </a:pPr>
            <a:r>
              <a:rPr lang="fr-FR" altLang="fr-FR" sz="2800" b="1" dirty="0">
                <a:solidFill>
                  <a:srgbClr val="000208"/>
                </a:solidFill>
              </a:rPr>
              <a:t>M</a:t>
            </a:r>
          </a:p>
          <a:p>
            <a:pPr algn="ctr" defTabSz="914332" eaLnBrk="1" hangingPunct="1">
              <a:defRPr/>
            </a:pPr>
            <a:r>
              <a:rPr lang="fr-FR" altLang="fr-FR" sz="2800" b="1" dirty="0">
                <a:solidFill>
                  <a:srgbClr val="000208"/>
                </a:solidFill>
              </a:rPr>
              <a:t>I</a:t>
            </a:r>
          </a:p>
          <a:p>
            <a:pPr algn="ctr" defTabSz="914332" eaLnBrk="1" hangingPunct="1">
              <a:defRPr/>
            </a:pPr>
            <a:r>
              <a:rPr lang="fr-FR" altLang="fr-FR" sz="2800" b="1" dirty="0">
                <a:solidFill>
                  <a:srgbClr val="000208"/>
                </a:solidFill>
              </a:rPr>
              <a:t>Z</a:t>
            </a:r>
          </a:p>
          <a:p>
            <a:pPr algn="ctr" defTabSz="914332" eaLnBrk="1" hangingPunct="1">
              <a:defRPr/>
            </a:pPr>
            <a:r>
              <a:rPr lang="fr-FR" altLang="fr-FR" sz="2800" b="1" dirty="0">
                <a:solidFill>
                  <a:srgbClr val="000208"/>
                </a:solidFill>
              </a:rPr>
              <a:t>E</a:t>
            </a:r>
          </a:p>
        </p:txBody>
      </p:sp>
      <p:sp>
        <p:nvSpPr>
          <p:cNvPr id="10" name="Rectangle 9">
            <a:extLst>
              <a:ext uri="{FF2B5EF4-FFF2-40B4-BE49-F238E27FC236}">
                <a16:creationId xmlns:a16="http://schemas.microsoft.com/office/drawing/2014/main" id="{B47D4745-E97D-4242-B686-6D12130E2DEA}"/>
              </a:ext>
            </a:extLst>
          </p:cNvPr>
          <p:cNvSpPr/>
          <p:nvPr/>
        </p:nvSpPr>
        <p:spPr>
          <a:xfrm>
            <a:off x="8972044" y="3627971"/>
            <a:ext cx="2439240" cy="1666083"/>
          </a:xfrm>
          <a:prstGeom prst="rect">
            <a:avLst/>
          </a:prstGeom>
          <a:solidFill>
            <a:srgbClr val="92D050"/>
          </a:solidFill>
          <a:ln w="28575"/>
        </p:spPr>
        <p:style>
          <a:lnRef idx="2">
            <a:schemeClr val="dk1"/>
          </a:lnRef>
          <a:fillRef idx="1">
            <a:schemeClr val="lt1"/>
          </a:fillRef>
          <a:effectRef idx="0">
            <a:schemeClr val="dk1"/>
          </a:effectRef>
          <a:fontRef idx="minor">
            <a:schemeClr val="dk1"/>
          </a:fontRef>
        </p:style>
        <p:txBody>
          <a:bodyPr anchor="ctr"/>
          <a:lstStyle/>
          <a:p>
            <a:pPr defTabSz="914377">
              <a:spcBef>
                <a:spcPts val="600"/>
              </a:spcBef>
              <a:spcAft>
                <a:spcPts val="600"/>
              </a:spcAft>
              <a:defRPr/>
            </a:pPr>
            <a:r>
              <a:rPr lang="en-US" sz="2400" b="1" dirty="0">
                <a:solidFill>
                  <a:srgbClr val="001B3A"/>
                </a:solidFill>
                <a:ea typeface="Times" panose="02020603050405020304" pitchFamily="18" charset="0"/>
              </a:rPr>
              <a:t>Adjuvant</a:t>
            </a:r>
          </a:p>
          <a:p>
            <a:pPr defTabSz="914377">
              <a:defRPr/>
            </a:pPr>
            <a:r>
              <a:rPr lang="en-US" sz="2400" b="1" dirty="0" err="1">
                <a:solidFill>
                  <a:srgbClr val="001B3A"/>
                </a:solidFill>
                <a:ea typeface="Times" panose="02020603050405020304" pitchFamily="18" charset="0"/>
              </a:rPr>
              <a:t>mFOLFIRINOX</a:t>
            </a:r>
            <a:r>
              <a:rPr lang="en-US" sz="2400" b="1" dirty="0">
                <a:solidFill>
                  <a:srgbClr val="001B3A"/>
                </a:solidFill>
                <a:ea typeface="Times" panose="02020603050405020304" pitchFamily="18" charset="0"/>
              </a:rPr>
              <a:t> x 4 cycles</a:t>
            </a:r>
          </a:p>
        </p:txBody>
      </p:sp>
      <p:sp>
        <p:nvSpPr>
          <p:cNvPr id="11" name="Rectangle 10">
            <a:extLst>
              <a:ext uri="{FF2B5EF4-FFF2-40B4-BE49-F238E27FC236}">
                <a16:creationId xmlns:a16="http://schemas.microsoft.com/office/drawing/2014/main" id="{B58DBB3A-354F-40BB-9A39-6D75E9195417}"/>
              </a:ext>
            </a:extLst>
          </p:cNvPr>
          <p:cNvSpPr/>
          <p:nvPr/>
        </p:nvSpPr>
        <p:spPr>
          <a:xfrm>
            <a:off x="7333871" y="3639593"/>
            <a:ext cx="1414423" cy="1666083"/>
          </a:xfrm>
          <a:prstGeom prst="rect">
            <a:avLst/>
          </a:prstGeom>
          <a:solidFill>
            <a:srgbClr val="FFC000"/>
          </a:solidFill>
          <a:ln w="28575"/>
        </p:spPr>
        <p:style>
          <a:lnRef idx="2">
            <a:schemeClr val="dk1"/>
          </a:lnRef>
          <a:fillRef idx="1">
            <a:schemeClr val="lt1"/>
          </a:fillRef>
          <a:effectRef idx="0">
            <a:schemeClr val="dk1"/>
          </a:effectRef>
          <a:fontRef idx="minor">
            <a:schemeClr val="dk1"/>
          </a:fontRef>
        </p:style>
        <p:txBody>
          <a:bodyPr anchor="ctr"/>
          <a:lstStyle/>
          <a:p>
            <a:pPr defTabSz="914377">
              <a:spcBef>
                <a:spcPts val="600"/>
              </a:spcBef>
              <a:spcAft>
                <a:spcPts val="600"/>
              </a:spcAft>
              <a:defRPr/>
            </a:pPr>
            <a:r>
              <a:rPr lang="en-US" sz="2400" b="1" dirty="0">
                <a:solidFill>
                  <a:srgbClr val="001B3A"/>
                </a:solidFill>
                <a:ea typeface="Times" panose="02020603050405020304" pitchFamily="18" charset="0"/>
              </a:rPr>
              <a:t>Surgery</a:t>
            </a:r>
          </a:p>
        </p:txBody>
      </p:sp>
      <p:sp>
        <p:nvSpPr>
          <p:cNvPr id="14" name="Rectangle 13">
            <a:extLst>
              <a:ext uri="{FF2B5EF4-FFF2-40B4-BE49-F238E27FC236}">
                <a16:creationId xmlns:a16="http://schemas.microsoft.com/office/drawing/2014/main" id="{2381E77F-C155-4532-BC19-DFD9D465FFFD}"/>
              </a:ext>
            </a:extLst>
          </p:cNvPr>
          <p:cNvSpPr/>
          <p:nvPr/>
        </p:nvSpPr>
        <p:spPr>
          <a:xfrm>
            <a:off x="6300510" y="1240154"/>
            <a:ext cx="2366735" cy="1762183"/>
          </a:xfrm>
          <a:prstGeom prst="rect">
            <a:avLst/>
          </a:prstGeom>
          <a:solidFill>
            <a:srgbClr val="92D050"/>
          </a:solidFill>
          <a:ln w="28575"/>
        </p:spPr>
        <p:style>
          <a:lnRef idx="2">
            <a:schemeClr val="dk1"/>
          </a:lnRef>
          <a:fillRef idx="1">
            <a:schemeClr val="lt1"/>
          </a:fillRef>
          <a:effectRef idx="0">
            <a:schemeClr val="dk1"/>
          </a:effectRef>
          <a:fontRef idx="minor">
            <a:schemeClr val="dk1"/>
          </a:fontRef>
        </p:style>
        <p:txBody>
          <a:bodyPr anchor="ctr"/>
          <a:lstStyle/>
          <a:p>
            <a:pPr defTabSz="914377">
              <a:spcBef>
                <a:spcPts val="600"/>
              </a:spcBef>
              <a:spcAft>
                <a:spcPts val="600"/>
              </a:spcAft>
              <a:defRPr/>
            </a:pPr>
            <a:r>
              <a:rPr lang="en-US" sz="2400" b="1" dirty="0">
                <a:solidFill>
                  <a:srgbClr val="001B3A"/>
                </a:solidFill>
                <a:ea typeface="Times" panose="02020603050405020304" pitchFamily="18" charset="0"/>
              </a:rPr>
              <a:t>Adjuvant</a:t>
            </a:r>
          </a:p>
          <a:p>
            <a:pPr defTabSz="914377">
              <a:defRPr/>
            </a:pPr>
            <a:r>
              <a:rPr lang="en-US" sz="2400" b="1" dirty="0" err="1">
                <a:solidFill>
                  <a:srgbClr val="001B3A"/>
                </a:solidFill>
                <a:ea typeface="Times" panose="02020603050405020304" pitchFamily="18" charset="0"/>
              </a:rPr>
              <a:t>mFOLFIRINOX</a:t>
            </a:r>
            <a:endParaRPr lang="en-US" sz="2400" b="1" dirty="0">
              <a:solidFill>
                <a:srgbClr val="001B3A"/>
              </a:solidFill>
              <a:ea typeface="Times" panose="02020603050405020304" pitchFamily="18" charset="0"/>
            </a:endParaRPr>
          </a:p>
          <a:p>
            <a:pPr defTabSz="914377">
              <a:defRPr/>
            </a:pPr>
            <a:r>
              <a:rPr lang="en-US" sz="2400" b="1" dirty="0">
                <a:solidFill>
                  <a:srgbClr val="001B3A"/>
                </a:solidFill>
              </a:rPr>
              <a:t>x 12 cycles</a:t>
            </a:r>
            <a:endParaRPr lang="en-GB" sz="2400" b="1" dirty="0">
              <a:solidFill>
                <a:prstClr val="black"/>
              </a:solidFill>
            </a:endParaRPr>
          </a:p>
        </p:txBody>
      </p:sp>
      <p:sp>
        <p:nvSpPr>
          <p:cNvPr id="15" name="CuadroTexto 4">
            <a:extLst>
              <a:ext uri="{FF2B5EF4-FFF2-40B4-BE49-F238E27FC236}">
                <a16:creationId xmlns:a16="http://schemas.microsoft.com/office/drawing/2014/main" id="{3A440EBC-B647-416B-B0DE-DBBD8851C607}"/>
              </a:ext>
            </a:extLst>
          </p:cNvPr>
          <p:cNvSpPr txBox="1"/>
          <p:nvPr/>
        </p:nvSpPr>
        <p:spPr>
          <a:xfrm>
            <a:off x="504092" y="6344766"/>
            <a:ext cx="526678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Ferrone, C, Chawla, A.  Alliance/NCTN </a:t>
            </a:r>
            <a:r>
              <a:rPr lang="en-US" sz="1400" b="1" dirty="0">
                <a:solidFill>
                  <a:srgbClr val="FF0000"/>
                </a:solidFill>
                <a:latin typeface="Arial" panose="020B0604020202020204" pitchFamily="34" charset="0"/>
                <a:cs typeface="Arial" panose="020B0604020202020204" pitchFamily="34" charset="0"/>
              </a:rPr>
              <a:t>Opening 2020</a:t>
            </a:r>
            <a:endParaRPr lang="es-ES" sz="1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5916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Genomics &amp; Treatment for Pancreas Cancer</a:t>
            </a:r>
          </a:p>
        </p:txBody>
      </p:sp>
    </p:spTree>
    <p:extLst>
      <p:ext uri="{BB962C8B-B14F-4D97-AF65-F5344CB8AC3E}">
        <p14:creationId xmlns:p14="http://schemas.microsoft.com/office/powerpoint/2010/main" val="1894872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729916" y="1369194"/>
            <a:ext cx="10732168" cy="411961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Hepatocellular Carcinoma</a:t>
            </a:r>
          </a:p>
        </p:txBody>
      </p:sp>
    </p:spTree>
    <p:extLst>
      <p:ext uri="{BB962C8B-B14F-4D97-AF65-F5344CB8AC3E}">
        <p14:creationId xmlns:p14="http://schemas.microsoft.com/office/powerpoint/2010/main" val="2509869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38BC-8C0F-974F-AF36-D51A876756E7}"/>
              </a:ext>
            </a:extLst>
          </p:cNvPr>
          <p:cNvSpPr>
            <a:spLocks noGrp="1"/>
          </p:cNvSpPr>
          <p:nvPr>
            <p:ph type="title"/>
          </p:nvPr>
        </p:nvSpPr>
        <p:spPr>
          <a:xfrm>
            <a:off x="1020840" y="297658"/>
            <a:ext cx="11072421" cy="782663"/>
          </a:xfrm>
        </p:spPr>
        <p:txBody>
          <a:bodyPr/>
          <a:lstStyle/>
          <a:p>
            <a:r>
              <a:rPr lang="en-US" sz="3600" dirty="0"/>
              <a:t>Pancreas Cancer: NCCN Updated 2019</a:t>
            </a:r>
          </a:p>
        </p:txBody>
      </p:sp>
      <p:sp>
        <p:nvSpPr>
          <p:cNvPr id="3" name="Content Placeholder 2">
            <a:extLst>
              <a:ext uri="{FF2B5EF4-FFF2-40B4-BE49-F238E27FC236}">
                <a16:creationId xmlns:a16="http://schemas.microsoft.com/office/drawing/2014/main" id="{A8789C0C-C7A8-B24E-B98E-0D9183EB5166}"/>
              </a:ext>
            </a:extLst>
          </p:cNvPr>
          <p:cNvSpPr>
            <a:spLocks noGrp="1"/>
          </p:cNvSpPr>
          <p:nvPr>
            <p:ph idx="1"/>
          </p:nvPr>
        </p:nvSpPr>
        <p:spPr>
          <a:xfrm>
            <a:off x="1020841" y="1481262"/>
            <a:ext cx="10509520" cy="4525963"/>
          </a:xfrm>
        </p:spPr>
        <p:txBody>
          <a:bodyPr/>
          <a:lstStyle/>
          <a:p>
            <a:r>
              <a:rPr lang="en-US" sz="2800" b="1" dirty="0"/>
              <a:t>Tumor (somatic) profiling recommended</a:t>
            </a:r>
            <a:r>
              <a:rPr lang="en-US" sz="2800" dirty="0"/>
              <a:t> for all locally advanced/metastatic patients who are candidates for </a:t>
            </a:r>
            <a:r>
              <a:rPr lang="en-US" sz="2800" dirty="0" err="1"/>
              <a:t>anti-cancer</a:t>
            </a:r>
            <a:r>
              <a:rPr lang="en-US" sz="2800" dirty="0"/>
              <a:t> therapy to identify uncommon actionable mutations</a:t>
            </a:r>
          </a:p>
          <a:p>
            <a:pPr lvl="1"/>
            <a:r>
              <a:rPr lang="en-US" sz="2400" dirty="0"/>
              <a:t>Tissue testing preferred</a:t>
            </a:r>
          </a:p>
          <a:p>
            <a:pPr lvl="1"/>
            <a:r>
              <a:rPr lang="en-US" sz="2400" dirty="0" err="1"/>
              <a:t>cfDNA</a:t>
            </a:r>
            <a:r>
              <a:rPr lang="en-US" sz="2400" dirty="0"/>
              <a:t> back up if insufficient tumor</a:t>
            </a:r>
            <a:br>
              <a:rPr lang="en-US" sz="3400" dirty="0"/>
            </a:br>
            <a:endParaRPr lang="en-US" sz="3400" dirty="0"/>
          </a:p>
          <a:p>
            <a:r>
              <a:rPr lang="en-US" sz="2800" b="1" dirty="0"/>
              <a:t>Germline testing recommended</a:t>
            </a:r>
            <a:r>
              <a:rPr lang="en-US" sz="2800" dirty="0"/>
              <a:t> for all patients with PDAC</a:t>
            </a:r>
          </a:p>
          <a:p>
            <a:pPr lvl="1"/>
            <a:r>
              <a:rPr lang="en-US" sz="2400" dirty="0"/>
              <a:t>Multigene panel</a:t>
            </a:r>
          </a:p>
        </p:txBody>
      </p:sp>
    </p:spTree>
    <p:extLst>
      <p:ext uri="{BB962C8B-B14F-4D97-AF65-F5344CB8AC3E}">
        <p14:creationId xmlns:p14="http://schemas.microsoft.com/office/powerpoint/2010/main" val="1088841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571" y="391732"/>
            <a:ext cx="11080375" cy="892935"/>
          </a:xfrm>
        </p:spPr>
        <p:txBody>
          <a:bodyPr anchor="ctr">
            <a:noAutofit/>
          </a:bodyPr>
          <a:lstStyle/>
          <a:p>
            <a:pPr algn="l"/>
            <a:r>
              <a:rPr lang="en-US" sz="3600" dirty="0"/>
              <a:t>45-Year Old Male g</a:t>
            </a:r>
            <a:r>
              <a:rPr lang="en-US" sz="3600" i="1" dirty="0"/>
              <a:t>BRCA1</a:t>
            </a:r>
            <a:r>
              <a:rPr lang="en-US" sz="3600" dirty="0"/>
              <a:t> PDAC: </a:t>
            </a:r>
            <a:br>
              <a:rPr lang="en-US" sz="3600" dirty="0"/>
            </a:br>
            <a:r>
              <a:rPr lang="en-US" sz="3600" dirty="0"/>
              <a:t>Cisplatin-Gemcitabine</a:t>
            </a:r>
          </a:p>
        </p:txBody>
      </p:sp>
      <p:sp>
        <p:nvSpPr>
          <p:cNvPr id="3" name="Text Placeholder 2"/>
          <p:cNvSpPr>
            <a:spLocks noGrp="1"/>
          </p:cNvSpPr>
          <p:nvPr>
            <p:ph type="body" idx="1"/>
          </p:nvPr>
        </p:nvSpPr>
        <p:spPr>
          <a:xfrm>
            <a:off x="2057402" y="1524000"/>
            <a:ext cx="3794796" cy="1295400"/>
          </a:xfrm>
        </p:spPr>
        <p:txBody>
          <a:bodyPr>
            <a:normAutofit lnSpcReduction="10000"/>
          </a:bodyPr>
          <a:lstStyle/>
          <a:p>
            <a:pPr algn="ctr"/>
            <a:r>
              <a:rPr lang="en-US" u="sng" dirty="0"/>
              <a:t>12/12/201x</a:t>
            </a:r>
          </a:p>
          <a:p>
            <a:pPr algn="ctr"/>
            <a:r>
              <a:rPr lang="en-US" dirty="0"/>
              <a:t>Ca 19-9   9,858</a:t>
            </a:r>
          </a:p>
          <a:p>
            <a:pPr algn="ctr"/>
            <a:r>
              <a:rPr lang="en-US" dirty="0"/>
              <a:t>CEA          19.8</a:t>
            </a:r>
          </a:p>
        </p:txBody>
      </p:sp>
      <p:sp>
        <p:nvSpPr>
          <p:cNvPr id="5" name="Text Placeholder 4"/>
          <p:cNvSpPr>
            <a:spLocks noGrp="1"/>
          </p:cNvSpPr>
          <p:nvPr>
            <p:ph type="body" sz="quarter" idx="3"/>
          </p:nvPr>
        </p:nvSpPr>
        <p:spPr>
          <a:xfrm>
            <a:off x="6339804" y="1524001"/>
            <a:ext cx="3860755" cy="1295399"/>
          </a:xfrm>
        </p:spPr>
        <p:txBody>
          <a:bodyPr>
            <a:normAutofit lnSpcReduction="10000"/>
          </a:bodyPr>
          <a:lstStyle/>
          <a:p>
            <a:pPr algn="ctr"/>
            <a:r>
              <a:rPr lang="en-US" u="sng" dirty="0"/>
              <a:t>06/02/201x</a:t>
            </a:r>
          </a:p>
          <a:p>
            <a:pPr algn="ctr"/>
            <a:r>
              <a:rPr lang="en-US" dirty="0"/>
              <a:t>Ca 19-9   152</a:t>
            </a:r>
          </a:p>
          <a:p>
            <a:pPr algn="ctr"/>
            <a:r>
              <a:rPr lang="en-US" dirty="0"/>
              <a:t>CEA          2.7</a:t>
            </a:r>
          </a:p>
        </p:txBody>
      </p:sp>
      <p:pic>
        <p:nvPicPr>
          <p:cNvPr id="6" name="Content Placeholder 5"/>
          <p:cNvPicPr>
            <a:picLocks noGrp="1" noChangeAspect="1"/>
          </p:cNvPicPr>
          <p:nvPr>
            <p:ph sz="half" idx="2"/>
          </p:nvPr>
        </p:nvPicPr>
        <p:blipFill rotWithShape="1">
          <a:blip r:embed="rId2"/>
          <a:srcRect l="14063" t="14792" r="12860" b="11983"/>
          <a:stretch/>
        </p:blipFill>
        <p:spPr>
          <a:xfrm>
            <a:off x="2057401" y="2971800"/>
            <a:ext cx="3808832" cy="3048000"/>
          </a:xfrm>
          <a:prstGeom prst="rect">
            <a:avLst/>
          </a:prstGeom>
        </p:spPr>
      </p:pic>
      <p:pic>
        <p:nvPicPr>
          <p:cNvPr id="10" name="Content Placeholder 9"/>
          <p:cNvPicPr>
            <a:picLocks noGrp="1" noChangeAspect="1"/>
          </p:cNvPicPr>
          <p:nvPr>
            <p:ph sz="half" idx="2"/>
          </p:nvPr>
        </p:nvPicPr>
        <p:blipFill rotWithShape="1">
          <a:blip r:embed="rId3"/>
          <a:srcRect l="13477" t="19779" r="14853" b="14829"/>
          <a:stretch/>
        </p:blipFill>
        <p:spPr>
          <a:xfrm>
            <a:off x="6339805" y="2971800"/>
            <a:ext cx="3860755" cy="3048000"/>
          </a:xfrm>
          <a:prstGeom prst="rect">
            <a:avLst/>
          </a:prstGeom>
        </p:spPr>
      </p:pic>
    </p:spTree>
    <p:extLst>
      <p:ext uri="{BB962C8B-B14F-4D97-AF65-F5344CB8AC3E}">
        <p14:creationId xmlns:p14="http://schemas.microsoft.com/office/powerpoint/2010/main" val="569492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txBox="1">
            <a:spLocks noChangeArrowheads="1"/>
          </p:cNvSpPr>
          <p:nvPr/>
        </p:nvSpPr>
        <p:spPr bwMode="auto">
          <a:xfrm>
            <a:off x="1020841" y="5489334"/>
            <a:ext cx="10455759" cy="8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S PGothic" panose="020B0600070205080204" pitchFamily="34" charset="-128"/>
                <a:cs typeface="+mn-cs"/>
              </a:defRPr>
            </a:lvl1pPr>
            <a:lvl2pPr marL="692150" indent="-347663" algn="l" rtl="0" eaLnBrk="0" fontAlgn="base" hangingPunct="0">
              <a:spcBef>
                <a:spcPct val="20000"/>
              </a:spcBef>
              <a:spcAft>
                <a:spcPct val="0"/>
              </a:spcAft>
              <a:buClr>
                <a:srgbClr val="0093D3"/>
              </a:buClr>
              <a:buSzPct val="70000"/>
              <a:buFont typeface="Wingdings" panose="05000000000000000000" pitchFamily="2" charset="2"/>
              <a:buChar char="l"/>
              <a:defRPr sz="2600">
                <a:solidFill>
                  <a:schemeClr val="tx1"/>
                </a:solidFill>
                <a:latin typeface="+mn-lt"/>
                <a:ea typeface="MS PGothic" panose="020B0600070205080204" pitchFamily="34" charset="-128"/>
              </a:defRPr>
            </a:lvl2pPr>
            <a:lvl3pPr marL="987425" indent="-293688" algn="l" rtl="0" eaLnBrk="0" fontAlgn="base" hangingPunct="0">
              <a:spcBef>
                <a:spcPct val="20000"/>
              </a:spcBef>
              <a:spcAft>
                <a:spcPct val="0"/>
              </a:spcAft>
              <a:buClr>
                <a:srgbClr val="D0A824"/>
              </a:buClr>
              <a:buSzPct val="70000"/>
              <a:buFont typeface="Wingdings" panose="05000000000000000000" pitchFamily="2" charset="2"/>
              <a:buChar char="l"/>
              <a:defRPr sz="2300">
                <a:solidFill>
                  <a:schemeClr val="tx1"/>
                </a:solidFill>
                <a:latin typeface="+mn-lt"/>
                <a:ea typeface="MS PGothic" panose="020B0600070205080204" pitchFamily="34" charset="-128"/>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S PGothic" panose="020B0600070205080204" pitchFamily="34" charset="-128"/>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S PGothic" panose="020B0600070205080204" pitchFamily="34" charset="-128"/>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a:lstStyle>
          <a:p>
            <a:pPr marL="0" lvl="1" indent="0" defTabSz="914377" eaLnBrk="1" hangingPunct="1">
              <a:buClr>
                <a:srgbClr val="737373"/>
              </a:buClr>
              <a:buNone/>
              <a:defRPr/>
            </a:pPr>
            <a:r>
              <a:rPr lang="en-US" altLang="en-US" sz="2133" kern="0" dirty="0">
                <a:solidFill>
                  <a:srgbClr val="001B3A"/>
                </a:solidFill>
                <a:latin typeface="Arial" panose="020B0604020202020204" pitchFamily="34" charset="0"/>
                <a:cs typeface="Arial" panose="020B0604020202020204" pitchFamily="34" charset="0"/>
              </a:rPr>
              <a:t>Primary endpoint: Progression-Free Survival</a:t>
            </a:r>
          </a:p>
          <a:p>
            <a:pPr marL="0" lvl="1" indent="0" defTabSz="914377" eaLnBrk="1" hangingPunct="1">
              <a:buClr>
                <a:srgbClr val="737373"/>
              </a:buClr>
              <a:buNone/>
              <a:defRPr/>
            </a:pPr>
            <a:r>
              <a:rPr lang="en-US" altLang="en-US" sz="2133" kern="0" dirty="0">
                <a:solidFill>
                  <a:srgbClr val="001B3A"/>
                </a:solidFill>
                <a:latin typeface="Arial" panose="020B0604020202020204" pitchFamily="34" charset="0"/>
                <a:cs typeface="Arial" panose="020B0604020202020204" pitchFamily="34" charset="0"/>
              </a:rPr>
              <a:t>N 3,500 screened</a:t>
            </a:r>
          </a:p>
        </p:txBody>
      </p:sp>
      <p:sp>
        <p:nvSpPr>
          <p:cNvPr id="3" name="Title 2">
            <a:extLst>
              <a:ext uri="{FF2B5EF4-FFF2-40B4-BE49-F238E27FC236}">
                <a16:creationId xmlns:a16="http://schemas.microsoft.com/office/drawing/2014/main" id="{11773392-23DE-4C74-98CE-7527D663849E}"/>
              </a:ext>
            </a:extLst>
          </p:cNvPr>
          <p:cNvSpPr>
            <a:spLocks noGrp="1"/>
          </p:cNvSpPr>
          <p:nvPr>
            <p:ph type="title"/>
          </p:nvPr>
        </p:nvSpPr>
        <p:spPr>
          <a:xfrm>
            <a:off x="1020162" y="501990"/>
            <a:ext cx="11053928" cy="782663"/>
          </a:xfrm>
        </p:spPr>
        <p:txBody>
          <a:bodyPr/>
          <a:lstStyle/>
          <a:p>
            <a:r>
              <a:rPr lang="en-US" sz="3600" dirty="0"/>
              <a:t>Phase III Maintenance (POLO):</a:t>
            </a:r>
            <a:br>
              <a:rPr lang="en-US" sz="3600" dirty="0"/>
            </a:br>
            <a:r>
              <a:rPr lang="en-US" sz="3600" dirty="0"/>
              <a:t>Platinum Therapy → </a:t>
            </a:r>
            <a:r>
              <a:rPr lang="en-US" sz="3600" dirty="0" err="1"/>
              <a:t>Olaparib</a:t>
            </a:r>
            <a:r>
              <a:rPr lang="en-US" sz="3600" dirty="0"/>
              <a:t>/Placebo</a:t>
            </a:r>
          </a:p>
        </p:txBody>
      </p:sp>
      <p:grpSp>
        <p:nvGrpSpPr>
          <p:cNvPr id="2" name="Group 1">
            <a:extLst>
              <a:ext uri="{FF2B5EF4-FFF2-40B4-BE49-F238E27FC236}">
                <a16:creationId xmlns:a16="http://schemas.microsoft.com/office/drawing/2014/main" id="{ADB65170-BEBB-41BA-AE37-81DF87B1D258}"/>
              </a:ext>
            </a:extLst>
          </p:cNvPr>
          <p:cNvGrpSpPr/>
          <p:nvPr/>
        </p:nvGrpSpPr>
        <p:grpSpPr>
          <a:xfrm>
            <a:off x="1508910" y="1531031"/>
            <a:ext cx="9907954" cy="4003929"/>
            <a:chOff x="-197283" y="1304588"/>
            <a:chExt cx="9907954" cy="4003929"/>
          </a:xfrm>
        </p:grpSpPr>
        <p:sp>
          <p:nvSpPr>
            <p:cNvPr id="21" name="Rectangle 20"/>
            <p:cNvSpPr/>
            <p:nvPr/>
          </p:nvSpPr>
          <p:spPr>
            <a:xfrm>
              <a:off x="-197283" y="1744025"/>
              <a:ext cx="3575227" cy="3137905"/>
            </a:xfrm>
            <a:prstGeom prst="rect">
              <a:avLst/>
            </a:prstGeom>
            <a:solidFill>
              <a:srgbClr val="00B0F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914332">
                <a:defRPr/>
              </a:pPr>
              <a:r>
                <a:rPr lang="fr-FR" altLang="fr-FR" sz="2600" b="1" dirty="0" err="1">
                  <a:solidFill>
                    <a:schemeClr val="bg1"/>
                  </a:solidFill>
                </a:rPr>
                <a:t>Pancreas</a:t>
              </a:r>
              <a:r>
                <a:rPr lang="fr-FR" altLang="fr-FR" sz="2600" b="1" dirty="0">
                  <a:solidFill>
                    <a:schemeClr val="bg1"/>
                  </a:solidFill>
                </a:rPr>
                <a:t> cancer</a:t>
              </a:r>
            </a:p>
            <a:p>
              <a:pPr defTabSz="914332">
                <a:defRPr/>
              </a:pPr>
              <a:endParaRPr lang="en-US" sz="2600" b="1" dirty="0">
                <a:solidFill>
                  <a:schemeClr val="bg1"/>
                </a:solidFill>
              </a:endParaRPr>
            </a:p>
            <a:p>
              <a:pPr defTabSz="914332">
                <a:defRPr/>
              </a:pPr>
              <a:r>
                <a:rPr lang="en-US" sz="2600" b="1" dirty="0">
                  <a:solidFill>
                    <a:schemeClr val="bg1"/>
                  </a:solidFill>
                </a:rPr>
                <a:t>Germline </a:t>
              </a:r>
              <a:r>
                <a:rPr lang="en-US" sz="2600" b="1" i="1" dirty="0">
                  <a:solidFill>
                    <a:schemeClr val="bg1"/>
                  </a:solidFill>
                </a:rPr>
                <a:t>BRCA1/2</a:t>
              </a:r>
              <a:r>
                <a:rPr lang="en-US" sz="2600" b="1" dirty="0">
                  <a:solidFill>
                    <a:schemeClr val="bg1"/>
                  </a:solidFill>
                </a:rPr>
                <a:t>+</a:t>
              </a:r>
            </a:p>
            <a:p>
              <a:pPr defTabSz="914332">
                <a:defRPr/>
              </a:pPr>
              <a:endParaRPr lang="en-US" sz="2600" b="1" dirty="0">
                <a:solidFill>
                  <a:schemeClr val="bg1"/>
                </a:solidFill>
              </a:endParaRPr>
            </a:p>
            <a:p>
              <a:pPr defTabSz="914332">
                <a:defRPr/>
              </a:pPr>
              <a:r>
                <a:rPr lang="en-US" sz="2600" b="1" dirty="0">
                  <a:solidFill>
                    <a:schemeClr val="bg1"/>
                  </a:solidFill>
                </a:rPr>
                <a:t>Platinum &gt; 16 </a:t>
              </a:r>
              <a:r>
                <a:rPr lang="en-US" sz="2600" b="1" dirty="0" err="1">
                  <a:solidFill>
                    <a:schemeClr val="bg1"/>
                  </a:solidFill>
                </a:rPr>
                <a:t>wks</a:t>
              </a:r>
              <a:br>
                <a:rPr lang="en-US" sz="2600" b="1" dirty="0">
                  <a:solidFill>
                    <a:schemeClr val="bg1"/>
                  </a:solidFill>
                </a:rPr>
              </a:br>
              <a:endParaRPr lang="en-US" altLang="fr-FR" sz="2600" b="1" dirty="0">
                <a:solidFill>
                  <a:schemeClr val="bg1"/>
                </a:solidFill>
              </a:endParaRPr>
            </a:p>
            <a:p>
              <a:pPr defTabSz="914332">
                <a:defRPr/>
              </a:pPr>
              <a:r>
                <a:rPr lang="en-US" altLang="fr-FR" sz="2600" b="1" dirty="0">
                  <a:solidFill>
                    <a:schemeClr val="bg1"/>
                  </a:solidFill>
                </a:rPr>
                <a:t>ECOG 0-1</a:t>
              </a:r>
            </a:p>
            <a:p>
              <a:pPr defTabSz="914332">
                <a:defRPr/>
              </a:pPr>
              <a:r>
                <a:rPr lang="en-US" altLang="fr-FR" sz="2600" b="1" dirty="0">
                  <a:solidFill>
                    <a:schemeClr val="bg1"/>
                  </a:solidFill>
                </a:rPr>
                <a:t>N= 145</a:t>
              </a:r>
              <a:endParaRPr lang="fr-FR" altLang="fr-FR" sz="2600" b="1" dirty="0">
                <a:solidFill>
                  <a:schemeClr val="bg1"/>
                </a:solidFill>
              </a:endParaRPr>
            </a:p>
          </p:txBody>
        </p:sp>
        <p:sp>
          <p:nvSpPr>
            <p:cNvPr id="12" name="Rectangle 11">
              <a:extLst>
                <a:ext uri="{FF2B5EF4-FFF2-40B4-BE49-F238E27FC236}">
                  <a16:creationId xmlns:a16="http://schemas.microsoft.com/office/drawing/2014/main" id="{83AA376B-9891-42F9-8A98-7818816470FC}"/>
                </a:ext>
              </a:extLst>
            </p:cNvPr>
            <p:cNvSpPr/>
            <p:nvPr/>
          </p:nvSpPr>
          <p:spPr>
            <a:xfrm>
              <a:off x="5252869" y="1304588"/>
              <a:ext cx="4457802" cy="1318487"/>
            </a:xfrm>
            <a:prstGeom prst="rect">
              <a:avLst/>
            </a:prstGeom>
            <a:solidFill>
              <a:srgbClr val="FF6600"/>
            </a:solidFill>
            <a:ln w="28575"/>
          </p:spPr>
          <p:style>
            <a:lnRef idx="2">
              <a:schemeClr val="dk1"/>
            </a:lnRef>
            <a:fillRef idx="1">
              <a:schemeClr val="lt1"/>
            </a:fillRef>
            <a:effectRef idx="0">
              <a:schemeClr val="dk1"/>
            </a:effectRef>
            <a:fontRef idx="minor">
              <a:schemeClr val="dk1"/>
            </a:fontRef>
          </p:style>
          <p:txBody>
            <a:bodyPr anchor="ctr"/>
            <a:lstStyle/>
            <a:p>
              <a:pPr algn="ctr" defTabSz="914377">
                <a:spcBef>
                  <a:spcPts val="600"/>
                </a:spcBef>
                <a:spcAft>
                  <a:spcPts val="600"/>
                </a:spcAft>
                <a:defRPr/>
              </a:pPr>
              <a:r>
                <a:rPr lang="en-US" sz="2667" b="1" dirty="0" err="1">
                  <a:solidFill>
                    <a:srgbClr val="001B3A"/>
                  </a:solidFill>
                  <a:ea typeface="Times" panose="02020603050405020304" pitchFamily="18" charset="0"/>
                </a:rPr>
                <a:t>Olaparib</a:t>
              </a:r>
              <a:r>
                <a:rPr lang="en-US" sz="2667" b="1" dirty="0">
                  <a:solidFill>
                    <a:srgbClr val="001B3A"/>
                  </a:solidFill>
                  <a:ea typeface="Times" panose="02020603050405020304" pitchFamily="18" charset="0"/>
                </a:rPr>
                <a:t> 300 mg BID</a:t>
              </a:r>
              <a:endParaRPr lang="en-GB" sz="1867" b="1" dirty="0">
                <a:solidFill>
                  <a:prstClr val="black"/>
                </a:solidFill>
              </a:endParaRPr>
            </a:p>
          </p:txBody>
        </p:sp>
        <p:sp>
          <p:nvSpPr>
            <p:cNvPr id="13" name="Rectangle 12">
              <a:extLst>
                <a:ext uri="{FF2B5EF4-FFF2-40B4-BE49-F238E27FC236}">
                  <a16:creationId xmlns:a16="http://schemas.microsoft.com/office/drawing/2014/main" id="{9BB94E5A-D213-4512-8F8B-01EF6C4430A7}"/>
                </a:ext>
              </a:extLst>
            </p:cNvPr>
            <p:cNvSpPr/>
            <p:nvPr/>
          </p:nvSpPr>
          <p:spPr>
            <a:xfrm>
              <a:off x="5252869" y="3808868"/>
              <a:ext cx="4457802" cy="1154064"/>
            </a:xfrm>
            <a:prstGeom prst="rect">
              <a:avLst/>
            </a:prstGeom>
            <a:solidFill>
              <a:srgbClr val="92D050"/>
            </a:solidFill>
            <a:ln w="28575"/>
          </p:spPr>
          <p:style>
            <a:lnRef idx="2">
              <a:schemeClr val="dk1"/>
            </a:lnRef>
            <a:fillRef idx="1">
              <a:schemeClr val="lt1"/>
            </a:fillRef>
            <a:effectRef idx="0">
              <a:schemeClr val="dk1"/>
            </a:effectRef>
            <a:fontRef idx="minor">
              <a:schemeClr val="dk1"/>
            </a:fontRef>
          </p:style>
          <p:txBody>
            <a:bodyPr anchor="ctr"/>
            <a:lstStyle/>
            <a:p>
              <a:pPr algn="ctr" defTabSz="914377">
                <a:spcBef>
                  <a:spcPts val="600"/>
                </a:spcBef>
                <a:spcAft>
                  <a:spcPts val="600"/>
                </a:spcAft>
                <a:defRPr/>
              </a:pPr>
              <a:r>
                <a:rPr lang="en-US" sz="2667" b="1" dirty="0">
                  <a:solidFill>
                    <a:srgbClr val="001B3A"/>
                  </a:solidFill>
                  <a:ea typeface="Times" panose="02020603050405020304" pitchFamily="18" charset="0"/>
                </a:rPr>
                <a:t>Placebo 300 mg BID</a:t>
              </a:r>
              <a:endParaRPr lang="fr-FR" altLang="fr-FR" sz="1867" b="1" dirty="0">
                <a:solidFill>
                  <a:prstClr val="black"/>
                </a:solidFill>
              </a:endParaRPr>
            </a:p>
          </p:txBody>
        </p:sp>
        <p:cxnSp>
          <p:nvCxnSpPr>
            <p:cNvPr id="16" name="Straight Arrow Connector 15">
              <a:extLst>
                <a:ext uri="{FF2B5EF4-FFF2-40B4-BE49-F238E27FC236}">
                  <a16:creationId xmlns:a16="http://schemas.microsoft.com/office/drawing/2014/main" id="{D72218F3-E3F2-4F73-A382-296263B325FF}"/>
                </a:ext>
              </a:extLst>
            </p:cNvPr>
            <p:cNvCxnSpPr>
              <a:cxnSpLocks/>
            </p:cNvCxnSpPr>
            <p:nvPr/>
          </p:nvCxnSpPr>
          <p:spPr>
            <a:xfrm flipV="1">
              <a:off x="4380821" y="1899245"/>
              <a:ext cx="680743" cy="6057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C6D8F-728E-4534-9BB7-4FC860913F83}"/>
                </a:ext>
              </a:extLst>
            </p:cNvPr>
            <p:cNvCxnSpPr>
              <a:cxnSpLocks/>
            </p:cNvCxnSpPr>
            <p:nvPr/>
          </p:nvCxnSpPr>
          <p:spPr>
            <a:xfrm>
              <a:off x="4397503" y="3831187"/>
              <a:ext cx="680743" cy="653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5">
              <a:extLst>
                <a:ext uri="{FF2B5EF4-FFF2-40B4-BE49-F238E27FC236}">
                  <a16:creationId xmlns:a16="http://schemas.microsoft.com/office/drawing/2014/main" id="{654FD7F7-72DC-4405-869F-C5912528F3C9}"/>
                </a:ext>
              </a:extLst>
            </p:cNvPr>
            <p:cNvSpPr txBox="1">
              <a:spLocks noChangeArrowheads="1"/>
            </p:cNvSpPr>
            <p:nvPr/>
          </p:nvSpPr>
          <p:spPr bwMode="auto">
            <a:xfrm>
              <a:off x="3716876" y="1307428"/>
              <a:ext cx="560400" cy="4001089"/>
            </a:xfrm>
            <a:prstGeom prst="rect">
              <a:avLst/>
            </a:prstGeom>
            <a:solidFill>
              <a:srgbClr val="FFF108"/>
            </a:solidFill>
            <a:ln w="28575">
              <a:solidFill>
                <a:schemeClr val="tx1"/>
              </a:solidFill>
              <a:miter lim="800000"/>
              <a:headEnd/>
              <a:tailEnd/>
            </a:ln>
          </p:spPr>
          <p:txBody>
            <a:bodyPr wrap="none" lIns="121915" tIns="60957" rIns="121915" bIns="60957">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332" eaLnBrk="1" hangingPunct="1">
                <a:defRPr/>
              </a:pPr>
              <a:r>
                <a:rPr lang="fr-FR" altLang="fr-FR" sz="2800" b="1" dirty="0">
                  <a:solidFill>
                    <a:srgbClr val="000208"/>
                  </a:solidFill>
                </a:rPr>
                <a:t>R</a:t>
              </a:r>
            </a:p>
            <a:p>
              <a:pPr algn="ctr" defTabSz="914332" eaLnBrk="1" hangingPunct="1">
                <a:defRPr/>
              </a:pPr>
              <a:r>
                <a:rPr lang="fr-FR" altLang="fr-FR" sz="2800" b="1" dirty="0">
                  <a:solidFill>
                    <a:srgbClr val="000208"/>
                  </a:solidFill>
                </a:rPr>
                <a:t>A</a:t>
              </a:r>
            </a:p>
            <a:p>
              <a:pPr algn="ctr" defTabSz="914332" eaLnBrk="1" hangingPunct="1">
                <a:defRPr/>
              </a:pPr>
              <a:r>
                <a:rPr lang="fr-FR" altLang="fr-FR" sz="2800" b="1" dirty="0">
                  <a:solidFill>
                    <a:srgbClr val="000208"/>
                  </a:solidFill>
                </a:rPr>
                <a:t>N</a:t>
              </a:r>
            </a:p>
            <a:p>
              <a:pPr algn="ctr" defTabSz="914332" eaLnBrk="1" hangingPunct="1">
                <a:defRPr/>
              </a:pPr>
              <a:r>
                <a:rPr lang="fr-FR" altLang="fr-FR" sz="2800" b="1" dirty="0">
                  <a:solidFill>
                    <a:srgbClr val="000208"/>
                  </a:solidFill>
                </a:rPr>
                <a:t>D</a:t>
              </a:r>
            </a:p>
            <a:p>
              <a:pPr algn="ctr" defTabSz="914332" eaLnBrk="1" hangingPunct="1">
                <a:defRPr/>
              </a:pPr>
              <a:r>
                <a:rPr lang="fr-FR" altLang="fr-FR" sz="2800" b="1" dirty="0">
                  <a:solidFill>
                    <a:srgbClr val="000208"/>
                  </a:solidFill>
                </a:rPr>
                <a:t>O</a:t>
              </a:r>
            </a:p>
            <a:p>
              <a:pPr algn="ctr" defTabSz="914332" eaLnBrk="1" hangingPunct="1">
                <a:defRPr/>
              </a:pPr>
              <a:r>
                <a:rPr lang="fr-FR" altLang="fr-FR" sz="2800" b="1" dirty="0">
                  <a:solidFill>
                    <a:srgbClr val="000208"/>
                  </a:solidFill>
                </a:rPr>
                <a:t>M</a:t>
              </a:r>
            </a:p>
            <a:p>
              <a:pPr algn="ctr" defTabSz="914332" eaLnBrk="1" hangingPunct="1">
                <a:defRPr/>
              </a:pPr>
              <a:r>
                <a:rPr lang="fr-FR" altLang="fr-FR" sz="2800" b="1" dirty="0">
                  <a:solidFill>
                    <a:srgbClr val="000208"/>
                  </a:solidFill>
                </a:rPr>
                <a:t>I</a:t>
              </a:r>
            </a:p>
            <a:p>
              <a:pPr algn="ctr" defTabSz="914332" eaLnBrk="1" hangingPunct="1">
                <a:defRPr/>
              </a:pPr>
              <a:r>
                <a:rPr lang="fr-FR" altLang="fr-FR" sz="2800" b="1" dirty="0">
                  <a:solidFill>
                    <a:srgbClr val="000208"/>
                  </a:solidFill>
                </a:rPr>
                <a:t>Z</a:t>
              </a:r>
            </a:p>
            <a:p>
              <a:pPr algn="ctr" defTabSz="914332" eaLnBrk="1" hangingPunct="1">
                <a:defRPr/>
              </a:pPr>
              <a:r>
                <a:rPr lang="fr-FR" altLang="fr-FR" sz="2800" b="1" dirty="0">
                  <a:solidFill>
                    <a:srgbClr val="000208"/>
                  </a:solidFill>
                </a:rPr>
                <a:t>E</a:t>
              </a:r>
            </a:p>
          </p:txBody>
        </p:sp>
      </p:grpSp>
      <p:sp>
        <p:nvSpPr>
          <p:cNvPr id="10" name="CuadroTexto 4">
            <a:extLst>
              <a:ext uri="{FF2B5EF4-FFF2-40B4-BE49-F238E27FC236}">
                <a16:creationId xmlns:a16="http://schemas.microsoft.com/office/drawing/2014/main" id="{8F0779A4-C686-4356-9ED4-A70D0372D46C}"/>
              </a:ext>
            </a:extLst>
          </p:cNvPr>
          <p:cNvSpPr txBox="1"/>
          <p:nvPr/>
        </p:nvSpPr>
        <p:spPr>
          <a:xfrm>
            <a:off x="1020840" y="6353126"/>
            <a:ext cx="507515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Golan, T.  New </a:t>
            </a:r>
            <a:r>
              <a:rPr lang="en-US" sz="1400" dirty="0" err="1">
                <a:latin typeface="Arial" panose="020B0604020202020204" pitchFamily="34" charset="0"/>
                <a:cs typeface="Arial" panose="020B0604020202020204" pitchFamily="34" charset="0"/>
              </a:rPr>
              <a:t>Engl</a:t>
            </a:r>
            <a:r>
              <a:rPr lang="en-US" sz="1400" dirty="0">
                <a:latin typeface="Arial" panose="020B0604020202020204" pitchFamily="34" charset="0"/>
                <a:cs typeface="Arial" panose="020B0604020202020204" pitchFamily="34" charset="0"/>
              </a:rPr>
              <a:t> J Med, 2019</a:t>
            </a:r>
            <a:endParaRPr lang="es-ES" sz="1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C993A1F-2F32-40E8-B724-763E9C6E34FC}"/>
              </a:ext>
            </a:extLst>
          </p:cNvPr>
          <p:cNvSpPr/>
          <p:nvPr/>
        </p:nvSpPr>
        <p:spPr>
          <a:xfrm>
            <a:off x="6208533" y="3216798"/>
            <a:ext cx="2393604" cy="400110"/>
          </a:xfrm>
          <a:prstGeom prst="rect">
            <a:avLst/>
          </a:prstGeom>
        </p:spPr>
        <p:txBody>
          <a:bodyPr wrap="none">
            <a:spAutoFit/>
          </a:bodyPr>
          <a:lstStyle/>
          <a:p>
            <a:pPr>
              <a:spcBef>
                <a:spcPct val="0"/>
              </a:spcBef>
              <a:buFontTx/>
              <a:buNone/>
            </a:pPr>
            <a:r>
              <a:rPr lang="en-US" sz="2000" dirty="0">
                <a:solidFill>
                  <a:prstClr val="black"/>
                </a:solidFill>
                <a:latin typeface="Arial" panose="020B0604020202020204" pitchFamily="34" charset="0"/>
                <a:ea typeface="ＭＳ Ｐゴシック" charset="-128"/>
                <a:cs typeface="Arial" panose="020B0604020202020204" pitchFamily="34" charset="0"/>
              </a:rPr>
              <a:t>Randomization 3: 2</a:t>
            </a:r>
          </a:p>
        </p:txBody>
      </p:sp>
    </p:spTree>
    <p:extLst>
      <p:ext uri="{BB962C8B-B14F-4D97-AF65-F5344CB8AC3E}">
        <p14:creationId xmlns:p14="http://schemas.microsoft.com/office/powerpoint/2010/main" val="3739522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able 59">
            <a:extLst>
              <a:ext uri="{FF2B5EF4-FFF2-40B4-BE49-F238E27FC236}">
                <a16:creationId xmlns:a16="http://schemas.microsoft.com/office/drawing/2014/main" id="{C82C3694-E82F-412A-87C8-46146CC4EE28}"/>
              </a:ext>
            </a:extLst>
          </p:cNvPr>
          <p:cNvGraphicFramePr>
            <a:graphicFrameLocks noGrp="1"/>
          </p:cNvGraphicFramePr>
          <p:nvPr>
            <p:extLst>
              <p:ext uri="{D42A27DB-BD31-4B8C-83A1-F6EECF244321}">
                <p14:modId xmlns:p14="http://schemas.microsoft.com/office/powerpoint/2010/main" val="3947934403"/>
              </p:ext>
            </p:extLst>
          </p:nvPr>
        </p:nvGraphicFramePr>
        <p:xfrm>
          <a:off x="6168267" y="1039574"/>
          <a:ext cx="5131158" cy="1798320"/>
        </p:xfrm>
        <a:graphic>
          <a:graphicData uri="http://schemas.openxmlformats.org/drawingml/2006/table">
            <a:tbl>
              <a:tblPr firstRow="1" bandRow="1">
                <a:tableStyleId>{21E4AEA4-8DFA-4A89-87EB-49C32662AFE0}</a:tableStyleId>
              </a:tblPr>
              <a:tblGrid>
                <a:gridCol w="2336558">
                  <a:extLst>
                    <a:ext uri="{9D8B030D-6E8A-4147-A177-3AD203B41FA5}">
                      <a16:colId xmlns:a16="http://schemas.microsoft.com/office/drawing/2014/main" val="2244434444"/>
                    </a:ext>
                  </a:extLst>
                </a:gridCol>
                <a:gridCol w="1397300">
                  <a:extLst>
                    <a:ext uri="{9D8B030D-6E8A-4147-A177-3AD203B41FA5}">
                      <a16:colId xmlns:a16="http://schemas.microsoft.com/office/drawing/2014/main" val="3804996999"/>
                    </a:ext>
                  </a:extLst>
                </a:gridCol>
                <a:gridCol w="1397300">
                  <a:extLst>
                    <a:ext uri="{9D8B030D-6E8A-4147-A177-3AD203B41FA5}">
                      <a16:colId xmlns:a16="http://schemas.microsoft.com/office/drawing/2014/main" val="805593460"/>
                    </a:ext>
                  </a:extLst>
                </a:gridCol>
              </a:tblGrid>
              <a:tr h="0">
                <a:tc>
                  <a:txBody>
                    <a:bodyPr/>
                    <a:lstStyle/>
                    <a:p>
                      <a:pPr algn="r"/>
                      <a:endParaRPr lang="en-US" sz="1200" b="1" dirty="0">
                        <a:solidFill>
                          <a:schemeClr val="tx1"/>
                        </a:solidFill>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latinLnBrk="0" hangingPunct="1"/>
                      <a:r>
                        <a:rPr lang="en-US" sz="2000" kern="1200" dirty="0">
                          <a:solidFill>
                            <a:schemeClr val="tx1"/>
                          </a:solidFill>
                        </a:rPr>
                        <a:t>Olaparib</a:t>
                      </a:r>
                    </a:p>
                    <a:p>
                      <a:pPr marL="0" algn="ctr" defTabSz="914400" rtl="0" eaLnBrk="1" latinLnBrk="0" hangingPunct="1"/>
                      <a:r>
                        <a:rPr lang="en-US" sz="2000" kern="1200" dirty="0">
                          <a:solidFill>
                            <a:schemeClr val="tx1"/>
                          </a:solidFill>
                        </a:rPr>
                        <a:t>N= 92</a:t>
                      </a:r>
                      <a:endParaRPr lang="en-US" sz="2000" b="1" kern="1200" dirty="0">
                        <a:solidFill>
                          <a:schemeClr val="tx1"/>
                        </a:solidFill>
                        <a:latin typeface="+mn-lt"/>
                        <a:ea typeface="+mn-ea"/>
                        <a:cs typeface="+mn-cs"/>
                      </a:endParaRPr>
                    </a:p>
                  </a:txBody>
                  <a:tcPr anchor="ctr">
                    <a:solidFill>
                      <a:srgbClr val="D5ABFF"/>
                    </a:solidFill>
                  </a:tcPr>
                </a:tc>
                <a:tc>
                  <a:txBody>
                    <a:bodyPr/>
                    <a:lstStyle/>
                    <a:p>
                      <a:pPr algn="ctr"/>
                      <a:r>
                        <a:rPr lang="en-US" sz="2000" dirty="0">
                          <a:solidFill>
                            <a:schemeClr val="bg1"/>
                          </a:solidFill>
                          <a:effectLst/>
                        </a:rPr>
                        <a:t>Placebo</a:t>
                      </a:r>
                    </a:p>
                    <a:p>
                      <a:pPr algn="ctr"/>
                      <a:r>
                        <a:rPr lang="en-US" sz="2000" dirty="0">
                          <a:solidFill>
                            <a:schemeClr val="bg1"/>
                          </a:solidFill>
                          <a:effectLst/>
                        </a:rPr>
                        <a:t>N= 62</a:t>
                      </a:r>
                      <a:endParaRPr lang="en-US" sz="2000" b="1" kern="1200" dirty="0">
                        <a:solidFill>
                          <a:schemeClr val="bg1"/>
                        </a:solidFill>
                        <a:latin typeface="+mn-lt"/>
                        <a:ea typeface="+mn-ea"/>
                        <a:cs typeface="+mn-cs"/>
                      </a:endParaRPr>
                    </a:p>
                  </a:txBody>
                  <a:tcPr anchor="ctr">
                    <a:solidFill>
                      <a:schemeClr val="accent6"/>
                    </a:solidFill>
                  </a:tcPr>
                </a:tc>
                <a:extLst>
                  <a:ext uri="{0D108BD9-81ED-4DB2-BD59-A6C34878D82A}">
                    <a16:rowId xmlns:a16="http://schemas.microsoft.com/office/drawing/2014/main" val="422251691"/>
                  </a:ext>
                </a:extLst>
              </a:tr>
              <a:tr h="0">
                <a:tc>
                  <a:txBody>
                    <a:bodyPr/>
                    <a:lstStyle/>
                    <a:p>
                      <a:pPr marL="0" algn="r" defTabSz="457200" rtl="0" eaLnBrk="1" latinLnBrk="0" hangingPunct="1"/>
                      <a:endParaRPr lang="en-US" sz="1800" b="1" kern="1200" dirty="0">
                        <a:solidFill>
                          <a:schemeClr val="tx1"/>
                        </a:solidFill>
                        <a:latin typeface="+mn-lt"/>
                        <a:ea typeface="+mn-ea"/>
                        <a:cs typeface="+mn-cs"/>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457200" rtl="0" eaLnBrk="1" latinLnBrk="0" hangingPunct="1"/>
                      <a:r>
                        <a:rPr lang="en-NZ" sz="1800" b="1" kern="1200" dirty="0"/>
                        <a:t>7.4 months</a:t>
                      </a:r>
                      <a:endParaRPr lang="en-US" sz="1800" b="1" kern="1200" dirty="0">
                        <a:solidFill>
                          <a:schemeClr val="dk1"/>
                        </a:solidFill>
                        <a:latin typeface="+mn-lt"/>
                        <a:ea typeface="+mn-ea"/>
                        <a:cs typeface="+mn-cs"/>
                      </a:endParaRPr>
                    </a:p>
                  </a:txBody>
                  <a:tcPr/>
                </a:tc>
                <a:tc>
                  <a:txBody>
                    <a:bodyPr/>
                    <a:lstStyle/>
                    <a:p>
                      <a:pPr marL="0" algn="ctr" defTabSz="457200" rtl="0" eaLnBrk="1" latinLnBrk="0" hangingPunct="1"/>
                      <a:r>
                        <a:rPr lang="en-NZ" sz="1800" b="1" kern="1200" dirty="0"/>
                        <a:t>3.8 months</a:t>
                      </a:r>
                      <a:endParaRPr lang="en-US" sz="1800" b="1" kern="1200" dirty="0">
                        <a:solidFill>
                          <a:schemeClr val="dk1"/>
                        </a:solidFill>
                        <a:latin typeface="+mn-lt"/>
                        <a:ea typeface="+mn-ea"/>
                        <a:cs typeface="+mn-cs"/>
                      </a:endParaRPr>
                    </a:p>
                  </a:txBody>
                  <a:tcPr/>
                </a:tc>
                <a:extLst>
                  <a:ext uri="{0D108BD9-81ED-4DB2-BD59-A6C34878D82A}">
                    <a16:rowId xmlns:a16="http://schemas.microsoft.com/office/drawing/2014/main" val="458861866"/>
                  </a:ext>
                </a:extLst>
              </a:tr>
              <a:tr h="0">
                <a:tc>
                  <a:txBody>
                    <a:bodyPr/>
                    <a:lstStyle/>
                    <a:p>
                      <a:pPr algn="r"/>
                      <a:endParaRPr lang="en-US" sz="1800" b="1" dirty="0">
                        <a:solidFill>
                          <a:schemeClr val="tx1"/>
                        </a:solidFill>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NZ" sz="1800" b="1" dirty="0"/>
                        <a:t>HR 0.53</a:t>
                      </a:r>
                      <a:endParaRPr lang="en-US" sz="1800" b="1" dirty="0"/>
                    </a:p>
                  </a:txBody>
                  <a:tcPr/>
                </a:tc>
                <a:tc hMerge="1">
                  <a:txBody>
                    <a:bodyPr/>
                    <a:lstStyle/>
                    <a:p>
                      <a:endParaRPr lang="en-GB"/>
                    </a:p>
                  </a:txBody>
                  <a:tcPr/>
                </a:tc>
                <a:extLst>
                  <a:ext uri="{0D108BD9-81ED-4DB2-BD59-A6C34878D82A}">
                    <a16:rowId xmlns:a16="http://schemas.microsoft.com/office/drawing/2014/main" val="2989620145"/>
                  </a:ext>
                </a:extLst>
              </a:tr>
              <a:tr h="0">
                <a:tc>
                  <a:txBody>
                    <a:bodyPr/>
                    <a:lstStyle/>
                    <a:p>
                      <a:pPr algn="r"/>
                      <a:endParaRPr lang="en-US" sz="1800" b="1" dirty="0">
                        <a:solidFill>
                          <a:schemeClr val="tx1"/>
                        </a:solidFill>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sz="1800" b="1" i="0" dirty="0"/>
                        <a:t>p</a:t>
                      </a:r>
                      <a:r>
                        <a:rPr lang="en-US" sz="1800" b="1" dirty="0"/>
                        <a:t>= 0.0038</a:t>
                      </a:r>
                    </a:p>
                  </a:txBody>
                  <a:tcPr/>
                </a:tc>
                <a:tc hMerge="1">
                  <a:txBody>
                    <a:bodyPr/>
                    <a:lstStyle/>
                    <a:p>
                      <a:endParaRPr lang="en-GB"/>
                    </a:p>
                  </a:txBody>
                  <a:tcPr/>
                </a:tc>
                <a:extLst>
                  <a:ext uri="{0D108BD9-81ED-4DB2-BD59-A6C34878D82A}">
                    <a16:rowId xmlns:a16="http://schemas.microsoft.com/office/drawing/2014/main" val="3614569254"/>
                  </a:ext>
                </a:extLst>
              </a:tr>
            </a:tbl>
          </a:graphicData>
        </a:graphic>
      </p:graphicFrame>
      <p:sp>
        <p:nvSpPr>
          <p:cNvPr id="5" name="TextBox 4"/>
          <p:cNvSpPr txBox="1"/>
          <p:nvPr/>
        </p:nvSpPr>
        <p:spPr>
          <a:xfrm>
            <a:off x="2949349" y="1269720"/>
            <a:ext cx="5131159" cy="1200329"/>
          </a:xfrm>
          <a:prstGeom prst="rect">
            <a:avLst/>
          </a:prstGeom>
          <a:noFill/>
        </p:spPr>
        <p:txBody>
          <a:bodyPr wrap="square" rtlCol="0">
            <a:spAutoFit/>
          </a:bodyPr>
          <a:lstStyle/>
          <a:p>
            <a:r>
              <a:rPr lang="en-US" sz="2400" dirty="0"/>
              <a:t>&gt;3.5 month difference </a:t>
            </a:r>
          </a:p>
          <a:p>
            <a:r>
              <a:rPr lang="en-US" sz="2400" dirty="0"/>
              <a:t>Doubled proportion who are progression-free at 6 and 12 months</a:t>
            </a:r>
          </a:p>
        </p:txBody>
      </p:sp>
      <p:sp>
        <p:nvSpPr>
          <p:cNvPr id="9" name="Title 8">
            <a:extLst>
              <a:ext uri="{FF2B5EF4-FFF2-40B4-BE49-F238E27FC236}">
                <a16:creationId xmlns:a16="http://schemas.microsoft.com/office/drawing/2014/main" id="{70CBCDBD-7D70-A94A-BDFC-D3A006FD09B3}"/>
              </a:ext>
            </a:extLst>
          </p:cNvPr>
          <p:cNvSpPr>
            <a:spLocks noGrp="1"/>
          </p:cNvSpPr>
          <p:nvPr>
            <p:ph type="title"/>
          </p:nvPr>
        </p:nvSpPr>
        <p:spPr>
          <a:xfrm>
            <a:off x="874486" y="143380"/>
            <a:ext cx="11175999" cy="624209"/>
          </a:xfrm>
        </p:spPr>
        <p:txBody>
          <a:bodyPr/>
          <a:lstStyle/>
          <a:p>
            <a:r>
              <a:rPr lang="en-US" sz="3600" dirty="0"/>
              <a:t>Primary Endpoint: PFS by Blinded Central Review</a:t>
            </a:r>
          </a:p>
        </p:txBody>
      </p:sp>
      <p:grpSp>
        <p:nvGrpSpPr>
          <p:cNvPr id="16" name="Group 15">
            <a:extLst>
              <a:ext uri="{FF2B5EF4-FFF2-40B4-BE49-F238E27FC236}">
                <a16:creationId xmlns:a16="http://schemas.microsoft.com/office/drawing/2014/main" id="{1D3CFAAE-8095-464E-8C5E-4A88FA38933C}"/>
              </a:ext>
            </a:extLst>
          </p:cNvPr>
          <p:cNvGrpSpPr/>
          <p:nvPr/>
        </p:nvGrpSpPr>
        <p:grpSpPr>
          <a:xfrm>
            <a:off x="699105" y="1489902"/>
            <a:ext cx="10862830" cy="4600509"/>
            <a:chOff x="699105" y="1489902"/>
            <a:chExt cx="10862830" cy="4600509"/>
          </a:xfrm>
        </p:grpSpPr>
        <p:sp>
          <p:nvSpPr>
            <p:cNvPr id="169" name="Freeform 5">
              <a:extLst>
                <a:ext uri="{FF2B5EF4-FFF2-40B4-BE49-F238E27FC236}">
                  <a16:creationId xmlns:a16="http://schemas.microsoft.com/office/drawing/2014/main" id="{36C67DD0-1B81-458F-BFB2-22584AEE6912}"/>
                </a:ext>
              </a:extLst>
            </p:cNvPr>
            <p:cNvSpPr>
              <a:spLocks/>
            </p:cNvSpPr>
            <p:nvPr/>
          </p:nvSpPr>
          <p:spPr bwMode="auto">
            <a:xfrm>
              <a:off x="1846354" y="1633463"/>
              <a:ext cx="8374461" cy="3390454"/>
            </a:xfrm>
            <a:custGeom>
              <a:avLst/>
              <a:gdLst>
                <a:gd name="T0" fmla="*/ 39 w 1872"/>
                <a:gd name="T1" fmla="*/ 0 h 1172"/>
                <a:gd name="T2" fmla="*/ 43 w 1872"/>
                <a:gd name="T3" fmla="*/ 14 h 1172"/>
                <a:gd name="T4" fmla="*/ 53 w 1872"/>
                <a:gd name="T5" fmla="*/ 25 h 1172"/>
                <a:gd name="T6" fmla="*/ 56 w 1872"/>
                <a:gd name="T7" fmla="*/ 40 h 1172"/>
                <a:gd name="T8" fmla="*/ 58 w 1872"/>
                <a:gd name="T9" fmla="*/ 53 h 1172"/>
                <a:gd name="T10" fmla="*/ 58 w 1872"/>
                <a:gd name="T11" fmla="*/ 65 h 1172"/>
                <a:gd name="T12" fmla="*/ 69 w 1872"/>
                <a:gd name="T13" fmla="*/ 69 h 1172"/>
                <a:gd name="T14" fmla="*/ 71 w 1872"/>
                <a:gd name="T15" fmla="*/ 106 h 1172"/>
                <a:gd name="T16" fmla="*/ 72 w 1872"/>
                <a:gd name="T17" fmla="*/ 118 h 1172"/>
                <a:gd name="T18" fmla="*/ 74 w 1872"/>
                <a:gd name="T19" fmla="*/ 130 h 1172"/>
                <a:gd name="T20" fmla="*/ 78 w 1872"/>
                <a:gd name="T21" fmla="*/ 187 h 1172"/>
                <a:gd name="T22" fmla="*/ 79 w 1872"/>
                <a:gd name="T23" fmla="*/ 241 h 1172"/>
                <a:gd name="T24" fmla="*/ 84 w 1872"/>
                <a:gd name="T25" fmla="*/ 255 h 1172"/>
                <a:gd name="T26" fmla="*/ 97 w 1872"/>
                <a:gd name="T27" fmla="*/ 268 h 1172"/>
                <a:gd name="T28" fmla="*/ 113 w 1872"/>
                <a:gd name="T29" fmla="*/ 281 h 1172"/>
                <a:gd name="T30" fmla="*/ 141 w 1872"/>
                <a:gd name="T31" fmla="*/ 295 h 1172"/>
                <a:gd name="T32" fmla="*/ 149 w 1872"/>
                <a:gd name="T33" fmla="*/ 310 h 1172"/>
                <a:gd name="T34" fmla="*/ 151 w 1872"/>
                <a:gd name="T35" fmla="*/ 325 h 1172"/>
                <a:gd name="T36" fmla="*/ 153 w 1872"/>
                <a:gd name="T37" fmla="*/ 338 h 1172"/>
                <a:gd name="T38" fmla="*/ 154 w 1872"/>
                <a:gd name="T39" fmla="*/ 394 h 1172"/>
                <a:gd name="T40" fmla="*/ 156 w 1872"/>
                <a:gd name="T41" fmla="*/ 422 h 1172"/>
                <a:gd name="T42" fmla="*/ 159 w 1872"/>
                <a:gd name="T43" fmla="*/ 438 h 1172"/>
                <a:gd name="T44" fmla="*/ 162 w 1872"/>
                <a:gd name="T45" fmla="*/ 451 h 1172"/>
                <a:gd name="T46" fmla="*/ 171 w 1872"/>
                <a:gd name="T47" fmla="*/ 465 h 1172"/>
                <a:gd name="T48" fmla="*/ 207 w 1872"/>
                <a:gd name="T49" fmla="*/ 468 h 1172"/>
                <a:gd name="T50" fmla="*/ 209 w 1872"/>
                <a:gd name="T51" fmla="*/ 479 h 1172"/>
                <a:gd name="T52" fmla="*/ 221 w 1872"/>
                <a:gd name="T53" fmla="*/ 495 h 1172"/>
                <a:gd name="T54" fmla="*/ 222 w 1872"/>
                <a:gd name="T55" fmla="*/ 508 h 1172"/>
                <a:gd name="T56" fmla="*/ 225 w 1872"/>
                <a:gd name="T57" fmla="*/ 522 h 1172"/>
                <a:gd name="T58" fmla="*/ 229 w 1872"/>
                <a:gd name="T59" fmla="*/ 552 h 1172"/>
                <a:gd name="T60" fmla="*/ 251 w 1872"/>
                <a:gd name="T61" fmla="*/ 566 h 1172"/>
                <a:gd name="T62" fmla="*/ 304 w 1872"/>
                <a:gd name="T63" fmla="*/ 597 h 1172"/>
                <a:gd name="T64" fmla="*/ 311 w 1872"/>
                <a:gd name="T65" fmla="*/ 628 h 1172"/>
                <a:gd name="T66" fmla="*/ 355 w 1872"/>
                <a:gd name="T67" fmla="*/ 645 h 1172"/>
                <a:gd name="T68" fmla="*/ 371 w 1872"/>
                <a:gd name="T69" fmla="*/ 661 h 1172"/>
                <a:gd name="T70" fmla="*/ 382 w 1872"/>
                <a:gd name="T71" fmla="*/ 681 h 1172"/>
                <a:gd name="T72" fmla="*/ 400 w 1872"/>
                <a:gd name="T73" fmla="*/ 700 h 1172"/>
                <a:gd name="T74" fmla="*/ 455 w 1872"/>
                <a:gd name="T75" fmla="*/ 722 h 1172"/>
                <a:gd name="T76" fmla="*/ 462 w 1872"/>
                <a:gd name="T77" fmla="*/ 740 h 1172"/>
                <a:gd name="T78" fmla="*/ 489 w 1872"/>
                <a:gd name="T79" fmla="*/ 760 h 1172"/>
                <a:gd name="T80" fmla="*/ 493 w 1872"/>
                <a:gd name="T81" fmla="*/ 780 h 1172"/>
                <a:gd name="T82" fmla="*/ 545 w 1872"/>
                <a:gd name="T83" fmla="*/ 802 h 1172"/>
                <a:gd name="T84" fmla="*/ 603 w 1872"/>
                <a:gd name="T85" fmla="*/ 824 h 1172"/>
                <a:gd name="T86" fmla="*/ 723 w 1872"/>
                <a:gd name="T87" fmla="*/ 851 h 1172"/>
                <a:gd name="T88" fmla="*/ 835 w 1872"/>
                <a:gd name="T89" fmla="*/ 884 h 1172"/>
                <a:gd name="T90" fmla="*/ 851 w 1872"/>
                <a:gd name="T91" fmla="*/ 917 h 1172"/>
                <a:gd name="T92" fmla="*/ 1181 w 1872"/>
                <a:gd name="T93" fmla="*/ 968 h 1172"/>
                <a:gd name="T94" fmla="*/ 1872 w 1872"/>
                <a:gd name="T9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2" h="1172">
                  <a:moveTo>
                    <a:pt x="0" y="0"/>
                  </a:moveTo>
                  <a:lnTo>
                    <a:pt x="39" y="0"/>
                  </a:lnTo>
                  <a:lnTo>
                    <a:pt x="39" y="14"/>
                  </a:lnTo>
                  <a:lnTo>
                    <a:pt x="43" y="14"/>
                  </a:lnTo>
                  <a:lnTo>
                    <a:pt x="43" y="25"/>
                  </a:lnTo>
                  <a:lnTo>
                    <a:pt x="53" y="25"/>
                  </a:lnTo>
                  <a:lnTo>
                    <a:pt x="53" y="40"/>
                  </a:lnTo>
                  <a:lnTo>
                    <a:pt x="56" y="40"/>
                  </a:lnTo>
                  <a:lnTo>
                    <a:pt x="56" y="53"/>
                  </a:lnTo>
                  <a:lnTo>
                    <a:pt x="58" y="53"/>
                  </a:lnTo>
                  <a:lnTo>
                    <a:pt x="58" y="57"/>
                  </a:lnTo>
                  <a:lnTo>
                    <a:pt x="58" y="65"/>
                  </a:lnTo>
                  <a:lnTo>
                    <a:pt x="69" y="65"/>
                  </a:lnTo>
                  <a:lnTo>
                    <a:pt x="69" y="69"/>
                  </a:lnTo>
                  <a:lnTo>
                    <a:pt x="71" y="69"/>
                  </a:lnTo>
                  <a:lnTo>
                    <a:pt x="71" y="106"/>
                  </a:lnTo>
                  <a:lnTo>
                    <a:pt x="72" y="106"/>
                  </a:lnTo>
                  <a:lnTo>
                    <a:pt x="72" y="118"/>
                  </a:lnTo>
                  <a:lnTo>
                    <a:pt x="74" y="118"/>
                  </a:lnTo>
                  <a:lnTo>
                    <a:pt x="74" y="130"/>
                  </a:lnTo>
                  <a:lnTo>
                    <a:pt x="78" y="130"/>
                  </a:lnTo>
                  <a:lnTo>
                    <a:pt x="78" y="187"/>
                  </a:lnTo>
                  <a:lnTo>
                    <a:pt x="79" y="187"/>
                  </a:lnTo>
                  <a:lnTo>
                    <a:pt x="79" y="241"/>
                  </a:lnTo>
                  <a:lnTo>
                    <a:pt x="84" y="241"/>
                  </a:lnTo>
                  <a:lnTo>
                    <a:pt x="84" y="255"/>
                  </a:lnTo>
                  <a:lnTo>
                    <a:pt x="97" y="255"/>
                  </a:lnTo>
                  <a:lnTo>
                    <a:pt x="97" y="268"/>
                  </a:lnTo>
                  <a:lnTo>
                    <a:pt x="113" y="268"/>
                  </a:lnTo>
                  <a:lnTo>
                    <a:pt x="113" y="281"/>
                  </a:lnTo>
                  <a:lnTo>
                    <a:pt x="141" y="281"/>
                  </a:lnTo>
                  <a:lnTo>
                    <a:pt x="141" y="295"/>
                  </a:lnTo>
                  <a:lnTo>
                    <a:pt x="149" y="295"/>
                  </a:lnTo>
                  <a:lnTo>
                    <a:pt x="149" y="310"/>
                  </a:lnTo>
                  <a:lnTo>
                    <a:pt x="151" y="310"/>
                  </a:lnTo>
                  <a:lnTo>
                    <a:pt x="151" y="325"/>
                  </a:lnTo>
                  <a:lnTo>
                    <a:pt x="153" y="325"/>
                  </a:lnTo>
                  <a:lnTo>
                    <a:pt x="153" y="338"/>
                  </a:lnTo>
                  <a:lnTo>
                    <a:pt x="154" y="339"/>
                  </a:lnTo>
                  <a:lnTo>
                    <a:pt x="154" y="394"/>
                  </a:lnTo>
                  <a:lnTo>
                    <a:pt x="156" y="394"/>
                  </a:lnTo>
                  <a:lnTo>
                    <a:pt x="156" y="422"/>
                  </a:lnTo>
                  <a:lnTo>
                    <a:pt x="159" y="422"/>
                  </a:lnTo>
                  <a:lnTo>
                    <a:pt x="159" y="438"/>
                  </a:lnTo>
                  <a:lnTo>
                    <a:pt x="162" y="438"/>
                  </a:lnTo>
                  <a:lnTo>
                    <a:pt x="162" y="451"/>
                  </a:lnTo>
                  <a:lnTo>
                    <a:pt x="171" y="451"/>
                  </a:lnTo>
                  <a:lnTo>
                    <a:pt x="171" y="465"/>
                  </a:lnTo>
                  <a:lnTo>
                    <a:pt x="207" y="465"/>
                  </a:lnTo>
                  <a:lnTo>
                    <a:pt x="207" y="468"/>
                  </a:lnTo>
                  <a:lnTo>
                    <a:pt x="209" y="468"/>
                  </a:lnTo>
                  <a:lnTo>
                    <a:pt x="209" y="479"/>
                  </a:lnTo>
                  <a:lnTo>
                    <a:pt x="221" y="479"/>
                  </a:lnTo>
                  <a:lnTo>
                    <a:pt x="221" y="495"/>
                  </a:lnTo>
                  <a:lnTo>
                    <a:pt x="222" y="495"/>
                  </a:lnTo>
                  <a:lnTo>
                    <a:pt x="222" y="508"/>
                  </a:lnTo>
                  <a:lnTo>
                    <a:pt x="225" y="508"/>
                  </a:lnTo>
                  <a:lnTo>
                    <a:pt x="225" y="522"/>
                  </a:lnTo>
                  <a:lnTo>
                    <a:pt x="229" y="522"/>
                  </a:lnTo>
                  <a:lnTo>
                    <a:pt x="229" y="552"/>
                  </a:lnTo>
                  <a:lnTo>
                    <a:pt x="251" y="552"/>
                  </a:lnTo>
                  <a:lnTo>
                    <a:pt x="251" y="566"/>
                  </a:lnTo>
                  <a:lnTo>
                    <a:pt x="304" y="566"/>
                  </a:lnTo>
                  <a:lnTo>
                    <a:pt x="304" y="597"/>
                  </a:lnTo>
                  <a:lnTo>
                    <a:pt x="311" y="597"/>
                  </a:lnTo>
                  <a:lnTo>
                    <a:pt x="311" y="628"/>
                  </a:lnTo>
                  <a:lnTo>
                    <a:pt x="355" y="628"/>
                  </a:lnTo>
                  <a:lnTo>
                    <a:pt x="355" y="645"/>
                  </a:lnTo>
                  <a:lnTo>
                    <a:pt x="371" y="645"/>
                  </a:lnTo>
                  <a:lnTo>
                    <a:pt x="371" y="661"/>
                  </a:lnTo>
                  <a:lnTo>
                    <a:pt x="382" y="661"/>
                  </a:lnTo>
                  <a:lnTo>
                    <a:pt x="382" y="681"/>
                  </a:lnTo>
                  <a:lnTo>
                    <a:pt x="400" y="681"/>
                  </a:lnTo>
                  <a:lnTo>
                    <a:pt x="400" y="700"/>
                  </a:lnTo>
                  <a:lnTo>
                    <a:pt x="455" y="700"/>
                  </a:lnTo>
                  <a:lnTo>
                    <a:pt x="455" y="722"/>
                  </a:lnTo>
                  <a:lnTo>
                    <a:pt x="462" y="722"/>
                  </a:lnTo>
                  <a:lnTo>
                    <a:pt x="462" y="740"/>
                  </a:lnTo>
                  <a:lnTo>
                    <a:pt x="489" y="740"/>
                  </a:lnTo>
                  <a:lnTo>
                    <a:pt x="489" y="760"/>
                  </a:lnTo>
                  <a:lnTo>
                    <a:pt x="493" y="760"/>
                  </a:lnTo>
                  <a:lnTo>
                    <a:pt x="493" y="780"/>
                  </a:lnTo>
                  <a:lnTo>
                    <a:pt x="545" y="780"/>
                  </a:lnTo>
                  <a:lnTo>
                    <a:pt x="545" y="802"/>
                  </a:lnTo>
                  <a:lnTo>
                    <a:pt x="603" y="802"/>
                  </a:lnTo>
                  <a:lnTo>
                    <a:pt x="603" y="824"/>
                  </a:lnTo>
                  <a:lnTo>
                    <a:pt x="723" y="824"/>
                  </a:lnTo>
                  <a:lnTo>
                    <a:pt x="723" y="851"/>
                  </a:lnTo>
                  <a:lnTo>
                    <a:pt x="835" y="851"/>
                  </a:lnTo>
                  <a:lnTo>
                    <a:pt x="835" y="884"/>
                  </a:lnTo>
                  <a:lnTo>
                    <a:pt x="851" y="884"/>
                  </a:lnTo>
                  <a:lnTo>
                    <a:pt x="851" y="917"/>
                  </a:lnTo>
                  <a:lnTo>
                    <a:pt x="1181" y="917"/>
                  </a:lnTo>
                  <a:lnTo>
                    <a:pt x="1181" y="968"/>
                  </a:lnTo>
                  <a:lnTo>
                    <a:pt x="1872" y="968"/>
                  </a:lnTo>
                  <a:lnTo>
                    <a:pt x="1872" y="1172"/>
                  </a:lnTo>
                </a:path>
              </a:pathLst>
            </a:custGeom>
            <a:noFill/>
            <a:ln w="38100" cap="flat">
              <a:solidFill>
                <a:srgbClr val="D5AB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0" name="TextBox 149">
              <a:extLst>
                <a:ext uri="{FF2B5EF4-FFF2-40B4-BE49-F238E27FC236}">
                  <a16:creationId xmlns:a16="http://schemas.microsoft.com/office/drawing/2014/main" id="{F9C1C05E-85C7-4927-A1D1-E72E4AC58E52}"/>
                </a:ext>
              </a:extLst>
            </p:cNvPr>
            <p:cNvSpPr txBox="1"/>
            <p:nvPr/>
          </p:nvSpPr>
          <p:spPr>
            <a:xfrm>
              <a:off x="10197395" y="4267039"/>
              <a:ext cx="1364540" cy="400110"/>
            </a:xfrm>
            <a:prstGeom prst="rect">
              <a:avLst/>
            </a:prstGeom>
            <a:noFill/>
          </p:spPr>
          <p:txBody>
            <a:bodyPr wrap="square" rtlCol="0">
              <a:spAutoFit/>
            </a:bodyPr>
            <a:lstStyle/>
            <a:p>
              <a:r>
                <a:rPr lang="en-US" sz="2000" b="1" dirty="0"/>
                <a:t>Olaparib</a:t>
              </a:r>
              <a:endParaRPr lang="en-GB" sz="2000" b="1" dirty="0"/>
            </a:p>
          </p:txBody>
        </p:sp>
        <p:sp>
          <p:nvSpPr>
            <p:cNvPr id="198" name="Line 49">
              <a:extLst>
                <a:ext uri="{FF2B5EF4-FFF2-40B4-BE49-F238E27FC236}">
                  <a16:creationId xmlns:a16="http://schemas.microsoft.com/office/drawing/2014/main" id="{A855F61A-1D75-4CFB-8BDB-E4CB27C638B1}"/>
                </a:ext>
              </a:extLst>
            </p:cNvPr>
            <p:cNvSpPr>
              <a:spLocks noChangeShapeType="1"/>
            </p:cNvSpPr>
            <p:nvPr/>
          </p:nvSpPr>
          <p:spPr bwMode="auto">
            <a:xfrm flipV="1">
              <a:off x="1841879" y="1630568"/>
              <a:ext cx="0" cy="3399135"/>
            </a:xfrm>
            <a:prstGeom prst="line">
              <a:avLst/>
            </a:pr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1" name="Group 10">
              <a:extLst>
                <a:ext uri="{FF2B5EF4-FFF2-40B4-BE49-F238E27FC236}">
                  <a16:creationId xmlns:a16="http://schemas.microsoft.com/office/drawing/2014/main" id="{C1FCA194-DE53-4E37-9E70-565F8501BF07}"/>
                </a:ext>
              </a:extLst>
            </p:cNvPr>
            <p:cNvGrpSpPr/>
            <p:nvPr/>
          </p:nvGrpSpPr>
          <p:grpSpPr>
            <a:xfrm>
              <a:off x="1719938" y="1633462"/>
              <a:ext cx="108000" cy="3396805"/>
              <a:chOff x="1738989" y="1589920"/>
              <a:chExt cx="102893" cy="3396805"/>
            </a:xfrm>
          </p:grpSpPr>
          <p:sp>
            <p:nvSpPr>
              <p:cNvPr id="199" name="Line 51">
                <a:extLst>
                  <a:ext uri="{FF2B5EF4-FFF2-40B4-BE49-F238E27FC236}">
                    <a16:creationId xmlns:a16="http://schemas.microsoft.com/office/drawing/2014/main" id="{BA8B0CED-7DEC-4430-A1D7-E1F788535808}"/>
                  </a:ext>
                </a:extLst>
              </p:cNvPr>
              <p:cNvSpPr>
                <a:spLocks noChangeShapeType="1"/>
              </p:cNvSpPr>
              <p:nvPr/>
            </p:nvSpPr>
            <p:spPr bwMode="auto">
              <a:xfrm flipH="1">
                <a:off x="1738989" y="1589920"/>
                <a:ext cx="102893" cy="0"/>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0" name="Line 52">
                <a:extLst>
                  <a:ext uri="{FF2B5EF4-FFF2-40B4-BE49-F238E27FC236}">
                    <a16:creationId xmlns:a16="http://schemas.microsoft.com/office/drawing/2014/main" id="{2E72E89D-9B7D-46FA-A9B3-228BCF48FEDD}"/>
                  </a:ext>
                </a:extLst>
              </p:cNvPr>
              <p:cNvSpPr>
                <a:spLocks noChangeShapeType="1"/>
              </p:cNvSpPr>
              <p:nvPr/>
            </p:nvSpPr>
            <p:spPr bwMode="auto">
              <a:xfrm flipH="1">
                <a:off x="1743461" y="2949573"/>
                <a:ext cx="98418" cy="0"/>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1" name="Line 53">
                <a:extLst>
                  <a:ext uri="{FF2B5EF4-FFF2-40B4-BE49-F238E27FC236}">
                    <a16:creationId xmlns:a16="http://schemas.microsoft.com/office/drawing/2014/main" id="{9DAC107A-0E40-4E14-999A-8B9E9F236734}"/>
                  </a:ext>
                </a:extLst>
              </p:cNvPr>
              <p:cNvSpPr>
                <a:spLocks noChangeShapeType="1"/>
              </p:cNvSpPr>
              <p:nvPr/>
            </p:nvSpPr>
            <p:spPr bwMode="auto">
              <a:xfrm flipH="1">
                <a:off x="1738989" y="3629399"/>
                <a:ext cx="102893" cy="0"/>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2" name="Line 54">
                <a:extLst>
                  <a:ext uri="{FF2B5EF4-FFF2-40B4-BE49-F238E27FC236}">
                    <a16:creationId xmlns:a16="http://schemas.microsoft.com/office/drawing/2014/main" id="{A7B3EE36-5727-4F2C-AFED-C94C4C225BA7}"/>
                  </a:ext>
                </a:extLst>
              </p:cNvPr>
              <p:cNvSpPr>
                <a:spLocks noChangeShapeType="1"/>
              </p:cNvSpPr>
              <p:nvPr/>
            </p:nvSpPr>
            <p:spPr bwMode="auto">
              <a:xfrm flipH="1">
                <a:off x="1738989" y="4306333"/>
                <a:ext cx="102893" cy="0"/>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3" name="Line 55">
                <a:extLst>
                  <a:ext uri="{FF2B5EF4-FFF2-40B4-BE49-F238E27FC236}">
                    <a16:creationId xmlns:a16="http://schemas.microsoft.com/office/drawing/2014/main" id="{93E83852-1C6D-4F76-B32E-947134E60F38}"/>
                  </a:ext>
                </a:extLst>
              </p:cNvPr>
              <p:cNvSpPr>
                <a:spLocks noChangeShapeType="1"/>
              </p:cNvSpPr>
              <p:nvPr/>
            </p:nvSpPr>
            <p:spPr bwMode="auto">
              <a:xfrm flipH="1">
                <a:off x="1738989" y="1931280"/>
                <a:ext cx="102893" cy="0"/>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4" name="Line 56">
                <a:extLst>
                  <a:ext uri="{FF2B5EF4-FFF2-40B4-BE49-F238E27FC236}">
                    <a16:creationId xmlns:a16="http://schemas.microsoft.com/office/drawing/2014/main" id="{49CFF77B-C3D0-49E9-8AD3-9098EDA42571}"/>
                  </a:ext>
                </a:extLst>
              </p:cNvPr>
              <p:cNvSpPr>
                <a:spLocks noChangeShapeType="1"/>
              </p:cNvSpPr>
              <p:nvPr/>
            </p:nvSpPr>
            <p:spPr bwMode="auto">
              <a:xfrm flipH="1">
                <a:off x="1738989" y="2269746"/>
                <a:ext cx="102893" cy="0"/>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5" name="Line 57">
                <a:extLst>
                  <a:ext uri="{FF2B5EF4-FFF2-40B4-BE49-F238E27FC236}">
                    <a16:creationId xmlns:a16="http://schemas.microsoft.com/office/drawing/2014/main" id="{A0E5BD21-75B1-4885-9A90-1D1B8D1B0EDB}"/>
                  </a:ext>
                </a:extLst>
              </p:cNvPr>
              <p:cNvSpPr>
                <a:spLocks noChangeShapeType="1"/>
              </p:cNvSpPr>
              <p:nvPr/>
            </p:nvSpPr>
            <p:spPr bwMode="auto">
              <a:xfrm flipH="1">
                <a:off x="1738989" y="2608213"/>
                <a:ext cx="102893" cy="0"/>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6" name="Line 58">
                <a:extLst>
                  <a:ext uri="{FF2B5EF4-FFF2-40B4-BE49-F238E27FC236}">
                    <a16:creationId xmlns:a16="http://schemas.microsoft.com/office/drawing/2014/main" id="{2D83A67A-FA54-43CC-B57C-A1B642380A43}"/>
                  </a:ext>
                </a:extLst>
              </p:cNvPr>
              <p:cNvSpPr>
                <a:spLocks noChangeShapeType="1"/>
              </p:cNvSpPr>
              <p:nvPr/>
            </p:nvSpPr>
            <p:spPr bwMode="auto">
              <a:xfrm flipH="1">
                <a:off x="1743461" y="3288039"/>
                <a:ext cx="98418" cy="0"/>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7" name="Line 59">
                <a:extLst>
                  <a:ext uri="{FF2B5EF4-FFF2-40B4-BE49-F238E27FC236}">
                    <a16:creationId xmlns:a16="http://schemas.microsoft.com/office/drawing/2014/main" id="{1C16577B-629D-4D9D-8B8E-BC27720BD1BC}"/>
                  </a:ext>
                </a:extLst>
              </p:cNvPr>
              <p:cNvSpPr>
                <a:spLocks noChangeShapeType="1"/>
              </p:cNvSpPr>
              <p:nvPr/>
            </p:nvSpPr>
            <p:spPr bwMode="auto">
              <a:xfrm flipH="1">
                <a:off x="1738989" y="3970759"/>
                <a:ext cx="102893" cy="0"/>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8" name="Line 60">
                <a:extLst>
                  <a:ext uri="{FF2B5EF4-FFF2-40B4-BE49-F238E27FC236}">
                    <a16:creationId xmlns:a16="http://schemas.microsoft.com/office/drawing/2014/main" id="{45628529-D39C-421E-ACD7-106A0EC3D211}"/>
                  </a:ext>
                </a:extLst>
              </p:cNvPr>
              <p:cNvSpPr>
                <a:spLocks noChangeShapeType="1"/>
              </p:cNvSpPr>
              <p:nvPr/>
            </p:nvSpPr>
            <p:spPr bwMode="auto">
              <a:xfrm flipH="1">
                <a:off x="1738989" y="4647693"/>
                <a:ext cx="102893" cy="0"/>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8" name="Line 60">
                <a:extLst>
                  <a:ext uri="{FF2B5EF4-FFF2-40B4-BE49-F238E27FC236}">
                    <a16:creationId xmlns:a16="http://schemas.microsoft.com/office/drawing/2014/main" id="{62AFEF53-F2C7-4852-A725-4F82CF2F801D}"/>
                  </a:ext>
                </a:extLst>
              </p:cNvPr>
              <p:cNvSpPr>
                <a:spLocks noChangeShapeType="1"/>
              </p:cNvSpPr>
              <p:nvPr/>
            </p:nvSpPr>
            <p:spPr bwMode="auto">
              <a:xfrm flipH="1">
                <a:off x="1738989" y="4986725"/>
                <a:ext cx="102893" cy="0"/>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210" name="Line 50">
              <a:extLst>
                <a:ext uri="{FF2B5EF4-FFF2-40B4-BE49-F238E27FC236}">
                  <a16:creationId xmlns:a16="http://schemas.microsoft.com/office/drawing/2014/main" id="{DCEAFD8C-111F-4AA7-A357-6442F48F5AF5}"/>
                </a:ext>
              </a:extLst>
            </p:cNvPr>
            <p:cNvSpPr>
              <a:spLocks noChangeShapeType="1"/>
            </p:cNvSpPr>
            <p:nvPr/>
          </p:nvSpPr>
          <p:spPr bwMode="auto">
            <a:xfrm>
              <a:off x="1841879" y="5029703"/>
              <a:ext cx="9245221" cy="0"/>
            </a:xfrm>
            <a:prstGeom prst="line">
              <a:avLst/>
            </a:pr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2" name="Group 11">
              <a:extLst>
                <a:ext uri="{FF2B5EF4-FFF2-40B4-BE49-F238E27FC236}">
                  <a16:creationId xmlns:a16="http://schemas.microsoft.com/office/drawing/2014/main" id="{E199A2B5-3628-4F5A-99A3-E3CA2D6D461A}"/>
                </a:ext>
              </a:extLst>
            </p:cNvPr>
            <p:cNvGrpSpPr/>
            <p:nvPr/>
          </p:nvGrpSpPr>
          <p:grpSpPr>
            <a:xfrm>
              <a:off x="1841879" y="5029703"/>
              <a:ext cx="9251273" cy="108000"/>
              <a:chOff x="1841879" y="4986161"/>
              <a:chExt cx="9251273" cy="139623"/>
            </a:xfrm>
          </p:grpSpPr>
          <p:sp>
            <p:nvSpPr>
              <p:cNvPr id="211" name="Line 61">
                <a:extLst>
                  <a:ext uri="{FF2B5EF4-FFF2-40B4-BE49-F238E27FC236}">
                    <a16:creationId xmlns:a16="http://schemas.microsoft.com/office/drawing/2014/main" id="{BF2ED53E-47DD-4E3B-800D-00A33EE03213}"/>
                  </a:ext>
                </a:extLst>
              </p:cNvPr>
              <p:cNvSpPr>
                <a:spLocks noChangeShapeType="1"/>
              </p:cNvSpPr>
              <p:nvPr/>
            </p:nvSpPr>
            <p:spPr bwMode="auto">
              <a:xfrm>
                <a:off x="1841879"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2" name="Line 62">
                <a:extLst>
                  <a:ext uri="{FF2B5EF4-FFF2-40B4-BE49-F238E27FC236}">
                    <a16:creationId xmlns:a16="http://schemas.microsoft.com/office/drawing/2014/main" id="{6456B21B-7332-4EDF-83D0-5B00CEE92B96}"/>
                  </a:ext>
                </a:extLst>
              </p:cNvPr>
              <p:cNvSpPr>
                <a:spLocks noChangeShapeType="1"/>
              </p:cNvSpPr>
              <p:nvPr/>
            </p:nvSpPr>
            <p:spPr bwMode="auto">
              <a:xfrm>
                <a:off x="4065228"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3" name="Line 63">
                <a:extLst>
                  <a:ext uri="{FF2B5EF4-FFF2-40B4-BE49-F238E27FC236}">
                    <a16:creationId xmlns:a16="http://schemas.microsoft.com/office/drawing/2014/main" id="{A4A04C62-A9DB-42D5-A58D-4EA90D39E1B6}"/>
                  </a:ext>
                </a:extLst>
              </p:cNvPr>
              <p:cNvSpPr>
                <a:spLocks noChangeShapeType="1"/>
              </p:cNvSpPr>
              <p:nvPr/>
            </p:nvSpPr>
            <p:spPr bwMode="auto">
              <a:xfrm>
                <a:off x="5912797"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4" name="Line 64">
                <a:extLst>
                  <a:ext uri="{FF2B5EF4-FFF2-40B4-BE49-F238E27FC236}">
                    <a16:creationId xmlns:a16="http://schemas.microsoft.com/office/drawing/2014/main" id="{6FB4C5DC-C811-4BF9-B1A2-8A903EF28A73}"/>
                  </a:ext>
                </a:extLst>
              </p:cNvPr>
              <p:cNvSpPr>
                <a:spLocks noChangeShapeType="1"/>
              </p:cNvSpPr>
              <p:nvPr/>
            </p:nvSpPr>
            <p:spPr bwMode="auto">
              <a:xfrm>
                <a:off x="7760369"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5" name="Line 65">
                <a:extLst>
                  <a:ext uri="{FF2B5EF4-FFF2-40B4-BE49-F238E27FC236}">
                    <a16:creationId xmlns:a16="http://schemas.microsoft.com/office/drawing/2014/main" id="{B448FA25-78D1-440F-BF6A-145699CF4B35}"/>
                  </a:ext>
                </a:extLst>
              </p:cNvPr>
              <p:cNvSpPr>
                <a:spLocks noChangeShapeType="1"/>
              </p:cNvSpPr>
              <p:nvPr/>
            </p:nvSpPr>
            <p:spPr bwMode="auto">
              <a:xfrm>
                <a:off x="2213184"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6" name="Line 66">
                <a:extLst>
                  <a:ext uri="{FF2B5EF4-FFF2-40B4-BE49-F238E27FC236}">
                    <a16:creationId xmlns:a16="http://schemas.microsoft.com/office/drawing/2014/main" id="{7F47883B-D1A6-4FC0-A876-1F26AA917507}"/>
                  </a:ext>
                </a:extLst>
              </p:cNvPr>
              <p:cNvSpPr>
                <a:spLocks noChangeShapeType="1"/>
              </p:cNvSpPr>
              <p:nvPr/>
            </p:nvSpPr>
            <p:spPr bwMode="auto">
              <a:xfrm>
                <a:off x="2580014"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7" name="Line 67">
                <a:extLst>
                  <a:ext uri="{FF2B5EF4-FFF2-40B4-BE49-F238E27FC236}">
                    <a16:creationId xmlns:a16="http://schemas.microsoft.com/office/drawing/2014/main" id="{31CA5E94-BFFE-4DA0-94B5-C02ADDF96DD0}"/>
                  </a:ext>
                </a:extLst>
              </p:cNvPr>
              <p:cNvSpPr>
                <a:spLocks noChangeShapeType="1"/>
              </p:cNvSpPr>
              <p:nvPr/>
            </p:nvSpPr>
            <p:spPr bwMode="auto">
              <a:xfrm>
                <a:off x="2951316"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8" name="Line 68">
                <a:extLst>
                  <a:ext uri="{FF2B5EF4-FFF2-40B4-BE49-F238E27FC236}">
                    <a16:creationId xmlns:a16="http://schemas.microsoft.com/office/drawing/2014/main" id="{0E0B77BD-40D5-451B-B2F8-8770A5A2755C}"/>
                  </a:ext>
                </a:extLst>
              </p:cNvPr>
              <p:cNvSpPr>
                <a:spLocks noChangeShapeType="1"/>
              </p:cNvSpPr>
              <p:nvPr/>
            </p:nvSpPr>
            <p:spPr bwMode="auto">
              <a:xfrm>
                <a:off x="3318146"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9" name="Line 69">
                <a:extLst>
                  <a:ext uri="{FF2B5EF4-FFF2-40B4-BE49-F238E27FC236}">
                    <a16:creationId xmlns:a16="http://schemas.microsoft.com/office/drawing/2014/main" id="{D6D70E5F-6841-4E23-ACCF-981755419525}"/>
                  </a:ext>
                </a:extLst>
              </p:cNvPr>
              <p:cNvSpPr>
                <a:spLocks noChangeShapeType="1"/>
              </p:cNvSpPr>
              <p:nvPr/>
            </p:nvSpPr>
            <p:spPr bwMode="auto">
              <a:xfrm>
                <a:off x="3689451"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0" name="Line 70">
                <a:extLst>
                  <a:ext uri="{FF2B5EF4-FFF2-40B4-BE49-F238E27FC236}">
                    <a16:creationId xmlns:a16="http://schemas.microsoft.com/office/drawing/2014/main" id="{4B8099F2-A068-4DA4-8E02-197406FA68E0}"/>
                  </a:ext>
                </a:extLst>
              </p:cNvPr>
              <p:cNvSpPr>
                <a:spLocks noChangeShapeType="1"/>
              </p:cNvSpPr>
              <p:nvPr/>
            </p:nvSpPr>
            <p:spPr bwMode="auto">
              <a:xfrm>
                <a:off x="4436530"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1" name="Line 71">
                <a:extLst>
                  <a:ext uri="{FF2B5EF4-FFF2-40B4-BE49-F238E27FC236}">
                    <a16:creationId xmlns:a16="http://schemas.microsoft.com/office/drawing/2014/main" id="{6BBFF491-AE90-4573-8283-E3C567C0FD4C}"/>
                  </a:ext>
                </a:extLst>
              </p:cNvPr>
              <p:cNvSpPr>
                <a:spLocks noChangeShapeType="1"/>
              </p:cNvSpPr>
              <p:nvPr/>
            </p:nvSpPr>
            <p:spPr bwMode="auto">
              <a:xfrm>
                <a:off x="4803360"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2" name="Line 72">
                <a:extLst>
                  <a:ext uri="{FF2B5EF4-FFF2-40B4-BE49-F238E27FC236}">
                    <a16:creationId xmlns:a16="http://schemas.microsoft.com/office/drawing/2014/main" id="{3094471F-7F76-45E3-9E77-99FE296E5DD7}"/>
                  </a:ext>
                </a:extLst>
              </p:cNvPr>
              <p:cNvSpPr>
                <a:spLocks noChangeShapeType="1"/>
              </p:cNvSpPr>
              <p:nvPr/>
            </p:nvSpPr>
            <p:spPr bwMode="auto">
              <a:xfrm>
                <a:off x="5174665"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3" name="Line 73">
                <a:extLst>
                  <a:ext uri="{FF2B5EF4-FFF2-40B4-BE49-F238E27FC236}">
                    <a16:creationId xmlns:a16="http://schemas.microsoft.com/office/drawing/2014/main" id="{DD04E2EE-9F6E-4228-A228-1110AACCC03C}"/>
                  </a:ext>
                </a:extLst>
              </p:cNvPr>
              <p:cNvSpPr>
                <a:spLocks noChangeShapeType="1"/>
              </p:cNvSpPr>
              <p:nvPr/>
            </p:nvSpPr>
            <p:spPr bwMode="auto">
              <a:xfrm>
                <a:off x="5541495"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4" name="Line 74">
                <a:extLst>
                  <a:ext uri="{FF2B5EF4-FFF2-40B4-BE49-F238E27FC236}">
                    <a16:creationId xmlns:a16="http://schemas.microsoft.com/office/drawing/2014/main" id="{24817650-C91E-41C2-925A-231E9B39E2FF}"/>
                  </a:ext>
                </a:extLst>
              </p:cNvPr>
              <p:cNvSpPr>
                <a:spLocks noChangeShapeType="1"/>
              </p:cNvSpPr>
              <p:nvPr/>
            </p:nvSpPr>
            <p:spPr bwMode="auto">
              <a:xfrm>
                <a:off x="6284102"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5" name="Line 75">
                <a:extLst>
                  <a:ext uri="{FF2B5EF4-FFF2-40B4-BE49-F238E27FC236}">
                    <a16:creationId xmlns:a16="http://schemas.microsoft.com/office/drawing/2014/main" id="{19DE4B34-34D7-4903-BB40-1DC4F9398D74}"/>
                  </a:ext>
                </a:extLst>
              </p:cNvPr>
              <p:cNvSpPr>
                <a:spLocks noChangeShapeType="1"/>
              </p:cNvSpPr>
              <p:nvPr/>
            </p:nvSpPr>
            <p:spPr bwMode="auto">
              <a:xfrm>
                <a:off x="6650932"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6" name="Line 76">
                <a:extLst>
                  <a:ext uri="{FF2B5EF4-FFF2-40B4-BE49-F238E27FC236}">
                    <a16:creationId xmlns:a16="http://schemas.microsoft.com/office/drawing/2014/main" id="{FA79A044-3D88-49C5-A95E-1E4BF0529D26}"/>
                  </a:ext>
                </a:extLst>
              </p:cNvPr>
              <p:cNvSpPr>
                <a:spLocks noChangeShapeType="1"/>
              </p:cNvSpPr>
              <p:nvPr/>
            </p:nvSpPr>
            <p:spPr bwMode="auto">
              <a:xfrm>
                <a:off x="7022234"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7" name="Line 77">
                <a:extLst>
                  <a:ext uri="{FF2B5EF4-FFF2-40B4-BE49-F238E27FC236}">
                    <a16:creationId xmlns:a16="http://schemas.microsoft.com/office/drawing/2014/main" id="{B092B128-E654-4CB2-8579-46D11B27DD94}"/>
                  </a:ext>
                </a:extLst>
              </p:cNvPr>
              <p:cNvSpPr>
                <a:spLocks noChangeShapeType="1"/>
              </p:cNvSpPr>
              <p:nvPr/>
            </p:nvSpPr>
            <p:spPr bwMode="auto">
              <a:xfrm>
                <a:off x="7389064"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8" name="Line 78">
                <a:extLst>
                  <a:ext uri="{FF2B5EF4-FFF2-40B4-BE49-F238E27FC236}">
                    <a16:creationId xmlns:a16="http://schemas.microsoft.com/office/drawing/2014/main" id="{A7292B45-60BD-40AE-9745-0C236D153D97}"/>
                  </a:ext>
                </a:extLst>
              </p:cNvPr>
              <p:cNvSpPr>
                <a:spLocks noChangeShapeType="1"/>
              </p:cNvSpPr>
              <p:nvPr/>
            </p:nvSpPr>
            <p:spPr bwMode="auto">
              <a:xfrm>
                <a:off x="8131671"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9" name="Line 79">
                <a:extLst>
                  <a:ext uri="{FF2B5EF4-FFF2-40B4-BE49-F238E27FC236}">
                    <a16:creationId xmlns:a16="http://schemas.microsoft.com/office/drawing/2014/main" id="{A0101B28-2AEE-4BA7-B9CA-7CF076F8C633}"/>
                  </a:ext>
                </a:extLst>
              </p:cNvPr>
              <p:cNvSpPr>
                <a:spLocks noChangeShapeType="1"/>
              </p:cNvSpPr>
              <p:nvPr/>
            </p:nvSpPr>
            <p:spPr bwMode="auto">
              <a:xfrm>
                <a:off x="8498501"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0" name="Line 80">
                <a:extLst>
                  <a:ext uri="{FF2B5EF4-FFF2-40B4-BE49-F238E27FC236}">
                    <a16:creationId xmlns:a16="http://schemas.microsoft.com/office/drawing/2014/main" id="{F1240AB4-2333-4969-A8DE-A1AEBE85D4FD}"/>
                  </a:ext>
                </a:extLst>
              </p:cNvPr>
              <p:cNvSpPr>
                <a:spLocks noChangeShapeType="1"/>
              </p:cNvSpPr>
              <p:nvPr/>
            </p:nvSpPr>
            <p:spPr bwMode="auto">
              <a:xfrm>
                <a:off x="8874278"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1" name="Line 81">
                <a:extLst>
                  <a:ext uri="{FF2B5EF4-FFF2-40B4-BE49-F238E27FC236}">
                    <a16:creationId xmlns:a16="http://schemas.microsoft.com/office/drawing/2014/main" id="{314EC17E-40F7-4AAA-87E5-E0595DCE4A77}"/>
                  </a:ext>
                </a:extLst>
              </p:cNvPr>
              <p:cNvSpPr>
                <a:spLocks noChangeShapeType="1"/>
              </p:cNvSpPr>
              <p:nvPr/>
            </p:nvSpPr>
            <p:spPr bwMode="auto">
              <a:xfrm>
                <a:off x="9245583"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2" name="Line 82">
                <a:extLst>
                  <a:ext uri="{FF2B5EF4-FFF2-40B4-BE49-F238E27FC236}">
                    <a16:creationId xmlns:a16="http://schemas.microsoft.com/office/drawing/2014/main" id="{9EF00A0F-DE66-49B7-B829-0640DB06651E}"/>
                  </a:ext>
                </a:extLst>
              </p:cNvPr>
              <p:cNvSpPr>
                <a:spLocks noChangeShapeType="1"/>
              </p:cNvSpPr>
              <p:nvPr/>
            </p:nvSpPr>
            <p:spPr bwMode="auto">
              <a:xfrm>
                <a:off x="9612413"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3" name="Line 83">
                <a:extLst>
                  <a:ext uri="{FF2B5EF4-FFF2-40B4-BE49-F238E27FC236}">
                    <a16:creationId xmlns:a16="http://schemas.microsoft.com/office/drawing/2014/main" id="{C81393B4-BC81-4CC7-885C-68631F64F216}"/>
                  </a:ext>
                </a:extLst>
              </p:cNvPr>
              <p:cNvSpPr>
                <a:spLocks noChangeShapeType="1"/>
              </p:cNvSpPr>
              <p:nvPr/>
            </p:nvSpPr>
            <p:spPr bwMode="auto">
              <a:xfrm>
                <a:off x="9983715"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4" name="Line 84">
                <a:extLst>
                  <a:ext uri="{FF2B5EF4-FFF2-40B4-BE49-F238E27FC236}">
                    <a16:creationId xmlns:a16="http://schemas.microsoft.com/office/drawing/2014/main" id="{D0CF293F-B876-4CCA-9B02-105EAC7CFF0C}"/>
                  </a:ext>
                </a:extLst>
              </p:cNvPr>
              <p:cNvSpPr>
                <a:spLocks noChangeShapeType="1"/>
              </p:cNvSpPr>
              <p:nvPr/>
            </p:nvSpPr>
            <p:spPr bwMode="auto">
              <a:xfrm>
                <a:off x="10355020"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5" name="Line 85">
                <a:extLst>
                  <a:ext uri="{FF2B5EF4-FFF2-40B4-BE49-F238E27FC236}">
                    <a16:creationId xmlns:a16="http://schemas.microsoft.com/office/drawing/2014/main" id="{427525BD-EF91-4F63-8F79-36BE3C45A04D}"/>
                  </a:ext>
                </a:extLst>
              </p:cNvPr>
              <p:cNvSpPr>
                <a:spLocks noChangeShapeType="1"/>
              </p:cNvSpPr>
              <p:nvPr/>
            </p:nvSpPr>
            <p:spPr bwMode="auto">
              <a:xfrm>
                <a:off x="10721850"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6" name="Line 86">
                <a:extLst>
                  <a:ext uri="{FF2B5EF4-FFF2-40B4-BE49-F238E27FC236}">
                    <a16:creationId xmlns:a16="http://schemas.microsoft.com/office/drawing/2014/main" id="{4460BB52-51C2-4941-A8A1-77211DB60819}"/>
                  </a:ext>
                </a:extLst>
              </p:cNvPr>
              <p:cNvSpPr>
                <a:spLocks noChangeShapeType="1"/>
              </p:cNvSpPr>
              <p:nvPr/>
            </p:nvSpPr>
            <p:spPr bwMode="auto">
              <a:xfrm>
                <a:off x="11093152" y="4986161"/>
                <a:ext cx="0" cy="139623"/>
              </a:xfrm>
              <a:prstGeom prst="line">
                <a:avLst/>
              </a:prstGeom>
              <a:noFill/>
              <a:ln w="381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66" name="TextBox 65">
              <a:extLst>
                <a:ext uri="{FF2B5EF4-FFF2-40B4-BE49-F238E27FC236}">
                  <a16:creationId xmlns:a16="http://schemas.microsoft.com/office/drawing/2014/main" id="{4D3D04B1-6516-4947-A54A-7B46BCEE1AFC}"/>
                </a:ext>
              </a:extLst>
            </p:cNvPr>
            <p:cNvSpPr txBox="1"/>
            <p:nvPr/>
          </p:nvSpPr>
          <p:spPr>
            <a:xfrm rot="16200000">
              <a:off x="-633796" y="3176387"/>
              <a:ext cx="3399135" cy="369332"/>
            </a:xfrm>
            <a:prstGeom prst="rect">
              <a:avLst/>
            </a:prstGeom>
            <a:noFill/>
          </p:spPr>
          <p:txBody>
            <a:bodyPr wrap="square" rtlCol="0">
              <a:spAutoFit/>
            </a:bodyPr>
            <a:lstStyle/>
            <a:p>
              <a:pPr algn="ctr"/>
              <a:r>
                <a:rPr lang="en-GB" b="1" dirty="0"/>
                <a:t>Probability of PFS</a:t>
              </a:r>
            </a:p>
          </p:txBody>
        </p:sp>
        <p:sp>
          <p:nvSpPr>
            <p:cNvPr id="67" name="TextBox 66">
              <a:extLst>
                <a:ext uri="{FF2B5EF4-FFF2-40B4-BE49-F238E27FC236}">
                  <a16:creationId xmlns:a16="http://schemas.microsoft.com/office/drawing/2014/main" id="{45C203E2-7BDD-4329-B1D6-BD322C26D273}"/>
                </a:ext>
              </a:extLst>
            </p:cNvPr>
            <p:cNvSpPr txBox="1"/>
            <p:nvPr/>
          </p:nvSpPr>
          <p:spPr>
            <a:xfrm>
              <a:off x="926543" y="1489902"/>
              <a:ext cx="724312" cy="276999"/>
            </a:xfrm>
            <a:prstGeom prst="rect">
              <a:avLst/>
            </a:prstGeom>
            <a:noFill/>
          </p:spPr>
          <p:txBody>
            <a:bodyPr wrap="square" lIns="0" tIns="0" rIns="0" bIns="0" rtlCol="0">
              <a:spAutoFit/>
            </a:bodyPr>
            <a:lstStyle/>
            <a:p>
              <a:pPr algn="r"/>
              <a:r>
                <a:rPr lang="en-GB" dirty="0"/>
                <a:t>1.0</a:t>
              </a:r>
            </a:p>
          </p:txBody>
        </p:sp>
        <p:sp>
          <p:nvSpPr>
            <p:cNvPr id="68" name="TextBox 67">
              <a:extLst>
                <a:ext uri="{FF2B5EF4-FFF2-40B4-BE49-F238E27FC236}">
                  <a16:creationId xmlns:a16="http://schemas.microsoft.com/office/drawing/2014/main" id="{E7EB7B55-4BC1-4558-A4B3-3E51666A2EB1}"/>
                </a:ext>
              </a:extLst>
            </p:cNvPr>
            <p:cNvSpPr txBox="1"/>
            <p:nvPr/>
          </p:nvSpPr>
          <p:spPr>
            <a:xfrm>
              <a:off x="926543" y="1836345"/>
              <a:ext cx="724312" cy="276999"/>
            </a:xfrm>
            <a:prstGeom prst="rect">
              <a:avLst/>
            </a:prstGeom>
            <a:noFill/>
          </p:spPr>
          <p:txBody>
            <a:bodyPr wrap="square" lIns="0" tIns="0" rIns="0" bIns="0" rtlCol="0">
              <a:spAutoFit/>
            </a:bodyPr>
            <a:lstStyle/>
            <a:p>
              <a:pPr algn="r"/>
              <a:r>
                <a:rPr lang="en-GB" dirty="0"/>
                <a:t>0.9</a:t>
              </a:r>
            </a:p>
          </p:txBody>
        </p:sp>
        <p:sp>
          <p:nvSpPr>
            <p:cNvPr id="69" name="TextBox 68">
              <a:extLst>
                <a:ext uri="{FF2B5EF4-FFF2-40B4-BE49-F238E27FC236}">
                  <a16:creationId xmlns:a16="http://schemas.microsoft.com/office/drawing/2014/main" id="{B52B8E21-F2CD-4185-BA26-D955E7906537}"/>
                </a:ext>
              </a:extLst>
            </p:cNvPr>
            <p:cNvSpPr txBox="1"/>
            <p:nvPr/>
          </p:nvSpPr>
          <p:spPr>
            <a:xfrm>
              <a:off x="926543" y="2166911"/>
              <a:ext cx="724312" cy="276999"/>
            </a:xfrm>
            <a:prstGeom prst="rect">
              <a:avLst/>
            </a:prstGeom>
            <a:noFill/>
          </p:spPr>
          <p:txBody>
            <a:bodyPr wrap="square" lIns="0" tIns="0" rIns="0" bIns="0" rtlCol="0">
              <a:spAutoFit/>
            </a:bodyPr>
            <a:lstStyle/>
            <a:p>
              <a:pPr algn="r"/>
              <a:r>
                <a:rPr lang="en-GB" dirty="0"/>
                <a:t>0.8</a:t>
              </a:r>
            </a:p>
          </p:txBody>
        </p:sp>
        <p:sp>
          <p:nvSpPr>
            <p:cNvPr id="70" name="TextBox 69">
              <a:extLst>
                <a:ext uri="{FF2B5EF4-FFF2-40B4-BE49-F238E27FC236}">
                  <a16:creationId xmlns:a16="http://schemas.microsoft.com/office/drawing/2014/main" id="{E8A5FC7C-ABB5-4E17-B7DA-8886F06A8E59}"/>
                </a:ext>
              </a:extLst>
            </p:cNvPr>
            <p:cNvSpPr txBox="1"/>
            <p:nvPr/>
          </p:nvSpPr>
          <p:spPr>
            <a:xfrm>
              <a:off x="926543" y="2513355"/>
              <a:ext cx="724312" cy="276999"/>
            </a:xfrm>
            <a:prstGeom prst="rect">
              <a:avLst/>
            </a:prstGeom>
            <a:noFill/>
          </p:spPr>
          <p:txBody>
            <a:bodyPr wrap="square" lIns="0" tIns="0" rIns="0" bIns="0" rtlCol="0">
              <a:spAutoFit/>
            </a:bodyPr>
            <a:lstStyle/>
            <a:p>
              <a:pPr algn="r"/>
              <a:r>
                <a:rPr lang="en-GB" dirty="0"/>
                <a:t>0.7</a:t>
              </a:r>
            </a:p>
          </p:txBody>
        </p:sp>
        <p:sp>
          <p:nvSpPr>
            <p:cNvPr id="71" name="TextBox 70">
              <a:extLst>
                <a:ext uri="{FF2B5EF4-FFF2-40B4-BE49-F238E27FC236}">
                  <a16:creationId xmlns:a16="http://schemas.microsoft.com/office/drawing/2014/main" id="{7A501B38-E4B4-4F76-B7B7-99BBA580B5D3}"/>
                </a:ext>
              </a:extLst>
            </p:cNvPr>
            <p:cNvSpPr txBox="1"/>
            <p:nvPr/>
          </p:nvSpPr>
          <p:spPr>
            <a:xfrm>
              <a:off x="926543" y="2851812"/>
              <a:ext cx="724312" cy="276999"/>
            </a:xfrm>
            <a:prstGeom prst="rect">
              <a:avLst/>
            </a:prstGeom>
            <a:noFill/>
          </p:spPr>
          <p:txBody>
            <a:bodyPr wrap="square" lIns="0" tIns="0" rIns="0" bIns="0" rtlCol="0">
              <a:spAutoFit/>
            </a:bodyPr>
            <a:lstStyle/>
            <a:p>
              <a:pPr algn="r"/>
              <a:r>
                <a:rPr lang="en-GB" dirty="0"/>
                <a:t>0.6</a:t>
              </a:r>
            </a:p>
          </p:txBody>
        </p:sp>
        <p:sp>
          <p:nvSpPr>
            <p:cNvPr id="72" name="TextBox 71">
              <a:extLst>
                <a:ext uri="{FF2B5EF4-FFF2-40B4-BE49-F238E27FC236}">
                  <a16:creationId xmlns:a16="http://schemas.microsoft.com/office/drawing/2014/main" id="{395F5F81-8E3D-4709-9B2E-43A2C88A054E}"/>
                </a:ext>
              </a:extLst>
            </p:cNvPr>
            <p:cNvSpPr txBox="1"/>
            <p:nvPr/>
          </p:nvSpPr>
          <p:spPr>
            <a:xfrm>
              <a:off x="926543" y="3198256"/>
              <a:ext cx="724312" cy="276999"/>
            </a:xfrm>
            <a:prstGeom prst="rect">
              <a:avLst/>
            </a:prstGeom>
            <a:noFill/>
          </p:spPr>
          <p:txBody>
            <a:bodyPr wrap="square" lIns="0" tIns="0" rIns="0" bIns="0" rtlCol="0">
              <a:spAutoFit/>
            </a:bodyPr>
            <a:lstStyle/>
            <a:p>
              <a:pPr algn="r"/>
              <a:r>
                <a:rPr lang="en-GB" dirty="0"/>
                <a:t>0.5</a:t>
              </a:r>
            </a:p>
          </p:txBody>
        </p:sp>
        <p:sp>
          <p:nvSpPr>
            <p:cNvPr id="73" name="TextBox 72">
              <a:extLst>
                <a:ext uri="{FF2B5EF4-FFF2-40B4-BE49-F238E27FC236}">
                  <a16:creationId xmlns:a16="http://schemas.microsoft.com/office/drawing/2014/main" id="{CDDFAAC7-8F09-4B2F-BFD6-3FCBA5DC78DD}"/>
                </a:ext>
              </a:extLst>
            </p:cNvPr>
            <p:cNvSpPr txBox="1"/>
            <p:nvPr/>
          </p:nvSpPr>
          <p:spPr>
            <a:xfrm>
              <a:off x="926543" y="3528822"/>
              <a:ext cx="724312" cy="276999"/>
            </a:xfrm>
            <a:prstGeom prst="rect">
              <a:avLst/>
            </a:prstGeom>
            <a:noFill/>
          </p:spPr>
          <p:txBody>
            <a:bodyPr wrap="square" lIns="0" tIns="0" rIns="0" bIns="0" rtlCol="0">
              <a:spAutoFit/>
            </a:bodyPr>
            <a:lstStyle/>
            <a:p>
              <a:pPr algn="r"/>
              <a:r>
                <a:rPr lang="en-GB" dirty="0"/>
                <a:t>0.4</a:t>
              </a:r>
            </a:p>
          </p:txBody>
        </p:sp>
        <p:sp>
          <p:nvSpPr>
            <p:cNvPr id="74" name="TextBox 73">
              <a:extLst>
                <a:ext uri="{FF2B5EF4-FFF2-40B4-BE49-F238E27FC236}">
                  <a16:creationId xmlns:a16="http://schemas.microsoft.com/office/drawing/2014/main" id="{1C07D729-D443-43B7-AB01-BCB22B7C5A64}"/>
                </a:ext>
              </a:extLst>
            </p:cNvPr>
            <p:cNvSpPr txBox="1"/>
            <p:nvPr/>
          </p:nvSpPr>
          <p:spPr>
            <a:xfrm>
              <a:off x="926543" y="3875265"/>
              <a:ext cx="724312" cy="276999"/>
            </a:xfrm>
            <a:prstGeom prst="rect">
              <a:avLst/>
            </a:prstGeom>
            <a:noFill/>
          </p:spPr>
          <p:txBody>
            <a:bodyPr wrap="square" lIns="0" tIns="0" rIns="0" bIns="0" rtlCol="0">
              <a:spAutoFit/>
            </a:bodyPr>
            <a:lstStyle/>
            <a:p>
              <a:pPr algn="r"/>
              <a:r>
                <a:rPr lang="en-GB" dirty="0"/>
                <a:t>0.3</a:t>
              </a:r>
            </a:p>
          </p:txBody>
        </p:sp>
        <p:sp>
          <p:nvSpPr>
            <p:cNvPr id="75" name="TextBox 74">
              <a:extLst>
                <a:ext uri="{FF2B5EF4-FFF2-40B4-BE49-F238E27FC236}">
                  <a16:creationId xmlns:a16="http://schemas.microsoft.com/office/drawing/2014/main" id="{F69FA7F4-9411-4034-9873-4C873A351320}"/>
                </a:ext>
              </a:extLst>
            </p:cNvPr>
            <p:cNvSpPr txBox="1"/>
            <p:nvPr/>
          </p:nvSpPr>
          <p:spPr>
            <a:xfrm>
              <a:off x="926543" y="4209104"/>
              <a:ext cx="724312" cy="276999"/>
            </a:xfrm>
            <a:prstGeom prst="rect">
              <a:avLst/>
            </a:prstGeom>
            <a:noFill/>
          </p:spPr>
          <p:txBody>
            <a:bodyPr wrap="square" lIns="0" tIns="0" rIns="0" bIns="0" rtlCol="0">
              <a:spAutoFit/>
            </a:bodyPr>
            <a:lstStyle/>
            <a:p>
              <a:pPr algn="r"/>
              <a:r>
                <a:rPr lang="en-GB" dirty="0"/>
                <a:t>0.2</a:t>
              </a:r>
            </a:p>
          </p:txBody>
        </p:sp>
        <p:sp>
          <p:nvSpPr>
            <p:cNvPr id="76" name="TextBox 75">
              <a:extLst>
                <a:ext uri="{FF2B5EF4-FFF2-40B4-BE49-F238E27FC236}">
                  <a16:creationId xmlns:a16="http://schemas.microsoft.com/office/drawing/2014/main" id="{F4A9DEDE-46B7-4995-BD9B-E4292F792F82}"/>
                </a:ext>
              </a:extLst>
            </p:cNvPr>
            <p:cNvSpPr txBox="1"/>
            <p:nvPr/>
          </p:nvSpPr>
          <p:spPr>
            <a:xfrm>
              <a:off x="926543" y="4539670"/>
              <a:ext cx="724312" cy="276999"/>
            </a:xfrm>
            <a:prstGeom prst="rect">
              <a:avLst/>
            </a:prstGeom>
            <a:noFill/>
          </p:spPr>
          <p:txBody>
            <a:bodyPr wrap="square" lIns="0" tIns="0" rIns="0" bIns="0" rtlCol="0">
              <a:spAutoFit/>
            </a:bodyPr>
            <a:lstStyle/>
            <a:p>
              <a:pPr algn="r"/>
              <a:r>
                <a:rPr lang="en-GB" dirty="0"/>
                <a:t>0.1</a:t>
              </a:r>
            </a:p>
          </p:txBody>
        </p:sp>
        <p:sp>
          <p:nvSpPr>
            <p:cNvPr id="77" name="TextBox 76">
              <a:extLst>
                <a:ext uri="{FF2B5EF4-FFF2-40B4-BE49-F238E27FC236}">
                  <a16:creationId xmlns:a16="http://schemas.microsoft.com/office/drawing/2014/main" id="{8BBEF3AB-0E3D-4722-B0EA-A256791A9A23}"/>
                </a:ext>
              </a:extLst>
            </p:cNvPr>
            <p:cNvSpPr txBox="1"/>
            <p:nvPr/>
          </p:nvSpPr>
          <p:spPr>
            <a:xfrm>
              <a:off x="926543" y="4879763"/>
              <a:ext cx="724312" cy="276999"/>
            </a:xfrm>
            <a:prstGeom prst="rect">
              <a:avLst/>
            </a:prstGeom>
            <a:noFill/>
          </p:spPr>
          <p:txBody>
            <a:bodyPr wrap="square" lIns="0" tIns="0" rIns="0" bIns="0" rtlCol="0">
              <a:spAutoFit/>
            </a:bodyPr>
            <a:lstStyle/>
            <a:p>
              <a:pPr algn="r"/>
              <a:r>
                <a:rPr lang="en-GB" dirty="0"/>
                <a:t>0.0</a:t>
              </a:r>
            </a:p>
          </p:txBody>
        </p:sp>
        <p:sp>
          <p:nvSpPr>
            <p:cNvPr id="78" name="TextBox 77">
              <a:extLst>
                <a:ext uri="{FF2B5EF4-FFF2-40B4-BE49-F238E27FC236}">
                  <a16:creationId xmlns:a16="http://schemas.microsoft.com/office/drawing/2014/main" id="{65516B20-2939-4E1A-813C-24D49DAF13D2}"/>
                </a:ext>
              </a:extLst>
            </p:cNvPr>
            <p:cNvSpPr txBox="1"/>
            <p:nvPr/>
          </p:nvSpPr>
          <p:spPr>
            <a:xfrm>
              <a:off x="1603570" y="5160119"/>
              <a:ext cx="484355" cy="276999"/>
            </a:xfrm>
            <a:prstGeom prst="rect">
              <a:avLst/>
            </a:prstGeom>
            <a:noFill/>
          </p:spPr>
          <p:txBody>
            <a:bodyPr wrap="square" lIns="0" tIns="0" rIns="0" bIns="0" rtlCol="0">
              <a:spAutoFit/>
            </a:bodyPr>
            <a:lstStyle/>
            <a:p>
              <a:pPr algn="ctr"/>
              <a:r>
                <a:rPr lang="en-GB" dirty="0"/>
                <a:t>0</a:t>
              </a:r>
            </a:p>
          </p:txBody>
        </p:sp>
        <p:sp>
          <p:nvSpPr>
            <p:cNvPr id="79" name="TextBox 78">
              <a:extLst>
                <a:ext uri="{FF2B5EF4-FFF2-40B4-BE49-F238E27FC236}">
                  <a16:creationId xmlns:a16="http://schemas.microsoft.com/office/drawing/2014/main" id="{2CBEA12D-B4C9-4FC2-9CB9-FD691703568F}"/>
                </a:ext>
              </a:extLst>
            </p:cNvPr>
            <p:cNvSpPr txBox="1"/>
            <p:nvPr/>
          </p:nvSpPr>
          <p:spPr>
            <a:xfrm>
              <a:off x="1968569" y="5160119"/>
              <a:ext cx="484355" cy="276999"/>
            </a:xfrm>
            <a:prstGeom prst="rect">
              <a:avLst/>
            </a:prstGeom>
            <a:noFill/>
          </p:spPr>
          <p:txBody>
            <a:bodyPr wrap="square" lIns="0" tIns="0" rIns="0" bIns="0" rtlCol="0">
              <a:spAutoFit/>
            </a:bodyPr>
            <a:lstStyle/>
            <a:p>
              <a:pPr algn="ctr"/>
              <a:r>
                <a:rPr lang="en-GB" dirty="0"/>
                <a:t>2</a:t>
              </a:r>
            </a:p>
          </p:txBody>
        </p:sp>
        <p:sp>
          <p:nvSpPr>
            <p:cNvPr id="80" name="TextBox 79">
              <a:extLst>
                <a:ext uri="{FF2B5EF4-FFF2-40B4-BE49-F238E27FC236}">
                  <a16:creationId xmlns:a16="http://schemas.microsoft.com/office/drawing/2014/main" id="{85FA68B0-21DF-4DA1-B035-9779AC2E3C6B}"/>
                </a:ext>
              </a:extLst>
            </p:cNvPr>
            <p:cNvSpPr txBox="1"/>
            <p:nvPr/>
          </p:nvSpPr>
          <p:spPr>
            <a:xfrm>
              <a:off x="2330059" y="5160119"/>
              <a:ext cx="484355" cy="276999"/>
            </a:xfrm>
            <a:prstGeom prst="rect">
              <a:avLst/>
            </a:prstGeom>
            <a:noFill/>
          </p:spPr>
          <p:txBody>
            <a:bodyPr wrap="square" lIns="0" tIns="0" rIns="0" bIns="0" rtlCol="0">
              <a:spAutoFit/>
            </a:bodyPr>
            <a:lstStyle/>
            <a:p>
              <a:pPr algn="ctr"/>
              <a:r>
                <a:rPr lang="en-GB" dirty="0"/>
                <a:t>4</a:t>
              </a:r>
            </a:p>
          </p:txBody>
        </p:sp>
        <p:sp>
          <p:nvSpPr>
            <p:cNvPr id="81" name="TextBox 80">
              <a:extLst>
                <a:ext uri="{FF2B5EF4-FFF2-40B4-BE49-F238E27FC236}">
                  <a16:creationId xmlns:a16="http://schemas.microsoft.com/office/drawing/2014/main" id="{7B774453-12E9-48CE-96EC-B72E87D82BB6}"/>
                </a:ext>
              </a:extLst>
            </p:cNvPr>
            <p:cNvSpPr txBox="1"/>
            <p:nvPr/>
          </p:nvSpPr>
          <p:spPr>
            <a:xfrm>
              <a:off x="2719270" y="5160119"/>
              <a:ext cx="484355" cy="276999"/>
            </a:xfrm>
            <a:prstGeom prst="rect">
              <a:avLst/>
            </a:prstGeom>
            <a:noFill/>
          </p:spPr>
          <p:txBody>
            <a:bodyPr wrap="square" lIns="0" tIns="0" rIns="0" bIns="0" rtlCol="0">
              <a:spAutoFit/>
            </a:bodyPr>
            <a:lstStyle/>
            <a:p>
              <a:pPr algn="ctr"/>
              <a:r>
                <a:rPr lang="en-GB" dirty="0"/>
                <a:t>6</a:t>
              </a:r>
            </a:p>
          </p:txBody>
        </p:sp>
        <p:sp>
          <p:nvSpPr>
            <p:cNvPr id="82" name="TextBox 81">
              <a:extLst>
                <a:ext uri="{FF2B5EF4-FFF2-40B4-BE49-F238E27FC236}">
                  <a16:creationId xmlns:a16="http://schemas.microsoft.com/office/drawing/2014/main" id="{040736F0-9F9B-4168-A67E-E6BB6EB5069B}"/>
                </a:ext>
              </a:extLst>
            </p:cNvPr>
            <p:cNvSpPr txBox="1"/>
            <p:nvPr/>
          </p:nvSpPr>
          <p:spPr>
            <a:xfrm>
              <a:off x="3078653" y="5160119"/>
              <a:ext cx="484355" cy="276999"/>
            </a:xfrm>
            <a:prstGeom prst="rect">
              <a:avLst/>
            </a:prstGeom>
            <a:noFill/>
          </p:spPr>
          <p:txBody>
            <a:bodyPr wrap="square" lIns="0" tIns="0" rIns="0" bIns="0" rtlCol="0">
              <a:spAutoFit/>
            </a:bodyPr>
            <a:lstStyle/>
            <a:p>
              <a:pPr algn="ctr"/>
              <a:r>
                <a:rPr lang="en-GB" dirty="0"/>
                <a:t>8</a:t>
              </a:r>
            </a:p>
          </p:txBody>
        </p:sp>
        <p:sp>
          <p:nvSpPr>
            <p:cNvPr id="83" name="TextBox 82">
              <a:extLst>
                <a:ext uri="{FF2B5EF4-FFF2-40B4-BE49-F238E27FC236}">
                  <a16:creationId xmlns:a16="http://schemas.microsoft.com/office/drawing/2014/main" id="{B94B8717-966E-47D4-B668-2D986335D0C0}"/>
                </a:ext>
              </a:extLst>
            </p:cNvPr>
            <p:cNvSpPr txBox="1"/>
            <p:nvPr/>
          </p:nvSpPr>
          <p:spPr>
            <a:xfrm>
              <a:off x="3443651" y="5160119"/>
              <a:ext cx="484355" cy="276999"/>
            </a:xfrm>
            <a:prstGeom prst="rect">
              <a:avLst/>
            </a:prstGeom>
            <a:noFill/>
          </p:spPr>
          <p:txBody>
            <a:bodyPr wrap="square" lIns="0" tIns="0" rIns="0" bIns="0" rtlCol="0">
              <a:spAutoFit/>
            </a:bodyPr>
            <a:lstStyle/>
            <a:p>
              <a:pPr algn="ctr"/>
              <a:r>
                <a:rPr lang="en-GB" dirty="0"/>
                <a:t>10</a:t>
              </a:r>
            </a:p>
          </p:txBody>
        </p:sp>
        <p:sp>
          <p:nvSpPr>
            <p:cNvPr id="84" name="TextBox 83">
              <a:extLst>
                <a:ext uri="{FF2B5EF4-FFF2-40B4-BE49-F238E27FC236}">
                  <a16:creationId xmlns:a16="http://schemas.microsoft.com/office/drawing/2014/main" id="{AF188AE0-80AA-4F43-97A8-FBEADC6548BC}"/>
                </a:ext>
              </a:extLst>
            </p:cNvPr>
            <p:cNvSpPr txBox="1"/>
            <p:nvPr/>
          </p:nvSpPr>
          <p:spPr>
            <a:xfrm>
              <a:off x="3805141" y="5160119"/>
              <a:ext cx="484355" cy="276999"/>
            </a:xfrm>
            <a:prstGeom prst="rect">
              <a:avLst/>
            </a:prstGeom>
            <a:noFill/>
          </p:spPr>
          <p:txBody>
            <a:bodyPr wrap="square" lIns="0" tIns="0" rIns="0" bIns="0" rtlCol="0">
              <a:spAutoFit/>
            </a:bodyPr>
            <a:lstStyle/>
            <a:p>
              <a:pPr algn="ctr"/>
              <a:r>
                <a:rPr lang="en-GB" dirty="0"/>
                <a:t>12</a:t>
              </a:r>
            </a:p>
          </p:txBody>
        </p:sp>
        <p:sp>
          <p:nvSpPr>
            <p:cNvPr id="85" name="TextBox 84">
              <a:extLst>
                <a:ext uri="{FF2B5EF4-FFF2-40B4-BE49-F238E27FC236}">
                  <a16:creationId xmlns:a16="http://schemas.microsoft.com/office/drawing/2014/main" id="{F38318E6-6CBF-4B4A-8A91-0C729AF96A5C}"/>
                </a:ext>
              </a:extLst>
            </p:cNvPr>
            <p:cNvSpPr txBox="1"/>
            <p:nvPr/>
          </p:nvSpPr>
          <p:spPr>
            <a:xfrm>
              <a:off x="4194352" y="5160119"/>
              <a:ext cx="484355" cy="276999"/>
            </a:xfrm>
            <a:prstGeom prst="rect">
              <a:avLst/>
            </a:prstGeom>
            <a:noFill/>
          </p:spPr>
          <p:txBody>
            <a:bodyPr wrap="square" lIns="0" tIns="0" rIns="0" bIns="0" rtlCol="0">
              <a:spAutoFit/>
            </a:bodyPr>
            <a:lstStyle/>
            <a:p>
              <a:pPr algn="ctr"/>
              <a:r>
                <a:rPr lang="en-GB" dirty="0"/>
                <a:t>14</a:t>
              </a:r>
            </a:p>
          </p:txBody>
        </p:sp>
        <p:sp>
          <p:nvSpPr>
            <p:cNvPr id="86" name="TextBox 85">
              <a:extLst>
                <a:ext uri="{FF2B5EF4-FFF2-40B4-BE49-F238E27FC236}">
                  <a16:creationId xmlns:a16="http://schemas.microsoft.com/office/drawing/2014/main" id="{D66D5A05-3B77-4872-88D2-96D3782AB71E}"/>
                </a:ext>
              </a:extLst>
            </p:cNvPr>
            <p:cNvSpPr txBox="1"/>
            <p:nvPr/>
          </p:nvSpPr>
          <p:spPr>
            <a:xfrm>
              <a:off x="4568212" y="5160119"/>
              <a:ext cx="484355" cy="276999"/>
            </a:xfrm>
            <a:prstGeom prst="rect">
              <a:avLst/>
            </a:prstGeom>
            <a:noFill/>
          </p:spPr>
          <p:txBody>
            <a:bodyPr wrap="square" lIns="0" tIns="0" rIns="0" bIns="0" rtlCol="0">
              <a:spAutoFit/>
            </a:bodyPr>
            <a:lstStyle/>
            <a:p>
              <a:pPr algn="ctr"/>
              <a:r>
                <a:rPr lang="en-GB" dirty="0"/>
                <a:t>16</a:t>
              </a:r>
            </a:p>
          </p:txBody>
        </p:sp>
        <p:sp>
          <p:nvSpPr>
            <p:cNvPr id="87" name="TextBox 86">
              <a:extLst>
                <a:ext uri="{FF2B5EF4-FFF2-40B4-BE49-F238E27FC236}">
                  <a16:creationId xmlns:a16="http://schemas.microsoft.com/office/drawing/2014/main" id="{3D9BE9AF-AD11-431A-85C7-CB3B9C07C824}"/>
                </a:ext>
              </a:extLst>
            </p:cNvPr>
            <p:cNvSpPr txBox="1"/>
            <p:nvPr/>
          </p:nvSpPr>
          <p:spPr>
            <a:xfrm>
              <a:off x="4933211" y="5160119"/>
              <a:ext cx="484355" cy="276999"/>
            </a:xfrm>
            <a:prstGeom prst="rect">
              <a:avLst/>
            </a:prstGeom>
            <a:noFill/>
          </p:spPr>
          <p:txBody>
            <a:bodyPr wrap="square" lIns="0" tIns="0" rIns="0" bIns="0" rtlCol="0">
              <a:spAutoFit/>
            </a:bodyPr>
            <a:lstStyle/>
            <a:p>
              <a:pPr algn="ctr"/>
              <a:r>
                <a:rPr lang="en-GB" dirty="0"/>
                <a:t>18</a:t>
              </a:r>
            </a:p>
          </p:txBody>
        </p:sp>
        <p:sp>
          <p:nvSpPr>
            <p:cNvPr id="88" name="TextBox 87">
              <a:extLst>
                <a:ext uri="{FF2B5EF4-FFF2-40B4-BE49-F238E27FC236}">
                  <a16:creationId xmlns:a16="http://schemas.microsoft.com/office/drawing/2014/main" id="{BAA95F91-2F0F-416B-9C1B-5FBA03C63ACF}"/>
                </a:ext>
              </a:extLst>
            </p:cNvPr>
            <p:cNvSpPr txBox="1"/>
            <p:nvPr/>
          </p:nvSpPr>
          <p:spPr>
            <a:xfrm>
              <a:off x="5294699" y="5160119"/>
              <a:ext cx="484355" cy="276999"/>
            </a:xfrm>
            <a:prstGeom prst="rect">
              <a:avLst/>
            </a:prstGeom>
            <a:noFill/>
          </p:spPr>
          <p:txBody>
            <a:bodyPr wrap="square" lIns="0" tIns="0" rIns="0" bIns="0" rtlCol="0">
              <a:spAutoFit/>
            </a:bodyPr>
            <a:lstStyle/>
            <a:p>
              <a:pPr algn="ctr"/>
              <a:r>
                <a:rPr lang="en-US" dirty="0"/>
                <a:t>2</a:t>
              </a:r>
              <a:r>
                <a:rPr lang="en-GB" dirty="0"/>
                <a:t>0</a:t>
              </a:r>
            </a:p>
          </p:txBody>
        </p:sp>
        <p:sp>
          <p:nvSpPr>
            <p:cNvPr id="89" name="TextBox 88">
              <a:extLst>
                <a:ext uri="{FF2B5EF4-FFF2-40B4-BE49-F238E27FC236}">
                  <a16:creationId xmlns:a16="http://schemas.microsoft.com/office/drawing/2014/main" id="{FF4AF08C-0B91-46A6-8563-042B14DD6665}"/>
                </a:ext>
              </a:extLst>
            </p:cNvPr>
            <p:cNvSpPr txBox="1"/>
            <p:nvPr/>
          </p:nvSpPr>
          <p:spPr>
            <a:xfrm>
              <a:off x="5683912" y="5160119"/>
              <a:ext cx="484355" cy="276999"/>
            </a:xfrm>
            <a:prstGeom prst="rect">
              <a:avLst/>
            </a:prstGeom>
            <a:noFill/>
          </p:spPr>
          <p:txBody>
            <a:bodyPr wrap="square" lIns="0" tIns="0" rIns="0" bIns="0" rtlCol="0">
              <a:spAutoFit/>
            </a:bodyPr>
            <a:lstStyle/>
            <a:p>
              <a:pPr algn="ctr"/>
              <a:r>
                <a:rPr lang="en-GB" dirty="0"/>
                <a:t>22</a:t>
              </a:r>
            </a:p>
          </p:txBody>
        </p:sp>
        <p:sp>
          <p:nvSpPr>
            <p:cNvPr id="90" name="TextBox 89">
              <a:extLst>
                <a:ext uri="{FF2B5EF4-FFF2-40B4-BE49-F238E27FC236}">
                  <a16:creationId xmlns:a16="http://schemas.microsoft.com/office/drawing/2014/main" id="{26AC165B-9C80-442F-9BEC-E0FB8F08C51E}"/>
                </a:ext>
              </a:extLst>
            </p:cNvPr>
            <p:cNvSpPr txBox="1"/>
            <p:nvPr/>
          </p:nvSpPr>
          <p:spPr>
            <a:xfrm>
              <a:off x="6043294" y="5160119"/>
              <a:ext cx="484355" cy="276999"/>
            </a:xfrm>
            <a:prstGeom prst="rect">
              <a:avLst/>
            </a:prstGeom>
            <a:noFill/>
          </p:spPr>
          <p:txBody>
            <a:bodyPr wrap="square" lIns="0" tIns="0" rIns="0" bIns="0" rtlCol="0">
              <a:spAutoFit/>
            </a:bodyPr>
            <a:lstStyle/>
            <a:p>
              <a:pPr algn="ctr"/>
              <a:r>
                <a:rPr lang="en-GB" dirty="0"/>
                <a:t>24</a:t>
              </a:r>
            </a:p>
          </p:txBody>
        </p:sp>
        <p:sp>
          <p:nvSpPr>
            <p:cNvPr id="91" name="TextBox 90">
              <a:extLst>
                <a:ext uri="{FF2B5EF4-FFF2-40B4-BE49-F238E27FC236}">
                  <a16:creationId xmlns:a16="http://schemas.microsoft.com/office/drawing/2014/main" id="{06CC8527-E149-4DE5-AD6E-A245A3B3BB09}"/>
                </a:ext>
              </a:extLst>
            </p:cNvPr>
            <p:cNvSpPr txBox="1"/>
            <p:nvPr/>
          </p:nvSpPr>
          <p:spPr>
            <a:xfrm>
              <a:off x="6408294" y="5160119"/>
              <a:ext cx="484355" cy="276999"/>
            </a:xfrm>
            <a:prstGeom prst="rect">
              <a:avLst/>
            </a:prstGeom>
            <a:noFill/>
          </p:spPr>
          <p:txBody>
            <a:bodyPr wrap="square" lIns="0" tIns="0" rIns="0" bIns="0" rtlCol="0">
              <a:spAutoFit/>
            </a:bodyPr>
            <a:lstStyle/>
            <a:p>
              <a:pPr algn="ctr"/>
              <a:r>
                <a:rPr lang="en-GB" dirty="0"/>
                <a:t>26</a:t>
              </a:r>
            </a:p>
          </p:txBody>
        </p:sp>
        <p:sp>
          <p:nvSpPr>
            <p:cNvPr id="92" name="TextBox 91">
              <a:extLst>
                <a:ext uri="{FF2B5EF4-FFF2-40B4-BE49-F238E27FC236}">
                  <a16:creationId xmlns:a16="http://schemas.microsoft.com/office/drawing/2014/main" id="{7807D5FC-5C65-403C-BBB5-9454311D9EE5}"/>
                </a:ext>
              </a:extLst>
            </p:cNvPr>
            <p:cNvSpPr txBox="1"/>
            <p:nvPr/>
          </p:nvSpPr>
          <p:spPr>
            <a:xfrm>
              <a:off x="6769782" y="5160119"/>
              <a:ext cx="484355" cy="276999"/>
            </a:xfrm>
            <a:prstGeom prst="rect">
              <a:avLst/>
            </a:prstGeom>
            <a:noFill/>
          </p:spPr>
          <p:txBody>
            <a:bodyPr wrap="square" lIns="0" tIns="0" rIns="0" bIns="0" rtlCol="0">
              <a:spAutoFit/>
            </a:bodyPr>
            <a:lstStyle/>
            <a:p>
              <a:pPr algn="ctr"/>
              <a:r>
                <a:rPr lang="en-GB" dirty="0"/>
                <a:t>28</a:t>
              </a:r>
            </a:p>
          </p:txBody>
        </p:sp>
        <p:sp>
          <p:nvSpPr>
            <p:cNvPr id="93" name="TextBox 92">
              <a:extLst>
                <a:ext uri="{FF2B5EF4-FFF2-40B4-BE49-F238E27FC236}">
                  <a16:creationId xmlns:a16="http://schemas.microsoft.com/office/drawing/2014/main" id="{86CF3935-E69B-46EA-B0A7-69D7FC5C7EC8}"/>
                </a:ext>
              </a:extLst>
            </p:cNvPr>
            <p:cNvSpPr txBox="1"/>
            <p:nvPr/>
          </p:nvSpPr>
          <p:spPr>
            <a:xfrm>
              <a:off x="7158995" y="5160119"/>
              <a:ext cx="484355" cy="276999"/>
            </a:xfrm>
            <a:prstGeom prst="rect">
              <a:avLst/>
            </a:prstGeom>
            <a:noFill/>
          </p:spPr>
          <p:txBody>
            <a:bodyPr wrap="square" lIns="0" tIns="0" rIns="0" bIns="0" rtlCol="0">
              <a:spAutoFit/>
            </a:bodyPr>
            <a:lstStyle/>
            <a:p>
              <a:pPr algn="ctr"/>
              <a:r>
                <a:rPr lang="en-GB" dirty="0"/>
                <a:t>30</a:t>
              </a:r>
            </a:p>
          </p:txBody>
        </p:sp>
        <p:sp>
          <p:nvSpPr>
            <p:cNvPr id="94" name="TextBox 93">
              <a:extLst>
                <a:ext uri="{FF2B5EF4-FFF2-40B4-BE49-F238E27FC236}">
                  <a16:creationId xmlns:a16="http://schemas.microsoft.com/office/drawing/2014/main" id="{0F98EB4F-125E-494E-8F87-1B4A54B4ED8F}"/>
                </a:ext>
              </a:extLst>
            </p:cNvPr>
            <p:cNvSpPr txBox="1"/>
            <p:nvPr/>
          </p:nvSpPr>
          <p:spPr>
            <a:xfrm>
              <a:off x="7519546" y="5160119"/>
              <a:ext cx="484355" cy="276999"/>
            </a:xfrm>
            <a:prstGeom prst="rect">
              <a:avLst/>
            </a:prstGeom>
            <a:noFill/>
          </p:spPr>
          <p:txBody>
            <a:bodyPr wrap="square" lIns="0" tIns="0" rIns="0" bIns="0" rtlCol="0">
              <a:spAutoFit/>
            </a:bodyPr>
            <a:lstStyle/>
            <a:p>
              <a:pPr algn="ctr"/>
              <a:r>
                <a:rPr lang="en-GB" dirty="0"/>
                <a:t>32</a:t>
              </a:r>
            </a:p>
          </p:txBody>
        </p:sp>
        <p:sp>
          <p:nvSpPr>
            <p:cNvPr id="95" name="TextBox 94">
              <a:extLst>
                <a:ext uri="{FF2B5EF4-FFF2-40B4-BE49-F238E27FC236}">
                  <a16:creationId xmlns:a16="http://schemas.microsoft.com/office/drawing/2014/main" id="{354327A8-A0F4-4930-9FF7-167B4D16ADE0}"/>
                </a:ext>
              </a:extLst>
            </p:cNvPr>
            <p:cNvSpPr txBox="1"/>
            <p:nvPr/>
          </p:nvSpPr>
          <p:spPr>
            <a:xfrm>
              <a:off x="7896650" y="5160119"/>
              <a:ext cx="484355" cy="276999"/>
            </a:xfrm>
            <a:prstGeom prst="rect">
              <a:avLst/>
            </a:prstGeom>
            <a:noFill/>
          </p:spPr>
          <p:txBody>
            <a:bodyPr wrap="square" lIns="0" tIns="0" rIns="0" bIns="0" rtlCol="0">
              <a:spAutoFit/>
            </a:bodyPr>
            <a:lstStyle/>
            <a:p>
              <a:pPr algn="ctr"/>
              <a:r>
                <a:rPr lang="en-GB" dirty="0"/>
                <a:t>34</a:t>
              </a:r>
            </a:p>
          </p:txBody>
        </p:sp>
        <p:sp>
          <p:nvSpPr>
            <p:cNvPr id="96" name="TextBox 95">
              <a:extLst>
                <a:ext uri="{FF2B5EF4-FFF2-40B4-BE49-F238E27FC236}">
                  <a16:creationId xmlns:a16="http://schemas.microsoft.com/office/drawing/2014/main" id="{9340D554-5347-4C3A-92FE-C1DCCFB1D29B}"/>
                </a:ext>
              </a:extLst>
            </p:cNvPr>
            <p:cNvSpPr txBox="1"/>
            <p:nvPr/>
          </p:nvSpPr>
          <p:spPr>
            <a:xfrm>
              <a:off x="8270510" y="5160119"/>
              <a:ext cx="484355" cy="276999"/>
            </a:xfrm>
            <a:prstGeom prst="rect">
              <a:avLst/>
            </a:prstGeom>
            <a:noFill/>
          </p:spPr>
          <p:txBody>
            <a:bodyPr wrap="square" lIns="0" tIns="0" rIns="0" bIns="0" rtlCol="0">
              <a:spAutoFit/>
            </a:bodyPr>
            <a:lstStyle/>
            <a:p>
              <a:pPr algn="ctr"/>
              <a:r>
                <a:rPr lang="en-GB" dirty="0"/>
                <a:t>36</a:t>
              </a:r>
            </a:p>
          </p:txBody>
        </p:sp>
        <p:sp>
          <p:nvSpPr>
            <p:cNvPr id="97" name="TextBox 96">
              <a:extLst>
                <a:ext uri="{FF2B5EF4-FFF2-40B4-BE49-F238E27FC236}">
                  <a16:creationId xmlns:a16="http://schemas.microsoft.com/office/drawing/2014/main" id="{67CD6BCD-5D59-480B-A20D-8E4983DC6BAE}"/>
                </a:ext>
              </a:extLst>
            </p:cNvPr>
            <p:cNvSpPr txBox="1"/>
            <p:nvPr/>
          </p:nvSpPr>
          <p:spPr>
            <a:xfrm>
              <a:off x="8647615" y="5160119"/>
              <a:ext cx="484355" cy="276999"/>
            </a:xfrm>
            <a:prstGeom prst="rect">
              <a:avLst/>
            </a:prstGeom>
            <a:noFill/>
          </p:spPr>
          <p:txBody>
            <a:bodyPr wrap="square" lIns="0" tIns="0" rIns="0" bIns="0" rtlCol="0">
              <a:spAutoFit/>
            </a:bodyPr>
            <a:lstStyle/>
            <a:p>
              <a:pPr algn="ctr"/>
              <a:r>
                <a:rPr lang="en-GB" dirty="0"/>
                <a:t>38</a:t>
              </a:r>
            </a:p>
          </p:txBody>
        </p:sp>
        <p:sp>
          <p:nvSpPr>
            <p:cNvPr id="98" name="TextBox 97">
              <a:extLst>
                <a:ext uri="{FF2B5EF4-FFF2-40B4-BE49-F238E27FC236}">
                  <a16:creationId xmlns:a16="http://schemas.microsoft.com/office/drawing/2014/main" id="{831C4B1E-3830-4A82-88C8-2D340785F8FA}"/>
                </a:ext>
              </a:extLst>
            </p:cNvPr>
            <p:cNvSpPr txBox="1"/>
            <p:nvPr/>
          </p:nvSpPr>
          <p:spPr>
            <a:xfrm>
              <a:off x="9009104" y="5160119"/>
              <a:ext cx="484355" cy="276999"/>
            </a:xfrm>
            <a:prstGeom prst="rect">
              <a:avLst/>
            </a:prstGeom>
            <a:noFill/>
          </p:spPr>
          <p:txBody>
            <a:bodyPr wrap="square" lIns="0" tIns="0" rIns="0" bIns="0" rtlCol="0">
              <a:spAutoFit/>
            </a:bodyPr>
            <a:lstStyle/>
            <a:p>
              <a:pPr algn="ctr"/>
              <a:r>
                <a:rPr lang="en-US" dirty="0"/>
                <a:t>40</a:t>
              </a:r>
              <a:endParaRPr lang="en-GB" dirty="0"/>
            </a:p>
          </p:txBody>
        </p:sp>
        <p:sp>
          <p:nvSpPr>
            <p:cNvPr id="99" name="TextBox 98">
              <a:extLst>
                <a:ext uri="{FF2B5EF4-FFF2-40B4-BE49-F238E27FC236}">
                  <a16:creationId xmlns:a16="http://schemas.microsoft.com/office/drawing/2014/main" id="{7D823AB0-6D47-4E54-B851-19E2A06D3366}"/>
                </a:ext>
              </a:extLst>
            </p:cNvPr>
            <p:cNvSpPr txBox="1"/>
            <p:nvPr/>
          </p:nvSpPr>
          <p:spPr>
            <a:xfrm>
              <a:off x="9386210" y="5160119"/>
              <a:ext cx="484355" cy="276999"/>
            </a:xfrm>
            <a:prstGeom prst="rect">
              <a:avLst/>
            </a:prstGeom>
            <a:noFill/>
          </p:spPr>
          <p:txBody>
            <a:bodyPr wrap="square" lIns="0" tIns="0" rIns="0" bIns="0" rtlCol="0">
              <a:spAutoFit/>
            </a:bodyPr>
            <a:lstStyle/>
            <a:p>
              <a:pPr algn="ctr"/>
              <a:r>
                <a:rPr lang="en-GB" dirty="0"/>
                <a:t>42</a:t>
              </a:r>
            </a:p>
          </p:txBody>
        </p:sp>
        <p:sp>
          <p:nvSpPr>
            <p:cNvPr id="100" name="TextBox 99">
              <a:extLst>
                <a:ext uri="{FF2B5EF4-FFF2-40B4-BE49-F238E27FC236}">
                  <a16:creationId xmlns:a16="http://schemas.microsoft.com/office/drawing/2014/main" id="{3FC81AC5-FEF2-4DAD-BFC4-0F9E5EB7D23A}"/>
                </a:ext>
              </a:extLst>
            </p:cNvPr>
            <p:cNvSpPr txBox="1"/>
            <p:nvPr/>
          </p:nvSpPr>
          <p:spPr>
            <a:xfrm>
              <a:off x="9757700" y="5160119"/>
              <a:ext cx="484355" cy="276999"/>
            </a:xfrm>
            <a:prstGeom prst="rect">
              <a:avLst/>
            </a:prstGeom>
            <a:noFill/>
          </p:spPr>
          <p:txBody>
            <a:bodyPr wrap="square" lIns="0" tIns="0" rIns="0" bIns="0" rtlCol="0">
              <a:spAutoFit/>
            </a:bodyPr>
            <a:lstStyle/>
            <a:p>
              <a:pPr algn="ctr"/>
              <a:r>
                <a:rPr lang="en-GB" dirty="0"/>
                <a:t>44</a:t>
              </a:r>
            </a:p>
          </p:txBody>
        </p:sp>
        <p:sp>
          <p:nvSpPr>
            <p:cNvPr id="101" name="TextBox 100">
              <a:extLst>
                <a:ext uri="{FF2B5EF4-FFF2-40B4-BE49-F238E27FC236}">
                  <a16:creationId xmlns:a16="http://schemas.microsoft.com/office/drawing/2014/main" id="{67B70405-0C75-42F8-A7DF-B627E2FA9AC6}"/>
                </a:ext>
              </a:extLst>
            </p:cNvPr>
            <p:cNvSpPr txBox="1"/>
            <p:nvPr/>
          </p:nvSpPr>
          <p:spPr>
            <a:xfrm>
              <a:off x="10122699" y="5160119"/>
              <a:ext cx="484355" cy="276999"/>
            </a:xfrm>
            <a:prstGeom prst="rect">
              <a:avLst/>
            </a:prstGeom>
            <a:noFill/>
          </p:spPr>
          <p:txBody>
            <a:bodyPr wrap="square" lIns="0" tIns="0" rIns="0" bIns="0" rtlCol="0">
              <a:spAutoFit/>
            </a:bodyPr>
            <a:lstStyle/>
            <a:p>
              <a:pPr algn="ctr"/>
              <a:r>
                <a:rPr lang="en-GB" dirty="0"/>
                <a:t>46</a:t>
              </a:r>
            </a:p>
          </p:txBody>
        </p:sp>
        <p:sp>
          <p:nvSpPr>
            <p:cNvPr id="102" name="TextBox 101">
              <a:extLst>
                <a:ext uri="{FF2B5EF4-FFF2-40B4-BE49-F238E27FC236}">
                  <a16:creationId xmlns:a16="http://schemas.microsoft.com/office/drawing/2014/main" id="{0B0F5957-E5C0-41A5-A8DF-2696B65808FD}"/>
                </a:ext>
              </a:extLst>
            </p:cNvPr>
            <p:cNvSpPr txBox="1"/>
            <p:nvPr/>
          </p:nvSpPr>
          <p:spPr>
            <a:xfrm>
              <a:off x="10484186" y="5160119"/>
              <a:ext cx="484355" cy="276999"/>
            </a:xfrm>
            <a:prstGeom prst="rect">
              <a:avLst/>
            </a:prstGeom>
            <a:noFill/>
          </p:spPr>
          <p:txBody>
            <a:bodyPr wrap="square" lIns="0" tIns="0" rIns="0" bIns="0" rtlCol="0">
              <a:spAutoFit/>
            </a:bodyPr>
            <a:lstStyle/>
            <a:p>
              <a:pPr algn="ctr"/>
              <a:r>
                <a:rPr lang="en-GB" dirty="0"/>
                <a:t>48</a:t>
              </a:r>
            </a:p>
          </p:txBody>
        </p:sp>
        <p:sp>
          <p:nvSpPr>
            <p:cNvPr id="103" name="TextBox 102">
              <a:extLst>
                <a:ext uri="{FF2B5EF4-FFF2-40B4-BE49-F238E27FC236}">
                  <a16:creationId xmlns:a16="http://schemas.microsoft.com/office/drawing/2014/main" id="{EC661D67-20BC-42E7-8EDB-5B934981B6FB}"/>
                </a:ext>
              </a:extLst>
            </p:cNvPr>
            <p:cNvSpPr txBox="1"/>
            <p:nvPr/>
          </p:nvSpPr>
          <p:spPr>
            <a:xfrm>
              <a:off x="10849185" y="5160119"/>
              <a:ext cx="484355" cy="276999"/>
            </a:xfrm>
            <a:prstGeom prst="rect">
              <a:avLst/>
            </a:prstGeom>
            <a:noFill/>
          </p:spPr>
          <p:txBody>
            <a:bodyPr wrap="square" lIns="0" tIns="0" rIns="0" bIns="0" rtlCol="0">
              <a:spAutoFit/>
            </a:bodyPr>
            <a:lstStyle/>
            <a:p>
              <a:pPr algn="ctr"/>
              <a:r>
                <a:rPr lang="en-GB" dirty="0"/>
                <a:t>50</a:t>
              </a:r>
            </a:p>
          </p:txBody>
        </p:sp>
        <p:sp>
          <p:nvSpPr>
            <p:cNvPr id="104" name="TextBox 103">
              <a:extLst>
                <a:ext uri="{FF2B5EF4-FFF2-40B4-BE49-F238E27FC236}">
                  <a16:creationId xmlns:a16="http://schemas.microsoft.com/office/drawing/2014/main" id="{2C5E2A18-49C4-4B41-8D5A-17C1A8250DD2}"/>
                </a:ext>
              </a:extLst>
            </p:cNvPr>
            <p:cNvSpPr txBox="1"/>
            <p:nvPr/>
          </p:nvSpPr>
          <p:spPr>
            <a:xfrm>
              <a:off x="1841879" y="5344571"/>
              <a:ext cx="9255748" cy="369332"/>
            </a:xfrm>
            <a:prstGeom prst="rect">
              <a:avLst/>
            </a:prstGeom>
            <a:noFill/>
          </p:spPr>
          <p:txBody>
            <a:bodyPr wrap="square" rtlCol="0" anchor="ctr">
              <a:spAutoFit/>
            </a:bodyPr>
            <a:lstStyle/>
            <a:p>
              <a:pPr algn="ctr"/>
              <a:r>
                <a:rPr lang="en-GB" b="1" dirty="0"/>
                <a:t>Time since randomization (months)</a:t>
              </a:r>
            </a:p>
          </p:txBody>
        </p:sp>
        <p:sp>
          <p:nvSpPr>
            <p:cNvPr id="105" name="TextBox 104">
              <a:extLst>
                <a:ext uri="{FF2B5EF4-FFF2-40B4-BE49-F238E27FC236}">
                  <a16:creationId xmlns:a16="http://schemas.microsoft.com/office/drawing/2014/main" id="{3A97E710-1B0B-4CA7-A50D-1EF1EB02A0BB}"/>
                </a:ext>
              </a:extLst>
            </p:cNvPr>
            <p:cNvSpPr txBox="1"/>
            <p:nvPr/>
          </p:nvSpPr>
          <p:spPr>
            <a:xfrm>
              <a:off x="699105" y="5435275"/>
              <a:ext cx="1243498" cy="215444"/>
            </a:xfrm>
            <a:prstGeom prst="rect">
              <a:avLst/>
            </a:prstGeom>
            <a:noFill/>
          </p:spPr>
          <p:txBody>
            <a:bodyPr wrap="square" lIns="0" tIns="0" rIns="0" bIns="0" rtlCol="0" anchor="ctr">
              <a:spAutoFit/>
            </a:bodyPr>
            <a:lstStyle/>
            <a:p>
              <a:r>
                <a:rPr lang="en-GB" sz="1400" dirty="0"/>
                <a:t>No. at risk</a:t>
              </a:r>
            </a:p>
          </p:txBody>
        </p:sp>
        <p:sp>
          <p:nvSpPr>
            <p:cNvPr id="106" name="TextBox 105">
              <a:extLst>
                <a:ext uri="{FF2B5EF4-FFF2-40B4-BE49-F238E27FC236}">
                  <a16:creationId xmlns:a16="http://schemas.microsoft.com/office/drawing/2014/main" id="{22D0B0C8-5BC8-4988-808D-834F4E9BA153}"/>
                </a:ext>
              </a:extLst>
            </p:cNvPr>
            <p:cNvSpPr txBox="1"/>
            <p:nvPr/>
          </p:nvSpPr>
          <p:spPr>
            <a:xfrm>
              <a:off x="699105" y="5874967"/>
              <a:ext cx="1243497" cy="215444"/>
            </a:xfrm>
            <a:prstGeom prst="rect">
              <a:avLst/>
            </a:prstGeom>
            <a:noFill/>
          </p:spPr>
          <p:txBody>
            <a:bodyPr wrap="square" lIns="0" tIns="0" rIns="0" bIns="0" rtlCol="0">
              <a:spAutoFit/>
            </a:bodyPr>
            <a:lstStyle/>
            <a:p>
              <a:r>
                <a:rPr lang="en-GB" sz="1400" dirty="0"/>
                <a:t>Placebo</a:t>
              </a:r>
            </a:p>
          </p:txBody>
        </p:sp>
        <p:sp>
          <p:nvSpPr>
            <p:cNvPr id="108" name="TextBox 107">
              <a:extLst>
                <a:ext uri="{FF2B5EF4-FFF2-40B4-BE49-F238E27FC236}">
                  <a16:creationId xmlns:a16="http://schemas.microsoft.com/office/drawing/2014/main" id="{8AC0A942-81CF-4528-9AD9-B4B781402395}"/>
                </a:ext>
              </a:extLst>
            </p:cNvPr>
            <p:cNvSpPr txBox="1"/>
            <p:nvPr/>
          </p:nvSpPr>
          <p:spPr>
            <a:xfrm>
              <a:off x="1603570" y="5665240"/>
              <a:ext cx="484355" cy="215444"/>
            </a:xfrm>
            <a:prstGeom prst="rect">
              <a:avLst/>
            </a:prstGeom>
            <a:noFill/>
          </p:spPr>
          <p:txBody>
            <a:bodyPr wrap="square" lIns="0" tIns="0" rIns="0" bIns="0" rtlCol="0">
              <a:spAutoFit/>
            </a:bodyPr>
            <a:lstStyle/>
            <a:p>
              <a:pPr algn="ctr"/>
              <a:r>
                <a:rPr lang="en-GB" sz="1400" dirty="0"/>
                <a:t>92</a:t>
              </a:r>
            </a:p>
          </p:txBody>
        </p:sp>
        <p:sp>
          <p:nvSpPr>
            <p:cNvPr id="109" name="TextBox 108">
              <a:extLst>
                <a:ext uri="{FF2B5EF4-FFF2-40B4-BE49-F238E27FC236}">
                  <a16:creationId xmlns:a16="http://schemas.microsoft.com/office/drawing/2014/main" id="{978628BC-FCA7-41B2-9404-EDCE6ED6D161}"/>
                </a:ext>
              </a:extLst>
            </p:cNvPr>
            <p:cNvSpPr txBox="1"/>
            <p:nvPr/>
          </p:nvSpPr>
          <p:spPr>
            <a:xfrm>
              <a:off x="1968569" y="5665240"/>
              <a:ext cx="484355" cy="215444"/>
            </a:xfrm>
            <a:prstGeom prst="rect">
              <a:avLst/>
            </a:prstGeom>
            <a:noFill/>
          </p:spPr>
          <p:txBody>
            <a:bodyPr wrap="square" lIns="0" tIns="0" rIns="0" bIns="0" rtlCol="0">
              <a:spAutoFit/>
            </a:bodyPr>
            <a:lstStyle/>
            <a:p>
              <a:pPr algn="ctr"/>
              <a:r>
                <a:rPr lang="en-GB" sz="1400" dirty="0"/>
                <a:t>69</a:t>
              </a:r>
            </a:p>
          </p:txBody>
        </p:sp>
        <p:sp>
          <p:nvSpPr>
            <p:cNvPr id="110" name="TextBox 109">
              <a:extLst>
                <a:ext uri="{FF2B5EF4-FFF2-40B4-BE49-F238E27FC236}">
                  <a16:creationId xmlns:a16="http://schemas.microsoft.com/office/drawing/2014/main" id="{64E5BB93-5418-484F-9120-4B32A9289DD3}"/>
                </a:ext>
              </a:extLst>
            </p:cNvPr>
            <p:cNvSpPr txBox="1"/>
            <p:nvPr/>
          </p:nvSpPr>
          <p:spPr>
            <a:xfrm>
              <a:off x="2330059" y="5665240"/>
              <a:ext cx="484355" cy="215444"/>
            </a:xfrm>
            <a:prstGeom prst="rect">
              <a:avLst/>
            </a:prstGeom>
            <a:noFill/>
          </p:spPr>
          <p:txBody>
            <a:bodyPr wrap="square" lIns="0" tIns="0" rIns="0" bIns="0" rtlCol="0">
              <a:spAutoFit/>
            </a:bodyPr>
            <a:lstStyle/>
            <a:p>
              <a:pPr algn="ctr"/>
              <a:r>
                <a:rPr lang="en-GB" sz="1400" dirty="0"/>
                <a:t>50</a:t>
              </a:r>
            </a:p>
          </p:txBody>
        </p:sp>
        <p:sp>
          <p:nvSpPr>
            <p:cNvPr id="111" name="TextBox 110">
              <a:extLst>
                <a:ext uri="{FF2B5EF4-FFF2-40B4-BE49-F238E27FC236}">
                  <a16:creationId xmlns:a16="http://schemas.microsoft.com/office/drawing/2014/main" id="{F3D1CEC2-FB33-4ED7-AF77-E128518EF815}"/>
                </a:ext>
              </a:extLst>
            </p:cNvPr>
            <p:cNvSpPr txBox="1"/>
            <p:nvPr/>
          </p:nvSpPr>
          <p:spPr>
            <a:xfrm>
              <a:off x="2719270" y="5665240"/>
              <a:ext cx="484355" cy="215444"/>
            </a:xfrm>
            <a:prstGeom prst="rect">
              <a:avLst/>
            </a:prstGeom>
            <a:noFill/>
          </p:spPr>
          <p:txBody>
            <a:bodyPr wrap="square" lIns="0" tIns="0" rIns="0" bIns="0" rtlCol="0">
              <a:spAutoFit/>
            </a:bodyPr>
            <a:lstStyle/>
            <a:p>
              <a:pPr algn="ctr"/>
              <a:r>
                <a:rPr lang="en-GB" sz="1400" dirty="0"/>
                <a:t>41</a:t>
              </a:r>
            </a:p>
          </p:txBody>
        </p:sp>
        <p:sp>
          <p:nvSpPr>
            <p:cNvPr id="112" name="TextBox 111">
              <a:extLst>
                <a:ext uri="{FF2B5EF4-FFF2-40B4-BE49-F238E27FC236}">
                  <a16:creationId xmlns:a16="http://schemas.microsoft.com/office/drawing/2014/main" id="{C374D636-8CFF-409E-9507-3973B70F76FE}"/>
                </a:ext>
              </a:extLst>
            </p:cNvPr>
            <p:cNvSpPr txBox="1"/>
            <p:nvPr/>
          </p:nvSpPr>
          <p:spPr>
            <a:xfrm>
              <a:off x="3078653" y="5665240"/>
              <a:ext cx="484355" cy="215444"/>
            </a:xfrm>
            <a:prstGeom prst="rect">
              <a:avLst/>
            </a:prstGeom>
            <a:noFill/>
          </p:spPr>
          <p:txBody>
            <a:bodyPr wrap="square" lIns="0" tIns="0" rIns="0" bIns="0" rtlCol="0">
              <a:spAutoFit/>
            </a:bodyPr>
            <a:lstStyle/>
            <a:p>
              <a:pPr algn="ctr"/>
              <a:r>
                <a:rPr lang="en-GB" sz="1400" dirty="0"/>
                <a:t>34</a:t>
              </a:r>
            </a:p>
          </p:txBody>
        </p:sp>
        <p:sp>
          <p:nvSpPr>
            <p:cNvPr id="113" name="TextBox 112">
              <a:extLst>
                <a:ext uri="{FF2B5EF4-FFF2-40B4-BE49-F238E27FC236}">
                  <a16:creationId xmlns:a16="http://schemas.microsoft.com/office/drawing/2014/main" id="{28B46319-9B03-4F4C-A3BD-2750A167D562}"/>
                </a:ext>
              </a:extLst>
            </p:cNvPr>
            <p:cNvSpPr txBox="1"/>
            <p:nvPr/>
          </p:nvSpPr>
          <p:spPr>
            <a:xfrm>
              <a:off x="3443651" y="5665240"/>
              <a:ext cx="484355" cy="215444"/>
            </a:xfrm>
            <a:prstGeom prst="rect">
              <a:avLst/>
            </a:prstGeom>
            <a:noFill/>
          </p:spPr>
          <p:txBody>
            <a:bodyPr wrap="square" lIns="0" tIns="0" rIns="0" bIns="0" rtlCol="0">
              <a:spAutoFit/>
            </a:bodyPr>
            <a:lstStyle/>
            <a:p>
              <a:pPr algn="ctr"/>
              <a:r>
                <a:rPr lang="en-GB" sz="1400" dirty="0"/>
                <a:t>24</a:t>
              </a:r>
            </a:p>
          </p:txBody>
        </p:sp>
        <p:sp>
          <p:nvSpPr>
            <p:cNvPr id="114" name="TextBox 113">
              <a:extLst>
                <a:ext uri="{FF2B5EF4-FFF2-40B4-BE49-F238E27FC236}">
                  <a16:creationId xmlns:a16="http://schemas.microsoft.com/office/drawing/2014/main" id="{8266AB65-FAEE-4723-A679-EEDB0C346A12}"/>
                </a:ext>
              </a:extLst>
            </p:cNvPr>
            <p:cNvSpPr txBox="1"/>
            <p:nvPr/>
          </p:nvSpPr>
          <p:spPr>
            <a:xfrm>
              <a:off x="3805141" y="5665240"/>
              <a:ext cx="484355" cy="215444"/>
            </a:xfrm>
            <a:prstGeom prst="rect">
              <a:avLst/>
            </a:prstGeom>
            <a:noFill/>
          </p:spPr>
          <p:txBody>
            <a:bodyPr wrap="square" lIns="0" tIns="0" rIns="0" bIns="0" rtlCol="0">
              <a:spAutoFit/>
            </a:bodyPr>
            <a:lstStyle/>
            <a:p>
              <a:pPr algn="ctr"/>
              <a:r>
                <a:rPr lang="en-GB" sz="1400" dirty="0"/>
                <a:t>18</a:t>
              </a:r>
            </a:p>
          </p:txBody>
        </p:sp>
        <p:sp>
          <p:nvSpPr>
            <p:cNvPr id="115" name="TextBox 114">
              <a:extLst>
                <a:ext uri="{FF2B5EF4-FFF2-40B4-BE49-F238E27FC236}">
                  <a16:creationId xmlns:a16="http://schemas.microsoft.com/office/drawing/2014/main" id="{92F5B412-2647-49EE-AFD2-7685F06FEAEE}"/>
                </a:ext>
              </a:extLst>
            </p:cNvPr>
            <p:cNvSpPr txBox="1"/>
            <p:nvPr/>
          </p:nvSpPr>
          <p:spPr>
            <a:xfrm>
              <a:off x="4194352" y="5665240"/>
              <a:ext cx="484355" cy="215444"/>
            </a:xfrm>
            <a:prstGeom prst="rect">
              <a:avLst/>
            </a:prstGeom>
            <a:noFill/>
          </p:spPr>
          <p:txBody>
            <a:bodyPr wrap="square" lIns="0" tIns="0" rIns="0" bIns="0" rtlCol="0">
              <a:spAutoFit/>
            </a:bodyPr>
            <a:lstStyle/>
            <a:p>
              <a:pPr algn="ctr"/>
              <a:r>
                <a:rPr lang="en-GB" sz="1400" dirty="0"/>
                <a:t>17</a:t>
              </a:r>
            </a:p>
          </p:txBody>
        </p:sp>
        <p:sp>
          <p:nvSpPr>
            <p:cNvPr id="116" name="TextBox 115">
              <a:extLst>
                <a:ext uri="{FF2B5EF4-FFF2-40B4-BE49-F238E27FC236}">
                  <a16:creationId xmlns:a16="http://schemas.microsoft.com/office/drawing/2014/main" id="{9B788A7E-A6C8-42F9-AE34-769D8AB3E9D7}"/>
                </a:ext>
              </a:extLst>
            </p:cNvPr>
            <p:cNvSpPr txBox="1"/>
            <p:nvPr/>
          </p:nvSpPr>
          <p:spPr>
            <a:xfrm>
              <a:off x="4568212" y="5665240"/>
              <a:ext cx="484355" cy="215444"/>
            </a:xfrm>
            <a:prstGeom prst="rect">
              <a:avLst/>
            </a:prstGeom>
            <a:noFill/>
          </p:spPr>
          <p:txBody>
            <a:bodyPr wrap="square" lIns="0" tIns="0" rIns="0" bIns="0" rtlCol="0">
              <a:spAutoFit/>
            </a:bodyPr>
            <a:lstStyle/>
            <a:p>
              <a:pPr algn="ctr"/>
              <a:r>
                <a:rPr lang="en-GB" sz="1400" dirty="0"/>
                <a:t>14</a:t>
              </a:r>
            </a:p>
          </p:txBody>
        </p:sp>
        <p:sp>
          <p:nvSpPr>
            <p:cNvPr id="117" name="TextBox 116">
              <a:extLst>
                <a:ext uri="{FF2B5EF4-FFF2-40B4-BE49-F238E27FC236}">
                  <a16:creationId xmlns:a16="http://schemas.microsoft.com/office/drawing/2014/main" id="{A28E43F0-D6D1-411E-A53C-D0BAB19F0FF0}"/>
                </a:ext>
              </a:extLst>
            </p:cNvPr>
            <p:cNvSpPr txBox="1"/>
            <p:nvPr/>
          </p:nvSpPr>
          <p:spPr>
            <a:xfrm>
              <a:off x="4933211" y="5665240"/>
              <a:ext cx="484355" cy="215444"/>
            </a:xfrm>
            <a:prstGeom prst="rect">
              <a:avLst/>
            </a:prstGeom>
            <a:noFill/>
          </p:spPr>
          <p:txBody>
            <a:bodyPr wrap="square" lIns="0" tIns="0" rIns="0" bIns="0" rtlCol="0">
              <a:spAutoFit/>
            </a:bodyPr>
            <a:lstStyle/>
            <a:p>
              <a:pPr algn="ctr"/>
              <a:r>
                <a:rPr lang="en-GB" sz="1400" dirty="0"/>
                <a:t>10</a:t>
              </a:r>
            </a:p>
          </p:txBody>
        </p:sp>
        <p:sp>
          <p:nvSpPr>
            <p:cNvPr id="118" name="TextBox 117">
              <a:extLst>
                <a:ext uri="{FF2B5EF4-FFF2-40B4-BE49-F238E27FC236}">
                  <a16:creationId xmlns:a16="http://schemas.microsoft.com/office/drawing/2014/main" id="{8BF4846C-3053-4DCC-890E-3DAE9BEEBF44}"/>
                </a:ext>
              </a:extLst>
            </p:cNvPr>
            <p:cNvSpPr txBox="1"/>
            <p:nvPr/>
          </p:nvSpPr>
          <p:spPr>
            <a:xfrm>
              <a:off x="5294699" y="5665240"/>
              <a:ext cx="484355" cy="215444"/>
            </a:xfrm>
            <a:prstGeom prst="rect">
              <a:avLst/>
            </a:prstGeom>
            <a:noFill/>
          </p:spPr>
          <p:txBody>
            <a:bodyPr wrap="square" lIns="0" tIns="0" rIns="0" bIns="0" rtlCol="0">
              <a:spAutoFit/>
            </a:bodyPr>
            <a:lstStyle/>
            <a:p>
              <a:pPr algn="ctr"/>
              <a:r>
                <a:rPr lang="en-US" sz="1400" dirty="0"/>
                <a:t>10</a:t>
              </a:r>
              <a:endParaRPr lang="en-GB" sz="1400" dirty="0"/>
            </a:p>
          </p:txBody>
        </p:sp>
        <p:sp>
          <p:nvSpPr>
            <p:cNvPr id="119" name="TextBox 118">
              <a:extLst>
                <a:ext uri="{FF2B5EF4-FFF2-40B4-BE49-F238E27FC236}">
                  <a16:creationId xmlns:a16="http://schemas.microsoft.com/office/drawing/2014/main" id="{01CFA128-C7AF-4B92-914F-1678FA548063}"/>
                </a:ext>
              </a:extLst>
            </p:cNvPr>
            <p:cNvSpPr txBox="1"/>
            <p:nvPr/>
          </p:nvSpPr>
          <p:spPr>
            <a:xfrm>
              <a:off x="5683912" y="5665240"/>
              <a:ext cx="484355" cy="215444"/>
            </a:xfrm>
            <a:prstGeom prst="rect">
              <a:avLst/>
            </a:prstGeom>
            <a:noFill/>
          </p:spPr>
          <p:txBody>
            <a:bodyPr wrap="square" lIns="0" tIns="0" rIns="0" bIns="0" rtlCol="0">
              <a:spAutoFit/>
            </a:bodyPr>
            <a:lstStyle/>
            <a:p>
              <a:pPr algn="ctr"/>
              <a:r>
                <a:rPr lang="en-GB" sz="1400" dirty="0"/>
                <a:t>8</a:t>
              </a:r>
            </a:p>
          </p:txBody>
        </p:sp>
        <p:sp>
          <p:nvSpPr>
            <p:cNvPr id="120" name="TextBox 119">
              <a:extLst>
                <a:ext uri="{FF2B5EF4-FFF2-40B4-BE49-F238E27FC236}">
                  <a16:creationId xmlns:a16="http://schemas.microsoft.com/office/drawing/2014/main" id="{9C9836DE-C903-43FC-A482-38FF716BAA6F}"/>
                </a:ext>
              </a:extLst>
            </p:cNvPr>
            <p:cNvSpPr txBox="1"/>
            <p:nvPr/>
          </p:nvSpPr>
          <p:spPr>
            <a:xfrm>
              <a:off x="6043294" y="5665240"/>
              <a:ext cx="484355" cy="215444"/>
            </a:xfrm>
            <a:prstGeom prst="rect">
              <a:avLst/>
            </a:prstGeom>
            <a:noFill/>
          </p:spPr>
          <p:txBody>
            <a:bodyPr wrap="square" lIns="0" tIns="0" rIns="0" bIns="0" rtlCol="0">
              <a:spAutoFit/>
            </a:bodyPr>
            <a:lstStyle/>
            <a:p>
              <a:pPr algn="ctr"/>
              <a:r>
                <a:rPr lang="en-GB" sz="1400" dirty="0"/>
                <a:t>8</a:t>
              </a:r>
            </a:p>
          </p:txBody>
        </p:sp>
        <p:sp>
          <p:nvSpPr>
            <p:cNvPr id="121" name="TextBox 120">
              <a:extLst>
                <a:ext uri="{FF2B5EF4-FFF2-40B4-BE49-F238E27FC236}">
                  <a16:creationId xmlns:a16="http://schemas.microsoft.com/office/drawing/2014/main" id="{118EC8DC-138E-40B7-B9F0-5BD7EC7BC72C}"/>
                </a:ext>
              </a:extLst>
            </p:cNvPr>
            <p:cNvSpPr txBox="1"/>
            <p:nvPr/>
          </p:nvSpPr>
          <p:spPr>
            <a:xfrm>
              <a:off x="6408294" y="5665240"/>
              <a:ext cx="484355" cy="215444"/>
            </a:xfrm>
            <a:prstGeom prst="rect">
              <a:avLst/>
            </a:prstGeom>
            <a:noFill/>
          </p:spPr>
          <p:txBody>
            <a:bodyPr wrap="square" lIns="0" tIns="0" rIns="0" bIns="0" rtlCol="0">
              <a:spAutoFit/>
            </a:bodyPr>
            <a:lstStyle/>
            <a:p>
              <a:pPr algn="ctr"/>
              <a:r>
                <a:rPr lang="en-GB" sz="1400" dirty="0"/>
                <a:t>7</a:t>
              </a:r>
            </a:p>
          </p:txBody>
        </p:sp>
        <p:sp>
          <p:nvSpPr>
            <p:cNvPr id="122" name="TextBox 121">
              <a:extLst>
                <a:ext uri="{FF2B5EF4-FFF2-40B4-BE49-F238E27FC236}">
                  <a16:creationId xmlns:a16="http://schemas.microsoft.com/office/drawing/2014/main" id="{0E4F6DB8-DE2F-413F-B9B6-510DCB26DD0E}"/>
                </a:ext>
              </a:extLst>
            </p:cNvPr>
            <p:cNvSpPr txBox="1"/>
            <p:nvPr/>
          </p:nvSpPr>
          <p:spPr>
            <a:xfrm>
              <a:off x="6769782" y="5665240"/>
              <a:ext cx="484355" cy="215444"/>
            </a:xfrm>
            <a:prstGeom prst="rect">
              <a:avLst/>
            </a:prstGeom>
            <a:noFill/>
          </p:spPr>
          <p:txBody>
            <a:bodyPr wrap="square" lIns="0" tIns="0" rIns="0" bIns="0" rtlCol="0">
              <a:spAutoFit/>
            </a:bodyPr>
            <a:lstStyle/>
            <a:p>
              <a:pPr algn="ctr"/>
              <a:r>
                <a:rPr lang="en-GB" sz="1400" dirty="0"/>
                <a:t>5</a:t>
              </a:r>
            </a:p>
          </p:txBody>
        </p:sp>
        <p:sp>
          <p:nvSpPr>
            <p:cNvPr id="123" name="TextBox 122">
              <a:extLst>
                <a:ext uri="{FF2B5EF4-FFF2-40B4-BE49-F238E27FC236}">
                  <a16:creationId xmlns:a16="http://schemas.microsoft.com/office/drawing/2014/main" id="{1D7B644E-1163-4C8E-8037-4A6EE587CDA8}"/>
                </a:ext>
              </a:extLst>
            </p:cNvPr>
            <p:cNvSpPr txBox="1"/>
            <p:nvPr/>
          </p:nvSpPr>
          <p:spPr>
            <a:xfrm>
              <a:off x="7158995" y="5665240"/>
              <a:ext cx="484355" cy="215444"/>
            </a:xfrm>
            <a:prstGeom prst="rect">
              <a:avLst/>
            </a:prstGeom>
            <a:noFill/>
          </p:spPr>
          <p:txBody>
            <a:bodyPr wrap="square" lIns="0" tIns="0" rIns="0" bIns="0" rtlCol="0">
              <a:spAutoFit/>
            </a:bodyPr>
            <a:lstStyle/>
            <a:p>
              <a:pPr algn="ctr"/>
              <a:r>
                <a:rPr lang="en-GB" sz="1400" dirty="0"/>
                <a:t>3</a:t>
              </a:r>
            </a:p>
          </p:txBody>
        </p:sp>
        <p:sp>
          <p:nvSpPr>
            <p:cNvPr id="124" name="TextBox 123">
              <a:extLst>
                <a:ext uri="{FF2B5EF4-FFF2-40B4-BE49-F238E27FC236}">
                  <a16:creationId xmlns:a16="http://schemas.microsoft.com/office/drawing/2014/main" id="{042372B5-FDAC-43A6-AD82-0CA749C397EA}"/>
                </a:ext>
              </a:extLst>
            </p:cNvPr>
            <p:cNvSpPr txBox="1"/>
            <p:nvPr/>
          </p:nvSpPr>
          <p:spPr>
            <a:xfrm>
              <a:off x="7519546" y="5665240"/>
              <a:ext cx="484355" cy="215444"/>
            </a:xfrm>
            <a:prstGeom prst="rect">
              <a:avLst/>
            </a:prstGeom>
            <a:noFill/>
          </p:spPr>
          <p:txBody>
            <a:bodyPr wrap="square" lIns="0" tIns="0" rIns="0" bIns="0" rtlCol="0">
              <a:spAutoFit/>
            </a:bodyPr>
            <a:lstStyle/>
            <a:p>
              <a:pPr algn="ctr"/>
              <a:r>
                <a:rPr lang="en-GB" sz="1400" dirty="0"/>
                <a:t>3</a:t>
              </a:r>
            </a:p>
          </p:txBody>
        </p:sp>
        <p:sp>
          <p:nvSpPr>
            <p:cNvPr id="125" name="TextBox 124">
              <a:extLst>
                <a:ext uri="{FF2B5EF4-FFF2-40B4-BE49-F238E27FC236}">
                  <a16:creationId xmlns:a16="http://schemas.microsoft.com/office/drawing/2014/main" id="{2413E64D-2529-4B08-BDF0-3B45DA9353FD}"/>
                </a:ext>
              </a:extLst>
            </p:cNvPr>
            <p:cNvSpPr txBox="1"/>
            <p:nvPr/>
          </p:nvSpPr>
          <p:spPr>
            <a:xfrm>
              <a:off x="7896650" y="5665240"/>
              <a:ext cx="484355" cy="215444"/>
            </a:xfrm>
            <a:prstGeom prst="rect">
              <a:avLst/>
            </a:prstGeom>
            <a:noFill/>
          </p:spPr>
          <p:txBody>
            <a:bodyPr wrap="square" lIns="0" tIns="0" rIns="0" bIns="0" rtlCol="0">
              <a:spAutoFit/>
            </a:bodyPr>
            <a:lstStyle/>
            <a:p>
              <a:pPr algn="ctr"/>
              <a:r>
                <a:rPr lang="en-GB" sz="1400" dirty="0"/>
                <a:t>3</a:t>
              </a:r>
            </a:p>
          </p:txBody>
        </p:sp>
        <p:sp>
          <p:nvSpPr>
            <p:cNvPr id="126" name="TextBox 125">
              <a:extLst>
                <a:ext uri="{FF2B5EF4-FFF2-40B4-BE49-F238E27FC236}">
                  <a16:creationId xmlns:a16="http://schemas.microsoft.com/office/drawing/2014/main" id="{F5A8BBEC-71BE-4A8D-AB13-8A060398DD36}"/>
                </a:ext>
              </a:extLst>
            </p:cNvPr>
            <p:cNvSpPr txBox="1"/>
            <p:nvPr/>
          </p:nvSpPr>
          <p:spPr>
            <a:xfrm>
              <a:off x="8270510" y="5665240"/>
              <a:ext cx="484355" cy="215444"/>
            </a:xfrm>
            <a:prstGeom prst="rect">
              <a:avLst/>
            </a:prstGeom>
            <a:noFill/>
          </p:spPr>
          <p:txBody>
            <a:bodyPr wrap="square" lIns="0" tIns="0" rIns="0" bIns="0" rtlCol="0">
              <a:spAutoFit/>
            </a:bodyPr>
            <a:lstStyle/>
            <a:p>
              <a:pPr algn="ctr"/>
              <a:r>
                <a:rPr lang="en-GB" sz="1400" dirty="0"/>
                <a:t>3</a:t>
              </a:r>
            </a:p>
          </p:txBody>
        </p:sp>
        <p:sp>
          <p:nvSpPr>
            <p:cNvPr id="127" name="TextBox 126">
              <a:extLst>
                <a:ext uri="{FF2B5EF4-FFF2-40B4-BE49-F238E27FC236}">
                  <a16:creationId xmlns:a16="http://schemas.microsoft.com/office/drawing/2014/main" id="{72257B58-F138-4C96-BCEE-B2ECE80747A6}"/>
                </a:ext>
              </a:extLst>
            </p:cNvPr>
            <p:cNvSpPr txBox="1"/>
            <p:nvPr/>
          </p:nvSpPr>
          <p:spPr>
            <a:xfrm>
              <a:off x="8647615" y="5665240"/>
              <a:ext cx="484355" cy="215444"/>
            </a:xfrm>
            <a:prstGeom prst="rect">
              <a:avLst/>
            </a:prstGeom>
            <a:noFill/>
          </p:spPr>
          <p:txBody>
            <a:bodyPr wrap="square" lIns="0" tIns="0" rIns="0" bIns="0" rtlCol="0">
              <a:spAutoFit/>
            </a:bodyPr>
            <a:lstStyle/>
            <a:p>
              <a:pPr algn="ctr"/>
              <a:r>
                <a:rPr lang="en-GB" sz="1400" dirty="0"/>
                <a:t>2</a:t>
              </a:r>
            </a:p>
          </p:txBody>
        </p:sp>
        <p:sp>
          <p:nvSpPr>
            <p:cNvPr id="128" name="TextBox 127">
              <a:extLst>
                <a:ext uri="{FF2B5EF4-FFF2-40B4-BE49-F238E27FC236}">
                  <a16:creationId xmlns:a16="http://schemas.microsoft.com/office/drawing/2014/main" id="{39647364-9321-4B18-B137-4FA45BE31310}"/>
                </a:ext>
              </a:extLst>
            </p:cNvPr>
            <p:cNvSpPr txBox="1"/>
            <p:nvPr/>
          </p:nvSpPr>
          <p:spPr>
            <a:xfrm>
              <a:off x="9009104" y="5665240"/>
              <a:ext cx="484355" cy="215444"/>
            </a:xfrm>
            <a:prstGeom prst="rect">
              <a:avLst/>
            </a:prstGeom>
            <a:noFill/>
          </p:spPr>
          <p:txBody>
            <a:bodyPr wrap="square" lIns="0" tIns="0" rIns="0" bIns="0" rtlCol="0">
              <a:spAutoFit/>
            </a:bodyPr>
            <a:lstStyle/>
            <a:p>
              <a:pPr algn="ctr"/>
              <a:r>
                <a:rPr lang="en-US" sz="1400" dirty="0"/>
                <a:t>1</a:t>
              </a:r>
              <a:endParaRPr lang="en-GB" sz="1400" dirty="0"/>
            </a:p>
          </p:txBody>
        </p:sp>
        <p:sp>
          <p:nvSpPr>
            <p:cNvPr id="129" name="TextBox 128">
              <a:extLst>
                <a:ext uri="{FF2B5EF4-FFF2-40B4-BE49-F238E27FC236}">
                  <a16:creationId xmlns:a16="http://schemas.microsoft.com/office/drawing/2014/main" id="{61A16246-0659-4E23-9BCE-26349DF5D0FF}"/>
                </a:ext>
              </a:extLst>
            </p:cNvPr>
            <p:cNvSpPr txBox="1"/>
            <p:nvPr/>
          </p:nvSpPr>
          <p:spPr>
            <a:xfrm>
              <a:off x="9386210" y="5665240"/>
              <a:ext cx="484355" cy="215444"/>
            </a:xfrm>
            <a:prstGeom prst="rect">
              <a:avLst/>
            </a:prstGeom>
            <a:noFill/>
          </p:spPr>
          <p:txBody>
            <a:bodyPr wrap="square" lIns="0" tIns="0" rIns="0" bIns="0" rtlCol="0">
              <a:spAutoFit/>
            </a:bodyPr>
            <a:lstStyle/>
            <a:p>
              <a:pPr algn="ctr"/>
              <a:r>
                <a:rPr lang="en-GB" sz="1400" dirty="0"/>
                <a:t>1</a:t>
              </a:r>
            </a:p>
          </p:txBody>
        </p:sp>
        <p:sp>
          <p:nvSpPr>
            <p:cNvPr id="130" name="TextBox 129">
              <a:extLst>
                <a:ext uri="{FF2B5EF4-FFF2-40B4-BE49-F238E27FC236}">
                  <a16:creationId xmlns:a16="http://schemas.microsoft.com/office/drawing/2014/main" id="{6572FC52-3D38-447A-93D0-4AA9028FD191}"/>
                </a:ext>
              </a:extLst>
            </p:cNvPr>
            <p:cNvSpPr txBox="1"/>
            <p:nvPr/>
          </p:nvSpPr>
          <p:spPr>
            <a:xfrm>
              <a:off x="9757700" y="5665240"/>
              <a:ext cx="484355" cy="215444"/>
            </a:xfrm>
            <a:prstGeom prst="rect">
              <a:avLst/>
            </a:prstGeom>
            <a:noFill/>
          </p:spPr>
          <p:txBody>
            <a:bodyPr wrap="square" lIns="0" tIns="0" rIns="0" bIns="0" rtlCol="0">
              <a:spAutoFit/>
            </a:bodyPr>
            <a:lstStyle/>
            <a:p>
              <a:pPr algn="ctr"/>
              <a:r>
                <a:rPr lang="en-US" sz="1400" dirty="0"/>
                <a:t>1</a:t>
              </a:r>
              <a:endParaRPr lang="en-GB" sz="1400" dirty="0"/>
            </a:p>
          </p:txBody>
        </p:sp>
        <p:sp>
          <p:nvSpPr>
            <p:cNvPr id="131" name="TextBox 130">
              <a:extLst>
                <a:ext uri="{FF2B5EF4-FFF2-40B4-BE49-F238E27FC236}">
                  <a16:creationId xmlns:a16="http://schemas.microsoft.com/office/drawing/2014/main" id="{9E603B91-0C7B-47FC-BF80-B25B8356290D}"/>
                </a:ext>
              </a:extLst>
            </p:cNvPr>
            <p:cNvSpPr txBox="1"/>
            <p:nvPr/>
          </p:nvSpPr>
          <p:spPr>
            <a:xfrm>
              <a:off x="10122699" y="5665240"/>
              <a:ext cx="484355" cy="215444"/>
            </a:xfrm>
            <a:prstGeom prst="rect">
              <a:avLst/>
            </a:prstGeom>
            <a:noFill/>
          </p:spPr>
          <p:txBody>
            <a:bodyPr wrap="square" lIns="0" tIns="0" rIns="0" bIns="0" rtlCol="0">
              <a:spAutoFit/>
            </a:bodyPr>
            <a:lstStyle/>
            <a:p>
              <a:pPr algn="ctr"/>
              <a:r>
                <a:rPr lang="en-GB" sz="1400" dirty="0"/>
                <a:t>0</a:t>
              </a:r>
            </a:p>
          </p:txBody>
        </p:sp>
        <p:sp>
          <p:nvSpPr>
            <p:cNvPr id="132" name="TextBox 131">
              <a:extLst>
                <a:ext uri="{FF2B5EF4-FFF2-40B4-BE49-F238E27FC236}">
                  <a16:creationId xmlns:a16="http://schemas.microsoft.com/office/drawing/2014/main" id="{ECD95C75-BB67-449F-9CE5-B13232B486C5}"/>
                </a:ext>
              </a:extLst>
            </p:cNvPr>
            <p:cNvSpPr txBox="1"/>
            <p:nvPr/>
          </p:nvSpPr>
          <p:spPr>
            <a:xfrm>
              <a:off x="1606727" y="5874964"/>
              <a:ext cx="484355" cy="215444"/>
            </a:xfrm>
            <a:prstGeom prst="rect">
              <a:avLst/>
            </a:prstGeom>
            <a:noFill/>
          </p:spPr>
          <p:txBody>
            <a:bodyPr wrap="square" lIns="0" tIns="0" rIns="0" bIns="0" rtlCol="0">
              <a:spAutoFit/>
            </a:bodyPr>
            <a:lstStyle/>
            <a:p>
              <a:pPr algn="ctr"/>
              <a:r>
                <a:rPr lang="en-GB" sz="1400" dirty="0"/>
                <a:t>62</a:t>
              </a:r>
            </a:p>
          </p:txBody>
        </p:sp>
        <p:sp>
          <p:nvSpPr>
            <p:cNvPr id="133" name="TextBox 132">
              <a:extLst>
                <a:ext uri="{FF2B5EF4-FFF2-40B4-BE49-F238E27FC236}">
                  <a16:creationId xmlns:a16="http://schemas.microsoft.com/office/drawing/2014/main" id="{5E90FA30-C768-444F-A9D3-22BC58E724B3}"/>
                </a:ext>
              </a:extLst>
            </p:cNvPr>
            <p:cNvSpPr txBox="1"/>
            <p:nvPr/>
          </p:nvSpPr>
          <p:spPr>
            <a:xfrm>
              <a:off x="1971727" y="5874964"/>
              <a:ext cx="484355" cy="215444"/>
            </a:xfrm>
            <a:prstGeom prst="rect">
              <a:avLst/>
            </a:prstGeom>
            <a:noFill/>
          </p:spPr>
          <p:txBody>
            <a:bodyPr wrap="square" lIns="0" tIns="0" rIns="0" bIns="0" rtlCol="0">
              <a:spAutoFit/>
            </a:bodyPr>
            <a:lstStyle/>
            <a:p>
              <a:pPr algn="ctr"/>
              <a:r>
                <a:rPr lang="en-GB" sz="1400" dirty="0"/>
                <a:t>39</a:t>
              </a:r>
            </a:p>
          </p:txBody>
        </p:sp>
        <p:sp>
          <p:nvSpPr>
            <p:cNvPr id="134" name="TextBox 133">
              <a:extLst>
                <a:ext uri="{FF2B5EF4-FFF2-40B4-BE49-F238E27FC236}">
                  <a16:creationId xmlns:a16="http://schemas.microsoft.com/office/drawing/2014/main" id="{598E8AD9-C6BF-4E2D-B431-D8BC8FA0F322}"/>
                </a:ext>
              </a:extLst>
            </p:cNvPr>
            <p:cNvSpPr txBox="1"/>
            <p:nvPr/>
          </p:nvSpPr>
          <p:spPr>
            <a:xfrm>
              <a:off x="2333215" y="5874964"/>
              <a:ext cx="484355" cy="215444"/>
            </a:xfrm>
            <a:prstGeom prst="rect">
              <a:avLst/>
            </a:prstGeom>
            <a:noFill/>
          </p:spPr>
          <p:txBody>
            <a:bodyPr wrap="square" lIns="0" tIns="0" rIns="0" bIns="0" rtlCol="0">
              <a:spAutoFit/>
            </a:bodyPr>
            <a:lstStyle/>
            <a:p>
              <a:pPr algn="ctr"/>
              <a:r>
                <a:rPr lang="en-GB" sz="1400" dirty="0"/>
                <a:t>23</a:t>
              </a:r>
            </a:p>
          </p:txBody>
        </p:sp>
        <p:sp>
          <p:nvSpPr>
            <p:cNvPr id="135" name="TextBox 134">
              <a:extLst>
                <a:ext uri="{FF2B5EF4-FFF2-40B4-BE49-F238E27FC236}">
                  <a16:creationId xmlns:a16="http://schemas.microsoft.com/office/drawing/2014/main" id="{6EFB91C8-5405-466A-A4D8-9F2E1B8E0E1E}"/>
                </a:ext>
              </a:extLst>
            </p:cNvPr>
            <p:cNvSpPr txBox="1"/>
            <p:nvPr/>
          </p:nvSpPr>
          <p:spPr>
            <a:xfrm>
              <a:off x="2722428" y="5874964"/>
              <a:ext cx="484355" cy="215444"/>
            </a:xfrm>
            <a:prstGeom prst="rect">
              <a:avLst/>
            </a:prstGeom>
            <a:noFill/>
          </p:spPr>
          <p:txBody>
            <a:bodyPr wrap="square" lIns="0" tIns="0" rIns="0" bIns="0" rtlCol="0">
              <a:spAutoFit/>
            </a:bodyPr>
            <a:lstStyle/>
            <a:p>
              <a:pPr algn="ctr"/>
              <a:r>
                <a:rPr lang="en-GB" sz="1400" dirty="0"/>
                <a:t>10</a:t>
              </a:r>
            </a:p>
          </p:txBody>
        </p:sp>
        <p:sp>
          <p:nvSpPr>
            <p:cNvPr id="136" name="TextBox 135">
              <a:extLst>
                <a:ext uri="{FF2B5EF4-FFF2-40B4-BE49-F238E27FC236}">
                  <a16:creationId xmlns:a16="http://schemas.microsoft.com/office/drawing/2014/main" id="{FD5F74DE-4B47-4F1B-8B03-6257B6A91B45}"/>
                </a:ext>
              </a:extLst>
            </p:cNvPr>
            <p:cNvSpPr txBox="1"/>
            <p:nvPr/>
          </p:nvSpPr>
          <p:spPr>
            <a:xfrm>
              <a:off x="3081810" y="5874964"/>
              <a:ext cx="484355" cy="215444"/>
            </a:xfrm>
            <a:prstGeom prst="rect">
              <a:avLst/>
            </a:prstGeom>
            <a:noFill/>
          </p:spPr>
          <p:txBody>
            <a:bodyPr wrap="square" lIns="0" tIns="0" rIns="0" bIns="0" rtlCol="0">
              <a:spAutoFit/>
            </a:bodyPr>
            <a:lstStyle/>
            <a:p>
              <a:pPr algn="ctr"/>
              <a:r>
                <a:rPr lang="en-GB" sz="1400" dirty="0"/>
                <a:t>6</a:t>
              </a:r>
            </a:p>
          </p:txBody>
        </p:sp>
        <p:sp>
          <p:nvSpPr>
            <p:cNvPr id="137" name="TextBox 136">
              <a:extLst>
                <a:ext uri="{FF2B5EF4-FFF2-40B4-BE49-F238E27FC236}">
                  <a16:creationId xmlns:a16="http://schemas.microsoft.com/office/drawing/2014/main" id="{6F78A781-D632-4E8E-89B6-CE1E6584F6B3}"/>
                </a:ext>
              </a:extLst>
            </p:cNvPr>
            <p:cNvSpPr txBox="1"/>
            <p:nvPr/>
          </p:nvSpPr>
          <p:spPr>
            <a:xfrm>
              <a:off x="3446809" y="5874964"/>
              <a:ext cx="484355" cy="215444"/>
            </a:xfrm>
            <a:prstGeom prst="rect">
              <a:avLst/>
            </a:prstGeom>
            <a:noFill/>
          </p:spPr>
          <p:txBody>
            <a:bodyPr wrap="square" lIns="0" tIns="0" rIns="0" bIns="0" rtlCol="0">
              <a:spAutoFit/>
            </a:bodyPr>
            <a:lstStyle/>
            <a:p>
              <a:pPr algn="ctr"/>
              <a:r>
                <a:rPr lang="en-GB" sz="1400" dirty="0"/>
                <a:t>6</a:t>
              </a:r>
            </a:p>
          </p:txBody>
        </p:sp>
        <p:sp>
          <p:nvSpPr>
            <p:cNvPr id="138" name="TextBox 137">
              <a:extLst>
                <a:ext uri="{FF2B5EF4-FFF2-40B4-BE49-F238E27FC236}">
                  <a16:creationId xmlns:a16="http://schemas.microsoft.com/office/drawing/2014/main" id="{88315BE7-E5F7-4026-9455-AA9235099B3C}"/>
                </a:ext>
              </a:extLst>
            </p:cNvPr>
            <p:cNvSpPr txBox="1"/>
            <p:nvPr/>
          </p:nvSpPr>
          <p:spPr>
            <a:xfrm>
              <a:off x="3808297" y="5874964"/>
              <a:ext cx="484355" cy="215444"/>
            </a:xfrm>
            <a:prstGeom prst="rect">
              <a:avLst/>
            </a:prstGeom>
            <a:noFill/>
          </p:spPr>
          <p:txBody>
            <a:bodyPr wrap="square" lIns="0" tIns="0" rIns="0" bIns="0" rtlCol="0">
              <a:spAutoFit/>
            </a:bodyPr>
            <a:lstStyle/>
            <a:p>
              <a:pPr algn="ctr"/>
              <a:r>
                <a:rPr lang="en-GB" sz="1400" dirty="0"/>
                <a:t>4</a:t>
              </a:r>
            </a:p>
          </p:txBody>
        </p:sp>
        <p:sp>
          <p:nvSpPr>
            <p:cNvPr id="139" name="TextBox 138">
              <a:extLst>
                <a:ext uri="{FF2B5EF4-FFF2-40B4-BE49-F238E27FC236}">
                  <a16:creationId xmlns:a16="http://schemas.microsoft.com/office/drawing/2014/main" id="{6674E2E5-9B78-4DE4-9794-E5C712D2AAD4}"/>
                </a:ext>
              </a:extLst>
            </p:cNvPr>
            <p:cNvSpPr txBox="1"/>
            <p:nvPr/>
          </p:nvSpPr>
          <p:spPr>
            <a:xfrm>
              <a:off x="4197510" y="5874964"/>
              <a:ext cx="484355" cy="215444"/>
            </a:xfrm>
            <a:prstGeom prst="rect">
              <a:avLst/>
            </a:prstGeom>
            <a:noFill/>
          </p:spPr>
          <p:txBody>
            <a:bodyPr wrap="square" lIns="0" tIns="0" rIns="0" bIns="0" rtlCol="0">
              <a:spAutoFit/>
            </a:bodyPr>
            <a:lstStyle/>
            <a:p>
              <a:pPr algn="ctr"/>
              <a:r>
                <a:rPr lang="en-GB" sz="1400" dirty="0"/>
                <a:t>4</a:t>
              </a:r>
            </a:p>
          </p:txBody>
        </p:sp>
        <p:sp>
          <p:nvSpPr>
            <p:cNvPr id="140" name="TextBox 139">
              <a:extLst>
                <a:ext uri="{FF2B5EF4-FFF2-40B4-BE49-F238E27FC236}">
                  <a16:creationId xmlns:a16="http://schemas.microsoft.com/office/drawing/2014/main" id="{C1BFFF64-A95B-4803-9051-2685D8809C55}"/>
                </a:ext>
              </a:extLst>
            </p:cNvPr>
            <p:cNvSpPr txBox="1"/>
            <p:nvPr/>
          </p:nvSpPr>
          <p:spPr>
            <a:xfrm>
              <a:off x="4571368" y="5874964"/>
              <a:ext cx="484355" cy="215444"/>
            </a:xfrm>
            <a:prstGeom prst="rect">
              <a:avLst/>
            </a:prstGeom>
            <a:noFill/>
          </p:spPr>
          <p:txBody>
            <a:bodyPr wrap="square" lIns="0" tIns="0" rIns="0" bIns="0" rtlCol="0">
              <a:spAutoFit/>
            </a:bodyPr>
            <a:lstStyle/>
            <a:p>
              <a:pPr algn="ctr"/>
              <a:r>
                <a:rPr lang="en-GB" sz="1400" dirty="0"/>
                <a:t>4</a:t>
              </a:r>
            </a:p>
          </p:txBody>
        </p:sp>
        <p:sp>
          <p:nvSpPr>
            <p:cNvPr id="141" name="TextBox 140">
              <a:extLst>
                <a:ext uri="{FF2B5EF4-FFF2-40B4-BE49-F238E27FC236}">
                  <a16:creationId xmlns:a16="http://schemas.microsoft.com/office/drawing/2014/main" id="{E3511C70-B1AB-4BB8-B94A-F3DC40DD43DB}"/>
                </a:ext>
              </a:extLst>
            </p:cNvPr>
            <p:cNvSpPr txBox="1"/>
            <p:nvPr/>
          </p:nvSpPr>
          <p:spPr>
            <a:xfrm>
              <a:off x="4936367" y="5874964"/>
              <a:ext cx="484355" cy="215444"/>
            </a:xfrm>
            <a:prstGeom prst="rect">
              <a:avLst/>
            </a:prstGeom>
            <a:noFill/>
          </p:spPr>
          <p:txBody>
            <a:bodyPr wrap="square" lIns="0" tIns="0" rIns="0" bIns="0" rtlCol="0">
              <a:spAutoFit/>
            </a:bodyPr>
            <a:lstStyle/>
            <a:p>
              <a:pPr algn="ctr"/>
              <a:r>
                <a:rPr lang="en-GB" sz="1400" dirty="0"/>
                <a:t>2</a:t>
              </a:r>
            </a:p>
          </p:txBody>
        </p:sp>
        <p:sp>
          <p:nvSpPr>
            <p:cNvPr id="142" name="TextBox 141">
              <a:extLst>
                <a:ext uri="{FF2B5EF4-FFF2-40B4-BE49-F238E27FC236}">
                  <a16:creationId xmlns:a16="http://schemas.microsoft.com/office/drawing/2014/main" id="{B8C99B47-DEA8-4F02-9A2E-AB31109AC390}"/>
                </a:ext>
              </a:extLst>
            </p:cNvPr>
            <p:cNvSpPr txBox="1"/>
            <p:nvPr/>
          </p:nvSpPr>
          <p:spPr>
            <a:xfrm>
              <a:off x="5297856" y="5874964"/>
              <a:ext cx="484355" cy="215444"/>
            </a:xfrm>
            <a:prstGeom prst="rect">
              <a:avLst/>
            </a:prstGeom>
            <a:noFill/>
          </p:spPr>
          <p:txBody>
            <a:bodyPr wrap="square" lIns="0" tIns="0" rIns="0" bIns="0" rtlCol="0">
              <a:spAutoFit/>
            </a:bodyPr>
            <a:lstStyle/>
            <a:p>
              <a:pPr algn="ctr"/>
              <a:r>
                <a:rPr lang="en-US" sz="1400" dirty="0"/>
                <a:t>2</a:t>
              </a:r>
              <a:endParaRPr lang="en-GB" sz="1400" dirty="0"/>
            </a:p>
          </p:txBody>
        </p:sp>
        <p:sp>
          <p:nvSpPr>
            <p:cNvPr id="143" name="TextBox 142">
              <a:extLst>
                <a:ext uri="{FF2B5EF4-FFF2-40B4-BE49-F238E27FC236}">
                  <a16:creationId xmlns:a16="http://schemas.microsoft.com/office/drawing/2014/main" id="{9DD90106-778C-4972-B1DC-1AE38EB88A7C}"/>
                </a:ext>
              </a:extLst>
            </p:cNvPr>
            <p:cNvSpPr txBox="1"/>
            <p:nvPr/>
          </p:nvSpPr>
          <p:spPr>
            <a:xfrm>
              <a:off x="5687068" y="5874964"/>
              <a:ext cx="484355" cy="215444"/>
            </a:xfrm>
            <a:prstGeom prst="rect">
              <a:avLst/>
            </a:prstGeom>
            <a:noFill/>
          </p:spPr>
          <p:txBody>
            <a:bodyPr wrap="square" lIns="0" tIns="0" rIns="0" bIns="0" rtlCol="0">
              <a:spAutoFit/>
            </a:bodyPr>
            <a:lstStyle/>
            <a:p>
              <a:pPr algn="ctr"/>
              <a:r>
                <a:rPr lang="en-GB" sz="1400" dirty="0"/>
                <a:t>2</a:t>
              </a:r>
            </a:p>
          </p:txBody>
        </p:sp>
        <p:sp>
          <p:nvSpPr>
            <p:cNvPr id="144" name="TextBox 143">
              <a:extLst>
                <a:ext uri="{FF2B5EF4-FFF2-40B4-BE49-F238E27FC236}">
                  <a16:creationId xmlns:a16="http://schemas.microsoft.com/office/drawing/2014/main" id="{EC32B857-5AE4-48D9-B83D-50C1BD504C3E}"/>
                </a:ext>
              </a:extLst>
            </p:cNvPr>
            <p:cNvSpPr txBox="1"/>
            <p:nvPr/>
          </p:nvSpPr>
          <p:spPr>
            <a:xfrm>
              <a:off x="6046450" y="5874964"/>
              <a:ext cx="484355" cy="215444"/>
            </a:xfrm>
            <a:prstGeom prst="rect">
              <a:avLst/>
            </a:prstGeom>
            <a:noFill/>
          </p:spPr>
          <p:txBody>
            <a:bodyPr wrap="square" lIns="0" tIns="0" rIns="0" bIns="0" rtlCol="0">
              <a:spAutoFit/>
            </a:bodyPr>
            <a:lstStyle/>
            <a:p>
              <a:pPr algn="ctr"/>
              <a:r>
                <a:rPr lang="en-GB" sz="1400" dirty="0"/>
                <a:t>2</a:t>
              </a:r>
            </a:p>
          </p:txBody>
        </p:sp>
        <p:sp>
          <p:nvSpPr>
            <p:cNvPr id="145" name="TextBox 144">
              <a:extLst>
                <a:ext uri="{FF2B5EF4-FFF2-40B4-BE49-F238E27FC236}">
                  <a16:creationId xmlns:a16="http://schemas.microsoft.com/office/drawing/2014/main" id="{26E7F191-8D43-4F25-A383-D44B592976BF}"/>
                </a:ext>
              </a:extLst>
            </p:cNvPr>
            <p:cNvSpPr txBox="1"/>
            <p:nvPr/>
          </p:nvSpPr>
          <p:spPr>
            <a:xfrm>
              <a:off x="6411452" y="5874964"/>
              <a:ext cx="484355" cy="215444"/>
            </a:xfrm>
            <a:prstGeom prst="rect">
              <a:avLst/>
            </a:prstGeom>
            <a:noFill/>
          </p:spPr>
          <p:txBody>
            <a:bodyPr wrap="square" lIns="0" tIns="0" rIns="0" bIns="0" rtlCol="0">
              <a:spAutoFit/>
            </a:bodyPr>
            <a:lstStyle/>
            <a:p>
              <a:pPr algn="ctr"/>
              <a:r>
                <a:rPr lang="en-GB" sz="1400" dirty="0"/>
                <a:t>1</a:t>
              </a:r>
            </a:p>
          </p:txBody>
        </p:sp>
        <p:sp>
          <p:nvSpPr>
            <p:cNvPr id="146" name="TextBox 145">
              <a:extLst>
                <a:ext uri="{FF2B5EF4-FFF2-40B4-BE49-F238E27FC236}">
                  <a16:creationId xmlns:a16="http://schemas.microsoft.com/office/drawing/2014/main" id="{6A82DCFB-B6C6-4580-A5B5-366AF47BEE68}"/>
                </a:ext>
              </a:extLst>
            </p:cNvPr>
            <p:cNvSpPr txBox="1"/>
            <p:nvPr/>
          </p:nvSpPr>
          <p:spPr>
            <a:xfrm>
              <a:off x="6772939" y="5874964"/>
              <a:ext cx="484355" cy="215444"/>
            </a:xfrm>
            <a:prstGeom prst="rect">
              <a:avLst/>
            </a:prstGeom>
            <a:noFill/>
          </p:spPr>
          <p:txBody>
            <a:bodyPr wrap="square" lIns="0" tIns="0" rIns="0" bIns="0" rtlCol="0">
              <a:spAutoFit/>
            </a:bodyPr>
            <a:lstStyle/>
            <a:p>
              <a:pPr algn="ctr"/>
              <a:r>
                <a:rPr lang="en-GB" sz="1400" dirty="0"/>
                <a:t>1</a:t>
              </a:r>
            </a:p>
          </p:txBody>
        </p:sp>
        <p:sp>
          <p:nvSpPr>
            <p:cNvPr id="147" name="TextBox 146">
              <a:extLst>
                <a:ext uri="{FF2B5EF4-FFF2-40B4-BE49-F238E27FC236}">
                  <a16:creationId xmlns:a16="http://schemas.microsoft.com/office/drawing/2014/main" id="{196A88EC-4AED-4756-ADDA-474ED7EE918B}"/>
                </a:ext>
              </a:extLst>
            </p:cNvPr>
            <p:cNvSpPr txBox="1"/>
            <p:nvPr/>
          </p:nvSpPr>
          <p:spPr>
            <a:xfrm>
              <a:off x="7162152" y="5874963"/>
              <a:ext cx="484355" cy="215444"/>
            </a:xfrm>
            <a:prstGeom prst="rect">
              <a:avLst/>
            </a:prstGeom>
            <a:noFill/>
          </p:spPr>
          <p:txBody>
            <a:bodyPr wrap="square" lIns="0" tIns="0" rIns="0" bIns="0" rtlCol="0">
              <a:spAutoFit/>
            </a:bodyPr>
            <a:lstStyle/>
            <a:p>
              <a:pPr algn="ctr"/>
              <a:r>
                <a:rPr lang="en-GB" sz="1400" dirty="0"/>
                <a:t>0</a:t>
              </a:r>
            </a:p>
          </p:txBody>
        </p:sp>
        <p:grpSp>
          <p:nvGrpSpPr>
            <p:cNvPr id="14" name="Group 13">
              <a:extLst>
                <a:ext uri="{FF2B5EF4-FFF2-40B4-BE49-F238E27FC236}">
                  <a16:creationId xmlns:a16="http://schemas.microsoft.com/office/drawing/2014/main" id="{2BFF57ED-B498-4C95-A47E-CBB1C117EA67}"/>
                </a:ext>
              </a:extLst>
            </p:cNvPr>
            <p:cNvGrpSpPr/>
            <p:nvPr/>
          </p:nvGrpSpPr>
          <p:grpSpPr>
            <a:xfrm>
              <a:off x="2082853" y="1770156"/>
              <a:ext cx="7152072" cy="2722702"/>
              <a:chOff x="2082853" y="1726614"/>
              <a:chExt cx="7152072" cy="2722702"/>
            </a:xfrm>
          </p:grpSpPr>
          <p:sp>
            <p:nvSpPr>
              <p:cNvPr id="171" name="Oval 6">
                <a:extLst>
                  <a:ext uri="{FF2B5EF4-FFF2-40B4-BE49-F238E27FC236}">
                    <a16:creationId xmlns:a16="http://schemas.microsoft.com/office/drawing/2014/main" id="{41FA17D6-3474-41C1-8406-678CFFB5D703}"/>
                  </a:ext>
                </a:extLst>
              </p:cNvPr>
              <p:cNvSpPr>
                <a:spLocks noChangeArrowheads="1"/>
              </p:cNvSpPr>
              <p:nvPr/>
            </p:nvSpPr>
            <p:spPr bwMode="auto">
              <a:xfrm>
                <a:off x="9119725" y="4333098"/>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72" name="Oval 7">
                <a:extLst>
                  <a:ext uri="{FF2B5EF4-FFF2-40B4-BE49-F238E27FC236}">
                    <a16:creationId xmlns:a16="http://schemas.microsoft.com/office/drawing/2014/main" id="{B3094ADD-D678-4F97-88EF-97B8CD845DA6}"/>
                  </a:ext>
                </a:extLst>
              </p:cNvPr>
              <p:cNvSpPr>
                <a:spLocks noChangeArrowheads="1"/>
              </p:cNvSpPr>
              <p:nvPr/>
            </p:nvSpPr>
            <p:spPr bwMode="auto">
              <a:xfrm>
                <a:off x="8605269" y="4333098"/>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73" name="Oval 8">
                <a:extLst>
                  <a:ext uri="{FF2B5EF4-FFF2-40B4-BE49-F238E27FC236}">
                    <a16:creationId xmlns:a16="http://schemas.microsoft.com/office/drawing/2014/main" id="{427723D0-009D-401A-926B-857D26CAD693}"/>
                  </a:ext>
                </a:extLst>
              </p:cNvPr>
              <p:cNvSpPr>
                <a:spLocks noChangeArrowheads="1"/>
              </p:cNvSpPr>
              <p:nvPr/>
            </p:nvSpPr>
            <p:spPr bwMode="auto">
              <a:xfrm>
                <a:off x="6945586" y="4188454"/>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74" name="Oval 9">
                <a:extLst>
                  <a:ext uri="{FF2B5EF4-FFF2-40B4-BE49-F238E27FC236}">
                    <a16:creationId xmlns:a16="http://schemas.microsoft.com/office/drawing/2014/main" id="{04F424C4-DC0E-473B-B900-9B0FAF4C878D}"/>
                  </a:ext>
                </a:extLst>
              </p:cNvPr>
              <p:cNvSpPr>
                <a:spLocks noChangeArrowheads="1"/>
              </p:cNvSpPr>
              <p:nvPr/>
            </p:nvSpPr>
            <p:spPr bwMode="auto">
              <a:xfrm>
                <a:off x="7222945" y="4333098"/>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75" name="Oval 10">
                <a:extLst>
                  <a:ext uri="{FF2B5EF4-FFF2-40B4-BE49-F238E27FC236}">
                    <a16:creationId xmlns:a16="http://schemas.microsoft.com/office/drawing/2014/main" id="{DF06AD95-936C-4BA3-8E65-761BF9412DF3}"/>
                  </a:ext>
                </a:extLst>
              </p:cNvPr>
              <p:cNvSpPr>
                <a:spLocks noChangeArrowheads="1"/>
              </p:cNvSpPr>
              <p:nvPr/>
            </p:nvSpPr>
            <p:spPr bwMode="auto">
              <a:xfrm>
                <a:off x="6663755" y="4188454"/>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76" name="Oval 11">
                <a:extLst>
                  <a:ext uri="{FF2B5EF4-FFF2-40B4-BE49-F238E27FC236}">
                    <a16:creationId xmlns:a16="http://schemas.microsoft.com/office/drawing/2014/main" id="{B7F0C017-F73B-43C2-A212-E1FFB2ED5C7E}"/>
                  </a:ext>
                </a:extLst>
              </p:cNvPr>
              <p:cNvSpPr>
                <a:spLocks noChangeArrowheads="1"/>
              </p:cNvSpPr>
              <p:nvPr/>
            </p:nvSpPr>
            <p:spPr bwMode="auto">
              <a:xfrm>
                <a:off x="6529548" y="4188454"/>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77" name="Oval 12">
                <a:extLst>
                  <a:ext uri="{FF2B5EF4-FFF2-40B4-BE49-F238E27FC236}">
                    <a16:creationId xmlns:a16="http://schemas.microsoft.com/office/drawing/2014/main" id="{A89AB94E-CD96-401A-A553-2FAAA8B7B31B}"/>
                  </a:ext>
                </a:extLst>
              </p:cNvPr>
              <p:cNvSpPr>
                <a:spLocks noChangeArrowheads="1"/>
              </p:cNvSpPr>
              <p:nvPr/>
            </p:nvSpPr>
            <p:spPr bwMode="auto">
              <a:xfrm>
                <a:off x="5093539" y="3997524"/>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78" name="Oval 13">
                <a:extLst>
                  <a:ext uri="{FF2B5EF4-FFF2-40B4-BE49-F238E27FC236}">
                    <a16:creationId xmlns:a16="http://schemas.microsoft.com/office/drawing/2014/main" id="{6DF16D40-5A9D-46CD-BCBB-772B19140D96}"/>
                  </a:ext>
                </a:extLst>
              </p:cNvPr>
              <p:cNvSpPr>
                <a:spLocks noChangeArrowheads="1"/>
              </p:cNvSpPr>
              <p:nvPr/>
            </p:nvSpPr>
            <p:spPr bwMode="auto">
              <a:xfrm>
                <a:off x="5008543" y="3919417"/>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79" name="Oval 14">
                <a:extLst>
                  <a:ext uri="{FF2B5EF4-FFF2-40B4-BE49-F238E27FC236}">
                    <a16:creationId xmlns:a16="http://schemas.microsoft.com/office/drawing/2014/main" id="{B442250A-4070-4E46-94E7-6CEF2A74A669}"/>
                  </a:ext>
                </a:extLst>
              </p:cNvPr>
              <p:cNvSpPr>
                <a:spLocks noChangeArrowheads="1"/>
              </p:cNvSpPr>
              <p:nvPr/>
            </p:nvSpPr>
            <p:spPr bwMode="auto">
              <a:xfrm>
                <a:off x="4619344" y="3919417"/>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80" name="Oval 15">
                <a:extLst>
                  <a:ext uri="{FF2B5EF4-FFF2-40B4-BE49-F238E27FC236}">
                    <a16:creationId xmlns:a16="http://schemas.microsoft.com/office/drawing/2014/main" id="{8952C565-6E34-4C86-9287-04790F1A232C}"/>
                  </a:ext>
                </a:extLst>
              </p:cNvPr>
              <p:cNvSpPr>
                <a:spLocks noChangeArrowheads="1"/>
              </p:cNvSpPr>
              <p:nvPr/>
            </p:nvSpPr>
            <p:spPr bwMode="auto">
              <a:xfrm>
                <a:off x="5071176" y="3997524"/>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81" name="Oval 16">
                <a:extLst>
                  <a:ext uri="{FF2B5EF4-FFF2-40B4-BE49-F238E27FC236}">
                    <a16:creationId xmlns:a16="http://schemas.microsoft.com/office/drawing/2014/main" id="{54A9C12A-D8D9-4BA0-A83D-7B3E455E6DEC}"/>
                  </a:ext>
                </a:extLst>
              </p:cNvPr>
              <p:cNvSpPr>
                <a:spLocks noChangeArrowheads="1"/>
              </p:cNvSpPr>
              <p:nvPr/>
            </p:nvSpPr>
            <p:spPr bwMode="auto">
              <a:xfrm>
                <a:off x="4516454" y="3919417"/>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82" name="Oval 17">
                <a:extLst>
                  <a:ext uri="{FF2B5EF4-FFF2-40B4-BE49-F238E27FC236}">
                    <a16:creationId xmlns:a16="http://schemas.microsoft.com/office/drawing/2014/main" id="{2C561B5F-9A65-4C36-AE7F-7BA140F8ED3B}"/>
                  </a:ext>
                </a:extLst>
              </p:cNvPr>
              <p:cNvSpPr>
                <a:spLocks noChangeArrowheads="1"/>
              </p:cNvSpPr>
              <p:nvPr/>
            </p:nvSpPr>
            <p:spPr bwMode="auto">
              <a:xfrm>
                <a:off x="4015421" y="3795020"/>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83" name="Oval 18">
                <a:extLst>
                  <a:ext uri="{FF2B5EF4-FFF2-40B4-BE49-F238E27FC236}">
                    <a16:creationId xmlns:a16="http://schemas.microsoft.com/office/drawing/2014/main" id="{EE07685A-292F-4421-8681-33AF23E578E9}"/>
                  </a:ext>
                </a:extLst>
              </p:cNvPr>
              <p:cNvSpPr>
                <a:spLocks noChangeArrowheads="1"/>
              </p:cNvSpPr>
              <p:nvPr/>
            </p:nvSpPr>
            <p:spPr bwMode="auto">
              <a:xfrm>
                <a:off x="3505435" y="3508628"/>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84" name="Oval 19">
                <a:extLst>
                  <a:ext uri="{FF2B5EF4-FFF2-40B4-BE49-F238E27FC236}">
                    <a16:creationId xmlns:a16="http://schemas.microsoft.com/office/drawing/2014/main" id="{B92CEB0C-27CC-45BC-A6DF-CE806E96ADCC}"/>
                  </a:ext>
                </a:extLst>
              </p:cNvPr>
              <p:cNvSpPr>
                <a:spLocks noChangeArrowheads="1"/>
              </p:cNvSpPr>
              <p:nvPr/>
            </p:nvSpPr>
            <p:spPr bwMode="auto">
              <a:xfrm>
                <a:off x="3500960" y="3450770"/>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85" name="Oval 20">
                <a:extLst>
                  <a:ext uri="{FF2B5EF4-FFF2-40B4-BE49-F238E27FC236}">
                    <a16:creationId xmlns:a16="http://schemas.microsoft.com/office/drawing/2014/main" id="{323892E7-A559-4498-AB2A-FFE0A42211BB}"/>
                  </a:ext>
                </a:extLst>
              </p:cNvPr>
              <p:cNvSpPr>
                <a:spLocks noChangeArrowheads="1"/>
              </p:cNvSpPr>
              <p:nvPr/>
            </p:nvSpPr>
            <p:spPr bwMode="auto">
              <a:xfrm>
                <a:off x="3469650" y="3450770"/>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86" name="Oval 21">
                <a:extLst>
                  <a:ext uri="{FF2B5EF4-FFF2-40B4-BE49-F238E27FC236}">
                    <a16:creationId xmlns:a16="http://schemas.microsoft.com/office/drawing/2014/main" id="{95CD565F-7D38-410C-998C-1DCEFB22E46D}"/>
                  </a:ext>
                </a:extLst>
              </p:cNvPr>
              <p:cNvSpPr>
                <a:spLocks noChangeArrowheads="1"/>
              </p:cNvSpPr>
              <p:nvPr/>
            </p:nvSpPr>
            <p:spPr bwMode="auto">
              <a:xfrm>
                <a:off x="3380178" y="3352413"/>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87" name="Oval 22">
                <a:extLst>
                  <a:ext uri="{FF2B5EF4-FFF2-40B4-BE49-F238E27FC236}">
                    <a16:creationId xmlns:a16="http://schemas.microsoft.com/office/drawing/2014/main" id="{4705C76C-24E5-4F2E-8DF1-8A40A19EBE91}"/>
                  </a:ext>
                </a:extLst>
              </p:cNvPr>
              <p:cNvSpPr>
                <a:spLocks noChangeArrowheads="1"/>
              </p:cNvSpPr>
              <p:nvPr/>
            </p:nvSpPr>
            <p:spPr bwMode="auto">
              <a:xfrm>
                <a:off x="3201234" y="3352413"/>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88" name="Oval 23">
                <a:extLst>
                  <a:ext uri="{FF2B5EF4-FFF2-40B4-BE49-F238E27FC236}">
                    <a16:creationId xmlns:a16="http://schemas.microsoft.com/office/drawing/2014/main" id="{CE7D0FE7-892D-4AE9-9330-B754E52B266D}"/>
                  </a:ext>
                </a:extLst>
              </p:cNvPr>
              <p:cNvSpPr>
                <a:spLocks noChangeArrowheads="1"/>
              </p:cNvSpPr>
              <p:nvPr/>
            </p:nvSpPr>
            <p:spPr bwMode="auto">
              <a:xfrm>
                <a:off x="3165449" y="3262731"/>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89" name="Oval 24">
                <a:extLst>
                  <a:ext uri="{FF2B5EF4-FFF2-40B4-BE49-F238E27FC236}">
                    <a16:creationId xmlns:a16="http://schemas.microsoft.com/office/drawing/2014/main" id="{60F46B6C-21CA-472E-9574-9C516646226D}"/>
                  </a:ext>
                </a:extLst>
              </p:cNvPr>
              <p:cNvSpPr>
                <a:spLocks noChangeArrowheads="1"/>
              </p:cNvSpPr>
              <p:nvPr/>
            </p:nvSpPr>
            <p:spPr bwMode="auto">
              <a:xfrm>
                <a:off x="2825457" y="3135444"/>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90" name="Oval 25">
                <a:extLst>
                  <a:ext uri="{FF2B5EF4-FFF2-40B4-BE49-F238E27FC236}">
                    <a16:creationId xmlns:a16="http://schemas.microsoft.com/office/drawing/2014/main" id="{989154F2-0EA1-45A1-A682-8C07DF2DD917}"/>
                  </a:ext>
                </a:extLst>
              </p:cNvPr>
              <p:cNvSpPr>
                <a:spLocks noChangeArrowheads="1"/>
              </p:cNvSpPr>
              <p:nvPr/>
            </p:nvSpPr>
            <p:spPr bwMode="auto">
              <a:xfrm>
                <a:off x="2807563" y="3048657"/>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91" name="Oval 26">
                <a:extLst>
                  <a:ext uri="{FF2B5EF4-FFF2-40B4-BE49-F238E27FC236}">
                    <a16:creationId xmlns:a16="http://schemas.microsoft.com/office/drawing/2014/main" id="{E9FD5D03-87A1-4B3B-BFEE-06C0BBB30993}"/>
                  </a:ext>
                </a:extLst>
              </p:cNvPr>
              <p:cNvSpPr>
                <a:spLocks noChangeArrowheads="1"/>
              </p:cNvSpPr>
              <p:nvPr/>
            </p:nvSpPr>
            <p:spPr bwMode="auto">
              <a:xfrm>
                <a:off x="2525731" y="2843264"/>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92" name="Oval 27">
                <a:extLst>
                  <a:ext uri="{FF2B5EF4-FFF2-40B4-BE49-F238E27FC236}">
                    <a16:creationId xmlns:a16="http://schemas.microsoft.com/office/drawing/2014/main" id="{1C93AF7B-09FB-4D0E-8EF1-0E39AEF7C613}"/>
                  </a:ext>
                </a:extLst>
              </p:cNvPr>
              <p:cNvSpPr>
                <a:spLocks noChangeArrowheads="1"/>
              </p:cNvSpPr>
              <p:nvPr/>
            </p:nvSpPr>
            <p:spPr bwMode="auto">
              <a:xfrm>
                <a:off x="2480997" y="2632085"/>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93" name="Oval 28">
                <a:extLst>
                  <a:ext uri="{FF2B5EF4-FFF2-40B4-BE49-F238E27FC236}">
                    <a16:creationId xmlns:a16="http://schemas.microsoft.com/office/drawing/2014/main" id="{142F9F7C-F0E9-4F60-BC88-0365C05EF38E}"/>
                  </a:ext>
                </a:extLst>
              </p:cNvPr>
              <p:cNvSpPr>
                <a:spLocks noChangeArrowheads="1"/>
              </p:cNvSpPr>
              <p:nvPr/>
            </p:nvSpPr>
            <p:spPr bwMode="auto">
              <a:xfrm>
                <a:off x="2431786" y="2391976"/>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94" name="Oval 29">
                <a:extLst>
                  <a:ext uri="{FF2B5EF4-FFF2-40B4-BE49-F238E27FC236}">
                    <a16:creationId xmlns:a16="http://schemas.microsoft.com/office/drawing/2014/main" id="{7473CED1-4161-487F-9499-89F7A0989FEC}"/>
                  </a:ext>
                </a:extLst>
              </p:cNvPr>
              <p:cNvSpPr>
                <a:spLocks noChangeArrowheads="1"/>
              </p:cNvSpPr>
              <p:nvPr/>
            </p:nvSpPr>
            <p:spPr bwMode="auto">
              <a:xfrm>
                <a:off x="2190214" y="2273367"/>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95" name="Oval 30">
                <a:extLst>
                  <a:ext uri="{FF2B5EF4-FFF2-40B4-BE49-F238E27FC236}">
                    <a16:creationId xmlns:a16="http://schemas.microsoft.com/office/drawing/2014/main" id="{C948F467-B072-4F70-B83C-E87A41D9B865}"/>
                  </a:ext>
                </a:extLst>
              </p:cNvPr>
              <p:cNvSpPr>
                <a:spLocks noChangeArrowheads="1"/>
              </p:cNvSpPr>
              <p:nvPr/>
            </p:nvSpPr>
            <p:spPr bwMode="auto">
              <a:xfrm>
                <a:off x="2141007" y="1958043"/>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96" name="Oval 31">
                <a:extLst>
                  <a:ext uri="{FF2B5EF4-FFF2-40B4-BE49-F238E27FC236}">
                    <a16:creationId xmlns:a16="http://schemas.microsoft.com/office/drawing/2014/main" id="{A58EC3EB-DD20-4A8F-8CEE-A237278BD2E5}"/>
                  </a:ext>
                </a:extLst>
              </p:cNvPr>
              <p:cNvSpPr>
                <a:spLocks noChangeArrowheads="1"/>
              </p:cNvSpPr>
              <p:nvPr/>
            </p:nvSpPr>
            <p:spPr bwMode="auto">
              <a:xfrm>
                <a:off x="2123113" y="1879934"/>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sp>
            <p:nvSpPr>
              <p:cNvPr id="197" name="Oval 32">
                <a:extLst>
                  <a:ext uri="{FF2B5EF4-FFF2-40B4-BE49-F238E27FC236}">
                    <a16:creationId xmlns:a16="http://schemas.microsoft.com/office/drawing/2014/main" id="{A8C2B1A1-1081-42D6-A693-185371A4D955}"/>
                  </a:ext>
                </a:extLst>
              </p:cNvPr>
              <p:cNvSpPr>
                <a:spLocks noChangeArrowheads="1"/>
              </p:cNvSpPr>
              <p:nvPr/>
            </p:nvSpPr>
            <p:spPr bwMode="auto">
              <a:xfrm>
                <a:off x="2082853" y="1726614"/>
                <a:ext cx="115200" cy="116218"/>
              </a:xfrm>
              <a:prstGeom prst="ellipse">
                <a:avLst/>
              </a:prstGeom>
              <a:solidFill>
                <a:srgbClr val="D5ABFF"/>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52" name="Freeform 33">
              <a:extLst>
                <a:ext uri="{FF2B5EF4-FFF2-40B4-BE49-F238E27FC236}">
                  <a16:creationId xmlns:a16="http://schemas.microsoft.com/office/drawing/2014/main" id="{361DF5AE-BE84-47CA-8C4C-D3A23B7CA904}"/>
                </a:ext>
              </a:extLst>
            </p:cNvPr>
            <p:cNvSpPr>
              <a:spLocks/>
            </p:cNvSpPr>
            <p:nvPr/>
          </p:nvSpPr>
          <p:spPr bwMode="auto">
            <a:xfrm>
              <a:off x="1846354" y="1633462"/>
              <a:ext cx="5511398" cy="3072238"/>
            </a:xfrm>
            <a:custGeom>
              <a:avLst/>
              <a:gdLst>
                <a:gd name="T0" fmla="*/ 0 w 1232"/>
                <a:gd name="T1" fmla="*/ 0 h 1062"/>
                <a:gd name="T2" fmla="*/ 26 w 1232"/>
                <a:gd name="T3" fmla="*/ 0 h 1062"/>
                <a:gd name="T4" fmla="*/ 26 w 1232"/>
                <a:gd name="T5" fmla="*/ 19 h 1062"/>
                <a:gd name="T6" fmla="*/ 39 w 1232"/>
                <a:gd name="T7" fmla="*/ 19 h 1062"/>
                <a:gd name="T8" fmla="*/ 39 w 1232"/>
                <a:gd name="T9" fmla="*/ 43 h 1062"/>
                <a:gd name="T10" fmla="*/ 47 w 1232"/>
                <a:gd name="T11" fmla="*/ 43 h 1062"/>
                <a:gd name="T12" fmla="*/ 47 w 1232"/>
                <a:gd name="T13" fmla="*/ 61 h 1062"/>
                <a:gd name="T14" fmla="*/ 51 w 1232"/>
                <a:gd name="T15" fmla="*/ 61 h 1062"/>
                <a:gd name="T16" fmla="*/ 51 w 1232"/>
                <a:gd name="T17" fmla="*/ 101 h 1062"/>
                <a:gd name="T18" fmla="*/ 57 w 1232"/>
                <a:gd name="T19" fmla="*/ 101 h 1062"/>
                <a:gd name="T20" fmla="*/ 57 w 1232"/>
                <a:gd name="T21" fmla="*/ 122 h 1062"/>
                <a:gd name="T22" fmla="*/ 69 w 1232"/>
                <a:gd name="T23" fmla="*/ 122 h 1062"/>
                <a:gd name="T24" fmla="*/ 69 w 1232"/>
                <a:gd name="T25" fmla="*/ 206 h 1062"/>
                <a:gd name="T26" fmla="*/ 71 w 1232"/>
                <a:gd name="T27" fmla="*/ 206 h 1062"/>
                <a:gd name="T28" fmla="*/ 71 w 1232"/>
                <a:gd name="T29" fmla="*/ 244 h 1062"/>
                <a:gd name="T30" fmla="*/ 75 w 1232"/>
                <a:gd name="T31" fmla="*/ 244 h 1062"/>
                <a:gd name="T32" fmla="*/ 75 w 1232"/>
                <a:gd name="T33" fmla="*/ 250 h 1062"/>
                <a:gd name="T34" fmla="*/ 76 w 1232"/>
                <a:gd name="T35" fmla="*/ 250 h 1062"/>
                <a:gd name="T36" fmla="*/ 76 w 1232"/>
                <a:gd name="T37" fmla="*/ 329 h 1062"/>
                <a:gd name="T38" fmla="*/ 131 w 1232"/>
                <a:gd name="T39" fmla="*/ 329 h 1062"/>
                <a:gd name="T40" fmla="*/ 131 w 1232"/>
                <a:gd name="T41" fmla="*/ 351 h 1062"/>
                <a:gd name="T42" fmla="*/ 145 w 1232"/>
                <a:gd name="T43" fmla="*/ 351 h 1062"/>
                <a:gd name="T44" fmla="*/ 145 w 1232"/>
                <a:gd name="T45" fmla="*/ 418 h 1062"/>
                <a:gd name="T46" fmla="*/ 146 w 1232"/>
                <a:gd name="T47" fmla="*/ 418 h 1062"/>
                <a:gd name="T48" fmla="*/ 146 w 1232"/>
                <a:gd name="T49" fmla="*/ 440 h 1062"/>
                <a:gd name="T50" fmla="*/ 149 w 1232"/>
                <a:gd name="T51" fmla="*/ 440 h 1062"/>
                <a:gd name="T52" fmla="*/ 149 w 1232"/>
                <a:gd name="T53" fmla="*/ 485 h 1062"/>
                <a:gd name="T54" fmla="*/ 151 w 1232"/>
                <a:gd name="T55" fmla="*/ 485 h 1062"/>
                <a:gd name="T56" fmla="*/ 151 w 1232"/>
                <a:gd name="T57" fmla="*/ 529 h 1062"/>
                <a:gd name="T58" fmla="*/ 155 w 1232"/>
                <a:gd name="T59" fmla="*/ 529 h 1062"/>
                <a:gd name="T60" fmla="*/ 155 w 1232"/>
                <a:gd name="T61" fmla="*/ 573 h 1062"/>
                <a:gd name="T62" fmla="*/ 159 w 1232"/>
                <a:gd name="T63" fmla="*/ 573 h 1062"/>
                <a:gd name="T64" fmla="*/ 159 w 1232"/>
                <a:gd name="T65" fmla="*/ 619 h 1062"/>
                <a:gd name="T66" fmla="*/ 169 w 1232"/>
                <a:gd name="T67" fmla="*/ 619 h 1062"/>
                <a:gd name="T68" fmla="*/ 169 w 1232"/>
                <a:gd name="T69" fmla="*/ 645 h 1062"/>
                <a:gd name="T70" fmla="*/ 182 w 1232"/>
                <a:gd name="T71" fmla="*/ 645 h 1062"/>
                <a:gd name="T72" fmla="*/ 182 w 1232"/>
                <a:gd name="T73" fmla="*/ 671 h 1062"/>
                <a:gd name="T74" fmla="*/ 191 w 1232"/>
                <a:gd name="T75" fmla="*/ 671 h 1062"/>
                <a:gd name="T76" fmla="*/ 191 w 1232"/>
                <a:gd name="T77" fmla="*/ 693 h 1062"/>
                <a:gd name="T78" fmla="*/ 193 w 1232"/>
                <a:gd name="T79" fmla="*/ 693 h 1062"/>
                <a:gd name="T80" fmla="*/ 193 w 1232"/>
                <a:gd name="T81" fmla="*/ 718 h 1062"/>
                <a:gd name="T82" fmla="*/ 200 w 1232"/>
                <a:gd name="T83" fmla="*/ 718 h 1062"/>
                <a:gd name="T84" fmla="*/ 200 w 1232"/>
                <a:gd name="T85" fmla="*/ 742 h 1062"/>
                <a:gd name="T86" fmla="*/ 224 w 1232"/>
                <a:gd name="T87" fmla="*/ 742 h 1062"/>
                <a:gd name="T88" fmla="*/ 224 w 1232"/>
                <a:gd name="T89" fmla="*/ 771 h 1062"/>
                <a:gd name="T90" fmla="*/ 229 w 1232"/>
                <a:gd name="T91" fmla="*/ 771 h 1062"/>
                <a:gd name="T92" fmla="*/ 229 w 1232"/>
                <a:gd name="T93" fmla="*/ 834 h 1062"/>
                <a:gd name="T94" fmla="*/ 231 w 1232"/>
                <a:gd name="T95" fmla="*/ 834 h 1062"/>
                <a:gd name="T96" fmla="*/ 231 w 1232"/>
                <a:gd name="T97" fmla="*/ 906 h 1062"/>
                <a:gd name="T98" fmla="*/ 274 w 1232"/>
                <a:gd name="T99" fmla="*/ 906 h 1062"/>
                <a:gd name="T100" fmla="*/ 274 w 1232"/>
                <a:gd name="T101" fmla="*/ 931 h 1062"/>
                <a:gd name="T102" fmla="*/ 302 w 1232"/>
                <a:gd name="T103" fmla="*/ 931 h 1062"/>
                <a:gd name="T104" fmla="*/ 302 w 1232"/>
                <a:gd name="T105" fmla="*/ 963 h 1062"/>
                <a:gd name="T106" fmla="*/ 460 w 1232"/>
                <a:gd name="T107" fmla="*/ 963 h 1062"/>
                <a:gd name="T108" fmla="*/ 460 w 1232"/>
                <a:gd name="T109" fmla="*/ 1007 h 1062"/>
                <a:gd name="T110" fmla="*/ 722 w 1232"/>
                <a:gd name="T111" fmla="*/ 1007 h 1062"/>
                <a:gd name="T112" fmla="*/ 722 w 1232"/>
                <a:gd name="T113" fmla="*/ 1062 h 1062"/>
                <a:gd name="T114" fmla="*/ 1232 w 1232"/>
                <a:gd name="T115" fmla="*/ 1062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2" h="1062">
                  <a:moveTo>
                    <a:pt x="0" y="0"/>
                  </a:moveTo>
                  <a:lnTo>
                    <a:pt x="26" y="0"/>
                  </a:lnTo>
                  <a:lnTo>
                    <a:pt x="26" y="19"/>
                  </a:lnTo>
                  <a:lnTo>
                    <a:pt x="39" y="19"/>
                  </a:lnTo>
                  <a:lnTo>
                    <a:pt x="39" y="43"/>
                  </a:lnTo>
                  <a:lnTo>
                    <a:pt x="47" y="43"/>
                  </a:lnTo>
                  <a:lnTo>
                    <a:pt x="47" y="61"/>
                  </a:lnTo>
                  <a:lnTo>
                    <a:pt x="51" y="61"/>
                  </a:lnTo>
                  <a:lnTo>
                    <a:pt x="51" y="101"/>
                  </a:lnTo>
                  <a:lnTo>
                    <a:pt x="57" y="101"/>
                  </a:lnTo>
                  <a:lnTo>
                    <a:pt x="57" y="122"/>
                  </a:lnTo>
                  <a:lnTo>
                    <a:pt x="69" y="122"/>
                  </a:lnTo>
                  <a:lnTo>
                    <a:pt x="69" y="206"/>
                  </a:lnTo>
                  <a:lnTo>
                    <a:pt x="71" y="206"/>
                  </a:lnTo>
                  <a:lnTo>
                    <a:pt x="71" y="244"/>
                  </a:lnTo>
                  <a:lnTo>
                    <a:pt x="75" y="244"/>
                  </a:lnTo>
                  <a:lnTo>
                    <a:pt x="75" y="250"/>
                  </a:lnTo>
                  <a:lnTo>
                    <a:pt x="76" y="250"/>
                  </a:lnTo>
                  <a:lnTo>
                    <a:pt x="76" y="329"/>
                  </a:lnTo>
                  <a:lnTo>
                    <a:pt x="131" y="329"/>
                  </a:lnTo>
                  <a:lnTo>
                    <a:pt x="131" y="351"/>
                  </a:lnTo>
                  <a:lnTo>
                    <a:pt x="145" y="351"/>
                  </a:lnTo>
                  <a:lnTo>
                    <a:pt x="145" y="418"/>
                  </a:lnTo>
                  <a:lnTo>
                    <a:pt x="146" y="418"/>
                  </a:lnTo>
                  <a:lnTo>
                    <a:pt x="146" y="440"/>
                  </a:lnTo>
                  <a:lnTo>
                    <a:pt x="149" y="440"/>
                  </a:lnTo>
                  <a:lnTo>
                    <a:pt x="149" y="485"/>
                  </a:lnTo>
                  <a:lnTo>
                    <a:pt x="151" y="485"/>
                  </a:lnTo>
                  <a:lnTo>
                    <a:pt x="151" y="529"/>
                  </a:lnTo>
                  <a:lnTo>
                    <a:pt x="155" y="529"/>
                  </a:lnTo>
                  <a:lnTo>
                    <a:pt x="155" y="573"/>
                  </a:lnTo>
                  <a:lnTo>
                    <a:pt x="159" y="573"/>
                  </a:lnTo>
                  <a:lnTo>
                    <a:pt x="159" y="619"/>
                  </a:lnTo>
                  <a:lnTo>
                    <a:pt x="169" y="619"/>
                  </a:lnTo>
                  <a:lnTo>
                    <a:pt x="169" y="645"/>
                  </a:lnTo>
                  <a:lnTo>
                    <a:pt x="182" y="645"/>
                  </a:lnTo>
                  <a:lnTo>
                    <a:pt x="182" y="671"/>
                  </a:lnTo>
                  <a:lnTo>
                    <a:pt x="191" y="671"/>
                  </a:lnTo>
                  <a:lnTo>
                    <a:pt x="191" y="693"/>
                  </a:lnTo>
                  <a:lnTo>
                    <a:pt x="193" y="693"/>
                  </a:lnTo>
                  <a:lnTo>
                    <a:pt x="193" y="718"/>
                  </a:lnTo>
                  <a:lnTo>
                    <a:pt x="200" y="718"/>
                  </a:lnTo>
                  <a:lnTo>
                    <a:pt x="200" y="742"/>
                  </a:lnTo>
                  <a:lnTo>
                    <a:pt x="224" y="742"/>
                  </a:lnTo>
                  <a:lnTo>
                    <a:pt x="224" y="771"/>
                  </a:lnTo>
                  <a:lnTo>
                    <a:pt x="229" y="771"/>
                  </a:lnTo>
                  <a:lnTo>
                    <a:pt x="229" y="834"/>
                  </a:lnTo>
                  <a:lnTo>
                    <a:pt x="231" y="834"/>
                  </a:lnTo>
                  <a:lnTo>
                    <a:pt x="231" y="906"/>
                  </a:lnTo>
                  <a:lnTo>
                    <a:pt x="274" y="906"/>
                  </a:lnTo>
                  <a:lnTo>
                    <a:pt x="274" y="931"/>
                  </a:lnTo>
                  <a:lnTo>
                    <a:pt x="302" y="931"/>
                  </a:lnTo>
                  <a:lnTo>
                    <a:pt x="302" y="963"/>
                  </a:lnTo>
                  <a:lnTo>
                    <a:pt x="460" y="963"/>
                  </a:lnTo>
                  <a:lnTo>
                    <a:pt x="460" y="1007"/>
                  </a:lnTo>
                  <a:lnTo>
                    <a:pt x="722" y="1007"/>
                  </a:lnTo>
                  <a:lnTo>
                    <a:pt x="722" y="1062"/>
                  </a:lnTo>
                  <a:lnTo>
                    <a:pt x="1232" y="1062"/>
                  </a:lnTo>
                </a:path>
              </a:pathLst>
            </a:custGeom>
            <a:noFill/>
            <a:ln w="381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5" name="Group 14">
              <a:extLst>
                <a:ext uri="{FF2B5EF4-FFF2-40B4-BE49-F238E27FC236}">
                  <a16:creationId xmlns:a16="http://schemas.microsoft.com/office/drawing/2014/main" id="{80842B8F-B913-4CDE-AFA5-E7A1E17EFB4F}"/>
                </a:ext>
              </a:extLst>
            </p:cNvPr>
            <p:cNvGrpSpPr/>
            <p:nvPr/>
          </p:nvGrpSpPr>
          <p:grpSpPr>
            <a:xfrm>
              <a:off x="1806090" y="1588374"/>
              <a:ext cx="5626598" cy="3187439"/>
              <a:chOff x="1806090" y="1544832"/>
              <a:chExt cx="5626598" cy="3187439"/>
            </a:xfrm>
          </p:grpSpPr>
          <p:sp>
            <p:nvSpPr>
              <p:cNvPr id="154" name="Oval 34">
                <a:extLst>
                  <a:ext uri="{FF2B5EF4-FFF2-40B4-BE49-F238E27FC236}">
                    <a16:creationId xmlns:a16="http://schemas.microsoft.com/office/drawing/2014/main" id="{93D831FF-1AE5-4666-B678-32A2E02D457A}"/>
                  </a:ext>
                </a:extLst>
              </p:cNvPr>
              <p:cNvSpPr>
                <a:spLocks noChangeArrowheads="1"/>
              </p:cNvSpPr>
              <p:nvPr/>
            </p:nvSpPr>
            <p:spPr bwMode="auto">
              <a:xfrm>
                <a:off x="7317488" y="4617071"/>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55" name="Oval 35">
                <a:extLst>
                  <a:ext uri="{FF2B5EF4-FFF2-40B4-BE49-F238E27FC236}">
                    <a16:creationId xmlns:a16="http://schemas.microsoft.com/office/drawing/2014/main" id="{5F61AF1A-7483-4F00-A450-E1A02DED655E}"/>
                  </a:ext>
                </a:extLst>
              </p:cNvPr>
              <p:cNvSpPr>
                <a:spLocks noChangeArrowheads="1"/>
              </p:cNvSpPr>
              <p:nvPr/>
            </p:nvSpPr>
            <p:spPr bwMode="auto">
              <a:xfrm>
                <a:off x="6404886" y="4617071"/>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56" name="Oval 36">
                <a:extLst>
                  <a:ext uri="{FF2B5EF4-FFF2-40B4-BE49-F238E27FC236}">
                    <a16:creationId xmlns:a16="http://schemas.microsoft.com/office/drawing/2014/main" id="{F751EA60-AAA5-4BC7-9600-BC3065050D39}"/>
                  </a:ext>
                </a:extLst>
              </p:cNvPr>
              <p:cNvSpPr>
                <a:spLocks noChangeArrowheads="1"/>
              </p:cNvSpPr>
              <p:nvPr/>
            </p:nvSpPr>
            <p:spPr bwMode="auto">
              <a:xfrm>
                <a:off x="4915200" y="4452178"/>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57" name="Oval 37">
                <a:extLst>
                  <a:ext uri="{FF2B5EF4-FFF2-40B4-BE49-F238E27FC236}">
                    <a16:creationId xmlns:a16="http://schemas.microsoft.com/office/drawing/2014/main" id="{BE40959D-AAC6-4CBA-9B88-AABA60572A64}"/>
                  </a:ext>
                </a:extLst>
              </p:cNvPr>
              <p:cNvSpPr>
                <a:spLocks noChangeArrowheads="1"/>
              </p:cNvSpPr>
              <p:nvPr/>
            </p:nvSpPr>
            <p:spPr bwMode="auto">
              <a:xfrm>
                <a:off x="3756553" y="4330676"/>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58" name="Oval 38">
                <a:extLst>
                  <a:ext uri="{FF2B5EF4-FFF2-40B4-BE49-F238E27FC236}">
                    <a16:creationId xmlns:a16="http://schemas.microsoft.com/office/drawing/2014/main" id="{0BB6AFF8-8BD4-4A32-B15D-CBCFDAB0BAB8}"/>
                  </a:ext>
                </a:extLst>
              </p:cNvPr>
              <p:cNvSpPr>
                <a:spLocks noChangeArrowheads="1"/>
              </p:cNvSpPr>
              <p:nvPr/>
            </p:nvSpPr>
            <p:spPr bwMode="auto">
              <a:xfrm>
                <a:off x="3166046" y="4322847"/>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59" name="Oval 39">
                <a:extLst>
                  <a:ext uri="{FF2B5EF4-FFF2-40B4-BE49-F238E27FC236}">
                    <a16:creationId xmlns:a16="http://schemas.microsoft.com/office/drawing/2014/main" id="{B330209F-C864-4AD6-BA6D-CD219AA534AF}"/>
                  </a:ext>
                </a:extLst>
              </p:cNvPr>
              <p:cNvSpPr>
                <a:spLocks noChangeArrowheads="1"/>
              </p:cNvSpPr>
              <p:nvPr/>
            </p:nvSpPr>
            <p:spPr bwMode="auto">
              <a:xfrm>
                <a:off x="3116838" y="4238105"/>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60" name="Oval 40">
                <a:extLst>
                  <a:ext uri="{FF2B5EF4-FFF2-40B4-BE49-F238E27FC236}">
                    <a16:creationId xmlns:a16="http://schemas.microsoft.com/office/drawing/2014/main" id="{B0D4FC34-BCEB-4737-A7F2-3742C0224FBD}"/>
                  </a:ext>
                </a:extLst>
              </p:cNvPr>
              <p:cNvSpPr>
                <a:spLocks noChangeArrowheads="1"/>
              </p:cNvSpPr>
              <p:nvPr/>
            </p:nvSpPr>
            <p:spPr bwMode="auto">
              <a:xfrm>
                <a:off x="2794741" y="3691350"/>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61" name="Oval 41">
                <a:extLst>
                  <a:ext uri="{FF2B5EF4-FFF2-40B4-BE49-F238E27FC236}">
                    <a16:creationId xmlns:a16="http://schemas.microsoft.com/office/drawing/2014/main" id="{B6A0613B-E1AC-423C-BE01-6669B6CBE19B}"/>
                  </a:ext>
                </a:extLst>
              </p:cNvPr>
              <p:cNvSpPr>
                <a:spLocks noChangeArrowheads="1"/>
              </p:cNvSpPr>
              <p:nvPr/>
            </p:nvSpPr>
            <p:spPr bwMode="auto">
              <a:xfrm>
                <a:off x="2656059" y="3546706"/>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62" name="Oval 42">
                <a:extLst>
                  <a:ext uri="{FF2B5EF4-FFF2-40B4-BE49-F238E27FC236}">
                    <a16:creationId xmlns:a16="http://schemas.microsoft.com/office/drawing/2014/main" id="{DE633D48-2498-416E-89FE-5EF62C55B436}"/>
                  </a:ext>
                </a:extLst>
              </p:cNvPr>
              <p:cNvSpPr>
                <a:spLocks noChangeArrowheads="1"/>
              </p:cNvSpPr>
              <p:nvPr/>
            </p:nvSpPr>
            <p:spPr bwMode="auto">
              <a:xfrm>
                <a:off x="2512906" y="3268988"/>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63" name="Oval 43">
                <a:extLst>
                  <a:ext uri="{FF2B5EF4-FFF2-40B4-BE49-F238E27FC236}">
                    <a16:creationId xmlns:a16="http://schemas.microsoft.com/office/drawing/2014/main" id="{D2F12499-CB9D-425A-8F86-27461AC5D4CD}"/>
                  </a:ext>
                </a:extLst>
              </p:cNvPr>
              <p:cNvSpPr>
                <a:spLocks noChangeArrowheads="1"/>
              </p:cNvSpPr>
              <p:nvPr/>
            </p:nvSpPr>
            <p:spPr bwMode="auto">
              <a:xfrm>
                <a:off x="2499487" y="3202452"/>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64" name="Oval 44">
                <a:extLst>
                  <a:ext uri="{FF2B5EF4-FFF2-40B4-BE49-F238E27FC236}">
                    <a16:creationId xmlns:a16="http://schemas.microsoft.com/office/drawing/2014/main" id="{97C04121-B920-4A7A-A86E-DE8FE9C4317A}"/>
                  </a:ext>
                </a:extLst>
              </p:cNvPr>
              <p:cNvSpPr>
                <a:spLocks noChangeArrowheads="1"/>
              </p:cNvSpPr>
              <p:nvPr/>
            </p:nvSpPr>
            <p:spPr bwMode="auto">
              <a:xfrm>
                <a:off x="2342914" y="2493698"/>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65" name="Oval 45">
                <a:extLst>
                  <a:ext uri="{FF2B5EF4-FFF2-40B4-BE49-F238E27FC236}">
                    <a16:creationId xmlns:a16="http://schemas.microsoft.com/office/drawing/2014/main" id="{245EA6C1-E037-44FF-B3E9-91D08EF53933}"/>
                  </a:ext>
                </a:extLst>
              </p:cNvPr>
              <p:cNvSpPr>
                <a:spLocks noChangeArrowheads="1"/>
              </p:cNvSpPr>
              <p:nvPr/>
            </p:nvSpPr>
            <p:spPr bwMode="auto">
              <a:xfrm>
                <a:off x="2146079" y="2493698"/>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66" name="Oval 46">
                <a:extLst>
                  <a:ext uri="{FF2B5EF4-FFF2-40B4-BE49-F238E27FC236}">
                    <a16:creationId xmlns:a16="http://schemas.microsoft.com/office/drawing/2014/main" id="{973EB0D5-6947-4CD8-AC8D-49278A6BC08D}"/>
                  </a:ext>
                </a:extLst>
              </p:cNvPr>
              <p:cNvSpPr>
                <a:spLocks noChangeArrowheads="1"/>
              </p:cNvSpPr>
              <p:nvPr/>
            </p:nvSpPr>
            <p:spPr bwMode="auto">
              <a:xfrm>
                <a:off x="2146079" y="2308554"/>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67" name="Oval 47">
                <a:extLst>
                  <a:ext uri="{FF2B5EF4-FFF2-40B4-BE49-F238E27FC236}">
                    <a16:creationId xmlns:a16="http://schemas.microsoft.com/office/drawing/2014/main" id="{5671DB12-1187-4241-8035-9838E94E08FC}"/>
                  </a:ext>
                </a:extLst>
              </p:cNvPr>
              <p:cNvSpPr>
                <a:spLocks noChangeArrowheads="1"/>
              </p:cNvSpPr>
              <p:nvPr/>
            </p:nvSpPr>
            <p:spPr bwMode="auto">
              <a:xfrm>
                <a:off x="2119235" y="2250696"/>
                <a:ext cx="115200" cy="11520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a:p>
            </p:txBody>
          </p:sp>
          <p:sp>
            <p:nvSpPr>
              <p:cNvPr id="168" name="Oval 48">
                <a:extLst>
                  <a:ext uri="{FF2B5EF4-FFF2-40B4-BE49-F238E27FC236}">
                    <a16:creationId xmlns:a16="http://schemas.microsoft.com/office/drawing/2014/main" id="{60038E5F-4D49-4BB1-8D5C-167B79CDB617}"/>
                  </a:ext>
                </a:extLst>
              </p:cNvPr>
              <p:cNvSpPr>
                <a:spLocks noChangeArrowheads="1"/>
              </p:cNvSpPr>
              <p:nvPr/>
            </p:nvSpPr>
            <p:spPr bwMode="auto">
              <a:xfrm>
                <a:off x="1806090" y="1544832"/>
                <a:ext cx="115200" cy="115200"/>
              </a:xfrm>
              <a:prstGeom prst="ellipse">
                <a:avLst/>
              </a:prstGeom>
              <a:solidFill>
                <a:schemeClr val="accent6"/>
              </a:solidFill>
              <a:ln>
                <a:solidFill>
                  <a:schemeClr val="tx1"/>
                </a:solidFill>
              </a:ln>
            </p:spPr>
            <p:txBody>
              <a:bodyPr vert="horz" wrap="square" lIns="91440" tIns="45720" rIns="91440" bIns="45720" numCol="1" anchor="t" anchorCtr="0" compatLnSpc="1">
                <a:prstTxWarp prst="textNoShape">
                  <a:avLst/>
                </a:prstTxWarp>
              </a:bodyPr>
              <a:lstStyle/>
              <a:p>
                <a:endParaRPr lang="en-GB"/>
              </a:p>
            </p:txBody>
          </p:sp>
        </p:grpSp>
        <p:sp>
          <p:nvSpPr>
            <p:cNvPr id="151" name="TextBox 150">
              <a:extLst>
                <a:ext uri="{FF2B5EF4-FFF2-40B4-BE49-F238E27FC236}">
                  <a16:creationId xmlns:a16="http://schemas.microsoft.com/office/drawing/2014/main" id="{7834E31A-E31F-41F8-90FF-509E43CF9BA5}"/>
                </a:ext>
              </a:extLst>
            </p:cNvPr>
            <p:cNvSpPr txBox="1"/>
            <p:nvPr/>
          </p:nvSpPr>
          <p:spPr>
            <a:xfrm>
              <a:off x="7384854" y="4531878"/>
              <a:ext cx="1401281" cy="400110"/>
            </a:xfrm>
            <a:prstGeom prst="rect">
              <a:avLst/>
            </a:prstGeom>
            <a:noFill/>
          </p:spPr>
          <p:txBody>
            <a:bodyPr wrap="square" rtlCol="0">
              <a:spAutoFit/>
            </a:bodyPr>
            <a:lstStyle/>
            <a:p>
              <a:r>
                <a:rPr lang="en-US" sz="2000" b="1" dirty="0"/>
                <a:t>Placebo</a:t>
              </a:r>
              <a:endParaRPr lang="en-GB" sz="2000" b="1" dirty="0"/>
            </a:p>
          </p:txBody>
        </p:sp>
        <p:sp>
          <p:nvSpPr>
            <p:cNvPr id="209" name="TextBox 208">
              <a:extLst>
                <a:ext uri="{FF2B5EF4-FFF2-40B4-BE49-F238E27FC236}">
                  <a16:creationId xmlns:a16="http://schemas.microsoft.com/office/drawing/2014/main" id="{00C2D151-9696-FB4C-8851-40EA5076698E}"/>
                </a:ext>
              </a:extLst>
            </p:cNvPr>
            <p:cNvSpPr txBox="1"/>
            <p:nvPr/>
          </p:nvSpPr>
          <p:spPr>
            <a:xfrm>
              <a:off x="699105" y="5671767"/>
              <a:ext cx="1243497" cy="215444"/>
            </a:xfrm>
            <a:prstGeom prst="rect">
              <a:avLst/>
            </a:prstGeom>
            <a:noFill/>
          </p:spPr>
          <p:txBody>
            <a:bodyPr wrap="square" lIns="0" tIns="0" rIns="0" bIns="0" rtlCol="0">
              <a:spAutoFit/>
            </a:bodyPr>
            <a:lstStyle/>
            <a:p>
              <a:r>
                <a:rPr lang="en-GB" sz="1400" dirty="0"/>
                <a:t>Olaparib</a:t>
              </a:r>
            </a:p>
          </p:txBody>
        </p:sp>
      </p:grpSp>
      <p:sp>
        <p:nvSpPr>
          <p:cNvPr id="3" name="Rectangle 2">
            <a:extLst>
              <a:ext uri="{FF2B5EF4-FFF2-40B4-BE49-F238E27FC236}">
                <a16:creationId xmlns:a16="http://schemas.microsoft.com/office/drawing/2014/main" id="{DA9A47E9-7B43-A84C-B276-B8A3898A0FBF}"/>
              </a:ext>
            </a:extLst>
          </p:cNvPr>
          <p:cNvSpPr/>
          <p:nvPr/>
        </p:nvSpPr>
        <p:spPr>
          <a:xfrm>
            <a:off x="1069032" y="6378481"/>
            <a:ext cx="2798458"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Golan, T.  New </a:t>
            </a:r>
            <a:r>
              <a:rPr lang="en-US" sz="1400" dirty="0" err="1">
                <a:latin typeface="Arial" panose="020B0604020202020204" pitchFamily="34" charset="0"/>
                <a:cs typeface="Arial" panose="020B0604020202020204" pitchFamily="34" charset="0"/>
              </a:rPr>
              <a:t>Engl</a:t>
            </a:r>
            <a:r>
              <a:rPr lang="en-US" sz="1400" dirty="0">
                <a:latin typeface="Arial" panose="020B0604020202020204" pitchFamily="34" charset="0"/>
                <a:cs typeface="Arial" panose="020B0604020202020204" pitchFamily="34" charset="0"/>
              </a:rPr>
              <a:t> J Med, 2019</a:t>
            </a:r>
          </a:p>
        </p:txBody>
      </p:sp>
    </p:spTree>
    <p:extLst>
      <p:ext uri="{BB962C8B-B14F-4D97-AF65-F5344CB8AC3E}">
        <p14:creationId xmlns:p14="http://schemas.microsoft.com/office/powerpoint/2010/main" val="2019655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4193-A0D2-49CE-A27B-7314A2D8C89B}"/>
              </a:ext>
            </a:extLst>
          </p:cNvPr>
          <p:cNvSpPr>
            <a:spLocks noGrp="1"/>
          </p:cNvSpPr>
          <p:nvPr>
            <p:ph type="title"/>
          </p:nvPr>
        </p:nvSpPr>
        <p:spPr/>
        <p:txBody>
          <a:bodyPr/>
          <a:lstStyle/>
          <a:p>
            <a:r>
              <a:rPr lang="en-US" sz="3600" dirty="0"/>
              <a:t>Summary Pancreas 2019</a:t>
            </a:r>
          </a:p>
        </p:txBody>
      </p:sp>
      <p:sp>
        <p:nvSpPr>
          <p:cNvPr id="3" name="Content Placeholder 2">
            <a:extLst>
              <a:ext uri="{FF2B5EF4-FFF2-40B4-BE49-F238E27FC236}">
                <a16:creationId xmlns:a16="http://schemas.microsoft.com/office/drawing/2014/main" id="{97A16309-58D4-4C53-A74E-A78A8B55B3E6}"/>
              </a:ext>
            </a:extLst>
          </p:cNvPr>
          <p:cNvSpPr>
            <a:spLocks noGrp="1"/>
          </p:cNvSpPr>
          <p:nvPr>
            <p:ph idx="1"/>
          </p:nvPr>
        </p:nvSpPr>
        <p:spPr>
          <a:xfrm>
            <a:off x="1020841" y="1344635"/>
            <a:ext cx="10239828" cy="4525963"/>
          </a:xfrm>
        </p:spPr>
        <p:txBody>
          <a:bodyPr/>
          <a:lstStyle/>
          <a:p>
            <a:r>
              <a:rPr lang="en-US" sz="2800" dirty="0"/>
              <a:t>Moving in direction of neoadjuvant therapy</a:t>
            </a:r>
            <a:br>
              <a:rPr lang="en-US" sz="2800" dirty="0"/>
            </a:br>
            <a:endParaRPr lang="en-US" sz="2800" dirty="0"/>
          </a:p>
          <a:p>
            <a:r>
              <a:rPr lang="en-US" sz="2800" dirty="0"/>
              <a:t>For front-line therapy for advanced disease</a:t>
            </a:r>
          </a:p>
          <a:p>
            <a:pPr lvl="1"/>
            <a:r>
              <a:rPr lang="en-US" sz="2400" dirty="0"/>
              <a:t>(m)FOLFIRINOX or gemcitabine/nab-paclitaxel</a:t>
            </a:r>
            <a:br>
              <a:rPr lang="en-US" dirty="0"/>
            </a:br>
            <a:endParaRPr lang="en-US" dirty="0"/>
          </a:p>
          <a:p>
            <a:r>
              <a:rPr lang="en-US" sz="2800" dirty="0"/>
              <a:t>For second-line therapy</a:t>
            </a:r>
          </a:p>
          <a:p>
            <a:pPr lvl="1"/>
            <a:r>
              <a:rPr lang="en-US" sz="2400" dirty="0"/>
              <a:t>Depends on first-line choice</a:t>
            </a:r>
          </a:p>
          <a:p>
            <a:pPr lvl="1"/>
            <a:r>
              <a:rPr lang="en-US" sz="2400" dirty="0"/>
              <a:t>Nano-liposomal irinotecan/5-FU or FOLFOX</a:t>
            </a:r>
            <a:br>
              <a:rPr lang="en-US" dirty="0"/>
            </a:br>
            <a:endParaRPr lang="en-US" dirty="0"/>
          </a:p>
          <a:p>
            <a:r>
              <a:rPr lang="en-US" sz="2800" dirty="0"/>
              <a:t>Remember germline and tumor (somatic) testing!</a:t>
            </a:r>
          </a:p>
          <a:p>
            <a:pPr lvl="1"/>
            <a:r>
              <a:rPr lang="en-US" sz="2400" dirty="0"/>
              <a:t>For BRCA+: platinum drugs, PARP inhibitors</a:t>
            </a:r>
          </a:p>
        </p:txBody>
      </p:sp>
    </p:spTree>
    <p:extLst>
      <p:ext uri="{BB962C8B-B14F-4D97-AF65-F5344CB8AC3E}">
        <p14:creationId xmlns:p14="http://schemas.microsoft.com/office/powerpoint/2010/main" val="865265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729916" y="1369194"/>
            <a:ext cx="10732168" cy="4119613"/>
          </a:xfrm>
          <a:prstGeom prst="rect">
            <a:avLst/>
          </a:prstGeom>
          <a:noFill/>
        </p:spPr>
        <p:txBody>
          <a:bodyPr wrap="square" rtlCol="0" anchor="ctr">
            <a:noAutofit/>
          </a:bodyPr>
          <a:lstStyle/>
          <a:p>
            <a:pPr lvl="0" algn="ctr">
              <a:spcAft>
                <a:spcPts val="1800"/>
              </a:spcAft>
              <a:defRPr/>
            </a:pPr>
            <a:r>
              <a:rPr lang="en-US" sz="3200" b="1" dirty="0">
                <a:solidFill>
                  <a:srgbClr val="002656"/>
                </a:solidFill>
              </a:rPr>
              <a:t>Special Issues in Oncology Care</a:t>
            </a:r>
          </a:p>
          <a:p>
            <a:pPr algn="ctr">
              <a:spcAft>
                <a:spcPts val="1800"/>
              </a:spcAft>
            </a:pPr>
            <a:r>
              <a:rPr lang="en-US" sz="3200" dirty="0">
                <a:solidFill>
                  <a:srgbClr val="002656"/>
                </a:solidFill>
              </a:rPr>
              <a:t>Local therapy for hepatocellular carcinoma (</a:t>
            </a:r>
            <a:r>
              <a:rPr lang="en-US" sz="3200" dirty="0" err="1">
                <a:solidFill>
                  <a:srgbClr val="002656"/>
                </a:solidFill>
              </a:rPr>
              <a:t>eg</a:t>
            </a:r>
            <a:r>
              <a:rPr lang="en-US" sz="3200" dirty="0">
                <a:solidFill>
                  <a:srgbClr val="002656"/>
                </a:solidFill>
              </a:rPr>
              <a:t>, TACE); management of hepatic insufficiency</a:t>
            </a:r>
          </a:p>
        </p:txBody>
      </p:sp>
    </p:spTree>
    <p:extLst>
      <p:ext uri="{BB962C8B-B14F-4D97-AF65-F5344CB8AC3E}">
        <p14:creationId xmlns:p14="http://schemas.microsoft.com/office/powerpoint/2010/main" val="3247171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buSzPts val="4600"/>
            </a:pPr>
            <a:r>
              <a:rPr lang="en-US">
                <a:uFillTx/>
              </a:rPr>
              <a:t>Metastatic HCC, Multiple Lines of Therapy</a:t>
            </a:r>
            <a:endParaRPr>
              <a:uFillTx/>
            </a:endParaRPr>
          </a:p>
        </p:txBody>
      </p:sp>
      <p:sp>
        <p:nvSpPr>
          <p:cNvPr id="136" name="Google Shape;136;p2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a:spcBef>
                <a:spcPts val="0"/>
              </a:spcBef>
            </a:pPr>
            <a:r>
              <a:rPr lang="en-US" b="1" dirty="0">
                <a:uFillTx/>
              </a:rPr>
              <a:t>62</a:t>
            </a:r>
            <a:r>
              <a:rPr lang="en-US" dirty="0">
                <a:uFillTx/>
              </a:rPr>
              <a:t> </a:t>
            </a:r>
            <a:r>
              <a:rPr lang="en-US" b="1" dirty="0" err="1">
                <a:uFillTx/>
              </a:rPr>
              <a:t>yo</a:t>
            </a:r>
            <a:r>
              <a:rPr lang="en-US" dirty="0">
                <a:uFillTx/>
              </a:rPr>
              <a:t> </a:t>
            </a:r>
            <a:r>
              <a:rPr lang="en-US" b="1" dirty="0">
                <a:uFillTx/>
              </a:rPr>
              <a:t>male</a:t>
            </a:r>
            <a:r>
              <a:rPr lang="en-US" dirty="0">
                <a:uFillTx/>
              </a:rPr>
              <a:t>, </a:t>
            </a:r>
            <a:r>
              <a:rPr lang="en-US" b="1" dirty="0">
                <a:uFillTx/>
              </a:rPr>
              <a:t>h</a:t>
            </a:r>
            <a:r>
              <a:rPr lang="en-US" dirty="0">
                <a:uFillTx/>
              </a:rPr>
              <a:t>/</a:t>
            </a:r>
            <a:r>
              <a:rPr lang="en-US" b="1" dirty="0">
                <a:uFillTx/>
              </a:rPr>
              <a:t>o</a:t>
            </a:r>
            <a:r>
              <a:rPr lang="en-US" dirty="0">
                <a:uFillTx/>
              </a:rPr>
              <a:t> </a:t>
            </a:r>
            <a:r>
              <a:rPr lang="en-US" b="1" dirty="0">
                <a:uFillTx/>
              </a:rPr>
              <a:t>cirrhosis</a:t>
            </a:r>
            <a:r>
              <a:rPr lang="en-US" dirty="0">
                <a:uFillTx/>
              </a:rPr>
              <a:t> </a:t>
            </a:r>
            <a:r>
              <a:rPr lang="en-US" b="1" dirty="0">
                <a:uFillTx/>
              </a:rPr>
              <a:t>due</a:t>
            </a:r>
            <a:r>
              <a:rPr lang="en-US" dirty="0">
                <a:uFillTx/>
              </a:rPr>
              <a:t> </a:t>
            </a:r>
            <a:r>
              <a:rPr lang="en-US" b="1" dirty="0">
                <a:uFillTx/>
              </a:rPr>
              <a:t>to</a:t>
            </a:r>
            <a:r>
              <a:rPr lang="en-US" dirty="0">
                <a:uFillTx/>
              </a:rPr>
              <a:t> </a:t>
            </a:r>
            <a:r>
              <a:rPr lang="en-US" b="1" dirty="0">
                <a:uFillTx/>
              </a:rPr>
              <a:t>heavy</a:t>
            </a:r>
            <a:r>
              <a:rPr lang="en-US" dirty="0">
                <a:uFillTx/>
              </a:rPr>
              <a:t> </a:t>
            </a:r>
            <a:r>
              <a:rPr lang="en-US" b="1" dirty="0">
                <a:uFillTx/>
              </a:rPr>
              <a:t>alcohol</a:t>
            </a:r>
            <a:r>
              <a:rPr lang="en-US" dirty="0">
                <a:uFillTx/>
              </a:rPr>
              <a:t> </a:t>
            </a:r>
            <a:r>
              <a:rPr lang="en-US" b="1" dirty="0">
                <a:uFillTx/>
              </a:rPr>
              <a:t>use</a:t>
            </a:r>
            <a:endParaRPr b="1" dirty="0">
              <a:uFillTx/>
            </a:endParaRPr>
          </a:p>
          <a:p>
            <a:pPr marL="342900" indent="-342900">
              <a:spcBef>
                <a:spcPts val="0"/>
              </a:spcBef>
            </a:pPr>
            <a:endParaRPr b="1" dirty="0">
              <a:uFillTx/>
            </a:endParaRPr>
          </a:p>
          <a:p>
            <a:pPr lvl="1">
              <a:spcBef>
                <a:spcPts val="0"/>
              </a:spcBef>
              <a:buFont typeface="Arial" panose="020B0604020202020204" pitchFamily="34" charset="0"/>
              <a:buChar char="•"/>
            </a:pPr>
            <a:r>
              <a:rPr lang="en-US" dirty="0">
                <a:uFillTx/>
              </a:rPr>
              <a:t>Previously treated with RFA,TACE,HAE with eventual continued progression.  </a:t>
            </a:r>
            <a:endParaRPr dirty="0">
              <a:uFillTx/>
            </a:endParaRPr>
          </a:p>
          <a:p>
            <a:pPr lvl="1">
              <a:spcBef>
                <a:spcPts val="0"/>
              </a:spcBef>
              <a:buFont typeface="Arial" panose="020B0604020202020204" pitchFamily="34" charset="0"/>
              <a:buChar char="•"/>
            </a:pPr>
            <a:r>
              <a:rPr lang="en-US" dirty="0">
                <a:uFillTx/>
              </a:rPr>
              <a:t>Ultimately received liver transplant from a hepatitis C positive donor, now on chronic immunosuppressive therapy (therefore not eligible for immunotherapy)</a:t>
            </a:r>
            <a:endParaRPr b="1" dirty="0">
              <a:uFillTx/>
            </a:endParaRPr>
          </a:p>
          <a:p>
            <a:pPr marL="349250" indent="-349250">
              <a:buSzPts val="2640"/>
            </a:pPr>
            <a:r>
              <a:rPr lang="en-US" dirty="0">
                <a:uFillTx/>
              </a:rPr>
              <a:t>In follow up nine months after transplant, new retroperitoneal lymph nodes, new liver lesions. </a:t>
            </a:r>
            <a:r>
              <a:rPr lang="en-US" b="1" dirty="0">
                <a:uFillTx/>
              </a:rPr>
              <a:t>Child</a:t>
            </a:r>
            <a:r>
              <a:rPr lang="en-US" dirty="0">
                <a:uFillTx/>
              </a:rPr>
              <a:t> </a:t>
            </a:r>
            <a:r>
              <a:rPr lang="en-US" b="1" dirty="0">
                <a:uFillTx/>
              </a:rPr>
              <a:t>Pugh</a:t>
            </a:r>
            <a:r>
              <a:rPr lang="en-US" dirty="0">
                <a:uFillTx/>
              </a:rPr>
              <a:t> </a:t>
            </a:r>
            <a:r>
              <a:rPr lang="en-US" b="1" dirty="0">
                <a:uFillTx/>
              </a:rPr>
              <a:t>A</a:t>
            </a:r>
            <a:r>
              <a:rPr lang="en-US" dirty="0">
                <a:uFillTx/>
              </a:rPr>
              <a:t>, </a:t>
            </a:r>
            <a:r>
              <a:rPr lang="en-US" b="1" dirty="0">
                <a:uFillTx/>
              </a:rPr>
              <a:t>Baseline</a:t>
            </a:r>
            <a:r>
              <a:rPr lang="en-US" dirty="0">
                <a:uFillTx/>
              </a:rPr>
              <a:t> </a:t>
            </a:r>
            <a:r>
              <a:rPr lang="en-US" b="1" dirty="0">
                <a:uFillTx/>
              </a:rPr>
              <a:t>AFP</a:t>
            </a:r>
            <a:r>
              <a:rPr lang="en-US" dirty="0">
                <a:uFillTx/>
              </a:rPr>
              <a:t> </a:t>
            </a:r>
            <a:r>
              <a:rPr lang="en-US" b="1" dirty="0">
                <a:uFillTx/>
              </a:rPr>
              <a:t>26</a:t>
            </a:r>
            <a:endParaRPr dirty="0">
              <a:uFillTx/>
            </a:endParaRPr>
          </a:p>
        </p:txBody>
      </p:sp>
    </p:spTree>
    <p:extLst>
      <p:ext uri="{BB962C8B-B14F-4D97-AF65-F5344CB8AC3E}">
        <p14:creationId xmlns:p14="http://schemas.microsoft.com/office/powerpoint/2010/main" val="141666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9250" indent="-349250">
              <a:spcBef>
                <a:spcPts val="0"/>
              </a:spcBef>
              <a:buSzPts val="2442"/>
            </a:pPr>
            <a:r>
              <a:rPr lang="en-US" sz="2220" dirty="0"/>
              <a:t>Started on </a:t>
            </a:r>
            <a:r>
              <a:rPr lang="en-US" sz="2220" b="1" dirty="0"/>
              <a:t>sorafenib</a:t>
            </a:r>
            <a:r>
              <a:rPr lang="en-US" sz="2220" dirty="0"/>
              <a:t> 400 mg BID, PO. Developed </a:t>
            </a:r>
            <a:r>
              <a:rPr lang="en-US" sz="2220" b="1" dirty="0"/>
              <a:t>hand-foot syndrome (blistering/difficulty walking), diffuse body rash, mucositis, anorexia, weight loss. </a:t>
            </a:r>
            <a:r>
              <a:rPr lang="en-US" sz="2220" dirty="0"/>
              <a:t>Dose reduced to 200 mg BID PO helpful.  Repeat CT after six months showed progression with increasing size/number liver lesions, new peritoneal disease. </a:t>
            </a:r>
            <a:r>
              <a:rPr lang="en-US" sz="2220" b="1" dirty="0"/>
              <a:t>AFP 100.</a:t>
            </a:r>
            <a:endParaRPr dirty="0">
              <a:uFillTx/>
            </a:endParaRPr>
          </a:p>
          <a:p>
            <a:pPr marL="349250" indent="-349250">
              <a:buSzPts val="2442"/>
            </a:pPr>
            <a:endParaRPr dirty="0">
              <a:uFillTx/>
            </a:endParaRPr>
          </a:p>
        </p:txBody>
      </p:sp>
    </p:spTree>
    <p:extLst>
      <p:ext uri="{BB962C8B-B14F-4D97-AF65-F5344CB8AC3E}">
        <p14:creationId xmlns:p14="http://schemas.microsoft.com/office/powerpoint/2010/main" val="2949113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024"/>
          <a:stretch/>
        </p:blipFill>
        <p:spPr bwMode="auto">
          <a:xfrm>
            <a:off x="2211585" y="0"/>
            <a:ext cx="6121400" cy="658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32986" y="4035451"/>
            <a:ext cx="202517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From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Lacouture</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ME, et al. </a:t>
            </a:r>
            <a:r>
              <a:rPr kumimoji="0" lang="en-US" sz="1400" b="0" i="1" u="none" strike="noStrike" kern="0" cap="none" spc="0" normalizeH="0" baseline="0" noProof="0" dirty="0">
                <a:ln>
                  <a:noFill/>
                </a:ln>
                <a:solidFill>
                  <a:srgbClr val="000000"/>
                </a:solidFill>
                <a:effectLst/>
                <a:uLnTx/>
                <a:uFillTx/>
                <a:latin typeface="Arial"/>
                <a:ea typeface="+mn-ea"/>
                <a:cs typeface="Arial"/>
                <a:sym typeface="Arial"/>
              </a:rPr>
              <a:t>The Oncologist</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2008;13:1001-1011.</a:t>
            </a:r>
          </a:p>
        </p:txBody>
      </p:sp>
    </p:spTree>
    <p:extLst>
      <p:ext uri="{BB962C8B-B14F-4D97-AF65-F5344CB8AC3E}">
        <p14:creationId xmlns:p14="http://schemas.microsoft.com/office/powerpoint/2010/main" val="687624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051" y="107576"/>
            <a:ext cx="8064501" cy="617898"/>
          </a:xfrm>
        </p:spPr>
        <p:txBody>
          <a:bodyPr/>
          <a:lstStyle/>
          <a:p>
            <a:r>
              <a:rPr lang="en-US" sz="1050" dirty="0"/>
              <a:t>Published in American Journal of Clinical Dermatology 2016</a:t>
            </a:r>
            <a:br>
              <a:rPr lang="en-US" sz="1050" dirty="0"/>
            </a:br>
            <a:r>
              <a:rPr lang="en-US" sz="1050" dirty="0" err="1">
                <a:hlinkClick r:id="rId2"/>
              </a:rPr>
              <a:t>Multikinase</a:t>
            </a:r>
            <a:r>
              <a:rPr lang="en-US" sz="1050" dirty="0">
                <a:hlinkClick r:id="rId2"/>
              </a:rPr>
              <a:t> Inhibitor-Induced Hand–Foot Skin Reaction: A Review of Clinical Presentation, Pathogenesis, and Management</a:t>
            </a:r>
            <a:br>
              <a:rPr lang="en-US" sz="1050" dirty="0"/>
            </a:br>
            <a:r>
              <a:rPr lang="en-US" sz="900" dirty="0" err="1"/>
              <a:t>Kumutnart</a:t>
            </a:r>
            <a:r>
              <a:rPr lang="en-US" sz="900" dirty="0"/>
              <a:t> </a:t>
            </a:r>
            <a:r>
              <a:rPr lang="en-US" sz="900" dirty="0" err="1"/>
              <a:t>Chanprapaph</a:t>
            </a:r>
            <a:r>
              <a:rPr lang="en-US" sz="900" dirty="0"/>
              <a:t> et al.</a:t>
            </a:r>
          </a:p>
        </p:txBody>
      </p:sp>
      <p:sp>
        <p:nvSpPr>
          <p:cNvPr id="3" name="Text Placeholder 2"/>
          <p:cNvSpPr>
            <a:spLocks noGrp="1"/>
          </p:cNvSpPr>
          <p:nvPr>
            <p:ph type="body"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1" y="1150145"/>
            <a:ext cx="8089900" cy="52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088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Template 1">
  <a:themeElements>
    <a:clrScheme name="MSK color pallete">
      <a:dk1>
        <a:sysClr val="windowText" lastClr="000000"/>
      </a:dk1>
      <a:lt1>
        <a:sysClr val="window" lastClr="FFFFFF"/>
      </a:lt1>
      <a:dk2>
        <a:srgbClr val="737373"/>
      </a:dk2>
      <a:lt2>
        <a:srgbClr val="B3B3A6"/>
      </a:lt2>
      <a:accent1>
        <a:srgbClr val="2986E2"/>
      </a:accent1>
      <a:accent2>
        <a:srgbClr val="F26529"/>
      </a:accent2>
      <a:accent3>
        <a:srgbClr val="FFF5BC"/>
      </a:accent3>
      <a:accent4>
        <a:srgbClr val="737373"/>
      </a:accent4>
      <a:accent5>
        <a:srgbClr val="B3B3A6"/>
      </a:accent5>
      <a:accent6>
        <a:srgbClr val="2875B4"/>
      </a:accent6>
      <a:hlink>
        <a:srgbClr val="00BDF2"/>
      </a:hlink>
      <a:folHlink>
        <a:srgbClr val="9BDC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BC8461CB-1DBE-496C-B01D-4E358CC4744A}" vid="{AD9432F4-AAB6-411F-B274-1B7679D4A4E1}"/>
    </a:ext>
  </a:extLst>
</a:theme>
</file>

<file path=ppt/theme/theme3.xml><?xml version="1.0" encoding="utf-8"?>
<a:theme xmlns:a="http://schemas.openxmlformats.org/drawingml/2006/main" name="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2673</TotalTime>
  <Words>2527</Words>
  <Application>Microsoft Macintosh PowerPoint</Application>
  <PresentationFormat>Widescreen</PresentationFormat>
  <Paragraphs>723</Paragraphs>
  <Slides>55</Slides>
  <Notes>26</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55</vt:i4>
      </vt:variant>
    </vt:vector>
  </HeadingPairs>
  <TitlesOfParts>
    <vt:vector size="75" baseType="lpstr">
      <vt:lpstr>Arial Unicode MS</vt:lpstr>
      <vt:lpstr>Arial</vt:lpstr>
      <vt:lpstr>Arial</vt:lpstr>
      <vt:lpstr>Arial Bold</vt:lpstr>
      <vt:lpstr>Calibri</vt:lpstr>
      <vt:lpstr>Calibri Light</vt:lpstr>
      <vt:lpstr>Corbel</vt:lpstr>
      <vt:lpstr>Georgia</vt:lpstr>
      <vt:lpstr>Noto Sans Symbols</vt:lpstr>
      <vt:lpstr>Source Sans Pro</vt:lpstr>
      <vt:lpstr>Symbol</vt:lpstr>
      <vt:lpstr>Times New Roman</vt:lpstr>
      <vt:lpstr>Trebuchet MS</vt:lpstr>
      <vt:lpstr>Wingdings</vt:lpstr>
      <vt:lpstr>Custom Design</vt:lpstr>
      <vt:lpstr>Slide Template 1</vt:lpstr>
      <vt:lpstr>Breeze</vt:lpstr>
      <vt:lpstr>Office Theme</vt:lpstr>
      <vt:lpstr>1_Office Theme</vt:lpstr>
      <vt:lpstr>1_Breeze</vt:lpstr>
      <vt:lpstr>PowerPoint Presentation</vt:lpstr>
      <vt:lpstr>Disclosures for Ms Mitchell</vt:lpstr>
      <vt:lpstr>Disclosures for Dr O’Reilly</vt:lpstr>
      <vt:lpstr>Approximately how many patients with the following types of cancer have you interacted with over the past year?</vt:lpstr>
      <vt:lpstr>PowerPoint Presentation</vt:lpstr>
      <vt:lpstr>Metastatic HCC, Multiple Lines of Therapy</vt:lpstr>
      <vt:lpstr>PowerPoint Presentation</vt:lpstr>
      <vt:lpstr>PowerPoint Presentation</vt:lpstr>
      <vt:lpstr>Published in American Journal of Clinical Dermatology 2016 Multikinase Inhibitor-Induced Hand–Foot Skin Reaction: A Review of Clinical Presentation, Pathogenesis, and Management Kumutnart Chanprapaph et al.</vt:lpstr>
      <vt:lpstr>PowerPoint Presentation</vt:lpstr>
      <vt:lpstr>PowerPoint Presentation</vt:lpstr>
      <vt:lpstr>Side Effect Teaching Points</vt:lpstr>
      <vt:lpstr>Side Effect Teaching Points</vt:lpstr>
      <vt:lpstr>Psychosocial Aspects</vt:lpstr>
      <vt:lpstr>Research To Practice: HCC &amp; Pancreatic Cancer 11-09-2019 Nursing Symposium</vt:lpstr>
      <vt:lpstr>41-Year Old Hep B HCC: Symptomatic How Best To Treat?</vt:lpstr>
      <vt:lpstr>First-Line Therapy for HCC SHARP: Sorafenib vs Placebo Overall Survival</vt:lpstr>
      <vt:lpstr> First-Line Therapy for HCC REFLECT: Lenvatinib vs Sorafenib: Survival</vt:lpstr>
      <vt:lpstr>Second-Line HCC REACH 2: Phase III Ramucirumab vs Placebo</vt:lpstr>
      <vt:lpstr>Second-Line/Beyond REACH 2: Overall Survival (AFP &gt; 400 ng/ml)</vt:lpstr>
      <vt:lpstr>HCC Options for 2nd-Line/ 3rd-Line</vt:lpstr>
      <vt:lpstr>Checkpoint Inhibitor Therapy in HCC   Confusing data!</vt:lpstr>
      <vt:lpstr>First-Line Therapy HCC CheckMate 459: Nivolumab vs Sorafenib OS</vt:lpstr>
      <vt:lpstr>KEYNOTE 240 Phase III HCC in 2nd Line Pembrolizumab vs Placebo: Overall Survival</vt:lpstr>
      <vt:lpstr>Ongoing/ Pending Data: Front-Line HCC Trials</vt:lpstr>
      <vt:lpstr>HCC Summary 2019</vt:lpstr>
      <vt:lpstr>PowerPoint Presentation</vt:lpstr>
      <vt:lpstr>Day in the Life: Pancreatic Cancer</vt:lpstr>
      <vt:lpstr>Day in the Life: Pancreatic Cancer</vt:lpstr>
      <vt:lpstr>Metastatic Pancreatic Cancer, BRCA1 positive,  PARP inhibitor</vt:lpstr>
      <vt:lpstr>PowerPoint Presentation</vt:lpstr>
      <vt:lpstr>PowerPoint Presentation</vt:lpstr>
      <vt:lpstr>PowerPoint Presentation</vt:lpstr>
      <vt:lpstr>Side Effect Teaching Points</vt:lpstr>
      <vt:lpstr>Psychosocial Aspects</vt:lpstr>
      <vt:lpstr>Research To Practice: HCC &amp; Pancreatic Cancer 11-09-2019 Nursing Symposium</vt:lpstr>
      <vt:lpstr>Therapeutic Landscape for PDAC 2019 (adapted with thanks)</vt:lpstr>
      <vt:lpstr>Factors For Therapy Selection</vt:lpstr>
      <vt:lpstr> Front-Line Metastatic Pancreas Cancer FOLFIRINOX vs Gemcitabine</vt:lpstr>
      <vt:lpstr>FOLFIRINOX (FFX) vs Gemcitabine Overall Survival</vt:lpstr>
      <vt:lpstr>FOLFIRINOX vs Gemcitabine  Quality of Life</vt:lpstr>
      <vt:lpstr>  Front-Line Metastatic Pancreas Cancer  MPACT: Phase III Gem/Nab-P vs Gem</vt:lpstr>
      <vt:lpstr>MPACT: Overall Survival Gem+nab-P vs Gem</vt:lpstr>
      <vt:lpstr>Adjuvant or Neoadjuvant Therapy Pancreas Cancer</vt:lpstr>
      <vt:lpstr>Surgery First vs Neoadjuvant Therapy?</vt:lpstr>
      <vt:lpstr>Adjuvant mFOLFIRINOX vs Gemcitabine</vt:lpstr>
      <vt:lpstr>PRODIGE: Overall Survival</vt:lpstr>
      <vt:lpstr>A021806 US Co-Operative Group Trial</vt:lpstr>
      <vt:lpstr>Genomics &amp; Treatment for Pancreas Cancer</vt:lpstr>
      <vt:lpstr>Pancreas Cancer: NCCN Updated 2019</vt:lpstr>
      <vt:lpstr>45-Year Old Male gBRCA1 PDAC:  Cisplatin-Gemcitabine</vt:lpstr>
      <vt:lpstr>Phase III Maintenance (POLO): Platinum Therapy → Olaparib/Placebo</vt:lpstr>
      <vt:lpstr>Primary Endpoint: PFS by Blinded Central Review</vt:lpstr>
      <vt:lpstr>Summary Pancreas 2019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Kyriaki Tsaganis</cp:lastModifiedBy>
  <cp:revision>326</cp:revision>
  <dcterms:created xsi:type="dcterms:W3CDTF">2014-03-19T18:03:37Z</dcterms:created>
  <dcterms:modified xsi:type="dcterms:W3CDTF">2019-11-13T17:01:29Z</dcterms:modified>
</cp:coreProperties>
</file>