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vml" ContentType="application/vnd.openxmlformats-officedocument.vmlDrawing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29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14.xml" ContentType="application/vnd.openxmlformats-officedocument.theme+xml"/>
  <Override PartName="/ppt/theme/theme13.xml" ContentType="application/vnd.openxmlformats-officedocument.theme+xml"/>
  <Override PartName="/ppt/theme/theme12.xml" ContentType="application/vnd.openxmlformats-officedocument.theme+xml"/>
  <Override PartName="/ppt/theme/theme11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ngesInfos/changesInfo1.xml" ContentType="application/vnd.ms-powerpoint.changesinfo+xml"/>
  <Override PartName="/ppt/tags/tag7.xml" ContentType="application/vnd.openxmlformats-officedocument.presentationml.tags+xml"/>
  <Override PartName="/ppt/tags/tag6.xml" ContentType="application/vnd.openxmlformats-officedocument.presentationml.tags+xml"/>
  <Override PartName="/ppt/tags/tag5.xml" ContentType="application/vnd.openxmlformats-officedocument.presentationml.tags+xml"/>
  <Override PartName="/ppt/tags/tag4.xml" ContentType="application/vnd.openxmlformats-officedocument.presentationml.tag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ppt/tags/tag1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7" r:id="rId2"/>
    <p:sldMasterId id="2147483679" r:id="rId3"/>
    <p:sldMasterId id="2147483696" r:id="rId4"/>
    <p:sldMasterId id="2147483712" r:id="rId5"/>
    <p:sldMasterId id="2147483733" r:id="rId6"/>
    <p:sldMasterId id="2147483775" r:id="rId7"/>
    <p:sldMasterId id="2147483782" r:id="rId8"/>
    <p:sldMasterId id="2147483813" r:id="rId9"/>
    <p:sldMasterId id="2147483825" r:id="rId10"/>
    <p:sldMasterId id="2147483834" r:id="rId11"/>
    <p:sldMasterId id="2147483849" r:id="rId12"/>
    <p:sldMasterId id="2147483875" r:id="rId13"/>
  </p:sldMasterIdLst>
  <p:notesMasterIdLst>
    <p:notesMasterId r:id="rId55"/>
  </p:notesMasterIdLst>
  <p:sldIdLst>
    <p:sldId id="259" r:id="rId14"/>
    <p:sldId id="362" r:id="rId15"/>
    <p:sldId id="256" r:id="rId16"/>
    <p:sldId id="894" r:id="rId17"/>
    <p:sldId id="893" r:id="rId18"/>
    <p:sldId id="890" r:id="rId19"/>
    <p:sldId id="258" r:id="rId20"/>
    <p:sldId id="443" r:id="rId21"/>
    <p:sldId id="453" r:id="rId22"/>
    <p:sldId id="444" r:id="rId23"/>
    <p:sldId id="434" r:id="rId24"/>
    <p:sldId id="435" r:id="rId25"/>
    <p:sldId id="437" r:id="rId26"/>
    <p:sldId id="438" r:id="rId27"/>
    <p:sldId id="441" r:id="rId28"/>
    <p:sldId id="440" r:id="rId29"/>
    <p:sldId id="436" r:id="rId30"/>
    <p:sldId id="454" r:id="rId31"/>
    <p:sldId id="456" r:id="rId32"/>
    <p:sldId id="891" r:id="rId33"/>
    <p:sldId id="892" r:id="rId34"/>
    <p:sldId id="261" r:id="rId35"/>
    <p:sldId id="280" r:id="rId36"/>
    <p:sldId id="896" r:id="rId37"/>
    <p:sldId id="897" r:id="rId38"/>
    <p:sldId id="262" r:id="rId39"/>
    <p:sldId id="263" r:id="rId40"/>
    <p:sldId id="281" r:id="rId41"/>
    <p:sldId id="282" r:id="rId42"/>
    <p:sldId id="264" r:id="rId43"/>
    <p:sldId id="265" r:id="rId44"/>
    <p:sldId id="266" r:id="rId45"/>
    <p:sldId id="267" r:id="rId46"/>
    <p:sldId id="268" r:id="rId47"/>
    <p:sldId id="269" r:id="rId48"/>
    <p:sldId id="270" r:id="rId49"/>
    <p:sldId id="257" r:id="rId50"/>
    <p:sldId id="277" r:id="rId51"/>
    <p:sldId id="275" r:id="rId52"/>
    <p:sldId id="276" r:id="rId53"/>
    <p:sldId id="279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56"/>
    <a:srgbClr val="E84749"/>
    <a:srgbClr val="E94E47"/>
    <a:srgbClr val="F17638"/>
    <a:srgbClr val="FF40FF"/>
    <a:srgbClr val="D4E3F4"/>
    <a:srgbClr val="7BB544"/>
    <a:srgbClr val="FF9300"/>
    <a:srgbClr val="5051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51"/>
    <p:restoredTop sz="96327"/>
  </p:normalViewPr>
  <p:slideViewPr>
    <p:cSldViewPr snapToGrid="0" snapToObjects="1">
      <p:cViewPr varScale="1">
        <p:scale>
          <a:sx n="124" d="100"/>
          <a:sy n="124" d="100"/>
        </p:scale>
        <p:origin x="75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notesMaster" Target="notesMasters/notesMaster1.xml"/><Relationship Id="rId63" Type="http://schemas.openxmlformats.org/officeDocument/2006/relationships/customXml" Target="../customXml/item3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customXml" Target="../customXml/item1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tableStyles" Target="tableStyle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lvana Izquierdo" userId="46480b9d-78ec-4659-884d-35c5467fe41c" providerId="ADAL" clId="{FF1CF6AB-769A-0749-B7D9-D236F605A552}"/>
    <pc:docChg chg="undo custSel addSld delSld modSld sldOrd delMainMaster">
      <pc:chgData name="Silvana Izquierdo" userId="46480b9d-78ec-4659-884d-35c5467fe41c" providerId="ADAL" clId="{FF1CF6AB-769A-0749-B7D9-D236F605A552}" dt="2019-02-19T18:01:15.157" v="349"/>
      <pc:docMkLst>
        <pc:docMk/>
      </pc:docMkLst>
      <pc:sldChg chg="addSp modSp add ord">
        <pc:chgData name="Silvana Izquierdo" userId="46480b9d-78ec-4659-884d-35c5467fe41c" providerId="ADAL" clId="{FF1CF6AB-769A-0749-B7D9-D236F605A552}" dt="2019-02-19T17:43:45.725" v="36" actId="1076"/>
        <pc:sldMkLst>
          <pc:docMk/>
          <pc:sldMk cId="3813608556" sldId="259"/>
        </pc:sldMkLst>
        <pc:spChg chg="add mod">
          <ac:chgData name="Silvana Izquierdo" userId="46480b9d-78ec-4659-884d-35c5467fe41c" providerId="ADAL" clId="{FF1CF6AB-769A-0749-B7D9-D236F605A552}" dt="2019-02-19T17:43:45.725" v="36" actId="1076"/>
          <ac:spMkLst>
            <pc:docMk/>
            <pc:sldMk cId="3813608556" sldId="259"/>
            <ac:spMk id="2" creationId="{3F4316DA-D783-2E4D-B568-74649449C5FF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image" Target="../media/image3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charset="0"/>
              </a:defRPr>
            </a:lvl1pPr>
          </a:lstStyle>
          <a:p>
            <a:fld id="{7139F55B-6B9C-4D4E-8A72-E299C4C64A41}" type="datetimeFigureOut">
              <a:rPr lang="en-US" smtClean="0"/>
              <a:pPr/>
              <a:t>3/2/20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charset="0"/>
              </a:defRPr>
            </a:lvl1pPr>
          </a:lstStyle>
          <a:p>
            <a:fld id="{FA8FB2E5-378F-DE4E-BB7B-A485723615B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303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9C730F-36F0-40D8-B852-735CF51624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629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charset="0"/>
                <a:ea typeface="Osaka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charset="0"/>
                <a:ea typeface="Osaka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charset="0"/>
                <a:ea typeface="Osaka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charset="0"/>
                <a:ea typeface="Osaka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" charset="0"/>
                <a:ea typeface="Osaka" charset="-128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2EA33A-A586-4EF4-9E54-58D3DE4C9C4D}" type="slidenum">
              <a:rPr kumimoji="1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Osaka" charset="-128"/>
                <a:cs typeface="+mn-cs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Osaka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724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EFB02D-97F0-8C44-B232-4C311FD9FC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724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3.gif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gif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emf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emf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emf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jpe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emf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emf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emf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em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emf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emf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emf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emf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emf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emf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emf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emf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399070"/>
            <a:ext cx="9144000" cy="2123615"/>
          </a:xfrm>
        </p:spPr>
        <p:txBody>
          <a:bodyPr anchor="ctr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614761"/>
            <a:ext cx="91440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>
                <a:solidFill>
                  <a:srgbClr val="50515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9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82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609600" y="0"/>
            <a:ext cx="10972800" cy="13335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7848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B114AB76-B76B-4E41-BDA3-027D36E6EBE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0" y="6400800"/>
            <a:ext cx="9327848" cy="457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20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830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609600" y="0"/>
            <a:ext cx="10972800" cy="13335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7848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B114AB76-B76B-4E41-BDA3-027D36E6EBE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0" y="6400800"/>
            <a:ext cx="9327848" cy="457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20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063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609600" y="0"/>
            <a:ext cx="10972800" cy="13335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7848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B114AB76-B76B-4E41-BDA3-027D36E6EBE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0" y="6400800"/>
            <a:ext cx="9327848" cy="457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20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046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609600" y="0"/>
            <a:ext cx="10972800" cy="13335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7848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B114AB76-B76B-4E41-BDA3-027D36E6EBE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0" y="6400800"/>
            <a:ext cx="9327848" cy="457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20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560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609600" y="0"/>
            <a:ext cx="10972800" cy="13335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7848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B114AB76-B76B-4E41-BDA3-027D36E6EBE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0" y="6400800"/>
            <a:ext cx="9327848" cy="457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20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416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609600" y="0"/>
            <a:ext cx="10972800" cy="13335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7848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B114AB76-B76B-4E41-BDA3-027D36E6EBE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0" y="6400800"/>
            <a:ext cx="9327848" cy="457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20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672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609600" y="0"/>
            <a:ext cx="10972800" cy="13335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7848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B114AB76-B76B-4E41-BDA3-027D36E6EBE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0" y="6400800"/>
            <a:ext cx="9327848" cy="457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20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265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609600" y="0"/>
            <a:ext cx="10972800" cy="13335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7848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B114AB76-B76B-4E41-BDA3-027D36E6EBE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0" y="6400800"/>
            <a:ext cx="9327848" cy="457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20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595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609600" y="0"/>
            <a:ext cx="10972800" cy="13335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7848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B114AB76-B76B-4E41-BDA3-027D36E6EBE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0" y="6400800"/>
            <a:ext cx="9327848" cy="457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20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717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609600" y="0"/>
            <a:ext cx="10972800" cy="13335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7848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B114AB76-B76B-4E41-BDA3-027D36E6EBE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0" y="6400800"/>
            <a:ext cx="9327848" cy="457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20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685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2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609600" y="0"/>
            <a:ext cx="10972800" cy="13335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7848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B114AB76-B76B-4E41-BDA3-027D36E6EBE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0" y="6400800"/>
            <a:ext cx="9327848" cy="457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20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822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609600" y="0"/>
            <a:ext cx="10972800" cy="13335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7848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B114AB76-B76B-4E41-BDA3-027D36E6EBE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0" y="6400800"/>
            <a:ext cx="9327848" cy="457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20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251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097EDF-541B-4499-9C3B-E79BFE9799E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A86D9-96CD-4E69-A44E-7563C2971CA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35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097EDF-541B-4499-9C3B-E79BFE9799E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A86D9-96CD-4E69-A44E-7563C2971CA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29296" y="1356697"/>
            <a:ext cx="10515600" cy="0"/>
          </a:xfrm>
          <a:prstGeom prst="line">
            <a:avLst/>
          </a:prstGeom>
          <a:ln w="15875">
            <a:solidFill>
              <a:srgbClr val="0E25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829147" y="1418566"/>
            <a:ext cx="10515600" cy="0"/>
          </a:xfrm>
          <a:prstGeom prst="line">
            <a:avLst/>
          </a:prstGeom>
          <a:ln w="28575">
            <a:solidFill>
              <a:srgbClr val="0E25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745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097EDF-541B-4499-9C3B-E79BFE9799E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A86D9-96CD-4E69-A44E-7563C2971CA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96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097EDF-541B-4499-9C3B-E79BFE9799E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A86D9-96CD-4E69-A44E-7563C2971CA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77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097EDF-541B-4499-9C3B-E79BFE9799E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A86D9-96CD-4E69-A44E-7563C2971CA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04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097EDF-541B-4499-9C3B-E79BFE9799E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A86D9-96CD-4E69-A44E-7563C2971CA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62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097EDF-541B-4499-9C3B-E79BFE9799E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A86D9-96CD-4E69-A44E-7563C2971CA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63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097EDF-541B-4499-9C3B-E79BFE9799E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A86D9-96CD-4E69-A44E-7563C2971CA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50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52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097EDF-541B-4499-9C3B-E79BFE9799E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A86D9-96CD-4E69-A44E-7563C2971CA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99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097EDF-541B-4499-9C3B-E79BFE9799E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A86D9-96CD-4E69-A44E-7563C2971CA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46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097EDF-541B-4499-9C3B-E79BFE9799E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A86D9-96CD-4E69-A44E-7563C2971CA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49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811F168-5851-4164-A476-942919F07F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3662363"/>
            <a:ext cx="607853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803447-2374-4FF1-99BE-86371556F3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525" y="3662363"/>
            <a:ext cx="6086475" cy="3200400"/>
          </a:xfrm>
          <a:prstGeom prst="rect">
            <a:avLst/>
          </a:prstGeom>
        </p:spPr>
      </p:pic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0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294B36-D511-4E23-A768-EAFA149B5CC7}"/>
              </a:ext>
            </a:extLst>
          </p:cNvPr>
          <p:cNvSpPr/>
          <p:nvPr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B42F6D-719A-45C6-BB57-84887368226C}"/>
              </a:ext>
            </a:extLst>
          </p:cNvPr>
          <p:cNvCxnSpPr/>
          <p:nvPr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CD6CB8-625C-44F5-9B90-77A60BCC4A2E}"/>
              </a:ext>
            </a:extLst>
          </p:cNvPr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>
            <a:extLst>
              <a:ext uri="{FF2B5EF4-FFF2-40B4-BE49-F238E27FC236}">
                <a16:creationId xmlns:a16="http://schemas.microsoft.com/office/drawing/2014/main" id="{078B106A-3121-420B-B2D9-854FF204BD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3900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C33664-ACD6-44A3-95A5-32325CBC9685}"/>
              </a:ext>
            </a:extLst>
          </p:cNvPr>
          <p:cNvSpPr/>
          <p:nvPr userDrawn="1"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ECCBFD-9ED3-4167-961B-65218739F1A5}"/>
              </a:ext>
            </a:extLst>
          </p:cNvPr>
          <p:cNvCxnSpPr/>
          <p:nvPr userDrawn="1"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5A2832-7EB2-44CE-B43D-FCA9D107E325}"/>
              </a:ext>
            </a:extLst>
          </p:cNvPr>
          <p:cNvCxnSpPr/>
          <p:nvPr userDrawn="1"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FA66A9F5-09EF-41DA-9109-8000D4A9FF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289" y="328613"/>
            <a:ext cx="1740838" cy="93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92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73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293BAA-8C62-4F73-8124-D4D6BEBF8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581" y="5345430"/>
            <a:ext cx="3827419" cy="124741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E97A50-08EF-437E-A636-931428B27154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7F3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815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43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77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57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972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13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8B3D9A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DCE80E-A528-4F84-999C-167B7BD87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06" y="3355525"/>
            <a:ext cx="3827419" cy="124741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9" name="Picture 5" descr="CCO_ONC_RGB.jpg">
            <a:extLst>
              <a:ext uri="{FF2B5EF4-FFF2-40B4-BE49-F238E27FC236}">
                <a16:creationId xmlns:a16="http://schemas.microsoft.com/office/drawing/2014/main" id="{A8FCC512-B9D6-45E5-83A8-5B1B4BEE14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31"/>
          <a:stretch>
            <a:fillRect/>
          </a:stretch>
        </p:blipFill>
        <p:spPr bwMode="auto">
          <a:xfrm>
            <a:off x="8150225" y="5876925"/>
            <a:ext cx="36734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038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MC-G214 15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03200" y="111125"/>
            <a:ext cx="30480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8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914400" y="4572000"/>
            <a:ext cx="10363200" cy="1371600"/>
          </a:xfrm>
          <a:ln w="9525">
            <a:tailEnd/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348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2514600"/>
            <a:ext cx="10363200" cy="1143000"/>
          </a:xfrm>
          <a:ln w="9525">
            <a:tailEnd/>
          </a:ln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6699FF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6699FF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9347200" y="6553200"/>
            <a:ext cx="2540000" cy="152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folHlink"/>
                </a:solidFill>
                <a:latin typeface="Arial" pitchFamily="-106" charset="0"/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9D70CC-8C03-004D-9DBE-9D38E5AD7F4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6699FF"/>
                </a:solidFill>
                <a:effectLst/>
                <a:uLnTx/>
                <a:uFillTx/>
                <a:latin typeface="Arial" pitchFamily="-106" charset="0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6699FF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91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MC-G214 15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03200" y="111125"/>
            <a:ext cx="30480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6699FF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6699FF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61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MC-G214 15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03200" y="128589"/>
            <a:ext cx="30480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6699FF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6699FF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09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MC-G214 15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03200" y="111125"/>
            <a:ext cx="30480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2" y="1792288"/>
            <a:ext cx="5077884" cy="46847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484" y="1792288"/>
            <a:ext cx="5077883" cy="46847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6699FF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6699FF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21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MC-G214 15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03200" y="111125"/>
            <a:ext cx="30480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6699FF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6699FF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17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MC-G214 15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03200" y="111125"/>
            <a:ext cx="30480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6699FF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6699FF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53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MC-G214 15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03200" y="111125"/>
            <a:ext cx="30480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6699FF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6699FF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35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MC-G214 15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03200" y="111125"/>
            <a:ext cx="30480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6699FF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6699FF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67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MC-G214 15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03200" y="111125"/>
            <a:ext cx="30480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6699FF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6699FF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81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01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MC-G214 15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03200" y="111125"/>
            <a:ext cx="30480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6699FF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6699FF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32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MC-G214 15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03200" y="111125"/>
            <a:ext cx="30480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4684" y="431800"/>
            <a:ext cx="2588683" cy="6045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2" y="431800"/>
            <a:ext cx="7567084" cy="6045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6699FF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6699FF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69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MC-G214 15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03200" y="111125"/>
            <a:ext cx="30480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31800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2" y="1792288"/>
            <a:ext cx="10358967" cy="468471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6699FF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6699FF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36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MC-G214 15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03200" y="111125"/>
            <a:ext cx="30480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6699FF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6699FF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90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1_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MC-G214 15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03200" y="111125"/>
            <a:ext cx="30480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31800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2" y="1792288"/>
            <a:ext cx="10358967" cy="468471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6699FF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6699FF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42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097EDF-541B-4499-9C3B-E79BFE9799E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A86D9-96CD-4E69-A44E-7563C2971CA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91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097EDF-541B-4499-9C3B-E79BFE9799E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A86D9-96CD-4E69-A44E-7563C2971CA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29296" y="1356697"/>
            <a:ext cx="10515600" cy="0"/>
          </a:xfrm>
          <a:prstGeom prst="line">
            <a:avLst/>
          </a:prstGeom>
          <a:ln w="15875">
            <a:solidFill>
              <a:srgbClr val="0E25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829147" y="1418566"/>
            <a:ext cx="10515600" cy="0"/>
          </a:xfrm>
          <a:prstGeom prst="line">
            <a:avLst/>
          </a:prstGeom>
          <a:ln w="28575">
            <a:solidFill>
              <a:srgbClr val="0E25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772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097EDF-541B-4499-9C3B-E79BFE9799E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A86D9-96CD-4E69-A44E-7563C2971CA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10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097EDF-541B-4499-9C3B-E79BFE9799E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A86D9-96CD-4E69-A44E-7563C2971CA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86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097EDF-541B-4499-9C3B-E79BFE9799E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A86D9-96CD-4E69-A44E-7563C2971CA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07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20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097EDF-541B-4499-9C3B-E79BFE9799E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A86D9-96CD-4E69-A44E-7563C2971CA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07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097EDF-541B-4499-9C3B-E79BFE9799E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A86D9-96CD-4E69-A44E-7563C2971CA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24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097EDF-541B-4499-9C3B-E79BFE9799E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A86D9-96CD-4E69-A44E-7563C2971CA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7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097EDF-541B-4499-9C3B-E79BFE9799E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A86D9-96CD-4E69-A44E-7563C2971CA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74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097EDF-541B-4499-9C3B-E79BFE9799E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A86D9-96CD-4E69-A44E-7563C2971CA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30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097EDF-541B-4499-9C3B-E79BFE9799E1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FA86D9-96CD-4E69-A44E-7563C2971CA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8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_M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01700" y="1439255"/>
            <a:ext cx="10981944" cy="4976276"/>
          </a:xfrm>
        </p:spPr>
        <p:txBody>
          <a:bodyPr/>
          <a:lstStyle>
            <a:lvl1pPr marL="304792" indent="-304792">
              <a:spcBef>
                <a:spcPts val="1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738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257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4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52079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8CF95B-D033-334F-96B5-C1B83BE968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25608" y="5914744"/>
            <a:ext cx="1270000" cy="355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3F5C41-6079-5B4F-9B6F-DEAB4D392E2E}"/>
              </a:ext>
            </a:extLst>
          </p:cNvPr>
          <p:cNvSpPr txBox="1"/>
          <p:nvPr userDrawn="1"/>
        </p:nvSpPr>
        <p:spPr>
          <a:xfrm>
            <a:off x="64008" y="6423485"/>
            <a:ext cx="5212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>
                <a:solidFill>
                  <a:srgbClr val="002656"/>
                </a:solidFill>
                <a:effectLst/>
                <a:latin typeface="+mn-lt"/>
                <a:ea typeface="+mn-ea"/>
                <a:cs typeface="+mn-cs"/>
              </a:rPr>
              <a:t>Survey of general medical oncologists, February 2019</a:t>
            </a:r>
          </a:p>
        </p:txBody>
      </p:sp>
    </p:spTree>
    <p:extLst>
      <p:ext uri="{BB962C8B-B14F-4D97-AF65-F5344CB8AC3E}">
        <p14:creationId xmlns:p14="http://schemas.microsoft.com/office/powerpoint/2010/main" val="28586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48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25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091F59-5EF3-0F4C-B1DA-1B4B9B852406}"/>
              </a:ext>
            </a:extLst>
          </p:cNvPr>
          <p:cNvSpPr txBox="1"/>
          <p:nvPr userDrawn="1"/>
        </p:nvSpPr>
        <p:spPr>
          <a:xfrm>
            <a:off x="64008" y="6423485"/>
            <a:ext cx="5212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>
                <a:solidFill>
                  <a:srgbClr val="002656"/>
                </a:solidFill>
                <a:effectLst/>
                <a:latin typeface="+mn-lt"/>
                <a:ea typeface="+mn-ea"/>
                <a:cs typeface="+mn-cs"/>
              </a:rPr>
              <a:t>Survey of general medical oncologists, February 2020</a:t>
            </a:r>
          </a:p>
        </p:txBody>
      </p:sp>
    </p:spTree>
    <p:extLst>
      <p:ext uri="{BB962C8B-B14F-4D97-AF65-F5344CB8AC3E}">
        <p14:creationId xmlns:p14="http://schemas.microsoft.com/office/powerpoint/2010/main" val="337023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28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48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84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09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60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27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39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52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2"/>
            <a:ext cx="10363200" cy="1470025"/>
          </a:xfrm>
          <a:prstGeom prst="rect">
            <a:avLst/>
          </a:prstGeom>
        </p:spPr>
        <p:txBody>
          <a:bodyPr lIns="91432" tIns="45718" rIns="91432" bIns="45718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91432" tIns="45718" rIns="91432" bIns="4571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62"/>
            <a:ext cx="2844800" cy="365125"/>
          </a:xfrm>
          <a:prstGeom prst="rect">
            <a:avLst/>
          </a:prstGeom>
        </p:spPr>
        <p:txBody>
          <a:bodyPr lIns="91432" tIns="45718" rIns="91432" bIns="45718"/>
          <a:lstStyle/>
          <a:p>
            <a:pPr defTabSz="457155"/>
            <a:fld id="{74B6CDD9-8C00-4F45-BAF9-C441F8C7CBCF}" type="datetimeFigureOut">
              <a:rPr lang="en-US" sz="1900" smtClean="0">
                <a:solidFill>
                  <a:srgbClr val="000000"/>
                </a:solidFill>
              </a:rPr>
              <a:pPr defTabSz="457155"/>
              <a:t>3/2/20</a:t>
            </a:fld>
            <a:endParaRPr lang="en-US" sz="190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62"/>
            <a:ext cx="3860800" cy="365125"/>
          </a:xfrm>
          <a:prstGeom prst="rect">
            <a:avLst/>
          </a:prstGeom>
        </p:spPr>
        <p:txBody>
          <a:bodyPr lIns="91432" tIns="45718" rIns="91432" bIns="45718"/>
          <a:lstStyle/>
          <a:p>
            <a:pPr defTabSz="457155"/>
            <a:endParaRPr lang="en-US" sz="190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C9768-3BE8-C34D-A786-09F04F756C7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81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40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lide Titl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8"/>
          <p:cNvSpPr>
            <a:spLocks noGrp="1"/>
          </p:cNvSpPr>
          <p:nvPr>
            <p:ph type="title" hasCustomPrompt="1"/>
          </p:nvPr>
        </p:nvSpPr>
        <p:spPr>
          <a:xfrm>
            <a:off x="288003" y="1848643"/>
            <a:ext cx="9097012" cy="672000"/>
          </a:xfrm>
          <a:prstGeom prst="rect">
            <a:avLst/>
          </a:prstGeom>
        </p:spPr>
        <p:txBody>
          <a:bodyPr vert="horz" lIns="121917" tIns="60958" rIns="121917" bIns="60958"/>
          <a:lstStyle>
            <a:lvl1pPr algn="l">
              <a:lnSpc>
                <a:spcPct val="90000"/>
              </a:lnSpc>
              <a:defRPr sz="3700" b="1" baseline="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Click to add presentation title</a:t>
            </a:r>
          </a:p>
        </p:txBody>
      </p:sp>
      <p:sp>
        <p:nvSpPr>
          <p:cNvPr id="10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287999" y="5951992"/>
            <a:ext cx="8640000" cy="254400"/>
          </a:xfrm>
          <a:prstGeom prst="rect">
            <a:avLst/>
          </a:prstGeom>
        </p:spPr>
        <p:txBody>
          <a:bodyPr vert="horz" lIns="121917" tIns="60958" rIns="121917" bIns="60958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9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Click to add speaker title</a:t>
            </a:r>
          </a:p>
        </p:txBody>
      </p:sp>
      <p:sp>
        <p:nvSpPr>
          <p:cNvPr id="12" name="Text Placeholder 29"/>
          <p:cNvSpPr>
            <a:spLocks noGrp="1"/>
          </p:cNvSpPr>
          <p:nvPr>
            <p:ph type="body" sz="quarter" idx="12" hasCustomPrompt="1"/>
          </p:nvPr>
        </p:nvSpPr>
        <p:spPr>
          <a:xfrm>
            <a:off x="287999" y="6226992"/>
            <a:ext cx="8640000" cy="254400"/>
          </a:xfrm>
          <a:prstGeom prst="rect">
            <a:avLst/>
          </a:prstGeom>
        </p:spPr>
        <p:txBody>
          <a:bodyPr vert="horz" lIns="121917" tIns="60958" rIns="121917" bIns="60958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Click to add event title</a:t>
            </a:r>
          </a:p>
        </p:txBody>
      </p:sp>
      <p:sp>
        <p:nvSpPr>
          <p:cNvPr id="13" name="Text Placeholder 29"/>
          <p:cNvSpPr>
            <a:spLocks noGrp="1"/>
          </p:cNvSpPr>
          <p:nvPr>
            <p:ph type="body" sz="quarter" idx="15" hasCustomPrompt="1"/>
          </p:nvPr>
        </p:nvSpPr>
        <p:spPr>
          <a:xfrm>
            <a:off x="9504000" y="5951992"/>
            <a:ext cx="2496000" cy="254400"/>
          </a:xfrm>
          <a:prstGeom prst="rect">
            <a:avLst/>
          </a:prstGeom>
        </p:spPr>
        <p:txBody>
          <a:bodyPr vert="horz" lIns="121917" tIns="60958" rIns="121917" bIns="60958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 baseline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Confidential statement</a:t>
            </a:r>
          </a:p>
        </p:txBody>
      </p:sp>
      <p:sp>
        <p:nvSpPr>
          <p:cNvPr id="14" name="Text Placeholder 29"/>
          <p:cNvSpPr>
            <a:spLocks noGrp="1"/>
          </p:cNvSpPr>
          <p:nvPr>
            <p:ph type="body" sz="quarter" idx="13" hasCustomPrompt="1"/>
          </p:nvPr>
        </p:nvSpPr>
        <p:spPr>
          <a:xfrm>
            <a:off x="9504000" y="6226992"/>
            <a:ext cx="2496000" cy="254400"/>
          </a:xfrm>
          <a:prstGeom prst="rect">
            <a:avLst/>
          </a:prstGeom>
        </p:spPr>
        <p:txBody>
          <a:bodyPr vert="horz" lIns="121917" tIns="60958" rIns="121917" bIns="60958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00 Month Year</a:t>
            </a:r>
          </a:p>
        </p:txBody>
      </p:sp>
    </p:spTree>
    <p:extLst>
      <p:ext uri="{BB962C8B-B14F-4D97-AF65-F5344CB8AC3E}">
        <p14:creationId xmlns:p14="http://schemas.microsoft.com/office/powerpoint/2010/main" val="25410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081BD8D-90B2-44AB-9FF3-1F7A441F1FAE}"/>
              </a:ext>
            </a:extLst>
          </p:cNvPr>
          <p:cNvSpPr/>
          <p:nvPr userDrawn="1"/>
        </p:nvSpPr>
        <p:spPr>
          <a:xfrm>
            <a:off x="1" y="-16329"/>
            <a:ext cx="12192000" cy="4629151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sz="2400" dirty="0"/>
          </a:p>
        </p:txBody>
      </p:sp>
      <p:sp>
        <p:nvSpPr>
          <p:cNvPr id="18" name="Rectangle 55">
            <a:extLst>
              <a:ext uri="{FF2B5EF4-FFF2-40B4-BE49-F238E27FC236}">
                <a16:creationId xmlns:a16="http://schemas.microsoft.com/office/drawing/2014/main" id="{34810A1D-62AF-40D2-BE14-AD3A7D2918C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725678" y="409577"/>
            <a:ext cx="11032823" cy="2882265"/>
          </a:xfrm>
        </p:spPr>
        <p:txBody>
          <a:bodyPr/>
          <a:lstStyle>
            <a:lvl1pPr>
              <a:defRPr sz="3867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F7C91B4-87FC-4935-9F25-DE5E70BD82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07" y="3355525"/>
            <a:ext cx="3827419" cy="1247411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4565F86-5224-49AF-834C-BFD680380CA1}"/>
              </a:ext>
            </a:extLst>
          </p:cNvPr>
          <p:cNvCxnSpPr/>
          <p:nvPr userDrawn="1"/>
        </p:nvCxnSpPr>
        <p:spPr bwMode="auto">
          <a:xfrm>
            <a:off x="-22230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3" name="Picture 5" descr="CCO_ONC_RGB.jpg">
            <a:extLst>
              <a:ext uri="{FF2B5EF4-FFF2-40B4-BE49-F238E27FC236}">
                <a16:creationId xmlns:a16="http://schemas.microsoft.com/office/drawing/2014/main" id="{A6AEE984-4E13-41A6-A9D5-072DBE2E5A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31"/>
          <a:stretch>
            <a:fillRect/>
          </a:stretch>
        </p:blipFill>
        <p:spPr bwMode="auto">
          <a:xfrm>
            <a:off x="8150225" y="5876926"/>
            <a:ext cx="3673475" cy="71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776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44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9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7" y="1513047"/>
            <a:ext cx="10877529" cy="46506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64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1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293BAA-8C62-4F73-8124-D4D6BEBF8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581" y="5345429"/>
            <a:ext cx="3827419" cy="124741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E97A50-08EF-437E-A636-931428B27154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7F3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85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60" y="238129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29"/>
            <a:ext cx="5309279" cy="467873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67"/>
            </a:lvl2pPr>
            <a:lvl3pPr>
              <a:defRPr sz="2400"/>
            </a:lvl3pPr>
            <a:lvl4pPr>
              <a:defRPr sz="2267"/>
            </a:lvl4pPr>
            <a:lvl5pPr>
              <a:defRPr sz="2000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3" y="1510730"/>
            <a:ext cx="5229571" cy="46794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67"/>
            </a:lvl2pPr>
            <a:lvl3pPr>
              <a:defRPr sz="2400"/>
            </a:lvl3pPr>
            <a:lvl4pPr>
              <a:defRPr sz="2267"/>
            </a:lvl4pPr>
            <a:lvl5pPr>
              <a:defRPr sz="2000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64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3" y="1510729"/>
            <a:ext cx="5229571" cy="466574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67"/>
            </a:lvl3pPr>
            <a:lvl4pPr>
              <a:defRPr sz="2000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9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29"/>
            <a:ext cx="5309279" cy="467873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67"/>
            </a:lvl2pPr>
            <a:lvl3pPr>
              <a:defRPr sz="2400"/>
            </a:lvl3pPr>
            <a:lvl4pPr>
              <a:defRPr sz="2267"/>
            </a:lvl4pPr>
            <a:lvl5pPr>
              <a:defRPr sz="2000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9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61" y="238129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78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06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514351" y="4856675"/>
            <a:ext cx="11283951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8B3D9A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6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867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8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DCE80E-A528-4F84-999C-167B7BD87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07" y="3355525"/>
            <a:ext cx="3827419" cy="124741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22230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9" name="Picture 5" descr="CCO_ONC_RGB.jpg">
            <a:extLst>
              <a:ext uri="{FF2B5EF4-FFF2-40B4-BE49-F238E27FC236}">
                <a16:creationId xmlns:a16="http://schemas.microsoft.com/office/drawing/2014/main" id="{A8FCC512-B9D6-45E5-83A8-5B1B4BEE14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31"/>
          <a:stretch>
            <a:fillRect/>
          </a:stretch>
        </p:blipFill>
        <p:spPr bwMode="auto">
          <a:xfrm>
            <a:off x="8150225" y="5876926"/>
            <a:ext cx="3673475" cy="71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22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2986E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18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0233" y="2223348"/>
            <a:ext cx="103632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0233" y="4691832"/>
            <a:ext cx="8534400" cy="1306987"/>
          </a:xfrm>
        </p:spPr>
        <p:txBody>
          <a:bodyPr>
            <a:normAutofit/>
          </a:bodyPr>
          <a:lstStyle>
            <a:lvl1pPr marL="0" indent="0" algn="l">
              <a:buNone/>
              <a:defRPr sz="1867">
                <a:solidFill>
                  <a:srgbClr val="FFFFFF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471932" y="6356352"/>
            <a:ext cx="3860800" cy="36512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Date or Reference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4900084" y="6356352"/>
            <a:ext cx="2844800" cy="365125"/>
          </a:xfrm>
          <a:prstGeom prst="rect">
            <a:avLst/>
          </a:prstGeom>
        </p:spPr>
        <p:txBody>
          <a:bodyPr lIns="68580" tIns="34290" rIns="68580" bIns="34290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D9DADDD7-F6DB-DE43-84D3-BDE65D6DBA6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MSKCC_logo_hor_s_rev_rgb_15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402167"/>
            <a:ext cx="2158312" cy="6647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5" b="23828"/>
          <a:stretch/>
        </p:blipFill>
        <p:spPr>
          <a:xfrm>
            <a:off x="5878833" y="1630037"/>
            <a:ext cx="6321779" cy="522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05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6580774"/>
            <a:ext cx="1311131" cy="169277"/>
          </a:xfrm>
        </p:spPr>
        <p:txBody>
          <a:bodyPr wrap="none" lIns="0" tIns="0" rIns="0" bIns="0" anchor="b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 dirty="0"/>
              <a:t>Click to add footnote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47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71932" y="6356352"/>
            <a:ext cx="3860800" cy="36512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900084" y="6356352"/>
            <a:ext cx="2844800" cy="365125"/>
          </a:xfrm>
          <a:prstGeom prst="rect">
            <a:avLst/>
          </a:prstGeom>
        </p:spPr>
        <p:txBody>
          <a:bodyPr lIns="68580" tIns="34290" rIns="68580" bIns="34290"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fld id="{D9DADDD7-F6DB-DE43-84D3-BDE65D6DBA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1934" y="161668"/>
            <a:ext cx="11394276" cy="68523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045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5111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71047"/>
            <a:ext cx="10515600" cy="441328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7F812D-3263-0C4C-92E3-EF502C67A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25608" y="5914744"/>
            <a:ext cx="12700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9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2986E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18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 b="0" dirty="0">
              <a:solidFill>
                <a:prstClr val="white"/>
              </a:solidFill>
            </a:endParaRPr>
          </a:p>
        </p:txBody>
      </p:sp>
      <p:pic>
        <p:nvPicPr>
          <p:cNvPr id="9" name="Picture 8" descr="MSKCC_logo_hor_s_rev_rgb_15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402167"/>
            <a:ext cx="2877749" cy="664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9048" y="2084802"/>
            <a:ext cx="10363200" cy="1470025"/>
          </a:xfrm>
        </p:spPr>
        <p:txBody>
          <a:bodyPr>
            <a:noAutofit/>
          </a:bodyPr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4900084" y="6356352"/>
            <a:ext cx="2844800" cy="365125"/>
          </a:xfrm>
          <a:prstGeom prst="rect">
            <a:avLst/>
          </a:prstGeom>
        </p:spPr>
        <p:txBody>
          <a:bodyPr lIns="68580" tIns="34290" rIns="68580" bIns="34290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fld id="{D9DADDD7-F6DB-DE43-84D3-BDE65D6DBA6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5" b="23828"/>
          <a:stretch/>
        </p:blipFill>
        <p:spPr>
          <a:xfrm>
            <a:off x="5878833" y="1630037"/>
            <a:ext cx="6321779" cy="522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94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53305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793068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173316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13079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71932" y="6356352"/>
            <a:ext cx="3860800" cy="36512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900084" y="6356352"/>
            <a:ext cx="2844800" cy="365125"/>
          </a:xfrm>
          <a:prstGeom prst="rect">
            <a:avLst/>
          </a:prstGeom>
        </p:spPr>
        <p:txBody>
          <a:bodyPr lIns="68580" tIns="34290" rIns="68580" bIns="34290"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fld id="{D9DADDD7-F6DB-DE43-84D3-BDE65D6DBA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11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811F168-5851-4164-A476-942919F07F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5" y="3662363"/>
            <a:ext cx="607853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E58CDD-5C8C-4B4D-9A1C-1923EC9F04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464" y="3657600"/>
            <a:ext cx="6105525" cy="320992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6C33664-ACD6-44A3-95A5-32325CBC9685}"/>
              </a:ext>
            </a:extLst>
          </p:cNvPr>
          <p:cNvSpPr/>
          <p:nvPr userDrawn="1"/>
        </p:nvSpPr>
        <p:spPr>
          <a:xfrm>
            <a:off x="1" y="1620837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sz="2400" dirty="0"/>
          </a:p>
        </p:txBody>
      </p:sp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1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294B36-D511-4E23-A768-EAFA149B5CC7}"/>
              </a:ext>
            </a:extLst>
          </p:cNvPr>
          <p:cNvSpPr/>
          <p:nvPr/>
        </p:nvSpPr>
        <p:spPr>
          <a:xfrm>
            <a:off x="1" y="1620837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endParaRPr lang="en-US" sz="24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B42F6D-719A-45C6-BB57-84887368226C}"/>
              </a:ext>
            </a:extLst>
          </p:cNvPr>
          <p:cNvCxnSpPr/>
          <p:nvPr/>
        </p:nvCxnSpPr>
        <p:spPr bwMode="auto">
          <a:xfrm>
            <a:off x="-14291" y="1620839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CD6CB8-625C-44F5-9B90-77A60BCC4A2E}"/>
              </a:ext>
            </a:extLst>
          </p:cNvPr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>
            <a:extLst>
              <a:ext uri="{FF2B5EF4-FFF2-40B4-BE49-F238E27FC236}">
                <a16:creationId xmlns:a16="http://schemas.microsoft.com/office/drawing/2014/main" id="{078B106A-3121-420B-B2D9-854FF204BD0F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3867">
                <a:solidFill>
                  <a:srgbClr val="455560"/>
                </a:solidFill>
              </a:defRPr>
            </a:lvl1pPr>
          </a:lstStyle>
          <a:p>
            <a:r>
              <a:rPr lang="en-US" dirty="0"/>
              <a:t>Optimizing the Use of BTK Inhibitors in B-Cell Malignancies: Insights for the Multidisciplinary Team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ECCBFD-9ED3-4167-961B-65218739F1A5}"/>
              </a:ext>
            </a:extLst>
          </p:cNvPr>
          <p:cNvCxnSpPr/>
          <p:nvPr userDrawn="1"/>
        </p:nvCxnSpPr>
        <p:spPr bwMode="auto">
          <a:xfrm>
            <a:off x="-14291" y="1620839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5A2832-7EB2-44CE-B43D-FCA9D107E325}"/>
              </a:ext>
            </a:extLst>
          </p:cNvPr>
          <p:cNvCxnSpPr/>
          <p:nvPr userDrawn="1"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6584C6F6-7C68-4C84-9CC8-97D2BB793D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290" y="328614"/>
            <a:ext cx="1740839" cy="93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9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06373"/>
            <a:ext cx="10972800" cy="713539"/>
          </a:xfrm>
          <a:prstGeom prst="rect">
            <a:avLst/>
          </a:prstGeom>
        </p:spPr>
        <p:txBody>
          <a:bodyPr/>
          <a:lstStyle>
            <a:lvl1pPr>
              <a:defRPr sz="3467">
                <a:solidFill>
                  <a:srgbClr val="CD113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232293"/>
            <a:ext cx="10972800" cy="4548403"/>
          </a:xfrm>
          <a:prstGeom prst="rect">
            <a:avLst/>
          </a:prstGeom>
        </p:spPr>
        <p:txBody>
          <a:bodyPr/>
          <a:lstStyle>
            <a:lvl1pPr>
              <a:defRPr sz="2267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67">
                <a:solidFill>
                  <a:schemeClr val="tx1"/>
                </a:solidFill>
              </a:defRPr>
            </a:lvl3pPr>
            <a:lvl4pPr>
              <a:defRPr sz="1867">
                <a:solidFill>
                  <a:schemeClr val="tx1"/>
                </a:solidFill>
              </a:defRPr>
            </a:lvl4pPr>
            <a:lvl5pPr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29A556-BE5C-4EA5-801A-ACB2B48761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5906265"/>
            <a:ext cx="10972800" cy="4318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1200"/>
              </a:lnSpc>
              <a:spcBef>
                <a:spcPts val="0"/>
              </a:spcBef>
              <a:buNone/>
              <a:defRPr sz="1067"/>
            </a:lvl1pPr>
            <a:lvl2pPr marL="609570" indent="0">
              <a:buNone/>
              <a:defRPr sz="1067"/>
            </a:lvl2pPr>
            <a:lvl3pPr marL="1219140" indent="0">
              <a:buNone/>
              <a:defRPr sz="1067"/>
            </a:lvl3pPr>
            <a:lvl4pPr marL="1828709" indent="0">
              <a:buNone/>
              <a:defRPr sz="1067"/>
            </a:lvl4pPr>
            <a:lvl5pPr marL="2438278" indent="0">
              <a:buNone/>
              <a:defRPr sz="1067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5EDCE2-24BC-564B-940A-5728FC679968}"/>
              </a:ext>
            </a:extLst>
          </p:cNvPr>
          <p:cNvSpPr txBox="1"/>
          <p:nvPr userDrawn="1"/>
        </p:nvSpPr>
        <p:spPr>
          <a:xfrm>
            <a:off x="9382244" y="6581001"/>
            <a:ext cx="2845920" cy="27699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Byrd, J et al. ASH 2017, Abstract #498</a:t>
            </a:r>
          </a:p>
        </p:txBody>
      </p:sp>
    </p:spTree>
    <p:extLst>
      <p:ext uri="{BB962C8B-B14F-4D97-AF65-F5344CB8AC3E}">
        <p14:creationId xmlns:p14="http://schemas.microsoft.com/office/powerpoint/2010/main" val="106830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enome Wh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4"/>
            <a:ext cx="12191997" cy="685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50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648395" y="92981"/>
            <a:ext cx="5435037" cy="1572608"/>
          </a:xfrm>
          <a:ln algn="ctr"/>
        </p:spPr>
        <p:txBody>
          <a:bodyPr lIns="91440" tIns="457200" anchor="b"/>
          <a:lstStyle>
            <a:lvl1pPr algn="l">
              <a:defRPr sz="32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17"/>
          <p:cNvSpPr>
            <a:spLocks noChangeArrowheads="1"/>
          </p:cNvSpPr>
          <p:nvPr userDrawn="1"/>
        </p:nvSpPr>
        <p:spPr bwMode="auto">
          <a:xfrm>
            <a:off x="472389" y="6464136"/>
            <a:ext cx="5909611" cy="8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en-US" sz="667" dirty="0">
                <a:solidFill>
                  <a:schemeClr val="tx2"/>
                </a:solidFill>
                <a:latin typeface="Arial Narrow" pitchFamily="34" charset="0"/>
              </a:rPr>
              <a:t>The Ohio State University Comprehensive Cancer Center – Arthur G. James Cancer Hospital and Richard J. Solove Research Institute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421" y="3008079"/>
            <a:ext cx="2743200" cy="95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48395" y="1772989"/>
            <a:ext cx="4485216" cy="836084"/>
          </a:xfrm>
        </p:spPr>
        <p:txBody>
          <a:bodyPr lIns="91440" tIns="45720" rIns="91440" bIns="45720"/>
          <a:lstStyle>
            <a:lvl1pPr marL="0" indent="0" algn="l">
              <a:spcBef>
                <a:spcPts val="0"/>
              </a:spcBef>
              <a:buNone/>
              <a:defRPr sz="2133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0581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Jason\Dropbox\Clarity (1)\OSUCCC - James\2014 PowerPoint Templates\2014 FINAL Research\Research Content Compact Elements\2013_ResearchStandardContent_compact_Bottom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12657"/>
            <a:ext cx="12192001" cy="84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6"/>
            <a:ext cx="11411163" cy="825729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11411163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660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5 research pro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63126"/>
            <a:ext cx="12191999" cy="4448175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915" y="977047"/>
            <a:ext cx="2733229" cy="94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648395" y="92982"/>
            <a:ext cx="5435037" cy="1234743"/>
          </a:xfrm>
          <a:ln algn="ctr"/>
        </p:spPr>
        <p:txBody>
          <a:bodyPr lIns="91440" tIns="457200" anchor="b"/>
          <a:lstStyle>
            <a:lvl1pPr algn="l">
              <a:defRPr sz="2933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48395" y="1415752"/>
            <a:ext cx="4485216" cy="717849"/>
          </a:xfrm>
        </p:spPr>
        <p:txBody>
          <a:bodyPr lIns="91440" tIns="45720" rIns="91440" bIns="45720"/>
          <a:lstStyle>
            <a:lvl1pPr marL="0" indent="0" algn="l">
              <a:spcBef>
                <a:spcPts val="267"/>
              </a:spcBef>
              <a:buNone/>
              <a:defRPr sz="18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22" name="Rectangle 17"/>
          <p:cNvSpPr>
            <a:spLocks noChangeArrowheads="1"/>
          </p:cNvSpPr>
          <p:nvPr userDrawn="1"/>
        </p:nvSpPr>
        <p:spPr bwMode="auto">
          <a:xfrm>
            <a:off x="550005" y="6547500"/>
            <a:ext cx="5909611" cy="8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en-US" sz="667" dirty="0">
                <a:solidFill>
                  <a:schemeClr val="tx2"/>
                </a:solidFill>
                <a:latin typeface="Arial Narrow" pitchFamily="34" charset="0"/>
              </a:rPr>
              <a:t>The Ohio State University Comprehensive Cancer Center – Arthur G. James Cancer Hospital and Richard J. Solove Research Institute</a:t>
            </a:r>
          </a:p>
        </p:txBody>
      </p:sp>
    </p:spTree>
    <p:extLst>
      <p:ext uri="{BB962C8B-B14F-4D97-AF65-F5344CB8AC3E}">
        <p14:creationId xmlns:p14="http://schemas.microsoft.com/office/powerpoint/2010/main" val="377027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genome wh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11411163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572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11411163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1763658" y="6495201"/>
            <a:ext cx="39330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r">
              <a:defRPr sz="933" b="0">
                <a:solidFill>
                  <a:srgbClr val="717070"/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1" y="0"/>
            <a:ext cx="12192001" cy="333243"/>
            <a:chOff x="0" y="0"/>
            <a:chExt cx="9144001" cy="249932"/>
          </a:xfrm>
        </p:grpSpPr>
        <p:sp>
          <p:nvSpPr>
            <p:cNvPr id="12" name="Rectangle 11"/>
            <p:cNvSpPr/>
            <p:nvPr userDrawn="1"/>
          </p:nvSpPr>
          <p:spPr>
            <a:xfrm>
              <a:off x="0" y="0"/>
              <a:ext cx="9144001" cy="249932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33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0" y="1"/>
              <a:ext cx="9144000" cy="187278"/>
            </a:xfrm>
            <a:prstGeom prst="rect">
              <a:avLst/>
            </a:prstGeom>
            <a:solidFill>
              <a:srgbClr val="6B6B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33"/>
            </a:p>
          </p:txBody>
        </p:sp>
      </p:grpSp>
      <p:grpSp>
        <p:nvGrpSpPr>
          <p:cNvPr id="14" name="Group 13"/>
          <p:cNvGrpSpPr/>
          <p:nvPr userDrawn="1"/>
        </p:nvGrpSpPr>
        <p:grpSpPr>
          <a:xfrm>
            <a:off x="-13252" y="6321287"/>
            <a:ext cx="7593496" cy="553347"/>
            <a:chOff x="-9424" y="-235523"/>
            <a:chExt cx="11413748" cy="54421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-9424" y="-235523"/>
              <a:ext cx="9153425" cy="485455"/>
            </a:xfrm>
            <a:prstGeom prst="rect">
              <a:avLst/>
            </a:prstGeom>
            <a:gradFill>
              <a:gsLst>
                <a:gs pos="100000">
                  <a:srgbClr val="E8E8E8"/>
                </a:gs>
                <a:gs pos="0">
                  <a:srgbClr val="E8E8E8">
                    <a:alpha val="0"/>
                  </a:srgb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33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-9424" y="7204"/>
              <a:ext cx="11413748" cy="301491"/>
            </a:xfrm>
            <a:prstGeom prst="rect">
              <a:avLst/>
            </a:prstGeom>
            <a:gradFill flip="none" rotWithShape="1">
              <a:gsLst>
                <a:gs pos="100000">
                  <a:srgbClr val="6B6B6B"/>
                </a:gs>
                <a:gs pos="0">
                  <a:srgbClr val="6B6B6B">
                    <a:shade val="67500"/>
                    <a:satMod val="115000"/>
                    <a:alpha val="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33"/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lide Number Placeholder 1"/>
          <p:cNvSpPr txBox="1">
            <a:spLocks/>
          </p:cNvSpPr>
          <p:nvPr userDrawn="1"/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91439" tIns="45719" rIns="91439" bIns="45719" rtlCol="0" anchor="b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700" b="0" kern="120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34289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68578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0286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37156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3C956E73-2E7A-40C4-98E5-5009DBC8D49F}" type="slidenum">
              <a:rPr lang="en-US" sz="933" smtClean="0"/>
              <a:pPr/>
              <a:t>‹#›</a:t>
            </a:fld>
            <a:endParaRPr lang="en-US" sz="933" dirty="0"/>
          </a:p>
        </p:txBody>
      </p:sp>
    </p:spTree>
    <p:extLst>
      <p:ext uri="{BB962C8B-B14F-4D97-AF65-F5344CB8AC3E}">
        <p14:creationId xmlns:p14="http://schemas.microsoft.com/office/powerpoint/2010/main" val="62599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2" name="Rectangle 22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971740" y="1973487"/>
            <a:ext cx="3655545" cy="1572608"/>
          </a:xfrm>
          <a:ln algn="ctr"/>
        </p:spPr>
        <p:txBody>
          <a:bodyPr lIns="9144" tIns="45720" anchor="b" anchorCtr="0"/>
          <a:lstStyle>
            <a:lvl1pPr algn="l">
              <a:defRPr sz="3733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25756" y="7226467"/>
            <a:ext cx="4124325" cy="866553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>
            <a:lvl1pPr marL="0" indent="0" algn="r">
              <a:buNone/>
              <a:defRPr lang="en-US" sz="1467" dirty="0">
                <a:solidFill>
                  <a:schemeClr val="accent1"/>
                </a:solidFill>
                <a:ea typeface="+mj-ea"/>
                <a:cs typeface="+mj-cs"/>
              </a:defRPr>
            </a:lvl1pPr>
          </a:lstStyle>
          <a:p>
            <a:pPr lvl="0" algn="r">
              <a:spcBef>
                <a:spcPct val="0"/>
              </a:spcBef>
            </a:pPr>
            <a:r>
              <a:rPr lang="en-US" dirty="0"/>
              <a:t>Click to edit Master subtitle style</a:t>
            </a:r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6083" y="6383755"/>
            <a:ext cx="981752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076" name="Picture 4" descr="C:\Users\Jason\Documents\Work\Client_File_Backups\CCC_James\09-11-2013 2013 Rebrand\genomeWheelFlat2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5" t="-1428" r="10188" b="15945"/>
          <a:stretch/>
        </p:blipFill>
        <p:spPr bwMode="auto">
          <a:xfrm>
            <a:off x="5207164" y="664235"/>
            <a:ext cx="6984837" cy="619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883" y="4642512"/>
            <a:ext cx="2743200" cy="95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9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5111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71047"/>
            <a:ext cx="10515600" cy="441328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7F812D-3263-0C4C-92E3-EF502C67A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25608" y="5914744"/>
            <a:ext cx="12700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5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,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11411163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117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icture Left,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8154" y="430315"/>
            <a:ext cx="6198084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154" y="1280846"/>
            <a:ext cx="6198084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595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aphic left, No wheel,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Jason\Dropbox\Clarity (1)\OSUCCC - James\2014 PowerPoint Templates\2014 FINAL Research\Research Content Compact Elements\2013_ResearchStandardContent_compact_Bottom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12657"/>
            <a:ext cx="12192001" cy="84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8154" y="430315"/>
            <a:ext cx="6198084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154" y="1280846"/>
            <a:ext cx="6198084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673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006" y="283791"/>
            <a:ext cx="4509369" cy="6575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528" y="1898181"/>
            <a:ext cx="6694811" cy="4106195"/>
          </a:xfrm>
        </p:spPr>
        <p:txBody>
          <a:bodyPr/>
          <a:lstStyle>
            <a:lvl1pPr marL="0" indent="0">
              <a:spcBef>
                <a:spcPts val="2400"/>
              </a:spcBef>
              <a:buNone/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" y="828137"/>
            <a:ext cx="7945348" cy="6127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7431" rIns="91439" bIns="64007" rtlCol="0" anchor="ctr"/>
          <a:lstStyle/>
          <a:p>
            <a:pPr marL="457178"/>
            <a:endParaRPr lang="en-US" sz="32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028" y="925952"/>
            <a:ext cx="6552769" cy="443561"/>
          </a:xfrm>
        </p:spPr>
        <p:txBody>
          <a:bodyPr anchor="ctr" anchorCtr="0"/>
          <a:lstStyle>
            <a:lvl1pPr>
              <a:lnSpc>
                <a:spcPct val="85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1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583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-1" y="-1782"/>
            <a:ext cx="12195173" cy="685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2" y="828137"/>
            <a:ext cx="7749117" cy="6127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7431" rIns="91439" bIns="64007" rtlCol="0" anchor="ctr"/>
          <a:lstStyle/>
          <a:p>
            <a:pPr marL="457178"/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6189" y="1646436"/>
            <a:ext cx="6522929" cy="4228221"/>
          </a:xfrm>
        </p:spPr>
        <p:txBody>
          <a:bodyPr/>
          <a:lstStyle>
            <a:lvl1pPr marL="0" indent="0">
              <a:spcBef>
                <a:spcPts val="1800"/>
              </a:spcBef>
              <a:buNone/>
              <a:defRPr sz="2667"/>
            </a:lvl1pPr>
            <a:lvl2pPr marL="457178" indent="0">
              <a:buNone/>
              <a:defRPr sz="24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26188" y="885623"/>
            <a:ext cx="6212741" cy="499533"/>
          </a:xfrm>
        </p:spPr>
        <p:txBody>
          <a:bodyPr anchor="ctr" anchorCtr="0"/>
          <a:lstStyle>
            <a:lvl1pPr marL="0" indent="0">
              <a:buNone/>
              <a:defRPr sz="3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834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 red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007" y="237326"/>
            <a:ext cx="4425861" cy="662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/>
          <p:cNvSpPr>
            <a:spLocks noChangeArrowheads="1"/>
          </p:cNvSpPr>
          <p:nvPr userDrawn="1"/>
        </p:nvSpPr>
        <p:spPr bwMode="auto">
          <a:xfrm>
            <a:off x="-2111" y="2"/>
            <a:ext cx="2992969" cy="96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07" tIns="60957" rIns="121915" bIns="60957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Clr>
                <a:srgbClr val="B2B2B2"/>
              </a:buClr>
              <a:buFont typeface="Wingdings" pitchFamily="2" charset="2"/>
              <a:buNone/>
            </a:pPr>
            <a:endParaRPr lang="en-US" altLang="en-US" sz="1600">
              <a:solidFill>
                <a:srgbClr val="555454"/>
              </a:solidFill>
            </a:endParaRPr>
          </a:p>
        </p:txBody>
      </p:sp>
      <p:sp>
        <p:nvSpPr>
          <p:cNvPr id="8" name="Rectangle 12"/>
          <p:cNvSpPr/>
          <p:nvPr userDrawn="1"/>
        </p:nvSpPr>
        <p:spPr>
          <a:xfrm>
            <a:off x="0" y="731361"/>
            <a:ext cx="560917" cy="29823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anchor="ctr"/>
          <a:lstStyle/>
          <a:p>
            <a:pPr algn="ctr">
              <a:defRPr/>
            </a:pPr>
            <a:endParaRPr lang="en-US" sz="2533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6258" y="731355"/>
            <a:ext cx="8559073" cy="5074668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113" y="738208"/>
            <a:ext cx="2348479" cy="2146273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rIns="0" bIns="0" anchor="t"/>
          <a:lstStyle>
            <a:lvl1pPr algn="l">
              <a:defRPr lang="en-US" sz="3467" b="1" spc="-12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657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 purpl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007" y="237326"/>
            <a:ext cx="4425861" cy="662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/>
          <p:cNvSpPr>
            <a:spLocks noChangeArrowheads="1"/>
          </p:cNvSpPr>
          <p:nvPr userDrawn="1"/>
        </p:nvSpPr>
        <p:spPr bwMode="auto">
          <a:xfrm>
            <a:off x="-2111" y="2"/>
            <a:ext cx="2992969" cy="96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07" tIns="60957" rIns="121915" bIns="60957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Clr>
                <a:srgbClr val="B2B2B2"/>
              </a:buClr>
              <a:buFont typeface="Wingdings" pitchFamily="2" charset="2"/>
              <a:buNone/>
            </a:pPr>
            <a:endParaRPr lang="en-US" altLang="en-US" sz="1600">
              <a:solidFill>
                <a:srgbClr val="555454"/>
              </a:solidFill>
            </a:endParaRPr>
          </a:p>
        </p:txBody>
      </p:sp>
      <p:sp>
        <p:nvSpPr>
          <p:cNvPr id="8" name="Rectangle 12"/>
          <p:cNvSpPr/>
          <p:nvPr userDrawn="1"/>
        </p:nvSpPr>
        <p:spPr>
          <a:xfrm>
            <a:off x="0" y="732373"/>
            <a:ext cx="560917" cy="29823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anchor="ctr"/>
          <a:lstStyle/>
          <a:p>
            <a:pPr algn="ctr">
              <a:defRPr/>
            </a:pPr>
            <a:endParaRPr lang="en-US" sz="2533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6258" y="732367"/>
            <a:ext cx="8559073" cy="5074668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113" y="732370"/>
            <a:ext cx="2348479" cy="2146273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rIns="0" bIns="0" anchor="t"/>
          <a:lstStyle>
            <a:lvl1pPr algn="l">
              <a:defRPr lang="en-US" sz="3467" b="1" spc="-120" dirty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1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650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007" y="237326"/>
            <a:ext cx="4425861" cy="662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/>
          <p:cNvSpPr>
            <a:spLocks noChangeArrowheads="1"/>
          </p:cNvSpPr>
          <p:nvPr userDrawn="1"/>
        </p:nvSpPr>
        <p:spPr bwMode="auto">
          <a:xfrm>
            <a:off x="-2111" y="2"/>
            <a:ext cx="2992969" cy="96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07" tIns="60957" rIns="121915" bIns="60957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Clr>
                <a:srgbClr val="B2B2B2"/>
              </a:buClr>
              <a:buFont typeface="Wingdings" pitchFamily="2" charset="2"/>
              <a:buNone/>
            </a:pPr>
            <a:endParaRPr lang="en-US" altLang="en-US" sz="1600">
              <a:solidFill>
                <a:srgbClr val="555454"/>
              </a:solidFill>
            </a:endParaRPr>
          </a:p>
        </p:txBody>
      </p:sp>
      <p:sp>
        <p:nvSpPr>
          <p:cNvPr id="8" name="Rectangle 12"/>
          <p:cNvSpPr/>
          <p:nvPr userDrawn="1"/>
        </p:nvSpPr>
        <p:spPr>
          <a:xfrm>
            <a:off x="0" y="732373"/>
            <a:ext cx="560917" cy="298238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anchor="ctr"/>
          <a:lstStyle/>
          <a:p>
            <a:pPr algn="ctr">
              <a:defRPr/>
            </a:pPr>
            <a:endParaRPr lang="en-US" sz="2533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6258" y="732367"/>
            <a:ext cx="8559073" cy="5074668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113" y="732370"/>
            <a:ext cx="2348479" cy="2146273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rIns="0" bIns="0" anchor="t"/>
          <a:lstStyle>
            <a:lvl1pPr algn="l">
              <a:defRPr lang="en-US" sz="3467" b="1" spc="-120" dirty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1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994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tri Graphic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-1" y="-1782"/>
            <a:ext cx="12195173" cy="685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 rot="10800000">
            <a:off x="1" y="1399311"/>
            <a:ext cx="7526867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89000">
                <a:schemeClr val="bg1">
                  <a:alpha val="87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endParaRPr lang="en-US" sz="2533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7" y="1280846"/>
            <a:ext cx="8102415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28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ell Graphic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764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 rot="10800000">
            <a:off x="1" y="1399311"/>
            <a:ext cx="7526867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89000">
                <a:schemeClr val="bg1">
                  <a:alpha val="87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endParaRPr lang="en-US" sz="2533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7" y="430315"/>
            <a:ext cx="933578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9315235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158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8CF95B-D033-334F-96B5-C1B83BE968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25608" y="5914744"/>
            <a:ext cx="1270000" cy="355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3F5C41-6079-5B4F-9B6F-DEAB4D392E2E}"/>
              </a:ext>
            </a:extLst>
          </p:cNvPr>
          <p:cNvSpPr txBox="1"/>
          <p:nvPr userDrawn="1"/>
        </p:nvSpPr>
        <p:spPr>
          <a:xfrm>
            <a:off x="64008" y="6423485"/>
            <a:ext cx="5212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>
                <a:solidFill>
                  <a:srgbClr val="002656"/>
                </a:solidFill>
                <a:effectLst/>
                <a:latin typeface="+mn-lt"/>
                <a:ea typeface="+mn-ea"/>
                <a:cs typeface="+mn-cs"/>
              </a:rPr>
              <a:t>Survey of general medical oncologists, February 2019</a:t>
            </a:r>
          </a:p>
        </p:txBody>
      </p:sp>
    </p:spTree>
    <p:extLst>
      <p:ext uri="{BB962C8B-B14F-4D97-AF65-F5344CB8AC3E}">
        <p14:creationId xmlns:p14="http://schemas.microsoft.com/office/powerpoint/2010/main" val="51261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, No Wh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Jason\Dropbox\Clarity (1)\OSUCCC - James\2014 PowerPoint Templates\2014 FINAL Research\Research Content Compact Elements\2013_ResearchStandardContent_compact_Bottom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12657"/>
            <a:ext cx="12192001" cy="84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554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074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781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Left,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956" y="430315"/>
            <a:ext cx="3592693" cy="979487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8908" y="430315"/>
            <a:ext cx="7306733" cy="4228221"/>
          </a:xfrm>
        </p:spPr>
        <p:txBody>
          <a:bodyPr/>
          <a:lstStyle>
            <a:lvl1pPr marL="309026" indent="-309026">
              <a:defRPr sz="2933"/>
            </a:lvl1pPr>
            <a:lvl2pPr marL="685766" indent="-228589">
              <a:defRPr sz="2667"/>
            </a:lvl2pPr>
            <a:lvl3pPr marL="1085797" indent="-171442"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444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Genome Wh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4"/>
            <a:ext cx="12191997" cy="685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50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648395" y="92981"/>
            <a:ext cx="5435037" cy="1572608"/>
          </a:xfrm>
          <a:ln algn="ctr"/>
        </p:spPr>
        <p:txBody>
          <a:bodyPr lIns="91440" tIns="457200" anchor="b"/>
          <a:lstStyle>
            <a:lvl1pPr algn="l">
              <a:defRPr sz="32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472389" y="6464136"/>
            <a:ext cx="5909611" cy="8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en-US" sz="667" dirty="0">
                <a:solidFill>
                  <a:schemeClr val="tx2"/>
                </a:solidFill>
                <a:latin typeface="Arial Narrow" pitchFamily="34" charset="0"/>
              </a:rPr>
              <a:t>The Ohio State University Comprehensive Cancer Center – Arthur G. James Cancer Hospital and Richard J. Solove Research Institute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421" y="3008079"/>
            <a:ext cx="2743200" cy="95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48395" y="1772989"/>
            <a:ext cx="4485216" cy="836084"/>
          </a:xfrm>
        </p:spPr>
        <p:txBody>
          <a:bodyPr lIns="91440" tIns="45720" rIns="91440" bIns="45720"/>
          <a:lstStyle>
            <a:lvl1pPr marL="0" indent="0" algn="l">
              <a:spcBef>
                <a:spcPts val="0"/>
              </a:spcBef>
              <a:buNone/>
              <a:defRPr sz="2133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5675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Jason\Dropbox\Clarity (1)\OSUCCC - James\2014 PowerPoint Templates\2014 FINAL Research\Research Content Compact Elements\2013_ResearchStandardContent_compact_Botto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12657"/>
            <a:ext cx="12192001" cy="84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6"/>
            <a:ext cx="11411163" cy="825729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11411163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37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5 research pro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63126"/>
            <a:ext cx="12191999" cy="4448175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915" y="977047"/>
            <a:ext cx="2733229" cy="94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648395" y="92982"/>
            <a:ext cx="5435037" cy="1234743"/>
          </a:xfrm>
          <a:ln algn="ctr"/>
        </p:spPr>
        <p:txBody>
          <a:bodyPr lIns="91440" tIns="457200" anchor="b"/>
          <a:lstStyle>
            <a:lvl1pPr algn="l">
              <a:defRPr sz="2933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48395" y="1415752"/>
            <a:ext cx="4485216" cy="717849"/>
          </a:xfrm>
        </p:spPr>
        <p:txBody>
          <a:bodyPr lIns="91440" tIns="45720" rIns="91440" bIns="45720"/>
          <a:lstStyle>
            <a:lvl1pPr marL="0" indent="0" algn="l">
              <a:spcBef>
                <a:spcPts val="267"/>
              </a:spcBef>
              <a:buNone/>
              <a:defRPr sz="18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22" name="Rectangle 17"/>
          <p:cNvSpPr>
            <a:spLocks noChangeArrowheads="1"/>
          </p:cNvSpPr>
          <p:nvPr/>
        </p:nvSpPr>
        <p:spPr bwMode="auto">
          <a:xfrm>
            <a:off x="550005" y="6547500"/>
            <a:ext cx="5909611" cy="8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en-US" sz="667" dirty="0">
                <a:solidFill>
                  <a:schemeClr val="tx2"/>
                </a:solidFill>
                <a:latin typeface="Arial Narrow" pitchFamily="34" charset="0"/>
              </a:rPr>
              <a:t>The Ohio State University Comprehensive Cancer Center – Arthur G. James Cancer Hospital and Richard J. Solove Research Institute</a:t>
            </a:r>
          </a:p>
        </p:txBody>
      </p:sp>
    </p:spTree>
    <p:extLst>
      <p:ext uri="{BB962C8B-B14F-4D97-AF65-F5344CB8AC3E}">
        <p14:creationId xmlns:p14="http://schemas.microsoft.com/office/powerpoint/2010/main" val="345506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genome wh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11411163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49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11411163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1763658" y="6495201"/>
            <a:ext cx="39330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r">
              <a:defRPr sz="933" b="0">
                <a:solidFill>
                  <a:srgbClr val="717070"/>
                </a:solidFill>
              </a:defRPr>
            </a:lvl1pPr>
          </a:lstStyle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" y="0"/>
            <a:ext cx="12192001" cy="333243"/>
            <a:chOff x="0" y="0"/>
            <a:chExt cx="9144001" cy="249932"/>
          </a:xfrm>
        </p:grpSpPr>
        <p:sp>
          <p:nvSpPr>
            <p:cNvPr id="12" name="Rectangle 11"/>
            <p:cNvSpPr/>
            <p:nvPr userDrawn="1"/>
          </p:nvSpPr>
          <p:spPr>
            <a:xfrm>
              <a:off x="0" y="0"/>
              <a:ext cx="9144001" cy="249932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0" y="1"/>
              <a:ext cx="9144000" cy="187278"/>
            </a:xfrm>
            <a:prstGeom prst="rect">
              <a:avLst/>
            </a:prstGeom>
            <a:solidFill>
              <a:srgbClr val="6B6B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-13252" y="6321287"/>
            <a:ext cx="7593496" cy="553347"/>
            <a:chOff x="-9424" y="-235523"/>
            <a:chExt cx="11413748" cy="54421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-9424" y="-235523"/>
              <a:ext cx="9153425" cy="485455"/>
            </a:xfrm>
            <a:prstGeom prst="rect">
              <a:avLst/>
            </a:prstGeom>
            <a:gradFill>
              <a:gsLst>
                <a:gs pos="100000">
                  <a:srgbClr val="E8E8E8"/>
                </a:gs>
                <a:gs pos="0">
                  <a:srgbClr val="E8E8E8">
                    <a:alpha val="0"/>
                  </a:srgb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-9424" y="7204"/>
              <a:ext cx="11413748" cy="301491"/>
            </a:xfrm>
            <a:prstGeom prst="rect">
              <a:avLst/>
            </a:prstGeom>
            <a:gradFill flip="none" rotWithShape="1">
              <a:gsLst>
                <a:gs pos="100000">
                  <a:srgbClr val="6B6B6B"/>
                </a:gs>
                <a:gs pos="0">
                  <a:srgbClr val="6B6B6B">
                    <a:shade val="67500"/>
                    <a:satMod val="115000"/>
                    <a:alpha val="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lide Number Placeholder 1"/>
          <p:cNvSpPr txBox="1">
            <a:spLocks/>
          </p:cNvSpPr>
          <p:nvPr/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91439" tIns="45719" rIns="91439" bIns="45719" rtlCol="0" anchor="b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700" b="0" kern="120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34289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68578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0286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37156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3C956E73-2E7A-40C4-98E5-5009DBC8D49F}" type="slidenum">
              <a:rPr lang="en-US" sz="933" smtClean="0"/>
              <a:pPr/>
              <a:t>‹#›</a:t>
            </a:fld>
            <a:endParaRPr lang="en-US" sz="933" dirty="0"/>
          </a:p>
        </p:txBody>
      </p:sp>
    </p:spTree>
    <p:extLst>
      <p:ext uri="{BB962C8B-B14F-4D97-AF65-F5344CB8AC3E}">
        <p14:creationId xmlns:p14="http://schemas.microsoft.com/office/powerpoint/2010/main" val="274638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2" name="Rectangle 22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971740" y="1973487"/>
            <a:ext cx="3655545" cy="1572608"/>
          </a:xfrm>
          <a:ln algn="ctr"/>
        </p:spPr>
        <p:txBody>
          <a:bodyPr lIns="9144" tIns="45720" anchor="b" anchorCtr="0"/>
          <a:lstStyle>
            <a:lvl1pPr algn="l">
              <a:defRPr sz="3733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25756" y="7226467"/>
            <a:ext cx="4124325" cy="866553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>
            <a:lvl1pPr marL="0" indent="0" algn="r">
              <a:buNone/>
              <a:defRPr lang="en-US" sz="1467" dirty="0">
                <a:solidFill>
                  <a:schemeClr val="accent1"/>
                </a:solidFill>
                <a:ea typeface="+mj-ea"/>
                <a:cs typeface="+mj-cs"/>
              </a:defRPr>
            </a:lvl1pPr>
          </a:lstStyle>
          <a:p>
            <a:pPr lvl="0" algn="r">
              <a:spcBef>
                <a:spcPct val="0"/>
              </a:spcBef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6083" y="6383755"/>
            <a:ext cx="981752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  <p:pic>
        <p:nvPicPr>
          <p:cNvPr id="3076" name="Picture 4" descr="C:\Users\Jason\Documents\Work\Client_File_Backups\CCC_James\09-11-2013 2013 Rebrand\genomeWheelFlat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5" t="-1428" r="10188" b="15945"/>
          <a:stretch/>
        </p:blipFill>
        <p:spPr bwMode="auto">
          <a:xfrm>
            <a:off x="5207164" y="664235"/>
            <a:ext cx="6984837" cy="619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883" y="4642512"/>
            <a:ext cx="2743200" cy="95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0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,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11411163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931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icture Left,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8154" y="430315"/>
            <a:ext cx="6198084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154" y="1280846"/>
            <a:ext cx="6198084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185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aphic left, No wheel,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Jason\Dropbox\Clarity (1)\OSUCCC - James\2014 PowerPoint Templates\2014 FINAL Research\Research Content Compact Elements\2013_ResearchStandardContent_compact_Botto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12657"/>
            <a:ext cx="12192001" cy="84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8154" y="430315"/>
            <a:ext cx="6198084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154" y="1280846"/>
            <a:ext cx="6198084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271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006" y="283791"/>
            <a:ext cx="4509369" cy="6575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528" y="1898181"/>
            <a:ext cx="6694811" cy="4106195"/>
          </a:xfrm>
        </p:spPr>
        <p:txBody>
          <a:bodyPr/>
          <a:lstStyle>
            <a:lvl1pPr marL="0" indent="0">
              <a:spcBef>
                <a:spcPts val="2400"/>
              </a:spcBef>
              <a:buNone/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" y="828137"/>
            <a:ext cx="7945348" cy="6127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7431" rIns="91439" bIns="64007" rtlCol="0" anchor="ctr"/>
          <a:lstStyle/>
          <a:p>
            <a:pPr marL="457178"/>
            <a:endParaRPr lang="en-US" sz="32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028" y="925952"/>
            <a:ext cx="6552769" cy="443561"/>
          </a:xfrm>
        </p:spPr>
        <p:txBody>
          <a:bodyPr anchor="ctr" anchorCtr="0"/>
          <a:lstStyle>
            <a:lvl1pPr>
              <a:lnSpc>
                <a:spcPct val="85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1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967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-1" y="-1782"/>
            <a:ext cx="12195173" cy="685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" y="828137"/>
            <a:ext cx="7749117" cy="6127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7431" rIns="91439" bIns="64007" rtlCol="0" anchor="ctr"/>
          <a:lstStyle/>
          <a:p>
            <a:pPr marL="457178"/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6189" y="1646436"/>
            <a:ext cx="6522929" cy="4228221"/>
          </a:xfrm>
        </p:spPr>
        <p:txBody>
          <a:bodyPr/>
          <a:lstStyle>
            <a:lvl1pPr marL="0" indent="0">
              <a:spcBef>
                <a:spcPts val="1800"/>
              </a:spcBef>
              <a:buNone/>
              <a:defRPr sz="2667"/>
            </a:lvl1pPr>
            <a:lvl2pPr marL="457178" indent="0">
              <a:buNone/>
              <a:defRPr sz="24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26188" y="885623"/>
            <a:ext cx="6212741" cy="499533"/>
          </a:xfrm>
        </p:spPr>
        <p:txBody>
          <a:bodyPr anchor="ctr" anchorCtr="0"/>
          <a:lstStyle>
            <a:lvl1pPr marL="0" indent="0">
              <a:buNone/>
              <a:defRPr sz="3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830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- red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007" y="237326"/>
            <a:ext cx="4425861" cy="662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-2111" y="2"/>
            <a:ext cx="2992969" cy="96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07" tIns="60957" rIns="121915" bIns="60957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Clr>
                <a:srgbClr val="B2B2B2"/>
              </a:buClr>
              <a:buFont typeface="Wingdings" pitchFamily="2" charset="2"/>
              <a:buNone/>
            </a:pPr>
            <a:endParaRPr lang="en-US" altLang="en-US" sz="1600">
              <a:solidFill>
                <a:srgbClr val="555454"/>
              </a:solidFill>
            </a:endParaRPr>
          </a:p>
        </p:txBody>
      </p:sp>
      <p:sp>
        <p:nvSpPr>
          <p:cNvPr id="8" name="Rectangle 12"/>
          <p:cNvSpPr/>
          <p:nvPr/>
        </p:nvSpPr>
        <p:spPr>
          <a:xfrm>
            <a:off x="0" y="731361"/>
            <a:ext cx="560917" cy="29823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6258" y="731355"/>
            <a:ext cx="8559073" cy="5074668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113" y="738208"/>
            <a:ext cx="2348479" cy="2146273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rIns="0" bIns="0" anchor="t"/>
          <a:lstStyle>
            <a:lvl1pPr algn="l">
              <a:defRPr lang="en-US" sz="3467" b="1" spc="-12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040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- purpl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007" y="237326"/>
            <a:ext cx="4425861" cy="662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-2111" y="2"/>
            <a:ext cx="2992969" cy="96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07" tIns="60957" rIns="121915" bIns="60957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Clr>
                <a:srgbClr val="B2B2B2"/>
              </a:buClr>
              <a:buFont typeface="Wingdings" pitchFamily="2" charset="2"/>
              <a:buNone/>
            </a:pPr>
            <a:endParaRPr lang="en-US" altLang="en-US" sz="1600">
              <a:solidFill>
                <a:srgbClr val="555454"/>
              </a:solidFill>
            </a:endParaRPr>
          </a:p>
        </p:txBody>
      </p:sp>
      <p:sp>
        <p:nvSpPr>
          <p:cNvPr id="8" name="Rectangle 12"/>
          <p:cNvSpPr/>
          <p:nvPr/>
        </p:nvSpPr>
        <p:spPr>
          <a:xfrm>
            <a:off x="0" y="732373"/>
            <a:ext cx="560917" cy="29823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6258" y="732367"/>
            <a:ext cx="8559073" cy="5074668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113" y="732370"/>
            <a:ext cx="2348479" cy="2146273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rIns="0" bIns="0" anchor="t"/>
          <a:lstStyle>
            <a:lvl1pPr algn="l">
              <a:defRPr lang="en-US" sz="3467" b="1" spc="-120" dirty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1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47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-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2007" y="237326"/>
            <a:ext cx="4425861" cy="662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-2111" y="2"/>
            <a:ext cx="2992969" cy="96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07" tIns="60957" rIns="121915" bIns="60957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Clr>
                <a:srgbClr val="B2B2B2"/>
              </a:buClr>
              <a:buFont typeface="Wingdings" pitchFamily="2" charset="2"/>
              <a:buNone/>
            </a:pPr>
            <a:endParaRPr lang="en-US" altLang="en-US" sz="1600">
              <a:solidFill>
                <a:srgbClr val="555454"/>
              </a:solidFill>
            </a:endParaRPr>
          </a:p>
        </p:txBody>
      </p:sp>
      <p:sp>
        <p:nvSpPr>
          <p:cNvPr id="8" name="Rectangle 12"/>
          <p:cNvSpPr/>
          <p:nvPr/>
        </p:nvSpPr>
        <p:spPr>
          <a:xfrm>
            <a:off x="0" y="732373"/>
            <a:ext cx="560917" cy="298238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5" tIns="60957" rIns="121915" bIns="60957"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6258" y="732367"/>
            <a:ext cx="8559073" cy="5074668"/>
          </a:xfrm>
        </p:spPr>
        <p:txBody>
          <a:bodyPr/>
          <a:lstStyle>
            <a:lvl1pPr>
              <a:defRPr sz="2400"/>
            </a:lvl1pPr>
            <a:lvl2pPr>
              <a:defRPr sz="2133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113" y="732370"/>
            <a:ext cx="2348479" cy="2146273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rIns="0" bIns="0" anchor="t"/>
          <a:lstStyle>
            <a:lvl1pPr algn="l">
              <a:defRPr lang="en-US" sz="3467" b="1" spc="-120" dirty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1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154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tri Graphic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-1" y="-1782"/>
            <a:ext cx="12195173" cy="685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10800000">
            <a:off x="1" y="1399311"/>
            <a:ext cx="7526867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89000">
                <a:schemeClr val="bg1">
                  <a:alpha val="87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7" y="1280846"/>
            <a:ext cx="8102415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137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ell Graphic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764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 rot="10800000">
            <a:off x="1" y="1399311"/>
            <a:ext cx="7526867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89000">
                <a:schemeClr val="bg1">
                  <a:alpha val="87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endParaRPr lang="en-US" sz="2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7" y="430315"/>
            <a:ext cx="933578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076" y="1280846"/>
            <a:ext cx="9315235" cy="4458983"/>
          </a:xfrm>
        </p:spPr>
        <p:txBody>
          <a:bodyPr/>
          <a:lstStyle>
            <a:lvl1pPr>
              <a:spcBef>
                <a:spcPts val="1600"/>
              </a:spcBef>
              <a:defRPr sz="2933"/>
            </a:lvl1pPr>
            <a:lvl2pPr>
              <a:spcBef>
                <a:spcPts val="400"/>
              </a:spcBef>
              <a:defRPr sz="2667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639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1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, No Wh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Jason\Dropbox\Clarity (1)\OSUCCC - James\2014 PowerPoint Templates\2014 FINAL Research\Research Content Compact Elements\2013_ResearchStandardContent_compact_Botto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12657"/>
            <a:ext cx="12192001" cy="84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949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076" y="430315"/>
            <a:ext cx="11411163" cy="979487"/>
          </a:xfrm>
        </p:spPr>
        <p:txBody>
          <a:bodyPr anchor="t" anchorCtr="0"/>
          <a:lstStyle>
            <a:lvl1pPr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610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027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Left,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56"/>
            <a:ext cx="12192000" cy="3512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956" y="430315"/>
            <a:ext cx="3592693" cy="979487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8908" y="430315"/>
            <a:ext cx="7306733" cy="4228221"/>
          </a:xfrm>
        </p:spPr>
        <p:txBody>
          <a:bodyPr/>
          <a:lstStyle>
            <a:lvl1pPr marL="309026" indent="-309026">
              <a:defRPr sz="2933"/>
            </a:lvl1pPr>
            <a:lvl2pPr marL="685766" indent="-228589">
              <a:defRPr sz="2667"/>
            </a:lvl2pPr>
            <a:lvl3pPr marL="1085797" indent="-171442"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5149" y="6005615"/>
            <a:ext cx="1693776" cy="5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391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2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32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2042A-80CD-4623-8A6D-FD83681608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185" y="1165979"/>
            <a:ext cx="10515983" cy="2366556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48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E26CA4-5435-44B6-BDEF-520A817A20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029" y="3532536"/>
            <a:ext cx="10512905" cy="2223773"/>
          </a:xfrm>
        </p:spPr>
        <p:txBody>
          <a:bodyPr tIns="180000" bIns="180000">
            <a:noAutofit/>
          </a:bodyPr>
          <a:lstStyle>
            <a:lvl1pPr marL="0" indent="0" algn="ctr">
              <a:lnSpc>
                <a:spcPct val="100000"/>
              </a:lnSpc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2813D-D34D-4FE1-A28E-5A97C533B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Footers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EDDE4-0654-4EE2-9BE5-77012D91A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Refs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68379D6-5B9D-47B6-B9DB-E4CB52FE9FF2}"/>
              </a:ext>
            </a:extLst>
          </p:cNvPr>
          <p:cNvCxnSpPr/>
          <p:nvPr userDrawn="1"/>
        </p:nvCxnSpPr>
        <p:spPr>
          <a:xfrm>
            <a:off x="527051" y="3532535"/>
            <a:ext cx="111379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6433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2042A-80CD-4623-8A6D-FD83681608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185" y="1165979"/>
            <a:ext cx="10515983" cy="2366556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48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E26CA4-5435-44B6-BDEF-520A817A20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029" y="3532536"/>
            <a:ext cx="10512905" cy="2223773"/>
          </a:xfrm>
        </p:spPr>
        <p:txBody>
          <a:bodyPr tIns="180000" bIns="180000">
            <a:noAutofit/>
          </a:bodyPr>
          <a:lstStyle>
            <a:lvl1pPr marL="0" indent="0" algn="ctr">
              <a:lnSpc>
                <a:spcPct val="100000"/>
              </a:lnSpc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2813D-D34D-4FE1-A28E-5A97C533B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Footers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EDDE4-0654-4EE2-9BE5-77012D91A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Refs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68379D6-5B9D-47B6-B9DB-E4CB52FE9FF2}"/>
              </a:ext>
            </a:extLst>
          </p:cNvPr>
          <p:cNvCxnSpPr/>
          <p:nvPr userDrawn="1"/>
        </p:nvCxnSpPr>
        <p:spPr>
          <a:xfrm>
            <a:off x="527051" y="3532535"/>
            <a:ext cx="11137900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8761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63508-6819-4DEF-AD86-ACDF8D1BE272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E23F8-1B42-4F53-ADDB-7B1CBE227E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7F58B-147A-4C0D-9CAA-F90D921F0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Footers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885F1-FBAC-4E01-B6AF-1AEC506F0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dirty="0"/>
              <a:t>Refs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157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C5C618-085C-458F-B129-781036244F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8001" y="1604434"/>
            <a:ext cx="11121764" cy="692249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803644-E921-4710-B736-EBFCB327D1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8000" y="2506133"/>
            <a:ext cx="11148485" cy="3683000"/>
          </a:xfrm>
        </p:spPr>
        <p:txBody>
          <a:bodyPr>
            <a:noAutofit/>
          </a:bodyPr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6FBDA-CBE4-4706-B3F9-20C421B78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References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3CB71F-BEA7-4D6E-8D83-4839EB043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GB"/>
              <a:t>Notes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50E3F88-77D9-421B-B9C3-A807AEDE0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1" y="366185"/>
            <a:ext cx="11137901" cy="902783"/>
          </a:xfrm>
          <a:noFill/>
        </p:spPr>
        <p:txBody>
          <a:bodyPr>
            <a:noAutofit/>
          </a:bodyPr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705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7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B95E8-B040-4E23-87B4-9E26FA02C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297A7-4DC0-466A-8100-D771746C3E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7051" y="1604433"/>
            <a:ext cx="5467349" cy="4572000"/>
          </a:xfrm>
        </p:spPr>
        <p:txBody>
          <a:bodyPr>
            <a:noAutofit/>
          </a:bodyPr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4CA44A-4982-4B43-8050-032715E657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4433"/>
            <a:ext cx="5467352" cy="4572000"/>
          </a:xfrm>
        </p:spPr>
        <p:txBody>
          <a:bodyPr>
            <a:noAutofit/>
          </a:bodyPr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7014C0-2359-4E73-BADE-C9449DDE0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References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8EAABF-BDBF-4FDE-99B6-2467E7DC3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GB"/>
              <a:t>Notes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584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0EBE1-ADF3-435F-BE6B-A4E2E1FA3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B38426-5EF9-413F-8719-D7B1E07DF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Footers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E10AF8-80A7-4130-B5EC-66D3A7C1D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GB" dirty="0"/>
              <a:t>Refs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662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594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85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5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43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83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76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5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06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F65-E16B-BA4F-9591-6B4416106527}" type="datetimeFigureOut">
              <a:rPr lang="en-US" smtClean="0"/>
              <a:t>3/2/20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42168-F8B8-B34D-83CF-DF309AC81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34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57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40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48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370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02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7771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73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37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89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609600" y="0"/>
            <a:ext cx="10972800" cy="13335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7848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B114AB76-B76B-4E41-BDA3-027D36E6EBE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0" y="6400800"/>
            <a:ext cx="9327848" cy="457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20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643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6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image" Target="../media/image24.png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Relationship Id="rId14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74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78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26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84.xml"/><Relationship Id="rId21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5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slideLayout" Target="../slideLayouts/slideLayout101.xml"/><Relationship Id="rId29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24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23" Type="http://schemas.openxmlformats.org/officeDocument/2006/relationships/slideLayout" Target="../slideLayouts/slideLayout104.xml"/><Relationship Id="rId28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91.xml"/><Relationship Id="rId19" Type="http://schemas.openxmlformats.org/officeDocument/2006/relationships/slideLayout" Target="../slideLayouts/slideLayout100.xml"/><Relationship Id="rId31" Type="http://schemas.openxmlformats.org/officeDocument/2006/relationships/theme" Target="../theme/theme8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103.xml"/><Relationship Id="rId27" Type="http://schemas.openxmlformats.org/officeDocument/2006/relationships/slideLayout" Target="../slideLayouts/slideLayout108.xml"/><Relationship Id="rId30" Type="http://schemas.openxmlformats.org/officeDocument/2006/relationships/slideLayout" Target="../slideLayouts/slideLayout11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628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44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83737"/>
            <a:ext cx="105156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5916FF65-E16B-BA4F-9591-6B4416106527}" type="datetimeFigureOut">
              <a:rPr lang="en-US" smtClean="0"/>
              <a:pPr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B442168-F8B8-B34D-83CF-DF309AC816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068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63" r:id="rId4"/>
    <p:sldLayoutId id="2147483661" r:id="rId5"/>
    <p:sldLayoutId id="214748366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2656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D43CC73-466D-4F58-8CB4-E7D562EE94BD}"/>
              </a:ext>
            </a:extLst>
          </p:cNvPr>
          <p:cNvCxnSpPr/>
          <p:nvPr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75397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5225C"/>
            </a:gs>
            <a:gs pos="100000">
              <a:schemeClr val="bg2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8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2" y="431800"/>
            <a:ext cx="10358967" cy="1143000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33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2" y="1792288"/>
            <a:ext cx="10358967" cy="4684712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338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553200"/>
            <a:ext cx="2540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solidFill>
                  <a:schemeClr val="folHlink"/>
                </a:solidFill>
                <a:latin typeface="Arial" pitchFamily="-106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6699FF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  <p:sp>
        <p:nvSpPr>
          <p:cNvPr id="6338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53200"/>
            <a:ext cx="38608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chemeClr val="folHlink"/>
                </a:solidFill>
                <a:latin typeface="Arial" pitchFamily="-106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6699FF"/>
              </a:solidFill>
              <a:effectLst/>
              <a:uLnTx/>
              <a:uFillTx/>
              <a:latin typeface="Arial" pitchFamily="-106" charset="0"/>
              <a:ea typeface="+mn-ea"/>
              <a:cs typeface="+mn-cs"/>
            </a:endParaRPr>
          </a:p>
        </p:txBody>
      </p:sp>
      <p:pic>
        <p:nvPicPr>
          <p:cNvPr id="1030" name="Picture 9" descr="MC-G214 150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203200" y="111125"/>
            <a:ext cx="30480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943146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189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-112" charset="0"/>
        </a:defRPr>
      </a:lvl6pPr>
      <a:lvl7pPr marL="914377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-112" charset="0"/>
        </a:defRPr>
      </a:lvl7pPr>
      <a:lvl8pPr marL="1371566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-112" charset="0"/>
        </a:defRPr>
      </a:lvl8pPr>
      <a:lvl9pPr marL="1828754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-112" charset="0"/>
        </a:defRPr>
      </a:lvl9pPr>
    </p:titleStyle>
    <p:bodyStyle>
      <a:lvl1pPr marL="282568" indent="-282568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SzPct val="120000"/>
        <a:buChar char="•"/>
        <a:defRPr sz="2800" b="1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863578" indent="-29209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20000"/>
        <a:buChar char="•"/>
        <a:defRPr sz="2800" b="1">
          <a:solidFill>
            <a:schemeClr val="tx1"/>
          </a:solidFill>
          <a:latin typeface="+mn-lt"/>
          <a:ea typeface="ＭＳ Ｐゴシック" pitchFamily="-112" charset="-128"/>
        </a:defRPr>
      </a:lvl2pPr>
      <a:lvl3pPr marL="1320767" indent="-29209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20000"/>
        <a:buChar char="•"/>
        <a:defRPr sz="2800" b="1">
          <a:solidFill>
            <a:schemeClr val="tx1"/>
          </a:solidFill>
          <a:latin typeface="+mn-lt"/>
          <a:ea typeface="ＭＳ Ｐゴシック" pitchFamily="-112" charset="-128"/>
        </a:defRPr>
      </a:lvl3pPr>
      <a:lvl4pPr marL="1777956" indent="-29209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20000"/>
        <a:buChar char="•"/>
        <a:defRPr sz="2800" b="1">
          <a:solidFill>
            <a:schemeClr val="tx1"/>
          </a:solidFill>
          <a:latin typeface="+mn-lt"/>
          <a:ea typeface="ＭＳ Ｐゴシック" pitchFamily="-112" charset="-128"/>
        </a:defRPr>
      </a:lvl4pPr>
      <a:lvl5pPr marL="2235144" indent="-29209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20000"/>
        <a:buChar char="•"/>
        <a:defRPr sz="2800" b="1">
          <a:solidFill>
            <a:schemeClr val="tx1"/>
          </a:solidFill>
          <a:latin typeface="+mn-lt"/>
          <a:ea typeface="ＭＳ Ｐゴシック" pitchFamily="-112" charset="-128"/>
        </a:defRPr>
      </a:lvl5pPr>
      <a:lvl6pPr marL="2692333" indent="-29209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20000"/>
        <a:buChar char="•"/>
        <a:defRPr sz="2800" b="1">
          <a:solidFill>
            <a:schemeClr val="tx1"/>
          </a:solidFill>
          <a:latin typeface="+mn-lt"/>
          <a:ea typeface="ＭＳ Ｐゴシック" pitchFamily="-112" charset="-128"/>
        </a:defRPr>
      </a:lvl6pPr>
      <a:lvl7pPr marL="3149521" indent="-29209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20000"/>
        <a:buChar char="•"/>
        <a:defRPr sz="2800" b="1">
          <a:solidFill>
            <a:schemeClr val="tx1"/>
          </a:solidFill>
          <a:latin typeface="+mn-lt"/>
          <a:ea typeface="ＭＳ Ｐゴシック" pitchFamily="-112" charset="-128"/>
        </a:defRPr>
      </a:lvl7pPr>
      <a:lvl8pPr marL="3606710" indent="-29209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20000"/>
        <a:buChar char="•"/>
        <a:defRPr sz="2800" b="1">
          <a:solidFill>
            <a:schemeClr val="tx1"/>
          </a:solidFill>
          <a:latin typeface="+mn-lt"/>
          <a:ea typeface="ＭＳ Ｐゴシック" pitchFamily="-112" charset="-128"/>
        </a:defRPr>
      </a:lvl8pPr>
      <a:lvl9pPr marL="4063898" indent="-29209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20000"/>
        <a:buChar char="•"/>
        <a:defRPr sz="2800" b="1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6408527"/>
            <a:ext cx="12192000" cy="449473"/>
          </a:xfrm>
          <a:prstGeom prst="rect">
            <a:avLst/>
          </a:prstGeom>
          <a:solidFill>
            <a:srgbClr val="1029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16"/>
          <a:stretch/>
        </p:blipFill>
        <p:spPr>
          <a:xfrm>
            <a:off x="8017491" y="6556599"/>
            <a:ext cx="4104198" cy="236087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594691" y="6311900"/>
            <a:ext cx="941088" cy="182880"/>
            <a:chOff x="628650" y="6176963"/>
            <a:chExt cx="941088" cy="182880"/>
          </a:xfrm>
        </p:grpSpPr>
        <p:sp>
          <p:nvSpPr>
            <p:cNvPr id="10" name="Rectangle 9"/>
            <p:cNvSpPr/>
            <p:nvPr userDrawn="1"/>
          </p:nvSpPr>
          <p:spPr>
            <a:xfrm>
              <a:off x="628650" y="6176963"/>
              <a:ext cx="182880" cy="182880"/>
            </a:xfrm>
            <a:prstGeom prst="rect">
              <a:avLst/>
            </a:prstGeom>
            <a:solidFill>
              <a:srgbClr val="005D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884289" y="6176963"/>
              <a:ext cx="182880" cy="182880"/>
            </a:xfrm>
            <a:prstGeom prst="rect">
              <a:avLst/>
            </a:prstGeom>
            <a:solidFill>
              <a:srgbClr val="3D88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139928" y="6176963"/>
              <a:ext cx="182880" cy="182880"/>
            </a:xfrm>
            <a:prstGeom prst="rect">
              <a:avLst/>
            </a:prstGeom>
            <a:solidFill>
              <a:srgbClr val="34A3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1386858" y="6176963"/>
              <a:ext cx="182880" cy="182880"/>
            </a:xfrm>
            <a:prstGeom prst="rect">
              <a:avLst/>
            </a:prstGeom>
            <a:solidFill>
              <a:srgbClr val="84C2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031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02955"/>
          </a:solidFill>
          <a:latin typeface="Adobe Caslon Pro" panose="0205050205050A0204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5D87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5D87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5D87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5D87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5D87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"/>
            <a:ext cx="12188952" cy="685628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44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83737"/>
            <a:ext cx="105156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5916FF65-E16B-BA4F-9591-6B4416106527}" type="datetimeFigureOut">
              <a:rPr lang="en-US" smtClean="0"/>
              <a:pPr/>
              <a:t>3/2/20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B442168-F8B8-B34D-83CF-DF309AC816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8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8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2656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505153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053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457155" rtl="0" eaLnBrk="1" latinLnBrk="0" hangingPunct="1">
        <a:spcBef>
          <a:spcPct val="0"/>
        </a:spcBef>
        <a:buNone/>
        <a:defRPr sz="3200" b="1" kern="1200">
          <a:solidFill>
            <a:srgbClr val="FFFFFF"/>
          </a:solidFill>
          <a:latin typeface="Corbel"/>
          <a:ea typeface="+mj-ea"/>
          <a:cs typeface="Corbel"/>
        </a:defRPr>
      </a:lvl1pPr>
    </p:titleStyle>
    <p:bodyStyle>
      <a:lvl1pPr marL="342866" indent="-342866" algn="l" defTabSz="45715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Corbel"/>
          <a:ea typeface="+mn-ea"/>
          <a:cs typeface="Corbel"/>
        </a:defRPr>
      </a:lvl1pPr>
      <a:lvl2pPr marL="742876" indent="-285724" algn="l" defTabSz="457155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orbel"/>
          <a:ea typeface="+mn-ea"/>
          <a:cs typeface="Corbel"/>
        </a:defRPr>
      </a:lvl2pPr>
      <a:lvl3pPr marL="1142886" indent="-228578" algn="l" defTabSz="45715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Corbel"/>
          <a:ea typeface="+mn-ea"/>
          <a:cs typeface="Corbel"/>
        </a:defRPr>
      </a:lvl3pPr>
      <a:lvl4pPr marL="1600040" indent="-228578" algn="l" defTabSz="457155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orbel"/>
          <a:ea typeface="+mn-ea"/>
          <a:cs typeface="Corbel"/>
        </a:defRPr>
      </a:lvl4pPr>
      <a:lvl5pPr marL="2057195" indent="-228578" algn="l" defTabSz="457155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orbel"/>
          <a:ea typeface="+mn-ea"/>
          <a:cs typeface="Corbel"/>
        </a:defRPr>
      </a:lvl5pPr>
      <a:lvl6pPr marL="2514349" indent="-228578" algn="l" defTabSz="45715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45715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45715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45715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4571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4571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4571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4571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4571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4571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45715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400" y="6464332"/>
            <a:ext cx="528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457155"/>
            <a:fld id="{3C4F54F3-C349-4609-AFEE-01462D5C7942}" type="slidenum">
              <a:rPr lang="en-GB" smtClean="0">
                <a:solidFill>
                  <a:srgbClr val="000000"/>
                </a:solidFill>
              </a:rPr>
              <a:pPr defTabSz="457155"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369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 ftr="0" dt="0"/>
  <p:txStyles>
    <p:titleStyle>
      <a:lvl1pPr algn="ctr" defTabSz="45714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8" indent="-342858" algn="l" defTabSz="457143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7" indent="-285717" algn="l" defTabSz="457143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3" algn="l" defTabSz="45714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3" algn="l" defTabSz="457143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3" indent="-228573" algn="l" defTabSz="457143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6" indent="-228573" algn="l" defTabSz="45714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3" algn="l" defTabSz="45714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3" algn="l" defTabSz="45714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8" indent="-228573" algn="l" defTabSz="45714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4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45714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45714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45714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45714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45714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45714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45714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45714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2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D43CC73-466D-4F58-8CB4-E7D562EE94BD}"/>
              </a:ext>
            </a:extLst>
          </p:cNvPr>
          <p:cNvCxnSpPr/>
          <p:nvPr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2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3537499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3467" b="1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32" indent="-285744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67">
          <a:solidFill>
            <a:schemeClr val="bg1"/>
          </a:solidFill>
          <a:latin typeface="Calibri" panose="020F0502020204030204" pitchFamily="34" charset="0"/>
        </a:defRPr>
      </a:lvl2pPr>
      <a:lvl3pPr marL="1142971" indent="-228594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160" indent="-228594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67">
          <a:solidFill>
            <a:schemeClr val="bg1"/>
          </a:solidFill>
          <a:latin typeface="Calibri" panose="020F0502020204030204" pitchFamily="34" charset="0"/>
        </a:defRPr>
      </a:lvl4pPr>
      <a:lvl5pPr marL="2057349" indent="-228594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537" indent="-228594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67">
          <a:solidFill>
            <a:schemeClr val="tx1"/>
          </a:solidFill>
          <a:latin typeface="+mn-lt"/>
        </a:defRPr>
      </a:lvl6pPr>
      <a:lvl7pPr marL="2971726" indent="-228594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67">
          <a:solidFill>
            <a:schemeClr val="tx1"/>
          </a:solidFill>
          <a:latin typeface="+mn-lt"/>
        </a:defRPr>
      </a:lvl7pPr>
      <a:lvl8pPr marL="3428914" indent="-228594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67">
          <a:solidFill>
            <a:schemeClr val="tx1"/>
          </a:solidFill>
          <a:latin typeface="+mn-lt"/>
        </a:defRPr>
      </a:lvl8pPr>
      <a:lvl9pPr marL="3886103" indent="-228594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2533" y="684205"/>
            <a:ext cx="10972800" cy="980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2533" y="1790622"/>
            <a:ext cx="10972800" cy="4133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926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 ftr="0" dt="0"/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3467">
          <a:solidFill>
            <a:schemeClr val="accent1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5pPr>
      <a:lvl6pPr marL="457178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354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532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709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290499" indent="-290499" algn="l" rtl="0" fontAlgn="base">
        <a:lnSpc>
          <a:spcPct val="85000"/>
        </a:lnSpc>
        <a:spcBef>
          <a:spcPts val="12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933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rtl="0" fontAlgn="base">
        <a:lnSpc>
          <a:spcPct val="85000"/>
        </a:lnSpc>
        <a:spcBef>
          <a:spcPts val="6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667">
          <a:solidFill>
            <a:schemeClr val="tx1"/>
          </a:solidFill>
          <a:latin typeface="+mn-lt"/>
        </a:defRPr>
      </a:lvl2pPr>
      <a:lvl3pPr marL="1142942" indent="-228589" algn="l" rtl="0" fontAlgn="base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3pPr>
      <a:lvl4pPr marL="1600120" indent="-228589" algn="l" rtl="0" fontAlgn="base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4pPr>
      <a:lvl5pPr marL="2057298" indent="-228589" algn="l" rtl="0" fontAlgn="base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5pPr>
      <a:lvl6pPr marL="2514474" indent="-228589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2533" y="684205"/>
            <a:ext cx="10972800" cy="980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2533" y="1790622"/>
            <a:ext cx="10972800" cy="4133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-1" y="6431701"/>
            <a:ext cx="963041" cy="366183"/>
          </a:xfrm>
          <a:prstGeom prst="rect">
            <a:avLst/>
          </a:prstGeom>
        </p:spPr>
        <p:txBody>
          <a:bodyPr vert="horz" lIns="68579" tIns="34289" rIns="68579" bIns="34289" rtlCol="0" anchor="b" anchorCtr="0"/>
          <a:lstStyle>
            <a:lvl1pPr algn="l">
              <a:defRPr sz="933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CF1B33BC-0554-244A-8809-45BC2CEAC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579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  <p:sldLayoutId id="2147483753" r:id="rId20"/>
    <p:sldLayoutId id="2147483754" r:id="rId21"/>
    <p:sldLayoutId id="2147483755" r:id="rId22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467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5pPr>
      <a:lvl6pPr marL="457178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354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532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709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290499" indent="-290499" algn="l" rtl="0" eaLnBrk="1" fontAlgn="base" hangingPunct="1">
        <a:lnSpc>
          <a:spcPct val="85000"/>
        </a:lnSpc>
        <a:spcBef>
          <a:spcPts val="12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933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rtl="0" eaLnBrk="1" fontAlgn="base" hangingPunct="1">
        <a:lnSpc>
          <a:spcPct val="85000"/>
        </a:lnSpc>
        <a:spcBef>
          <a:spcPts val="6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667">
          <a:solidFill>
            <a:schemeClr val="tx1"/>
          </a:solidFill>
          <a:latin typeface="+mn-lt"/>
        </a:defRPr>
      </a:lvl2pPr>
      <a:lvl3pPr marL="1142942" indent="-228589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3pPr>
      <a:lvl4pPr marL="1600120" indent="-228589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4pPr>
      <a:lvl5pPr marL="2057298" indent="-228589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5pPr>
      <a:lvl6pPr marL="2514474" indent="-228589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3E04AA-8D4D-44BF-B88E-B8B251033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1" y="366185"/>
            <a:ext cx="11137901" cy="902783"/>
          </a:xfrm>
          <a:prstGeom prst="rect">
            <a:avLst/>
          </a:prstGeom>
          <a:noFill/>
        </p:spPr>
        <p:txBody>
          <a:bodyPr vert="horz" lIns="0" tIns="180000" rIns="0" bIns="72000" rtlCol="0" anchor="b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18FC7A-B083-4E3A-A3C8-B215E8A7CF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7051" y="1604433"/>
            <a:ext cx="11137901" cy="45720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56FD9-A373-4C97-82EA-DEF9C60CB8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7051" y="6356351"/>
            <a:ext cx="4113600" cy="36618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lnSpc>
                <a:spcPct val="100000"/>
              </a:lnSpc>
              <a:defRPr sz="933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Footers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501CD8-C8CB-4B09-B26A-4EC86B7C05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50152" y="6356351"/>
            <a:ext cx="4114800" cy="36618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lnSpc>
                <a:spcPct val="100000"/>
              </a:lnSpc>
              <a:defRPr sz="933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Refs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F56104E-DE2A-4C3E-8263-4F630D141382}"/>
              </a:ext>
            </a:extLst>
          </p:cNvPr>
          <p:cNvCxnSpPr/>
          <p:nvPr userDrawn="1"/>
        </p:nvCxnSpPr>
        <p:spPr>
          <a:xfrm>
            <a:off x="527050" y="1268967"/>
            <a:ext cx="1113790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8"/>
    </p:custDataLst>
    <p:extLst>
      <p:ext uri="{BB962C8B-B14F-4D97-AF65-F5344CB8AC3E}">
        <p14:creationId xmlns:p14="http://schemas.microsoft.com/office/powerpoint/2010/main" val="158665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/>
  <p:txStyles>
    <p:titleStyle>
      <a:lvl1pPr algn="l" defTabSz="1219170" rtl="0" eaLnBrk="1" latinLnBrk="0" hangingPunct="1">
        <a:lnSpc>
          <a:spcPct val="100000"/>
        </a:lnSpc>
        <a:spcBef>
          <a:spcPct val="0"/>
        </a:spcBef>
        <a:buNone/>
        <a:tabLst>
          <a:tab pos="2992892" algn="l"/>
        </a:tabLst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39178" indent="-239178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78355" indent="-239178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‒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675200" indent="-196846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6"/>
        </a:buClr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903795" indent="-188379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6"/>
        </a:buClr>
        <a:buFont typeface="Calibri" panose="020F0502020204030204" pitchFamily="34" charset="0"/>
        <a:buChar char="‒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081590" indent="-143930" algn="l" defTabSz="121917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48">
          <p15:clr>
            <a:srgbClr val="F26B43"/>
          </p15:clr>
        </p15:guide>
        <p15:guide id="2" pos="5515">
          <p15:clr>
            <a:srgbClr val="F26B43"/>
          </p15:clr>
        </p15:guide>
        <p15:guide id="3" orient="horz" pos="758">
          <p15:clr>
            <a:srgbClr val="F26B43"/>
          </p15:clr>
        </p15:guide>
        <p15:guide id="4" orient="horz" pos="2920">
          <p15:clr>
            <a:srgbClr val="F26B43"/>
          </p15:clr>
        </p15:guide>
        <p15:guide id="5" pos="288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8695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  <p:sldLayoutId id="2147483799" r:id="rId17"/>
    <p:sldLayoutId id="2147483800" r:id="rId18"/>
    <p:sldLayoutId id="2147483801" r:id="rId19"/>
    <p:sldLayoutId id="2147483802" r:id="rId20"/>
    <p:sldLayoutId id="2147483803" r:id="rId21"/>
    <p:sldLayoutId id="2147483804" r:id="rId22"/>
    <p:sldLayoutId id="2147483805" r:id="rId23"/>
    <p:sldLayoutId id="2147483806" r:id="rId24"/>
    <p:sldLayoutId id="2147483807" r:id="rId25"/>
    <p:sldLayoutId id="2147483808" r:id="rId26"/>
    <p:sldLayoutId id="2147483809" r:id="rId27"/>
    <p:sldLayoutId id="2147483810" r:id="rId28"/>
    <p:sldLayoutId id="2147483811" r:id="rId29"/>
    <p:sldLayoutId id="2147483812" r:id="rId3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6408527"/>
            <a:ext cx="12192000" cy="449473"/>
          </a:xfrm>
          <a:prstGeom prst="rect">
            <a:avLst/>
          </a:prstGeom>
          <a:solidFill>
            <a:srgbClr val="1029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16"/>
          <a:stretch/>
        </p:blipFill>
        <p:spPr>
          <a:xfrm>
            <a:off x="8017491" y="6556599"/>
            <a:ext cx="4104198" cy="236087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594691" y="6311900"/>
            <a:ext cx="941088" cy="182880"/>
            <a:chOff x="628650" y="6176963"/>
            <a:chExt cx="941088" cy="182880"/>
          </a:xfrm>
        </p:grpSpPr>
        <p:sp>
          <p:nvSpPr>
            <p:cNvPr id="10" name="Rectangle 9"/>
            <p:cNvSpPr/>
            <p:nvPr userDrawn="1"/>
          </p:nvSpPr>
          <p:spPr>
            <a:xfrm>
              <a:off x="628650" y="6176963"/>
              <a:ext cx="182880" cy="182880"/>
            </a:xfrm>
            <a:prstGeom prst="rect">
              <a:avLst/>
            </a:prstGeom>
            <a:solidFill>
              <a:srgbClr val="005D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884289" y="6176963"/>
              <a:ext cx="182880" cy="182880"/>
            </a:xfrm>
            <a:prstGeom prst="rect">
              <a:avLst/>
            </a:prstGeom>
            <a:solidFill>
              <a:srgbClr val="3D88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139928" y="6176963"/>
              <a:ext cx="182880" cy="182880"/>
            </a:xfrm>
            <a:prstGeom prst="rect">
              <a:avLst/>
            </a:prstGeom>
            <a:solidFill>
              <a:srgbClr val="34A3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1386858" y="6176963"/>
              <a:ext cx="182880" cy="182880"/>
            </a:xfrm>
            <a:prstGeom prst="rect">
              <a:avLst/>
            </a:prstGeom>
            <a:solidFill>
              <a:srgbClr val="84C2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161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02955"/>
          </a:solidFill>
          <a:latin typeface="Adobe Caslon Pro" panose="0205050205050A0204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5D87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5D87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5D87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5D87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5D87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tiff"/><Relationship Id="rId3" Type="http://schemas.openxmlformats.org/officeDocument/2006/relationships/image" Target="../media/image29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0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8.xml"/><Relationship Id="rId5" Type="http://schemas.microsoft.com/office/2007/relationships/hdphoto" Target="../media/hdphoto2.wdp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5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15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4316DA-D783-2E4D-B568-74649449C5FF}"/>
              </a:ext>
            </a:extLst>
          </p:cNvPr>
          <p:cNvSpPr txBox="1"/>
          <p:nvPr/>
        </p:nvSpPr>
        <p:spPr>
          <a:xfrm>
            <a:off x="729916" y="1369194"/>
            <a:ext cx="10732168" cy="411961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Module 1: 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Colorectal and Gastric Cancer </a:t>
            </a:r>
          </a:p>
        </p:txBody>
      </p:sp>
    </p:spTree>
    <p:extLst>
      <p:ext uri="{BB962C8B-B14F-4D97-AF65-F5344CB8AC3E}">
        <p14:creationId xmlns:p14="http://schemas.microsoft.com/office/powerpoint/2010/main" val="381360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2A816-7B35-4106-8C9F-9456D8F61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771389"/>
          </a:xfrm>
        </p:spPr>
        <p:txBody>
          <a:bodyPr>
            <a:normAutofit/>
          </a:bodyPr>
          <a:lstStyle/>
          <a:p>
            <a:r>
              <a:rPr lang="en-US" sz="3200" dirty="0"/>
              <a:t>Testing Strategies for </a:t>
            </a:r>
            <a:r>
              <a:rPr lang="en-US" sz="3200" dirty="0" err="1"/>
              <a:t>MSI</a:t>
            </a:r>
            <a:r>
              <a:rPr lang="en-US" sz="3200" dirty="0"/>
              <a:t>/</a:t>
            </a:r>
            <a:r>
              <a:rPr lang="en-US" sz="3200" dirty="0" err="1"/>
              <a:t>dMMR</a:t>
            </a:r>
            <a:endParaRPr lang="en-US" sz="3200" dirty="0"/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72BBBA6B-FEEE-49AC-B139-A17FD77D6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845" y="1060863"/>
            <a:ext cx="3947185" cy="1653244"/>
          </a:xfrm>
        </p:spPr>
        <p:txBody>
          <a:bodyPr>
            <a:noAutofit/>
          </a:bodyPr>
          <a:lstStyle/>
          <a:p>
            <a:r>
              <a:rPr lang="en-US" sz="1700" dirty="0">
                <a:solidFill>
                  <a:schemeClr val="tx1"/>
                </a:solidFill>
              </a:rPr>
              <a:t>FDA approvals not based on specific testing methodology because there is strong concordance across all methods</a:t>
            </a:r>
            <a:r>
              <a:rPr lang="en-US" sz="1700" baseline="30000" dirty="0">
                <a:solidFill>
                  <a:schemeClr val="tx1"/>
                </a:solidFill>
              </a:rPr>
              <a:t>1</a:t>
            </a:r>
            <a:endParaRPr lang="en-US" sz="1700" dirty="0">
              <a:solidFill>
                <a:schemeClr val="tx1"/>
              </a:solidFill>
            </a:endParaRPr>
          </a:p>
          <a:p>
            <a:r>
              <a:rPr lang="en-US" sz="1700" dirty="0">
                <a:solidFill>
                  <a:schemeClr val="tx1"/>
                </a:solidFill>
              </a:rPr>
              <a:t>Testing approaches evaluate:</a:t>
            </a:r>
            <a:r>
              <a:rPr lang="en-US" sz="1700" baseline="30000" dirty="0">
                <a:solidFill>
                  <a:schemeClr val="tx1"/>
                </a:solidFill>
              </a:rPr>
              <a:t>1</a:t>
            </a:r>
            <a:endParaRPr lang="en-US" sz="1700" dirty="0">
              <a:solidFill>
                <a:schemeClr val="tx1"/>
              </a:solidFill>
            </a:endParaRP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3AEFC014-B7D1-4D84-9718-19634B5C94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4097" y="6331149"/>
            <a:ext cx="7856355" cy="457200"/>
          </a:xfrm>
        </p:spPr>
        <p:txBody>
          <a:bodyPr/>
          <a:lstStyle/>
          <a:p>
            <a:r>
              <a:rPr lang="en-US" sz="1050" dirty="0">
                <a:solidFill>
                  <a:schemeClr val="tx1">
                    <a:lumMod val="85000"/>
                  </a:schemeClr>
                </a:solidFill>
              </a:rPr>
              <a:t>1. Overman MJ, et al. </a:t>
            </a:r>
            <a:r>
              <a:rPr lang="en-US" sz="1050" i="1" dirty="0">
                <a:solidFill>
                  <a:schemeClr val="tx1">
                    <a:lumMod val="85000"/>
                  </a:schemeClr>
                </a:solidFill>
              </a:rPr>
              <a:t>Am Soc Clin Oncol Educ Book</a:t>
            </a:r>
            <a:r>
              <a:rPr lang="en-US" sz="1050" dirty="0">
                <a:solidFill>
                  <a:schemeClr val="tx1">
                    <a:lumMod val="85000"/>
                  </a:schemeClr>
                </a:solidFill>
              </a:rPr>
              <a:t>. 2018;23:239-247. 2. Martin SA, et al. </a:t>
            </a:r>
            <a:r>
              <a:rPr lang="en-US" sz="1050" i="1" dirty="0">
                <a:solidFill>
                  <a:schemeClr val="tx1">
                    <a:lumMod val="85000"/>
                  </a:schemeClr>
                </a:solidFill>
              </a:rPr>
              <a:t>Clin Cancer Res</a:t>
            </a:r>
            <a:r>
              <a:rPr lang="en-US" sz="1050" dirty="0">
                <a:solidFill>
                  <a:schemeClr val="tx1">
                    <a:lumMod val="85000"/>
                  </a:schemeClr>
                </a:solidFill>
              </a:rPr>
              <a:t>. 2010;16:S107-S113. 3. </a:t>
            </a:r>
            <a:r>
              <a:rPr lang="en-US" sz="1050" dirty="0" err="1">
                <a:solidFill>
                  <a:schemeClr val="tx1">
                    <a:lumMod val="85000"/>
                  </a:schemeClr>
                </a:solidFill>
              </a:rPr>
              <a:t>Niu</a:t>
            </a:r>
            <a:r>
              <a:rPr lang="en-US" sz="1050" dirty="0">
                <a:solidFill>
                  <a:schemeClr val="tx1">
                    <a:lumMod val="85000"/>
                  </a:schemeClr>
                </a:solidFill>
              </a:rPr>
              <a:t> B, et al. </a:t>
            </a:r>
            <a:r>
              <a:rPr lang="en-US" sz="1050" i="1" dirty="0">
                <a:solidFill>
                  <a:schemeClr val="tx1">
                    <a:lumMod val="85000"/>
                  </a:schemeClr>
                </a:solidFill>
              </a:rPr>
              <a:t>Bioinformatics</a:t>
            </a:r>
            <a:r>
              <a:rPr lang="en-US" sz="1050" dirty="0">
                <a:solidFill>
                  <a:schemeClr val="tx1">
                    <a:lumMod val="85000"/>
                  </a:schemeClr>
                </a:solidFill>
              </a:rPr>
              <a:t>. 2014;30:1015-1016. Other images courtesy of Dr. Michael J. Overman.</a:t>
            </a:r>
          </a:p>
        </p:txBody>
      </p:sp>
      <p:sp>
        <p:nvSpPr>
          <p:cNvPr id="34" name="Content Placeholder 30">
            <a:extLst>
              <a:ext uri="{FF2B5EF4-FFF2-40B4-BE49-F238E27FC236}">
                <a16:creationId xmlns:a16="http://schemas.microsoft.com/office/drawing/2014/main" id="{2458211A-CEAD-48B7-AB38-F2285D1F3ABF}"/>
              </a:ext>
            </a:extLst>
          </p:cNvPr>
          <p:cNvSpPr txBox="1">
            <a:spLocks/>
          </p:cNvSpPr>
          <p:nvPr/>
        </p:nvSpPr>
        <p:spPr>
          <a:xfrm>
            <a:off x="512868" y="2654993"/>
            <a:ext cx="3378471" cy="3068782"/>
          </a:xfrm>
          <a:prstGeom prst="rect">
            <a:avLst/>
          </a:prstGeom>
          <a:noFill/>
        </p:spPr>
        <p:txBody>
          <a:bodyPr vert="horz" lIns="45720" tIns="45720" rIns="4572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20000"/>
              <a:buFont typeface="Wingdings" panose="05000000000000000000" pitchFamily="2" charset="2"/>
              <a:buChar char="§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50E8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50E82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IHC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: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4 most common MMR proteins: MLH1, MSH2, MSH6, PMS2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50E82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PCR: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Microsatellite length of 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BAT25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BAT26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D2S123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D5S346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en-US" sz="17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D17S250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50E82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NGS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: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Large number of microsatellites across the genome</a:t>
            </a:r>
          </a:p>
        </p:txBody>
      </p:sp>
      <p:pic>
        <p:nvPicPr>
          <p:cNvPr id="6" name="Picture 5" descr="Screen Shot 2014-10-03 at 11.06.34 AM.png">
            <a:extLst>
              <a:ext uri="{FF2B5EF4-FFF2-40B4-BE49-F238E27FC236}">
                <a16:creationId xmlns:a16="http://schemas.microsoft.com/office/drawing/2014/main" id="{8CD4393D-D75E-42A1-825F-5CC2272456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9" t="51166" r="46481"/>
          <a:stretch/>
        </p:blipFill>
        <p:spPr>
          <a:xfrm>
            <a:off x="5207415" y="1210926"/>
            <a:ext cx="1338606" cy="1465388"/>
          </a:xfrm>
          <a:prstGeom prst="rect">
            <a:avLst/>
          </a:prstGeom>
          <a:solidFill>
            <a:srgbClr val="C00000"/>
          </a:solidFill>
          <a:ln w="19050">
            <a:solidFill>
              <a:schemeClr val="accent2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499CAF6-4028-4D33-BF98-4229141C9846}"/>
              </a:ext>
            </a:extLst>
          </p:cNvPr>
          <p:cNvGrpSpPr/>
          <p:nvPr/>
        </p:nvGrpSpPr>
        <p:grpSpPr>
          <a:xfrm>
            <a:off x="4299103" y="4282960"/>
            <a:ext cx="3609863" cy="2010396"/>
            <a:chOff x="8238" y="304798"/>
            <a:chExt cx="9135762" cy="604858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B870F58-60B8-4A5D-A099-4134E902DC91}"/>
                </a:ext>
              </a:extLst>
            </p:cNvPr>
            <p:cNvGrpSpPr/>
            <p:nvPr/>
          </p:nvGrpSpPr>
          <p:grpSpPr>
            <a:xfrm>
              <a:off x="18456" y="304804"/>
              <a:ext cx="9125544" cy="6048576"/>
              <a:chOff x="18456" y="82378"/>
              <a:chExt cx="9125544" cy="6048576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8E8DD4F-FBFE-4519-AFAB-E443FA6E36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3842602" y="829555"/>
                <a:ext cx="6048575" cy="4554221"/>
              </a:xfrm>
              <a:prstGeom prst="rect">
                <a:avLst/>
              </a:prstGeom>
              <a:ln w="12700" cap="sq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108F366-897E-421F-9A85-BCCA20C47B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-728609" y="830345"/>
                <a:ext cx="6047674" cy="4553543"/>
              </a:xfrm>
              <a:prstGeom prst="rect">
                <a:avLst/>
              </a:prstGeom>
              <a:ln w="12700" cap="sq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05CACE6-7E22-4D43-91B9-F2BDB28C7A2A}"/>
                </a:ext>
              </a:extLst>
            </p:cNvPr>
            <p:cNvSpPr txBox="1"/>
            <p:nvPr/>
          </p:nvSpPr>
          <p:spPr>
            <a:xfrm>
              <a:off x="8238" y="304798"/>
              <a:ext cx="4515703" cy="956987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Intact expression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1C469C-76F5-4CE5-8146-8FF0BE85E00C}"/>
                </a:ext>
              </a:extLst>
            </p:cNvPr>
            <p:cNvSpPr txBox="1"/>
            <p:nvPr/>
          </p:nvSpPr>
          <p:spPr>
            <a:xfrm>
              <a:off x="4617305" y="305705"/>
              <a:ext cx="4432821" cy="956987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Loss of expression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2BD8A95-A660-49F1-B112-AC36DAF0BA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0582" t="37492" r="24333" b="9114"/>
          <a:stretch/>
        </p:blipFill>
        <p:spPr>
          <a:xfrm>
            <a:off x="8014315" y="4289539"/>
            <a:ext cx="3913588" cy="21396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B2952E5-E52C-4F3D-9637-0FA62F2FBA0C}"/>
              </a:ext>
            </a:extLst>
          </p:cNvPr>
          <p:cNvSpPr txBox="1"/>
          <p:nvPr/>
        </p:nvSpPr>
        <p:spPr>
          <a:xfrm>
            <a:off x="5712989" y="3083684"/>
            <a:ext cx="616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IHC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171E71-FFD0-4169-95C7-FF939A0E59F0}"/>
              </a:ext>
            </a:extLst>
          </p:cNvPr>
          <p:cNvSpPr txBox="1"/>
          <p:nvPr/>
        </p:nvSpPr>
        <p:spPr>
          <a:xfrm>
            <a:off x="6991806" y="2320561"/>
            <a:ext cx="1534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Polymerase chain reaction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246AEE-A9B6-497C-B105-59640F7A4528}"/>
              </a:ext>
            </a:extLst>
          </p:cNvPr>
          <p:cNvSpPr/>
          <p:nvPr/>
        </p:nvSpPr>
        <p:spPr>
          <a:xfrm>
            <a:off x="8014316" y="3786209"/>
            <a:ext cx="3122196" cy="461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Panel of ≥5 microsatellites with allelic shift in ≥2 (&gt;30%) markers =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MSI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-H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2E786F0-7A87-4EAF-A4EE-3B30107B7D29}"/>
              </a:ext>
            </a:extLst>
          </p:cNvPr>
          <p:cNvSpPr/>
          <p:nvPr/>
        </p:nvSpPr>
        <p:spPr>
          <a:xfrm>
            <a:off x="4363122" y="3812392"/>
            <a:ext cx="3378471" cy="529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Complete loss of expression in one of the MMR proteins =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MSI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-H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4A18514-C755-4FFA-AE66-1A3F84ACA151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6546021" y="2677114"/>
            <a:ext cx="1468295" cy="1339925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9816F6C-6A76-414D-AA21-14B40B77A355}"/>
              </a:ext>
            </a:extLst>
          </p:cNvPr>
          <p:cNvCxnSpPr>
            <a:cxnSpLocks/>
          </p:cNvCxnSpPr>
          <p:nvPr/>
        </p:nvCxnSpPr>
        <p:spPr>
          <a:xfrm>
            <a:off x="5712989" y="2748334"/>
            <a:ext cx="0" cy="1063256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318A377-9AB5-4E19-8487-34514382FEB5}"/>
              </a:ext>
            </a:extLst>
          </p:cNvPr>
          <p:cNvCxnSpPr>
            <a:cxnSpLocks/>
          </p:cNvCxnSpPr>
          <p:nvPr/>
        </p:nvCxnSpPr>
        <p:spPr>
          <a:xfrm flipV="1">
            <a:off x="6640207" y="2077975"/>
            <a:ext cx="1992298" cy="3998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BAC0372-DF33-4E04-9C68-A9987A40DE5F}"/>
              </a:ext>
            </a:extLst>
          </p:cNvPr>
          <p:cNvSpPr txBox="1"/>
          <p:nvPr/>
        </p:nvSpPr>
        <p:spPr>
          <a:xfrm>
            <a:off x="6762552" y="1127520"/>
            <a:ext cx="181210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Next-generation sequencing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3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5AC36E1-24B0-463F-8B13-FF35731725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25123" y="771389"/>
            <a:ext cx="3122195" cy="268726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669F8F4-3200-4377-BD00-ADCEBFC76182}"/>
              </a:ext>
            </a:extLst>
          </p:cNvPr>
          <p:cNvSpPr/>
          <p:nvPr/>
        </p:nvSpPr>
        <p:spPr>
          <a:xfrm>
            <a:off x="4637275" y="729023"/>
            <a:ext cx="2625752" cy="529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DNA Damage Recognized by MMR Pathway</a:t>
            </a:r>
            <a:r>
              <a:rPr kumimoji="0" lang="en-US" sz="12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98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0CC30-76EA-4688-BB75-B50ADEF89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549" y="163072"/>
            <a:ext cx="8229600" cy="925800"/>
          </a:xfrm>
        </p:spPr>
        <p:txBody>
          <a:bodyPr/>
          <a:lstStyle/>
          <a:p>
            <a:r>
              <a:rPr lang="en-US" dirty="0"/>
              <a:t>Pembrolizumab in </a:t>
            </a:r>
            <a:r>
              <a:rPr lang="en-US" dirty="0" err="1"/>
              <a:t>dMMR</a:t>
            </a:r>
            <a:r>
              <a:rPr lang="en-US" dirty="0"/>
              <a:t> Tumors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48312-4E41-44AE-B0F6-AAE9EDFB5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020" y="1197174"/>
            <a:ext cx="9577227" cy="9258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Phase 2 study, 3 parallel cohorts treated with pembrolizumab</a:t>
            </a:r>
          </a:p>
          <a:p>
            <a:r>
              <a:rPr lang="en-US" dirty="0">
                <a:solidFill>
                  <a:schemeClr val="bg1"/>
                </a:solidFill>
              </a:rPr>
              <a:t>41 patients with progressive mCRC or other solid tumors that were </a:t>
            </a:r>
            <a:r>
              <a:rPr lang="en-US" dirty="0" err="1">
                <a:solidFill>
                  <a:schemeClr val="bg1"/>
                </a:solidFill>
              </a:rPr>
              <a:t>dMMR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B08886-D76D-4887-9E4D-3250771C11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2332" y="6253527"/>
            <a:ext cx="6995886" cy="45720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Q2W, every 2 weeks</a:t>
            </a:r>
          </a:p>
          <a:p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Le DT, et al. </a:t>
            </a:r>
            <a:r>
              <a:rPr lang="en-US" i="1" dirty="0">
                <a:solidFill>
                  <a:schemeClr val="tx1">
                    <a:lumMod val="85000"/>
                  </a:schemeClr>
                </a:solidFill>
              </a:rPr>
              <a:t>N </a:t>
            </a:r>
            <a:r>
              <a:rPr lang="en-US" i="1" dirty="0" err="1">
                <a:solidFill>
                  <a:schemeClr val="tx1">
                    <a:lumMod val="85000"/>
                  </a:schemeClr>
                </a:solidFill>
              </a:rPr>
              <a:t>Engl</a:t>
            </a:r>
            <a:r>
              <a:rPr lang="en-US" i="1" dirty="0">
                <a:solidFill>
                  <a:schemeClr val="tx1">
                    <a:lumMod val="85000"/>
                  </a:schemeClr>
                </a:solidFill>
              </a:rPr>
              <a:t> J Med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. 2015;372:2509-2520.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C74667-6F11-49B0-98CE-9F7F6C39D4F8}"/>
              </a:ext>
            </a:extLst>
          </p:cNvPr>
          <p:cNvSpPr txBox="1"/>
          <p:nvPr/>
        </p:nvSpPr>
        <p:spPr>
          <a:xfrm>
            <a:off x="1798832" y="5231185"/>
            <a:ext cx="2043055" cy="830997"/>
          </a:xfrm>
          <a:prstGeom prst="rect">
            <a:avLst/>
          </a:prstGeom>
          <a:solidFill>
            <a:srgbClr val="C6C2C2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MMR status determined by MSI Analysis System of selected microsatellite sequences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D99451D-7217-44DE-8A78-82E871A772EF}"/>
              </a:ext>
            </a:extLst>
          </p:cNvPr>
          <p:cNvGrpSpPr/>
          <p:nvPr/>
        </p:nvGrpSpPr>
        <p:grpSpPr>
          <a:xfrm>
            <a:off x="1428758" y="2420844"/>
            <a:ext cx="9104655" cy="2782782"/>
            <a:chOff x="561599" y="2798618"/>
            <a:chExt cx="8254580" cy="2220863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77EA25F-6667-444B-AFA5-4057E4D650DB}"/>
                </a:ext>
              </a:extLst>
            </p:cNvPr>
            <p:cNvCxnSpPr>
              <a:cxnSpLocks/>
              <a:stCxn id="7" idx="3"/>
              <a:endCxn id="18" idx="2"/>
            </p:cNvCxnSpPr>
            <p:nvPr/>
          </p:nvCxnSpPr>
          <p:spPr>
            <a:xfrm flipV="1">
              <a:off x="3084944" y="3899405"/>
              <a:ext cx="387930" cy="1724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C9140F4-1BAA-4166-81E6-4F95466AC563}"/>
                </a:ext>
              </a:extLst>
            </p:cNvPr>
            <p:cNvGrpSpPr/>
            <p:nvPr/>
          </p:nvGrpSpPr>
          <p:grpSpPr>
            <a:xfrm>
              <a:off x="561599" y="2798618"/>
              <a:ext cx="2523345" cy="646331"/>
              <a:chOff x="561599" y="2798618"/>
              <a:chExt cx="2523345" cy="646331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E18447A5-5A42-44BA-9799-2AB1D57BBDC7}"/>
                  </a:ext>
                </a:extLst>
              </p:cNvPr>
              <p:cNvSpPr/>
              <p:nvPr/>
            </p:nvSpPr>
            <p:spPr>
              <a:xfrm>
                <a:off x="561599" y="2798618"/>
                <a:ext cx="2523345" cy="646331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D8A3107-6290-46AE-8D45-E4A415303920}"/>
                  </a:ext>
                </a:extLst>
              </p:cNvPr>
              <p:cNvSpPr txBox="1"/>
              <p:nvPr/>
            </p:nvSpPr>
            <p:spPr>
              <a:xfrm>
                <a:off x="561599" y="2893567"/>
                <a:ext cx="252334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Cohort A: </a:t>
                </a: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dMMR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mCRC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(n=10)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E09469E-0D82-4491-9DA7-359217CE38F8}"/>
                </a:ext>
              </a:extLst>
            </p:cNvPr>
            <p:cNvGrpSpPr/>
            <p:nvPr/>
          </p:nvGrpSpPr>
          <p:grpSpPr>
            <a:xfrm>
              <a:off x="561599" y="3576149"/>
              <a:ext cx="2523345" cy="646331"/>
              <a:chOff x="561599" y="3603857"/>
              <a:chExt cx="2523345" cy="646331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282D3993-9A99-4711-A8F9-0D583ECEFA7B}"/>
                  </a:ext>
                </a:extLst>
              </p:cNvPr>
              <p:cNvSpPr/>
              <p:nvPr/>
            </p:nvSpPr>
            <p:spPr>
              <a:xfrm>
                <a:off x="561599" y="3603857"/>
                <a:ext cx="2523345" cy="646331"/>
              </a:xfrm>
              <a:prstGeom prst="roundRect">
                <a:avLst/>
              </a:prstGeom>
              <a:solidFill>
                <a:srgbClr val="C6C2C2"/>
              </a:solidFill>
              <a:ln>
                <a:solidFill>
                  <a:srgbClr val="C6C2C2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88C1EA1-6D50-42B3-9390-790C4594C14A}"/>
                  </a:ext>
                </a:extLst>
              </p:cNvPr>
              <p:cNvSpPr txBox="1"/>
              <p:nvPr/>
            </p:nvSpPr>
            <p:spPr>
              <a:xfrm>
                <a:off x="561600" y="3682743"/>
                <a:ext cx="252334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Cohort B: </a:t>
                </a: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pMMR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mCRC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(n=18)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AA1FFB0-0598-4260-B295-7FBF43958B0D}"/>
                </a:ext>
              </a:extLst>
            </p:cNvPr>
            <p:cNvGrpSpPr/>
            <p:nvPr/>
          </p:nvGrpSpPr>
          <p:grpSpPr>
            <a:xfrm>
              <a:off x="561599" y="4373150"/>
              <a:ext cx="2523345" cy="646331"/>
              <a:chOff x="561599" y="4373150"/>
              <a:chExt cx="2523345" cy="646331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15B811F4-A48C-49B5-8615-7BA06CC04558}"/>
                  </a:ext>
                </a:extLst>
              </p:cNvPr>
              <p:cNvSpPr/>
              <p:nvPr/>
            </p:nvSpPr>
            <p:spPr>
              <a:xfrm>
                <a:off x="561599" y="4373150"/>
                <a:ext cx="2523345" cy="646331"/>
              </a:xfrm>
              <a:prstGeom prst="round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rgbClr val="2290D4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ECA2CB5-8EDF-49C5-9F57-090F80623C84}"/>
                  </a:ext>
                </a:extLst>
              </p:cNvPr>
              <p:cNvSpPr txBox="1"/>
              <p:nvPr/>
            </p:nvSpPr>
            <p:spPr>
              <a:xfrm>
                <a:off x="561600" y="4453224"/>
                <a:ext cx="2523344" cy="4175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Cohort C: </a:t>
                </a: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dMMR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solid tumors (n=7)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B9F603D-959C-4619-AA14-FB7348771A78}"/>
                </a:ext>
              </a:extLst>
            </p:cNvPr>
            <p:cNvGrpSpPr/>
            <p:nvPr/>
          </p:nvGrpSpPr>
          <p:grpSpPr>
            <a:xfrm>
              <a:off x="6341956" y="3145748"/>
              <a:ext cx="2474223" cy="1497086"/>
              <a:chOff x="3894980" y="3543985"/>
              <a:chExt cx="1991145" cy="1497086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44B97DA8-0088-4A6A-B929-D793887C49DE}"/>
                  </a:ext>
                </a:extLst>
              </p:cNvPr>
              <p:cNvSpPr/>
              <p:nvPr/>
            </p:nvSpPr>
            <p:spPr>
              <a:xfrm>
                <a:off x="3894980" y="3543985"/>
                <a:ext cx="1960875" cy="1496073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01614C6-AD3E-4F22-9271-279695FFE8DB}"/>
                  </a:ext>
                </a:extLst>
              </p:cNvPr>
              <p:cNvSpPr txBox="1"/>
              <p:nvPr/>
            </p:nvSpPr>
            <p:spPr>
              <a:xfrm>
                <a:off x="3925250" y="3563743"/>
                <a:ext cx="1960875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Coprimary Endpoints: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Immune-related</a:t>
                </a: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ORR </a:t>
                </a: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20-wk PFS</a:t>
                </a:r>
              </a:p>
            </p:txBody>
          </p:sp>
        </p:grpSp>
        <p:sp>
          <p:nvSpPr>
            <p:cNvPr id="18" name="Right Bracket 17">
              <a:extLst>
                <a:ext uri="{FF2B5EF4-FFF2-40B4-BE49-F238E27FC236}">
                  <a16:creationId xmlns:a16="http://schemas.microsoft.com/office/drawing/2014/main" id="{EA50A96E-2258-4463-9E31-6764C998CC9E}"/>
                </a:ext>
              </a:extLst>
            </p:cNvPr>
            <p:cNvSpPr/>
            <p:nvPr/>
          </p:nvSpPr>
          <p:spPr>
            <a:xfrm>
              <a:off x="3186547" y="3097501"/>
              <a:ext cx="286327" cy="1603808"/>
            </a:xfrm>
            <a:prstGeom prst="rightBracket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854B758F-E061-4C5A-B679-9670AC510AA2}"/>
                </a:ext>
              </a:extLst>
            </p:cNvPr>
            <p:cNvSpPr/>
            <p:nvPr/>
          </p:nvSpPr>
          <p:spPr>
            <a:xfrm>
              <a:off x="3540763" y="3870926"/>
              <a:ext cx="286327" cy="4571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6" name="Arrow: Right 25">
              <a:extLst>
                <a:ext uri="{FF2B5EF4-FFF2-40B4-BE49-F238E27FC236}">
                  <a16:creationId xmlns:a16="http://schemas.microsoft.com/office/drawing/2014/main" id="{8FC303BE-A5BB-4F6C-9EDD-42B26DF7B485}"/>
                </a:ext>
              </a:extLst>
            </p:cNvPr>
            <p:cNvSpPr/>
            <p:nvPr/>
          </p:nvSpPr>
          <p:spPr>
            <a:xfrm>
              <a:off x="5979173" y="3870926"/>
              <a:ext cx="286327" cy="4571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8D138F0-7C56-4113-B704-DBE846A9E1F6}"/>
                </a:ext>
              </a:extLst>
            </p:cNvPr>
            <p:cNvGrpSpPr/>
            <p:nvPr/>
          </p:nvGrpSpPr>
          <p:grpSpPr>
            <a:xfrm>
              <a:off x="3945784" y="3581005"/>
              <a:ext cx="1960875" cy="650879"/>
              <a:chOff x="3894980" y="3539437"/>
              <a:chExt cx="1960875" cy="650879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1FB4BB11-F971-498B-8FB6-17F0A081067E}"/>
                  </a:ext>
                </a:extLst>
              </p:cNvPr>
              <p:cNvSpPr/>
              <p:nvPr/>
            </p:nvSpPr>
            <p:spPr>
              <a:xfrm>
                <a:off x="3894980" y="3543985"/>
                <a:ext cx="1960875" cy="646331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FD90682-F5D4-42DB-959A-B1F51FC7E4E0}"/>
                  </a:ext>
                </a:extLst>
              </p:cNvPr>
              <p:cNvSpPr txBox="1"/>
              <p:nvPr/>
            </p:nvSpPr>
            <p:spPr>
              <a:xfrm>
                <a:off x="3894980" y="3539437"/>
                <a:ext cx="19608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Pembrolizumab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10 mg/kg Q2W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339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676E22A-F5F4-6549-B39C-1DA3E541D3DD}"/>
              </a:ext>
            </a:extLst>
          </p:cNvPr>
          <p:cNvSpPr/>
          <p:nvPr/>
        </p:nvSpPr>
        <p:spPr>
          <a:xfrm>
            <a:off x="1898741" y="1513342"/>
            <a:ext cx="8517807" cy="322948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DF72F9-BB60-461E-A452-8B356D775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218459"/>
          </a:xfrm>
        </p:spPr>
        <p:txBody>
          <a:bodyPr>
            <a:normAutofit/>
          </a:bodyPr>
          <a:lstStyle/>
          <a:p>
            <a:r>
              <a:rPr lang="en-US" sz="3000" dirty="0"/>
              <a:t>Pembrolizumab Showed Efficacy in </a:t>
            </a:r>
            <a:r>
              <a:rPr lang="en-US" sz="3000" dirty="0" err="1"/>
              <a:t>dMMR</a:t>
            </a:r>
            <a:r>
              <a:rPr lang="en-US" sz="3000" dirty="0"/>
              <a:t> CRC and Solid Tumors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7594A-E251-4AAE-9CCC-D28412DC1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337" y="1169695"/>
            <a:ext cx="8681664" cy="32096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1800" b="1" dirty="0" err="1">
                <a:solidFill>
                  <a:schemeClr val="tx1"/>
                </a:solidFill>
              </a:rPr>
              <a:t>dMMR</a:t>
            </a:r>
            <a:r>
              <a:rPr lang="en-US" sz="1800" b="1" dirty="0">
                <a:solidFill>
                  <a:schemeClr val="tx1"/>
                </a:solidFill>
              </a:rPr>
              <a:t> or </a:t>
            </a:r>
            <a:r>
              <a:rPr lang="en-US" sz="1800" b="1" dirty="0" err="1">
                <a:solidFill>
                  <a:schemeClr val="tx1"/>
                </a:solidFill>
              </a:rPr>
              <a:t>pMMR</a:t>
            </a:r>
            <a:r>
              <a:rPr lang="en-US" sz="1800" b="1" dirty="0">
                <a:solidFill>
                  <a:schemeClr val="tx1"/>
                </a:solidFill>
              </a:rPr>
              <a:t> CRC Tumor Response to Pembrolizumab</a:t>
            </a:r>
            <a:r>
              <a:rPr lang="en-US" sz="1800" b="1" baseline="30000" dirty="0">
                <a:solidFill>
                  <a:schemeClr val="tx1"/>
                </a:solidFill>
              </a:rPr>
              <a:t>1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0AA4C3-E2C3-4605-86B5-66C0F1D8DC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2871" y="6400800"/>
            <a:ext cx="8051515" cy="45720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1. Le DT, et al. </a:t>
            </a:r>
            <a:r>
              <a:rPr lang="en-US" i="1" dirty="0">
                <a:solidFill>
                  <a:schemeClr val="tx1">
                    <a:lumMod val="85000"/>
                  </a:schemeClr>
                </a:solidFill>
              </a:rPr>
              <a:t>N </a:t>
            </a:r>
            <a:r>
              <a:rPr lang="en-US" i="1" dirty="0" err="1">
                <a:solidFill>
                  <a:schemeClr val="tx1">
                    <a:lumMod val="85000"/>
                  </a:schemeClr>
                </a:solidFill>
              </a:rPr>
              <a:t>Engl</a:t>
            </a:r>
            <a:r>
              <a:rPr lang="en-US" i="1" dirty="0">
                <a:solidFill>
                  <a:schemeClr val="tx1">
                    <a:lumMod val="85000"/>
                  </a:schemeClr>
                </a:solidFill>
              </a:rPr>
              <a:t> J Med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. 2015;372:2509-2520. 2. Le DT, et al. </a:t>
            </a:r>
            <a:r>
              <a:rPr lang="en-US" i="1" dirty="0">
                <a:solidFill>
                  <a:schemeClr val="tx1">
                    <a:lumMod val="85000"/>
                  </a:schemeClr>
                </a:solidFill>
              </a:rPr>
              <a:t>J Clin Oncol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. 2016;34 (suppl 15; abstr 103).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FE96B4A6-D30C-44E8-B4C3-2632EC604FD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92906" y="1474738"/>
          <a:ext cx="3599843" cy="3232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Prism 7" r:id="rId3" imgW="5451734" imgH="4244776" progId="Prism7.Document">
                  <p:embed/>
                </p:oleObj>
              </mc:Choice>
              <mc:Fallback>
                <p:oleObj name="Prism 7" r:id="rId3" imgW="5451734" imgH="4244776" progId="Prism7.Document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FE96B4A6-D30C-44E8-B4C3-2632EC604F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92906" y="1474738"/>
                        <a:ext cx="3599843" cy="3232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63FEC2B3-2785-4B20-98D7-FF1978E7150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98579" y="911675"/>
          <a:ext cx="4094679" cy="3575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Prism 7" r:id="rId5" imgW="5122570" imgH="3805388" progId="Prism7.Document">
                  <p:embed/>
                </p:oleObj>
              </mc:Choice>
              <mc:Fallback>
                <p:oleObj name="Prism 7" r:id="rId5" imgW="5122570" imgH="3805388" progId="Prism7.Document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63FEC2B3-2785-4B20-98D7-FF1978E715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98579" y="911675"/>
                        <a:ext cx="4094679" cy="35750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FEDBC97-340E-4F7F-9432-C1ACADF3ABD1}"/>
              </a:ext>
            </a:extLst>
          </p:cNvPr>
          <p:cNvGraphicFramePr>
            <a:graphicFrameLocks noGrp="1"/>
          </p:cNvGraphicFramePr>
          <p:nvPr/>
        </p:nvGraphicFramePr>
        <p:xfrm>
          <a:off x="2273423" y="4853113"/>
          <a:ext cx="7589502" cy="1668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98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98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98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0794">
                <a:tc>
                  <a:txBody>
                    <a:bodyPr/>
                    <a:lstStyle/>
                    <a:p>
                      <a:pPr algn="l"/>
                      <a:r>
                        <a:rPr lang="en-US" sz="1450" dirty="0"/>
                        <a:t>Outcomes</a:t>
                      </a:r>
                      <a:r>
                        <a:rPr lang="en-US" sz="1450" baseline="30000" dirty="0"/>
                        <a:t>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aseline="0" dirty="0" err="1"/>
                        <a:t>dMMR</a:t>
                      </a:r>
                      <a:r>
                        <a:rPr lang="en-US" sz="1450" baseline="0" dirty="0"/>
                        <a:t> CRC</a:t>
                      </a:r>
                    </a:p>
                    <a:p>
                      <a:pPr algn="ctr"/>
                      <a:r>
                        <a:rPr lang="en-US" sz="1450" baseline="0" dirty="0"/>
                        <a:t>(N = 28)</a:t>
                      </a:r>
                      <a:endParaRPr lang="en-US" sz="14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dirty="0" err="1"/>
                        <a:t>pMMR</a:t>
                      </a:r>
                      <a:r>
                        <a:rPr lang="en-US" sz="1450" baseline="0" dirty="0"/>
                        <a:t> CRC</a:t>
                      </a:r>
                    </a:p>
                    <a:p>
                      <a:pPr algn="ctr"/>
                      <a:r>
                        <a:rPr lang="en-US" sz="1450" baseline="0" dirty="0"/>
                        <a:t>(N = 25)</a:t>
                      </a:r>
                      <a:endParaRPr lang="en-US" sz="145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321">
                <a:tc>
                  <a:txBody>
                    <a:bodyPr/>
                    <a:lstStyle/>
                    <a:p>
                      <a:r>
                        <a:rPr lang="en-US" sz="1450" dirty="0">
                          <a:solidFill>
                            <a:schemeClr val="bg1"/>
                          </a:solidFill>
                        </a:rPr>
                        <a:t>ORR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1" dirty="0">
                          <a:solidFill>
                            <a:schemeClr val="bg1"/>
                          </a:solidFill>
                        </a:rPr>
                        <a:t>50% (31%-69%)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dirty="0">
                          <a:solidFill>
                            <a:schemeClr val="bg1"/>
                          </a:solidFill>
                        </a:rPr>
                        <a:t>0% (0%-14%)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8321">
                <a:tc>
                  <a:txBody>
                    <a:bodyPr/>
                    <a:lstStyle/>
                    <a:p>
                      <a:r>
                        <a:rPr lang="en-US" sz="1450" dirty="0">
                          <a:solidFill>
                            <a:schemeClr val="bg1"/>
                          </a:solidFill>
                        </a:rPr>
                        <a:t>DCR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1" dirty="0">
                          <a:solidFill>
                            <a:schemeClr val="bg1"/>
                          </a:solidFill>
                        </a:rPr>
                        <a:t>89%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dirty="0">
                          <a:solidFill>
                            <a:schemeClr val="bg1"/>
                          </a:solidFill>
                        </a:rPr>
                        <a:t>16%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8321">
                <a:tc>
                  <a:txBody>
                    <a:bodyPr/>
                    <a:lstStyle/>
                    <a:p>
                      <a:r>
                        <a:rPr lang="en-US" sz="1450" dirty="0" err="1">
                          <a:solidFill>
                            <a:schemeClr val="bg1"/>
                          </a:solidFill>
                        </a:rPr>
                        <a:t>mPFS</a:t>
                      </a:r>
                      <a:endParaRPr lang="en-US" sz="145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1" dirty="0">
                          <a:solidFill>
                            <a:schemeClr val="bg1"/>
                          </a:solidFill>
                        </a:rPr>
                        <a:t>NR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dirty="0">
                          <a:solidFill>
                            <a:schemeClr val="bg1"/>
                          </a:solidFill>
                        </a:rPr>
                        <a:t>2.4 </a:t>
                      </a:r>
                      <a:r>
                        <a:rPr lang="en-US" sz="1450" dirty="0" err="1">
                          <a:solidFill>
                            <a:schemeClr val="bg1"/>
                          </a:solidFill>
                        </a:rPr>
                        <a:t>mo</a:t>
                      </a:r>
                      <a:endParaRPr lang="en-US" sz="145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6470678"/>
                  </a:ext>
                </a:extLst>
              </a:tr>
              <a:tr h="258321">
                <a:tc>
                  <a:txBody>
                    <a:bodyPr/>
                    <a:lstStyle/>
                    <a:p>
                      <a:r>
                        <a:rPr lang="en-US" sz="1450" dirty="0" err="1">
                          <a:solidFill>
                            <a:schemeClr val="bg1"/>
                          </a:solidFill>
                        </a:rPr>
                        <a:t>mOS</a:t>
                      </a:r>
                      <a:endParaRPr lang="en-US" sz="145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b="1" dirty="0">
                          <a:solidFill>
                            <a:schemeClr val="bg1"/>
                          </a:solidFill>
                        </a:rPr>
                        <a:t>NR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50" dirty="0">
                          <a:solidFill>
                            <a:schemeClr val="bg1"/>
                          </a:solidFill>
                        </a:rPr>
                        <a:t>6 </a:t>
                      </a:r>
                      <a:r>
                        <a:rPr lang="en-US" sz="1450" dirty="0" err="1">
                          <a:solidFill>
                            <a:schemeClr val="bg1"/>
                          </a:solidFill>
                        </a:rPr>
                        <a:t>mo</a:t>
                      </a:r>
                      <a:endParaRPr lang="en-US" sz="145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1270174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05AA184-A565-4E92-9734-CD2E73535B16}"/>
              </a:ext>
            </a:extLst>
          </p:cNvPr>
          <p:cNvSpPr txBox="1"/>
          <p:nvPr/>
        </p:nvSpPr>
        <p:spPr>
          <a:xfrm>
            <a:off x="7635909" y="4391774"/>
            <a:ext cx="24353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Median follow-up: 8.7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2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74CD4-3C50-44B7-BC1A-35456484A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Nivolumab in </a:t>
            </a:r>
            <a:r>
              <a:rPr lang="en-US" dirty="0" err="1"/>
              <a:t>dMMR</a:t>
            </a:r>
            <a:r>
              <a:rPr lang="en-US" dirty="0"/>
              <a:t> Tumors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9AAB2-60E2-4EE2-ADE2-A6DE72B18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415" y="1247182"/>
            <a:ext cx="9017285" cy="1064491"/>
          </a:xfrm>
        </p:spPr>
        <p:txBody>
          <a:bodyPr>
            <a:normAutofit lnSpcReduction="10000"/>
          </a:bodyPr>
          <a:lstStyle/>
          <a:p>
            <a:r>
              <a:rPr lang="en-US" sz="2100" dirty="0" err="1">
                <a:solidFill>
                  <a:schemeClr val="bg1"/>
                </a:solidFill>
              </a:rPr>
              <a:t>CheckMate</a:t>
            </a:r>
            <a:r>
              <a:rPr lang="en-US" sz="2100" dirty="0">
                <a:solidFill>
                  <a:schemeClr val="bg1"/>
                </a:solidFill>
              </a:rPr>
              <a:t> 142: International, multicenter, open-label, phase 2 trial of patients with recurrent or mCRC that is </a:t>
            </a:r>
            <a:r>
              <a:rPr lang="en-US" sz="2100" dirty="0" err="1">
                <a:solidFill>
                  <a:schemeClr val="bg1"/>
                </a:solidFill>
              </a:rPr>
              <a:t>dMMR</a:t>
            </a:r>
            <a:r>
              <a:rPr lang="en-US" sz="2100" dirty="0">
                <a:solidFill>
                  <a:schemeClr val="bg1"/>
                </a:solidFill>
              </a:rPr>
              <a:t>/MSI-H</a:t>
            </a:r>
            <a:r>
              <a:rPr lang="en-US" sz="2100" baseline="30000" dirty="0">
                <a:solidFill>
                  <a:schemeClr val="bg1"/>
                </a:solidFill>
              </a:rPr>
              <a:t>1,2</a:t>
            </a:r>
            <a:endParaRPr lang="en-US" sz="2100" dirty="0">
              <a:solidFill>
                <a:schemeClr val="bg1"/>
              </a:solidFill>
            </a:endParaRPr>
          </a:p>
          <a:p>
            <a:pPr lvl="1"/>
            <a:r>
              <a:rPr lang="en-US" sz="1900" dirty="0">
                <a:solidFill>
                  <a:schemeClr val="bg1"/>
                </a:solidFill>
              </a:rPr>
              <a:t>≥1 prior treatment, including FP, oxaliplatin, or irinotecan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24B6D9-918E-4E8B-BF46-DA47D399EF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599" y="6170364"/>
            <a:ext cx="9017285" cy="4572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1. Overman MJ, et al. </a:t>
            </a:r>
            <a:r>
              <a:rPr lang="en-US" i="1" dirty="0">
                <a:solidFill>
                  <a:schemeClr val="tx1"/>
                </a:solidFill>
              </a:rPr>
              <a:t>Lancet Oncol</a:t>
            </a:r>
            <a:r>
              <a:rPr lang="en-US" dirty="0">
                <a:solidFill>
                  <a:schemeClr val="tx1"/>
                </a:solidFill>
              </a:rPr>
              <a:t>. 2017;18:1182-1191. 2. Overman MJ, et al. </a:t>
            </a:r>
            <a:r>
              <a:rPr lang="en-US" i="1" dirty="0">
                <a:solidFill>
                  <a:schemeClr val="tx1"/>
                </a:solidFill>
              </a:rPr>
              <a:t>J Clin Oncol</a:t>
            </a:r>
            <a:r>
              <a:rPr lang="en-US" dirty="0">
                <a:solidFill>
                  <a:schemeClr val="tx1"/>
                </a:solidFill>
              </a:rPr>
              <a:t>. 2018;36:773-779.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E886A6F-CAB3-094A-AEE6-3D3AF116E953}"/>
              </a:ext>
            </a:extLst>
          </p:cNvPr>
          <p:cNvGrpSpPr/>
          <p:nvPr/>
        </p:nvGrpSpPr>
        <p:grpSpPr>
          <a:xfrm>
            <a:off x="781802" y="2785386"/>
            <a:ext cx="10726383" cy="2810080"/>
            <a:chOff x="1637056" y="2749073"/>
            <a:chExt cx="8535644" cy="2236154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03C9286-B2D7-4154-B496-92A3A58D32DA}"/>
                </a:ext>
              </a:extLst>
            </p:cNvPr>
            <p:cNvGrpSpPr/>
            <p:nvPr/>
          </p:nvGrpSpPr>
          <p:grpSpPr>
            <a:xfrm>
              <a:off x="1637056" y="2749073"/>
              <a:ext cx="8535644" cy="2236154"/>
              <a:chOff x="262349" y="2766367"/>
              <a:chExt cx="8306406" cy="2236154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8FCB7CAE-7CEE-421E-AECA-920AEF92E682}"/>
                  </a:ext>
                </a:extLst>
              </p:cNvPr>
              <p:cNvGrpSpPr/>
              <p:nvPr/>
            </p:nvGrpSpPr>
            <p:grpSpPr>
              <a:xfrm>
                <a:off x="262349" y="3016022"/>
                <a:ext cx="1571769" cy="1445688"/>
                <a:chOff x="332917" y="2798618"/>
                <a:chExt cx="2561015" cy="1445688"/>
              </a:xfrm>
            </p:grpSpPr>
            <p:sp>
              <p:nvSpPr>
                <p:cNvPr id="24" name="Rectangle: Rounded Corners 23">
                  <a:extLst>
                    <a:ext uri="{FF2B5EF4-FFF2-40B4-BE49-F238E27FC236}">
                      <a16:creationId xmlns:a16="http://schemas.microsoft.com/office/drawing/2014/main" id="{7507C0E6-4E97-4369-B91E-C3CAD9588F6D}"/>
                    </a:ext>
                  </a:extLst>
                </p:cNvPr>
                <p:cNvSpPr/>
                <p:nvPr/>
              </p:nvSpPr>
              <p:spPr>
                <a:xfrm>
                  <a:off x="370589" y="2798618"/>
                  <a:ext cx="2523343" cy="1428718"/>
                </a:xfrm>
                <a:prstGeom prst="round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367A019-6AEB-4766-9656-2E88F4976CCD}"/>
                    </a:ext>
                  </a:extLst>
                </p:cNvPr>
                <p:cNvSpPr txBox="1"/>
                <p:nvPr/>
              </p:nvSpPr>
              <p:spPr>
                <a:xfrm>
                  <a:off x="332917" y="3167088"/>
                  <a:ext cx="2523342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  <a:ea typeface="+mn-ea"/>
                      <a:cs typeface="+mn-cs"/>
                    </a:rPr>
                    <a:t>dMMR</a:t>
                  </a: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  <a:ea typeface="+mn-ea"/>
                      <a:cs typeface="+mn-cs"/>
                    </a:rPr>
                    <a:t>/</a:t>
                  </a:r>
                  <a:r>
                    <a:rPr kumimoji="0" lang="en-US" sz="1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  <a:ea typeface="+mn-ea"/>
                      <a:cs typeface="+mn-cs"/>
                    </a:rPr>
                    <a:t>MSI</a:t>
                  </a: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  <a:ea typeface="+mn-ea"/>
                      <a:cs typeface="+mn-cs"/>
                    </a:rPr>
                    <a:t>-H mCRC or other solid tumor</a:t>
                  </a: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2CD23197-0075-487C-BD35-B4D609B4CB61}"/>
                  </a:ext>
                </a:extLst>
              </p:cNvPr>
              <p:cNvGrpSpPr/>
              <p:nvPr/>
            </p:nvGrpSpPr>
            <p:grpSpPr>
              <a:xfrm>
                <a:off x="6795402" y="2844990"/>
                <a:ext cx="1734259" cy="1370380"/>
                <a:chOff x="3894980" y="3543985"/>
                <a:chExt cx="1960875" cy="1496073"/>
              </a:xfrm>
              <a:solidFill>
                <a:srgbClr val="C6C2C2"/>
              </a:solidFill>
            </p:grpSpPr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id="{B9C2AA43-99BB-464F-932F-32157D42AD27}"/>
                    </a:ext>
                  </a:extLst>
                </p:cNvPr>
                <p:cNvSpPr/>
                <p:nvPr/>
              </p:nvSpPr>
              <p:spPr>
                <a:xfrm>
                  <a:off x="3894980" y="3543985"/>
                  <a:ext cx="1960875" cy="1496073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2CA369A-F2C6-4BE9-AEE0-037F4C962FB4}"/>
                    </a:ext>
                  </a:extLst>
                </p:cNvPr>
                <p:cNvSpPr txBox="1"/>
                <p:nvPr/>
              </p:nvSpPr>
              <p:spPr>
                <a:xfrm>
                  <a:off x="3894980" y="3587637"/>
                  <a:ext cx="1960875" cy="13636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  <a:ea typeface="+mn-ea"/>
                      <a:cs typeface="+mn-cs"/>
                    </a:rPr>
                    <a:t>Until disease progression, discontinuation due to toxicity, death, withdrawal of consent, study end</a:t>
                  </a:r>
                </a:p>
              </p:txBody>
            </p:sp>
          </p:grpSp>
          <p:sp>
            <p:nvSpPr>
              <p:cNvPr id="13" name="Arrow: Right 12">
                <a:extLst>
                  <a:ext uri="{FF2B5EF4-FFF2-40B4-BE49-F238E27FC236}">
                    <a16:creationId xmlns:a16="http://schemas.microsoft.com/office/drawing/2014/main" id="{68503B39-C318-48D9-BBF2-9C98563701A5}"/>
                  </a:ext>
                </a:extLst>
              </p:cNvPr>
              <p:cNvSpPr/>
              <p:nvPr/>
            </p:nvSpPr>
            <p:spPr>
              <a:xfrm>
                <a:off x="1933320" y="3694140"/>
                <a:ext cx="286327" cy="45719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4" name="Arrow: Right 13">
                <a:extLst>
                  <a:ext uri="{FF2B5EF4-FFF2-40B4-BE49-F238E27FC236}">
                    <a16:creationId xmlns:a16="http://schemas.microsoft.com/office/drawing/2014/main" id="{D27B06C2-704A-4B06-9080-C76A6375CE81}"/>
                  </a:ext>
                </a:extLst>
              </p:cNvPr>
              <p:cNvSpPr/>
              <p:nvPr/>
            </p:nvSpPr>
            <p:spPr>
              <a:xfrm>
                <a:off x="5820273" y="4088330"/>
                <a:ext cx="286327" cy="45719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CE681293-C2C1-465D-9865-F6581C2726C8}"/>
                  </a:ext>
                </a:extLst>
              </p:cNvPr>
              <p:cNvGrpSpPr/>
              <p:nvPr/>
            </p:nvGrpSpPr>
            <p:grpSpPr>
              <a:xfrm>
                <a:off x="2265979" y="2766367"/>
                <a:ext cx="2276359" cy="827937"/>
                <a:chOff x="3440677" y="3229193"/>
                <a:chExt cx="1974617" cy="646331"/>
              </a:xfrm>
            </p:grpSpPr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78227797-D02B-4C1F-B6CD-75987DA16BEB}"/>
                    </a:ext>
                  </a:extLst>
                </p:cNvPr>
                <p:cNvSpPr/>
                <p:nvPr/>
              </p:nvSpPr>
              <p:spPr>
                <a:xfrm>
                  <a:off x="3454419" y="3229193"/>
                  <a:ext cx="1960875" cy="646331"/>
                </a:xfrm>
                <a:prstGeom prst="round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2B8CF07-E21B-41AB-B8D7-DD95FAC52E20}"/>
                    </a:ext>
                  </a:extLst>
                </p:cNvPr>
                <p:cNvSpPr txBox="1"/>
                <p:nvPr/>
              </p:nvSpPr>
              <p:spPr>
                <a:xfrm>
                  <a:off x="3440677" y="3279750"/>
                  <a:ext cx="1960875" cy="5162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  <a:ea typeface="+mn-ea"/>
                      <a:cs typeface="+mn-cs"/>
                    </a:rPr>
                    <a:t>Nivolumab</a:t>
                  </a:r>
                  <a:r>
                    <a:rPr kumimoji="0" lang="en-US" sz="1600" b="1" i="0" u="none" strike="noStrike" kern="1200" cap="none" spc="0" normalizeH="0" baseline="30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  <a:ea typeface="+mn-ea"/>
                      <a:cs typeface="+mn-cs"/>
                    </a:rPr>
                    <a:t>1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  <a:ea typeface="+mn-ea"/>
                      <a:cs typeface="+mn-cs"/>
                    </a:rPr>
                    <a:t>3 mg/kg Q2W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  <a:ea typeface="+mn-ea"/>
                      <a:cs typeface="+mn-cs"/>
                    </a:rPr>
                    <a:t>(N=74)</a:t>
                  </a:r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AF520FE7-24E1-4019-8139-0BB2C7D15CA0}"/>
                  </a:ext>
                </a:extLst>
              </p:cNvPr>
              <p:cNvGrpSpPr/>
              <p:nvPr/>
            </p:nvGrpSpPr>
            <p:grpSpPr>
              <a:xfrm>
                <a:off x="2297177" y="3762449"/>
                <a:ext cx="2284256" cy="1240072"/>
                <a:chOff x="3454657" y="3229193"/>
                <a:chExt cx="1974824" cy="646331"/>
              </a:xfrm>
              <a:solidFill>
                <a:srgbClr val="2290D4"/>
              </a:solidFill>
            </p:grpSpPr>
            <p:sp>
              <p:nvSpPr>
                <p:cNvPr id="27" name="Rectangle: Rounded Corners 26">
                  <a:extLst>
                    <a:ext uri="{FF2B5EF4-FFF2-40B4-BE49-F238E27FC236}">
                      <a16:creationId xmlns:a16="http://schemas.microsoft.com/office/drawing/2014/main" id="{80BE4D37-8E18-4BC5-8E29-6C6636E3A5D4}"/>
                    </a:ext>
                  </a:extLst>
                </p:cNvPr>
                <p:cNvSpPr/>
                <p:nvPr/>
              </p:nvSpPr>
              <p:spPr>
                <a:xfrm>
                  <a:off x="3454657" y="3229193"/>
                  <a:ext cx="1960875" cy="646331"/>
                </a:xfrm>
                <a:prstGeom prst="roundRect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0BBFF19-B4A3-42B1-8DCD-C71D956EC4B0}"/>
                    </a:ext>
                  </a:extLst>
                </p:cNvPr>
                <p:cNvSpPr txBox="1"/>
                <p:nvPr/>
              </p:nvSpPr>
              <p:spPr>
                <a:xfrm>
                  <a:off x="3468606" y="3309275"/>
                  <a:ext cx="1960875" cy="4467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entury Gothic" panose="020B0502020202020204"/>
                      <a:ea typeface="+mn-ea"/>
                      <a:cs typeface="+mn-cs"/>
                    </a:rPr>
                    <a:t>Nivolumab 3 mg/kg +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entury Gothic" panose="020B0502020202020204"/>
                      <a:ea typeface="+mn-ea"/>
                      <a:cs typeface="+mn-cs"/>
                    </a:rPr>
                    <a:t> ipilimumab 1 mg/kg Q3W for 4 doses</a:t>
                  </a:r>
                  <a:r>
                    <a:rPr kumimoji="0" lang="en-US" sz="1600" b="1" i="0" u="none" strike="noStrike" kern="1200" cap="none" spc="0" normalizeH="0" baseline="30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entury Gothic" panose="020B0502020202020204"/>
                      <a:ea typeface="+mn-ea"/>
                      <a:cs typeface="+mn-cs"/>
                    </a:rPr>
                    <a:t>2</a:t>
                  </a:r>
                  <a:endPara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endParaRP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entury Gothic" panose="020B0502020202020204"/>
                      <a:ea typeface="+mn-ea"/>
                      <a:cs typeface="+mn-cs"/>
                    </a:rPr>
                    <a:t>(N=119)</a:t>
                  </a:r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1F743AE7-EC17-4AD8-8141-2C7237CF49EF}"/>
                  </a:ext>
                </a:extLst>
              </p:cNvPr>
              <p:cNvGrpSpPr/>
              <p:nvPr/>
            </p:nvGrpSpPr>
            <p:grpSpPr>
              <a:xfrm>
                <a:off x="4798102" y="3994549"/>
                <a:ext cx="1745990" cy="827934"/>
                <a:chOff x="3605393" y="3293268"/>
                <a:chExt cx="1980778" cy="646331"/>
              </a:xfrm>
              <a:solidFill>
                <a:srgbClr val="2290D4"/>
              </a:solidFill>
            </p:grpSpPr>
            <p:sp>
              <p:nvSpPr>
                <p:cNvPr id="30" name="Rectangle: Rounded Corners 29">
                  <a:extLst>
                    <a:ext uri="{FF2B5EF4-FFF2-40B4-BE49-F238E27FC236}">
                      <a16:creationId xmlns:a16="http://schemas.microsoft.com/office/drawing/2014/main" id="{7DDE5452-C3E0-4A64-BC93-C8FDC7B17054}"/>
                    </a:ext>
                  </a:extLst>
                </p:cNvPr>
                <p:cNvSpPr/>
                <p:nvPr/>
              </p:nvSpPr>
              <p:spPr>
                <a:xfrm>
                  <a:off x="3605393" y="3293268"/>
                  <a:ext cx="1960876" cy="646331"/>
                </a:xfrm>
                <a:prstGeom prst="roundRect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13813513-7720-45F8-9E75-6FECB7D433EC}"/>
                    </a:ext>
                  </a:extLst>
                </p:cNvPr>
                <p:cNvSpPr txBox="1"/>
                <p:nvPr/>
              </p:nvSpPr>
              <p:spPr>
                <a:xfrm>
                  <a:off x="3625296" y="3366479"/>
                  <a:ext cx="1960875" cy="5162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entury Gothic" panose="020B0502020202020204"/>
                      <a:ea typeface="+mn-ea"/>
                      <a:cs typeface="+mn-cs"/>
                    </a:rPr>
                    <a:t>Nivolumab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entury Gothic" panose="020B0502020202020204"/>
                      <a:ea typeface="+mn-ea"/>
                      <a:cs typeface="+mn-cs"/>
                    </a:rPr>
                    <a:t>3 mg/kg Q2W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entury Gothic" panose="020B0502020202020204"/>
                      <a:ea typeface="+mn-ea"/>
                      <a:cs typeface="+mn-cs"/>
                    </a:rPr>
                    <a:t>(N=119)</a:t>
                  </a:r>
                </a:p>
              </p:txBody>
            </p:sp>
          </p:grpSp>
          <p:sp>
            <p:nvSpPr>
              <p:cNvPr id="32" name="Arrow: Right 31">
                <a:extLst>
                  <a:ext uri="{FF2B5EF4-FFF2-40B4-BE49-F238E27FC236}">
                    <a16:creationId xmlns:a16="http://schemas.microsoft.com/office/drawing/2014/main" id="{036CB5EA-1E39-4AD7-BE20-5D15A8C8CB94}"/>
                  </a:ext>
                </a:extLst>
              </p:cNvPr>
              <p:cNvSpPr/>
              <p:nvPr/>
            </p:nvSpPr>
            <p:spPr>
              <a:xfrm flipV="1">
                <a:off x="6575582" y="4411460"/>
                <a:ext cx="133407" cy="45719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76148851-BC5B-4181-B24C-1522AC8C9F06}"/>
                  </a:ext>
                </a:extLst>
              </p:cNvPr>
              <p:cNvGrpSpPr/>
              <p:nvPr/>
            </p:nvGrpSpPr>
            <p:grpSpPr>
              <a:xfrm>
                <a:off x="6803005" y="4273996"/>
                <a:ext cx="1765750" cy="584288"/>
                <a:chOff x="3894980" y="3543985"/>
                <a:chExt cx="1996481" cy="1496073"/>
              </a:xfrm>
              <a:solidFill>
                <a:srgbClr val="C6C2C2"/>
              </a:solidFill>
            </p:grpSpPr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id="{B5F321DD-8502-4781-B976-68F7950508C9}"/>
                    </a:ext>
                  </a:extLst>
                </p:cNvPr>
                <p:cNvSpPr/>
                <p:nvPr/>
              </p:nvSpPr>
              <p:spPr>
                <a:xfrm>
                  <a:off x="3894980" y="3543985"/>
                  <a:ext cx="1960875" cy="1496073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56AF4DC8-5D55-4CFE-816D-EA06C74E593D}"/>
                    </a:ext>
                  </a:extLst>
                </p:cNvPr>
                <p:cNvSpPr txBox="1"/>
                <p:nvPr/>
              </p:nvSpPr>
              <p:spPr>
                <a:xfrm>
                  <a:off x="3930586" y="3715626"/>
                  <a:ext cx="1960875" cy="11915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  <a:ea typeface="+mn-ea"/>
                      <a:cs typeface="+mn-cs"/>
                    </a:rPr>
                    <a:t>Primary endpoint: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entury Gothic" panose="020B0502020202020204"/>
                      <a:ea typeface="+mn-ea"/>
                      <a:cs typeface="+mn-cs"/>
                    </a:rPr>
                    <a:t>ORR</a:t>
                  </a:r>
                </a:p>
              </p:txBody>
            </p:sp>
          </p:grpSp>
        </p:grpSp>
        <p:sp>
          <p:nvSpPr>
            <p:cNvPr id="33" name="Arrow: Right 32">
              <a:extLst>
                <a:ext uri="{FF2B5EF4-FFF2-40B4-BE49-F238E27FC236}">
                  <a16:creationId xmlns:a16="http://schemas.microsoft.com/office/drawing/2014/main" id="{D4FDFB57-44CF-4A6B-A33A-C56EBC25B669}"/>
                </a:ext>
              </a:extLst>
            </p:cNvPr>
            <p:cNvSpPr/>
            <p:nvPr/>
          </p:nvSpPr>
          <p:spPr>
            <a:xfrm>
              <a:off x="6133503" y="3212278"/>
              <a:ext cx="2139322" cy="4571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8" name="Arrow: Right 37">
              <a:extLst>
                <a:ext uri="{FF2B5EF4-FFF2-40B4-BE49-F238E27FC236}">
                  <a16:creationId xmlns:a16="http://schemas.microsoft.com/office/drawing/2014/main" id="{E6F6B3F8-7306-4102-A409-DCDB630AE48A}"/>
                </a:ext>
              </a:extLst>
            </p:cNvPr>
            <p:cNvSpPr/>
            <p:nvPr/>
          </p:nvSpPr>
          <p:spPr>
            <a:xfrm flipV="1">
              <a:off x="6105427" y="4368367"/>
              <a:ext cx="137089" cy="4571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172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18568-0446-414C-8C46-3031AAF01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Nivolumab ± Ipilimumab Effective </a:t>
            </a:r>
            <a:br>
              <a:rPr lang="en-US" sz="3000" dirty="0"/>
            </a:br>
            <a:r>
              <a:rPr lang="en-US" sz="3000" dirty="0"/>
              <a:t>in </a:t>
            </a:r>
            <a:r>
              <a:rPr lang="en-US" sz="3000" dirty="0" err="1"/>
              <a:t>dMMR</a:t>
            </a:r>
            <a:r>
              <a:rPr lang="en-US" sz="3000" dirty="0"/>
              <a:t> CRC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5D280C-D544-466D-89EE-98299995F6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6700" y="6346740"/>
            <a:ext cx="7289421" cy="457200"/>
          </a:xfrm>
        </p:spPr>
        <p:txBody>
          <a:bodyPr/>
          <a:lstStyle/>
          <a:p>
            <a:r>
              <a:rPr lang="en-US" sz="1000" dirty="0">
                <a:solidFill>
                  <a:schemeClr val="tx1"/>
                </a:solidFill>
              </a:rPr>
              <a:t>1. Overman MJ, et al. </a:t>
            </a:r>
            <a:r>
              <a:rPr lang="en-US" sz="1000" i="1" dirty="0">
                <a:solidFill>
                  <a:schemeClr val="tx1"/>
                </a:solidFill>
              </a:rPr>
              <a:t>J Clin Oncol. </a:t>
            </a:r>
            <a:r>
              <a:rPr lang="en-US" sz="1000" dirty="0">
                <a:solidFill>
                  <a:schemeClr val="tx1"/>
                </a:solidFill>
              </a:rPr>
              <a:t>2016;34 (suppl; abstr 3501). 2. Overman MJ, et al. </a:t>
            </a:r>
            <a:r>
              <a:rPr lang="en-US" sz="1000" i="1" dirty="0">
                <a:solidFill>
                  <a:schemeClr val="tx1"/>
                </a:solidFill>
              </a:rPr>
              <a:t>J Clin Oncol</a:t>
            </a:r>
            <a:r>
              <a:rPr lang="en-US" sz="1000" dirty="0">
                <a:solidFill>
                  <a:schemeClr val="tx1"/>
                </a:solidFill>
              </a:rPr>
              <a:t>. 2018;36:773-779.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3369B9-1C0E-49A5-A9C8-BFE47D578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35" y="3600275"/>
            <a:ext cx="4504254" cy="2822943"/>
          </a:xfrm>
          <a:prstGeom prst="rect">
            <a:avLst/>
          </a:prstGeom>
        </p:spPr>
      </p:pic>
      <p:cxnSp>
        <p:nvCxnSpPr>
          <p:cNvPr id="263" name="Straight Arrow Connector 262">
            <a:extLst>
              <a:ext uri="{FF2B5EF4-FFF2-40B4-BE49-F238E27FC236}">
                <a16:creationId xmlns:a16="http://schemas.microsoft.com/office/drawing/2014/main" id="{D39BA9FD-6A8B-42C6-A339-7F2450E09EC4}"/>
              </a:ext>
            </a:extLst>
          </p:cNvPr>
          <p:cNvCxnSpPr>
            <a:cxnSpLocks/>
          </p:cNvCxnSpPr>
          <p:nvPr/>
        </p:nvCxnSpPr>
        <p:spPr>
          <a:xfrm flipV="1">
            <a:off x="5380244" y="3132581"/>
            <a:ext cx="2295877" cy="1500679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8A82A300-FCED-45EA-8575-73F01B143EAA}"/>
              </a:ext>
            </a:extLst>
          </p:cNvPr>
          <p:cNvGrpSpPr/>
          <p:nvPr/>
        </p:nvGrpSpPr>
        <p:grpSpPr>
          <a:xfrm>
            <a:off x="1279534" y="1233937"/>
            <a:ext cx="4504254" cy="2224410"/>
            <a:chOff x="-146955" y="1384070"/>
            <a:chExt cx="4504254" cy="222441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F34A9EE-F1A8-4C9C-9C27-8B9D46744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6955" y="1384070"/>
              <a:ext cx="4504254" cy="2224410"/>
            </a:xfrm>
            <a:prstGeom prst="rect">
              <a:avLst/>
            </a:prstGeom>
          </p:spPr>
        </p:pic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11D522E2-3721-44F1-BAEB-41AD74A0C43C}"/>
                </a:ext>
              </a:extLst>
            </p:cNvPr>
            <p:cNvSpPr/>
            <p:nvPr/>
          </p:nvSpPr>
          <p:spPr>
            <a:xfrm>
              <a:off x="1357808" y="1384070"/>
              <a:ext cx="2999491" cy="81745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sp>
        <p:nvSpPr>
          <p:cNvPr id="267" name="TextBox 266">
            <a:extLst>
              <a:ext uri="{FF2B5EF4-FFF2-40B4-BE49-F238E27FC236}">
                <a16:creationId xmlns:a16="http://schemas.microsoft.com/office/drawing/2014/main" id="{6FCBA07E-BAC4-4A4F-B917-9B07544FDC85}"/>
              </a:ext>
            </a:extLst>
          </p:cNvPr>
          <p:cNvSpPr txBox="1"/>
          <p:nvPr/>
        </p:nvSpPr>
        <p:spPr>
          <a:xfrm>
            <a:off x="2178962" y="1304111"/>
            <a:ext cx="33891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Tumor Response to Nivolumab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A1FD15B1-FFB0-4F9B-887D-4B1E06E1C287}"/>
              </a:ext>
            </a:extLst>
          </p:cNvPr>
          <p:cNvSpPr txBox="1"/>
          <p:nvPr/>
        </p:nvSpPr>
        <p:spPr>
          <a:xfrm>
            <a:off x="1907893" y="3706553"/>
            <a:ext cx="3931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Tumor Response to Nivolumab/Ipilimumab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aphicFrame>
        <p:nvGraphicFramePr>
          <p:cNvPr id="270" name="Table 269">
            <a:extLst>
              <a:ext uri="{FF2B5EF4-FFF2-40B4-BE49-F238E27FC236}">
                <a16:creationId xmlns:a16="http://schemas.microsoft.com/office/drawing/2014/main" id="{10D2B068-0F8F-4090-8019-336D9DDC3E62}"/>
              </a:ext>
            </a:extLst>
          </p:cNvPr>
          <p:cNvGraphicFramePr>
            <a:graphicFrameLocks noGrp="1"/>
          </p:cNvGraphicFramePr>
          <p:nvPr/>
        </p:nvGraphicFramePr>
        <p:xfrm>
          <a:off x="6696388" y="5216038"/>
          <a:ext cx="3576786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2262">
                  <a:extLst>
                    <a:ext uri="{9D8B030D-6E8A-4147-A177-3AD203B41FA5}">
                      <a16:colId xmlns:a16="http://schemas.microsoft.com/office/drawing/2014/main" val="241290627"/>
                    </a:ext>
                  </a:extLst>
                </a:gridCol>
                <a:gridCol w="1192262">
                  <a:extLst>
                    <a:ext uri="{9D8B030D-6E8A-4147-A177-3AD203B41FA5}">
                      <a16:colId xmlns:a16="http://schemas.microsoft.com/office/drawing/2014/main" val="3381414259"/>
                    </a:ext>
                  </a:extLst>
                </a:gridCol>
                <a:gridCol w="1192262">
                  <a:extLst>
                    <a:ext uri="{9D8B030D-6E8A-4147-A177-3AD203B41FA5}">
                      <a16:colId xmlns:a16="http://schemas.microsoft.com/office/drawing/2014/main" val="1555621009"/>
                    </a:ext>
                  </a:extLst>
                </a:gridCol>
              </a:tblGrid>
              <a:tr h="253985">
                <a:tc>
                  <a:txBody>
                    <a:bodyPr/>
                    <a:lstStyle/>
                    <a:p>
                      <a:r>
                        <a:rPr lang="en-US" sz="1200" dirty="0"/>
                        <a:t>Response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Nivo</a:t>
                      </a:r>
                      <a:endParaRPr lang="en-US" sz="1200" dirty="0"/>
                    </a:p>
                    <a:p>
                      <a:pPr algn="ctr"/>
                      <a:r>
                        <a:rPr lang="en-US" sz="1200" dirty="0"/>
                        <a:t>(N = 77)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Nivo</a:t>
                      </a:r>
                      <a:r>
                        <a:rPr lang="en-US" sz="1200" dirty="0"/>
                        <a:t>/</a:t>
                      </a:r>
                      <a:r>
                        <a:rPr lang="en-US" sz="1200" dirty="0" err="1"/>
                        <a:t>Ipi</a:t>
                      </a:r>
                      <a:endParaRPr lang="en-US" sz="1200" dirty="0"/>
                    </a:p>
                    <a:p>
                      <a:pPr algn="ctr"/>
                      <a:r>
                        <a:rPr lang="en-US" sz="1200" dirty="0"/>
                        <a:t>(N = 119)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0192843"/>
                  </a:ext>
                </a:extLst>
              </a:tr>
              <a:tr h="152391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ORR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31%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55%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6555997"/>
                  </a:ext>
                </a:extLst>
              </a:tr>
              <a:tr h="152391"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chemeClr val="bg1"/>
                          </a:solidFill>
                        </a:rPr>
                        <a:t>DCR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, ≥12 wk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69%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5359052"/>
                  </a:ext>
                </a:extLst>
              </a:tr>
              <a:tr h="152391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PFS, 12-m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71%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303349"/>
                  </a:ext>
                </a:extLst>
              </a:tr>
            </a:tbl>
          </a:graphicData>
        </a:graphic>
      </p:graphicFrame>
      <p:pic>
        <p:nvPicPr>
          <p:cNvPr id="272" name="Picture 271">
            <a:extLst>
              <a:ext uri="{FF2B5EF4-FFF2-40B4-BE49-F238E27FC236}">
                <a16:creationId xmlns:a16="http://schemas.microsoft.com/office/drawing/2014/main" id="{3159DBAD-5CBD-4B8B-8685-D837BC69E1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51926" y="608448"/>
            <a:ext cx="2692125" cy="4190423"/>
          </a:xfrm>
          <a:prstGeom prst="rect">
            <a:avLst/>
          </a:prstGeom>
        </p:spPr>
      </p:pic>
      <p:sp>
        <p:nvSpPr>
          <p:cNvPr id="274" name="TextBox 273">
            <a:extLst>
              <a:ext uri="{FF2B5EF4-FFF2-40B4-BE49-F238E27FC236}">
                <a16:creationId xmlns:a16="http://schemas.microsoft.com/office/drawing/2014/main" id="{9BFC51D9-4C6A-49FB-8865-2894D5731974}"/>
              </a:ext>
            </a:extLst>
          </p:cNvPr>
          <p:cNvSpPr txBox="1"/>
          <p:nvPr/>
        </p:nvSpPr>
        <p:spPr>
          <a:xfrm>
            <a:off x="7568336" y="285233"/>
            <a:ext cx="4623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Characteristics of Response with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Nivo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/Ipi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CCDFE57A-66C0-4A4B-AA93-3F0D77C380CC}"/>
              </a:ext>
            </a:extLst>
          </p:cNvPr>
          <p:cNvSpPr txBox="1"/>
          <p:nvPr/>
        </p:nvSpPr>
        <p:spPr>
          <a:xfrm>
            <a:off x="6096000" y="4860661"/>
            <a:ext cx="4515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Outcomes with Nivolumab ± Ipilimumab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1,2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86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9457FD-6AFF-E049-A8BC-094045CB38F5}"/>
              </a:ext>
            </a:extLst>
          </p:cNvPr>
          <p:cNvSpPr/>
          <p:nvPr/>
        </p:nvSpPr>
        <p:spPr>
          <a:xfrm>
            <a:off x="1520217" y="1734295"/>
            <a:ext cx="9302342" cy="28910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733723-8640-4F0F-A39E-F30C7FDCD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9397429" cy="1099345"/>
          </a:xfrm>
        </p:spPr>
        <p:txBody>
          <a:bodyPr>
            <a:normAutofit/>
          </a:bodyPr>
          <a:lstStyle/>
          <a:p>
            <a:r>
              <a:rPr lang="en-US" sz="3000" dirty="0"/>
              <a:t>Nivolumab ± Ipilimumab Results in PFS Benefit in </a:t>
            </a:r>
            <a:r>
              <a:rPr lang="en-US" sz="3000" dirty="0" err="1"/>
              <a:t>dMMR</a:t>
            </a:r>
            <a:r>
              <a:rPr lang="en-US" sz="3000" dirty="0"/>
              <a:t> CRC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359A9-B366-48C1-88DF-5A5361C69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9300" y="965905"/>
            <a:ext cx="8153400" cy="833582"/>
          </a:xfrm>
        </p:spPr>
        <p:txBody>
          <a:bodyPr/>
          <a:lstStyle/>
          <a:p>
            <a:r>
              <a:rPr lang="en-US" sz="1800" dirty="0" err="1">
                <a:solidFill>
                  <a:schemeClr val="bg1"/>
                </a:solidFill>
              </a:rPr>
              <a:t>Nivolumab</a:t>
            </a:r>
            <a:r>
              <a:rPr lang="en-US" sz="1800" dirty="0">
                <a:solidFill>
                  <a:schemeClr val="bg1"/>
                </a:solidFill>
              </a:rPr>
              <a:t> with or without ipilimumab demonstrated a PFS benefit</a:t>
            </a:r>
            <a:r>
              <a:rPr lang="en-US" sz="1800" baseline="30000" dirty="0">
                <a:solidFill>
                  <a:schemeClr val="bg1"/>
                </a:solidFill>
              </a:rPr>
              <a:t>1,2</a:t>
            </a:r>
            <a:endParaRPr lang="en-US" sz="1800" dirty="0">
              <a:solidFill>
                <a:schemeClr val="bg1"/>
              </a:solidFill>
            </a:endParaRP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Nivolumab also improved quality of life</a:t>
            </a:r>
            <a:r>
              <a:rPr lang="en-US" sz="1600" baseline="30000" dirty="0">
                <a:solidFill>
                  <a:schemeClr val="bg1"/>
                </a:solidFill>
              </a:rPr>
              <a:t>2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80E13F-E440-4B4B-85BE-5A2A00DB73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8980" y="6380599"/>
            <a:ext cx="7805854" cy="457200"/>
          </a:xfrm>
        </p:spPr>
        <p:txBody>
          <a:bodyPr/>
          <a:lstStyle/>
          <a:p>
            <a:r>
              <a:rPr lang="en-US" sz="1000" dirty="0">
                <a:solidFill>
                  <a:schemeClr val="tx1"/>
                </a:solidFill>
              </a:rPr>
              <a:t>1. Overman MJ, et al. </a:t>
            </a:r>
            <a:r>
              <a:rPr lang="en-US" sz="1000" i="1" dirty="0">
                <a:solidFill>
                  <a:schemeClr val="tx1"/>
                </a:solidFill>
              </a:rPr>
              <a:t>J Clin Oncol</a:t>
            </a:r>
            <a:r>
              <a:rPr lang="en-US" sz="1000" dirty="0">
                <a:solidFill>
                  <a:schemeClr val="tx1"/>
                </a:solidFill>
              </a:rPr>
              <a:t>. 2018;36:773-779. 2. Overman MJ, et al. </a:t>
            </a:r>
            <a:r>
              <a:rPr lang="en-US" sz="1000" i="1" dirty="0">
                <a:solidFill>
                  <a:schemeClr val="tx1"/>
                </a:solidFill>
              </a:rPr>
              <a:t>J Clin Oncol</a:t>
            </a:r>
            <a:r>
              <a:rPr lang="en-US" sz="1000" dirty="0">
                <a:solidFill>
                  <a:schemeClr val="tx1"/>
                </a:solidFill>
              </a:rPr>
              <a:t>. 2017;35 (suppl 4; abstr 519). </a:t>
            </a:r>
            <a:br>
              <a:rPr lang="en-US" sz="1000" dirty="0">
                <a:solidFill>
                  <a:schemeClr val="tx1"/>
                </a:solidFill>
              </a:rPr>
            </a:br>
            <a:r>
              <a:rPr lang="en-US" sz="1000" dirty="0">
                <a:solidFill>
                  <a:schemeClr val="tx1"/>
                </a:solidFill>
              </a:rPr>
              <a:t>3. Overman MJ, et al. </a:t>
            </a:r>
            <a:r>
              <a:rPr lang="en-US" sz="1000" i="1" dirty="0">
                <a:solidFill>
                  <a:schemeClr val="tx1"/>
                </a:solidFill>
              </a:rPr>
              <a:t>Lancet Oncol</a:t>
            </a:r>
            <a:r>
              <a:rPr lang="en-US" sz="1000" dirty="0">
                <a:solidFill>
                  <a:schemeClr val="tx1"/>
                </a:solidFill>
              </a:rPr>
              <a:t>. 2017;18:1182-1191. 4. Overman MJ, et al. </a:t>
            </a:r>
            <a:r>
              <a:rPr lang="en-US" sz="1000" i="1" dirty="0">
                <a:solidFill>
                  <a:schemeClr val="tx1"/>
                </a:solidFill>
              </a:rPr>
              <a:t>J Clin Oncol</a:t>
            </a:r>
            <a:r>
              <a:rPr lang="en-US" sz="1000" dirty="0">
                <a:solidFill>
                  <a:schemeClr val="tx1"/>
                </a:solidFill>
              </a:rPr>
              <a:t>. 2016;34 (suppl; abstr 3501). </a:t>
            </a:r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12F51034-BBEC-4DE4-B7E2-623B4DFD7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309" y="2151905"/>
            <a:ext cx="4185221" cy="2580310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29C692A4-16BA-4F4F-A04D-C10AB7E58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0380" y="2184333"/>
            <a:ext cx="3181403" cy="2580309"/>
          </a:xfrm>
          <a:prstGeom prst="rect">
            <a:avLst/>
          </a:prstGeom>
        </p:spPr>
      </p:pic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F611DC0E-D83F-4851-BDDB-390FDA08738C}"/>
              </a:ext>
            </a:extLst>
          </p:cNvPr>
          <p:cNvCxnSpPr>
            <a:cxnSpLocks/>
          </p:cNvCxnSpPr>
          <p:nvPr/>
        </p:nvCxnSpPr>
        <p:spPr>
          <a:xfrm>
            <a:off x="5792674" y="3147760"/>
            <a:ext cx="1678391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9" name="TextBox 148">
            <a:extLst>
              <a:ext uri="{FF2B5EF4-FFF2-40B4-BE49-F238E27FC236}">
                <a16:creationId xmlns:a16="http://schemas.microsoft.com/office/drawing/2014/main" id="{690CB30E-8B72-486A-A260-E8773154BD3D}"/>
              </a:ext>
            </a:extLst>
          </p:cNvPr>
          <p:cNvSpPr txBox="1"/>
          <p:nvPr/>
        </p:nvSpPr>
        <p:spPr>
          <a:xfrm>
            <a:off x="1842330" y="1754089"/>
            <a:ext cx="4076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50E82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PFS With Nivolumab ± Ipilimumab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A50E82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A50E82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EFC5945F-54C6-492F-816F-C870FF950FFD}"/>
              </a:ext>
            </a:extLst>
          </p:cNvPr>
          <p:cNvSpPr txBox="1"/>
          <p:nvPr/>
        </p:nvSpPr>
        <p:spPr>
          <a:xfrm>
            <a:off x="7471065" y="1775494"/>
            <a:ext cx="33514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50E82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Quality of Life With Nivolumab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A50E82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A50E82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aphicFrame>
        <p:nvGraphicFramePr>
          <p:cNvPr id="152" name="Table 151">
            <a:extLst>
              <a:ext uri="{FF2B5EF4-FFF2-40B4-BE49-F238E27FC236}">
                <a16:creationId xmlns:a16="http://schemas.microsoft.com/office/drawing/2014/main" id="{525A4351-BBDB-48E6-ACD8-79A04F2B3353}"/>
              </a:ext>
            </a:extLst>
          </p:cNvPr>
          <p:cNvGraphicFramePr>
            <a:graphicFrameLocks noGrp="1"/>
          </p:cNvGraphicFramePr>
          <p:nvPr/>
        </p:nvGraphicFramePr>
        <p:xfrm>
          <a:off x="2469573" y="4677395"/>
          <a:ext cx="7703127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7709">
                  <a:extLst>
                    <a:ext uri="{9D8B030D-6E8A-4147-A177-3AD203B41FA5}">
                      <a16:colId xmlns:a16="http://schemas.microsoft.com/office/drawing/2014/main" val="2863677920"/>
                    </a:ext>
                  </a:extLst>
                </a:gridCol>
                <a:gridCol w="2567709">
                  <a:extLst>
                    <a:ext uri="{9D8B030D-6E8A-4147-A177-3AD203B41FA5}">
                      <a16:colId xmlns:a16="http://schemas.microsoft.com/office/drawing/2014/main" val="2682787861"/>
                    </a:ext>
                  </a:extLst>
                </a:gridCol>
                <a:gridCol w="2567709">
                  <a:extLst>
                    <a:ext uri="{9D8B030D-6E8A-4147-A177-3AD203B41FA5}">
                      <a16:colId xmlns:a16="http://schemas.microsoft.com/office/drawing/2014/main" val="140180063"/>
                    </a:ext>
                  </a:extLst>
                </a:gridCol>
              </a:tblGrid>
              <a:tr h="253676">
                <a:tc>
                  <a:txBody>
                    <a:bodyPr/>
                    <a:lstStyle/>
                    <a:p>
                      <a:r>
                        <a:rPr lang="en-US" sz="1300" dirty="0"/>
                        <a:t>Survival Outcomes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Nivolumab</a:t>
                      </a:r>
                      <a:r>
                        <a:rPr lang="en-US" sz="1300" baseline="30000" dirty="0"/>
                        <a:t>3</a:t>
                      </a:r>
                      <a:endParaRPr lang="en-US" sz="13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Nivolumab/Ipilimumab</a:t>
                      </a:r>
                      <a:r>
                        <a:rPr lang="en-US" sz="1300" baseline="30000" dirty="0"/>
                        <a:t>1,4</a:t>
                      </a:r>
                      <a:endParaRPr lang="en-US" sz="1300" dirty="0"/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32074025"/>
                  </a:ext>
                </a:extLst>
              </a:tr>
              <a:tr h="253676">
                <a:tc>
                  <a:txBody>
                    <a:bodyPr/>
                    <a:lstStyle/>
                    <a:p>
                      <a:r>
                        <a:rPr lang="en-US" sz="1300" dirty="0"/>
                        <a:t>PFS, 12-mo, % (95% CI)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50% (38.1%-61.4%)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71% (61.4%-78.7%)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224373295"/>
                  </a:ext>
                </a:extLst>
              </a:tr>
              <a:tr h="253676">
                <a:tc>
                  <a:txBody>
                    <a:bodyPr/>
                    <a:lstStyle/>
                    <a:p>
                      <a:r>
                        <a:rPr lang="en-US" sz="1300" dirty="0" err="1"/>
                        <a:t>mPFS</a:t>
                      </a:r>
                      <a:r>
                        <a:rPr lang="en-US" sz="1300" dirty="0"/>
                        <a:t>, </a:t>
                      </a:r>
                      <a:r>
                        <a:rPr lang="en-US" sz="1300" dirty="0" err="1"/>
                        <a:t>mo</a:t>
                      </a:r>
                      <a:r>
                        <a:rPr lang="en-US" sz="1300" dirty="0"/>
                        <a:t> (95% CI)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5.3 (1.5-NE)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NE (3.4-NE)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639709694"/>
                  </a:ext>
                </a:extLst>
              </a:tr>
              <a:tr h="253676">
                <a:tc>
                  <a:txBody>
                    <a:bodyPr/>
                    <a:lstStyle/>
                    <a:p>
                      <a:r>
                        <a:rPr lang="en-US" sz="1300" dirty="0"/>
                        <a:t>OS, 12-mo, % (95% CI)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66% (48.0%-78.6%)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85% (77.0%-90.2%)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422487464"/>
                  </a:ext>
                </a:extLst>
              </a:tr>
              <a:tr h="253676">
                <a:tc>
                  <a:txBody>
                    <a:bodyPr/>
                    <a:lstStyle/>
                    <a:p>
                      <a:r>
                        <a:rPr lang="en-US" sz="1300" dirty="0" err="1"/>
                        <a:t>mOS</a:t>
                      </a:r>
                      <a:r>
                        <a:rPr lang="en-US" sz="1300" dirty="0"/>
                        <a:t>, </a:t>
                      </a:r>
                      <a:r>
                        <a:rPr lang="en-US" sz="1300" dirty="0" err="1"/>
                        <a:t>mo</a:t>
                      </a:r>
                      <a:r>
                        <a:rPr lang="en-US" sz="1300" dirty="0"/>
                        <a:t> (95% CI)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17.2 (8.6-NE)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NE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171038508"/>
                  </a:ext>
                </a:extLst>
              </a:tr>
              <a:tr h="253676">
                <a:tc>
                  <a:txBody>
                    <a:bodyPr/>
                    <a:lstStyle/>
                    <a:p>
                      <a:r>
                        <a:rPr lang="en-US" sz="1300" dirty="0"/>
                        <a:t>Duration of response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NR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NR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9003994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838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1ED3B29-EAFF-3347-8D2A-D4B634E0ECC7}"/>
              </a:ext>
            </a:extLst>
          </p:cNvPr>
          <p:cNvSpPr/>
          <p:nvPr/>
        </p:nvSpPr>
        <p:spPr>
          <a:xfrm>
            <a:off x="923844" y="3768585"/>
            <a:ext cx="10042484" cy="26322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8825BB-784D-4E00-B644-9B3A0A40B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872" y="145051"/>
            <a:ext cx="11637196" cy="732599"/>
          </a:xfrm>
        </p:spPr>
        <p:txBody>
          <a:bodyPr>
            <a:normAutofit fontScale="90000"/>
          </a:bodyPr>
          <a:lstStyle/>
          <a:p>
            <a:r>
              <a:rPr lang="en-US" dirty="0"/>
              <a:t>Efficacy of Nivolumab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± </a:t>
            </a:r>
            <a:r>
              <a:rPr lang="en-US" dirty="0"/>
              <a:t>Ipilimumab in Subgroups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0250D-D2C8-446F-BECF-1447589E4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8315" y="737191"/>
            <a:ext cx="8153400" cy="778164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bg1"/>
                </a:solidFill>
              </a:rPr>
              <a:t>ORR, PFS, and OS benefits were observed regardless of PD-L1 expression, Lynch syndrome, or refractory or untreated disease</a:t>
            </a:r>
            <a:r>
              <a:rPr lang="en-US" baseline="30000" dirty="0">
                <a:solidFill>
                  <a:schemeClr val="bg1"/>
                </a:solidFill>
              </a:rPr>
              <a:t>1,2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B32695-0FA8-4B3B-9526-F9B7A55B93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1242" y="6400800"/>
            <a:ext cx="6501161" cy="457200"/>
          </a:xfrm>
        </p:spPr>
        <p:txBody>
          <a:bodyPr/>
          <a:lstStyle/>
          <a:p>
            <a:r>
              <a:rPr lang="en-US" sz="1100" dirty="0">
                <a:solidFill>
                  <a:schemeClr val="tx1">
                    <a:lumMod val="95000"/>
                  </a:schemeClr>
                </a:solidFill>
              </a:rPr>
              <a:t>1. Lenz HJ, et al. </a:t>
            </a:r>
            <a:r>
              <a:rPr lang="en-US" sz="1100" i="1" dirty="0">
                <a:solidFill>
                  <a:schemeClr val="tx1">
                    <a:lumMod val="95000"/>
                  </a:schemeClr>
                </a:solidFill>
              </a:rPr>
              <a:t>Ann Oncol</a:t>
            </a:r>
            <a:r>
              <a:rPr lang="en-US" sz="1100" dirty="0">
                <a:solidFill>
                  <a:schemeClr val="tx1">
                    <a:lumMod val="95000"/>
                  </a:schemeClr>
                </a:solidFill>
              </a:rPr>
              <a:t>. 2018;29 (suppl 5; abstr LBA18_PR). 2. Overman MJ, et al. </a:t>
            </a:r>
            <a:r>
              <a:rPr lang="en-US" sz="1100" i="1" dirty="0">
                <a:solidFill>
                  <a:schemeClr val="tx1">
                    <a:lumMod val="95000"/>
                  </a:schemeClr>
                </a:solidFill>
              </a:rPr>
              <a:t>J Clin Oncol</a:t>
            </a:r>
            <a:r>
              <a:rPr lang="en-US" sz="1100" dirty="0">
                <a:solidFill>
                  <a:schemeClr val="tx1">
                    <a:lumMod val="95000"/>
                  </a:schemeClr>
                </a:solidFill>
              </a:rPr>
              <a:t>. 2018;36:773-779. 3. Overman MJ, et al. </a:t>
            </a:r>
            <a:r>
              <a:rPr lang="en-US" sz="1100" i="1" dirty="0">
                <a:solidFill>
                  <a:schemeClr val="tx1">
                    <a:lumMod val="95000"/>
                  </a:schemeClr>
                </a:solidFill>
              </a:rPr>
              <a:t>J Clin Oncol. </a:t>
            </a:r>
            <a:r>
              <a:rPr lang="en-US" sz="1100" dirty="0">
                <a:solidFill>
                  <a:schemeClr val="tx1">
                    <a:lumMod val="95000"/>
                  </a:schemeClr>
                </a:solidFill>
              </a:rPr>
              <a:t>2017;35 (suppl 4; abstr 519). </a:t>
            </a:r>
          </a:p>
        </p:txBody>
      </p:sp>
      <p:sp>
        <p:nvSpPr>
          <p:cNvPr id="377" name="TextBox 376">
            <a:extLst>
              <a:ext uri="{FF2B5EF4-FFF2-40B4-BE49-F238E27FC236}">
                <a16:creationId xmlns:a16="http://schemas.microsoft.com/office/drawing/2014/main" id="{7D8F508A-2DA0-4FAE-88E2-24483E24CB4D}"/>
              </a:ext>
            </a:extLst>
          </p:cNvPr>
          <p:cNvSpPr txBox="1"/>
          <p:nvPr/>
        </p:nvSpPr>
        <p:spPr>
          <a:xfrm>
            <a:off x="2414427" y="1860091"/>
            <a:ext cx="31438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Front-line (n=45)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79" name="TextBox 378">
            <a:extLst>
              <a:ext uri="{FF2B5EF4-FFF2-40B4-BE49-F238E27FC236}">
                <a16:creationId xmlns:a16="http://schemas.microsoft.com/office/drawing/2014/main" id="{73504CEF-905B-4152-AA29-B95EF53EB26F}"/>
              </a:ext>
            </a:extLst>
          </p:cNvPr>
          <p:cNvSpPr txBox="1"/>
          <p:nvPr/>
        </p:nvSpPr>
        <p:spPr>
          <a:xfrm>
            <a:off x="6346816" y="1852183"/>
            <a:ext cx="3012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Refractory (n=119)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22" name="Picture 521">
            <a:extLst>
              <a:ext uri="{FF2B5EF4-FFF2-40B4-BE49-F238E27FC236}">
                <a16:creationId xmlns:a16="http://schemas.microsoft.com/office/drawing/2014/main" id="{B2C25A56-273E-42AA-91C6-F65BEB371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552" y="3791895"/>
            <a:ext cx="2835760" cy="2584808"/>
          </a:xfrm>
          <a:prstGeom prst="rect">
            <a:avLst/>
          </a:prstGeom>
        </p:spPr>
      </p:pic>
      <p:sp>
        <p:nvSpPr>
          <p:cNvPr id="523" name="TextBox 522">
            <a:extLst>
              <a:ext uri="{FF2B5EF4-FFF2-40B4-BE49-F238E27FC236}">
                <a16:creationId xmlns:a16="http://schemas.microsoft.com/office/drawing/2014/main" id="{D8B3F5D0-FF6D-4F51-AB4E-AEBE176FDE0E}"/>
              </a:ext>
            </a:extLst>
          </p:cNvPr>
          <p:cNvSpPr txBox="1"/>
          <p:nvPr/>
        </p:nvSpPr>
        <p:spPr>
          <a:xfrm>
            <a:off x="1636765" y="3863531"/>
            <a:ext cx="2192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PD-L1 Expression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3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24" name="Picture 523">
            <a:extLst>
              <a:ext uri="{FF2B5EF4-FFF2-40B4-BE49-F238E27FC236}">
                <a16:creationId xmlns:a16="http://schemas.microsoft.com/office/drawing/2014/main" id="{6338BCEF-633B-4A1A-A185-86692748E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506" y="3845104"/>
            <a:ext cx="3445339" cy="2494052"/>
          </a:xfrm>
          <a:prstGeom prst="rect">
            <a:avLst/>
          </a:prstGeom>
        </p:spPr>
      </p:pic>
      <p:sp>
        <p:nvSpPr>
          <p:cNvPr id="525" name="TextBox 524">
            <a:extLst>
              <a:ext uri="{FF2B5EF4-FFF2-40B4-BE49-F238E27FC236}">
                <a16:creationId xmlns:a16="http://schemas.microsoft.com/office/drawing/2014/main" id="{0B0B556C-BEA2-47BD-BB00-966702DBA33F}"/>
              </a:ext>
            </a:extLst>
          </p:cNvPr>
          <p:cNvSpPr txBox="1"/>
          <p:nvPr/>
        </p:nvSpPr>
        <p:spPr>
          <a:xfrm>
            <a:off x="4351910" y="3853090"/>
            <a:ext cx="2484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BRAF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Status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3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26" name="Picture 525">
            <a:extLst>
              <a:ext uri="{FF2B5EF4-FFF2-40B4-BE49-F238E27FC236}">
                <a16:creationId xmlns:a16="http://schemas.microsoft.com/office/drawing/2014/main" id="{D7B4080E-2616-4906-89A1-BAA07AFB4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5647" y="3800220"/>
            <a:ext cx="3797753" cy="2600580"/>
          </a:xfrm>
          <a:prstGeom prst="rect">
            <a:avLst/>
          </a:prstGeom>
        </p:spPr>
      </p:pic>
      <p:sp>
        <p:nvSpPr>
          <p:cNvPr id="527" name="TextBox 526">
            <a:extLst>
              <a:ext uri="{FF2B5EF4-FFF2-40B4-BE49-F238E27FC236}">
                <a16:creationId xmlns:a16="http://schemas.microsoft.com/office/drawing/2014/main" id="{0E063238-2209-4D9A-86FB-370C34C915EF}"/>
              </a:ext>
            </a:extLst>
          </p:cNvPr>
          <p:cNvSpPr txBox="1"/>
          <p:nvPr/>
        </p:nvSpPr>
        <p:spPr>
          <a:xfrm>
            <a:off x="7882209" y="3826244"/>
            <a:ext cx="2362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Lynch Syndrome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3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744F34E-FF8B-8443-B2D4-4EA880A2D393}"/>
              </a:ext>
            </a:extLst>
          </p:cNvPr>
          <p:cNvGrpSpPr/>
          <p:nvPr/>
        </p:nvGrpSpPr>
        <p:grpSpPr>
          <a:xfrm>
            <a:off x="923844" y="1452073"/>
            <a:ext cx="10042484" cy="2223195"/>
            <a:chOff x="923844" y="1452073"/>
            <a:chExt cx="10042484" cy="222319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F898C4F-9175-1F4F-A5ED-1BC6194DB1FD}"/>
                </a:ext>
              </a:extLst>
            </p:cNvPr>
            <p:cNvSpPr/>
            <p:nvPr/>
          </p:nvSpPr>
          <p:spPr>
            <a:xfrm>
              <a:off x="923844" y="1452073"/>
              <a:ext cx="10042484" cy="22231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pic>
          <p:nvPicPr>
            <p:cNvPr id="376" name="Picture 375">
              <a:extLst>
                <a:ext uri="{FF2B5EF4-FFF2-40B4-BE49-F238E27FC236}">
                  <a16:creationId xmlns:a16="http://schemas.microsoft.com/office/drawing/2014/main" id="{10AA3C42-33BE-4C68-9B8C-0F14BC9291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1846" r="-1"/>
            <a:stretch/>
          </p:blipFill>
          <p:spPr>
            <a:xfrm>
              <a:off x="2151934" y="1950819"/>
              <a:ext cx="3711997" cy="1691385"/>
            </a:xfrm>
            <a:prstGeom prst="rect">
              <a:avLst/>
            </a:prstGeom>
          </p:spPr>
        </p:pic>
        <p:pic>
          <p:nvPicPr>
            <p:cNvPr id="378" name="Picture 377">
              <a:extLst>
                <a:ext uri="{FF2B5EF4-FFF2-40B4-BE49-F238E27FC236}">
                  <a16:creationId xmlns:a16="http://schemas.microsoft.com/office/drawing/2014/main" id="{C1986CA6-047A-4466-A282-EE33CE819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6000" y="1879938"/>
              <a:ext cx="3450779" cy="177202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CB800AF-9464-440B-A1BF-D2EBBA0D7ED9}"/>
                </a:ext>
              </a:extLst>
            </p:cNvPr>
            <p:cNvSpPr txBox="1"/>
            <p:nvPr/>
          </p:nvSpPr>
          <p:spPr>
            <a:xfrm>
              <a:off x="1981200" y="1452073"/>
              <a:ext cx="80238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A50E82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Change in Target Lesion With Nivolumab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A50E82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±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A50E82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Ipilimumab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994A818-1A4B-574B-B12E-BE909FD617C0}"/>
                </a:ext>
              </a:extLst>
            </p:cNvPr>
            <p:cNvSpPr txBox="1"/>
            <p:nvPr/>
          </p:nvSpPr>
          <p:spPr>
            <a:xfrm>
              <a:off x="2100287" y="1992807"/>
              <a:ext cx="254236" cy="165173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tIns="0" rIns="0" bIns="0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Arial" panose="020B0604020202020204" pitchFamily="34" charset="0"/>
                </a:rPr>
                <a:t>100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Arial" panose="020B0604020202020204" pitchFamily="34" charset="0"/>
                </a:rPr>
                <a:t>75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Arial" panose="020B0604020202020204" pitchFamily="34" charset="0"/>
                </a:rPr>
                <a:t>50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Arial" panose="020B0604020202020204" pitchFamily="34" charset="0"/>
                </a:rPr>
                <a:t>25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Arial" panose="020B0604020202020204" pitchFamily="34" charset="0"/>
                </a:rPr>
                <a:t>0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Arial" panose="020B0604020202020204" pitchFamily="34" charset="0"/>
                </a:rPr>
                <a:t>-25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Arial" panose="020B0604020202020204" pitchFamily="34" charset="0"/>
                </a:rPr>
                <a:t>-50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Arial" panose="020B0604020202020204" pitchFamily="34" charset="0"/>
                </a:rPr>
                <a:t>-75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Arial" panose="020B0604020202020204" pitchFamily="34" charset="0"/>
                </a:rPr>
                <a:t>-100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368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5E393-7635-4D78-8E52-D83D733AE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FDA-Approved Immunotherapy </a:t>
            </a:r>
            <a:br>
              <a:rPr lang="en-US" dirty="0"/>
            </a:br>
            <a:r>
              <a:rPr lang="en-US" dirty="0"/>
              <a:t>for </a:t>
            </a:r>
            <a:r>
              <a:rPr lang="en-US" dirty="0" err="1"/>
              <a:t>dMMR</a:t>
            </a:r>
            <a:r>
              <a:rPr lang="en-US" dirty="0"/>
              <a:t>/MSI-H CRC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EB1BDC-E678-4195-927F-973A9E9D8E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9189" y="6360172"/>
            <a:ext cx="10872364" cy="45720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1. Overman ASCO Ed Book. 2. Pembrolizumab [package insert]; 2020. 3. Nivolumab [package insert] 2019. 4. Ipilimumab [package insert] 2019.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CC36E89-C381-4738-9760-05AE71353A25}"/>
              </a:ext>
            </a:extLst>
          </p:cNvPr>
          <p:cNvGraphicFramePr>
            <a:graphicFrameLocks noGrp="1"/>
          </p:cNvGraphicFramePr>
          <p:nvPr/>
        </p:nvGraphicFramePr>
        <p:xfrm>
          <a:off x="897276" y="2469444"/>
          <a:ext cx="10397447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9841">
                  <a:extLst>
                    <a:ext uri="{9D8B030D-6E8A-4147-A177-3AD203B41FA5}">
                      <a16:colId xmlns:a16="http://schemas.microsoft.com/office/drawing/2014/main" val="150490049"/>
                    </a:ext>
                  </a:extLst>
                </a:gridCol>
                <a:gridCol w="819784">
                  <a:extLst>
                    <a:ext uri="{9D8B030D-6E8A-4147-A177-3AD203B41FA5}">
                      <a16:colId xmlns:a16="http://schemas.microsoft.com/office/drawing/2014/main" val="4090427416"/>
                    </a:ext>
                  </a:extLst>
                </a:gridCol>
                <a:gridCol w="4884545">
                  <a:extLst>
                    <a:ext uri="{9D8B030D-6E8A-4147-A177-3AD203B41FA5}">
                      <a16:colId xmlns:a16="http://schemas.microsoft.com/office/drawing/2014/main" val="285123973"/>
                    </a:ext>
                  </a:extLst>
                </a:gridCol>
                <a:gridCol w="1793277">
                  <a:extLst>
                    <a:ext uri="{9D8B030D-6E8A-4147-A177-3AD203B41FA5}">
                      <a16:colId xmlns:a16="http://schemas.microsoft.com/office/drawing/2014/main" val="1220151792"/>
                    </a:ext>
                  </a:extLst>
                </a:gridCol>
              </a:tblGrid>
              <a:tr h="247330">
                <a:tc>
                  <a:txBody>
                    <a:bodyPr/>
                    <a:lstStyle/>
                    <a:p>
                      <a:r>
                        <a:rPr lang="en-US" sz="1600" dirty="0"/>
                        <a:t>Agent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Indication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Based 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022862"/>
                  </a:ext>
                </a:extLst>
              </a:tr>
              <a:tr h="786960">
                <a:tc rowSpan="2">
                  <a:txBody>
                    <a:bodyPr/>
                    <a:lstStyle/>
                    <a:p>
                      <a:r>
                        <a:rPr lang="en-US" sz="1600" b="1" dirty="0"/>
                        <a:t>Pembrolizumab</a:t>
                      </a:r>
                      <a:r>
                        <a:rPr lang="en-US" sz="1600" b="1" baseline="30000" dirty="0"/>
                        <a:t>1,2</a:t>
                      </a:r>
                      <a:endParaRPr lang="en-US" sz="1600" b="1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600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Adult/pediatric MSI-H/</a:t>
                      </a:r>
                      <a:r>
                        <a:rPr lang="en-US" sz="1600" dirty="0" err="1"/>
                        <a:t>dMMR</a:t>
                      </a:r>
                      <a:r>
                        <a:rPr lang="en-US" sz="1600" dirty="0"/>
                        <a:t> solid tumors following progression on prior treatment or who have no satisfactory alternative treatment options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600" dirty="0"/>
                        <a:t>KEYNOTE-016, prospective and retrospective analyses from 4 other trials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2966273"/>
                  </a:ext>
                </a:extLst>
              </a:tr>
              <a:tr h="427207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MSI</a:t>
                      </a:r>
                      <a:r>
                        <a:rPr lang="en-US" sz="1600" dirty="0"/>
                        <a:t>-H/</a:t>
                      </a:r>
                      <a:r>
                        <a:rPr lang="en-US" sz="1600" dirty="0" err="1"/>
                        <a:t>dMMR</a:t>
                      </a:r>
                      <a:r>
                        <a:rPr lang="en-US" sz="1600" dirty="0"/>
                        <a:t> CRC after progression on fluoropyrimidine, oxaliplatin, irinotecan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8765902"/>
                  </a:ext>
                </a:extLst>
              </a:tr>
              <a:tr h="247330">
                <a:tc>
                  <a:txBody>
                    <a:bodyPr/>
                    <a:lstStyle/>
                    <a:p>
                      <a:r>
                        <a:rPr lang="en-US" sz="1600" b="1" dirty="0"/>
                        <a:t>Nivolumab</a:t>
                      </a:r>
                      <a:r>
                        <a:rPr lang="en-US" sz="1600" b="1" baseline="30000" dirty="0"/>
                        <a:t>1,3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2017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600" dirty="0"/>
                        <a:t>Adult/pediatric (age ≥12) MSI-H/</a:t>
                      </a:r>
                      <a:r>
                        <a:rPr lang="en-US" sz="1600" dirty="0" err="1"/>
                        <a:t>dMMR</a:t>
                      </a:r>
                      <a:r>
                        <a:rPr lang="en-US" sz="1600" dirty="0"/>
                        <a:t> CRC after progression on fluoropyrimidine, oxaliplatin, </a:t>
                      </a:r>
                      <a:r>
                        <a:rPr lang="en-US" sz="1600" dirty="0" err="1"/>
                        <a:t>irinotecan</a:t>
                      </a:r>
                      <a:r>
                        <a:rPr lang="en-US" sz="1600" baseline="30000" dirty="0" err="1"/>
                        <a:t>a</a:t>
                      </a:r>
                      <a:endParaRPr lang="en-US" sz="16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600" dirty="0" err="1"/>
                        <a:t>CheckMate</a:t>
                      </a:r>
                      <a:r>
                        <a:rPr lang="en-US" sz="1600" dirty="0"/>
                        <a:t> 142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266697"/>
                  </a:ext>
                </a:extLst>
              </a:tr>
              <a:tr h="359753">
                <a:tc>
                  <a:txBody>
                    <a:bodyPr/>
                    <a:lstStyle/>
                    <a:p>
                      <a:r>
                        <a:rPr lang="en-US" sz="1600" b="1" dirty="0"/>
                        <a:t>Nivolumab/ipilimumab</a:t>
                      </a:r>
                      <a:r>
                        <a:rPr lang="en-US" sz="1600" b="1" baseline="30000" dirty="0"/>
                        <a:t>1,3,4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2018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740260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13EBE09-3D6F-4502-8022-A9296256228E}"/>
              </a:ext>
            </a:extLst>
          </p:cNvPr>
          <p:cNvSpPr txBox="1"/>
          <p:nvPr/>
        </p:nvSpPr>
        <p:spPr>
          <a:xfrm>
            <a:off x="1778036" y="1511016"/>
            <a:ext cx="8838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FDA-approved Immunotherapies for CRC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or MSI-H/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dMMR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Tumors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CB39B1-2224-4393-984F-707E0A3419EC}"/>
              </a:ext>
            </a:extLst>
          </p:cNvPr>
          <p:cNvSpPr txBox="1"/>
          <p:nvPr/>
        </p:nvSpPr>
        <p:spPr>
          <a:xfrm>
            <a:off x="1010368" y="5451120"/>
            <a:ext cx="87665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63713" algn="l"/>
              </a:tabLst>
              <a:defRPr/>
            </a:pPr>
            <a:r>
              <a:rPr kumimoji="0" lang="en-US" sz="11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This indication is approved under accelerated approval based on overall response rate and duration of response, and continued approval may be contingent upon verification of benefit in confirmatory trials. </a:t>
            </a:r>
            <a:endParaRPr kumimoji="0" lang="en-US" sz="1100" b="0" i="0" u="none" strike="noStrike" kern="1200" cap="none" spc="0" normalizeH="0" baseline="30000" noProof="0" dirty="0">
              <a:ln>
                <a:noFill/>
              </a:ln>
              <a:solidFill>
                <a:srgbClr val="FF40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00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20121-AC09-445F-B0CE-8F5976564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465" y="180968"/>
            <a:ext cx="11529364" cy="584776"/>
          </a:xfrm>
        </p:spPr>
        <p:txBody>
          <a:bodyPr>
            <a:normAutofit fontScale="90000"/>
          </a:bodyPr>
          <a:lstStyle/>
          <a:p>
            <a:r>
              <a:rPr lang="en-US" dirty="0"/>
              <a:t>Emerging First-Line Treatment of MSI-H/</a:t>
            </a:r>
            <a:r>
              <a:rPr lang="en-US" dirty="0" err="1"/>
              <a:t>dMMR</a:t>
            </a:r>
            <a:r>
              <a:rPr lang="en-US" dirty="0"/>
              <a:t> CRC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C7210-1713-4613-86EC-74B5D0772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9300" y="807936"/>
            <a:ext cx="8153400" cy="962891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CheckMate</a:t>
            </a:r>
            <a:r>
              <a:rPr lang="en-US" b="1" dirty="0">
                <a:solidFill>
                  <a:schemeClr val="bg1"/>
                </a:solidFill>
              </a:rPr>
              <a:t> 142:</a:t>
            </a:r>
            <a:r>
              <a:rPr lang="en-US" dirty="0">
                <a:solidFill>
                  <a:schemeClr val="bg1"/>
                </a:solidFill>
              </a:rPr>
              <a:t> Phase 2 trial of nivolumab plus ipilimumab in metastatic CRC that supported its approval in the second line</a:t>
            </a:r>
            <a:r>
              <a:rPr lang="en-US" baseline="30000" dirty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Subgroup of cohort 2 included previously untreated patients (n=45)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ACB338E6-0819-4352-9170-38EC89716BED}"/>
              </a:ext>
            </a:extLst>
          </p:cNvPr>
          <p:cNvSpPr txBox="1">
            <a:spLocks/>
          </p:cNvSpPr>
          <p:nvPr/>
        </p:nvSpPr>
        <p:spPr>
          <a:xfrm>
            <a:off x="306464" y="6370887"/>
            <a:ext cx="9119923" cy="457200"/>
          </a:xfrm>
          <a:prstGeom prst="rect">
            <a:avLst/>
          </a:prstGeom>
          <a:noFill/>
        </p:spPr>
        <p:txBody>
          <a:bodyPr vert="horz" lIns="45720" tIns="45720" rIns="4572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Tx/>
              <a:buNone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20000"/>
              <a:buFontTx/>
              <a:buNone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5000"/>
              <a:buFontTx/>
              <a:buNone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5000"/>
              <a:buFontTx/>
              <a:buNone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5000"/>
              <a:buFontTx/>
              <a:buNone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50E82"/>
              </a:buClr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CI, confidence interval; CR, complete response; DCR, disease control rate; DOR, duration of response; m, median; NE, not evaluable; NR, not reached; 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ORR, objective response rate; OS, overall survival; PD, progressive disease; PFS, progression-free survival; PR, partial response; SD, stable disease.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50E82"/>
              </a:buClr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1. Lenz HJ, et al.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Ann Oncol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. 2018;29 (suppl 5; abstr LBA18_PR). 2. Overman MJ, et al.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J Clin Oncol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. 2018;36:773-779.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B26145-54E6-4B70-8149-42DE37EF355E}"/>
              </a:ext>
            </a:extLst>
          </p:cNvPr>
          <p:cNvSpPr txBox="1"/>
          <p:nvPr/>
        </p:nvSpPr>
        <p:spPr>
          <a:xfrm>
            <a:off x="1901198" y="1802559"/>
            <a:ext cx="3597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Change in Target Lesion With Nivolumab/Ipilimumab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5DA3F4D-4D3D-4E73-B18A-1610F7715E3D}"/>
              </a:ext>
            </a:extLst>
          </p:cNvPr>
          <p:cNvGraphicFramePr>
            <a:graphicFrameLocks noGrp="1"/>
          </p:cNvGraphicFramePr>
          <p:nvPr/>
        </p:nvGraphicFramePr>
        <p:xfrm>
          <a:off x="6173565" y="2406640"/>
          <a:ext cx="4203334" cy="3737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2511">
                  <a:extLst>
                    <a:ext uri="{9D8B030D-6E8A-4147-A177-3AD203B41FA5}">
                      <a16:colId xmlns:a16="http://schemas.microsoft.com/office/drawing/2014/main" val="1345520093"/>
                    </a:ext>
                  </a:extLst>
                </a:gridCol>
                <a:gridCol w="2080823">
                  <a:extLst>
                    <a:ext uri="{9D8B030D-6E8A-4147-A177-3AD203B41FA5}">
                      <a16:colId xmlns:a16="http://schemas.microsoft.com/office/drawing/2014/main" val="1688365687"/>
                    </a:ext>
                  </a:extLst>
                </a:gridCol>
              </a:tblGrid>
              <a:tr h="311442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/>
                        <a:t>Outcomes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9248548"/>
                  </a:ext>
                </a:extLst>
              </a:tr>
              <a:tr h="3114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dirty="0"/>
                        <a:t>ORR, % (95% CI)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/>
                        <a:t>60% (44-74)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1157352"/>
                  </a:ext>
                </a:extLst>
              </a:tr>
              <a:tr h="311442">
                <a:tc>
                  <a:txBody>
                    <a:bodyPr/>
                    <a:lstStyle/>
                    <a:p>
                      <a:pPr lvl="1">
                        <a:lnSpc>
                          <a:spcPct val="100000"/>
                        </a:lnSpc>
                      </a:pPr>
                      <a:r>
                        <a:rPr lang="en-US" sz="1400" dirty="0"/>
                        <a:t>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/>
                        <a:t>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258412"/>
                  </a:ext>
                </a:extLst>
              </a:tr>
              <a:tr h="311442">
                <a:tc>
                  <a:txBody>
                    <a:bodyPr/>
                    <a:lstStyle/>
                    <a:p>
                      <a:pPr lvl="1">
                        <a:lnSpc>
                          <a:spcPct val="100000"/>
                        </a:lnSpc>
                      </a:pPr>
                      <a:r>
                        <a:rPr lang="en-US" sz="1400" dirty="0"/>
                        <a:t>PR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/>
                        <a:t>53%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2267519"/>
                  </a:ext>
                </a:extLst>
              </a:tr>
              <a:tr h="311442">
                <a:tc>
                  <a:txBody>
                    <a:bodyPr/>
                    <a:lstStyle/>
                    <a:p>
                      <a:pPr lvl="1">
                        <a:lnSpc>
                          <a:spcPct val="100000"/>
                        </a:lnSpc>
                      </a:pPr>
                      <a:r>
                        <a:rPr lang="en-US" sz="1400" dirty="0"/>
                        <a:t>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/>
                        <a:t>13%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8240875"/>
                  </a:ext>
                </a:extLst>
              </a:tr>
              <a:tr h="311442">
                <a:tc>
                  <a:txBody>
                    <a:bodyPr/>
                    <a:lstStyle/>
                    <a:p>
                      <a:pPr lvl="1">
                        <a:lnSpc>
                          <a:spcPct val="100000"/>
                        </a:lnSpc>
                      </a:pPr>
                      <a:r>
                        <a:rPr lang="en-US" sz="1400" dirty="0"/>
                        <a:t>PD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/>
                        <a:t>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9666338"/>
                  </a:ext>
                </a:extLst>
              </a:tr>
              <a:tr h="311442"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en-US" sz="1400" dirty="0"/>
                        <a:t>DCR, % (95% CI)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/>
                        <a:t>84% (71-94)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87833"/>
                  </a:ext>
                </a:extLst>
              </a:tr>
              <a:tr h="311442"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en-US" sz="1400" dirty="0"/>
                        <a:t>DOR, </a:t>
                      </a:r>
                      <a:r>
                        <a:rPr lang="en-US" sz="1400" dirty="0" err="1"/>
                        <a:t>mo</a:t>
                      </a:r>
                      <a:r>
                        <a:rPr lang="en-US" sz="1400" dirty="0"/>
                        <a:t> (95% CI)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/>
                        <a:t>NR (11.5-NE)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5710578"/>
                  </a:ext>
                </a:extLst>
              </a:tr>
              <a:tr h="311442"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en-US" sz="1400" dirty="0" err="1"/>
                        <a:t>mPFS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mo</a:t>
                      </a:r>
                      <a:r>
                        <a:rPr lang="en-US" sz="1400" dirty="0"/>
                        <a:t> (95% CI)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/>
                        <a:t>NR (14.1-NE)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917785"/>
                  </a:ext>
                </a:extLst>
              </a:tr>
              <a:tr h="311442"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en-US" sz="1400" dirty="0"/>
                        <a:t>PFS, 12-mo (95% CI)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/>
                        <a:t>77% (62.0-87.2)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2613565"/>
                  </a:ext>
                </a:extLst>
              </a:tr>
              <a:tr h="311442"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en-US" sz="1400" dirty="0" err="1"/>
                        <a:t>mOS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mo</a:t>
                      </a:r>
                      <a:r>
                        <a:rPr lang="en-US" sz="1400" dirty="0"/>
                        <a:t> (95% CI)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/>
                        <a:t>NR (NE)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3498759"/>
                  </a:ext>
                </a:extLst>
              </a:tr>
              <a:tr h="311442"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en-US" sz="1400" dirty="0"/>
                        <a:t>OS, 12-mo (95% CI)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/>
                        <a:t>83% (67.6-91.7)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1514593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797FE08F-E516-47AF-B4D1-6C2549F1B6D5}"/>
              </a:ext>
            </a:extLst>
          </p:cNvPr>
          <p:cNvSpPr txBox="1"/>
          <p:nvPr/>
        </p:nvSpPr>
        <p:spPr>
          <a:xfrm>
            <a:off x="5803900" y="1821866"/>
            <a:ext cx="436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ORR and Survival Benefit With Nivolumab/Ipilimumab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70E23F-3048-CA46-86DD-9B0D706C6F70}"/>
              </a:ext>
            </a:extLst>
          </p:cNvPr>
          <p:cNvGrpSpPr/>
          <p:nvPr/>
        </p:nvGrpSpPr>
        <p:grpSpPr>
          <a:xfrm>
            <a:off x="1529261" y="2387333"/>
            <a:ext cx="4274638" cy="1813510"/>
            <a:chOff x="1529261" y="2387333"/>
            <a:chExt cx="4274638" cy="181351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9B81B82-811B-6B43-BD80-4A0D6B057949}"/>
                </a:ext>
              </a:extLst>
            </p:cNvPr>
            <p:cNvSpPr/>
            <p:nvPr/>
          </p:nvSpPr>
          <p:spPr>
            <a:xfrm>
              <a:off x="1613042" y="2387334"/>
              <a:ext cx="4190857" cy="181274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D8CCFA5-42DC-4334-B6C5-E2FA3384D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11317" y="2394718"/>
              <a:ext cx="3890306" cy="180535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B6DCF0C-8C33-4FD1-96F5-F72FF5C65006}"/>
                </a:ext>
              </a:extLst>
            </p:cNvPr>
            <p:cNvSpPr txBox="1"/>
            <p:nvPr/>
          </p:nvSpPr>
          <p:spPr>
            <a:xfrm>
              <a:off x="2652065" y="2557943"/>
              <a:ext cx="236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Front-line (N=45)</a:t>
              </a:r>
              <a:r>
                <a:rPr kumimoji="0" lang="en-US" sz="16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3BAFA42-EFD7-1D49-8083-F81EE714DCFB}"/>
                </a:ext>
              </a:extLst>
            </p:cNvPr>
            <p:cNvSpPr/>
            <p:nvPr/>
          </p:nvSpPr>
          <p:spPr>
            <a:xfrm>
              <a:off x="1529261" y="2387333"/>
              <a:ext cx="340187" cy="181274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D7F89AC-2295-264C-8F7A-7425E237DF3A}"/>
                </a:ext>
              </a:extLst>
            </p:cNvPr>
            <p:cNvSpPr txBox="1"/>
            <p:nvPr/>
          </p:nvSpPr>
          <p:spPr>
            <a:xfrm>
              <a:off x="1581886" y="2387333"/>
              <a:ext cx="277422" cy="18135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tIns="0" rIns="0" bIns="0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ts val="15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Arial" panose="020B0604020202020204" pitchFamily="34" charset="0"/>
                </a:rPr>
                <a:t>100</a:t>
              </a:r>
            </a:p>
            <a:p>
              <a:pPr marL="0" marR="0" lvl="0" indent="0" algn="r" defTabSz="457200" rtl="0" eaLnBrk="1" fontAlgn="auto" latinLnBrk="0" hangingPunct="1">
                <a:lnSpc>
                  <a:spcPts val="15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Arial" panose="020B0604020202020204" pitchFamily="34" charset="0"/>
                </a:rPr>
                <a:t>75</a:t>
              </a:r>
            </a:p>
            <a:p>
              <a:pPr marL="0" marR="0" lvl="0" indent="0" algn="r" defTabSz="457200" rtl="0" eaLnBrk="1" fontAlgn="auto" latinLnBrk="0" hangingPunct="1">
                <a:lnSpc>
                  <a:spcPts val="15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Arial" panose="020B0604020202020204" pitchFamily="34" charset="0"/>
                </a:rPr>
                <a:t>50</a:t>
              </a:r>
            </a:p>
            <a:p>
              <a:pPr marL="0" marR="0" lvl="0" indent="0" algn="r" defTabSz="457200" rtl="0" eaLnBrk="1" fontAlgn="auto" latinLnBrk="0" hangingPunct="1">
                <a:lnSpc>
                  <a:spcPts val="15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Arial" panose="020B0604020202020204" pitchFamily="34" charset="0"/>
                </a:rPr>
                <a:t>25</a:t>
              </a:r>
            </a:p>
            <a:p>
              <a:pPr marL="0" marR="0" lvl="0" indent="0" algn="r" defTabSz="457200" rtl="0" eaLnBrk="1" fontAlgn="auto" latinLnBrk="0" hangingPunct="1">
                <a:lnSpc>
                  <a:spcPts val="15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Arial" panose="020B0604020202020204" pitchFamily="34" charset="0"/>
                </a:rPr>
                <a:t>0</a:t>
              </a:r>
            </a:p>
            <a:p>
              <a:pPr marL="0" marR="0" lvl="0" indent="0" algn="r" defTabSz="457200" rtl="0" eaLnBrk="1" fontAlgn="auto" latinLnBrk="0" hangingPunct="1">
                <a:lnSpc>
                  <a:spcPts val="15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Arial" panose="020B0604020202020204" pitchFamily="34" charset="0"/>
                </a:rPr>
                <a:t>-25</a:t>
              </a:r>
            </a:p>
            <a:p>
              <a:pPr marL="0" marR="0" lvl="0" indent="0" algn="r" defTabSz="457200" rtl="0" eaLnBrk="1" fontAlgn="auto" latinLnBrk="0" hangingPunct="1">
                <a:lnSpc>
                  <a:spcPts val="15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Arial" panose="020B0604020202020204" pitchFamily="34" charset="0"/>
                </a:rPr>
                <a:t>-50</a:t>
              </a:r>
            </a:p>
            <a:p>
              <a:pPr marL="0" marR="0" lvl="0" indent="0" algn="r" defTabSz="457200" rtl="0" eaLnBrk="1" fontAlgn="auto" latinLnBrk="0" hangingPunct="1">
                <a:lnSpc>
                  <a:spcPts val="15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Arial" panose="020B0604020202020204" pitchFamily="34" charset="0"/>
                </a:rPr>
                <a:t>-75</a:t>
              </a:r>
            </a:p>
            <a:p>
              <a:pPr marL="0" marR="0" lvl="0" indent="0" algn="r" defTabSz="457200" rtl="0" eaLnBrk="1" fontAlgn="auto" latinLnBrk="0" hangingPunct="1">
                <a:lnSpc>
                  <a:spcPts val="15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Arial" panose="020B0604020202020204" pitchFamily="34" charset="0"/>
                </a:rPr>
                <a:t>-100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69F5F75-0AC4-0E48-A689-581C1B271087}"/>
              </a:ext>
            </a:extLst>
          </p:cNvPr>
          <p:cNvGrpSpPr/>
          <p:nvPr/>
        </p:nvGrpSpPr>
        <p:grpSpPr>
          <a:xfrm>
            <a:off x="1613042" y="4257230"/>
            <a:ext cx="4190857" cy="2008457"/>
            <a:chOff x="1613042" y="4257230"/>
            <a:chExt cx="4190857" cy="200845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4835C08-55DE-6347-B0B5-9935D8DDC9B9}"/>
                </a:ext>
              </a:extLst>
            </p:cNvPr>
            <p:cNvSpPr/>
            <p:nvPr/>
          </p:nvSpPr>
          <p:spPr>
            <a:xfrm>
              <a:off x="1613042" y="4257230"/>
              <a:ext cx="4190857" cy="20084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99B6FDB-6553-41A2-96EB-194B73C18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1317" y="4267962"/>
              <a:ext cx="3890306" cy="199772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706CC37-5938-4A4A-AB12-9DAED609AE47}"/>
                </a:ext>
              </a:extLst>
            </p:cNvPr>
            <p:cNvSpPr txBox="1"/>
            <p:nvPr/>
          </p:nvSpPr>
          <p:spPr>
            <a:xfrm>
              <a:off x="2518501" y="4468741"/>
              <a:ext cx="23696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Refractory (N=119)</a:t>
              </a:r>
              <a:r>
                <a:rPr kumimoji="0" lang="en-US" sz="16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D8C2DB3-186E-134C-8A8E-C3A0CC39FD4E}"/>
                </a:ext>
              </a:extLst>
            </p:cNvPr>
            <p:cNvSpPr txBox="1"/>
            <p:nvPr/>
          </p:nvSpPr>
          <p:spPr>
            <a:xfrm>
              <a:off x="1613042" y="4311806"/>
              <a:ext cx="372950" cy="192873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tIns="0" rIns="0" bIns="0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Arial" panose="020B0604020202020204" pitchFamily="34" charset="0"/>
                </a:rPr>
                <a:t>100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Arial" panose="020B0604020202020204" pitchFamily="34" charset="0"/>
                </a:rPr>
                <a:t>75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Arial" panose="020B0604020202020204" pitchFamily="34" charset="0"/>
                </a:rPr>
                <a:t>50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Arial" panose="020B0604020202020204" pitchFamily="34" charset="0"/>
                </a:rPr>
                <a:t>25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Arial" panose="020B0604020202020204" pitchFamily="34" charset="0"/>
                </a:rPr>
                <a:t>0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Arial" panose="020B0604020202020204" pitchFamily="34" charset="0"/>
                </a:rPr>
                <a:t>-25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Arial" panose="020B0604020202020204" pitchFamily="34" charset="0"/>
                </a:rPr>
                <a:t>-50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Arial" panose="020B0604020202020204" pitchFamily="34" charset="0"/>
                </a:rPr>
                <a:t>-75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Arial" panose="020B0604020202020204" pitchFamily="34" charset="0"/>
                </a:rPr>
                <a:t>-100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532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DF8A5-3B2C-4846-8F0A-0683DE2B1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753" y="193275"/>
            <a:ext cx="8229600" cy="1093470"/>
          </a:xfrm>
        </p:spPr>
        <p:txBody>
          <a:bodyPr>
            <a:normAutofit fontScale="90000"/>
          </a:bodyPr>
          <a:lstStyle/>
          <a:p>
            <a:r>
              <a:rPr lang="en-US" dirty="0"/>
              <a:t>Emerging First-Line Treatment of </a:t>
            </a:r>
            <a:br>
              <a:rPr lang="en-US" dirty="0"/>
            </a:br>
            <a:r>
              <a:rPr lang="en-US" dirty="0" err="1"/>
              <a:t>MSI</a:t>
            </a:r>
            <a:r>
              <a:rPr lang="en-US" dirty="0"/>
              <a:t>-H/</a:t>
            </a:r>
            <a:r>
              <a:rPr lang="en-US" dirty="0" err="1"/>
              <a:t>dMMR</a:t>
            </a:r>
            <a:r>
              <a:rPr lang="en-US" dirty="0"/>
              <a:t> CRC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EC18B-0B7D-47C1-BA55-C1428F4F3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6394" y="1267319"/>
            <a:ext cx="8888859" cy="1255186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bg1"/>
                </a:solidFill>
              </a:rPr>
              <a:t>KEYNOTE-177: </a:t>
            </a:r>
            <a:r>
              <a:rPr lang="en-US" dirty="0">
                <a:solidFill>
                  <a:schemeClr val="bg1"/>
                </a:solidFill>
              </a:rPr>
              <a:t>Ongoing open-label study evaluating pembrolizumab or standard-of-care chemotherapy for first-line treatment of MSI-H/</a:t>
            </a:r>
            <a:r>
              <a:rPr lang="en-US" dirty="0" err="1">
                <a:solidFill>
                  <a:schemeClr val="bg1"/>
                </a:solidFill>
              </a:rPr>
              <a:t>dMMR</a:t>
            </a:r>
            <a:r>
              <a:rPr lang="en-US" dirty="0">
                <a:solidFill>
                  <a:schemeClr val="bg1"/>
                </a:solidFill>
              </a:rPr>
              <a:t> mCRC</a:t>
            </a:r>
          </a:p>
          <a:p>
            <a:pPr lvl="1"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</a:rPr>
              <a:t>270 patients planned for enrollment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82632F-62A7-4AF2-863F-CD8B7C5D8B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5134" y="6185238"/>
            <a:ext cx="6995886" cy="4572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85000"/>
                  </a:schemeClr>
                </a:solidFill>
              </a:rPr>
              <a:t>Q3W, </a:t>
            </a:r>
            <a:r>
              <a:rPr lang="fr-FR" dirty="0" err="1">
                <a:solidFill>
                  <a:schemeClr val="tx1">
                    <a:lumMod val="85000"/>
                  </a:schemeClr>
                </a:solidFill>
              </a:rPr>
              <a:t>every</a:t>
            </a:r>
            <a:r>
              <a:rPr lang="fr-FR" dirty="0">
                <a:solidFill>
                  <a:schemeClr val="tx1">
                    <a:lumMod val="85000"/>
                  </a:schemeClr>
                </a:solidFill>
              </a:rPr>
              <a:t> 3 </a:t>
            </a:r>
            <a:r>
              <a:rPr lang="fr-FR" dirty="0" err="1">
                <a:solidFill>
                  <a:schemeClr val="tx1">
                    <a:lumMod val="85000"/>
                  </a:schemeClr>
                </a:solidFill>
              </a:rPr>
              <a:t>weeks</a:t>
            </a:r>
            <a:r>
              <a:rPr lang="fr-FR" dirty="0">
                <a:solidFill>
                  <a:schemeClr val="tx1">
                    <a:lumMod val="85000"/>
                  </a:schemeClr>
                </a:solidFill>
              </a:rPr>
              <a:t>; SOC, standard of care.</a:t>
            </a:r>
          </a:p>
          <a:p>
            <a:r>
              <a:rPr lang="fr-FR" dirty="0">
                <a:solidFill>
                  <a:schemeClr val="tx1">
                    <a:lumMod val="85000"/>
                  </a:schemeClr>
                </a:solidFill>
              </a:rPr>
              <a:t>Diaz LA Jr, et al. </a:t>
            </a:r>
            <a:r>
              <a:rPr lang="fr-FR" i="1" dirty="0">
                <a:solidFill>
                  <a:schemeClr val="tx1">
                    <a:lumMod val="85000"/>
                  </a:schemeClr>
                </a:solidFill>
              </a:rPr>
              <a:t>J Clin </a:t>
            </a:r>
            <a:r>
              <a:rPr lang="fr-FR" i="1" dirty="0" err="1">
                <a:solidFill>
                  <a:schemeClr val="tx1">
                    <a:lumMod val="85000"/>
                  </a:schemeClr>
                </a:solidFill>
              </a:rPr>
              <a:t>Oncol</a:t>
            </a:r>
            <a:r>
              <a:rPr lang="fr-FR" i="1" dirty="0">
                <a:solidFill>
                  <a:schemeClr val="tx1">
                    <a:lumMod val="85000"/>
                  </a:schemeClr>
                </a:solidFill>
              </a:rPr>
              <a:t>. </a:t>
            </a:r>
            <a:r>
              <a:rPr lang="fr-FR" dirty="0">
                <a:solidFill>
                  <a:schemeClr val="tx1">
                    <a:lumMod val="85000"/>
                  </a:schemeClr>
                </a:solidFill>
              </a:rPr>
              <a:t>2018; </a:t>
            </a:r>
            <a:r>
              <a:rPr lang="fr-FR" dirty="0" err="1">
                <a:solidFill>
                  <a:schemeClr val="tx1">
                    <a:lumMod val="85000"/>
                  </a:schemeClr>
                </a:solidFill>
              </a:rPr>
              <a:t>abstr</a:t>
            </a:r>
            <a:r>
              <a:rPr lang="fr-FR" dirty="0">
                <a:solidFill>
                  <a:schemeClr val="tx1">
                    <a:lumMod val="85000"/>
                  </a:schemeClr>
                </a:solidFill>
              </a:rPr>
              <a:t> TPS877.</a:t>
            </a:r>
            <a:endParaRPr lang="en-US" dirty="0">
              <a:solidFill>
                <a:schemeClr val="tx1">
                  <a:lumMod val="85000"/>
                </a:schemeClr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E988870-2D72-4064-9A26-D369A7EA2CC6}"/>
              </a:ext>
            </a:extLst>
          </p:cNvPr>
          <p:cNvGrpSpPr/>
          <p:nvPr/>
        </p:nvGrpSpPr>
        <p:grpSpPr>
          <a:xfrm>
            <a:off x="1590778" y="2629041"/>
            <a:ext cx="2906057" cy="677313"/>
            <a:chOff x="178887" y="2798618"/>
            <a:chExt cx="2906057" cy="677313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E8A91AE5-D4B3-49B8-BF1A-FD37DF68DA73}"/>
                </a:ext>
              </a:extLst>
            </p:cNvPr>
            <p:cNvSpPr/>
            <p:nvPr/>
          </p:nvSpPr>
          <p:spPr>
            <a:xfrm>
              <a:off x="178887" y="2798618"/>
              <a:ext cx="2906057" cy="646331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2A715E4-2579-453D-BE58-AE7AB054D3BF}"/>
                </a:ext>
              </a:extLst>
            </p:cNvPr>
            <p:cNvSpPr txBox="1"/>
            <p:nvPr/>
          </p:nvSpPr>
          <p:spPr>
            <a:xfrm>
              <a:off x="178887" y="2829600"/>
              <a:ext cx="29060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Pembrolizumab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200 mg Q3W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E1BC3A6-A69B-4021-9EDD-20EADD8AB2F7}"/>
              </a:ext>
            </a:extLst>
          </p:cNvPr>
          <p:cNvGrpSpPr/>
          <p:nvPr/>
        </p:nvGrpSpPr>
        <p:grpSpPr>
          <a:xfrm>
            <a:off x="1590779" y="3406572"/>
            <a:ext cx="2914624" cy="1975296"/>
            <a:chOff x="178889" y="3603857"/>
            <a:chExt cx="2914624" cy="197529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55BDAE59-3634-4950-A3EF-F630E6C51859}"/>
                </a:ext>
              </a:extLst>
            </p:cNvPr>
            <p:cNvSpPr/>
            <p:nvPr/>
          </p:nvSpPr>
          <p:spPr>
            <a:xfrm>
              <a:off x="178889" y="3603857"/>
              <a:ext cx="2906056" cy="1975296"/>
            </a:xfrm>
            <a:prstGeom prst="roundRect">
              <a:avLst/>
            </a:prstGeom>
            <a:solidFill>
              <a:srgbClr val="C6C2C2"/>
            </a:solidFill>
            <a:ln>
              <a:solidFill>
                <a:srgbClr val="C6C2C2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54867BF-254E-4BEB-B01D-5F8C926C2B3F}"/>
                </a:ext>
              </a:extLst>
            </p:cNvPr>
            <p:cNvSpPr txBox="1"/>
            <p:nvPr/>
          </p:nvSpPr>
          <p:spPr>
            <a:xfrm>
              <a:off x="276184" y="3714342"/>
              <a:ext cx="281732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SOC chemotherapy: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Modified FOLFOX6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± bevacizumab or cetuximab</a:t>
              </a:r>
            </a:p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FOLFIRI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± bevacizumab or cetuximab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EA6DA6F-A2F2-4BD4-9E33-145D793D141B}"/>
              </a:ext>
            </a:extLst>
          </p:cNvPr>
          <p:cNvSpPr/>
          <p:nvPr/>
        </p:nvSpPr>
        <p:spPr>
          <a:xfrm>
            <a:off x="4573289" y="2904388"/>
            <a:ext cx="76697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FE80B454-8EE6-4B43-AFB8-ADFE65A45FD9}"/>
              </a:ext>
            </a:extLst>
          </p:cNvPr>
          <p:cNvSpPr/>
          <p:nvPr/>
        </p:nvSpPr>
        <p:spPr>
          <a:xfrm>
            <a:off x="7418877" y="3947844"/>
            <a:ext cx="548934" cy="547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9DFE22F-4081-47DE-A5D9-FF8D914E32AD}"/>
              </a:ext>
            </a:extLst>
          </p:cNvPr>
          <p:cNvGrpSpPr/>
          <p:nvPr/>
        </p:nvGrpSpPr>
        <p:grpSpPr>
          <a:xfrm>
            <a:off x="5402451" y="2635546"/>
            <a:ext cx="1960875" cy="646331"/>
            <a:chOff x="3894980" y="3543985"/>
            <a:chExt cx="1960875" cy="646331"/>
          </a:xfrm>
          <a:solidFill>
            <a:srgbClr val="C6C2C2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3808EE1-CA44-45E0-A95E-2CA8650FA7D0}"/>
                </a:ext>
              </a:extLst>
            </p:cNvPr>
            <p:cNvSpPr/>
            <p:nvPr/>
          </p:nvSpPr>
          <p:spPr>
            <a:xfrm>
              <a:off x="3894980" y="3543985"/>
              <a:ext cx="1960875" cy="64633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0692295-4864-4594-9C00-F83D72A1C8C7}"/>
                </a:ext>
              </a:extLst>
            </p:cNvPr>
            <p:cNvSpPr txBox="1"/>
            <p:nvPr/>
          </p:nvSpPr>
          <p:spPr>
            <a:xfrm>
              <a:off x="3894980" y="3584802"/>
              <a:ext cx="196087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Protocol-specified follow-up</a:t>
              </a:r>
            </a:p>
          </p:txBody>
        </p:sp>
      </p:grp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DBACD77B-B019-4D26-8E4D-9BEF38DCE41B}"/>
              </a:ext>
            </a:extLst>
          </p:cNvPr>
          <p:cNvSpPr/>
          <p:nvPr/>
        </p:nvSpPr>
        <p:spPr>
          <a:xfrm>
            <a:off x="4573289" y="4002625"/>
            <a:ext cx="76697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B6799597-3B6B-4389-A4C5-19172B3AD79D}"/>
              </a:ext>
            </a:extLst>
          </p:cNvPr>
          <p:cNvSpPr/>
          <p:nvPr/>
        </p:nvSpPr>
        <p:spPr>
          <a:xfrm>
            <a:off x="4573289" y="4798591"/>
            <a:ext cx="76697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C7000B2-D03B-4C4A-80B6-7C1589A62EDA}"/>
              </a:ext>
            </a:extLst>
          </p:cNvPr>
          <p:cNvGrpSpPr/>
          <p:nvPr/>
        </p:nvGrpSpPr>
        <p:grpSpPr>
          <a:xfrm>
            <a:off x="5402451" y="3666436"/>
            <a:ext cx="1960875" cy="646331"/>
            <a:chOff x="3894980" y="3543985"/>
            <a:chExt cx="1960875" cy="646331"/>
          </a:xfrm>
          <a:solidFill>
            <a:schemeClr val="accent2"/>
          </a:solidFill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A646098-B0EE-47AB-8488-7200037A0B61}"/>
                </a:ext>
              </a:extLst>
            </p:cNvPr>
            <p:cNvSpPr/>
            <p:nvPr/>
          </p:nvSpPr>
          <p:spPr>
            <a:xfrm>
              <a:off x="3894980" y="3543985"/>
              <a:ext cx="1960875" cy="64633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73B86E9-E716-4923-8022-938C67A9F58D}"/>
                </a:ext>
              </a:extLst>
            </p:cNvPr>
            <p:cNvSpPr txBox="1"/>
            <p:nvPr/>
          </p:nvSpPr>
          <p:spPr>
            <a:xfrm>
              <a:off x="3894980" y="3593751"/>
              <a:ext cx="196087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Pembrolizumab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200 mg Q3W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E795501-4D42-4F8D-952B-C172B83B1D20}"/>
              </a:ext>
            </a:extLst>
          </p:cNvPr>
          <p:cNvGrpSpPr/>
          <p:nvPr/>
        </p:nvGrpSpPr>
        <p:grpSpPr>
          <a:xfrm>
            <a:off x="5402451" y="4569382"/>
            <a:ext cx="1960875" cy="646331"/>
            <a:chOff x="3894980" y="3543985"/>
            <a:chExt cx="1960875" cy="646331"/>
          </a:xfrm>
          <a:solidFill>
            <a:srgbClr val="C6C2C2"/>
          </a:solidFill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5BF78A48-97CC-4F54-A067-D737BDCDB869}"/>
                </a:ext>
              </a:extLst>
            </p:cNvPr>
            <p:cNvSpPr/>
            <p:nvPr/>
          </p:nvSpPr>
          <p:spPr>
            <a:xfrm>
              <a:off x="3894980" y="3543985"/>
              <a:ext cx="1960875" cy="64633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329611E-F4BC-4915-8A2B-49E5A94AB6AF}"/>
                </a:ext>
              </a:extLst>
            </p:cNvPr>
            <p:cNvSpPr txBox="1"/>
            <p:nvPr/>
          </p:nvSpPr>
          <p:spPr>
            <a:xfrm>
              <a:off x="3894980" y="3605382"/>
              <a:ext cx="196087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Protocol-specified follow-up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D10B0B5-DFB8-4CA5-AEDE-A51869111B0D}"/>
              </a:ext>
            </a:extLst>
          </p:cNvPr>
          <p:cNvGrpSpPr/>
          <p:nvPr/>
        </p:nvGrpSpPr>
        <p:grpSpPr>
          <a:xfrm>
            <a:off x="8061982" y="3666435"/>
            <a:ext cx="2307851" cy="646331"/>
            <a:chOff x="3894980" y="3543985"/>
            <a:chExt cx="2307851" cy="646331"/>
          </a:xfrm>
          <a:solidFill>
            <a:srgbClr val="C6C2C2"/>
          </a:solidFill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FBB424D2-C3BE-4DA5-BBFC-C66EFC959FA9}"/>
                </a:ext>
              </a:extLst>
            </p:cNvPr>
            <p:cNvSpPr/>
            <p:nvPr/>
          </p:nvSpPr>
          <p:spPr>
            <a:xfrm>
              <a:off x="3894981" y="3543985"/>
              <a:ext cx="2307850" cy="64633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7F0E2EF-5608-4A89-A8F9-5FF5E95B3171}"/>
                </a:ext>
              </a:extLst>
            </p:cNvPr>
            <p:cNvSpPr txBox="1"/>
            <p:nvPr/>
          </p:nvSpPr>
          <p:spPr>
            <a:xfrm>
              <a:off x="3894980" y="3582702"/>
              <a:ext cx="2307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Protocol-specified follow-up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A10CB1EE-A78D-4D6D-A608-50CF751D5484}"/>
              </a:ext>
            </a:extLst>
          </p:cNvPr>
          <p:cNvSpPr txBox="1"/>
          <p:nvPr/>
        </p:nvSpPr>
        <p:spPr>
          <a:xfrm>
            <a:off x="4604977" y="2563601"/>
            <a:ext cx="613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EE0B9A0-53BB-4D58-B635-1077A4DA4EA9}"/>
              </a:ext>
            </a:extLst>
          </p:cNvPr>
          <p:cNvSpPr txBox="1"/>
          <p:nvPr/>
        </p:nvSpPr>
        <p:spPr>
          <a:xfrm>
            <a:off x="4612323" y="4013675"/>
            <a:ext cx="613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D217360-CBD1-4403-BECA-6DFC4A9CDD4B}"/>
              </a:ext>
            </a:extLst>
          </p:cNvPr>
          <p:cNvSpPr txBox="1"/>
          <p:nvPr/>
        </p:nvSpPr>
        <p:spPr>
          <a:xfrm>
            <a:off x="7341877" y="3620268"/>
            <a:ext cx="613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450E652-330E-4665-9D1B-47A93F4C1B75}"/>
              </a:ext>
            </a:extLst>
          </p:cNvPr>
          <p:cNvSpPr txBox="1"/>
          <p:nvPr/>
        </p:nvSpPr>
        <p:spPr>
          <a:xfrm>
            <a:off x="7783466" y="4348995"/>
            <a:ext cx="28648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Primary endpoint: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PFS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Secondary endpoints: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ORR, OS, safety and tolerability</a:t>
            </a:r>
          </a:p>
        </p:txBody>
      </p:sp>
    </p:spTree>
    <p:extLst>
      <p:ext uri="{BB962C8B-B14F-4D97-AF65-F5344CB8AC3E}">
        <p14:creationId xmlns:p14="http://schemas.microsoft.com/office/powerpoint/2010/main" val="88635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1">
            <a:extLst>
              <a:ext uri="{FF2B5EF4-FFF2-40B4-BE49-F238E27FC236}">
                <a16:creationId xmlns:a16="http://schemas.microsoft.com/office/drawing/2014/main" id="{4CA522F3-9CAD-194C-B8E2-A5DBA8F4CF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9502714"/>
              </p:ext>
            </p:extLst>
          </p:nvPr>
        </p:nvGraphicFramePr>
        <p:xfrm>
          <a:off x="1305126" y="1472045"/>
          <a:ext cx="9581747" cy="409958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514689">
                  <a:extLst>
                    <a:ext uri="{9D8B030D-6E8A-4147-A177-3AD203B41FA5}">
                      <a16:colId xmlns:a16="http://schemas.microsoft.com/office/drawing/2014/main" val="2901513083"/>
                    </a:ext>
                  </a:extLst>
                </a:gridCol>
                <a:gridCol w="2533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3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68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80" marR="182880" marT="91440" marB="9144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F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Percent with Patients</a:t>
                      </a:r>
                    </a:p>
                  </a:txBody>
                  <a:tcPr marL="182880" marR="182880" marT="91440" marB="9144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F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Number of Patients (Median)</a:t>
                      </a:r>
                    </a:p>
                  </a:txBody>
                  <a:tcPr marL="182880" marR="182880" marT="91440" marB="9144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2F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82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Metastatic colorectal cancer 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3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3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2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Metastatic pancreatic cancer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2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Metastatic gastric cancer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96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119618"/>
                  </a:ext>
                </a:extLst>
              </a:tr>
              <a:tr h="4782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Metastatic esophageal cancer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92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372538"/>
                  </a:ext>
                </a:extLst>
              </a:tr>
              <a:tr h="4782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Localized pancreatic cancer (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resectable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or borderline-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resectable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88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186295"/>
                  </a:ext>
                </a:extLst>
              </a:tr>
              <a:tr h="5639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Metastatic hepatocellular cancer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71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82880" marR="182880"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882128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98FD460-DEB2-3A4C-AE33-F6CAE1E5DAF0}"/>
              </a:ext>
            </a:extLst>
          </p:cNvPr>
          <p:cNvSpPr txBox="1"/>
          <p:nvPr/>
        </p:nvSpPr>
        <p:spPr>
          <a:xfrm>
            <a:off x="64008" y="6423485"/>
            <a:ext cx="5212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Survey of general medical oncologists, February 2020</a:t>
            </a:r>
          </a:p>
        </p:txBody>
      </p:sp>
    </p:spTree>
    <p:extLst>
      <p:ext uri="{BB962C8B-B14F-4D97-AF65-F5344CB8AC3E}">
        <p14:creationId xmlns:p14="http://schemas.microsoft.com/office/powerpoint/2010/main" val="20437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14F06-C454-4201-B8C3-02311AA9C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Dmmr</a:t>
            </a:r>
            <a:r>
              <a:rPr lang="en-US" dirty="0"/>
              <a:t> adjuvant colon cancer trial</a:t>
            </a:r>
          </a:p>
        </p:txBody>
      </p:sp>
      <p:pic>
        <p:nvPicPr>
          <p:cNvPr id="6" name="Content Placeholder 5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705360BE-DD0F-4165-8227-125CD1B60F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452" y="1204035"/>
            <a:ext cx="12057096" cy="506613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35B9B7-5032-4971-8550-A29BB4DB1C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www.clinicaltrials.gov</a:t>
            </a:r>
            <a:r>
              <a:rPr lang="en-US" dirty="0">
                <a:solidFill>
                  <a:schemeClr val="tx1"/>
                </a:solidFill>
              </a:rPr>
              <a:t>; Accessed February 2020.</a:t>
            </a:r>
          </a:p>
        </p:txBody>
      </p:sp>
    </p:spTree>
    <p:extLst>
      <p:ext uri="{BB962C8B-B14F-4D97-AF65-F5344CB8AC3E}">
        <p14:creationId xmlns:p14="http://schemas.microsoft.com/office/powerpoint/2010/main" val="135363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9E5E1-E1A4-4048-A832-C605A2432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</a:t>
            </a:r>
            <a:r>
              <a:rPr lang="en-US" dirty="0" err="1"/>
              <a:t>dmmr</a:t>
            </a:r>
            <a:r>
              <a:rPr lang="en-US" dirty="0"/>
              <a:t> colorectal </a:t>
            </a:r>
            <a:r>
              <a:rPr lang="en-US"/>
              <a:t>cancer trials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C81642-CC7D-4D90-A6F9-C53F354F22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www.clinicaltrials.gov</a:t>
            </a:r>
            <a:r>
              <a:rPr lang="en-US" dirty="0">
                <a:solidFill>
                  <a:schemeClr val="tx1"/>
                </a:solidFill>
              </a:rPr>
              <a:t>; Accessed February 2020; Lau D et al. ASCO 2019;abstr TPS3615.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A4FAA42-D10D-8C43-A8D0-E5483E75A134}"/>
              </a:ext>
            </a:extLst>
          </p:cNvPr>
          <p:cNvGraphicFramePr>
            <a:graphicFrameLocks noGrp="1"/>
          </p:cNvGraphicFramePr>
          <p:nvPr/>
        </p:nvGraphicFramePr>
        <p:xfrm>
          <a:off x="464491" y="2045722"/>
          <a:ext cx="11263017" cy="240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3215">
                  <a:extLst>
                    <a:ext uri="{9D8B030D-6E8A-4147-A177-3AD203B41FA5}">
                      <a16:colId xmlns:a16="http://schemas.microsoft.com/office/drawing/2014/main" val="1345520093"/>
                    </a:ext>
                  </a:extLst>
                </a:gridCol>
                <a:gridCol w="2769934">
                  <a:extLst>
                    <a:ext uri="{9D8B030D-6E8A-4147-A177-3AD203B41FA5}">
                      <a16:colId xmlns:a16="http://schemas.microsoft.com/office/drawing/2014/main" val="810906913"/>
                    </a:ext>
                  </a:extLst>
                </a:gridCol>
                <a:gridCol w="2769934">
                  <a:extLst>
                    <a:ext uri="{9D8B030D-6E8A-4147-A177-3AD203B41FA5}">
                      <a16:colId xmlns:a16="http://schemas.microsoft.com/office/drawing/2014/main" val="3504235592"/>
                    </a:ext>
                  </a:extLst>
                </a:gridCol>
                <a:gridCol w="2769934">
                  <a:extLst>
                    <a:ext uri="{9D8B030D-6E8A-4147-A177-3AD203B41FA5}">
                      <a16:colId xmlns:a16="http://schemas.microsoft.com/office/drawing/2014/main" val="1688365687"/>
                    </a:ext>
                  </a:extLst>
                </a:gridCol>
              </a:tblGrid>
              <a:tr h="31144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400" dirty="0"/>
                        <a:t>Trial Name/</a:t>
                      </a:r>
                      <a:r>
                        <a:rPr lang="en-US" sz="1400" dirty="0" err="1"/>
                        <a:t>ClinicalTrials.gov</a:t>
                      </a:r>
                      <a:r>
                        <a:rPr lang="en-US" sz="1400" dirty="0"/>
                        <a:t> Identifier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Agent/Mechanism of Action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Therapy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Estimated Enrollment/</a:t>
                      </a:r>
                      <a:b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Estimated Primary Completion Date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9248548"/>
                  </a:ext>
                </a:extLst>
              </a:tr>
              <a:tr h="3114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dirty="0"/>
                        <a:t>COMMIT; NCT02997228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400" dirty="0"/>
                        <a:t>Atezolizumab; anti-PD-1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400" dirty="0"/>
                        <a:t>Atezolizumab vs </a:t>
                      </a:r>
                      <a:r>
                        <a:rPr lang="en-US" sz="1400" dirty="0" err="1"/>
                        <a:t>mFOLFOX</a:t>
                      </a:r>
                      <a:r>
                        <a:rPr lang="en-US" sz="1400" dirty="0"/>
                        <a:t> + bevacizumab with or without atezolizumab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400" dirty="0"/>
                        <a:t>347; April 30, 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1157352"/>
                  </a:ext>
                </a:extLst>
              </a:tr>
              <a:tr h="311442"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en-US" sz="1400" dirty="0"/>
                        <a:t>POLEM; NCT03827044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400" dirty="0"/>
                        <a:t>Avelumab; anti-PD-L1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400" dirty="0"/>
                        <a:t>Chemotherapy (CAPOX or capecitabine) vs chemotherapy followed by avelumab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400" dirty="0"/>
                        <a:t>402; July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87833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7A2C6A3-8C4F-5C44-A97D-7D586AD45EA3}"/>
              </a:ext>
            </a:extLst>
          </p:cNvPr>
          <p:cNvSpPr/>
          <p:nvPr/>
        </p:nvSpPr>
        <p:spPr>
          <a:xfrm>
            <a:off x="394718" y="1558736"/>
            <a:ext cx="8666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Select Phase III Immunotherapy Trials in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dMMR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Metastatic Colorectal Cancer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55B666-41E5-EF4E-9783-FE92C50EE697}"/>
              </a:ext>
            </a:extLst>
          </p:cNvPr>
          <p:cNvSpPr/>
          <p:nvPr/>
        </p:nvSpPr>
        <p:spPr>
          <a:xfrm>
            <a:off x="394718" y="4790787"/>
            <a:ext cx="91392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CAPOX indicates capecitabine and oxaliplatin;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dMMR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mismatch repair-deficient;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mFOLFOX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modified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folinic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acid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fluorouracil,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and oxaliplatin</a:t>
            </a:r>
          </a:p>
        </p:txBody>
      </p:sp>
    </p:spTree>
    <p:extLst>
      <p:ext uri="{BB962C8B-B14F-4D97-AF65-F5344CB8AC3E}">
        <p14:creationId xmlns:p14="http://schemas.microsoft.com/office/powerpoint/2010/main" val="406349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85032"/>
            <a:ext cx="9144000" cy="1630168"/>
          </a:xfrm>
        </p:spPr>
        <p:txBody>
          <a:bodyPr>
            <a:noAutofit/>
          </a:bodyPr>
          <a:lstStyle/>
          <a:p>
            <a:r>
              <a:rPr lang="en-US" sz="4400" dirty="0"/>
              <a:t> Sequencing Options in Metastatic Gastric and Colorectal Cancers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10927"/>
            <a:ext cx="9144000" cy="2369554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latin typeface="Calibri Light" panose="020F0302020204030204" pitchFamily="34" charset="0"/>
              </a:rPr>
              <a:t>John L Marshall, MD</a:t>
            </a:r>
          </a:p>
          <a:p>
            <a:r>
              <a:rPr lang="en-US" dirty="0">
                <a:latin typeface="Calibri Light" panose="020F0302020204030204" pitchFamily="34" charset="0"/>
              </a:rPr>
              <a:t>Chief, Hematology and Oncology</a:t>
            </a:r>
          </a:p>
          <a:p>
            <a:r>
              <a:rPr lang="en-US" dirty="0">
                <a:latin typeface="Calibri Light" panose="020F0302020204030204" pitchFamily="34" charset="0"/>
              </a:rPr>
              <a:t>Director, </a:t>
            </a:r>
            <a:r>
              <a:rPr lang="en-US" dirty="0" err="1">
                <a:latin typeface="Calibri Light" panose="020F0302020204030204" pitchFamily="34" charset="0"/>
              </a:rPr>
              <a:t>Ruesch</a:t>
            </a:r>
            <a:r>
              <a:rPr lang="en-US" dirty="0">
                <a:latin typeface="Calibri Light" panose="020F0302020204030204" pitchFamily="34" charset="0"/>
              </a:rPr>
              <a:t> Center for the Cure of GI Cancers</a:t>
            </a:r>
          </a:p>
          <a:p>
            <a:r>
              <a:rPr lang="en-US" dirty="0">
                <a:latin typeface="Calibri Light" panose="020F0302020204030204" pitchFamily="34" charset="0"/>
              </a:rPr>
              <a:t>Lombardi Comprehensive Cancer Center</a:t>
            </a:r>
          </a:p>
          <a:p>
            <a:r>
              <a:rPr lang="en-US" dirty="0">
                <a:latin typeface="Calibri Light" panose="020F0302020204030204" pitchFamily="34" charset="0"/>
              </a:rPr>
              <a:t>Georgetown University</a:t>
            </a:r>
          </a:p>
          <a:p>
            <a:r>
              <a:rPr lang="en-US" dirty="0">
                <a:latin typeface="Calibri Light" panose="020F0302020204030204" pitchFamily="34" charset="0"/>
              </a:rPr>
              <a:t>Washington, DC</a:t>
            </a:r>
          </a:p>
        </p:txBody>
      </p:sp>
    </p:spTree>
    <p:extLst>
      <p:ext uri="{BB962C8B-B14F-4D97-AF65-F5344CB8AC3E}">
        <p14:creationId xmlns:p14="http://schemas.microsoft.com/office/powerpoint/2010/main" val="199488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F3AB0-7A74-894F-93A3-97144630A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F8C7BE4-EC9B-D444-A352-E1F0A820A9F3}"/>
              </a:ext>
            </a:extLst>
          </p:cNvPr>
          <p:cNvGraphicFramePr>
            <a:graphicFrameLocks noGrp="1"/>
          </p:cNvGraphicFramePr>
          <p:nvPr/>
        </p:nvGraphicFramePr>
        <p:xfrm>
          <a:off x="2278580" y="2101106"/>
          <a:ext cx="8128000" cy="24139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0418">
                  <a:extLst>
                    <a:ext uri="{9D8B030D-6E8A-4147-A177-3AD203B41FA5}">
                      <a16:colId xmlns:a16="http://schemas.microsoft.com/office/drawing/2014/main" val="2502926620"/>
                    </a:ext>
                  </a:extLst>
                </a:gridCol>
                <a:gridCol w="5197582">
                  <a:extLst>
                    <a:ext uri="{9D8B030D-6E8A-4147-A177-3AD203B41FA5}">
                      <a16:colId xmlns:a16="http://schemas.microsoft.com/office/drawing/2014/main" val="3854347687"/>
                    </a:ext>
                  </a:extLst>
                </a:gridCol>
              </a:tblGrid>
              <a:tr h="1206976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Advisory Committee, Consulting Agreements and Contracted Research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Amgen Inc, Bayer HealthCare Pharmaceuticals,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Caris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Life Sciences, Celgene Corporation,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Indivumed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GmbH, Roche Laboratories Inc, Taiho Oncology Inc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6219501"/>
                  </a:ext>
                </a:extLst>
              </a:tr>
              <a:tr h="1206976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Speakers Bureau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Amgen Inc, Bayer HealthCare Pharmaceuticals, Celgene Corporation, Merck, Roche Laboratories Inc, Taiho Oncology Inc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42467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209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8802"/>
          </a:xfrm>
        </p:spPr>
        <p:txBody>
          <a:bodyPr/>
          <a:lstStyle/>
          <a:p>
            <a:r>
              <a:rPr lang="en-US" dirty="0"/>
              <a:t>Case Summary: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70182"/>
            <a:ext cx="10515600" cy="4606781"/>
          </a:xfrm>
        </p:spPr>
        <p:txBody>
          <a:bodyPr/>
          <a:lstStyle/>
          <a:p>
            <a:r>
              <a:rPr lang="en-US" dirty="0"/>
              <a:t>46 y/o attorney diagnosed 4 years ago with MSS, RAS WT, BRAF WT, HER2- sigmoid colon cancer with 5 liver </a:t>
            </a:r>
            <a:r>
              <a:rPr lang="en-US" dirty="0" err="1"/>
              <a:t>mets</a:t>
            </a:r>
            <a:r>
              <a:rPr lang="en-US" dirty="0"/>
              <a:t> </a:t>
            </a:r>
          </a:p>
          <a:p>
            <a:r>
              <a:rPr lang="en-US" dirty="0"/>
              <a:t>Cape/</a:t>
            </a:r>
            <a:r>
              <a:rPr lang="en-US" dirty="0" err="1"/>
              <a:t>oxali</a:t>
            </a:r>
            <a:r>
              <a:rPr lang="en-US" dirty="0"/>
              <a:t>/</a:t>
            </a:r>
            <a:r>
              <a:rPr lang="en-US" dirty="0" err="1"/>
              <a:t>bev</a:t>
            </a:r>
            <a:r>
              <a:rPr lang="en-US" dirty="0"/>
              <a:t> for 3 months, staged surgeries to render NED</a:t>
            </a:r>
          </a:p>
          <a:p>
            <a:r>
              <a:rPr lang="en-US" dirty="0"/>
              <a:t>Maintenance cape/</a:t>
            </a:r>
            <a:r>
              <a:rPr lang="en-US" dirty="0" err="1"/>
              <a:t>bev</a:t>
            </a:r>
            <a:r>
              <a:rPr lang="en-US" dirty="0"/>
              <a:t> for 2 years, relapsed 3 months after stopping</a:t>
            </a:r>
          </a:p>
          <a:p>
            <a:r>
              <a:rPr lang="en-US" dirty="0"/>
              <a:t>RFA to lone liver lesion, resumed cape/</a:t>
            </a:r>
            <a:r>
              <a:rPr lang="en-US" dirty="0" err="1"/>
              <a:t>bev</a:t>
            </a:r>
            <a:r>
              <a:rPr lang="en-US" dirty="0"/>
              <a:t> for one year</a:t>
            </a:r>
          </a:p>
          <a:p>
            <a:r>
              <a:rPr lang="en-US" dirty="0"/>
              <a:t>PD in 3 liver lesions, one peri-pancreatic node</a:t>
            </a:r>
          </a:p>
          <a:p>
            <a:r>
              <a:rPr lang="en-US" dirty="0"/>
              <a:t>Panitumumab and irinotecan for 3 months, then panitumumab alone for 6 months - stopped due to rash</a:t>
            </a:r>
          </a:p>
          <a:p>
            <a:r>
              <a:rPr lang="en-US" dirty="0"/>
              <a:t>New liver lesions after 3 month holiday</a:t>
            </a:r>
          </a:p>
        </p:txBody>
      </p:sp>
    </p:spTree>
    <p:extLst>
      <p:ext uri="{BB962C8B-B14F-4D97-AF65-F5344CB8AC3E}">
        <p14:creationId xmlns:p14="http://schemas.microsoft.com/office/powerpoint/2010/main" val="44956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would recommend?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Resume EGFR based therapy</a:t>
            </a:r>
          </a:p>
          <a:p>
            <a:r>
              <a:rPr lang="en-US" dirty="0"/>
              <a:t>TAS-102</a:t>
            </a:r>
          </a:p>
          <a:p>
            <a:r>
              <a:rPr lang="en-US" dirty="0"/>
              <a:t>TAS-102 + Bevacizumab</a:t>
            </a:r>
          </a:p>
          <a:p>
            <a:r>
              <a:rPr lang="en-US" dirty="0"/>
              <a:t>Regorafenib</a:t>
            </a:r>
          </a:p>
          <a:p>
            <a:r>
              <a:rPr lang="en-US" dirty="0"/>
              <a:t>Resume oxaliplatin based therapy</a:t>
            </a:r>
          </a:p>
          <a:p>
            <a:r>
              <a:rPr lang="en-US" dirty="0"/>
              <a:t>Pembrolizumab</a:t>
            </a:r>
          </a:p>
          <a:p>
            <a:r>
              <a:rPr lang="en-US" dirty="0"/>
              <a:t>FOLFIRI + Bev</a:t>
            </a:r>
          </a:p>
        </p:txBody>
      </p:sp>
    </p:spTree>
    <p:extLst>
      <p:ext uri="{BB962C8B-B14F-4D97-AF65-F5344CB8AC3E}">
        <p14:creationId xmlns:p14="http://schemas.microsoft.com/office/powerpoint/2010/main" val="142294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271A3-6112-466D-9D5F-5A9E47B8B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87" y="221582"/>
            <a:ext cx="11353800" cy="809829"/>
          </a:xfrm>
        </p:spPr>
        <p:txBody>
          <a:bodyPr>
            <a:normAutofit/>
          </a:bodyPr>
          <a:lstStyle/>
          <a:p>
            <a:r>
              <a:rPr lang="en-US" sz="4000" dirty="0"/>
              <a:t>Molecular Subclasses of Gastroesophageal Cancer</a:t>
            </a:r>
          </a:p>
        </p:txBody>
      </p:sp>
      <p:sp>
        <p:nvSpPr>
          <p:cNvPr id="27" name="Text Box 15">
            <a:extLst>
              <a:ext uri="{FF2B5EF4-FFF2-40B4-BE49-F238E27FC236}">
                <a16:creationId xmlns:a16="http://schemas.microsoft.com/office/drawing/2014/main" id="{EB6F13B1-A8FE-4420-9952-A9CDA351E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1" y="6497918"/>
            <a:ext cx="7853362" cy="276999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Kim. Nature. 2017;541:169.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46909A9-BC02-4802-A2A8-49CB5495B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2953" y="1087710"/>
            <a:ext cx="6607483" cy="5052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8178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507" y="121820"/>
            <a:ext cx="10515600" cy="913992"/>
          </a:xfrm>
        </p:spPr>
        <p:txBody>
          <a:bodyPr>
            <a:normAutofit/>
          </a:bodyPr>
          <a:lstStyle/>
          <a:p>
            <a:r>
              <a:rPr lang="en-US" sz="3600" dirty="0"/>
              <a:t>Sorting Gastric Cancers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b="14942"/>
          <a:stretch/>
        </p:blipFill>
        <p:spPr>
          <a:xfrm>
            <a:off x="1129409" y="977145"/>
            <a:ext cx="9200778" cy="2451855"/>
          </a:xfrm>
          <a:prstGeom prst="rect">
            <a:avLst/>
          </a:prstGeom>
        </p:spPr>
      </p:pic>
      <p:sp>
        <p:nvSpPr>
          <p:cNvPr id="9" name="Text Box 15">
            <a:extLst>
              <a:ext uri="{FF2B5EF4-FFF2-40B4-BE49-F238E27FC236}">
                <a16:creationId xmlns:a16="http://schemas.microsoft.com/office/drawing/2014/main" id="{290E7BFC-D607-4FCF-A9F8-B278345432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507" y="6459181"/>
            <a:ext cx="7853362" cy="276999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Wang. Gastroenterol Res. 2019;12:275.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/>
          <a:srcRect b="15115"/>
          <a:stretch/>
        </p:blipFill>
        <p:spPr>
          <a:xfrm>
            <a:off x="3312288" y="3600224"/>
            <a:ext cx="7981237" cy="268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08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751" y="192086"/>
            <a:ext cx="10515600" cy="913992"/>
          </a:xfrm>
        </p:spPr>
        <p:txBody>
          <a:bodyPr/>
          <a:lstStyle/>
          <a:p>
            <a:r>
              <a:rPr lang="en-US" dirty="0"/>
              <a:t>Sorting Gastric Cancers</a:t>
            </a:r>
          </a:p>
        </p:txBody>
      </p:sp>
      <p:sp>
        <p:nvSpPr>
          <p:cNvPr id="9" name="Text Box 15">
            <a:extLst>
              <a:ext uri="{FF2B5EF4-FFF2-40B4-BE49-F238E27FC236}">
                <a16:creationId xmlns:a16="http://schemas.microsoft.com/office/drawing/2014/main" id="{290E7BFC-D607-4FCF-A9F8-B278345432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379" y="6527414"/>
            <a:ext cx="7853362" cy="276999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Wang. Gastroenterol Res. 2019;12:275.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F18055C-A373-0744-98E6-9169AEF0AAC2}"/>
              </a:ext>
            </a:extLst>
          </p:cNvPr>
          <p:cNvGrpSpPr/>
          <p:nvPr/>
        </p:nvGrpSpPr>
        <p:grpSpPr>
          <a:xfrm>
            <a:off x="1554786" y="953742"/>
            <a:ext cx="9082427" cy="4950515"/>
            <a:chOff x="1554786" y="953742"/>
            <a:chExt cx="9082427" cy="4950515"/>
          </a:xfrm>
        </p:grpSpPr>
        <p:pic>
          <p:nvPicPr>
            <p:cNvPr id="7" name="Content Placeholder 5"/>
            <p:cNvPicPr>
              <a:picLocks noChangeAspect="1"/>
            </p:cNvPicPr>
            <p:nvPr/>
          </p:nvPicPr>
          <p:blipFill rotWithShape="1">
            <a:blip r:embed="rId2"/>
            <a:srcRect b="15577"/>
            <a:stretch/>
          </p:blipFill>
          <p:spPr>
            <a:xfrm>
              <a:off x="1554786" y="953742"/>
              <a:ext cx="9082427" cy="495051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D78057F-88C9-FC48-8A84-A0EAD51B5F42}"/>
                </a:ext>
              </a:extLst>
            </p:cNvPr>
            <p:cNvSpPr txBox="1"/>
            <p:nvPr/>
          </p:nvSpPr>
          <p:spPr>
            <a:xfrm>
              <a:off x="5012265" y="5434419"/>
              <a:ext cx="177800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21E1F"/>
                  </a:solidFill>
                  <a:effectLst/>
                  <a:uLnTx/>
                  <a:uFillTx/>
                  <a:latin typeface="Times" pitchFamily="2" charset="0"/>
                  <a:ea typeface="+mn-ea"/>
                  <a:cs typeface="+mn-cs"/>
                </a:rPr>
                <a:t>No response to adjuvant chemotherapy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872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751" y="192086"/>
            <a:ext cx="10515600" cy="913992"/>
          </a:xfrm>
        </p:spPr>
        <p:txBody>
          <a:bodyPr/>
          <a:lstStyle/>
          <a:p>
            <a:r>
              <a:rPr lang="en-US" dirty="0"/>
              <a:t>Sorting Gastric Cancers</a:t>
            </a: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825" y="1246123"/>
            <a:ext cx="9800113" cy="4359030"/>
          </a:xfrm>
          <a:prstGeom prst="rect">
            <a:avLst/>
          </a:prstGeom>
        </p:spPr>
      </p:pic>
      <p:sp>
        <p:nvSpPr>
          <p:cNvPr id="9" name="Text Box 15">
            <a:extLst>
              <a:ext uri="{FF2B5EF4-FFF2-40B4-BE49-F238E27FC236}">
                <a16:creationId xmlns:a16="http://schemas.microsoft.com/office/drawing/2014/main" id="{290E7BFC-D607-4FCF-A9F8-B278345432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128" y="6527414"/>
            <a:ext cx="7853362" cy="276999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Wang. Gastroenterol Res. 2019;12:275.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502F7F-ADE3-4E43-889D-6776613D8A88}"/>
              </a:ext>
            </a:extLst>
          </p:cNvPr>
          <p:cNvSpPr/>
          <p:nvPr/>
        </p:nvSpPr>
        <p:spPr>
          <a:xfrm>
            <a:off x="1045029" y="4952010"/>
            <a:ext cx="10094026" cy="795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11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8CFDE-C08D-4549-AAE1-074E0243A4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233736"/>
            <a:ext cx="8001000" cy="2971801"/>
          </a:xfrm>
        </p:spPr>
        <p:txBody>
          <a:bodyPr/>
          <a:lstStyle/>
          <a:p>
            <a:r>
              <a:rPr lang="en-US" b="1" dirty="0"/>
              <a:t>Detection, work up, and treatment of </a:t>
            </a:r>
            <a:r>
              <a:rPr lang="en-US" b="1" dirty="0" err="1"/>
              <a:t>msi</a:t>
            </a:r>
            <a:r>
              <a:rPr lang="en-US" b="1" dirty="0"/>
              <a:t>-H </a:t>
            </a:r>
            <a:r>
              <a:rPr lang="en-US" b="1" dirty="0" err="1"/>
              <a:t>mcrc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917565-8568-4A46-B3E9-E62A342FA4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3112" y="3509672"/>
            <a:ext cx="6400800" cy="194733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1"/>
                </a:solidFill>
              </a:rPr>
              <a:t>Johanna </a:t>
            </a:r>
            <a:r>
              <a:rPr lang="en-US" b="1" dirty="0" err="1">
                <a:solidFill>
                  <a:schemeClr val="tx1"/>
                </a:solidFill>
              </a:rPr>
              <a:t>Bendell</a:t>
            </a:r>
            <a:r>
              <a:rPr lang="en-US" b="1" dirty="0">
                <a:solidFill>
                  <a:schemeClr val="tx1"/>
                </a:solidFill>
              </a:rPr>
              <a:t>, MD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Chief Development Officer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Director, Drug Development Unit Nashville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Sarah Cannon Research Institute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Tennessee Oncology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Nashville, Tennessee </a:t>
            </a:r>
          </a:p>
        </p:txBody>
      </p:sp>
    </p:spTree>
    <p:extLst>
      <p:ext uri="{BB962C8B-B14F-4D97-AF65-F5344CB8AC3E}">
        <p14:creationId xmlns:p14="http://schemas.microsoft.com/office/powerpoint/2010/main" val="197219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4573E24-5315-6F44-9293-AAACF18D2D19}"/>
              </a:ext>
            </a:extLst>
          </p:cNvPr>
          <p:cNvSpPr/>
          <p:nvPr/>
        </p:nvSpPr>
        <p:spPr>
          <a:xfrm>
            <a:off x="0" y="0"/>
            <a:ext cx="12192000" cy="62261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3388"/>
            <a:ext cx="10515600" cy="789420"/>
          </a:xfrm>
        </p:spPr>
        <p:txBody>
          <a:bodyPr/>
          <a:lstStyle/>
          <a:p>
            <a:r>
              <a:rPr lang="en-US" dirty="0"/>
              <a:t>Simplify Your Categories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0" y="944082"/>
            <a:ext cx="4572000" cy="53847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207005" y="1276592"/>
            <a:ext cx="1025236" cy="2189018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ie 6"/>
          <p:cNvSpPr/>
          <p:nvPr/>
        </p:nvSpPr>
        <p:spPr>
          <a:xfrm flipH="1">
            <a:off x="5073076" y="3216227"/>
            <a:ext cx="2817090" cy="2632363"/>
          </a:xfrm>
          <a:prstGeom prst="pie">
            <a:avLst>
              <a:gd name="adj1" fmla="val 21540479"/>
              <a:gd name="adj2" fmla="val 1620000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78059" y="3400953"/>
            <a:ext cx="752754" cy="997528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ight Arrow Callout 8"/>
          <p:cNvSpPr/>
          <p:nvPr/>
        </p:nvSpPr>
        <p:spPr>
          <a:xfrm>
            <a:off x="1711040" y="1298695"/>
            <a:ext cx="3495965" cy="1597891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Esophageal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Squamous Cell Chemo/RT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IO Effect</a:t>
            </a:r>
          </a:p>
        </p:txBody>
      </p:sp>
      <p:sp>
        <p:nvSpPr>
          <p:cNvPr id="10" name="Right Arrow Callout 9"/>
          <p:cNvSpPr/>
          <p:nvPr/>
        </p:nvSpPr>
        <p:spPr>
          <a:xfrm>
            <a:off x="1092203" y="3298375"/>
            <a:ext cx="4585856" cy="1099126"/>
          </a:xfrm>
          <a:prstGeom prst="rightArrow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 Junction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Adenocarcinoma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Chemo/RT</a:t>
            </a:r>
          </a:p>
        </p:txBody>
      </p:sp>
      <p:sp>
        <p:nvSpPr>
          <p:cNvPr id="11" name="Left Arrow Callout 10"/>
          <p:cNvSpPr/>
          <p:nvPr/>
        </p:nvSpPr>
        <p:spPr>
          <a:xfrm>
            <a:off x="7898082" y="4162305"/>
            <a:ext cx="3666836" cy="1265382"/>
          </a:xfrm>
          <a:prstGeom prst="left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Gastric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Adenocarcinoma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FLOT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1E5D32-8564-AA44-AF76-E92C75B05B48}"/>
              </a:ext>
            </a:extLst>
          </p:cNvPr>
          <p:cNvSpPr/>
          <p:nvPr/>
        </p:nvSpPr>
        <p:spPr>
          <a:xfrm>
            <a:off x="6096000" y="5985164"/>
            <a:ext cx="2192977" cy="343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12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Molecular Testing in Gastric Cancer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Standard molecular testing:</a:t>
            </a:r>
          </a:p>
          <a:p>
            <a:pPr lvl="1"/>
            <a:r>
              <a:rPr lang="en-US" sz="2800" dirty="0"/>
              <a:t>HER2 (IHC or FISH, NGS for amplification)</a:t>
            </a:r>
          </a:p>
          <a:p>
            <a:pPr lvl="1"/>
            <a:r>
              <a:rPr lang="en-US" sz="2800" dirty="0"/>
              <a:t>MSI (variety of techniques)</a:t>
            </a:r>
          </a:p>
          <a:p>
            <a:pPr lvl="1"/>
            <a:r>
              <a:rPr lang="en-US" sz="2800" dirty="0"/>
              <a:t>PD-L1 (IHC)</a:t>
            </a:r>
          </a:p>
          <a:p>
            <a:pPr lvl="1"/>
            <a:r>
              <a:rPr lang="en-US" sz="2800" dirty="0"/>
              <a:t>NTRK (RNA fusion)</a:t>
            </a:r>
          </a:p>
          <a:p>
            <a:r>
              <a:rPr lang="en-US" sz="3000" dirty="0"/>
              <a:t>Germline</a:t>
            </a:r>
          </a:p>
          <a:p>
            <a:pPr lvl="1"/>
            <a:r>
              <a:rPr lang="en-US" sz="3000" dirty="0"/>
              <a:t>CDH-1 and a long list of others (FAP, Lynch, </a:t>
            </a:r>
            <a:r>
              <a:rPr lang="en-US" sz="3000" dirty="0" err="1"/>
              <a:t>etc</a:t>
            </a:r>
            <a:r>
              <a:rPr lang="en-US" sz="3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1906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GEJ/Gastric: Marker Negative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1</a:t>
            </a:r>
            <a:r>
              <a:rPr lang="en-US" sz="3000" baseline="30000" dirty="0"/>
              <a:t>st</a:t>
            </a:r>
            <a:r>
              <a:rPr lang="en-US" sz="3000" dirty="0"/>
              <a:t> Line: Doublet chemo (5FU/platinum)</a:t>
            </a:r>
          </a:p>
          <a:p>
            <a:r>
              <a:rPr lang="en-US" sz="3000" dirty="0"/>
              <a:t>2</a:t>
            </a:r>
            <a:r>
              <a:rPr lang="en-US" sz="3000" baseline="30000" dirty="0"/>
              <a:t>nd</a:t>
            </a:r>
            <a:r>
              <a:rPr lang="en-US" sz="3000" dirty="0"/>
              <a:t> Line: Ramucirumab + Paclitaxel</a:t>
            </a:r>
          </a:p>
          <a:p>
            <a:r>
              <a:rPr lang="en-US" sz="3000" dirty="0"/>
              <a:t>3</a:t>
            </a:r>
            <a:r>
              <a:rPr lang="en-US" sz="3000" baseline="30000" dirty="0"/>
              <a:t>rd</a:t>
            </a:r>
            <a:r>
              <a:rPr lang="en-US" sz="3000" dirty="0"/>
              <a:t> Line: Dealer’s choice - TAS-102, Irinotecan </a:t>
            </a:r>
          </a:p>
        </p:txBody>
      </p:sp>
    </p:spTree>
    <p:extLst>
      <p:ext uri="{BB962C8B-B14F-4D97-AF65-F5344CB8AC3E}">
        <p14:creationId xmlns:p14="http://schemas.microsoft.com/office/powerpoint/2010/main" val="395946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GEJ/Gastric: HER2+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1</a:t>
            </a:r>
            <a:r>
              <a:rPr lang="en-US" sz="3000" baseline="30000" dirty="0"/>
              <a:t>st</a:t>
            </a:r>
            <a:r>
              <a:rPr lang="en-US" sz="3000" dirty="0"/>
              <a:t> Line: Doublet chemo (5FU/platinum) + </a:t>
            </a:r>
            <a:r>
              <a:rPr lang="en-US" sz="3000" b="1" u="sng" dirty="0"/>
              <a:t>trastuzumab</a:t>
            </a:r>
          </a:p>
          <a:p>
            <a:r>
              <a:rPr lang="en-US" sz="3000" dirty="0"/>
              <a:t>2</a:t>
            </a:r>
            <a:r>
              <a:rPr lang="en-US" sz="3000" baseline="30000" dirty="0"/>
              <a:t>nd</a:t>
            </a:r>
            <a:r>
              <a:rPr lang="en-US" sz="3000" dirty="0"/>
              <a:t> Line: Ramucirumab + Paclitaxel</a:t>
            </a:r>
          </a:p>
          <a:p>
            <a:r>
              <a:rPr lang="en-US" sz="3000" dirty="0"/>
              <a:t>3</a:t>
            </a:r>
            <a:r>
              <a:rPr lang="en-US" sz="3000" baseline="30000" dirty="0"/>
              <a:t>rd</a:t>
            </a:r>
            <a:r>
              <a:rPr lang="en-US" sz="3000" dirty="0"/>
              <a:t> Line: Dealer’s choice - TAS-102, Irinotecan </a:t>
            </a:r>
          </a:p>
        </p:txBody>
      </p:sp>
    </p:spTree>
    <p:extLst>
      <p:ext uri="{BB962C8B-B14F-4D97-AF65-F5344CB8AC3E}">
        <p14:creationId xmlns:p14="http://schemas.microsoft.com/office/powerpoint/2010/main" val="219735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GEJ/Gastric: MSI-H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1</a:t>
            </a:r>
            <a:r>
              <a:rPr lang="en-US" sz="3000" baseline="30000" dirty="0"/>
              <a:t>st</a:t>
            </a:r>
            <a:r>
              <a:rPr lang="en-US" sz="3000" dirty="0"/>
              <a:t> Line: Doublet chemo (5FU/platinum) - IO tempting</a:t>
            </a:r>
          </a:p>
          <a:p>
            <a:r>
              <a:rPr lang="en-US" sz="3000" dirty="0"/>
              <a:t>2</a:t>
            </a:r>
            <a:r>
              <a:rPr lang="en-US" sz="3000" baseline="30000" dirty="0"/>
              <a:t>nd</a:t>
            </a:r>
            <a:r>
              <a:rPr lang="en-US" sz="3000" dirty="0"/>
              <a:t> Line: IO/</a:t>
            </a:r>
            <a:r>
              <a:rPr lang="en-US" sz="3000" dirty="0" err="1"/>
              <a:t>Pembrolizumab</a:t>
            </a:r>
            <a:endParaRPr lang="en-US" sz="3000" dirty="0"/>
          </a:p>
          <a:p>
            <a:r>
              <a:rPr lang="en-US" sz="3000" dirty="0"/>
              <a:t>3</a:t>
            </a:r>
            <a:r>
              <a:rPr lang="en-US" sz="3000" baseline="30000" dirty="0"/>
              <a:t>rd</a:t>
            </a:r>
            <a:r>
              <a:rPr lang="en-US" sz="3000" dirty="0"/>
              <a:t> Line: Ramucirumab + Paclitaxel</a:t>
            </a:r>
          </a:p>
          <a:p>
            <a:r>
              <a:rPr lang="en-US" sz="3000" dirty="0"/>
              <a:t>4</a:t>
            </a:r>
            <a:r>
              <a:rPr lang="en-US" sz="3000" baseline="30000" dirty="0"/>
              <a:t>th</a:t>
            </a:r>
            <a:r>
              <a:rPr lang="en-US" sz="3000" dirty="0"/>
              <a:t> Line: Dealer’s choice - TAS-102, Irinotecan </a:t>
            </a:r>
          </a:p>
        </p:txBody>
      </p:sp>
    </p:spTree>
    <p:extLst>
      <p:ext uri="{BB962C8B-B14F-4D97-AF65-F5344CB8AC3E}">
        <p14:creationId xmlns:p14="http://schemas.microsoft.com/office/powerpoint/2010/main" val="207754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GEJ/Gastric: PD-L1 &gt; 10 CPS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1</a:t>
            </a:r>
            <a:r>
              <a:rPr lang="en-US" sz="3000" baseline="30000" dirty="0"/>
              <a:t>st</a:t>
            </a:r>
            <a:r>
              <a:rPr lang="en-US" sz="3000" dirty="0"/>
              <a:t> Line: Doublet chemo (5FU/platinum)</a:t>
            </a:r>
          </a:p>
          <a:p>
            <a:r>
              <a:rPr lang="en-US" sz="3000" dirty="0"/>
              <a:t>2</a:t>
            </a:r>
            <a:r>
              <a:rPr lang="en-US" sz="3000" baseline="30000" dirty="0"/>
              <a:t>nd</a:t>
            </a:r>
            <a:r>
              <a:rPr lang="en-US" sz="3000" dirty="0"/>
              <a:t> Line: IO</a:t>
            </a:r>
          </a:p>
          <a:p>
            <a:r>
              <a:rPr lang="en-US" sz="3000" dirty="0"/>
              <a:t>3</a:t>
            </a:r>
            <a:r>
              <a:rPr lang="en-US" sz="3000" baseline="30000" dirty="0"/>
              <a:t>rd</a:t>
            </a:r>
            <a:r>
              <a:rPr lang="en-US" sz="3000" dirty="0"/>
              <a:t> Line: Ramucirumab + Paclitaxel</a:t>
            </a:r>
          </a:p>
          <a:p>
            <a:r>
              <a:rPr lang="en-US" sz="3000" dirty="0"/>
              <a:t>4</a:t>
            </a:r>
            <a:r>
              <a:rPr lang="en-US" sz="3000" baseline="30000" dirty="0"/>
              <a:t>th</a:t>
            </a:r>
            <a:r>
              <a:rPr lang="en-US" sz="3000" dirty="0"/>
              <a:t> Line: Dealer’s choice - TAS-102, Irinotecan </a:t>
            </a:r>
          </a:p>
        </p:txBody>
      </p:sp>
    </p:spTree>
    <p:extLst>
      <p:ext uri="{BB962C8B-B14F-4D97-AF65-F5344CB8AC3E}">
        <p14:creationId xmlns:p14="http://schemas.microsoft.com/office/powerpoint/2010/main" val="29889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D21A9E8-C9A1-423B-9E04-7871030A1BC8}"/>
              </a:ext>
            </a:extLst>
          </p:cNvPr>
          <p:cNvGrpSpPr/>
          <p:nvPr/>
        </p:nvGrpSpPr>
        <p:grpSpPr>
          <a:xfrm>
            <a:off x="466902" y="950042"/>
            <a:ext cx="7506807" cy="5432307"/>
            <a:chOff x="703603" y="1391234"/>
            <a:chExt cx="6668157" cy="482541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E4985BE-08BC-DE4F-BBE1-9F3C8C04C8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205" t="5134" r="1831" b="2148"/>
            <a:stretch/>
          </p:blipFill>
          <p:spPr>
            <a:xfrm>
              <a:off x="723900" y="1391234"/>
              <a:ext cx="6647860" cy="482541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0CBEA67-EE81-48CA-B811-F907BD01CAEF}"/>
                </a:ext>
              </a:extLst>
            </p:cNvPr>
            <p:cNvSpPr/>
            <p:nvPr/>
          </p:nvSpPr>
          <p:spPr bwMode="auto">
            <a:xfrm>
              <a:off x="703603" y="3733438"/>
              <a:ext cx="132925" cy="216308"/>
            </a:xfrm>
            <a:prstGeom prst="rect">
              <a:avLst/>
            </a:prstGeom>
            <a:solidFill>
              <a:schemeClr val="tx1"/>
            </a:solidFill>
            <a:ln w="0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F0DE441-DB71-6445-8E88-3AFE1AA2C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472" y="231219"/>
            <a:ext cx="11141055" cy="720736"/>
          </a:xfrm>
        </p:spPr>
        <p:txBody>
          <a:bodyPr/>
          <a:lstStyle/>
          <a:p>
            <a:r>
              <a:rPr lang="en-US" dirty="0"/>
              <a:t>MSI-H/dMMR in 39 Cancer Types; 11,139 Tumors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922BE5-F0CF-BF48-9638-D5A5BA89A3D6}"/>
              </a:ext>
            </a:extLst>
          </p:cNvPr>
          <p:cNvSpPr txBox="1"/>
          <p:nvPr/>
        </p:nvSpPr>
        <p:spPr>
          <a:xfrm>
            <a:off x="8450497" y="1532949"/>
            <a:ext cx="3540841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Uterine endometrial carcinoma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Colon adenocarcinoma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Stomach adenocarcinoma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Rectal adenocarcinoma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Adrenocortical carcinoma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Uterine carcinosarcoma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Cervical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Wilms tumor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Mesothelioma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Esophageal carcinoma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Breast carcinoma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Renal, clear cell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Ovarian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Cholangiocarcinoma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Thymoma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78CF9A-DCBC-CA49-8633-4519DC2331EB}"/>
              </a:ext>
            </a:extLst>
          </p:cNvPr>
          <p:cNvSpPr txBox="1"/>
          <p:nvPr/>
        </p:nvSpPr>
        <p:spPr>
          <a:xfrm>
            <a:off x="8461338" y="1014945"/>
            <a:ext cx="1080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TOP 15</a:t>
            </a:r>
          </a:p>
        </p:txBody>
      </p:sp>
      <p:sp>
        <p:nvSpPr>
          <p:cNvPr id="12" name="Text Box 15">
            <a:extLst>
              <a:ext uri="{FF2B5EF4-FFF2-40B4-BE49-F238E27FC236}">
                <a16:creationId xmlns:a16="http://schemas.microsoft.com/office/drawing/2014/main" id="{2D554871-676E-450E-AEBE-F229308CC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479" y="6380436"/>
            <a:ext cx="8565890" cy="276999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defPPr>
              <a:defRPr lang="en-US"/>
            </a:defPPr>
            <a:lvl1pPr>
              <a:defRPr sz="1200" b="0" spc="-10">
                <a:solidFill>
                  <a:srgbClr val="4555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defRPr b="1">
                <a:latin typeface="Arial" charset="0"/>
              </a:defRPr>
            </a:lvl2pPr>
            <a:lvl3pPr marL="1143000" indent="-228600">
              <a:defRPr b="1">
                <a:latin typeface="Arial" charset="0"/>
              </a:defRPr>
            </a:lvl3pPr>
            <a:lvl4pPr marL="1600200" indent="-228600">
              <a:defRPr b="1">
                <a:latin typeface="Arial" charset="0"/>
              </a:defRPr>
            </a:lvl4pPr>
            <a:lvl5pPr marL="2057400" indent="-228600">
              <a:defRPr b="1"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Bonneville. </a:t>
            </a:r>
            <a:r>
              <a:rPr kumimoji="0" lang="it-IT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JCO Precis Oncol. 2017;2017. </a:t>
            </a:r>
            <a:endParaRPr kumimoji="0" lang="es-ES" altLang="en-US" sz="1200" b="0" i="0" u="none" strike="noStrike" kern="1200" cap="none" spc="-10" normalizeH="0" baseline="0" noProof="0" dirty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6C69654-BFFB-F248-A66A-92E16402AF28}"/>
              </a:ext>
            </a:extLst>
          </p:cNvPr>
          <p:cNvCxnSpPr/>
          <p:nvPr/>
        </p:nvCxnSpPr>
        <p:spPr>
          <a:xfrm>
            <a:off x="3113857" y="2084919"/>
            <a:ext cx="5130800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0C6BA6AA-59FD-449D-A19B-414DAEA4171E}"/>
              </a:ext>
            </a:extLst>
          </p:cNvPr>
          <p:cNvSpPr/>
          <p:nvPr/>
        </p:nvSpPr>
        <p:spPr>
          <a:xfrm>
            <a:off x="8430200" y="1890433"/>
            <a:ext cx="2893415" cy="904119"/>
          </a:xfrm>
          <a:prstGeom prst="rect">
            <a:avLst/>
          </a:prstGeom>
          <a:noFill/>
          <a:ln w="381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43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30168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102955"/>
                </a:solidFill>
              </a:rPr>
              <a:t>Refractory CRC</a:t>
            </a:r>
          </a:p>
        </p:txBody>
      </p:sp>
    </p:spTree>
    <p:extLst>
      <p:ext uri="{BB962C8B-B14F-4D97-AF65-F5344CB8AC3E}">
        <p14:creationId xmlns:p14="http://schemas.microsoft.com/office/powerpoint/2010/main" val="14013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689" y="4491040"/>
            <a:ext cx="4069643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 Box 3"/>
          <p:cNvSpPr txBox="1">
            <a:spLocks noChangeArrowheads="1"/>
          </p:cNvSpPr>
          <p:nvPr/>
        </p:nvSpPr>
        <p:spPr bwMode="auto">
          <a:xfrm>
            <a:off x="5873145" y="2312878"/>
            <a:ext cx="94288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0FA96"/>
              </a:buClr>
              <a:buChar char="•"/>
              <a:defRPr kumimoji="1" sz="28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0FA96"/>
              </a:buClr>
              <a:buChar char="–"/>
              <a:defRPr kumimoji="1" sz="24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0FA96"/>
              </a:buClr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0FA96"/>
              </a:buClr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F</a:t>
            </a:r>
            <a:r>
              <a:rPr kumimoji="1" lang="en-US" altLang="ja-JP" sz="1600" b="1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3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dTMP</a:t>
            </a:r>
          </a:p>
        </p:txBody>
      </p:sp>
      <p:sp>
        <p:nvSpPr>
          <p:cNvPr id="6152" name="Text Box 5"/>
          <p:cNvSpPr txBox="1">
            <a:spLocks noChangeArrowheads="1"/>
          </p:cNvSpPr>
          <p:nvPr/>
        </p:nvSpPr>
        <p:spPr bwMode="auto">
          <a:xfrm>
            <a:off x="1596282" y="2230698"/>
            <a:ext cx="126971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F0FA96"/>
              </a:buClr>
              <a:buChar char="•"/>
              <a:defRPr kumimoji="1" sz="28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0FA96"/>
              </a:buClr>
              <a:buChar char="–"/>
              <a:defRPr kumimoji="1" sz="24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0FA96"/>
              </a:buClr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0FA96"/>
              </a:buClr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(</a:t>
            </a:r>
            <a:r>
              <a:rPr kumimoji="1" lang="en-US" altLang="ja-JP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inactive form</a:t>
            </a: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)</a:t>
            </a:r>
          </a:p>
        </p:txBody>
      </p:sp>
      <p:sp>
        <p:nvSpPr>
          <p:cNvPr id="6153" name="Text Box 6"/>
          <p:cNvSpPr txBox="1">
            <a:spLocks noChangeArrowheads="1"/>
          </p:cNvSpPr>
          <p:nvPr/>
        </p:nvSpPr>
        <p:spPr bwMode="auto">
          <a:xfrm>
            <a:off x="3077957" y="2095795"/>
            <a:ext cx="822661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0FA96"/>
              </a:buClr>
              <a:buChar char="•"/>
              <a:defRPr kumimoji="1" sz="28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0FA96"/>
              </a:buClr>
              <a:buChar char="–"/>
              <a:defRPr kumimoji="1" sz="24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0FA96"/>
              </a:buClr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0FA96"/>
              </a:buClr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TPI</a:t>
            </a:r>
          </a:p>
        </p:txBody>
      </p:sp>
      <p:grpSp>
        <p:nvGrpSpPr>
          <p:cNvPr id="6154" name="Group 7"/>
          <p:cNvGrpSpPr>
            <a:grpSpLocks/>
          </p:cNvGrpSpPr>
          <p:nvPr/>
        </p:nvGrpSpPr>
        <p:grpSpPr bwMode="auto">
          <a:xfrm flipV="1">
            <a:off x="3367028" y="1905000"/>
            <a:ext cx="220625" cy="196851"/>
            <a:chOff x="1489" y="2637"/>
            <a:chExt cx="136" cy="136"/>
          </a:xfrm>
        </p:grpSpPr>
        <p:sp>
          <p:nvSpPr>
            <p:cNvPr id="6183" name="Line 8"/>
            <p:cNvSpPr>
              <a:spLocks noChangeShapeType="1"/>
            </p:cNvSpPr>
            <p:nvPr/>
          </p:nvSpPr>
          <p:spPr bwMode="auto">
            <a:xfrm>
              <a:off x="1562" y="2637"/>
              <a:ext cx="0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184" name="Line 9"/>
            <p:cNvSpPr>
              <a:spLocks noChangeShapeType="1"/>
            </p:cNvSpPr>
            <p:nvPr/>
          </p:nvSpPr>
          <p:spPr bwMode="auto">
            <a:xfrm flipH="1">
              <a:off x="1489" y="2773"/>
              <a:ext cx="1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6156" name="Line 32"/>
          <p:cNvSpPr>
            <a:spLocks noChangeShapeType="1"/>
          </p:cNvSpPr>
          <p:nvPr/>
        </p:nvSpPr>
        <p:spPr bwMode="auto">
          <a:xfrm rot="3343606" flipV="1">
            <a:off x="3020381" y="1138427"/>
            <a:ext cx="715579" cy="103710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6157" name="Group 33"/>
          <p:cNvGrpSpPr>
            <a:grpSpLocks/>
          </p:cNvGrpSpPr>
          <p:nvPr/>
        </p:nvGrpSpPr>
        <p:grpSpPr bwMode="auto">
          <a:xfrm>
            <a:off x="3379725" y="1481141"/>
            <a:ext cx="193641" cy="344487"/>
            <a:chOff x="1623" y="1298"/>
            <a:chExt cx="92" cy="136"/>
          </a:xfrm>
        </p:grpSpPr>
        <p:sp>
          <p:nvSpPr>
            <p:cNvPr id="6181" name="Line 34"/>
            <p:cNvSpPr>
              <a:spLocks noChangeShapeType="1"/>
            </p:cNvSpPr>
            <p:nvPr/>
          </p:nvSpPr>
          <p:spPr bwMode="auto">
            <a:xfrm>
              <a:off x="1623" y="1298"/>
              <a:ext cx="90" cy="13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182" name="Line 35"/>
            <p:cNvSpPr>
              <a:spLocks noChangeShapeType="1"/>
            </p:cNvSpPr>
            <p:nvPr/>
          </p:nvSpPr>
          <p:spPr bwMode="auto">
            <a:xfrm flipH="1">
              <a:off x="1624" y="1298"/>
              <a:ext cx="91" cy="13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6158" name="Text Box 42"/>
          <p:cNvSpPr txBox="1">
            <a:spLocks noChangeArrowheads="1"/>
          </p:cNvSpPr>
          <p:nvPr/>
        </p:nvSpPr>
        <p:spPr bwMode="auto">
          <a:xfrm>
            <a:off x="2901627" y="1033883"/>
            <a:ext cx="94128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0FA96"/>
              </a:buClr>
              <a:buChar char="•"/>
              <a:defRPr kumimoji="1" sz="28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0FA96"/>
              </a:buClr>
              <a:buChar char="–"/>
              <a:defRPr kumimoji="1" sz="24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0FA96"/>
              </a:buClr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0FA96"/>
              </a:buClr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TPase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6159" name="Text Box 48"/>
          <p:cNvSpPr txBox="1">
            <a:spLocks noChangeArrowheads="1"/>
          </p:cNvSpPr>
          <p:nvPr/>
        </p:nvSpPr>
        <p:spPr bwMode="auto">
          <a:xfrm>
            <a:off x="6544913" y="3284986"/>
            <a:ext cx="91884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0FA96"/>
              </a:buClr>
              <a:buChar char="•"/>
              <a:defRPr kumimoji="1" sz="28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0FA96"/>
              </a:buClr>
              <a:buChar char="–"/>
              <a:defRPr kumimoji="1" sz="24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0FA96"/>
              </a:buClr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0FA96"/>
              </a:buClr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F</a:t>
            </a:r>
            <a:r>
              <a:rPr kumimoji="1" lang="en-US" altLang="ja-JP" sz="1600" b="1" i="0" u="none" strike="noStrike" kern="1200" cap="none" spc="0" normalizeH="0" baseline="-25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3</a:t>
            </a:r>
            <a:r>
              <a:rPr kumimoji="1" lang="en-US" altLang="ja-JP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dTDP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6160" name="Text Box 66"/>
          <p:cNvSpPr txBox="1">
            <a:spLocks noChangeArrowheads="1"/>
          </p:cNvSpPr>
          <p:nvPr/>
        </p:nvSpPr>
        <p:spPr bwMode="auto">
          <a:xfrm>
            <a:off x="7535812" y="5080002"/>
            <a:ext cx="2185214" cy="646331"/>
          </a:xfrm>
          <a:prstGeom prst="rect">
            <a:avLst/>
          </a:prstGeom>
          <a:gradFill rotWithShape="1">
            <a:gsLst>
              <a:gs pos="0">
                <a:srgbClr val="6B7487"/>
              </a:gs>
              <a:gs pos="8000">
                <a:srgbClr val="9AA7C1"/>
              </a:gs>
              <a:gs pos="46001">
                <a:srgbClr val="D0D7E4"/>
              </a:gs>
              <a:gs pos="63000">
                <a:srgbClr val="BCD8E2"/>
              </a:gs>
              <a:gs pos="92000">
                <a:srgbClr val="E9EEF7"/>
              </a:gs>
              <a:gs pos="100000">
                <a:srgbClr val="E9EEF7"/>
              </a:gs>
            </a:gsLst>
            <a:lin ang="16200000" scaled="1"/>
          </a:gra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0FA96"/>
              </a:buClr>
              <a:buChar char="•"/>
              <a:defRPr kumimoji="1" sz="28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0FA96"/>
              </a:buClr>
              <a:buChar char="–"/>
              <a:defRPr kumimoji="1" sz="24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0FA96"/>
              </a:buClr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0FA96"/>
              </a:buClr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FTD</a:t>
            </a:r>
            <a:r>
              <a:rPr kumimoji="1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 incorporation</a:t>
            </a: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into DNA</a:t>
            </a:r>
          </a:p>
        </p:txBody>
      </p:sp>
      <p:sp>
        <p:nvSpPr>
          <p:cNvPr id="6161" name="Text Box 48"/>
          <p:cNvSpPr txBox="1">
            <a:spLocks noChangeArrowheads="1"/>
          </p:cNvSpPr>
          <p:nvPr/>
        </p:nvSpPr>
        <p:spPr bwMode="auto">
          <a:xfrm>
            <a:off x="6959947" y="4206990"/>
            <a:ext cx="89639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0FA96"/>
              </a:buClr>
              <a:buChar char="•"/>
              <a:defRPr kumimoji="1" sz="28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0FA96"/>
              </a:buClr>
              <a:buChar char="–"/>
              <a:defRPr kumimoji="1" sz="24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0FA96"/>
              </a:buClr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0FA96"/>
              </a:buClr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F</a:t>
            </a:r>
            <a:r>
              <a:rPr kumimoji="1" lang="en-US" altLang="ja-JP" sz="1600" b="1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3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dTTP</a:t>
            </a:r>
          </a:p>
        </p:txBody>
      </p:sp>
      <p:sp>
        <p:nvSpPr>
          <p:cNvPr id="6162" name="Text Box 47"/>
          <p:cNvSpPr txBox="1">
            <a:spLocks noChangeArrowheads="1"/>
          </p:cNvSpPr>
          <p:nvPr/>
        </p:nvSpPr>
        <p:spPr bwMode="auto">
          <a:xfrm>
            <a:off x="5580561" y="1202556"/>
            <a:ext cx="2454518" cy="52322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0FA96"/>
              </a:buClr>
              <a:buChar char="•"/>
              <a:defRPr kumimoji="1" sz="28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0FA96"/>
              </a:buClr>
              <a:buChar char="–"/>
              <a:defRPr kumimoji="1" sz="24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0FA96"/>
              </a:buClr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0FA96"/>
              </a:buClr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F</a:t>
            </a:r>
            <a:r>
              <a:rPr kumimoji="1" lang="en-US" altLang="ja-JP" sz="2800" b="1" i="0" u="none" strike="noStrike" kern="1200" cap="none" spc="0" normalizeH="0" baseline="-25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3</a:t>
            </a:r>
            <a:r>
              <a:rPr kumimoji="1" lang="en-US" altLang="ja-JP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dThd (FTD)</a:t>
            </a:r>
          </a:p>
        </p:txBody>
      </p:sp>
      <p:sp>
        <p:nvSpPr>
          <p:cNvPr id="2" name="ストライプ矢印 1"/>
          <p:cNvSpPr/>
          <p:nvPr/>
        </p:nvSpPr>
        <p:spPr>
          <a:xfrm rot="3973046">
            <a:off x="4843497" y="1857125"/>
            <a:ext cx="565151" cy="463471"/>
          </a:xfrm>
          <a:prstGeom prst="stripedRightArrow">
            <a:avLst/>
          </a:prstGeom>
          <a:gradFill flip="none" rotWithShape="1">
            <a:gsLst>
              <a:gs pos="90000">
                <a:srgbClr val="C5D0E5">
                  <a:lumMod val="52000"/>
                  <a:lumOff val="48000"/>
                </a:srgbClr>
              </a:gs>
              <a:gs pos="73000">
                <a:srgbClr val="9EABC6">
                  <a:lumMod val="48000"/>
                  <a:lumOff val="52000"/>
                </a:srgbClr>
              </a:gs>
              <a:gs pos="0">
                <a:srgbClr val="BBC8E3">
                  <a:shade val="30000"/>
                  <a:satMod val="115000"/>
                  <a:lumMod val="99000"/>
                  <a:lumOff val="1000"/>
                </a:srgbClr>
              </a:gs>
              <a:gs pos="50000">
                <a:srgbClr val="BBC8E3">
                  <a:shade val="67500"/>
                  <a:satMod val="115000"/>
                </a:srgbClr>
              </a:gs>
              <a:gs pos="100000">
                <a:srgbClr val="BBC8E3">
                  <a:shade val="100000"/>
                  <a:satMod val="115000"/>
                  <a:lumMod val="31000"/>
                  <a:lumOff val="69000"/>
                </a:srgbClr>
              </a:gs>
            </a:gsLst>
            <a:lin ang="10800000" scaled="1"/>
            <a:tileRect/>
          </a:gra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ストライプ矢印 44"/>
          <p:cNvSpPr/>
          <p:nvPr/>
        </p:nvSpPr>
        <p:spPr>
          <a:xfrm rot="3973046">
            <a:off x="5451438" y="3009253"/>
            <a:ext cx="565151" cy="463471"/>
          </a:xfrm>
          <a:prstGeom prst="stripedRightArrow">
            <a:avLst/>
          </a:prstGeom>
          <a:gradFill flip="none" rotWithShape="1">
            <a:gsLst>
              <a:gs pos="90000">
                <a:srgbClr val="C5D0E5">
                  <a:lumMod val="52000"/>
                  <a:lumOff val="48000"/>
                </a:srgbClr>
              </a:gs>
              <a:gs pos="73000">
                <a:srgbClr val="9EABC6">
                  <a:lumMod val="48000"/>
                  <a:lumOff val="52000"/>
                </a:srgbClr>
              </a:gs>
              <a:gs pos="0">
                <a:srgbClr val="BBC8E3">
                  <a:shade val="30000"/>
                  <a:satMod val="115000"/>
                  <a:lumMod val="99000"/>
                  <a:lumOff val="1000"/>
                </a:srgbClr>
              </a:gs>
              <a:gs pos="50000">
                <a:srgbClr val="BBC8E3">
                  <a:shade val="67500"/>
                  <a:satMod val="115000"/>
                </a:srgbClr>
              </a:gs>
              <a:gs pos="100000">
                <a:srgbClr val="BBC8E3">
                  <a:shade val="100000"/>
                  <a:satMod val="115000"/>
                  <a:lumMod val="31000"/>
                  <a:lumOff val="69000"/>
                </a:srgbClr>
              </a:gs>
            </a:gsLst>
            <a:lin ang="10800000" scaled="1"/>
            <a:tileRect/>
          </a:gra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ストライプ矢印 45"/>
          <p:cNvSpPr/>
          <p:nvPr/>
        </p:nvSpPr>
        <p:spPr>
          <a:xfrm rot="3973046">
            <a:off x="5959427" y="3997366"/>
            <a:ext cx="565151" cy="463471"/>
          </a:xfrm>
          <a:prstGeom prst="stripedRightArrow">
            <a:avLst/>
          </a:prstGeom>
          <a:gradFill flip="none" rotWithShape="1">
            <a:gsLst>
              <a:gs pos="90000">
                <a:srgbClr val="C5D0E5">
                  <a:lumMod val="52000"/>
                  <a:lumOff val="48000"/>
                </a:srgbClr>
              </a:gs>
              <a:gs pos="73000">
                <a:srgbClr val="9EABC6">
                  <a:lumMod val="48000"/>
                  <a:lumOff val="52000"/>
                </a:srgbClr>
              </a:gs>
              <a:gs pos="0">
                <a:srgbClr val="BBC8E3">
                  <a:shade val="30000"/>
                  <a:satMod val="115000"/>
                  <a:lumMod val="99000"/>
                  <a:lumOff val="1000"/>
                </a:srgbClr>
              </a:gs>
              <a:gs pos="50000">
                <a:srgbClr val="BBC8E3">
                  <a:shade val="67500"/>
                  <a:satMod val="115000"/>
                </a:srgbClr>
              </a:gs>
              <a:gs pos="100000">
                <a:srgbClr val="BBC8E3">
                  <a:shade val="100000"/>
                  <a:satMod val="115000"/>
                  <a:lumMod val="31000"/>
                  <a:lumOff val="69000"/>
                </a:srgbClr>
              </a:gs>
            </a:gsLst>
            <a:lin ang="10800000" scaled="1"/>
            <a:tileRect/>
          </a:gra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ストライプ矢印 46"/>
          <p:cNvSpPr/>
          <p:nvPr/>
        </p:nvSpPr>
        <p:spPr>
          <a:xfrm rot="3973046">
            <a:off x="6392126" y="4844985"/>
            <a:ext cx="565151" cy="465057"/>
          </a:xfrm>
          <a:prstGeom prst="stripedRightArrow">
            <a:avLst/>
          </a:prstGeom>
          <a:gradFill flip="none" rotWithShape="1">
            <a:gsLst>
              <a:gs pos="90000">
                <a:srgbClr val="C5D0E5">
                  <a:lumMod val="52000"/>
                  <a:lumOff val="48000"/>
                </a:srgbClr>
              </a:gs>
              <a:gs pos="73000">
                <a:srgbClr val="9EABC6">
                  <a:lumMod val="48000"/>
                  <a:lumOff val="52000"/>
                </a:srgbClr>
              </a:gs>
              <a:gs pos="0">
                <a:srgbClr val="BBC8E3">
                  <a:shade val="30000"/>
                  <a:satMod val="115000"/>
                  <a:lumMod val="99000"/>
                  <a:lumOff val="1000"/>
                </a:srgbClr>
              </a:gs>
              <a:gs pos="50000">
                <a:srgbClr val="BBC8E3">
                  <a:shade val="67500"/>
                  <a:satMod val="115000"/>
                </a:srgbClr>
              </a:gs>
              <a:gs pos="100000">
                <a:srgbClr val="BBC8E3">
                  <a:shade val="100000"/>
                  <a:satMod val="115000"/>
                  <a:lumMod val="31000"/>
                  <a:lumOff val="69000"/>
                </a:srgbClr>
              </a:gs>
            </a:gsLst>
            <a:lin ang="10800000" scaled="1"/>
            <a:tileRect/>
          </a:gra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67" name="Text Box 66"/>
          <p:cNvSpPr txBox="1">
            <a:spLocks noChangeArrowheads="1"/>
          </p:cNvSpPr>
          <p:nvPr/>
        </p:nvSpPr>
        <p:spPr bwMode="auto">
          <a:xfrm>
            <a:off x="8367683" y="3333749"/>
            <a:ext cx="2048381" cy="369332"/>
          </a:xfrm>
          <a:prstGeom prst="rect">
            <a:avLst/>
          </a:prstGeom>
          <a:gradFill rotWithShape="1">
            <a:gsLst>
              <a:gs pos="0">
                <a:srgbClr val="6B7487"/>
              </a:gs>
              <a:gs pos="8000">
                <a:srgbClr val="9AA7C1"/>
              </a:gs>
              <a:gs pos="46001">
                <a:srgbClr val="D0D7E4"/>
              </a:gs>
              <a:gs pos="63000">
                <a:srgbClr val="BCD8E2"/>
              </a:gs>
              <a:gs pos="92000">
                <a:srgbClr val="E9EEF7"/>
              </a:gs>
              <a:gs pos="100000">
                <a:srgbClr val="E9EEF7"/>
              </a:gs>
            </a:gsLst>
            <a:lin ang="16200000" scaled="1"/>
          </a:gra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0FA96"/>
              </a:buClr>
              <a:buChar char="•"/>
              <a:defRPr kumimoji="1" sz="28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0FA96"/>
              </a:buClr>
              <a:buChar char="–"/>
              <a:defRPr kumimoji="1" sz="24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0FA96"/>
              </a:buClr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0FA96"/>
              </a:buClr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DNA dysfunction</a:t>
            </a:r>
          </a:p>
        </p:txBody>
      </p:sp>
      <p:sp>
        <p:nvSpPr>
          <p:cNvPr id="6168" name="Text Box 66"/>
          <p:cNvSpPr txBox="1">
            <a:spLocks noChangeArrowheads="1"/>
          </p:cNvSpPr>
          <p:nvPr/>
        </p:nvSpPr>
        <p:spPr bwMode="auto">
          <a:xfrm>
            <a:off x="8470831" y="1751014"/>
            <a:ext cx="1672253" cy="646331"/>
          </a:xfrm>
          <a:prstGeom prst="rect">
            <a:avLst/>
          </a:prstGeom>
          <a:gradFill rotWithShape="1">
            <a:gsLst>
              <a:gs pos="0">
                <a:srgbClr val="6B7487"/>
              </a:gs>
              <a:gs pos="8000">
                <a:srgbClr val="9AA7C1"/>
              </a:gs>
              <a:gs pos="46001">
                <a:srgbClr val="D0D7E4"/>
              </a:gs>
              <a:gs pos="63000">
                <a:srgbClr val="BCD8E2"/>
              </a:gs>
              <a:gs pos="92000">
                <a:srgbClr val="E9EEF7"/>
              </a:gs>
              <a:gs pos="100000">
                <a:srgbClr val="E9EEF7"/>
              </a:gs>
            </a:gsLst>
            <a:lin ang="16200000" scaled="1"/>
          </a:gra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0FA96"/>
              </a:buClr>
              <a:buChar char="•"/>
              <a:defRPr kumimoji="1" sz="28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0FA96"/>
              </a:buClr>
              <a:buChar char="–"/>
              <a:defRPr kumimoji="1" sz="24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0FA96"/>
              </a:buClr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0FA96"/>
              </a:buClr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Inhibition of</a:t>
            </a: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tumor growth</a:t>
            </a:r>
          </a:p>
        </p:txBody>
      </p:sp>
      <p:sp>
        <p:nvSpPr>
          <p:cNvPr id="5" name="上矢印 4"/>
          <p:cNvSpPr/>
          <p:nvPr/>
        </p:nvSpPr>
        <p:spPr>
          <a:xfrm>
            <a:off x="8983955" y="2474914"/>
            <a:ext cx="699967" cy="652463"/>
          </a:xfrm>
          <a:prstGeom prst="upArrow">
            <a:avLst/>
          </a:prstGeom>
          <a:gradFill flip="none" rotWithShape="1">
            <a:gsLst>
              <a:gs pos="0">
                <a:srgbClr val="C00000"/>
              </a:gs>
              <a:gs pos="0">
                <a:srgbClr val="F7585C"/>
              </a:gs>
              <a:gs pos="0">
                <a:srgbClr val="C00000"/>
              </a:gs>
              <a:gs pos="0">
                <a:srgbClr val="BBC8E3">
                  <a:shade val="30000"/>
                  <a:satMod val="115000"/>
                  <a:lumMod val="99000"/>
                  <a:lumOff val="1000"/>
                </a:srgbClr>
              </a:gs>
              <a:gs pos="0">
                <a:srgbClr val="BBC8E3">
                  <a:shade val="67500"/>
                  <a:satMod val="115000"/>
                </a:srgbClr>
              </a:gs>
              <a:gs pos="0">
                <a:srgbClr val="FF6D6D"/>
              </a:gs>
              <a:gs pos="100000">
                <a:srgbClr val="C00000">
                  <a:lumMod val="0"/>
                  <a:lumOff val="10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上矢印 50"/>
          <p:cNvSpPr/>
          <p:nvPr/>
        </p:nvSpPr>
        <p:spPr>
          <a:xfrm>
            <a:off x="8983955" y="3784602"/>
            <a:ext cx="699967" cy="652463"/>
          </a:xfrm>
          <a:prstGeom prst="upArrow">
            <a:avLst/>
          </a:prstGeom>
          <a:gradFill flip="none" rotWithShape="1">
            <a:gsLst>
              <a:gs pos="0">
                <a:srgbClr val="C00000"/>
              </a:gs>
              <a:gs pos="0">
                <a:srgbClr val="F7585C"/>
              </a:gs>
              <a:gs pos="0">
                <a:srgbClr val="C00000"/>
              </a:gs>
              <a:gs pos="0">
                <a:srgbClr val="BBC8E3">
                  <a:shade val="30000"/>
                  <a:satMod val="115000"/>
                  <a:lumMod val="99000"/>
                  <a:lumOff val="1000"/>
                </a:srgbClr>
              </a:gs>
              <a:gs pos="0">
                <a:srgbClr val="BBC8E3">
                  <a:shade val="67500"/>
                  <a:satMod val="115000"/>
                </a:srgbClr>
              </a:gs>
              <a:gs pos="0">
                <a:srgbClr val="FF6D6D"/>
              </a:gs>
              <a:gs pos="100000">
                <a:srgbClr val="C00000">
                  <a:lumMod val="0"/>
                  <a:lumOff val="10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71" name="テキスト ボックス 5"/>
          <p:cNvSpPr txBox="1">
            <a:spLocks noChangeArrowheads="1"/>
          </p:cNvSpPr>
          <p:nvPr/>
        </p:nvSpPr>
        <p:spPr bwMode="auto">
          <a:xfrm>
            <a:off x="2063658" y="6217493"/>
            <a:ext cx="16048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0FA96"/>
              </a:buClr>
              <a:buChar char="•"/>
              <a:defRPr kumimoji="1" sz="28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0FA96"/>
              </a:buClr>
              <a:buChar char="–"/>
              <a:defRPr kumimoji="1" sz="24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0FA96"/>
              </a:buClr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0FA96"/>
              </a:buClr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FTD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：</a:t>
            </a:r>
            <a:r>
              <a:rPr kumimoji="1" lang="en-US" altLang="ja-JP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Trifluridine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TPI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：</a:t>
            </a:r>
            <a:r>
              <a:rPr kumimoji="1" lang="en-US" altLang="ja-JP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Tipiracil-HCl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6172" name="Rectangle 2"/>
          <p:cNvSpPr txBox="1">
            <a:spLocks/>
          </p:cNvSpPr>
          <p:nvPr/>
        </p:nvSpPr>
        <p:spPr bwMode="auto">
          <a:xfrm>
            <a:off x="1981122" y="255182"/>
            <a:ext cx="8229759" cy="581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0FA96"/>
              </a:buClr>
              <a:buChar char="•"/>
              <a:defRPr kumimoji="1" sz="28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0FA96"/>
              </a:buClr>
              <a:buChar char="–"/>
              <a:defRPr kumimoji="1" sz="24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0FA96"/>
              </a:buClr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0FA96"/>
              </a:buClr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GB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平成角ゴシック" pitchFamily="49" charset="-128"/>
                <a:cs typeface="Arial" charset="0"/>
              </a:rPr>
              <a:t>TAS-102; Mechanism of Action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847795" y="3301169"/>
            <a:ext cx="3096674" cy="2936225"/>
            <a:chOff x="323850" y="3481189"/>
            <a:chExt cx="3097213" cy="2936226"/>
          </a:xfrm>
        </p:grpSpPr>
        <p:sp>
          <p:nvSpPr>
            <p:cNvPr id="6174" name="Text Box 29"/>
            <p:cNvSpPr txBox="1">
              <a:spLocks noChangeArrowheads="1"/>
            </p:cNvSpPr>
            <p:nvPr/>
          </p:nvSpPr>
          <p:spPr bwMode="auto">
            <a:xfrm>
              <a:off x="756759" y="4283845"/>
              <a:ext cx="647685" cy="369332"/>
            </a:xfrm>
            <a:prstGeom prst="rect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0FA96"/>
                </a:buClr>
                <a:buChar char="•"/>
                <a:defRPr kumimoji="1" sz="2800">
                  <a:solidFill>
                    <a:schemeClr val="tx1"/>
                  </a:solidFill>
                  <a:latin typeface="Arial" pitchFamily="34" charset="0"/>
                  <a:ea typeface="平成角ゴシック" pitchFamily="49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0FA96"/>
                </a:buClr>
                <a:buChar char="–"/>
                <a:defRPr kumimoji="1" sz="2400">
                  <a:solidFill>
                    <a:schemeClr val="tx1"/>
                  </a:solidFill>
                  <a:latin typeface="Arial" pitchFamily="34" charset="0"/>
                  <a:ea typeface="平成角ゴシック" pitchFamily="49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F0FA96"/>
                </a:buClr>
                <a:buChar char="•"/>
                <a:defRPr kumimoji="1" sz="2000">
                  <a:solidFill>
                    <a:schemeClr val="tx1"/>
                  </a:solidFill>
                  <a:latin typeface="Arial" pitchFamily="34" charset="0"/>
                  <a:ea typeface="平成角ゴシック" pitchFamily="49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0FA96"/>
                </a:buClr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平成角ゴシック" pitchFamily="49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F0FA96"/>
                </a:buClr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平成角ゴシック" pitchFamily="49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FA96"/>
                </a:buClr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平成角ゴシック" pitchFamily="49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FA96"/>
                </a:buClr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平成角ゴシック" pitchFamily="49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FA96"/>
                </a:buClr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平成角ゴシック" pitchFamily="49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FA96"/>
                </a:buClr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平成角ゴシック" pitchFamily="49" charset="-128"/>
                </a:defRPr>
              </a:lvl9pPr>
            </a:lstStyle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Arial" pitchFamily="34" charset="0"/>
                </a:rPr>
                <a:t>FTD</a:t>
              </a:r>
            </a:p>
          </p:txBody>
        </p:sp>
        <p:sp>
          <p:nvSpPr>
            <p:cNvPr id="6175" name="Text Box 29"/>
            <p:cNvSpPr txBox="1">
              <a:spLocks noChangeArrowheads="1"/>
            </p:cNvSpPr>
            <p:nvPr/>
          </p:nvSpPr>
          <p:spPr bwMode="auto">
            <a:xfrm>
              <a:off x="2350814" y="4262365"/>
              <a:ext cx="601801" cy="36933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0FA96"/>
                </a:buClr>
                <a:buChar char="•"/>
                <a:defRPr kumimoji="1" sz="2800">
                  <a:solidFill>
                    <a:schemeClr val="tx1"/>
                  </a:solidFill>
                  <a:latin typeface="Arial" pitchFamily="34" charset="0"/>
                  <a:ea typeface="平成角ゴシック" pitchFamily="49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0FA96"/>
                </a:buClr>
                <a:buChar char="–"/>
                <a:defRPr kumimoji="1" sz="2400">
                  <a:solidFill>
                    <a:schemeClr val="tx1"/>
                  </a:solidFill>
                  <a:latin typeface="Arial" pitchFamily="34" charset="0"/>
                  <a:ea typeface="平成角ゴシック" pitchFamily="49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F0FA96"/>
                </a:buClr>
                <a:buChar char="•"/>
                <a:defRPr kumimoji="1" sz="2000">
                  <a:solidFill>
                    <a:schemeClr val="tx1"/>
                  </a:solidFill>
                  <a:latin typeface="Arial" pitchFamily="34" charset="0"/>
                  <a:ea typeface="平成角ゴシック" pitchFamily="49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0FA96"/>
                </a:buClr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平成角ゴシック" pitchFamily="49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F0FA96"/>
                </a:buClr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平成角ゴシック" pitchFamily="49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FA96"/>
                </a:buClr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平成角ゴシック" pitchFamily="49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FA96"/>
                </a:buClr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平成角ゴシック" pitchFamily="49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FA96"/>
                </a:buClr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平成角ゴシック" pitchFamily="49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FA96"/>
                </a:buClr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平成角ゴシック" pitchFamily="49" charset="-128"/>
                </a:defRPr>
              </a:lvl9pPr>
            </a:lstStyle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Arial" pitchFamily="34" charset="0"/>
                </a:rPr>
                <a:t>TPI</a:t>
              </a:r>
            </a:p>
          </p:txBody>
        </p:sp>
        <p:sp>
          <p:nvSpPr>
            <p:cNvPr id="3" name="角丸四角形 2"/>
            <p:cNvSpPr/>
            <p:nvPr/>
          </p:nvSpPr>
          <p:spPr bwMode="auto">
            <a:xfrm>
              <a:off x="323850" y="3850568"/>
              <a:ext cx="3097213" cy="2530760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円/楕円 3"/>
            <p:cNvSpPr/>
            <p:nvPr/>
          </p:nvSpPr>
          <p:spPr bwMode="auto">
            <a:xfrm>
              <a:off x="468338" y="3481189"/>
              <a:ext cx="2809285" cy="71120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TAS-102</a:t>
              </a: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200" b="1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(Oral Combination Drug)</a:t>
              </a:r>
              <a:endParaRPr kumimoji="0" lang="ja-JP" alt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78" name="テキスト ボックス 5"/>
            <p:cNvSpPr txBox="1">
              <a:spLocks noChangeArrowheads="1"/>
            </p:cNvSpPr>
            <p:nvPr/>
          </p:nvSpPr>
          <p:spPr bwMode="auto">
            <a:xfrm>
              <a:off x="663768" y="6048083"/>
              <a:ext cx="241005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0FA96"/>
                </a:buClr>
                <a:buChar char="•"/>
                <a:defRPr kumimoji="1" sz="2800">
                  <a:solidFill>
                    <a:schemeClr val="tx1"/>
                  </a:solidFill>
                  <a:latin typeface="Arial" pitchFamily="34" charset="0"/>
                  <a:ea typeface="平成角ゴシック" pitchFamily="49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0FA96"/>
                </a:buClr>
                <a:buChar char="–"/>
                <a:defRPr kumimoji="1" sz="2400">
                  <a:solidFill>
                    <a:schemeClr val="tx1"/>
                  </a:solidFill>
                  <a:latin typeface="Arial" pitchFamily="34" charset="0"/>
                  <a:ea typeface="平成角ゴシック" pitchFamily="49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F0FA96"/>
                </a:buClr>
                <a:buChar char="•"/>
                <a:defRPr kumimoji="1" sz="2000">
                  <a:solidFill>
                    <a:schemeClr val="tx1"/>
                  </a:solidFill>
                  <a:latin typeface="Arial" pitchFamily="34" charset="0"/>
                  <a:ea typeface="平成角ゴシック" pitchFamily="49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0FA96"/>
                </a:buClr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平成角ゴシック" pitchFamily="49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F0FA96"/>
                </a:buClr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平成角ゴシック" pitchFamily="49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FA96"/>
                </a:buClr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平成角ゴシック" pitchFamily="49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FA96"/>
                </a:buClr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平成角ゴシック" pitchFamily="49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FA96"/>
                </a:buClr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平成角ゴシック" pitchFamily="49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0FA96"/>
                </a:buClr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平成角ゴシック" pitchFamily="49" charset="-128"/>
                </a:defRPr>
              </a:lvl9pPr>
            </a:lstStyle>
            <a:p>
              <a:pPr marL="0" marR="0" lvl="0" indent="0" algn="l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MS PGothic" pitchFamily="34" charset="-128"/>
                  <a:cs typeface="Arial" pitchFamily="34" charset="0"/>
                </a:rPr>
                <a:t>Molar ratio = 1  :  0.5</a:t>
              </a:r>
              <a:endParaRPr kumimoji="1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endParaRPr>
            </a:p>
          </p:txBody>
        </p:sp>
        <p:pic>
          <p:nvPicPr>
            <p:cNvPr id="6179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948" y="4683795"/>
              <a:ext cx="1524087" cy="1409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995C00"/>
                    </a:outerShdw>
                  </a:effectLst>
                </a14:hiddenEffects>
              </a:ext>
            </a:extLst>
          </p:spPr>
        </p:pic>
        <p:pic>
          <p:nvPicPr>
            <p:cNvPr id="6180" name="Picture 4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742" y="4683796"/>
              <a:ext cx="1203732" cy="1409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7961" dir="2700000" algn="ctr" rotWithShape="0">
                      <a:srgbClr val="995C00"/>
                    </a:outerShdw>
                  </a:effectLst>
                </a14:hiddenEffects>
              </a:ext>
            </a:extLst>
          </p:spPr>
        </p:pic>
      </p:grpSp>
      <p:pic>
        <p:nvPicPr>
          <p:cNvPr id="1027" name="Picture 3" descr="C:\Users\x33712\Desktop\F3dTTP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009" y="3861048"/>
            <a:ext cx="1129963" cy="110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x33712\Desktop\F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269" y="1348415"/>
            <a:ext cx="848227" cy="95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 Box 3"/>
          <p:cNvSpPr txBox="1">
            <a:spLocks noChangeArrowheads="1"/>
          </p:cNvSpPr>
          <p:nvPr/>
        </p:nvSpPr>
        <p:spPr bwMode="auto">
          <a:xfrm>
            <a:off x="1950599" y="1864798"/>
            <a:ext cx="57099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0FA96"/>
              </a:buClr>
              <a:buChar char="•"/>
              <a:defRPr kumimoji="1" sz="28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0FA96"/>
              </a:buClr>
              <a:buChar char="–"/>
              <a:defRPr kumimoji="1" sz="24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0FA96"/>
              </a:buClr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0FA96"/>
              </a:buClr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0FA96"/>
              </a:buClr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平成角ゴシック" pitchFamily="49" charset="-128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FTY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pic>
        <p:nvPicPr>
          <p:cNvPr id="1029" name="Picture 5" descr="C:\Users\x33712\Desktop\F3dTMP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375" y="2041146"/>
            <a:ext cx="980631" cy="88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x33712\Desktop\F3dTDP_edited-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453" y="3018920"/>
            <a:ext cx="1168051" cy="101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x33712\Desktop\FTD 1_edited-3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851" y="918555"/>
            <a:ext cx="1433155" cy="161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14"/>
          <p:cNvSpPr txBox="1">
            <a:spLocks noChangeArrowheads="1"/>
          </p:cNvSpPr>
          <p:nvPr/>
        </p:nvSpPr>
        <p:spPr bwMode="auto">
          <a:xfrm>
            <a:off x="9529810" y="6464452"/>
            <a:ext cx="250555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Yoshino et al., WCGIC 2014</a:t>
            </a:r>
          </a:p>
        </p:txBody>
      </p:sp>
    </p:spTree>
    <p:extLst>
      <p:ext uri="{BB962C8B-B14F-4D97-AF65-F5344CB8AC3E}">
        <p14:creationId xmlns:p14="http://schemas.microsoft.com/office/powerpoint/2010/main" val="393643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38E97-0275-0B4E-A4C3-0117DB9E3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465" y="297660"/>
            <a:ext cx="10515600" cy="748568"/>
          </a:xfrm>
        </p:spPr>
        <p:txBody>
          <a:bodyPr/>
          <a:lstStyle/>
          <a:p>
            <a:r>
              <a:rPr lang="en-US" b="1" dirty="0"/>
              <a:t>Refractory mCRC: TASCO-1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4357A7-3E29-4D45-8F18-50AB126958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095"/>
          <a:stretch/>
        </p:blipFill>
        <p:spPr>
          <a:xfrm>
            <a:off x="1070460" y="1021533"/>
            <a:ext cx="7459320" cy="31603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99037C-0D79-6548-88E0-8D541D81C1A0}"/>
              </a:ext>
            </a:extLst>
          </p:cNvPr>
          <p:cNvSpPr txBox="1"/>
          <p:nvPr/>
        </p:nvSpPr>
        <p:spPr>
          <a:xfrm>
            <a:off x="7319473" y="5863027"/>
            <a:ext cx="4599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Lesniewski-Kmak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K, et al.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Ann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Oncol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2018;29 (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abstr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O-022).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EA556FC-00D0-DF43-B25D-BB69A52D36FD}"/>
              </a:ext>
            </a:extLst>
          </p:cNvPr>
          <p:cNvSpPr/>
          <p:nvPr/>
        </p:nvSpPr>
        <p:spPr bwMode="auto">
          <a:xfrm>
            <a:off x="7709229" y="4158964"/>
            <a:ext cx="4178387" cy="1498600"/>
          </a:xfrm>
          <a:prstGeom prst="round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121917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What comes next if this is 1L?</a:t>
            </a:r>
          </a:p>
        </p:txBody>
      </p:sp>
      <p:sp>
        <p:nvSpPr>
          <p:cNvPr id="7" name="Rectangle 6"/>
          <p:cNvSpPr/>
          <p:nvPr/>
        </p:nvSpPr>
        <p:spPr>
          <a:xfrm>
            <a:off x="312464" y="5586027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Arial" charset="0"/>
                <a:cs typeface="Calibri"/>
              </a:rPr>
              <a:t>BID, twice daily; C-B,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Arial" charset="0"/>
                <a:cs typeface="Calibri"/>
              </a:rPr>
              <a:t>capecitabine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Arial" charset="0"/>
                <a:cs typeface="Calibri"/>
              </a:rPr>
              <a:t> + bevacizumab; CI, confidence interval;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Arial" charset="0"/>
                <a:cs typeface="Calibri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Arial" charset="0"/>
                <a:cs typeface="Calibri"/>
              </a:rPr>
              <a:t>DCR, disease control rate; HR, hazard ratio; ORR; overall response rate;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Arial" charset="0"/>
                <a:cs typeface="Calibri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Arial" charset="0"/>
                <a:cs typeface="Calibri"/>
              </a:rPr>
              <a:t>OS, overall survival; PFS, progression-free survival; PO, by mouth;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Arial" charset="0"/>
                <a:cs typeface="Calibri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Arial" charset="0"/>
                <a:cs typeface="Calibri"/>
              </a:rPr>
              <a:t>TT/B,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Arial" charset="0"/>
                <a:cs typeface="Calibri"/>
              </a:rPr>
              <a:t>trifluridine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Arial" charset="0"/>
                <a:cs typeface="Calibri"/>
              </a:rPr>
              <a:t>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/>
                <a:ea typeface="Arial" charset="0"/>
                <a:cs typeface="Calibri"/>
              </a:rPr>
              <a:t>tipiracil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" charset="0"/>
                <a:cs typeface="Calibri"/>
              </a:rPr>
              <a:t>+ bevacizumab.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BA1406B-84D8-2146-8D93-4B7C7858C7BC}"/>
              </a:ext>
            </a:extLst>
          </p:cNvPr>
          <p:cNvGrpSpPr/>
          <p:nvPr/>
        </p:nvGrpSpPr>
        <p:grpSpPr>
          <a:xfrm>
            <a:off x="8737728" y="1836316"/>
            <a:ext cx="2724912" cy="1627632"/>
            <a:chOff x="8634761" y="1742041"/>
            <a:chExt cx="2724912" cy="1627632"/>
          </a:xfrm>
        </p:grpSpPr>
        <p:sp>
          <p:nvSpPr>
            <p:cNvPr id="8" name="Rounded Rectangle 7"/>
            <p:cNvSpPr/>
            <p:nvPr/>
          </p:nvSpPr>
          <p:spPr bwMode="auto">
            <a:xfrm>
              <a:off x="8634761" y="1742041"/>
              <a:ext cx="2724912" cy="1627632"/>
            </a:xfrm>
            <a:prstGeom prst="roundRect">
              <a:avLst/>
            </a:prstGeom>
            <a:solidFill>
              <a:srgbClr val="FFBE26"/>
            </a:solidFill>
            <a:ln w="9525" cap="flat" cmpd="sng" algn="ctr">
              <a:solidFill>
                <a:srgbClr val="F6954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927369" y="1742041"/>
              <a:ext cx="213969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Primary endpoint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PFS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Secondary endpoints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OS, ORR, DCR, tumor response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Safety, tolerability</a:t>
              </a:r>
            </a:p>
          </p:txBody>
        </p:sp>
      </p:grp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642721B-4202-784E-8507-97A3849F3A46}"/>
              </a:ext>
            </a:extLst>
          </p:cNvPr>
          <p:cNvSpPr txBox="1">
            <a:spLocks/>
          </p:cNvSpPr>
          <p:nvPr/>
        </p:nvSpPr>
        <p:spPr bwMode="auto">
          <a:xfrm>
            <a:off x="551465" y="1085387"/>
            <a:ext cx="3970516" cy="943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4792" indent="-304792" algn="l" rtl="0" eaLnBrk="1" fontAlgn="base" hangingPunct="1">
              <a:lnSpc>
                <a:spcPct val="90000"/>
              </a:lnSpc>
              <a:spcBef>
                <a:spcPts val="16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rtl="0" eaLnBrk="1" fontAlgn="base" hangingPunct="1">
              <a:lnSpc>
                <a:spcPct val="80000"/>
              </a:lnSpc>
              <a:spcBef>
                <a:spcPts val="800"/>
              </a:spcBef>
              <a:spcAft>
                <a:spcPct val="0"/>
              </a:spcAft>
              <a:buChar char="–"/>
              <a:defRPr sz="2667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sz="2133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»"/>
              <a:defRPr sz="2133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667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Multicenter, randomized, open-label Phase II study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E6C232-C3D1-0A46-B1B1-E2CFE54B0C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7815" y="4086350"/>
            <a:ext cx="7190153" cy="1638752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Median PFS was 9.2 months TT/B vs 7.8 months </a:t>
            </a:r>
          </a:p>
          <a:p>
            <a:pPr lvl="1"/>
            <a:r>
              <a:rPr lang="en-US" sz="1600" dirty="0"/>
              <a:t>HR of 0.71 (95% CI, 0.48-1.06)</a:t>
            </a:r>
          </a:p>
          <a:p>
            <a:r>
              <a:rPr lang="en-US" sz="2000" dirty="0"/>
              <a:t>Preliminary median OS was 18 months TT/B </a:t>
            </a:r>
            <a:r>
              <a:rPr lang="en-US" sz="2000" dirty="0" err="1"/>
              <a:t>vs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/>
              <a:t>16.2 months C-B</a:t>
            </a:r>
          </a:p>
          <a:p>
            <a:pPr lvl="1"/>
            <a:r>
              <a:rPr lang="en-US" sz="1600" dirty="0"/>
              <a:t>HR of 0.56 (95% CI, 0.32-0.98)</a:t>
            </a:r>
            <a:endParaRPr lang="en-US" sz="2133" dirty="0"/>
          </a:p>
        </p:txBody>
      </p:sp>
    </p:spTree>
    <p:extLst>
      <p:ext uri="{BB962C8B-B14F-4D97-AF65-F5344CB8AC3E}">
        <p14:creationId xmlns:p14="http://schemas.microsoft.com/office/powerpoint/2010/main" val="78322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20D46-D125-9742-BE95-99F8D4340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0"/>
            <a:ext cx="8534400" cy="952499"/>
          </a:xfrm>
        </p:spPr>
        <p:txBody>
          <a:bodyPr/>
          <a:lstStyle/>
          <a:p>
            <a:r>
              <a:rPr lang="en-US" dirty="0"/>
              <a:t>Disclosures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912CA8B-0708-F741-839F-7BC052D5246A}"/>
              </a:ext>
            </a:extLst>
          </p:cNvPr>
          <p:cNvGraphicFramePr>
            <a:graphicFrameLocks noGrp="1"/>
          </p:cNvGraphicFramePr>
          <p:nvPr/>
        </p:nvGraphicFramePr>
        <p:xfrm>
          <a:off x="804809" y="844923"/>
          <a:ext cx="10840344" cy="5773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0265">
                  <a:extLst>
                    <a:ext uri="{9D8B030D-6E8A-4147-A177-3AD203B41FA5}">
                      <a16:colId xmlns:a16="http://schemas.microsoft.com/office/drawing/2014/main" val="3032278984"/>
                    </a:ext>
                  </a:extLst>
                </a:gridCol>
                <a:gridCol w="9230079">
                  <a:extLst>
                    <a:ext uri="{9D8B030D-6E8A-4147-A177-3AD203B41FA5}">
                      <a16:colId xmlns:a16="http://schemas.microsoft.com/office/drawing/2014/main" val="1260360535"/>
                    </a:ext>
                  </a:extLst>
                </a:gridCol>
              </a:tblGrid>
              <a:tr h="2002661">
                <a:tc>
                  <a:txBody>
                    <a:bodyPr/>
                    <a:lstStyle/>
                    <a:p>
                      <a:r>
                        <a:rPr lang="en-US" sz="13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Consulting Agreements</a:t>
                      </a:r>
                      <a:r>
                        <a:rPr lang="en-US" sz="13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3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E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Agios</a:t>
                      </a:r>
                      <a:r>
                        <a:rPr lang="en-US" sz="13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Pharmaceuticals Inc, Amgen Inc, </a:t>
                      </a:r>
                      <a:r>
                        <a:rPr lang="en-US" sz="1300" b="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Apexigen</a:t>
                      </a:r>
                      <a:r>
                        <a:rPr lang="en-US" sz="13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Arch Oncology, ARMO </a:t>
                      </a:r>
                      <a:r>
                        <a:rPr lang="en-US" sz="1300" b="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BioSciences</a:t>
                      </a:r>
                      <a:r>
                        <a:rPr lang="en-US" sz="13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 Array </a:t>
                      </a:r>
                      <a:r>
                        <a:rPr lang="en-US" sz="1300" b="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BioPharma</a:t>
                      </a:r>
                      <a:r>
                        <a:rPr lang="en-US" sz="13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Inc, AstraZeneca Pharmaceuticals LP, Bayer HealthCare Pharmaceuticals, </a:t>
                      </a:r>
                      <a:r>
                        <a:rPr lang="en-US" sz="1300" b="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BeiGene</a:t>
                      </a:r>
                      <a:r>
                        <a:rPr lang="en-US" sz="13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 Boehringer Ingelheim Pharmaceuticals Inc, Bristol-Myers Squibb Company, Celgene Corporation, Continuum Clinical, </a:t>
                      </a:r>
                      <a:r>
                        <a:rPr lang="en-US" sz="1300" b="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Cyteir</a:t>
                      </a:r>
                      <a:r>
                        <a:rPr lang="en-US" sz="13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Therapeutics, Daiichi Sankyo Inc, Five Prime Therapeutics Inc, FORMA Therapeutics, Genentech, a member of the Roche Group, Gilead Sciences Inc, GlaxoSmithKline, Incyte Corporation, Innate Pharma, Ipsen Biopharmaceuticals Inc, Janssen Biotech Inc, Leap Therapeutics Inc, Lilly, </a:t>
                      </a:r>
                      <a:r>
                        <a:rPr lang="en-US" sz="1300" b="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MacroGenics</a:t>
                      </a:r>
                      <a:r>
                        <a:rPr lang="en-US" sz="13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Inc, Merck, Merrimack Pharmaceuticals Inc, </a:t>
                      </a:r>
                      <a:r>
                        <a:rPr lang="en-US" sz="1300" b="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Moderna</a:t>
                      </a:r>
                      <a:r>
                        <a:rPr lang="en-US" sz="13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Inc, Molecular Partners, Novartis, </a:t>
                      </a:r>
                      <a:r>
                        <a:rPr lang="en-US" sz="1300" b="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OncoGenex</a:t>
                      </a:r>
                      <a:r>
                        <a:rPr lang="en-US" sz="13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Pharmaceuticals Inc, </a:t>
                      </a:r>
                      <a:r>
                        <a:rPr lang="en-US" sz="1300" b="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OncoMed</a:t>
                      </a:r>
                      <a:r>
                        <a:rPr lang="en-US" sz="13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Pharmaceuticals Inc, Pfizer Inc, </a:t>
                      </a:r>
                      <a:r>
                        <a:rPr lang="en-US" sz="1300" b="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PhoenixBio</a:t>
                      </a:r>
                      <a:r>
                        <a:rPr lang="en-US" sz="13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Prelude Therapeutics, Roche Laboratories Inc, Sanofi Genzyme, Seattle Genetics, Taiho Oncology Inc, Tanabe Research Laboratories, TG Therapeutics Inc, </a:t>
                      </a:r>
                      <a:r>
                        <a:rPr lang="en-US" sz="1300" b="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Tizona</a:t>
                      </a:r>
                      <a:r>
                        <a:rPr lang="en-US" sz="13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Therapeutics Inc, </a:t>
                      </a:r>
                      <a:r>
                        <a:rPr lang="en-US" sz="1300" b="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Tolero</a:t>
                      </a:r>
                      <a:r>
                        <a:rPr lang="en-US" sz="13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Pharmaceuticals, Torque Therapeutics, Translational Drug Development</a:t>
                      </a:r>
                      <a:r>
                        <a:rPr lang="en-US" sz="13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3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483972"/>
                  </a:ext>
                </a:extLst>
              </a:tr>
              <a:tr h="2959816">
                <a:tc>
                  <a:txBody>
                    <a:bodyPr/>
                    <a:lstStyle/>
                    <a:p>
                      <a:r>
                        <a:rPr lang="en-US" sz="13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Contracted Research</a:t>
                      </a:r>
                      <a:r>
                        <a:rPr lang="en-US" sz="13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3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E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AbbVie Inc, </a:t>
                      </a:r>
                      <a:r>
                        <a:rPr lang="en-US" sz="1300" b="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Acerta</a:t>
                      </a:r>
                      <a:r>
                        <a:rPr lang="en-US" sz="13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Pharma — A member of the AstraZeneca Group, ADC Therapeutics SA, </a:t>
                      </a:r>
                      <a:r>
                        <a:rPr lang="en-US" sz="1300" b="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Agios</a:t>
                      </a:r>
                      <a:r>
                        <a:rPr lang="en-US" sz="13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Pharmaceuticals Inc, Amgen Inc, </a:t>
                      </a:r>
                      <a:r>
                        <a:rPr lang="en-US" sz="1300" b="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Apexigen</a:t>
                      </a:r>
                      <a:r>
                        <a:rPr lang="en-US" sz="13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Arch Oncology, Arcus Biosciences, ARMO </a:t>
                      </a:r>
                      <a:r>
                        <a:rPr lang="en-US" sz="1300" b="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BioSciences</a:t>
                      </a:r>
                      <a:r>
                        <a:rPr lang="en-US" sz="13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Array </a:t>
                      </a:r>
                      <a:r>
                        <a:rPr lang="en-US" sz="1300" b="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BioPharma</a:t>
                      </a:r>
                      <a:r>
                        <a:rPr lang="en-US" sz="13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Inc, </a:t>
                      </a:r>
                      <a:r>
                        <a:rPr lang="en-US" sz="1300" b="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Arrys</a:t>
                      </a:r>
                      <a:r>
                        <a:rPr lang="en-US" sz="13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Therapeutics, a wholly owned subsidiary of </a:t>
                      </a:r>
                      <a:r>
                        <a:rPr lang="en-US" sz="1300" b="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Kyn</a:t>
                      </a:r>
                      <a:r>
                        <a:rPr lang="en-US" sz="13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Therapeutics, AstraZeneca Pharmaceuticals LP, Bayer HealthCare Pharmaceuticals, </a:t>
                      </a:r>
                      <a:r>
                        <a:rPr lang="en-US" sz="1300" b="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Bellicum</a:t>
                      </a:r>
                      <a:r>
                        <a:rPr lang="en-US" sz="13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Pharmaceuticals Inc, Blueprint Medicines, Boehringer Ingelheim Pharmaceuticals Inc, Boston Biomedical Inc, Bristol-Myers Squibb Company, </a:t>
                      </a:r>
                      <a:r>
                        <a:rPr lang="en-US" sz="1300" b="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Calithera</a:t>
                      </a:r>
                      <a:r>
                        <a:rPr lang="en-US" sz="13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Biosciences, Celgene Corporation, </a:t>
                      </a:r>
                      <a:r>
                        <a:rPr lang="en-US" sz="1300" b="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Celldex</a:t>
                      </a:r>
                      <a:r>
                        <a:rPr lang="en-US" sz="13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Therapeutics, </a:t>
                      </a:r>
                      <a:r>
                        <a:rPr lang="en-US" sz="1300" b="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CytomX</a:t>
                      </a:r>
                      <a:r>
                        <a:rPr lang="en-US" sz="13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Therapeutics, Daiichi Sankyo Inc, </a:t>
                      </a:r>
                      <a:r>
                        <a:rPr lang="en-US" sz="1300" b="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eFFECTOR</a:t>
                      </a:r>
                      <a:r>
                        <a:rPr lang="en-US" sz="13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Therapeutics Inc, Eisai Inc, EMD Serono Inc, </a:t>
                      </a:r>
                      <a:r>
                        <a:rPr lang="en-US" sz="1300" b="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Evelo</a:t>
                      </a:r>
                      <a:r>
                        <a:rPr lang="en-US" sz="13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Biosciences Inc, Five Prime Therapeutics Inc, FORMA Therapeutics, Forty Seven Inc, Genentech, a member of the Roche Group, Gilead Sciences Inc, GlaxoSmithKline, Gossamer Bio, Harpoon Therapeutics, ImClone Systems, a wholly owned subsidiary of Eli Lilly and Company, Incyte Corporation, Innate Pharma, Ipsen Biopharmaceuticals Inc, </a:t>
                      </a:r>
                      <a:r>
                        <a:rPr lang="en-US" sz="1300" b="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Jacobio</a:t>
                      </a:r>
                      <a:r>
                        <a:rPr lang="en-US" sz="13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Pharmaceuticals Co Ltd, </a:t>
                      </a:r>
                      <a:r>
                        <a:rPr lang="en-US" sz="1300" b="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Kolltan</a:t>
                      </a:r>
                      <a:r>
                        <a:rPr lang="en-US" sz="13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Pharmaceuticals Inc, Leap Therapeutics Inc, Lilly, </a:t>
                      </a:r>
                      <a:r>
                        <a:rPr lang="en-US" sz="1300" b="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MacroGenics</a:t>
                      </a:r>
                      <a:r>
                        <a:rPr lang="en-US" sz="13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Inc, MEI Pharma Inc, Merck, Merrimack Pharmaceuticals Inc, </a:t>
                      </a:r>
                      <a:r>
                        <a:rPr lang="en-US" sz="1300" b="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Mersana</a:t>
                      </a:r>
                      <a:r>
                        <a:rPr lang="en-US" sz="13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Therapeutics, </a:t>
                      </a:r>
                      <a:r>
                        <a:rPr lang="en-US" sz="1300" b="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Merus</a:t>
                      </a:r>
                      <a:r>
                        <a:rPr lang="en-US" sz="13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BV, </a:t>
                      </a:r>
                      <a:r>
                        <a:rPr lang="en-US" sz="1300" b="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Nektar</a:t>
                      </a:r>
                      <a:r>
                        <a:rPr lang="en-US" sz="13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Novartis, </a:t>
                      </a:r>
                      <a:r>
                        <a:rPr lang="en-US" sz="1300" b="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Novocure</a:t>
                      </a:r>
                      <a:r>
                        <a:rPr lang="en-US" sz="13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300" b="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OncoGenex</a:t>
                      </a:r>
                      <a:r>
                        <a:rPr lang="en-US" sz="13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Pharmaceuticals Inc, </a:t>
                      </a:r>
                      <a:r>
                        <a:rPr lang="en-US" sz="1300" b="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OncoMed</a:t>
                      </a:r>
                      <a:r>
                        <a:rPr lang="en-US" sz="13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Pharmaceuticals Inc, Onyx Pharmaceuticals, an Amgen subsidiary, Pfizer Inc, Pieris Pharmaceuticals Inc, Prelude Therapeutics, </a:t>
                      </a:r>
                      <a:r>
                        <a:rPr lang="en-US" sz="1300" b="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Rgenix</a:t>
                      </a:r>
                      <a:r>
                        <a:rPr lang="en-US" sz="13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Roche Laboratories Inc, Sanofi Genzyme, Seattle Genetics, Shattuck Labs, Sierra Oncology, </a:t>
                      </a:r>
                      <a:r>
                        <a:rPr lang="en-US" sz="1300" b="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SynDevRx</a:t>
                      </a:r>
                      <a:r>
                        <a:rPr lang="en-US" sz="13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Inc, Taiho Oncology Inc, Takeda Oncology, </a:t>
                      </a:r>
                      <a:r>
                        <a:rPr lang="en-US" sz="1300" b="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Tarveda</a:t>
                      </a:r>
                      <a:r>
                        <a:rPr lang="en-US" sz="13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Therapeutics, Tempest Therapeutics Inc, TG Therapeutics Inc, TRACON Pharmaceuticals Inc, </a:t>
                      </a:r>
                      <a:r>
                        <a:rPr lang="en-US" sz="1300" b="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Tyrogenex</a:t>
                      </a:r>
                      <a:r>
                        <a:rPr lang="en-US" sz="13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Inc, Unum Therapeutics, </a:t>
                      </a:r>
                      <a:r>
                        <a:rPr lang="en-US" sz="1300" b="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Vyriad</a:t>
                      </a:r>
                      <a:r>
                        <a:rPr lang="en-US" sz="1300" b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3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536810"/>
                  </a:ext>
                </a:extLst>
              </a:tr>
              <a:tr h="707355">
                <a:tc>
                  <a:txBody>
                    <a:bodyPr/>
                    <a:lstStyle/>
                    <a:p>
                      <a:r>
                        <a:rPr lang="en-US" sz="13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Data and Safety Monitoring Board/Committee</a:t>
                      </a:r>
                      <a:r>
                        <a:rPr lang="en-US" sz="13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3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E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b="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Five Prime Therapeutics Inc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E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34504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624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871" y="358820"/>
            <a:ext cx="10515600" cy="637765"/>
          </a:xfrm>
        </p:spPr>
        <p:txBody>
          <a:bodyPr>
            <a:noAutofit/>
          </a:bodyPr>
          <a:lstStyle/>
          <a:p>
            <a:r>
              <a:rPr lang="en-US" sz="2800" b="1" dirty="0"/>
              <a:t>Phase I Study of Trifluridine/</a:t>
            </a:r>
            <a:r>
              <a:rPr lang="en-US" sz="2800" b="1" dirty="0" err="1"/>
              <a:t>Tipiracil</a:t>
            </a:r>
            <a:r>
              <a:rPr lang="en-US" sz="2800" b="1" dirty="0"/>
              <a:t> Plus Irinotecan and Bevacizumab in Advanced Gastrointestinal Tumors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6188"/>
          <a:stretch/>
        </p:blipFill>
        <p:spPr>
          <a:xfrm>
            <a:off x="1941734" y="1116467"/>
            <a:ext cx="9181946" cy="41008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2871" y="5741533"/>
            <a:ext cx="11046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Varghese AM, Cardin DB, Hersch J, Benson A, Hochster HS, Makris L, Hamada K, Berlin J,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Saltz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LB.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 Cancer Res. 2020 Jan 10. [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Epub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ahead of print]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B5637C-7684-8845-9463-7153BDFB7017}"/>
              </a:ext>
            </a:extLst>
          </p:cNvPr>
          <p:cNvSpPr txBox="1"/>
          <p:nvPr/>
        </p:nvSpPr>
        <p:spPr>
          <a:xfrm>
            <a:off x="2093420" y="5141724"/>
            <a:ext cx="115929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Baseline</a:t>
            </a:r>
            <a:b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assessments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E0E135-03B9-B34B-B09D-BC4374544CCB}"/>
              </a:ext>
            </a:extLst>
          </p:cNvPr>
          <p:cNvSpPr txBox="1"/>
          <p:nvPr/>
        </p:nvSpPr>
        <p:spPr>
          <a:xfrm>
            <a:off x="3536094" y="5141724"/>
            <a:ext cx="417133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FTD/TPI and IRI treatment continued until a treatment</a:t>
            </a:r>
            <a:b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discontinuation criterion was met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74A15E-B420-CD4C-AA1F-326D0B11B1D0}"/>
              </a:ext>
            </a:extLst>
          </p:cNvPr>
          <p:cNvSpPr txBox="1"/>
          <p:nvPr/>
        </p:nvSpPr>
        <p:spPr>
          <a:xfrm>
            <a:off x="7805905" y="5141724"/>
            <a:ext cx="206524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Treatment continued until</a:t>
            </a:r>
            <a:b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treatment discontinued</a:t>
            </a:r>
          </a:p>
        </p:txBody>
      </p:sp>
    </p:spTree>
    <p:extLst>
      <p:ext uri="{BB962C8B-B14F-4D97-AF65-F5344CB8AC3E}">
        <p14:creationId xmlns:p14="http://schemas.microsoft.com/office/powerpoint/2010/main" val="207193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436" y="107576"/>
            <a:ext cx="6302188" cy="2088777"/>
          </a:xfrm>
        </p:spPr>
        <p:txBody>
          <a:bodyPr>
            <a:noAutofit/>
          </a:bodyPr>
          <a:lstStyle/>
          <a:p>
            <a:r>
              <a:rPr lang="en-US" sz="2000" b="1" dirty="0"/>
              <a:t>TAS-102 with or without bevacizumab in patients with </a:t>
            </a:r>
            <a:r>
              <a:rPr lang="en-US" sz="2000" b="1" dirty="0" err="1"/>
              <a:t>chemorefractory</a:t>
            </a:r>
            <a:r>
              <a:rPr lang="en-US" sz="2000" b="1" dirty="0"/>
              <a:t> metastatic colorectal cancer:</a:t>
            </a:r>
            <a:br>
              <a:rPr lang="en-US" sz="2000" b="1" dirty="0"/>
            </a:br>
            <a:r>
              <a:rPr lang="en-US" sz="2000" b="1" dirty="0"/>
              <a:t>an investigator-initiated, open-label, </a:t>
            </a:r>
            <a:r>
              <a:rPr lang="en-US" sz="2000" b="1" dirty="0" err="1"/>
              <a:t>randomised</a:t>
            </a:r>
            <a:r>
              <a:rPr lang="en-US" sz="2000" b="1" dirty="0"/>
              <a:t>,</a:t>
            </a:r>
            <a:br>
              <a:rPr lang="en-US" sz="2000" b="1" dirty="0"/>
            </a:br>
            <a:r>
              <a:rPr lang="en-US" sz="2000" b="1" dirty="0"/>
              <a:t>phase 2 trial</a:t>
            </a:r>
            <a:br>
              <a:rPr lang="en-US" sz="2000" dirty="0"/>
            </a:br>
            <a:r>
              <a:rPr lang="en-US" sz="1400" dirty="0"/>
              <a:t>Pfeiffer et al: Lancet Oncology January 27, 2020</a:t>
            </a:r>
            <a:br>
              <a:rPr lang="en-US" sz="1400" dirty="0"/>
            </a:br>
            <a:r>
              <a:rPr lang="en-US" sz="1400" dirty="0"/>
              <a:t>https://doi.org/10.1016/S1470-2045(19)30827-7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0204" y="200042"/>
            <a:ext cx="5181424" cy="6067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871" y="1913391"/>
            <a:ext cx="4670612" cy="444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8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A5751-2EE0-41D9-B505-A0886DEA0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006867"/>
          </a:xfrm>
        </p:spPr>
        <p:txBody>
          <a:bodyPr/>
          <a:lstStyle/>
          <a:p>
            <a:r>
              <a:rPr lang="en-US" dirty="0"/>
              <a:t>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AB27C-20E0-4225-9AAD-4F87F461D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91710"/>
            <a:ext cx="10795000" cy="557073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900" dirty="0">
                <a:solidFill>
                  <a:schemeClr val="tx1"/>
                </a:solidFill>
              </a:rPr>
              <a:t>49 </a:t>
            </a:r>
            <a:r>
              <a:rPr lang="en-US" sz="1900" dirty="0" err="1">
                <a:solidFill>
                  <a:schemeClr val="tx1"/>
                </a:solidFill>
              </a:rPr>
              <a:t>yo</a:t>
            </a:r>
            <a:r>
              <a:rPr lang="en-US" sz="1900" dirty="0">
                <a:solidFill>
                  <a:schemeClr val="tx1"/>
                </a:solidFill>
              </a:rPr>
              <a:t> man who presented with abdominal pain, fever, and night sweats.</a:t>
            </a:r>
          </a:p>
          <a:p>
            <a:pPr>
              <a:spcBef>
                <a:spcPts val="0"/>
              </a:spcBef>
            </a:pPr>
            <a:r>
              <a:rPr lang="en-US" sz="1900" dirty="0">
                <a:solidFill>
                  <a:schemeClr val="tx1"/>
                </a:solidFill>
              </a:rPr>
              <a:t>CT scan revealed a mass in the right lower quadrant.</a:t>
            </a:r>
          </a:p>
          <a:p>
            <a:pPr>
              <a:spcBef>
                <a:spcPts val="0"/>
              </a:spcBef>
            </a:pPr>
            <a:r>
              <a:rPr lang="en-US" sz="1900" dirty="0">
                <a:solidFill>
                  <a:schemeClr val="tx1"/>
                </a:solidFill>
              </a:rPr>
              <a:t>R hemicolectomy was performed and pathology showed a T3 N0 M0 high grade adenocarcinoma that was KRAS mutated, </a:t>
            </a:r>
            <a:r>
              <a:rPr lang="en-US" sz="1900" dirty="0" err="1">
                <a:solidFill>
                  <a:schemeClr val="tx1"/>
                </a:solidFill>
              </a:rPr>
              <a:t>dMMR</a:t>
            </a:r>
            <a:r>
              <a:rPr lang="en-US" sz="1900" dirty="0">
                <a:solidFill>
                  <a:schemeClr val="tx1"/>
                </a:solidFill>
              </a:rPr>
              <a:t>. Germline testing confirmed Lynch syndrome.</a:t>
            </a:r>
          </a:p>
          <a:p>
            <a:pPr>
              <a:spcBef>
                <a:spcPts val="0"/>
              </a:spcBef>
            </a:pPr>
            <a:r>
              <a:rPr lang="en-US" sz="1900" dirty="0">
                <a:solidFill>
                  <a:schemeClr val="tx1"/>
                </a:solidFill>
              </a:rPr>
              <a:t>No adjuvant therapy was given.</a:t>
            </a:r>
          </a:p>
          <a:p>
            <a:pPr>
              <a:spcBef>
                <a:spcPts val="0"/>
              </a:spcBef>
            </a:pPr>
            <a:r>
              <a:rPr lang="en-US" sz="1900" dirty="0">
                <a:solidFill>
                  <a:schemeClr val="tx1"/>
                </a:solidFill>
              </a:rPr>
              <a:t>3 years later surveillance CT showed 2 peritoneal masses. Biopsy of one of the masses confirmed recurrent colon adenocarcinoma.</a:t>
            </a:r>
          </a:p>
          <a:p>
            <a:pPr>
              <a:spcBef>
                <a:spcPts val="0"/>
              </a:spcBef>
            </a:pPr>
            <a:r>
              <a:rPr lang="en-US" sz="1900" dirty="0">
                <a:solidFill>
                  <a:schemeClr val="tx1"/>
                </a:solidFill>
              </a:rPr>
              <a:t>He was started on FOLFOX-bevacizumab to which he had a PR but had progressive disease 10 months later.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900" dirty="0">
                <a:solidFill>
                  <a:schemeClr val="tx1"/>
                </a:solidFill>
              </a:rPr>
              <a:t>What immunotherapy treatment option would you choose for this patient?</a:t>
            </a:r>
          </a:p>
          <a:p>
            <a:pPr lvl="1">
              <a:spcBef>
                <a:spcPts val="0"/>
              </a:spcBef>
            </a:pPr>
            <a:r>
              <a:rPr lang="en-US" sz="1900" dirty="0">
                <a:solidFill>
                  <a:schemeClr val="tx1"/>
                </a:solidFill>
              </a:rPr>
              <a:t>A – Nivolumab</a:t>
            </a:r>
          </a:p>
          <a:p>
            <a:pPr lvl="1">
              <a:spcBef>
                <a:spcPts val="0"/>
              </a:spcBef>
            </a:pPr>
            <a:r>
              <a:rPr lang="en-US" sz="1900" dirty="0">
                <a:solidFill>
                  <a:schemeClr val="tx1"/>
                </a:solidFill>
              </a:rPr>
              <a:t>B – Pembrolizumab</a:t>
            </a:r>
          </a:p>
          <a:p>
            <a:pPr lvl="1">
              <a:spcBef>
                <a:spcPts val="0"/>
              </a:spcBef>
            </a:pPr>
            <a:r>
              <a:rPr lang="en-US" sz="1900" dirty="0">
                <a:solidFill>
                  <a:schemeClr val="tx1"/>
                </a:solidFill>
              </a:rPr>
              <a:t>C – </a:t>
            </a:r>
            <a:r>
              <a:rPr lang="en-US" sz="1900" dirty="0" err="1">
                <a:solidFill>
                  <a:schemeClr val="tx1"/>
                </a:solidFill>
              </a:rPr>
              <a:t>Atezolizumab</a:t>
            </a:r>
            <a:endParaRPr lang="en-US" sz="1900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sz="1900" dirty="0">
                <a:solidFill>
                  <a:schemeClr val="tx1"/>
                </a:solidFill>
              </a:rPr>
              <a:t>D – Nivolumab plus ipilimumab</a:t>
            </a:r>
          </a:p>
        </p:txBody>
      </p:sp>
    </p:spTree>
    <p:extLst>
      <p:ext uri="{BB962C8B-B14F-4D97-AF65-F5344CB8AC3E}">
        <p14:creationId xmlns:p14="http://schemas.microsoft.com/office/powerpoint/2010/main" val="334590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42429E2-6536-43B5-8DB4-F3F6A7653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350" y="-67377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56 </a:t>
            </a:r>
            <a:r>
              <a:rPr lang="en-US" sz="3600" dirty="0" err="1"/>
              <a:t>yo</a:t>
            </a:r>
            <a:r>
              <a:rPr lang="en-US" sz="3600" dirty="0"/>
              <a:t> man with Lynch syndrome and mCRC, treated with pembrolizumab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6D20D32-4AEF-49BC-943D-7EDBA0CEB7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27981" y="1241753"/>
            <a:ext cx="4860951" cy="2872127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FA09B25-50D9-4A64-9BB7-5409CCE53A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88932" y="1241753"/>
            <a:ext cx="4395788" cy="287212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FC9E7E5-2907-4B3F-AD46-73BD894AE31A}"/>
              </a:ext>
            </a:extLst>
          </p:cNvPr>
          <p:cNvSpPr/>
          <p:nvPr/>
        </p:nvSpPr>
        <p:spPr>
          <a:xfrm>
            <a:off x="3334183" y="1603732"/>
            <a:ext cx="1153886" cy="6762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75CC5B2-F55C-485E-A57D-39F29468FF8A}"/>
              </a:ext>
            </a:extLst>
          </p:cNvPr>
          <p:cNvSpPr/>
          <p:nvPr/>
        </p:nvSpPr>
        <p:spPr>
          <a:xfrm>
            <a:off x="7969699" y="1685128"/>
            <a:ext cx="1175657" cy="6966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9F2DA7-A3A6-A543-A407-8244DE7F21AC}"/>
              </a:ext>
            </a:extLst>
          </p:cNvPr>
          <p:cNvSpPr/>
          <p:nvPr/>
        </p:nvSpPr>
        <p:spPr>
          <a:xfrm>
            <a:off x="1004866" y="4610581"/>
            <a:ext cx="89498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He remains on pembrolizumab 5 years later in a PR.</a:t>
            </a:r>
          </a:p>
        </p:txBody>
      </p:sp>
    </p:spTree>
    <p:extLst>
      <p:ext uri="{BB962C8B-B14F-4D97-AF65-F5344CB8AC3E}">
        <p14:creationId xmlns:p14="http://schemas.microsoft.com/office/powerpoint/2010/main" val="257228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0131" y="79566"/>
            <a:ext cx="8229600" cy="677009"/>
          </a:xfrm>
        </p:spPr>
        <p:txBody>
          <a:bodyPr/>
          <a:lstStyle/>
          <a:p>
            <a:r>
              <a:rPr lang="en-US" dirty="0"/>
              <a:t>DNA Repair Mechanisms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idx="1"/>
          </p:nvPr>
        </p:nvSpPr>
        <p:spPr>
          <a:xfrm>
            <a:off x="1124164" y="873334"/>
            <a:ext cx="8153400" cy="861291"/>
          </a:xfrm>
        </p:spPr>
        <p:txBody>
          <a:bodyPr>
            <a:normAutofit/>
          </a:bodyPr>
          <a:lstStyle/>
          <a:p>
            <a:r>
              <a:rPr lang="en-US" sz="1900" dirty="0">
                <a:solidFill>
                  <a:schemeClr val="bg1"/>
                </a:solidFill>
              </a:rPr>
              <a:t>There are multiple DNA repair pathways; their use is mostly determined by the type of DNA lesion</a:t>
            </a:r>
            <a:r>
              <a:rPr lang="en-US" sz="1900" baseline="30000" dirty="0">
                <a:solidFill>
                  <a:schemeClr val="bg1"/>
                </a:solidFill>
              </a:rPr>
              <a:t>1</a:t>
            </a:r>
            <a:endParaRPr lang="en-US" sz="19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8" name="Picture 7" descr="Screen Shot 2014-10-03 at 11.06.34 AM.png">
            <a:extLst>
              <a:ext uri="{FF2B5EF4-FFF2-40B4-BE49-F238E27FC236}">
                <a16:creationId xmlns:a16="http://schemas.microsoft.com/office/drawing/2014/main" id="{2F0C3871-155A-49A0-93CA-D6371946E1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66" r="44073"/>
          <a:stretch/>
        </p:blipFill>
        <p:spPr>
          <a:xfrm>
            <a:off x="7029460" y="1414107"/>
            <a:ext cx="2248104" cy="2144338"/>
          </a:xfrm>
          <a:prstGeom prst="rect">
            <a:avLst/>
          </a:prstGeom>
          <a:ln>
            <a:solidFill>
              <a:schemeClr val="accent2"/>
            </a:solidFill>
          </a:ln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089269F-8506-45B7-A66D-0B280E244010}"/>
              </a:ext>
            </a:extLst>
          </p:cNvPr>
          <p:cNvGraphicFramePr>
            <a:graphicFrameLocks noGrp="1"/>
          </p:cNvGraphicFramePr>
          <p:nvPr/>
        </p:nvGraphicFramePr>
        <p:xfrm>
          <a:off x="9657036" y="1774435"/>
          <a:ext cx="1963891" cy="14616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5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88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2010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Stage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MSI-H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647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II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22%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2010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III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12%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2010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IV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3.5%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68F98333-CB31-4D93-AB8C-F43AC33C31FF}"/>
              </a:ext>
            </a:extLst>
          </p:cNvPr>
          <p:cNvSpPr txBox="1"/>
          <p:nvPr/>
        </p:nvSpPr>
        <p:spPr>
          <a:xfrm>
            <a:off x="9612717" y="1205843"/>
            <a:ext cx="15304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Stage Distribution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161C8AA1-7768-4EE8-B663-81D62D028B9A}"/>
              </a:ext>
            </a:extLst>
          </p:cNvPr>
          <p:cNvSpPr txBox="1">
            <a:spLocks/>
          </p:cNvSpPr>
          <p:nvPr/>
        </p:nvSpPr>
        <p:spPr>
          <a:xfrm>
            <a:off x="6958581" y="3733416"/>
            <a:ext cx="3295028" cy="2231788"/>
          </a:xfrm>
          <a:prstGeom prst="rect">
            <a:avLst/>
          </a:prstGeom>
          <a:noFill/>
        </p:spPr>
        <p:txBody>
          <a:bodyPr vert="horz" lIns="45720" tIns="45720" rIns="4572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20000"/>
              <a:buFont typeface="Wingdings" panose="05000000000000000000" pitchFamily="2" charset="2"/>
              <a:buChar char="§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50E8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MMR deficiency leads to accumulation of high numbers of mutations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50E82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Preferentially occurs in microsatellites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50E8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MMR deficiency occurs due to: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50E82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Lynch syndrome: 3%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50E82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Sporadic mutations: 12%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98227" y="6394480"/>
            <a:ext cx="7655169" cy="404850"/>
          </a:xfrm>
        </p:spPr>
        <p:txBody>
          <a:bodyPr/>
          <a:lstStyle/>
          <a:p>
            <a:r>
              <a:rPr lang="en-US" sz="1100" dirty="0">
                <a:solidFill>
                  <a:schemeClr val="tx1"/>
                </a:solidFill>
              </a:rPr>
              <a:t>MSI-H, microsatellite instability-high; MMR, mismatch repair. </a:t>
            </a:r>
          </a:p>
          <a:p>
            <a:r>
              <a:rPr lang="en-US" sz="1100" dirty="0">
                <a:solidFill>
                  <a:schemeClr val="tx1"/>
                </a:solidFill>
              </a:rPr>
              <a:t>1. Lord CJ, et al. </a:t>
            </a:r>
            <a:r>
              <a:rPr lang="en-US" sz="1100" i="1" dirty="0">
                <a:solidFill>
                  <a:schemeClr val="tx1"/>
                </a:solidFill>
              </a:rPr>
              <a:t>Nat Rev. </a:t>
            </a:r>
            <a:r>
              <a:rPr lang="en-US" sz="1100" dirty="0">
                <a:solidFill>
                  <a:schemeClr val="tx1"/>
                </a:solidFill>
              </a:rPr>
              <a:t>2012;481:287-294. 2. </a:t>
            </a:r>
            <a:r>
              <a:rPr lang="en-US" sz="1100" dirty="0" err="1">
                <a:solidFill>
                  <a:schemeClr val="tx1"/>
                </a:solidFill>
              </a:rPr>
              <a:t>Kloor</a:t>
            </a:r>
            <a:r>
              <a:rPr lang="en-US" sz="1100" dirty="0">
                <a:solidFill>
                  <a:schemeClr val="tx1"/>
                </a:solidFill>
              </a:rPr>
              <a:t> M, et al. </a:t>
            </a:r>
            <a:r>
              <a:rPr lang="en-US" sz="1100" i="1" dirty="0">
                <a:solidFill>
                  <a:schemeClr val="tx1"/>
                </a:solidFill>
              </a:rPr>
              <a:t>Trends Cancer. </a:t>
            </a:r>
            <a:r>
              <a:rPr lang="en-US" sz="1100" dirty="0">
                <a:solidFill>
                  <a:schemeClr val="tx1"/>
                </a:solidFill>
              </a:rPr>
              <a:t>2016;2:121-133.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6DF8029-5804-B24C-B691-11262E7CC558}"/>
              </a:ext>
            </a:extLst>
          </p:cNvPr>
          <p:cNvGrpSpPr/>
          <p:nvPr/>
        </p:nvGrpSpPr>
        <p:grpSpPr>
          <a:xfrm>
            <a:off x="1154958" y="1466331"/>
            <a:ext cx="5803623" cy="4713511"/>
            <a:chOff x="1154958" y="1466331"/>
            <a:chExt cx="5803623" cy="471351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A6F24C5-4992-49C3-B9BF-4D367731DFE6}"/>
                </a:ext>
              </a:extLst>
            </p:cNvPr>
            <p:cNvGrpSpPr/>
            <p:nvPr/>
          </p:nvGrpSpPr>
          <p:grpSpPr>
            <a:xfrm>
              <a:off x="1154958" y="1466331"/>
              <a:ext cx="5803623" cy="4713511"/>
              <a:chOff x="219364" y="2062548"/>
              <a:chExt cx="5576329" cy="4470496"/>
            </a:xfrm>
          </p:grpSpPr>
          <p:pic>
            <p:nvPicPr>
              <p:cNvPr id="7" name="Content Placeholder 5" descr="Screen Shot 2014-10-03 at 10.14.28 AM.png">
                <a:extLst>
                  <a:ext uri="{FF2B5EF4-FFF2-40B4-BE49-F238E27FC236}">
                    <a16:creationId xmlns:a16="http://schemas.microsoft.com/office/drawing/2014/main" id="{EDB3C8AB-07A0-44F5-B385-1A559C4550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46" r="2340" b="4308"/>
              <a:stretch/>
            </p:blipFill>
            <p:spPr>
              <a:xfrm>
                <a:off x="219364" y="2062548"/>
                <a:ext cx="5361050" cy="4470496"/>
              </a:xfrm>
              <a:prstGeom prst="rect">
                <a:avLst/>
              </a:prstGeom>
              <a:noFill/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02CD4D9-7063-47FF-A422-BB0B7F292D78}"/>
                  </a:ext>
                </a:extLst>
              </p:cNvPr>
              <p:cNvSpPr/>
              <p:nvPr/>
            </p:nvSpPr>
            <p:spPr>
              <a:xfrm>
                <a:off x="3915781" y="3975100"/>
                <a:ext cx="759840" cy="2517775"/>
              </a:xfrm>
              <a:prstGeom prst="rect">
                <a:avLst/>
              </a:prstGeom>
              <a:noFill/>
              <a:ln w="38100" cmpd="sng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D5418A0-8388-4A73-8059-66CAC05A47E0}"/>
                  </a:ext>
                </a:extLst>
              </p:cNvPr>
              <p:cNvSpPr/>
              <p:nvPr/>
            </p:nvSpPr>
            <p:spPr>
              <a:xfrm>
                <a:off x="3466381" y="2135170"/>
                <a:ext cx="1013256" cy="531396"/>
              </a:xfrm>
              <a:prstGeom prst="rect">
                <a:avLst/>
              </a:prstGeom>
              <a:noFill/>
              <a:ln w="38100" cmpd="sng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675B31AB-3290-4E54-A852-6398A481F3D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75620" y="3224697"/>
                <a:ext cx="1120073" cy="750403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655EF62-0A52-DB43-9A90-CA86A5B908C5}"/>
                </a:ext>
              </a:extLst>
            </p:cNvPr>
            <p:cNvSpPr txBox="1"/>
            <p:nvPr/>
          </p:nvSpPr>
          <p:spPr>
            <a:xfrm>
              <a:off x="5969565" y="5856550"/>
              <a:ext cx="550151" cy="2308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Glioma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04FC513-3F4C-C245-ACA6-223A863413CD}"/>
                </a:ext>
              </a:extLst>
            </p:cNvPr>
            <p:cNvSpPr txBox="1"/>
            <p:nvPr/>
          </p:nvSpPr>
          <p:spPr>
            <a:xfrm>
              <a:off x="1211474" y="5869250"/>
              <a:ext cx="790601" cy="2308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Tumor types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839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D5772-F384-4FD3-940A-6E64DEB65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333500"/>
          </a:xfrm>
        </p:spPr>
        <p:txBody>
          <a:bodyPr>
            <a:normAutofit/>
          </a:bodyPr>
          <a:lstStyle/>
          <a:p>
            <a:r>
              <a:rPr lang="en-US" sz="3200" dirty="0" err="1"/>
              <a:t>MSI</a:t>
            </a:r>
            <a:r>
              <a:rPr lang="en-US" sz="3200" dirty="0"/>
              <a:t>-H/</a:t>
            </a:r>
            <a:r>
              <a:rPr lang="en-US" sz="3200" dirty="0" err="1"/>
              <a:t>dMMR</a:t>
            </a:r>
            <a:r>
              <a:rPr lang="en-US" sz="3200" dirty="0"/>
              <a:t> CRC Results in </a:t>
            </a:r>
            <a:br>
              <a:rPr lang="en-US" sz="3200" dirty="0"/>
            </a:br>
            <a:r>
              <a:rPr lang="en-US" sz="3200" dirty="0"/>
              <a:t>Frameshift Neoantigens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F2E1A679-D724-4FB0-BA66-17A0654D7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1114" y="942145"/>
            <a:ext cx="5671286" cy="30730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500" b="1" dirty="0">
                <a:solidFill>
                  <a:schemeClr val="tx1"/>
                </a:solidFill>
              </a:rPr>
              <a:t>CRC Cases With </a:t>
            </a:r>
            <a:r>
              <a:rPr lang="en-US" sz="1500" b="1" dirty="0" err="1">
                <a:solidFill>
                  <a:schemeClr val="tx1"/>
                </a:solidFill>
              </a:rPr>
              <a:t>MSI</a:t>
            </a:r>
            <a:r>
              <a:rPr lang="en-US" sz="1500" b="1" dirty="0">
                <a:solidFill>
                  <a:schemeClr val="tx1"/>
                </a:solidFill>
              </a:rPr>
              <a:t> Events</a:t>
            </a:r>
            <a:r>
              <a:rPr lang="en-US" sz="1500" b="1" baseline="30000" dirty="0">
                <a:solidFill>
                  <a:schemeClr val="tx1"/>
                </a:solidFill>
              </a:rPr>
              <a:t>1</a:t>
            </a: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D18DF3-4011-4126-ABC3-23DD94F784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4694" y="6363605"/>
            <a:ext cx="6693697" cy="510953"/>
          </a:xfrm>
        </p:spPr>
        <p:txBody>
          <a:bodyPr/>
          <a:lstStyle/>
          <a:p>
            <a:r>
              <a:rPr lang="en-US" sz="1000" dirty="0">
                <a:solidFill>
                  <a:schemeClr val="tx1"/>
                </a:solidFill>
              </a:rPr>
              <a:t>1. Kim TM, et al. </a:t>
            </a:r>
            <a:r>
              <a:rPr lang="en-US" sz="1000" i="1" dirty="0">
                <a:solidFill>
                  <a:schemeClr val="tx1"/>
                </a:solidFill>
              </a:rPr>
              <a:t>Cell</a:t>
            </a:r>
            <a:r>
              <a:rPr lang="en-US" sz="1000" dirty="0">
                <a:solidFill>
                  <a:schemeClr val="tx1"/>
                </a:solidFill>
              </a:rPr>
              <a:t>. 2013;155(4):858-868. 2. </a:t>
            </a:r>
            <a:r>
              <a:rPr lang="en-US" sz="1000" dirty="0" err="1">
                <a:solidFill>
                  <a:schemeClr val="tx1"/>
                </a:solidFill>
              </a:rPr>
              <a:t>Kloor</a:t>
            </a:r>
            <a:r>
              <a:rPr lang="en-US" sz="1000" dirty="0">
                <a:solidFill>
                  <a:schemeClr val="tx1"/>
                </a:solidFill>
              </a:rPr>
              <a:t> M, et al. </a:t>
            </a:r>
            <a:r>
              <a:rPr lang="en-US" sz="1000" i="1" dirty="0">
                <a:solidFill>
                  <a:schemeClr val="tx1"/>
                </a:solidFill>
              </a:rPr>
              <a:t>Trends Cancer. </a:t>
            </a:r>
            <a:r>
              <a:rPr lang="en-US" sz="1000" dirty="0">
                <a:solidFill>
                  <a:schemeClr val="tx1"/>
                </a:solidFill>
              </a:rPr>
              <a:t>2016;2:121-133. 3. </a:t>
            </a:r>
            <a:r>
              <a:rPr lang="en-US" sz="1000" dirty="0" err="1">
                <a:solidFill>
                  <a:schemeClr val="tx1"/>
                </a:solidFill>
              </a:rPr>
              <a:t>Giannakis</a:t>
            </a:r>
            <a:r>
              <a:rPr lang="en-US" sz="1000" dirty="0">
                <a:solidFill>
                  <a:schemeClr val="tx1"/>
                </a:solidFill>
              </a:rPr>
              <a:t> M, et al. </a:t>
            </a:r>
            <a:r>
              <a:rPr lang="en-US" sz="1000" i="1" dirty="0">
                <a:solidFill>
                  <a:schemeClr val="tx1"/>
                </a:solidFill>
              </a:rPr>
              <a:t>Cell Report. </a:t>
            </a:r>
            <a:r>
              <a:rPr lang="en-US" sz="1000" dirty="0">
                <a:solidFill>
                  <a:schemeClr val="tx1"/>
                </a:solidFill>
              </a:rPr>
              <a:t>2016;15:857-865. 4. Chalmers ZR, et al. </a:t>
            </a:r>
            <a:r>
              <a:rPr lang="en-US" sz="1000" i="1" dirty="0">
                <a:solidFill>
                  <a:schemeClr val="tx1"/>
                </a:solidFill>
              </a:rPr>
              <a:t>Genomic Med</a:t>
            </a:r>
            <a:r>
              <a:rPr lang="en-US" sz="1000" dirty="0">
                <a:solidFill>
                  <a:schemeClr val="tx1"/>
                </a:solidFill>
              </a:rPr>
              <a:t>. 2017;9(1):34.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1D4BAB-B7EF-4AE0-8A15-2C0539B2A1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9" t="66507" r="17201"/>
          <a:stretch/>
        </p:blipFill>
        <p:spPr>
          <a:xfrm>
            <a:off x="290513" y="4350275"/>
            <a:ext cx="3568968" cy="2096549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B534B9-832B-4911-ADBD-37DA7A819F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417" y="4398945"/>
            <a:ext cx="4067668" cy="2032037"/>
          </a:xfrm>
          <a:prstGeom prst="rect">
            <a:avLst/>
          </a:prstGeom>
          <a:ln w="12700">
            <a:solidFill>
              <a:schemeClr val="accent2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7ADF0F-FBB3-457A-B8BC-65EB4F603C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2" r="63710" b="37906"/>
          <a:stretch/>
        </p:blipFill>
        <p:spPr>
          <a:xfrm>
            <a:off x="8780236" y="4368354"/>
            <a:ext cx="2454547" cy="23916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6F9EBAF-44B4-4FDF-9CD7-2270D6CE496D}"/>
              </a:ext>
            </a:extLst>
          </p:cNvPr>
          <p:cNvSpPr txBox="1"/>
          <p:nvPr/>
        </p:nvSpPr>
        <p:spPr>
          <a:xfrm>
            <a:off x="4453123" y="3940464"/>
            <a:ext cx="3472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Frameshift Indels Resulted in Proportionally More Neoantigens Than SNVs</a:t>
            </a:r>
            <a:r>
              <a:rPr kumimoji="0" lang="en-US" sz="12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3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D40B8C-C75A-4C0B-AAB0-2286CA0E1640}"/>
              </a:ext>
            </a:extLst>
          </p:cNvPr>
          <p:cNvSpPr txBox="1"/>
          <p:nvPr/>
        </p:nvSpPr>
        <p:spPr>
          <a:xfrm>
            <a:off x="8965841" y="3940464"/>
            <a:ext cx="2237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Most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MSI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-H Samples Were Also High TMB</a:t>
            </a:r>
            <a:r>
              <a:rPr kumimoji="0" lang="en-US" sz="12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4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6B8849-4852-4494-94DF-E9EE8ECF40C7}"/>
              </a:ext>
            </a:extLst>
          </p:cNvPr>
          <p:cNvSpPr txBox="1"/>
          <p:nvPr/>
        </p:nvSpPr>
        <p:spPr>
          <a:xfrm>
            <a:off x="290513" y="3889983"/>
            <a:ext cx="3402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Indel Frameshifts in 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B2M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Gene Cause Loss of HLA-I Antigens and T-Cell Recognition</a:t>
            </a:r>
            <a:r>
              <a:rPr kumimoji="0" lang="en-US" sz="12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id="{FDC2245F-764A-4A03-97AD-89766F485120}"/>
              </a:ext>
            </a:extLst>
          </p:cNvPr>
          <p:cNvSpPr txBox="1">
            <a:spLocks/>
          </p:cNvSpPr>
          <p:nvPr/>
        </p:nvSpPr>
        <p:spPr>
          <a:xfrm>
            <a:off x="609600" y="1354738"/>
            <a:ext cx="4570916" cy="2586409"/>
          </a:xfrm>
          <a:prstGeom prst="rect">
            <a:avLst/>
          </a:prstGeom>
          <a:noFill/>
        </p:spPr>
        <p:txBody>
          <a:bodyPr vert="horz" lIns="45720" tIns="45720" rIns="4572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20000"/>
              <a:buFont typeface="Wingdings" panose="05000000000000000000" pitchFamily="2" charset="2"/>
              <a:buChar char="§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§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50E8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Frameshift mutations in microsatellite regions result in MSI</a:t>
            </a:r>
            <a:r>
              <a:rPr kumimoji="0" lang="en-US" sz="19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50E8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Frameshift indels produce neoantigens that are recognized by CD8+ T cells</a:t>
            </a:r>
            <a:r>
              <a:rPr kumimoji="0" lang="en-US" sz="19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2,3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50E8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Most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MSI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-H cancers also have high tumor mutational burden (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TMB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)</a:t>
            </a:r>
            <a:r>
              <a:rPr kumimoji="0" lang="en-US" sz="19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4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188B0C-BB6C-49A1-8B6C-291E1229E0A7}"/>
              </a:ext>
            </a:extLst>
          </p:cNvPr>
          <p:cNvSpPr txBox="1"/>
          <p:nvPr/>
        </p:nvSpPr>
        <p:spPr>
          <a:xfrm>
            <a:off x="6152290" y="6222465"/>
            <a:ext cx="38908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SNV, single-nucleotide variant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7AFE917-3EFC-9244-803C-9D0C51C45873}"/>
              </a:ext>
            </a:extLst>
          </p:cNvPr>
          <p:cNvGrpSpPr/>
          <p:nvPr/>
        </p:nvGrpSpPr>
        <p:grpSpPr>
          <a:xfrm>
            <a:off x="5603478" y="1166848"/>
            <a:ext cx="6235776" cy="2686644"/>
            <a:chOff x="4476206" y="1515291"/>
            <a:chExt cx="5734594" cy="24707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66BBF38-5D49-480E-9AEF-0198701BE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9514" y="1613937"/>
              <a:ext cx="5671286" cy="2372067"/>
            </a:xfrm>
            <a:prstGeom prst="rect">
              <a:avLst/>
            </a:prstGeom>
          </p:spPr>
        </p:pic>
        <p:sp>
          <p:nvSpPr>
            <p:cNvPr id="7" name="Right Bracket 6">
              <a:extLst>
                <a:ext uri="{FF2B5EF4-FFF2-40B4-BE49-F238E27FC236}">
                  <a16:creationId xmlns:a16="http://schemas.microsoft.com/office/drawing/2014/main" id="{7C920D4D-AF36-4E1B-A443-A77035EB4BE1}"/>
                </a:ext>
              </a:extLst>
            </p:cNvPr>
            <p:cNvSpPr/>
            <p:nvPr/>
          </p:nvSpPr>
          <p:spPr>
            <a:xfrm rot="16200000">
              <a:off x="5451307" y="1290787"/>
              <a:ext cx="93055" cy="762230"/>
            </a:xfrm>
            <a:prstGeom prst="rightBracket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D988B34-5BC3-40BF-94E1-838FD2D8C3D3}"/>
                </a:ext>
              </a:extLst>
            </p:cNvPr>
            <p:cNvSpPr txBox="1"/>
            <p:nvPr/>
          </p:nvSpPr>
          <p:spPr>
            <a:xfrm>
              <a:off x="5084097" y="1619601"/>
              <a:ext cx="794852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MSI</a:t>
              </a:r>
              <a:r>
                <a:rPr kumimoji="0" 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-H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D254467-E8B1-4F48-BE98-98616E431266}"/>
                </a:ext>
              </a:extLst>
            </p:cNvPr>
            <p:cNvSpPr txBox="1"/>
            <p:nvPr/>
          </p:nvSpPr>
          <p:spPr>
            <a:xfrm>
              <a:off x="6947073" y="2215734"/>
              <a:ext cx="705642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N=141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E239EB5-3C49-41D2-ACAF-8C9BD5034A57}"/>
                </a:ext>
              </a:extLst>
            </p:cNvPr>
            <p:cNvSpPr/>
            <p:nvPr/>
          </p:nvSpPr>
          <p:spPr>
            <a:xfrm>
              <a:off x="4476206" y="1515291"/>
              <a:ext cx="209005" cy="2428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097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4A48E-DD9C-47EB-92F1-6E53D8B05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Guideline for Testing </a:t>
            </a:r>
            <a:r>
              <a:rPr lang="en-US" dirty="0" err="1"/>
              <a:t>MSI</a:t>
            </a:r>
            <a:r>
              <a:rPr lang="en-US" dirty="0"/>
              <a:t>/MMR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FF40D-7AC8-40B6-ACA4-F1BBE412C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1488" y="1239816"/>
            <a:ext cx="8153400" cy="925945"/>
          </a:xfrm>
        </p:spPr>
        <p:txBody>
          <a:bodyPr>
            <a:normAutofit fontScale="92500"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2017 ASCP/CAP/AMP/ASCO guideline recommends all patients with CRC be tested at diagnosis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B9F1FE-6CD3-4FDE-92C8-A3380FCEC4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4018" y="6177799"/>
            <a:ext cx="6995886" cy="515815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IHC, immunohistochemistry testing; FFPE, formalin-fixed paraffin-embedded; PCR, polymerase chain reaction.</a:t>
            </a:r>
          </a:p>
          <a:p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Sepulveda AR, et al. </a:t>
            </a:r>
            <a:r>
              <a:rPr lang="en-US" i="1" dirty="0">
                <a:solidFill>
                  <a:schemeClr val="tx1">
                    <a:lumMod val="85000"/>
                  </a:schemeClr>
                </a:solidFill>
              </a:rPr>
              <a:t>J Clin Oncol.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2017;35:1453-1486.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37D65-1852-4B17-8655-4FED3FEB094D}"/>
              </a:ext>
            </a:extLst>
          </p:cNvPr>
          <p:cNvSpPr txBox="1"/>
          <p:nvPr/>
        </p:nvSpPr>
        <p:spPr>
          <a:xfrm>
            <a:off x="1643864" y="2406506"/>
            <a:ext cx="4202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How Should Samples Be Tested?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9C02F6-056B-4786-BCA9-F34C2670E79E}"/>
              </a:ext>
            </a:extLst>
          </p:cNvPr>
          <p:cNvSpPr txBox="1"/>
          <p:nvPr/>
        </p:nvSpPr>
        <p:spPr>
          <a:xfrm>
            <a:off x="5845995" y="2406506"/>
            <a:ext cx="4366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What Are Best Practices for Testing?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7099B3AF-0A93-425A-860C-E1D0AFE55BCA}"/>
              </a:ext>
            </a:extLst>
          </p:cNvPr>
          <p:cNvGraphicFramePr>
            <a:graphicFrameLocks noGrp="1"/>
          </p:cNvGraphicFramePr>
          <p:nvPr/>
        </p:nvGraphicFramePr>
        <p:xfrm>
          <a:off x="1643865" y="2939863"/>
          <a:ext cx="8568647" cy="24993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223671">
                  <a:extLst>
                    <a:ext uri="{9D8B030D-6E8A-4147-A177-3AD203B41FA5}">
                      <a16:colId xmlns:a16="http://schemas.microsoft.com/office/drawing/2014/main" val="1918689734"/>
                    </a:ext>
                  </a:extLst>
                </a:gridCol>
                <a:gridCol w="4344976">
                  <a:extLst>
                    <a:ext uri="{9D8B030D-6E8A-4147-A177-3AD203B41FA5}">
                      <a16:colId xmlns:a16="http://schemas.microsoft.com/office/drawing/2014/main" val="38598930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err="1"/>
                        <a:t>IHC</a:t>
                      </a:r>
                      <a:r>
                        <a:rPr lang="en-US" sz="2000" dirty="0"/>
                        <a:t> on </a:t>
                      </a:r>
                      <a:r>
                        <a:rPr lang="en-US" sz="2000" dirty="0" err="1"/>
                        <a:t>FFPE</a:t>
                      </a:r>
                      <a:r>
                        <a:rPr lang="en-US" sz="2000" dirty="0"/>
                        <a:t> samples for MMR proteins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Validated tests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063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PCR for </a:t>
                      </a:r>
                      <a:r>
                        <a:rPr lang="en-US" sz="2000" dirty="0" err="1"/>
                        <a:t>MSI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BRAF V600E testing in MLH1 </a:t>
                      </a:r>
                      <a:br>
                        <a:rPr lang="en-US" sz="2000" dirty="0"/>
                      </a:br>
                      <a:r>
                        <a:rPr lang="en-US" sz="2000" dirty="0"/>
                        <a:t>non-expressing tissue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8072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/>
                        <a:t>NGS</a:t>
                      </a:r>
                      <a:r>
                        <a:rPr lang="en-US" sz="2000" dirty="0"/>
                        <a:t> for </a:t>
                      </a:r>
                      <a:r>
                        <a:rPr lang="en-US" sz="2000" dirty="0" err="1"/>
                        <a:t>MSI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10-day turnaround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67992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Understandable, standardized pathology reports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16867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910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2017_HTAA_Diabetes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11.xml><?xml version="1.0" encoding="utf-8"?>
<a:theme xmlns:a="http://schemas.openxmlformats.org/drawingml/2006/main" name="1_Mayo Axel template">
  <a:themeElements>
    <a:clrScheme name="">
      <a:dk1>
        <a:srgbClr val="000000"/>
      </a:dk1>
      <a:lt1>
        <a:srgbClr val="FFFFFF"/>
      </a:lt1>
      <a:dk2>
        <a:srgbClr val="003399"/>
      </a:dk2>
      <a:lt2>
        <a:srgbClr val="FFFF00"/>
      </a:lt2>
      <a:accent1>
        <a:srgbClr val="FF6600"/>
      </a:accent1>
      <a:accent2>
        <a:srgbClr val="FFCC00"/>
      </a:accent2>
      <a:accent3>
        <a:srgbClr val="AAADCA"/>
      </a:accent3>
      <a:accent4>
        <a:srgbClr val="DADADA"/>
      </a:accent4>
      <a:accent5>
        <a:srgbClr val="FFB8AA"/>
      </a:accent5>
      <a:accent6>
        <a:srgbClr val="E7B900"/>
      </a:accent6>
      <a:hlink>
        <a:srgbClr val="00CC66"/>
      </a:hlink>
      <a:folHlink>
        <a:srgbClr val="6699FF"/>
      </a:folHlink>
    </a:clrScheme>
    <a:fontScheme name="Mayo Axel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bg2"/>
          </a:solidFill>
          <a:prstDash val="solid"/>
          <a:round/>
          <a:headEnd type="none" w="med" len="med"/>
          <a:tailEnd type="none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bg2"/>
          </a:solidFill>
          <a:prstDash val="solid"/>
          <a:round/>
          <a:headEnd type="none" w="med" len="med"/>
          <a:tailEnd type="none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</a:objectDefaults>
  <a:extraClrSchemeLst>
    <a:extraClrScheme>
      <a:clrScheme name="Mayo Axel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yo Axel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yo Axel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yo Axel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yo Axel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yo Axel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yo Axel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yo Axel template 8">
        <a:dk1>
          <a:srgbClr val="000000"/>
        </a:dk1>
        <a:lt1>
          <a:srgbClr val="FFFFFF"/>
        </a:lt1>
        <a:dk2>
          <a:srgbClr val="000066"/>
        </a:dk2>
        <a:lt2>
          <a:srgbClr val="FFFF00"/>
        </a:lt2>
        <a:accent1>
          <a:srgbClr val="FF6600"/>
        </a:accent1>
        <a:accent2>
          <a:srgbClr val="FF9933"/>
        </a:accent2>
        <a:accent3>
          <a:srgbClr val="AAAAB8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33CCFF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lide Template 2">
  <a:themeElements>
    <a:clrScheme name="MSK Color Palette">
      <a:dk1>
        <a:sysClr val="windowText" lastClr="000000"/>
      </a:dk1>
      <a:lt1>
        <a:sysClr val="window" lastClr="FFFFFF"/>
      </a:lt1>
      <a:dk2>
        <a:srgbClr val="737373"/>
      </a:dk2>
      <a:lt2>
        <a:srgbClr val="B3B3A6"/>
      </a:lt2>
      <a:accent1>
        <a:srgbClr val="2986E2"/>
      </a:accent1>
      <a:accent2>
        <a:srgbClr val="F26529"/>
      </a:accent2>
      <a:accent3>
        <a:srgbClr val="FFF5BC"/>
      </a:accent3>
      <a:accent4>
        <a:srgbClr val="737373"/>
      </a:accent4>
      <a:accent5>
        <a:srgbClr val="B3B3A6"/>
      </a:accent5>
      <a:accent6>
        <a:srgbClr val="2875B4"/>
      </a:accent6>
      <a:hlink>
        <a:srgbClr val="00BDF2"/>
      </a:hlink>
      <a:folHlink>
        <a:srgbClr val="9BDCFF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o-brand Master Slide Options - Colours">
  <a:themeElements>
    <a:clrScheme name="Custom 207">
      <a:dk1>
        <a:srgbClr val="000000"/>
      </a:dk1>
      <a:lt1>
        <a:srgbClr val="FFFFFF"/>
      </a:lt1>
      <a:dk2>
        <a:srgbClr val="3F4444"/>
      </a:dk2>
      <a:lt2>
        <a:srgbClr val="F0AB00"/>
      </a:lt2>
      <a:accent1>
        <a:srgbClr val="3F4444"/>
      </a:accent1>
      <a:accent2>
        <a:srgbClr val="830051"/>
      </a:accent2>
      <a:accent3>
        <a:srgbClr val="68D2DF"/>
      </a:accent3>
      <a:accent4>
        <a:srgbClr val="3C1053"/>
      </a:accent4>
      <a:accent5>
        <a:srgbClr val="C4D600"/>
      </a:accent5>
      <a:accent6>
        <a:srgbClr val="003865"/>
      </a:accent6>
      <a:hlink>
        <a:srgbClr val="003865"/>
      </a:hlink>
      <a:folHlink>
        <a:srgbClr val="9DA7A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Z Acerta External Template 16x9.potx" id="{E6743435-4D20-4FC5-97C1-2DAA99B0D650}" vid="{AB5048D0-4619-4ED1-B317-78A9C0F04F85}"/>
    </a:ext>
  </a:extLst>
</a:theme>
</file>

<file path=ppt/theme/theme4.xml><?xml version="1.0" encoding="utf-8"?>
<a:theme xmlns:a="http://schemas.openxmlformats.org/drawingml/2006/main" name="6_2017_HTAA_Diabetes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>
          <a:solidFill>
            <a:schemeClr val="bg1"/>
          </a:solidFill>
          <a:round/>
          <a:headEnd/>
          <a:tailEnd/>
        </a:ln>
        <a:extLst>
          <a:ext uri="{909E8E84-426E-40dd-AFC4-6F175D3DCCD1}">
            <a14:hiddenFill xmlns:a14="http://schemas.microsoft.com/office/drawing/2010/main" xmlns="">
              <a:noFill/>
            </a14:hiddenFill>
          </a:ext>
        </a:extLst>
      </a:spPr>
      <a:bodyPr/>
      <a:lstStyle>
        <a:defPPr algn="l">
          <a:defRPr>
            <a:solidFill>
              <a:schemeClr val="bg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5.xml><?xml version="1.0" encoding="utf-8"?>
<a:theme xmlns:a="http://schemas.openxmlformats.org/drawingml/2006/main" name="1_2016 RESEARCH Widescreen Template">
  <a:themeElements>
    <a:clrScheme name="2014 OSUCCC - James">
      <a:dk1>
        <a:srgbClr val="000000"/>
      </a:dk1>
      <a:lt1>
        <a:srgbClr val="FFFFFF"/>
      </a:lt1>
      <a:dk2>
        <a:srgbClr val="717070"/>
      </a:dk2>
      <a:lt2>
        <a:srgbClr val="FFFFFF"/>
      </a:lt2>
      <a:accent1>
        <a:srgbClr val="BB0000"/>
      </a:accent1>
      <a:accent2>
        <a:srgbClr val="D25F15"/>
      </a:accent2>
      <a:accent3>
        <a:srgbClr val="365D66"/>
      </a:accent3>
      <a:accent4>
        <a:srgbClr val="740061"/>
      </a:accent4>
      <a:accent5>
        <a:srgbClr val="85B9AE"/>
      </a:accent5>
      <a:accent6>
        <a:srgbClr val="F2DE90"/>
      </a:accent6>
      <a:hlink>
        <a:srgbClr val="A3B5D1"/>
      </a:hlink>
      <a:folHlink>
        <a:srgbClr val="97930E"/>
      </a:folHlink>
    </a:clrScheme>
    <a:fontScheme name="RESEARCH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ESEARCH Template 1">
        <a:dk1>
          <a:srgbClr val="000000"/>
        </a:dk1>
        <a:lt1>
          <a:srgbClr val="FFFFFF"/>
        </a:lt1>
        <a:dk2>
          <a:srgbClr val="000000"/>
        </a:dk2>
        <a:lt2>
          <a:srgbClr val="A89487"/>
        </a:lt2>
        <a:accent1>
          <a:srgbClr val="006191"/>
        </a:accent1>
        <a:accent2>
          <a:srgbClr val="6B8C2C"/>
        </a:accent2>
        <a:accent3>
          <a:srgbClr val="FFFFFF"/>
        </a:accent3>
        <a:accent4>
          <a:srgbClr val="000000"/>
        </a:accent4>
        <a:accent5>
          <a:srgbClr val="AAB7C7"/>
        </a:accent5>
        <a:accent6>
          <a:srgbClr val="607E27"/>
        </a:accent6>
        <a:hlink>
          <a:srgbClr val="DA6F2B"/>
        </a:hlink>
        <a:folHlink>
          <a:srgbClr val="C916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SEARCH Template 2">
        <a:dk1>
          <a:srgbClr val="000000"/>
        </a:dk1>
        <a:lt1>
          <a:srgbClr val="FFFFFF"/>
        </a:lt1>
        <a:dk2>
          <a:srgbClr val="000000"/>
        </a:dk2>
        <a:lt2>
          <a:srgbClr val="A89487"/>
        </a:lt2>
        <a:accent1>
          <a:srgbClr val="006191"/>
        </a:accent1>
        <a:accent2>
          <a:srgbClr val="C91648"/>
        </a:accent2>
        <a:accent3>
          <a:srgbClr val="FFFFFF"/>
        </a:accent3>
        <a:accent4>
          <a:srgbClr val="000000"/>
        </a:accent4>
        <a:accent5>
          <a:srgbClr val="AAB7C7"/>
        </a:accent5>
        <a:accent6>
          <a:srgbClr val="B61340"/>
        </a:accent6>
        <a:hlink>
          <a:srgbClr val="DA6F2B"/>
        </a:hlink>
        <a:folHlink>
          <a:srgbClr val="6B8C2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016 RESEARCH Widescreen Template">
  <a:themeElements>
    <a:clrScheme name="2014 OSUCCC - James">
      <a:dk1>
        <a:srgbClr val="000000"/>
      </a:dk1>
      <a:lt1>
        <a:srgbClr val="FFFFFF"/>
      </a:lt1>
      <a:dk2>
        <a:srgbClr val="717070"/>
      </a:dk2>
      <a:lt2>
        <a:srgbClr val="FFFFFF"/>
      </a:lt2>
      <a:accent1>
        <a:srgbClr val="BB0000"/>
      </a:accent1>
      <a:accent2>
        <a:srgbClr val="D25F15"/>
      </a:accent2>
      <a:accent3>
        <a:srgbClr val="365D66"/>
      </a:accent3>
      <a:accent4>
        <a:srgbClr val="740061"/>
      </a:accent4>
      <a:accent5>
        <a:srgbClr val="85B9AE"/>
      </a:accent5>
      <a:accent6>
        <a:srgbClr val="F2DE90"/>
      </a:accent6>
      <a:hlink>
        <a:srgbClr val="A3B5D1"/>
      </a:hlink>
      <a:folHlink>
        <a:srgbClr val="97930E"/>
      </a:folHlink>
    </a:clrScheme>
    <a:fontScheme name="RESEARCH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ESEARCH Template 1">
        <a:dk1>
          <a:srgbClr val="000000"/>
        </a:dk1>
        <a:lt1>
          <a:srgbClr val="FFFFFF"/>
        </a:lt1>
        <a:dk2>
          <a:srgbClr val="000000"/>
        </a:dk2>
        <a:lt2>
          <a:srgbClr val="A89487"/>
        </a:lt2>
        <a:accent1>
          <a:srgbClr val="006191"/>
        </a:accent1>
        <a:accent2>
          <a:srgbClr val="6B8C2C"/>
        </a:accent2>
        <a:accent3>
          <a:srgbClr val="FFFFFF"/>
        </a:accent3>
        <a:accent4>
          <a:srgbClr val="000000"/>
        </a:accent4>
        <a:accent5>
          <a:srgbClr val="AAB7C7"/>
        </a:accent5>
        <a:accent6>
          <a:srgbClr val="607E27"/>
        </a:accent6>
        <a:hlink>
          <a:srgbClr val="DA6F2B"/>
        </a:hlink>
        <a:folHlink>
          <a:srgbClr val="C916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SEARCH Template 2">
        <a:dk1>
          <a:srgbClr val="000000"/>
        </a:dk1>
        <a:lt1>
          <a:srgbClr val="FFFFFF"/>
        </a:lt1>
        <a:dk2>
          <a:srgbClr val="000000"/>
        </a:dk2>
        <a:lt2>
          <a:srgbClr val="A89487"/>
        </a:lt2>
        <a:accent1>
          <a:srgbClr val="006191"/>
        </a:accent1>
        <a:accent2>
          <a:srgbClr val="C91648"/>
        </a:accent2>
        <a:accent3>
          <a:srgbClr val="FFFFFF"/>
        </a:accent3>
        <a:accent4>
          <a:srgbClr val="000000"/>
        </a:accent4>
        <a:accent5>
          <a:srgbClr val="AAB7C7"/>
        </a:accent5>
        <a:accent6>
          <a:srgbClr val="B61340"/>
        </a:accent6>
        <a:hlink>
          <a:srgbClr val="DA6F2B"/>
        </a:hlink>
        <a:folHlink>
          <a:srgbClr val="6B8C2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Custom Design">
  <a:themeElements>
    <a:clrScheme name="Custom 4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B3D6E"/>
      </a:accent1>
      <a:accent2>
        <a:srgbClr val="ED7D31"/>
      </a:accent2>
      <a:accent3>
        <a:srgbClr val="A5A5A5"/>
      </a:accent3>
      <a:accent4>
        <a:srgbClr val="FFC000"/>
      </a:accent4>
      <a:accent5>
        <a:srgbClr val="CCDCF3"/>
      </a:accent5>
      <a:accent6>
        <a:srgbClr val="8DBF42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17" ma:contentTypeDescription="Create a new document." ma:contentTypeScope="" ma:versionID="0836c851ab56100df1895fa2a218104e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fd973d22d93f3f1ceb87c2fa5e19ecd8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/>
    <QID xmlns="96f1686b-f877-4eb8-89ab-3a67a5dc2612" xsi:nil="true"/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499721EA-243C-47BC-8BF2-FAB2C598649E}"/>
</file>

<file path=customXml/itemProps2.xml><?xml version="1.0" encoding="utf-8"?>
<ds:datastoreItem xmlns:ds="http://schemas.openxmlformats.org/officeDocument/2006/customXml" ds:itemID="{20AD0C77-C8A3-4D9A-B530-4CECCB0DCB56}"/>
</file>

<file path=customXml/itemProps3.xml><?xml version="1.0" encoding="utf-8"?>
<ds:datastoreItem xmlns:ds="http://schemas.openxmlformats.org/officeDocument/2006/customXml" ds:itemID="{8371CDD2-7C57-4A22-ADE7-0D4E0231FE74}"/>
</file>

<file path=docProps/app.xml><?xml version="1.0" encoding="utf-8"?>
<Properties xmlns="http://schemas.openxmlformats.org/officeDocument/2006/extended-properties" xmlns:vt="http://schemas.openxmlformats.org/officeDocument/2006/docPropsVTypes">
  <TotalTime>767</TotalTime>
  <Words>2843</Words>
  <Application>Microsoft Macintosh PowerPoint</Application>
  <PresentationFormat>Widescreen</PresentationFormat>
  <Paragraphs>473</Paragraphs>
  <Slides>41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65" baseType="lpstr">
      <vt:lpstr>Adobe Caslon Pro</vt:lpstr>
      <vt:lpstr>Arial</vt:lpstr>
      <vt:lpstr>Arial Narrow</vt:lpstr>
      <vt:lpstr>Calibri</vt:lpstr>
      <vt:lpstr>Calibri Light</vt:lpstr>
      <vt:lpstr>Century Gothic</vt:lpstr>
      <vt:lpstr>Corbel</vt:lpstr>
      <vt:lpstr>Times</vt:lpstr>
      <vt:lpstr>Wingdings</vt:lpstr>
      <vt:lpstr>Wingdings 3</vt:lpstr>
      <vt:lpstr>Office Theme</vt:lpstr>
      <vt:lpstr>1_Slide Template 2</vt:lpstr>
      <vt:lpstr>Co-brand Master Slide Options - Colours</vt:lpstr>
      <vt:lpstr>6_2017_HTAA_Diabetes</vt:lpstr>
      <vt:lpstr>1_2016 RESEARCH Widescreen Template</vt:lpstr>
      <vt:lpstr>2016 RESEARCH Widescreen Template</vt:lpstr>
      <vt:lpstr>Custom Design</vt:lpstr>
      <vt:lpstr>Slice</vt:lpstr>
      <vt:lpstr>4_Office Theme</vt:lpstr>
      <vt:lpstr>7_2017_HTAA_Diabetes</vt:lpstr>
      <vt:lpstr>1_Mayo Axel template</vt:lpstr>
      <vt:lpstr>3_Office Theme</vt:lpstr>
      <vt:lpstr>2_Office Theme</vt:lpstr>
      <vt:lpstr>Prism 7</vt:lpstr>
      <vt:lpstr>PowerPoint Presentation</vt:lpstr>
      <vt:lpstr>PowerPoint Presentation</vt:lpstr>
      <vt:lpstr>Detection, work up, and treatment of msi-H mcrc</vt:lpstr>
      <vt:lpstr>Disclosures</vt:lpstr>
      <vt:lpstr>Case</vt:lpstr>
      <vt:lpstr>56 yo man with Lynch syndrome and mCRC, treated with pembrolizumab</vt:lpstr>
      <vt:lpstr>DNA Repair Mechanisms</vt:lpstr>
      <vt:lpstr>MSI-H/dMMR CRC Results in  Frameshift Neoantigens</vt:lpstr>
      <vt:lpstr>Guideline for Testing MSI/MMR</vt:lpstr>
      <vt:lpstr>Testing Strategies for MSI/dMMR</vt:lpstr>
      <vt:lpstr>Pembrolizumab in dMMR Tumors</vt:lpstr>
      <vt:lpstr>Pembrolizumab Showed Efficacy in dMMR CRC and Solid Tumors</vt:lpstr>
      <vt:lpstr>Nivolumab in dMMR Tumors</vt:lpstr>
      <vt:lpstr>Nivolumab ± Ipilimumab Effective  in dMMR CRC</vt:lpstr>
      <vt:lpstr>Nivolumab ± Ipilimumab Results in PFS Benefit in dMMR CRC</vt:lpstr>
      <vt:lpstr>Efficacy of Nivolumab ± Ipilimumab in Subgroups</vt:lpstr>
      <vt:lpstr>FDA-Approved Immunotherapy  for dMMR/MSI-H CRC</vt:lpstr>
      <vt:lpstr>Emerging First-Line Treatment of MSI-H/dMMR CRC</vt:lpstr>
      <vt:lpstr>Emerging First-Line Treatment of  MSI-H/dMMR CRC (Continued)</vt:lpstr>
      <vt:lpstr>Dmmr adjuvant colon cancer trial</vt:lpstr>
      <vt:lpstr>Other dmmr colorectal cancer trials</vt:lpstr>
      <vt:lpstr> Sequencing Options in Metastatic Gastric and Colorectal Cancers</vt:lpstr>
      <vt:lpstr>Disclosures</vt:lpstr>
      <vt:lpstr>Case Summary:</vt:lpstr>
      <vt:lpstr>You would recommend?</vt:lpstr>
      <vt:lpstr>Molecular Subclasses of Gastroesophageal Cancer</vt:lpstr>
      <vt:lpstr>Sorting Gastric Cancers</vt:lpstr>
      <vt:lpstr>Sorting Gastric Cancers</vt:lpstr>
      <vt:lpstr>Sorting Gastric Cancers</vt:lpstr>
      <vt:lpstr>Simplify Your Categories</vt:lpstr>
      <vt:lpstr>Molecular Testing in Gastric Cancer</vt:lpstr>
      <vt:lpstr>GEJ/Gastric: Marker Negative</vt:lpstr>
      <vt:lpstr>GEJ/Gastric: HER2+</vt:lpstr>
      <vt:lpstr>GEJ/Gastric: MSI-H</vt:lpstr>
      <vt:lpstr>GEJ/Gastric: PD-L1 &gt; 10 CPS</vt:lpstr>
      <vt:lpstr>MSI-H/dMMR in 39 Cancer Types; 11,139 Tumors </vt:lpstr>
      <vt:lpstr>Refractory CRC</vt:lpstr>
      <vt:lpstr>PowerPoint Presentation</vt:lpstr>
      <vt:lpstr>Refractory mCRC: TASCO-1</vt:lpstr>
      <vt:lpstr>Phase I Study of Trifluridine/Tipiracil Plus Irinotecan and Bevacizumab in Advanced Gastrointestinal Tumors</vt:lpstr>
      <vt:lpstr>TAS-102 with or without bevacizumab in patients with chemorefractory metastatic colorectal cancer: an investigator-initiated, open-label, randomised, phase 2 trial Pfeiffer et al: Lancet Oncology January 27, 2020 https://doi.org/10.1016/S1470-2045(19)30827-7</vt:lpstr>
    </vt:vector>
  </TitlesOfParts>
  <Manager/>
  <Company>Research To Practice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To Practice</dc:title>
  <dc:subject/>
  <dc:creator>Research To Practice</dc:creator>
  <cp:keywords/>
  <dc:description/>
  <cp:lastModifiedBy>Silvana Izquierdo</cp:lastModifiedBy>
  <cp:revision>166</cp:revision>
  <cp:lastPrinted>2019-02-22T14:54:06Z</cp:lastPrinted>
  <dcterms:created xsi:type="dcterms:W3CDTF">2019-01-10T16:49:45Z</dcterms:created>
  <dcterms:modified xsi:type="dcterms:W3CDTF">2020-03-02T17:27:09Z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  <property fmtid="{D5CDD505-2E9C-101B-9397-08002B2CF9AE}" pid="3" name="TaxKeyword">
    <vt:lpwstr/>
  </property>
</Properties>
</file>