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1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7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  <p:sldMasterId id="2147483679" r:id="rId3"/>
    <p:sldMasterId id="2147483696" r:id="rId4"/>
    <p:sldMasterId id="2147483712" r:id="rId5"/>
    <p:sldMasterId id="2147483733" r:id="rId6"/>
    <p:sldMasterId id="2147483775" r:id="rId7"/>
    <p:sldMasterId id="2147483825" r:id="rId8"/>
    <p:sldMasterId id="2147483834" r:id="rId9"/>
    <p:sldMasterId id="2147483851" r:id="rId10"/>
    <p:sldMasterId id="2147483863" r:id="rId11"/>
    <p:sldMasterId id="2147483880" r:id="rId12"/>
  </p:sldMasterIdLst>
  <p:notesMasterIdLst>
    <p:notesMasterId r:id="rId58"/>
  </p:notesMasterIdLst>
  <p:sldIdLst>
    <p:sldId id="259" r:id="rId13"/>
    <p:sldId id="3037" r:id="rId14"/>
    <p:sldId id="256" r:id="rId15"/>
    <p:sldId id="3033" r:id="rId16"/>
    <p:sldId id="419" r:id="rId17"/>
    <p:sldId id="422" r:id="rId18"/>
    <p:sldId id="420" r:id="rId19"/>
    <p:sldId id="421" r:id="rId20"/>
    <p:sldId id="3000" r:id="rId21"/>
    <p:sldId id="257" r:id="rId22"/>
    <p:sldId id="3018" r:id="rId23"/>
    <p:sldId id="583" r:id="rId24"/>
    <p:sldId id="3031" r:id="rId25"/>
    <p:sldId id="3032" r:id="rId26"/>
    <p:sldId id="273" r:id="rId27"/>
    <p:sldId id="724" r:id="rId28"/>
    <p:sldId id="721" r:id="rId29"/>
    <p:sldId id="385" r:id="rId30"/>
    <p:sldId id="2782" r:id="rId31"/>
    <p:sldId id="2783" r:id="rId32"/>
    <p:sldId id="280" r:id="rId33"/>
    <p:sldId id="558" r:id="rId34"/>
    <p:sldId id="3034" r:id="rId35"/>
    <p:sldId id="657" r:id="rId36"/>
    <p:sldId id="658" r:id="rId37"/>
    <p:sldId id="647" r:id="rId38"/>
    <p:sldId id="655" r:id="rId39"/>
    <p:sldId id="632" r:id="rId40"/>
    <p:sldId id="633" r:id="rId41"/>
    <p:sldId id="652" r:id="rId42"/>
    <p:sldId id="653" r:id="rId43"/>
    <p:sldId id="651" r:id="rId44"/>
    <p:sldId id="654" r:id="rId45"/>
    <p:sldId id="649" r:id="rId46"/>
    <p:sldId id="568" r:id="rId47"/>
    <p:sldId id="566" r:id="rId48"/>
    <p:sldId id="562" r:id="rId49"/>
    <p:sldId id="656" r:id="rId50"/>
    <p:sldId id="563" r:id="rId51"/>
    <p:sldId id="612" r:id="rId52"/>
    <p:sldId id="613" r:id="rId53"/>
    <p:sldId id="589" r:id="rId54"/>
    <p:sldId id="591" r:id="rId55"/>
    <p:sldId id="650" r:id="rId56"/>
    <p:sldId id="64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56"/>
    <a:srgbClr val="E84749"/>
    <a:srgbClr val="E94E47"/>
    <a:srgbClr val="F17638"/>
    <a:srgbClr val="FF40FF"/>
    <a:srgbClr val="D4E3F4"/>
    <a:srgbClr val="7BB544"/>
    <a:srgbClr val="FF9300"/>
    <a:srgbClr val="505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3"/>
    <p:restoredTop sz="96327"/>
  </p:normalViewPr>
  <p:slideViewPr>
    <p:cSldViewPr snapToGrid="0" snapToObjects="1">
      <p:cViewPr>
        <p:scale>
          <a:sx n="100" d="100"/>
          <a:sy n="100" d="100"/>
        </p:scale>
        <p:origin x="166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notesMaster" Target="notesMasters/notesMaster1.xml"/><Relationship Id="rId66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customXml" Target="../customXml/item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viewProps" Target="viewProps.xml"/><Relationship Id="rId65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ana Izquierdo" userId="46480b9d-78ec-4659-884d-35c5467fe41c" providerId="ADAL" clId="{FF1CF6AB-769A-0749-B7D9-D236F605A552}"/>
    <pc:docChg chg="undo custSel addSld delSld modSld sldOrd delMainMaster">
      <pc:chgData name="Silvana Izquierdo" userId="46480b9d-78ec-4659-884d-35c5467fe41c" providerId="ADAL" clId="{FF1CF6AB-769A-0749-B7D9-D236F605A552}" dt="2019-02-19T18:01:15.157" v="349"/>
      <pc:docMkLst>
        <pc:docMk/>
      </pc:docMkLst>
      <pc:sldChg chg="addSp modSp add ord">
        <pc:chgData name="Silvana Izquierdo" userId="46480b9d-78ec-4659-884d-35c5467fe41c" providerId="ADAL" clId="{FF1CF6AB-769A-0749-B7D9-D236F605A552}" dt="2019-02-19T17:43:45.725" v="36" actId="1076"/>
        <pc:sldMkLst>
          <pc:docMk/>
          <pc:sldMk cId="3813608556" sldId="259"/>
        </pc:sldMkLst>
        <pc:spChg chg="add mod">
          <ac:chgData name="Silvana Izquierdo" userId="46480b9d-78ec-4659-884d-35c5467fe41c" providerId="ADAL" clId="{FF1CF6AB-769A-0749-B7D9-D236F605A552}" dt="2019-02-19T17:43:45.725" v="36" actId="1076"/>
          <ac:spMkLst>
            <pc:docMk/>
            <pc:sldMk cId="3813608556" sldId="259"/>
            <ac:spMk id="2" creationId="{3F4316DA-D783-2E4D-B568-74649449C5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7139F55B-6B9C-4D4E-8A72-E299C4C64A41}" type="datetimeFigureOut">
              <a:rPr lang="en-US" smtClean="0"/>
              <a:pPr/>
              <a:t>3/2/20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FA8FB2E5-378F-DE4E-BB7B-A485723615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0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5288" y="693738"/>
            <a:ext cx="6151562" cy="346075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61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8BB41-745B-4F7F-9FA3-9420D11C986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26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8BB41-745B-4F7F-9FA3-9420D11C986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413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8BB41-745B-4F7F-9FA3-9420D11C986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90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A605C-CF34-954F-9CCA-9951C1E7EE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81BF5B-FAF4-B142-BA61-67CD543E1A9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6" charset="0"/>
                <a:ea typeface="+mn-ea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A9CB27A0-FDB4-F44F-8183-61A4F6A234A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72949662-D700-4F40-B220-1B6CF31981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1235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938" rIns="0" bIns="0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900" dirty="0">
              <a:latin typeface="arial" panose="020B0604020202020204" pitchFamily="34" charset="0"/>
              <a:ea typeface="Baekmuk Gulim" charset="0"/>
              <a:cs typeface="Baekmuk Guli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1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32002D-D316-CF47-9252-AEB1A213C6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152ACA-540F-2843-B733-B6DDB22A5F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6" charset="0"/>
                <a:ea typeface="+mn-ea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+mn-ea"/>
              <a:cs typeface="+mn-cs"/>
            </a:endParaRPr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E8FD3E15-EAE8-DA48-8969-FEE12964401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1384F55B-4276-B144-AB84-61C26BCF89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44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endParaRPr lang="en-GB" altLang="en-US" dirty="0">
              <a:latin typeface="Arial" pitchFamily="34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00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3738"/>
            <a:ext cx="6151562" cy="3460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D8C14-65D4-41E5-8E5E-5FAC452714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6" charset="0"/>
                <a:ea typeface="+mn-ea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525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4ADF5-5AA8-4D2A-8C0A-97B53294547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2837" cy="3484562"/>
          </a:xfrm>
          <a:ln w="12700"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9" y="4414839"/>
            <a:ext cx="5140326" cy="4183061"/>
          </a:xfrm>
          <a:ln/>
        </p:spPr>
        <p:txBody>
          <a:bodyPr lIns="93948" tIns="46975" rIns="93948" bIns="4697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8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4ADF5-5AA8-4D2A-8C0A-97B53294547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2837" cy="3484562"/>
          </a:xfrm>
          <a:ln w="12700"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9" y="4414839"/>
            <a:ext cx="5140326" cy="4183061"/>
          </a:xfrm>
          <a:ln/>
        </p:spPr>
        <p:txBody>
          <a:bodyPr lIns="93948" tIns="46975" rIns="93948" bIns="4697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0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50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9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gi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gi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3675"/>
            <a:ext cx="12192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5250697" y="681040"/>
            <a:ext cx="1689100" cy="138112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98942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277600" y="6403972"/>
            <a:ext cx="914400" cy="237744"/>
          </a:xfrm>
          <a:prstGeom prst="rect">
            <a:avLst/>
          </a:prstGeom>
          <a:gradFill flip="none" rotWithShape="1">
            <a:gsLst>
              <a:gs pos="100000">
                <a:srgbClr val="0A6FA7">
                  <a:alpha val="25000"/>
                </a:srgbClr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8600" y="63276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3854"/>
                </a:solidFill>
                <a:latin typeface="+mn-lt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694944"/>
          </a:xfrm>
        </p:spPr>
        <p:txBody>
          <a:bodyPr anchor="b"/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59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41FD7-A342-8B44-A3A6-ABA1A4EA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8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7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46C5-05D3-844D-B9D5-43AC66056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3FEB2-9926-5346-9F68-B2530B7E8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BE661-6B0B-3C42-9B36-3806E7862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0DC7F-4007-E643-A529-C5F75109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F54DC-0911-FD4B-BAEE-DE9AAB0D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9089-7541-F94A-A252-CE93D5CE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9A582-3814-4443-A7AA-8CF9651CB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63F70-FBC2-4045-BC8D-027FE8AE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D9D1A-2498-BE4A-BBD5-643CC5D91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777D9-748B-364D-B24E-FB4FB27E3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FE4F3-D5BA-3545-91EF-8A6DDBE2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9BA0C-0416-1045-931B-9023FC672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3941C-9D59-8945-86A2-3FE2FC00F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81911-381D-464F-8A1B-18D6D425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8B8ED-36F4-E94C-A240-DD3E344B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0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97F0-12B7-404F-822B-49737622C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FE2C5-04C0-524F-A8DD-171312A90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CA04E-6D5A-0D46-A42F-FAF87E752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D1344-F7A4-4C48-9FF0-3B719A0C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33F9C-0187-E64C-9C10-30FA46016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4383D-B9A0-8D47-A1ED-07856B5B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42BA-FDCF-D742-9E33-650221C9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33EAB-2A6E-5743-AAEA-ECD137D42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142FF-632B-CE40-BA23-BF77DBB07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D508C-39C9-5643-B849-8C0B39306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427659-509B-8447-8185-4C71CA455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E64B9-9AB9-BD4E-923C-82D5A30C7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7C8F3C-50B4-C947-9672-49693A56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23B8BE-FA58-E940-B73D-DC22AEB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4E2B-782C-7A4B-9E39-88B6BD3CE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EFBF7-E8BC-B140-A4FA-9026224A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6A987-99AA-D24E-A0FD-B44F475A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69F06-6CD5-D74D-8E63-70056D31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3C9B9-F33F-1A4C-827C-100310832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07DCA-7B71-704B-8E71-D7B840F0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54FAA-3462-604D-A271-0988C465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60B36-2ADC-DF4D-BAED-9B63606D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0EC71-E7EA-7849-ABBB-F9ED21827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89176-E7A7-8548-8C4C-EAAAA35EF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67A74-61BE-AC4F-B8BF-103C8411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D7FD9-7F5A-E041-9D4D-4C893150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C9109-4483-FA43-BF7F-176D23FC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C35EF-8A1C-AC48-B1E0-A50E06DC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FC7941-34F4-444D-B7D9-DAA7CEBCE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98838-68AE-8D40-A6D5-330D1811D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5EFE2-EB17-2545-85EF-CF5C225F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44495-6022-C54C-8250-1FB47C090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FB6DC-C255-E740-8407-0E22B254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8CC1-92BD-F84C-B29C-144C3821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2767F-BCC0-7F4A-BC4A-028DDFE6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233AC-9751-8344-AD59-B4DDE57D8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CD73A-5987-924F-8C19-9F698E7E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C6AFA-2080-CD4A-951F-70705BB3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423FB-3EB8-8E43-972E-0A2DBF559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D63B88-2902-704E-9AC6-FC08C1618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0327-72E4-E44D-9F02-72F5CA31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E4A7-E1CE-C946-A0B0-D8566172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3D891-4F0B-6C43-BC2C-7680F94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8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85E5-4F5A-4E78-9EBF-23428F3D8B52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F2672-BE57-4E5A-B333-1937BEDAE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9713"/>
            <a:ext cx="10972800" cy="452596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1" y="6255027"/>
            <a:ext cx="10646833" cy="490331"/>
          </a:xfrm>
        </p:spPr>
        <p:txBody>
          <a:bodyPr tIns="91440" bIns="0" anchor="b">
            <a:noAutofit/>
          </a:bodyPr>
          <a:lstStyle>
            <a:lvl1pPr>
              <a:spcBef>
                <a:spcPts val="0"/>
              </a:spcBef>
              <a:buNone/>
              <a:defRPr sz="1400" b="1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379200" y="6432551"/>
            <a:ext cx="71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E60FE0-24CF-43B8-9396-5A4622E94CFF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24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37838"/>
            <a:ext cx="10972800" cy="1143000"/>
          </a:xfrm>
        </p:spPr>
        <p:txBody>
          <a:bodyPr/>
          <a:lstStyle>
            <a:lvl1pPr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noProof="0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3CD16A9-4716-488B-865E-9215B361FB10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556794"/>
            <a:ext cx="10972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489267" y="6535738"/>
            <a:ext cx="673100" cy="27781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FFD8A7F2-FD08-4C69-866B-50833D4BB1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3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58875"/>
          </a:xfrm>
          <a:prstGeom prst="rect">
            <a:avLst/>
          </a:prstGeom>
        </p:spPr>
        <p:txBody>
          <a:bodyPr tIns="182880"/>
          <a:lstStyle>
            <a:lvl1pPr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0" y="1133856"/>
            <a:ext cx="10119360" cy="46573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84226" indent="-457189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449881" indent="-380990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976917" indent="-380990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516653" indent="-380990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E18D93-93D4-4E65-98D0-D6260BCF748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0192" y="6537740"/>
            <a:ext cx="12041808" cy="32025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27037" indent="0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accent6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68891" indent="0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accent6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595927" indent="0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accent6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35663" indent="0">
              <a:spcBef>
                <a:spcPts val="2400"/>
              </a:spcBef>
              <a:buClr>
                <a:schemeClr val="accent2"/>
              </a:buClr>
              <a:buFont typeface="Arial" panose="020B0604020202020204" pitchFamily="34" charset="0"/>
              <a:buNone/>
              <a:defRPr>
                <a:solidFill>
                  <a:schemeClr val="accent6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25722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39">
          <p15:clr>
            <a:srgbClr val="FBAE40"/>
          </p15:clr>
        </p15:guide>
        <p15:guide id="4" pos="5216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8E4F41B-0F24-4BD3-81EC-C90AC89A6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1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28600"/>
            <a:ext cx="2928979" cy="838200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3733800"/>
            <a:ext cx="10972800" cy="21605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idx="4294967295"/>
          </p:nvPr>
        </p:nvSpPr>
        <p:spPr>
          <a:xfrm>
            <a:off x="406400" y="1066801"/>
            <a:ext cx="10972800" cy="553999"/>
          </a:xfrm>
        </p:spPr>
        <p:txBody>
          <a:bodyPr>
            <a:normAutofit fontScale="90000"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0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3733800"/>
            <a:ext cx="10972800" cy="21605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idx="4294967295"/>
          </p:nvPr>
        </p:nvSpPr>
        <p:spPr>
          <a:xfrm>
            <a:off x="406400" y="1066801"/>
            <a:ext cx="10972800" cy="553999"/>
          </a:xfrm>
        </p:spPr>
        <p:txBody>
          <a:bodyPr>
            <a:normAutofit fontScale="90000"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3716"/>
            <a:ext cx="292897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8942"/>
            <a:ext cx="10972800" cy="55399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0"/>
          </p:nvPr>
        </p:nvSpPr>
        <p:spPr>
          <a:xfrm>
            <a:off x="609600" y="1016810"/>
            <a:ext cx="10972800" cy="446276"/>
          </a:xfrm>
        </p:spPr>
        <p:txBody>
          <a:bodyPr>
            <a:spAutoFit/>
          </a:bodyPr>
          <a:lstStyle>
            <a:lvl1pPr marL="0" indent="0" algn="l">
              <a:buNone/>
              <a:defRPr sz="2300" b="1">
                <a:solidFill>
                  <a:srgbClr val="47474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09600" y="1937325"/>
            <a:ext cx="10972800" cy="2160592"/>
          </a:xfrm>
        </p:spPr>
        <p:txBody>
          <a:bodyPr/>
          <a:lstStyle>
            <a:lvl1pPr marL="342891" indent="-342891">
              <a:spcBef>
                <a:spcPts val="1152"/>
              </a:spcBef>
              <a:buClr>
                <a:srgbClr val="474746"/>
              </a:buClr>
              <a:buFont typeface="Arial"/>
              <a:buChar char="•"/>
              <a:defRPr sz="2200">
                <a:solidFill>
                  <a:srgbClr val="474746"/>
                </a:solidFill>
              </a:defRPr>
            </a:lvl1pPr>
            <a:lvl2pPr>
              <a:spcBef>
                <a:spcPts val="1152"/>
              </a:spcBef>
              <a:buClr>
                <a:srgbClr val="474746"/>
              </a:buClr>
              <a:defRPr sz="2000">
                <a:solidFill>
                  <a:srgbClr val="474746"/>
                </a:solidFill>
              </a:defRPr>
            </a:lvl2pPr>
            <a:lvl3pPr>
              <a:spcBef>
                <a:spcPts val="1152"/>
              </a:spcBef>
              <a:buClr>
                <a:srgbClr val="474746"/>
              </a:buClr>
              <a:defRPr sz="1800">
                <a:solidFill>
                  <a:srgbClr val="474746"/>
                </a:solidFill>
              </a:defRPr>
            </a:lvl3pPr>
            <a:lvl4pPr>
              <a:spcBef>
                <a:spcPts val="1152"/>
              </a:spcBef>
              <a:buClr>
                <a:srgbClr val="474746"/>
              </a:buClr>
              <a:defRPr sz="1800">
                <a:solidFill>
                  <a:srgbClr val="474746"/>
                </a:solidFill>
              </a:defRPr>
            </a:lvl4pPr>
            <a:lvl5pPr>
              <a:spcBef>
                <a:spcPts val="1152"/>
              </a:spcBef>
              <a:buClr>
                <a:srgbClr val="474746"/>
              </a:buClr>
              <a:defRPr sz="1800">
                <a:solidFill>
                  <a:srgbClr val="47474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52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8942"/>
            <a:ext cx="10972800" cy="55399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09600" y="1937325"/>
            <a:ext cx="10972800" cy="2160592"/>
          </a:xfrm>
        </p:spPr>
        <p:txBody>
          <a:bodyPr/>
          <a:lstStyle>
            <a:lvl1pPr marL="342891" indent="-342891">
              <a:spcBef>
                <a:spcPts val="1152"/>
              </a:spcBef>
              <a:buClr>
                <a:srgbClr val="474746"/>
              </a:buClr>
              <a:buFont typeface="Arial"/>
              <a:buChar char="•"/>
              <a:defRPr sz="2200">
                <a:solidFill>
                  <a:srgbClr val="474746"/>
                </a:solidFill>
              </a:defRPr>
            </a:lvl1pPr>
            <a:lvl2pPr>
              <a:spcBef>
                <a:spcPts val="1152"/>
              </a:spcBef>
              <a:buClr>
                <a:srgbClr val="474746"/>
              </a:buClr>
              <a:defRPr sz="2000">
                <a:solidFill>
                  <a:srgbClr val="474746"/>
                </a:solidFill>
              </a:defRPr>
            </a:lvl2pPr>
            <a:lvl3pPr>
              <a:spcBef>
                <a:spcPts val="1152"/>
              </a:spcBef>
              <a:buClr>
                <a:srgbClr val="474746"/>
              </a:buClr>
              <a:defRPr sz="1800">
                <a:solidFill>
                  <a:srgbClr val="474746"/>
                </a:solidFill>
              </a:defRPr>
            </a:lvl3pPr>
            <a:lvl4pPr>
              <a:spcBef>
                <a:spcPts val="1152"/>
              </a:spcBef>
              <a:buClr>
                <a:srgbClr val="474746"/>
              </a:buClr>
              <a:defRPr sz="1800">
                <a:solidFill>
                  <a:srgbClr val="474746"/>
                </a:solidFill>
              </a:defRPr>
            </a:lvl4pPr>
            <a:lvl5pPr>
              <a:spcBef>
                <a:spcPts val="1152"/>
              </a:spcBef>
              <a:buClr>
                <a:srgbClr val="474746"/>
              </a:buClr>
              <a:defRPr sz="1800">
                <a:solidFill>
                  <a:srgbClr val="47474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8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har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609600" y="1016810"/>
            <a:ext cx="10972800" cy="446276"/>
          </a:xfrm>
        </p:spPr>
        <p:txBody>
          <a:bodyPr>
            <a:spAutoFit/>
          </a:bodyPr>
          <a:lstStyle>
            <a:lvl1pPr marL="0" indent="0" algn="l">
              <a:buNone/>
              <a:defRPr sz="2300" b="1">
                <a:solidFill>
                  <a:srgbClr val="47474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2" y="1792289"/>
            <a:ext cx="5391956" cy="4171540"/>
          </a:xfrm>
        </p:spPr>
        <p:txBody>
          <a:bodyPr/>
          <a:lstStyle>
            <a:lvl1pPr marL="0" indent="0">
              <a:buNone/>
              <a:defRPr baseline="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6248400" y="1792289"/>
            <a:ext cx="5334000" cy="417154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Click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7506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364583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DCB15C-23D7-4753-B711-340097E3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DEC3451-CEF9-428B-B997-3ABCEBE6D5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5" y="5853671"/>
            <a:ext cx="11737975" cy="431800"/>
          </a:xfrm>
        </p:spPr>
        <p:txBody>
          <a:bodyPr bIns="0" anchor="b"/>
          <a:lstStyle>
            <a:lvl1pPr marL="0" indent="0">
              <a:spcAft>
                <a:spcPts val="0"/>
              </a:spcAft>
              <a:buNone/>
              <a:defRPr sz="825"/>
            </a:lvl1pPr>
            <a:lvl2pPr marL="163111" indent="0">
              <a:spcAft>
                <a:spcPts val="0"/>
              </a:spcAft>
              <a:buNone/>
              <a:defRPr sz="825"/>
            </a:lvl2pPr>
            <a:lvl3pPr marL="311936" indent="0">
              <a:spcAft>
                <a:spcPts val="0"/>
              </a:spcAft>
              <a:buNone/>
              <a:defRPr sz="825"/>
            </a:lvl3pPr>
            <a:lvl4pPr marL="447663" indent="0">
              <a:spcAft>
                <a:spcPts val="0"/>
              </a:spcAft>
              <a:buNone/>
              <a:defRPr sz="825"/>
            </a:lvl4pPr>
            <a:lvl5pPr marL="604824" indent="0">
              <a:spcAft>
                <a:spcPts val="0"/>
              </a:spcAft>
              <a:buNone/>
              <a:defRPr sz="825"/>
            </a:lvl5pPr>
          </a:lstStyle>
          <a:p>
            <a:pPr lvl="0"/>
            <a:r>
              <a:rPr lang="en-US" dirty="0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0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47663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57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364583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1590E2-95EB-4DE1-B293-F4EA5482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12BF0-6193-4F1A-85CA-B852C780F2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5" y="5847321"/>
            <a:ext cx="11737975" cy="431800"/>
          </a:xfrm>
        </p:spPr>
        <p:txBody>
          <a:bodyPr bIns="0" anchor="b"/>
          <a:lstStyle>
            <a:lvl1pPr marL="0" indent="0">
              <a:spcAft>
                <a:spcPts val="0"/>
              </a:spcAft>
              <a:buNone/>
              <a:defRPr sz="825"/>
            </a:lvl1pPr>
            <a:lvl2pPr marL="163111" indent="0">
              <a:spcAft>
                <a:spcPts val="0"/>
              </a:spcAft>
              <a:buNone/>
              <a:defRPr sz="825"/>
            </a:lvl2pPr>
            <a:lvl3pPr marL="311936" indent="0">
              <a:spcAft>
                <a:spcPts val="0"/>
              </a:spcAft>
              <a:buNone/>
              <a:defRPr sz="825"/>
            </a:lvl3pPr>
            <a:lvl4pPr marL="447663" indent="0">
              <a:spcAft>
                <a:spcPts val="0"/>
              </a:spcAft>
              <a:buNone/>
              <a:defRPr sz="825"/>
            </a:lvl4pPr>
            <a:lvl5pPr marL="604824" indent="0">
              <a:spcAft>
                <a:spcPts val="0"/>
              </a:spcAft>
              <a:buNone/>
              <a:defRPr sz="825"/>
            </a:lvl5pPr>
          </a:lstStyle>
          <a:p>
            <a:pPr lvl="0"/>
            <a:r>
              <a:rPr lang="en-US" dirty="0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2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4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pPr defTabSz="457155"/>
            <a:fld id="{74B6CDD9-8C00-4F45-BAF9-C441F8C7CBCF}" type="datetimeFigureOut">
              <a:rPr lang="en-US" sz="1900" smtClean="0">
                <a:solidFill>
                  <a:srgbClr val="000000"/>
                </a:solidFill>
              </a:rPr>
              <a:pPr defTabSz="457155"/>
              <a:t>3/2/20</a:t>
            </a:fld>
            <a:endParaRPr lang="en-US" sz="19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pPr defTabSz="457155"/>
            <a:endParaRPr lang="en-US" sz="19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9768-3BE8-C34D-A786-09F04F756C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Tit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848643"/>
            <a:ext cx="9097012" cy="672000"/>
          </a:xfrm>
          <a:prstGeom prst="rect">
            <a:avLst/>
          </a:prstGeom>
        </p:spPr>
        <p:txBody>
          <a:bodyPr vert="horz" lIns="121917" tIns="60958" rIns="121917" bIns="60958"/>
          <a:lstStyle>
            <a:lvl1pPr algn="l">
              <a:lnSpc>
                <a:spcPct val="90000"/>
              </a:lnSpc>
              <a:defRPr sz="37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5951992"/>
            <a:ext cx="8640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9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6226992"/>
            <a:ext cx="8640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5951992"/>
            <a:ext cx="2496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6226992"/>
            <a:ext cx="2496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2541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6329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8" y="409577"/>
            <a:ext cx="11032823" cy="2882265"/>
          </a:xfrm>
        </p:spPr>
        <p:txBody>
          <a:bodyPr/>
          <a:lstStyle>
            <a:lvl1pPr>
              <a:defRPr sz="3867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6"/>
            <a:ext cx="3673475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1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29"/>
            <a:ext cx="3827419" cy="12474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8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0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0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29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67"/>
            </a:lvl3pPr>
            <a:lvl4pPr>
              <a:defRPr sz="2000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0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0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5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6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867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8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6"/>
            <a:ext cx="3673475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233" y="2223348"/>
            <a:ext cx="103632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233" y="4691832"/>
            <a:ext cx="8534400" cy="1306987"/>
          </a:xfrm>
        </p:spPr>
        <p:txBody>
          <a:bodyPr>
            <a:normAutofit/>
          </a:bodyPr>
          <a:lstStyle>
            <a:lvl1pPr marL="0" indent="0" algn="l">
              <a:buNone/>
              <a:defRPr sz="1867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 or Reference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MSKCC_logo_hor_s_rev_rgb_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02167"/>
            <a:ext cx="2158312" cy="664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/>
        </p:blipFill>
        <p:spPr>
          <a:xfrm>
            <a:off x="5878833" y="1630037"/>
            <a:ext cx="6321779" cy="52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6580774"/>
            <a:ext cx="1311131" cy="169277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4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4" y="161668"/>
            <a:ext cx="11394276" cy="68523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4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111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1047"/>
            <a:ext cx="10515600" cy="44132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F812D-3263-0C4C-92E3-EF502C67A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</a:endParaRPr>
          </a:p>
        </p:txBody>
      </p:sp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02167"/>
            <a:ext cx="2877749" cy="66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048" y="2084802"/>
            <a:ext cx="103632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/>
        </p:blipFill>
        <p:spPr>
          <a:xfrm>
            <a:off x="5878833" y="1630037"/>
            <a:ext cx="6321779" cy="52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5330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9306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733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130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5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E58CDD-5C8C-4B4D-9A1C-1923EC9F04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4" y="3657600"/>
            <a:ext cx="6105525" cy="32099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1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867">
                <a:solidFill>
                  <a:srgbClr val="455560"/>
                </a:solidFill>
              </a:defRPr>
            </a:lvl1pPr>
          </a:lstStyle>
          <a:p>
            <a:r>
              <a:rPr lang="en-US" dirty="0"/>
              <a:t>Optimizing the Use of BTK Inhibitors in B-Cell Malignancies: Insights for the Multidisciplinary Team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584C6F6-7C68-4C84-9CC8-97D2BB793D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90" y="328614"/>
            <a:ext cx="1740839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0637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sz="3467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232293"/>
            <a:ext cx="10972800" cy="4548403"/>
          </a:xfrm>
          <a:prstGeom prst="rect">
            <a:avLst/>
          </a:prstGeom>
        </p:spPr>
        <p:txBody>
          <a:bodyPr/>
          <a:lstStyle>
            <a:lvl1pPr>
              <a:defRPr sz="2267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9A556-BE5C-4EA5-801A-ACB2B4876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906265"/>
            <a:ext cx="10972800" cy="4318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67"/>
            </a:lvl1pPr>
            <a:lvl2pPr marL="609570" indent="0">
              <a:buNone/>
              <a:defRPr sz="1067"/>
            </a:lvl2pPr>
            <a:lvl3pPr marL="1219140" indent="0">
              <a:buNone/>
              <a:defRPr sz="1067"/>
            </a:lvl3pPr>
            <a:lvl4pPr marL="1828709" indent="0">
              <a:buNone/>
              <a:defRPr sz="1067"/>
            </a:lvl4pPr>
            <a:lvl5pPr marL="2438278" indent="0">
              <a:buNone/>
              <a:defRPr sz="1067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EDCE2-24BC-564B-940A-5728FC679968}"/>
              </a:ext>
            </a:extLst>
          </p:cNvPr>
          <p:cNvSpPr txBox="1"/>
          <p:nvPr userDrawn="1"/>
        </p:nvSpPr>
        <p:spPr>
          <a:xfrm>
            <a:off x="9382244" y="6581001"/>
            <a:ext cx="2845920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Byrd, J et al. ASH 2017, Abstract #498</a:t>
            </a:r>
          </a:p>
        </p:txBody>
      </p:sp>
    </p:spTree>
    <p:extLst>
      <p:ext uri="{BB962C8B-B14F-4D97-AF65-F5344CB8AC3E}">
        <p14:creationId xmlns:p14="http://schemas.microsoft.com/office/powerpoint/2010/main" val="10683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8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6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7702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7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6259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111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1047"/>
            <a:ext cx="10515600" cy="44132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F812D-3263-0C4C-92E3-EF502C67A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7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3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5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5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9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5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F95B-D033-334F-96B5-C1B83BE9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F5C41-6079-5B4F-9B6F-DEAB4D392E2E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2019</a:t>
            </a:r>
          </a:p>
        </p:txBody>
      </p:sp>
    </p:spTree>
    <p:extLst>
      <p:ext uri="{BB962C8B-B14F-4D97-AF65-F5344CB8AC3E}">
        <p14:creationId xmlns:p14="http://schemas.microsoft.com/office/powerpoint/2010/main" val="5126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5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7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81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4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7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4550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4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7463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3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7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6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4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4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5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3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3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4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9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042A-80CD-4623-8A6D-FD836816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185" y="1165979"/>
            <a:ext cx="10515983" cy="236655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26CA4-5435-44B6-BDEF-520A817A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29" y="3532536"/>
            <a:ext cx="10512905" cy="2223773"/>
          </a:xfrm>
        </p:spPr>
        <p:txBody>
          <a:bodyPr tIns="180000" bIns="180000">
            <a:noAutofit/>
          </a:bodyPr>
          <a:lstStyle>
            <a:lvl1pPr marL="0" indent="0" algn="ctr">
              <a:lnSpc>
                <a:spcPct val="100000"/>
              </a:lnSpc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2813D-D34D-4FE1-A28E-5A97C533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EDDE4-0654-4EE2-9BE5-77012D91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Refs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379D6-5B9D-47B6-B9DB-E4CB52FE9FF2}"/>
              </a:ext>
            </a:extLst>
          </p:cNvPr>
          <p:cNvCxnSpPr/>
          <p:nvPr userDrawn="1"/>
        </p:nvCxnSpPr>
        <p:spPr>
          <a:xfrm>
            <a:off x="527051" y="3532535"/>
            <a:ext cx="111379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643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042A-80CD-4623-8A6D-FD836816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185" y="1165979"/>
            <a:ext cx="10515983" cy="236655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26CA4-5435-44B6-BDEF-520A817A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29" y="3532536"/>
            <a:ext cx="10512905" cy="2223773"/>
          </a:xfrm>
        </p:spPr>
        <p:txBody>
          <a:bodyPr tIns="180000" bIns="180000">
            <a:noAutofit/>
          </a:bodyPr>
          <a:lstStyle>
            <a:lvl1pPr marL="0" indent="0" algn="ctr">
              <a:lnSpc>
                <a:spcPct val="100000"/>
              </a:lnSpc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2813D-D34D-4FE1-A28E-5A97C533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EDDE4-0654-4EE2-9BE5-77012D91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Refs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379D6-5B9D-47B6-B9DB-E4CB52FE9FF2}"/>
              </a:ext>
            </a:extLst>
          </p:cNvPr>
          <p:cNvCxnSpPr/>
          <p:nvPr userDrawn="1"/>
        </p:nvCxnSpPr>
        <p:spPr>
          <a:xfrm>
            <a:off x="527051" y="3532535"/>
            <a:ext cx="111379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87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63508-6819-4DEF-AD86-ACDF8D1BE27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E23F8-1B42-4F53-ADDB-7B1CBE227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7F58B-147A-4C0D-9CAA-F90D921F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885F1-FBAC-4E01-B6AF-1AEC506F0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Refs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5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5C618-085C-458F-B129-781036244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001" y="1604434"/>
            <a:ext cx="11121764" cy="692249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03644-E921-4710-B736-EBFCB327D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000" y="2506133"/>
            <a:ext cx="11148485" cy="3683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6FBDA-CBE4-4706-B3F9-20C421B7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References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3CB71F-BEA7-4D6E-8D83-4839EB04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Notes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0E3F88-77D9-421B-B9C3-A807AEDE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66185"/>
            <a:ext cx="11137901" cy="902783"/>
          </a:xfrm>
          <a:noFill/>
        </p:spPr>
        <p:txBody>
          <a:bodyPr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0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95E8-B040-4E23-87B4-9E26FA02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97A7-4DC0-466A-8100-D771746C3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051" y="1604433"/>
            <a:ext cx="5467349" cy="4572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CA44A-4982-4B43-8050-032715E65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4433"/>
            <a:ext cx="5467352" cy="4572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014C0-2359-4E73-BADE-C9449DDE0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References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EAABF-BDBF-4FDE-99B6-2467E7DC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8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EBE1-ADF3-435F-BE6B-A4E2E1FA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38426-5EF9-413F-8719-D7B1E07D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10AF8-80A7-4130-B5EC-66D3A7C1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 dirty="0"/>
              <a:t>Refs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6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03447-2374-4FF1-99BE-86371556F3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3662363"/>
            <a:ext cx="6086475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6A9F5-09EF-41DA-9109-8000D4A9F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1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7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3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824" y="2743200"/>
            <a:ext cx="10436352" cy="1371600"/>
          </a:xfrm>
        </p:spPr>
        <p:txBody>
          <a:bodyPr lIns="0" rIns="0" anchor="b" anchorCtr="0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824" y="4114800"/>
            <a:ext cx="10436352" cy="685800"/>
          </a:xfrm>
        </p:spPr>
        <p:txBody>
          <a:bodyPr lIns="0" tIns="228600" rIns="0">
            <a:no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876319" y="681040"/>
            <a:ext cx="1689100" cy="138112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32199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60867" y="6299345"/>
            <a:ext cx="560917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34838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5648" y="1673352"/>
            <a:ext cx="870508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60867" y="6299345"/>
            <a:ext cx="560917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8253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2743200"/>
            <a:ext cx="10436352" cy="1371600"/>
          </a:xfrm>
        </p:spPr>
        <p:txBody>
          <a:bodyPr anchor="b" anchorCtr="0"/>
          <a:lstStyle>
            <a:lvl1pPr algn="l">
              <a:defRPr sz="36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4" y="4114800"/>
            <a:ext cx="10436352" cy="685800"/>
          </a:xfrm>
        </p:spPr>
        <p:txBody>
          <a:bodyPr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60867" y="6299345"/>
            <a:ext cx="560917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2398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824" y="1371600"/>
            <a:ext cx="512064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12064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60867" y="6299345"/>
            <a:ext cx="560917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914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4" y="1371600"/>
            <a:ext cx="512064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824" y="2174875"/>
            <a:ext cx="512064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371600"/>
            <a:ext cx="512064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12064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60867" y="6299345"/>
            <a:ext cx="560917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4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0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1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2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3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4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0288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60867" y="6299345"/>
            <a:ext cx="560917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413099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60867" y="6299345"/>
            <a:ext cx="560917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4890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0"/>
            <a:ext cx="3742944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57200"/>
            <a:ext cx="6547104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24" y="1371600"/>
            <a:ext cx="3742944" cy="4800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60867" y="6299345"/>
            <a:ext cx="560917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0378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0"/>
            <a:ext cx="10436352" cy="13716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77824" y="1444752"/>
            <a:ext cx="10436352" cy="42702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24" y="5788152"/>
            <a:ext cx="10436352" cy="384048"/>
          </a:xfrm>
        </p:spPr>
        <p:txBody>
          <a:bodyPr tIns="45720" anchor="ctr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198C-04DA-4E69-9F60-477E336F6D8D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D713-2A88-4927-BA3B-75E8042AC897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60867" y="6299345"/>
            <a:ext cx="560917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6637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25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6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0C93ED-9754-AA44-A76B-28E8C1F8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618A3-A93A-C14F-987B-808C0E045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C506-3242-884F-A239-C2C9BEAD6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761E3-5A4B-0F4B-BAA5-685A42E36B78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69FBC-3E6E-3A41-8CF0-ECDDF5BC1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44E83-9F99-F441-8CE3-2CBB9C973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EAAD0-E1EC-564A-BB48-DA51C5B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6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823A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2BD85E5-4F5A-4E78-9EBF-23428F3D8B52}" type="datetimeFigureOut">
              <a:rPr lang="en-US" smtClean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56F2672-BE57-4E5A-B333-1937BEDAEA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0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88ABA-A7DD-444B-95D6-5410DA0C67D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CB2CD-C511-4390-9F6B-470B700D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9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05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457155" rtl="0" eaLnBrk="1" latinLnBrk="0" hangingPunct="1">
        <a:spcBef>
          <a:spcPct val="0"/>
        </a:spcBef>
        <a:buNone/>
        <a:defRPr sz="3200" b="1" kern="1200">
          <a:solidFill>
            <a:srgbClr val="FFFFFF"/>
          </a:solidFill>
          <a:latin typeface="Corbel"/>
          <a:ea typeface="+mj-ea"/>
          <a:cs typeface="Corbel"/>
        </a:defRPr>
      </a:lvl1pPr>
    </p:titleStyle>
    <p:bodyStyle>
      <a:lvl1pPr marL="342866" indent="-342866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orbel"/>
          <a:ea typeface="+mn-ea"/>
          <a:cs typeface="Corbel"/>
        </a:defRPr>
      </a:lvl1pPr>
      <a:lvl2pPr marL="742876" indent="-285724" algn="l" defTabSz="45715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rbel"/>
          <a:ea typeface="+mn-ea"/>
          <a:cs typeface="Corbel"/>
        </a:defRPr>
      </a:lvl2pPr>
      <a:lvl3pPr marL="1142886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orbel"/>
          <a:ea typeface="+mn-ea"/>
          <a:cs typeface="Corbel"/>
        </a:defRPr>
      </a:lvl3pPr>
      <a:lvl4pPr marL="1600040" indent="-228578" algn="l" defTabSz="45715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rbel"/>
          <a:ea typeface="+mn-ea"/>
          <a:cs typeface="Corbel"/>
        </a:defRPr>
      </a:lvl4pPr>
      <a:lvl5pPr marL="2057195" indent="-228578" algn="l" defTabSz="45715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rbel"/>
          <a:ea typeface="+mn-ea"/>
          <a:cs typeface="Corbel"/>
        </a:defRPr>
      </a:lvl5pPr>
      <a:lvl6pPr marL="2514349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400" y="6464332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155"/>
            <a:fld id="{3C4F54F3-C349-4609-AFEE-01462D5C7942}" type="slidenum">
              <a:rPr lang="en-GB" smtClean="0">
                <a:solidFill>
                  <a:srgbClr val="000000"/>
                </a:solidFill>
              </a:rPr>
              <a:pPr defTabSz="457155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6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ctr" defTabSz="4571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45714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45714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45714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45714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45714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53749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32" indent="-28574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67">
          <a:solidFill>
            <a:schemeClr val="bg1"/>
          </a:solidFill>
          <a:latin typeface="Calibri" panose="020F0502020204030204" pitchFamily="34" charset="0"/>
        </a:defRPr>
      </a:lvl2pPr>
      <a:lvl3pPr marL="1142971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160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67">
          <a:solidFill>
            <a:schemeClr val="bg1"/>
          </a:solidFill>
          <a:latin typeface="Calibri" panose="020F0502020204030204" pitchFamily="34" charset="0"/>
        </a:defRPr>
      </a:lvl4pPr>
      <a:lvl5pPr marL="2057349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537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7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eaLnBrk="1" fontAlgn="base" hangingPunct="1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1" fontAlgn="base" hangingPunct="1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E04AA-8D4D-44BF-B88E-B8B25103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66185"/>
            <a:ext cx="11137901" cy="902783"/>
          </a:xfrm>
          <a:prstGeom prst="rect">
            <a:avLst/>
          </a:prstGeom>
          <a:noFill/>
        </p:spPr>
        <p:txBody>
          <a:bodyPr vert="horz" lIns="0" tIns="180000" rIns="0" bIns="7200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8FC7A-B083-4E3A-A3C8-B215E8A7C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1" y="1604433"/>
            <a:ext cx="11137901" cy="45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56FD9-A373-4C97-82EA-DEF9C60CB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051" y="6356351"/>
            <a:ext cx="4113600" cy="3661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01CD8-C8CB-4B09-B26A-4EC86B7C0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50152" y="6356351"/>
            <a:ext cx="4114800" cy="3661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933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Refs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56104E-DE2A-4C3E-8263-4F630D141382}"/>
              </a:ext>
            </a:extLst>
          </p:cNvPr>
          <p:cNvCxnSpPr/>
          <p:nvPr userDrawn="1"/>
        </p:nvCxnSpPr>
        <p:spPr>
          <a:xfrm>
            <a:off x="527050" y="1268967"/>
            <a:ext cx="111379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  <p:extLst>
      <p:ext uri="{BB962C8B-B14F-4D97-AF65-F5344CB8AC3E}">
        <p14:creationId xmlns:p14="http://schemas.microsoft.com/office/powerpoint/2010/main" val="15866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tabLst>
          <a:tab pos="2992892" algn="l"/>
        </a:tabLs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9178" indent="-239178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78355" indent="-239178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‒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675200" indent="-196846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6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903795" indent="-188379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6"/>
        </a:buClr>
        <a:buFont typeface="Calibri" panose="020F0502020204030204" pitchFamily="34" charset="0"/>
        <a:buChar char="‒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081590" indent="-143930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8">
          <p15:clr>
            <a:srgbClr val="F26B43"/>
          </p15:clr>
        </p15:guide>
        <p15:guide id="2" pos="5515">
          <p15:clr>
            <a:srgbClr val="F26B43"/>
          </p15:clr>
        </p15:guide>
        <p15:guide id="3" orient="horz" pos="758">
          <p15:clr>
            <a:srgbClr val="F26B43"/>
          </p15:clr>
        </p15:guide>
        <p15:guide id="4" orient="horz" pos="2920">
          <p15:clr>
            <a:srgbClr val="F26B43"/>
          </p15:clr>
        </p15:guide>
        <p15:guide id="5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539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824" y="0"/>
            <a:ext cx="10436352" cy="13716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4" y="1371600"/>
            <a:ext cx="10436352" cy="480060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4176" y="6528816"/>
            <a:ext cx="877824" cy="10972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7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E446198C-04DA-4E69-9F60-477E336F6D8D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5664" y="6172200"/>
            <a:ext cx="8680704" cy="457200"/>
          </a:xfrm>
          <a:prstGeom prst="rect">
            <a:avLst/>
          </a:prstGeom>
        </p:spPr>
        <p:txBody>
          <a:bodyPr vert="horz" lIns="0" tIns="45720" rIns="0" bIns="0" rtlCol="0" anchor="t" anchorCtr="0"/>
          <a:lstStyle>
            <a:lvl1pPr algn="r">
              <a:lnSpc>
                <a:spcPct val="90000"/>
              </a:lnSpc>
              <a:defRPr sz="1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4176" y="6931152"/>
            <a:ext cx="877824" cy="109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6ACAD713-2A88-4927-BA3B-75E8042AC8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47200" y="6658098"/>
            <a:ext cx="28448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©2016 MFMER  |  slide-</a:t>
            </a:r>
            <a:fld id="{D445C29B-035B-48ED-941F-A66A11A8A322}" type="slidenum">
              <a:rPr lang="en-US" sz="7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57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316DA-D783-2E4D-B568-74649449C5FF}"/>
              </a:ext>
            </a:extLst>
          </p:cNvPr>
          <p:cNvSpPr txBox="1"/>
          <p:nvPr/>
        </p:nvSpPr>
        <p:spPr>
          <a:xfrm>
            <a:off x="729916" y="1369194"/>
            <a:ext cx="10732168" cy="411961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Module 2: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Hepatocellular Carcinoma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and Pancreatic Cancer</a:t>
            </a:r>
          </a:p>
        </p:txBody>
      </p:sp>
    </p:spTree>
    <p:extLst>
      <p:ext uri="{BB962C8B-B14F-4D97-AF65-F5344CB8AC3E}">
        <p14:creationId xmlns:p14="http://schemas.microsoft.com/office/powerpoint/2010/main" val="38136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D502C9-27D4-B348-B9B2-2345EC2751E4}"/>
              </a:ext>
            </a:extLst>
          </p:cNvPr>
          <p:cNvSpPr/>
          <p:nvPr/>
        </p:nvSpPr>
        <p:spPr>
          <a:xfrm>
            <a:off x="714260" y="798659"/>
            <a:ext cx="10763480" cy="55453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975668F-F96F-C947-8B88-9DE66AD2F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10" y="1014715"/>
            <a:ext cx="9087979" cy="511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08F06386-59A3-1C4E-A423-B7030D914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117" y="6511132"/>
            <a:ext cx="82550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alt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The Lancet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 2018 391, 1163-1173 DOI: (10.1016/S0140-6736(18)30207-1)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ADAE7-A602-0C4A-924B-2FF0C4D9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148759"/>
            <a:ext cx="10436352" cy="557593"/>
          </a:xfrm>
        </p:spPr>
        <p:txBody>
          <a:bodyPr/>
          <a:lstStyle/>
          <a:p>
            <a:r>
              <a:rPr lang="en-US" sz="2800" b="1" dirty="0" err="1"/>
              <a:t>Lenvatinib</a:t>
            </a:r>
            <a:r>
              <a:rPr lang="en-US" sz="2800" b="1" dirty="0"/>
              <a:t> Is Non-Inferior to Sorafenib: REFLECT Trial</a:t>
            </a:r>
          </a:p>
        </p:txBody>
      </p:sp>
    </p:spTree>
    <p:extLst>
      <p:ext uri="{BB962C8B-B14F-4D97-AF65-F5344CB8AC3E}">
        <p14:creationId xmlns:p14="http://schemas.microsoft.com/office/powerpoint/2010/main" val="28441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E7F566-F482-EA4E-9E2D-0E7494199489}"/>
              </a:ext>
            </a:extLst>
          </p:cNvPr>
          <p:cNvGraphicFramePr>
            <a:graphicFrameLocks noGrp="1"/>
          </p:cNvGraphicFramePr>
          <p:nvPr/>
        </p:nvGraphicFramePr>
        <p:xfrm>
          <a:off x="925974" y="1541524"/>
          <a:ext cx="10641736" cy="409911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13036">
                  <a:extLst>
                    <a:ext uri="{9D8B030D-6E8A-4147-A177-3AD203B41FA5}">
                      <a16:colId xmlns:a16="http://schemas.microsoft.com/office/drawing/2014/main" val="668570593"/>
                    </a:ext>
                  </a:extLst>
                </a:gridCol>
                <a:gridCol w="2761899">
                  <a:extLst>
                    <a:ext uri="{9D8B030D-6E8A-4147-A177-3AD203B41FA5}">
                      <a16:colId xmlns:a16="http://schemas.microsoft.com/office/drawing/2014/main" val="2634549689"/>
                    </a:ext>
                  </a:extLst>
                </a:gridCol>
                <a:gridCol w="3117267">
                  <a:extLst>
                    <a:ext uri="{9D8B030D-6E8A-4147-A177-3AD203B41FA5}">
                      <a16:colId xmlns:a16="http://schemas.microsoft.com/office/drawing/2014/main" val="2430114505"/>
                    </a:ext>
                  </a:extLst>
                </a:gridCol>
                <a:gridCol w="3349534">
                  <a:extLst>
                    <a:ext uri="{9D8B030D-6E8A-4147-A177-3AD203B41FA5}">
                      <a16:colId xmlns:a16="http://schemas.microsoft.com/office/drawing/2014/main" val="2128997778"/>
                    </a:ext>
                  </a:extLst>
                </a:gridCol>
              </a:tblGrid>
              <a:tr h="624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Regorafenib vs. PBO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Cabozantinib vs. PBO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Ramucirumab vs. PBO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(AFP </a:t>
                      </a:r>
                      <a:r>
                        <a:rPr lang="en-US" sz="2000" u="none" dirty="0">
                          <a:effectLst/>
                        </a:rPr>
                        <a:t>≥</a:t>
                      </a:r>
                      <a:r>
                        <a:rPr lang="en-US" sz="2000" dirty="0">
                          <a:effectLst/>
                        </a:rPr>
                        <a:t>400)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8179895"/>
                  </a:ext>
                </a:extLst>
              </a:tr>
              <a:tr h="8100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mOS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HR = 0.63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HR = 0.76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HR = 0.71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7182854"/>
                  </a:ext>
                </a:extLst>
              </a:tr>
              <a:tr h="833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mPFS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HR = 0.46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HR = 0.44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HR = 0.452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1231393"/>
                  </a:ext>
                </a:extLst>
              </a:tr>
              <a:tr h="9154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ORR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10.6 vs. 4.1%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 vs. 0.4%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4.6 vs. 1.1%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649930"/>
                  </a:ext>
                </a:extLst>
              </a:tr>
              <a:tr h="9154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G3/4 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HSFR, HTN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PPE, HTN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HTN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450434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065B715-9529-664A-BB82-CB1F14EE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4" y="286067"/>
            <a:ext cx="10845478" cy="745067"/>
          </a:xfrm>
        </p:spPr>
        <p:txBody>
          <a:bodyPr/>
          <a:lstStyle/>
          <a:p>
            <a:r>
              <a:rPr lang="en-US" b="1" dirty="0"/>
              <a:t>Summary of Agents Beyond First Line Sorafenib 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3FADF2-A3C0-A04E-8508-975C4A812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974" y="6344920"/>
            <a:ext cx="82550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Bruix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 Lancet 2017; </a:t>
            </a:r>
            <a:r>
              <a:rPr kumimoji="0" lang="en-US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Abou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-Alfa NEJM 2018; Zhu Lancet Oncol 2019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2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368" y="2726266"/>
            <a:ext cx="7827264" cy="1066800"/>
          </a:xfrm>
        </p:spPr>
        <p:txBody>
          <a:bodyPr/>
          <a:lstStyle/>
          <a:p>
            <a:pPr algn="ctr"/>
            <a:r>
              <a:rPr lang="en-US" sz="3600" b="1" dirty="0"/>
              <a:t>The Role of Immunotherapy </a:t>
            </a:r>
          </a:p>
        </p:txBody>
      </p:sp>
    </p:spTree>
    <p:extLst>
      <p:ext uri="{BB962C8B-B14F-4D97-AF65-F5344CB8AC3E}">
        <p14:creationId xmlns:p14="http://schemas.microsoft.com/office/powerpoint/2010/main" val="31318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DB842-C41E-7646-BB07-83E6E47EB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170481"/>
            <a:ext cx="10436352" cy="774916"/>
          </a:xfrm>
        </p:spPr>
        <p:txBody>
          <a:bodyPr/>
          <a:lstStyle/>
          <a:p>
            <a:r>
              <a:rPr lang="en-US" sz="2800" b="1" dirty="0" err="1"/>
              <a:t>CheckMate</a:t>
            </a:r>
            <a:r>
              <a:rPr lang="en-US" sz="2800" b="1" dirty="0"/>
              <a:t> 459: Nivolumab vs Sorafenib in First Line</a:t>
            </a:r>
            <a:endParaRPr lang="en-US" sz="2800" b="1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F11C8-07BD-6144-B657-B65FB5DD5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76" y="1331347"/>
            <a:ext cx="10436352" cy="469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31F172A5-0723-BC44-96EA-1BF92ACC4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24" y="6416298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Yau. ESMO 2019. Abstr LBA38_PR.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1F2F05E4-0565-A74D-8EF4-B17BD14CC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56" y="196285"/>
            <a:ext cx="1032280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KEYNOTE-240: Pembrolizumab vs. Placebo in Prior Sorafenib Exposed Pts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F4271E86-457E-9648-86CC-594504816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53" y="6153715"/>
            <a:ext cx="10006576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Published in: Richard S. Finn; </a:t>
            </a:r>
            <a:r>
              <a:rPr kumimoji="0" lang="en-US" alt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Baek-Yeol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 </a:t>
            </a:r>
            <a:r>
              <a:rPr kumimoji="0" lang="en-US" alt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Ryoo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; Philippe Merle; Masatoshi Kudo; Mohamed </a:t>
            </a:r>
            <a:r>
              <a:rPr kumimoji="0" lang="en-US" alt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Bouattour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; Ho Yeong Lim; </a:t>
            </a:r>
            <a:r>
              <a:rPr kumimoji="0" lang="en-US" alt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Valeriy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 </a:t>
            </a:r>
            <a:r>
              <a:rPr kumimoji="0" lang="en-US" alt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Breder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; Julien </a:t>
            </a:r>
            <a:r>
              <a:rPr kumimoji="0" lang="en-US" alt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Edeline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; Yee Chao; Sadahisa Ogasawara; Thomas </a:t>
            </a:r>
            <a:r>
              <a:rPr kumimoji="0" lang="en-US" alt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Yau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; Marcelo Garrido; Stephen L. Chan; Jennifer Knox; Bruno Daniele; Scot W. Ebbinghaus; </a:t>
            </a:r>
            <a:r>
              <a:rPr kumimoji="0" lang="en-US" alt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Erluo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 Chen; Abby B. Siegel; Andrew X. Zhu; Ann-</a:t>
            </a:r>
            <a:r>
              <a:rPr kumimoji="0" lang="en-US" alt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Lii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 Cheng; </a:t>
            </a:r>
            <a:r>
              <a:rPr kumimoji="0" lang="en-US" altLang="en-US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Journal of Clinical Oncology</a:t>
            </a: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 2020 38:193-202.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DOI: 10.1200/JCO.19.01307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00EECB2A-602D-2145-9F98-54690E11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97" y="1357876"/>
            <a:ext cx="10322805" cy="45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85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142082" y="325494"/>
            <a:ext cx="9028207" cy="72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</a:rPr>
              <a:t>How do we expand the benefit of immunotherapy to more patients with hepatocellular carcinoma?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68089" y="6085114"/>
            <a:ext cx="4669579" cy="608052"/>
          </a:xfrm>
          <a:prstGeom prst="rect">
            <a:avLst/>
          </a:prstGeom>
        </p:spPr>
        <p:txBody>
          <a:bodyPr wrap="square" tIns="0" rIns="0" bIns="0" anchor="b">
            <a:spAutoFit/>
          </a:bodyPr>
          <a:lstStyle/>
          <a:p>
            <a:pPr marL="171450" marR="0" lvl="0" indent="-171450" algn="l" defTabSz="514350" rtl="0" eaLnBrk="1" fontAlgn="auto" latinLnBrk="0" hangingPunct="1">
              <a:lnSpc>
                <a:spcPct val="8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Chen Y et al. Hepatology. 2015;61(5):1591-1602. </a:t>
            </a:r>
          </a:p>
          <a:p>
            <a:pPr marL="171450" marR="0" lvl="0" indent="-171450" algn="l" defTabSz="514350" rtl="0" eaLnBrk="1" fontAlgn="auto" latinLnBrk="0" hangingPunct="1">
              <a:lnSpc>
                <a:spcPct val="8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Greten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al. Rev Recent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Clin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Trial. 2008</a:t>
            </a:r>
          </a:p>
          <a:p>
            <a:pPr marL="171450" marR="0" lvl="0" indent="-171450" algn="l" defTabSz="514350" rtl="0" eaLnBrk="1" fontAlgn="auto" latinLnBrk="0" hangingPunct="1">
              <a:lnSpc>
                <a:spcPct val="8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Hedge PS,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Semin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Cancer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Biol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2017</a:t>
            </a:r>
          </a:p>
          <a:p>
            <a:pPr marL="171450" marR="0" lvl="0" indent="-171450" algn="l" defTabSz="514350" rtl="0" eaLnBrk="1" fontAlgn="auto" latinLnBrk="0" hangingPunct="1">
              <a:lnSpc>
                <a:spcPct val="8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Tim F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Greten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et al. Gut 2015;64:842-848</a:t>
            </a:r>
          </a:p>
          <a:p>
            <a:pPr marL="171450" marR="0" lvl="0" indent="-171450" algn="l" defTabSz="514350" rtl="0" eaLnBrk="1" fontAlgn="auto" latinLnBrk="0" hangingPunct="1">
              <a:lnSpc>
                <a:spcPct val="8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CF9CC8-D25B-B94B-A73B-F28A91A843CF}"/>
              </a:ext>
            </a:extLst>
          </p:cNvPr>
          <p:cNvGrpSpPr/>
          <p:nvPr/>
        </p:nvGrpSpPr>
        <p:grpSpPr>
          <a:xfrm>
            <a:off x="1142082" y="1443210"/>
            <a:ext cx="10194275" cy="4032173"/>
            <a:chOff x="1142082" y="1443210"/>
            <a:chExt cx="10194275" cy="403217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8143207-F137-4440-AB07-77952150488E}"/>
                </a:ext>
              </a:extLst>
            </p:cNvPr>
            <p:cNvSpPr/>
            <p:nvPr/>
          </p:nvSpPr>
          <p:spPr>
            <a:xfrm>
              <a:off x="1142082" y="1443210"/>
              <a:ext cx="10194275" cy="40321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897" y="2187934"/>
              <a:ext cx="5853600" cy="2589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5299113" y="2286806"/>
              <a:ext cx="2532315" cy="14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7979604" y="1940558"/>
              <a:ext cx="3070314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228600" marR="0" lvl="0" indent="-22860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Enhance tumor associated antigen exposure (SBRT, locoregional </a:t>
              </a:r>
              <a:r>
                <a:rPr kumimoji="0" lang="en-US" sz="1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tx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, Intra-tumoral </a:t>
              </a:r>
              <a:r>
                <a:rPr kumimoji="0" lang="en-US" sz="1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tx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)</a:t>
              </a:r>
            </a:p>
          </p:txBody>
        </p:sp>
        <p:cxnSp>
          <p:nvCxnSpPr>
            <p:cNvPr id="7" name="Straight Arrow Connector 6"/>
            <p:cNvCxnSpPr>
              <a:cxnSpLocks/>
            </p:cNvCxnSpPr>
            <p:nvPr/>
          </p:nvCxnSpPr>
          <p:spPr>
            <a:xfrm>
              <a:off x="6237668" y="3059539"/>
              <a:ext cx="159376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979602" y="2876684"/>
              <a:ext cx="3070314" cy="55399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228600" marR="0" lvl="0" indent="-22860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Beyond PD-1: OX40, LAG-3</a:t>
              </a:r>
            </a:p>
            <a:p>
              <a:pPr marL="228600" marR="0" lvl="0" indent="-22860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IO/IO combinations</a:t>
              </a:r>
            </a:p>
          </p:txBody>
        </p: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>
              <a:off x="7375497" y="4170341"/>
              <a:ext cx="45593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979602" y="4017140"/>
              <a:ext cx="3070314" cy="10156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228600" marR="0" lvl="0" indent="-22860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Anti VEGF combinations (TKI, Bevacizumab)</a:t>
              </a:r>
            </a:p>
            <a:p>
              <a:pPr marL="228600" marR="0" lvl="0" indent="-22860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Other ongoing preclinical and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</a:b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early clinical research</a:t>
              </a: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5849956" y="4658238"/>
              <a:ext cx="198147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5F4F59-FD15-4E4F-9C2B-C05ED6CBEA05}"/>
                </a:ext>
              </a:extLst>
            </p:cNvPr>
            <p:cNvSpPr txBox="1"/>
            <p:nvPr/>
          </p:nvSpPr>
          <p:spPr>
            <a:xfrm>
              <a:off x="3818134" y="2101053"/>
              <a:ext cx="1477584" cy="35394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Tumor-specific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8562E9-3330-CA4B-B128-1D645789F266}"/>
                </a:ext>
              </a:extLst>
            </p:cNvPr>
            <p:cNvSpPr txBox="1"/>
            <p:nvPr/>
          </p:nvSpPr>
          <p:spPr>
            <a:xfrm>
              <a:off x="3818134" y="4481266"/>
              <a:ext cx="2223429" cy="35394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Migrate into the tumor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6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5" name="Straight Arrow Connector 68">
            <a:extLst>
              <a:ext uri="{FF2B5EF4-FFF2-40B4-BE49-F238E27FC236}">
                <a16:creationId xmlns:a16="http://schemas.microsoft.com/office/drawing/2014/main" id="{3D9817DD-F911-48FC-91DF-6021739456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80502" y="3151374"/>
            <a:ext cx="1331487" cy="0"/>
          </a:xfrm>
          <a:prstGeom prst="straightConnector1">
            <a:avLst/>
          </a:pr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28">
            <a:extLst>
              <a:ext uri="{FF2B5EF4-FFF2-40B4-BE49-F238E27FC236}">
                <a16:creationId xmlns:a16="http://schemas.microsoft.com/office/drawing/2014/main" id="{22315C4E-388D-4FB4-A33D-A794C312B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52" y="2096509"/>
            <a:ext cx="2306460" cy="181417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tIns="91435" bIns="91435" anchor="ctr"/>
          <a:lstStyle>
            <a:lvl1pPr marL="60325" defTabSz="668338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68338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68338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6833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68338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683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683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683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683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73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Key eligibility</a:t>
            </a:r>
          </a:p>
          <a:p>
            <a:pPr marL="155408" marR="0" lvl="0" indent="-155408" algn="l" defTabSz="6873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itchFamily="34" charset="0"/>
              </a:rPr>
              <a:t>Locally advanced or metastatic and/or unresectable HCC</a:t>
            </a:r>
          </a:p>
          <a:p>
            <a:pPr marL="155408" marR="0" lvl="0" indent="-155408" algn="l" defTabSz="6873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itchFamily="34" charset="0"/>
              </a:rPr>
              <a:t>No prior systemic therapy</a:t>
            </a:r>
          </a:p>
        </p:txBody>
      </p:sp>
      <p:cxnSp>
        <p:nvCxnSpPr>
          <p:cNvPr id="25607" name="Straight Arrow Connector 13">
            <a:extLst>
              <a:ext uri="{FF2B5EF4-FFF2-40B4-BE49-F238E27FC236}">
                <a16:creationId xmlns:a16="http://schemas.microsoft.com/office/drawing/2014/main" id="{CAE74594-B203-4D66-B563-D3128B48E87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44601" y="2412126"/>
            <a:ext cx="457830" cy="640543"/>
          </a:xfrm>
          <a:prstGeom prst="bentConnector3">
            <a:avLst>
              <a:gd name="adj1" fmla="val 46056"/>
            </a:avLst>
          </a:prstGeom>
          <a:noFill/>
          <a:ln w="1905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Straight Arrow Connector 14">
            <a:extLst>
              <a:ext uri="{FF2B5EF4-FFF2-40B4-BE49-F238E27FC236}">
                <a16:creationId xmlns:a16="http://schemas.microsoft.com/office/drawing/2014/main" id="{0A215FBC-2963-4070-B342-DA94330A75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2000" y="3153474"/>
            <a:ext cx="457830" cy="638442"/>
          </a:xfrm>
          <a:prstGeom prst="bentConnector3">
            <a:avLst>
              <a:gd name="adj1" fmla="val 50000"/>
            </a:avLst>
          </a:prstGeom>
          <a:noFill/>
          <a:ln w="1905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Oval 77">
            <a:extLst>
              <a:ext uri="{FF2B5EF4-FFF2-40B4-BE49-F238E27FC236}">
                <a16:creationId xmlns:a16="http://schemas.microsoft.com/office/drawing/2014/main" id="{87EF0195-11F5-4C49-94C7-788CF2A4A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434" y="2918260"/>
            <a:ext cx="476731" cy="451529"/>
          </a:xfrm>
          <a:prstGeom prst="ellipse">
            <a:avLst/>
          </a:prstGeom>
          <a:solidFill>
            <a:srgbClr val="FFFFFF"/>
          </a:solidFill>
          <a:ln w="19050" cap="rnd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 Unicode MS" charset="-128"/>
                <a:cs typeface="Arial" charset="0"/>
                <a:sym typeface="Arial" charset="0"/>
              </a:rPr>
              <a:t>R </a:t>
            </a:r>
            <a:b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 Unicode MS" charset="-128"/>
                <a:cs typeface="Arial" charset="0"/>
                <a:sym typeface="Arial" charset="0"/>
              </a:rPr>
            </a:b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 Unicode MS" charset="-128"/>
                <a:cs typeface="Arial" charset="0"/>
                <a:sym typeface="Arial" charset="0"/>
              </a:rPr>
              <a:t>2:1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1FE81-CC34-4CDD-A62A-09413D66E21A}"/>
              </a:ext>
            </a:extLst>
          </p:cNvPr>
          <p:cNvSpPr txBox="1"/>
          <p:nvPr/>
        </p:nvSpPr>
        <p:spPr bwMode="auto">
          <a:xfrm>
            <a:off x="6523434" y="1685478"/>
            <a:ext cx="1528698" cy="1167677"/>
          </a:xfrm>
          <a:prstGeom prst="roundRect">
            <a:avLst/>
          </a:prstGeom>
          <a:solidFill>
            <a:srgbClr val="4472C4"/>
          </a:solidFill>
          <a:ln w="9525">
            <a:noFill/>
            <a:miter lim="800000"/>
            <a:headEnd/>
            <a:tailEnd/>
          </a:ln>
          <a:effectLst/>
        </p:spPr>
        <p:txBody>
          <a:bodyPr lIns="26998" tIns="26998" rIns="26998" bIns="26998" anchor="ctr"/>
          <a:lstStyle>
            <a:defPPr>
              <a:defRPr lang="en-US"/>
            </a:defPPr>
            <a:lvl1pPr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defRPr sz="1200" b="1">
                <a:solidFill>
                  <a:prstClr val="white"/>
                </a:solidFill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1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  <a:t>Atezolizumab 1200 mg IV q3w </a:t>
            </a:r>
            <a:br>
              <a:rPr kumimoji="0" lang="en-GB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kumimoji="0" lang="en-GB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  <a:t>+</a:t>
            </a:r>
            <a:br>
              <a:rPr kumimoji="0" lang="en-GB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kumimoji="0" lang="en-GB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 panose="020B0604020202020204" pitchFamily="34" charset="0"/>
              </a:rPr>
              <a:t>bevacizumab 15 mg/kg q3w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2C3E9-750A-465C-8020-223B93590728}"/>
              </a:ext>
            </a:extLst>
          </p:cNvPr>
          <p:cNvSpPr txBox="1"/>
          <p:nvPr/>
        </p:nvSpPr>
        <p:spPr bwMode="auto">
          <a:xfrm>
            <a:off x="6523434" y="3325686"/>
            <a:ext cx="1536105" cy="823254"/>
          </a:xfrm>
          <a:prstGeom prst="roundRect">
            <a:avLst/>
          </a:prstGeom>
          <a:solidFill>
            <a:srgbClr val="EC541E"/>
          </a:solidFill>
          <a:ln w="9525">
            <a:noFill/>
            <a:miter lim="800000"/>
            <a:headEnd/>
            <a:tailEnd/>
          </a:ln>
          <a:effectLst/>
        </p:spPr>
        <p:txBody>
          <a:bodyPr lIns="26998" tIns="26998" rIns="26998" bIns="26998" anchor="ctr"/>
          <a:lstStyle/>
          <a:p>
            <a:pPr marL="0" marR="0" lvl="0" indent="0" algn="ctr" defTabSz="9119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 charset="0"/>
                <a:cs typeface="MS PGothic" charset="0"/>
              </a:rPr>
              <a:t>Sorafenib</a:t>
            </a:r>
          </a:p>
          <a:p>
            <a:pPr marL="0" marR="0" lvl="0" indent="0" algn="ctr" defTabSz="9119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 charset="0"/>
                <a:cs typeface="MS PGothic" charset="0"/>
              </a:rPr>
              <a:t>400 mg BID</a:t>
            </a:r>
          </a:p>
        </p:txBody>
      </p:sp>
      <p:cxnSp>
        <p:nvCxnSpPr>
          <p:cNvPr id="25612" name="Straight Arrow Connector 68">
            <a:extLst>
              <a:ext uri="{FF2B5EF4-FFF2-40B4-BE49-F238E27FC236}">
                <a16:creationId xmlns:a16="http://schemas.microsoft.com/office/drawing/2014/main" id="{E65F625C-0372-4C9E-B028-3ADBB7CB59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88363" y="3130372"/>
            <a:ext cx="812754" cy="0"/>
          </a:xfrm>
          <a:prstGeom prst="straightConnector1">
            <a:avLst/>
          </a:prstGeom>
          <a:noFill/>
          <a:ln w="1905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28">
            <a:extLst>
              <a:ext uri="{FF2B5EF4-FFF2-40B4-BE49-F238E27FC236}">
                <a16:creationId xmlns:a16="http://schemas.microsoft.com/office/drawing/2014/main" id="{BD9D1A94-DCD3-4BDC-A655-67F45014A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146" y="1612745"/>
            <a:ext cx="2736493" cy="2781707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txBody>
          <a:bodyPr tIns="91435" bIns="91435" anchor="ctr"/>
          <a:lstStyle>
            <a:lvl1pPr defTabSz="519113">
              <a:lnSpc>
                <a:spcPct val="93000"/>
              </a:lnSpc>
              <a:spcAft>
                <a:spcPts val="7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104775" indent="-104775" defTabSz="519113">
              <a:lnSpc>
                <a:spcPct val="93000"/>
              </a:lnSpc>
              <a:spcAft>
                <a:spcPts val="5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defTabSz="519113">
              <a:lnSpc>
                <a:spcPct val="93000"/>
              </a:lnSpc>
              <a:spcAft>
                <a:spcPts val="4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defTabSz="519113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defTabSz="519113">
              <a:lnSpc>
                <a:spcPct val="93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51911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51911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51911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51911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marL="0" marR="0" lvl="0" indent="0" algn="l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Stratification</a:t>
            </a:r>
          </a:p>
          <a:p>
            <a:pPr marL="155408" marR="0" lvl="1" indent="-155408" algn="l" defTabSz="519113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ts val="595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Region (Asia, excluding Japan</a:t>
            </a:r>
            <a:r>
              <a:rPr kumimoji="0" lang="en-US" alt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a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/rest of world)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155408" marR="0" lvl="1" indent="-155408" algn="l" defTabSz="519113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ts val="595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ECOG PS (0/1)</a:t>
            </a:r>
          </a:p>
          <a:p>
            <a:pPr marL="155408" marR="0" lvl="1" indent="-155408" algn="l" defTabSz="519113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ts val="595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Macrovascular invasion (MVI) and/or extrahepatic spread (EHS) (presence/absence)</a:t>
            </a:r>
          </a:p>
          <a:p>
            <a:pPr marL="155408" marR="0" lvl="1" indent="-155408" algn="l" defTabSz="519113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ts val="595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Baseline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MS PGothic" panose="020B0600070205080204" pitchFamily="34" charset="-128"/>
                <a:cs typeface="Arial" panose="020B0604020202020204" pitchFamily="34" charset="0"/>
              </a:rPr>
              <a:t>a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-fetoprotein (AFP; &lt; 400/≥ 400 ng/mL)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5E7461-F95B-4DB5-AA3D-C313C2CDC020}"/>
              </a:ext>
            </a:extLst>
          </p:cNvPr>
          <p:cNvSpPr/>
          <p:nvPr/>
        </p:nvSpPr>
        <p:spPr>
          <a:xfrm>
            <a:off x="1998938" y="4633946"/>
            <a:ext cx="36991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 Unicode MS" charset="-128"/>
                <a:cs typeface="Arial" charset="0"/>
              </a:rPr>
              <a:t>Co-primary endpoints</a:t>
            </a:r>
          </a:p>
          <a:p>
            <a:pPr marL="155408" marR="0" lvl="0" indent="-15540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 Unicode MS" charset="-128"/>
                <a:cs typeface="Arial" charset="0"/>
              </a:rPr>
              <a:t>OS</a:t>
            </a:r>
          </a:p>
          <a:p>
            <a:pPr marL="155408" marR="0" lvl="0" indent="-15540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IRF-assessed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PFS per RECIST 1.1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 Unicode MS" charset="-128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58D5A8-793D-450A-A1CD-91B8C1E5F455}"/>
              </a:ext>
            </a:extLst>
          </p:cNvPr>
          <p:cNvSpPr/>
          <p:nvPr/>
        </p:nvSpPr>
        <p:spPr>
          <a:xfrm>
            <a:off x="6215815" y="4613737"/>
            <a:ext cx="494213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109" marR="0" lvl="0" indent="-213109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 Unicode MS" charset="-128"/>
                <a:cs typeface="Arial" charset="0"/>
              </a:rPr>
              <a:t>Key secondary endpoints (in testing strategy)</a:t>
            </a:r>
          </a:p>
          <a:p>
            <a:pPr marL="155408" marR="0" lvl="0" indent="-155408" algn="l" defTabSz="14396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IRF-assessed ORR per RECIST 1.1</a:t>
            </a:r>
          </a:p>
          <a:p>
            <a:pPr marL="155408" marR="0" lvl="0" indent="-155408" algn="l" defTabSz="14396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IRF-assessed ORR per HCC mRECIST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 Unicode MS" charset="-128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3ECF7E-EE21-4BD4-A5C2-F22DA79B8587}"/>
              </a:ext>
            </a:extLst>
          </p:cNvPr>
          <p:cNvSpPr txBox="1"/>
          <p:nvPr/>
        </p:nvSpPr>
        <p:spPr>
          <a:xfrm>
            <a:off x="6906038" y="3032700"/>
            <a:ext cx="849585" cy="21268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0" tIns="0" rIns="0" bIns="0" spcCol="191569">
            <a:spAutoFit/>
          </a:bodyPr>
          <a:lstStyle>
            <a:defPPr>
              <a:defRPr lang="en-US"/>
            </a:defPPr>
            <a:lvl1pPr indent="-182563">
              <a:lnSpc>
                <a:spcPct val="95000"/>
              </a:lnSpc>
              <a:spcAft>
                <a:spcPts val="300"/>
              </a:spcAft>
              <a:buClr>
                <a:srgbClr val="00AAAE"/>
              </a:buClr>
              <a:buFont typeface="Arial" pitchFamily="34" charset="0"/>
              <a:buChar char="&gt;"/>
              <a:defRPr sz="1200" b="1">
                <a:latin typeface="Arial" pitchFamily="34" charset="0"/>
                <a:cs typeface="Arial" pitchFamily="34" charset="0"/>
              </a:defRPr>
            </a:lvl1pPr>
            <a:lvl2pPr marL="139700" lvl="1" indent="-139700" defTabSz="915988">
              <a:lnSpc>
                <a:spcPct val="95000"/>
              </a:lnSpc>
              <a:spcAft>
                <a:spcPts val="300"/>
              </a:spcAft>
              <a:buClr>
                <a:srgbClr val="EC9DC4"/>
              </a:buClr>
              <a:buFont typeface="Arial" pitchFamily="34" charset="0"/>
              <a:buChar char="•"/>
              <a:defRPr sz="1050">
                <a:solidFill>
                  <a:schemeClr val="accent4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marL="0" marR="0" lvl="0" indent="0" algn="ctr" defTabSz="911991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>
                <a:srgbClr val="00AAAE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 charset="-128"/>
                <a:cs typeface="Arial" pitchFamily="34" charset="0"/>
              </a:rPr>
              <a:t>N = 501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 charset="-128"/>
                <a:cs typeface="Arial" pitchFamily="34" charset="0"/>
              </a:rPr>
              <a:t>b</a:t>
            </a:r>
          </a:p>
        </p:txBody>
      </p:sp>
      <p:sp>
        <p:nvSpPr>
          <p:cNvPr id="25617" name="Footer Placeholder 2">
            <a:extLst>
              <a:ext uri="{FF2B5EF4-FFF2-40B4-BE49-F238E27FC236}">
                <a16:creationId xmlns:a16="http://schemas.microsoft.com/office/drawing/2014/main" id="{50A34CBC-2B56-44F6-B9E2-9D26A935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062" y="5925005"/>
            <a:ext cx="9036312" cy="45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7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spcAft>
                <a:spcPts val="5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spcAft>
                <a:spcPts val="4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a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Japan is included in rest of world.</a:t>
            </a:r>
            <a:b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</a:b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b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An additional 57 Chinese patients in the China extension cohort were not included in the global population/analysis.</a:t>
            </a:r>
          </a:p>
        </p:txBody>
      </p:sp>
      <p:sp>
        <p:nvSpPr>
          <p:cNvPr id="24" name="Shape 612">
            <a:extLst>
              <a:ext uri="{FF2B5EF4-FFF2-40B4-BE49-F238E27FC236}">
                <a16:creationId xmlns:a16="http://schemas.microsoft.com/office/drawing/2014/main" id="{4C83FF76-D7A9-459C-8883-D73C2AB9AC3C}"/>
              </a:ext>
            </a:extLst>
          </p:cNvPr>
          <p:cNvSpPr/>
          <p:nvPr/>
        </p:nvSpPr>
        <p:spPr>
          <a:xfrm>
            <a:off x="10420470" y="2286118"/>
            <a:ext cx="971230" cy="1518400"/>
          </a:xfrm>
          <a:prstGeom prst="roundRect">
            <a:avLst>
              <a:gd name="adj" fmla="val 6601"/>
            </a:avLst>
          </a:prstGeom>
          <a:solidFill>
            <a:srgbClr val="3587FE"/>
          </a:solidFill>
          <a:ln>
            <a:noFill/>
          </a:ln>
        </p:spPr>
        <p:txBody>
          <a:bodyPr spcFirstLastPara="1" lIns="35998" tIns="0" rIns="35998" bIns="0" anchor="ctr"/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Survival follow-up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charset="-128"/>
              <a:cs typeface="Arial" charset="0"/>
            </a:endParaRPr>
          </a:p>
        </p:txBody>
      </p:sp>
      <p:sp>
        <p:nvSpPr>
          <p:cNvPr id="25620" name="Title 24">
            <a:extLst>
              <a:ext uri="{FF2B5EF4-FFF2-40B4-BE49-F238E27FC236}">
                <a16:creationId xmlns:a16="http://schemas.microsoft.com/office/drawing/2014/main" id="{49734DD5-8168-46B2-9C0B-B04E4522A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7824" y="0"/>
            <a:ext cx="10436352" cy="1106516"/>
          </a:xfrm>
        </p:spPr>
        <p:txBody>
          <a:bodyPr/>
          <a:lstStyle/>
          <a:p>
            <a:r>
              <a:rPr lang="en-US" altLang="en-US" sz="3600" b="1" dirty="0"/>
              <a:t>IMbrave150 study design</a:t>
            </a:r>
          </a:p>
        </p:txBody>
      </p:sp>
      <p:cxnSp>
        <p:nvCxnSpPr>
          <p:cNvPr id="25621" name="Straight Arrow Connector 13">
            <a:extLst>
              <a:ext uri="{FF2B5EF4-FFF2-40B4-BE49-F238E27FC236}">
                <a16:creationId xmlns:a16="http://schemas.microsoft.com/office/drawing/2014/main" id="{947F5EE9-2983-4C47-8D10-C08D9B655B8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074532" y="3107273"/>
            <a:ext cx="455729" cy="640541"/>
          </a:xfrm>
          <a:prstGeom prst="bentConnector3">
            <a:avLst>
              <a:gd name="adj1" fmla="val 46056"/>
            </a:avLst>
          </a:prstGeom>
          <a:noFill/>
          <a:ln w="1905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13">
            <a:extLst>
              <a:ext uri="{FF2B5EF4-FFF2-40B4-BE49-F238E27FC236}">
                <a16:creationId xmlns:a16="http://schemas.microsoft.com/office/drawing/2014/main" id="{D0B251CF-FE54-4932-9561-2DE7F19188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76936" y="2461412"/>
            <a:ext cx="455729" cy="640541"/>
          </a:xfrm>
          <a:prstGeom prst="bentConnector3">
            <a:avLst>
              <a:gd name="adj1" fmla="val 46056"/>
            </a:avLst>
          </a:prstGeom>
          <a:noFill/>
          <a:ln w="1905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>
            <a:off x="10097116" y="3095897"/>
            <a:ext cx="313543" cy="381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84E8A39-20A8-4548-BD41-53ED9E8E66E3}"/>
              </a:ext>
            </a:extLst>
          </p:cNvPr>
          <p:cNvSpPr txBox="1"/>
          <p:nvPr/>
        </p:nvSpPr>
        <p:spPr>
          <a:xfrm>
            <a:off x="6801678" y="4165833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(open-label)</a:t>
            </a:r>
          </a:p>
        </p:txBody>
      </p:sp>
      <p:sp>
        <p:nvSpPr>
          <p:cNvPr id="23" name="Shape 612">
            <a:extLst>
              <a:ext uri="{FF2B5EF4-FFF2-40B4-BE49-F238E27FC236}">
                <a16:creationId xmlns:a16="http://schemas.microsoft.com/office/drawing/2014/main" id="{A47D092A-F2CA-4459-BA69-9F9C137F5B12}"/>
              </a:ext>
            </a:extLst>
          </p:cNvPr>
          <p:cNvSpPr/>
          <p:nvPr/>
        </p:nvSpPr>
        <p:spPr>
          <a:xfrm>
            <a:off x="8554575" y="2269318"/>
            <a:ext cx="1600168" cy="1535201"/>
          </a:xfrm>
          <a:prstGeom prst="roundRect">
            <a:avLst>
              <a:gd name="adj" fmla="val 6601"/>
            </a:avLst>
          </a:prstGeom>
          <a:solidFill>
            <a:srgbClr val="3587FE"/>
          </a:solidFill>
          <a:ln>
            <a:noFill/>
          </a:ln>
        </p:spPr>
        <p:txBody>
          <a:bodyPr spcFirstLastPara="1" lIns="35998" tIns="0" rIns="35998" bIns="0" anchor="ctr"/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Until loss of clinical benefit or unacceptable toxicity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D9E99964-3E4C-491E-BDDB-195AB4A49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1808" y="180164"/>
            <a:ext cx="7827264" cy="721431"/>
          </a:xfrm>
        </p:spPr>
        <p:txBody>
          <a:bodyPr/>
          <a:lstStyle/>
          <a:p>
            <a:r>
              <a:rPr lang="en-US" altLang="en-US" b="1" dirty="0"/>
              <a:t>OS: co-primary endpoint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239C1-1E16-4385-9E80-03B0669C95F5}"/>
              </a:ext>
            </a:extLst>
          </p:cNvPr>
          <p:cNvSpPr txBox="1">
            <a:spLocks/>
          </p:cNvSpPr>
          <p:nvPr/>
        </p:nvSpPr>
        <p:spPr>
          <a:xfrm>
            <a:off x="1089585" y="5994644"/>
            <a:ext cx="10253448" cy="483032"/>
          </a:xfrm>
          <a:prstGeom prst="rect">
            <a:avLst/>
          </a:prstGeom>
        </p:spPr>
        <p:txBody>
          <a:bodyPr/>
          <a:lstStyle>
            <a:lvl1pPr>
              <a:lnSpc>
                <a:spcPct val="93000"/>
              </a:lnSpc>
              <a:spcAft>
                <a:spcPts val="7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spcAft>
                <a:spcPts val="5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spcAft>
                <a:spcPts val="4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NE, not estimable. </a:t>
            </a:r>
            <a:r>
              <a:rPr kumimoji="0" lang="en-US" altLang="zh-CN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96 patients (29%) in the Atezo + Bev arm vs 65 (39%) in the sorafenib arm 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had an event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.</a:t>
            </a:r>
            <a:r>
              <a:rPr kumimoji="0" lang="en-US" altLang="zh-CN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 b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HR and </a:t>
            </a:r>
            <a:r>
              <a:rPr kumimoji="0" lang="en-US" sz="794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P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value were from Cox model and log-rank test and were stratified by geographic region (Asia vs rest of world, including Japan), AFP level (&lt; 400 vs ≥ 400 ng/mL) at baseline and MVI and/or EHS (yes vs no) per IxRS. </a:t>
            </a:r>
            <a:r>
              <a:rPr kumimoji="0" lang="en-US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c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The 2-sided </a:t>
            </a:r>
            <a:r>
              <a:rPr kumimoji="0" lang="en-US" sz="794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P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value boundary based on 161 events is 0.0033. 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Data cutoff, 29 Aug 2019; median survival follow-up, 8.6 mo.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A56E23-08A4-CC49-9472-D43552C220C2}"/>
              </a:ext>
            </a:extLst>
          </p:cNvPr>
          <p:cNvGrpSpPr/>
          <p:nvPr/>
        </p:nvGrpSpPr>
        <p:grpSpPr>
          <a:xfrm>
            <a:off x="1167788" y="1105748"/>
            <a:ext cx="10175245" cy="4875376"/>
            <a:chOff x="1167788" y="1105748"/>
            <a:chExt cx="10175245" cy="48753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48F99B-8B3D-0041-83DE-1CC081DB3F0F}"/>
                </a:ext>
              </a:extLst>
            </p:cNvPr>
            <p:cNvSpPr/>
            <p:nvPr/>
          </p:nvSpPr>
          <p:spPr>
            <a:xfrm>
              <a:off x="1167788" y="1105748"/>
              <a:ext cx="10175245" cy="48753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99E667-D9A2-2C46-8404-7B4725EFBE9F}"/>
                </a:ext>
              </a:extLst>
            </p:cNvPr>
            <p:cNvGrpSpPr/>
            <p:nvPr/>
          </p:nvGrpSpPr>
          <p:grpSpPr>
            <a:xfrm>
              <a:off x="1323281" y="1531018"/>
              <a:ext cx="9589297" cy="4328920"/>
              <a:chOff x="2076628" y="2062289"/>
              <a:chExt cx="9124958" cy="354683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5FC167F-8314-4761-A50B-2B97E559C9CB}"/>
                  </a:ext>
                </a:extLst>
              </p:cNvPr>
              <p:cNvGrpSpPr/>
              <p:nvPr/>
            </p:nvGrpSpPr>
            <p:grpSpPr>
              <a:xfrm>
                <a:off x="2076628" y="2062289"/>
                <a:ext cx="8525967" cy="3546838"/>
                <a:chOff x="527652" y="760126"/>
                <a:chExt cx="5744719" cy="2681065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106266FC-2FCD-43A2-BFE6-A30E56D075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7652" y="760126"/>
                  <a:ext cx="5479549" cy="2681065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FEDF3FA-47AA-4363-ADBF-224E0BA574BF}"/>
                    </a:ext>
                  </a:extLst>
                </p:cNvPr>
                <p:cNvGrpSpPr/>
                <p:nvPr/>
              </p:nvGrpSpPr>
              <p:grpSpPr>
                <a:xfrm>
                  <a:off x="1151731" y="835174"/>
                  <a:ext cx="5120640" cy="1828800"/>
                  <a:chOff x="1151731" y="835174"/>
                  <a:chExt cx="5120640" cy="1828800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A76BDAAD-B3D6-40A8-AAF2-87B4AD8918B3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2892323" y="835174"/>
                    <a:ext cx="0" cy="1828800"/>
                  </a:xfrm>
                  <a:prstGeom prst="line">
                    <a:avLst/>
                  </a:prstGeom>
                  <a:solidFill>
                    <a:srgbClr val="00B8FF"/>
                  </a:solidFill>
                  <a:ln w="635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76C0EC1C-77F0-458E-8FA0-F15D70BFD90A}"/>
                      </a:ext>
                    </a:extLst>
                  </p:cNvPr>
                  <p:cNvCxnSpPr/>
                  <p:nvPr/>
                </p:nvCxnSpPr>
                <p:spPr bwMode="auto">
                  <a:xfrm rot="16200000" flipV="1">
                    <a:off x="3027045" y="-128116"/>
                    <a:ext cx="0" cy="3749040"/>
                  </a:xfrm>
                  <a:prstGeom prst="line">
                    <a:avLst/>
                  </a:prstGeom>
                  <a:solidFill>
                    <a:srgbClr val="00B8FF"/>
                  </a:solidFill>
                  <a:ln w="6350" cap="flat" cmpd="sng" algn="ctr">
                    <a:solidFill>
                      <a:srgbClr val="EC541E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B18D7105-03F9-49AA-8E95-87680C714701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4904459" y="1746403"/>
                    <a:ext cx="0" cy="914400"/>
                  </a:xfrm>
                  <a:prstGeom prst="line">
                    <a:avLst/>
                  </a:prstGeom>
                  <a:solidFill>
                    <a:srgbClr val="00B8FF"/>
                  </a:solidFill>
                  <a:ln w="6350" cap="flat" cmpd="sng" algn="ctr">
                    <a:solidFill>
                      <a:srgbClr val="EC541E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FC06438C-A175-40AD-9260-03825C6219E4}"/>
                      </a:ext>
                    </a:extLst>
                  </p:cNvPr>
                  <p:cNvCxnSpPr/>
                  <p:nvPr/>
                </p:nvCxnSpPr>
                <p:spPr bwMode="auto">
                  <a:xfrm rot="16200000" flipV="1">
                    <a:off x="3712051" y="-813916"/>
                    <a:ext cx="0" cy="5120640"/>
                  </a:xfrm>
                  <a:prstGeom prst="line">
                    <a:avLst/>
                  </a:prstGeom>
                  <a:solidFill>
                    <a:srgbClr val="00B8FF"/>
                  </a:solidFill>
                  <a:ln w="6350" cap="flat" cmpd="sng" algn="ctr">
                    <a:solidFill>
                      <a:srgbClr val="4472C4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7665AC-362B-49C1-869C-9B6A0D9C4805}"/>
                  </a:ext>
                </a:extLst>
              </p:cNvPr>
              <p:cNvSpPr txBox="1"/>
              <p:nvPr/>
            </p:nvSpPr>
            <p:spPr>
              <a:xfrm>
                <a:off x="5489741" y="2293906"/>
                <a:ext cx="1534394" cy="27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9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6-mo OS rate: 85%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42382-9C50-4137-A556-7202E6EDAFCB}"/>
                  </a:ext>
                </a:extLst>
              </p:cNvPr>
              <p:cNvSpPr txBox="1"/>
              <p:nvPr/>
            </p:nvSpPr>
            <p:spPr>
              <a:xfrm>
                <a:off x="4019059" y="2818988"/>
                <a:ext cx="1534394" cy="27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9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541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6-mo OS rate: 72%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DC1AD4-14C9-44A2-AE36-4FE2E50A062A}"/>
                  </a:ext>
                </a:extLst>
              </p:cNvPr>
              <p:cNvSpPr txBox="1"/>
              <p:nvPr/>
            </p:nvSpPr>
            <p:spPr>
              <a:xfrm>
                <a:off x="8199786" y="3711795"/>
                <a:ext cx="1202573" cy="27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9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541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mOS: 13.2 mo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824F91-D28E-4505-9F57-BCFECBE7BFE6}"/>
                  </a:ext>
                </a:extLst>
              </p:cNvPr>
              <p:cNvSpPr txBox="1"/>
              <p:nvPr/>
            </p:nvSpPr>
            <p:spPr>
              <a:xfrm>
                <a:off x="8200084" y="2685858"/>
                <a:ext cx="848309" cy="27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91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mOS: NE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ECFD14-2829-834D-B5A3-905881F714BE}"/>
                  </a:ext>
                </a:extLst>
              </p:cNvPr>
              <p:cNvSpPr txBox="1"/>
              <p:nvPr/>
            </p:nvSpPr>
            <p:spPr>
              <a:xfrm>
                <a:off x="10119785" y="2933697"/>
                <a:ext cx="1081801" cy="239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Atezo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+ Bev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E6ABA2-64C2-E44A-921E-5743292063FE}"/>
                  </a:ext>
                </a:extLst>
              </p:cNvPr>
              <p:cNvSpPr txBox="1"/>
              <p:nvPr/>
            </p:nvSpPr>
            <p:spPr>
              <a:xfrm>
                <a:off x="9833282" y="3600668"/>
                <a:ext cx="909433" cy="239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541D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Sorafenib</a:t>
                </a:r>
              </a:p>
            </p:txBody>
          </p:sp>
        </p:grp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1C8FEA3E-E653-4D15-A3ED-597A562D8535}"/>
              </a:ext>
            </a:extLst>
          </p:cNvPr>
          <p:cNvGraphicFramePr>
            <a:graphicFrameLocks noGrp="1"/>
          </p:cNvGraphicFramePr>
          <p:nvPr/>
        </p:nvGraphicFramePr>
        <p:xfrm>
          <a:off x="8796107" y="1228140"/>
          <a:ext cx="2424264" cy="1129905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1129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0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Median OS (95% CI), mo</a:t>
                      </a:r>
                      <a:r>
                        <a:rPr lang="en-US" sz="1100" baseline="30000" dirty="0"/>
                        <a:t>a</a:t>
                      </a:r>
                      <a:endParaRPr lang="en-US" sz="1100" b="1" dirty="0"/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2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Atezo + Bev</a:t>
                      </a: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NE</a:t>
                      </a:r>
                      <a:endParaRPr lang="en-US" sz="1100" b="1" dirty="0">
                        <a:solidFill>
                          <a:srgbClr val="4472C4"/>
                        </a:solidFill>
                      </a:endParaRP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365">
                <a:tc>
                  <a:txBody>
                    <a:bodyPr/>
                    <a:lstStyle/>
                    <a:p>
                      <a:r>
                        <a:rPr lang="en-US" sz="1100" b="1" u="none" strike="noStrike" cap="none" dirty="0">
                          <a:solidFill>
                            <a:schemeClr val="bg1"/>
                          </a:solidFill>
                        </a:rPr>
                        <a:t>Sorafenib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  13.2 (10.4, NE)</a:t>
                      </a:r>
                      <a:endParaRPr lang="en-US" sz="1100" b="1" dirty="0">
                        <a:solidFill>
                          <a:srgbClr val="EC541E"/>
                        </a:solidFill>
                      </a:endParaRP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5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HR, 0.58 (95% CI: 0.42, 0.79)</a:t>
                      </a:r>
                      <a:r>
                        <a:rPr lang="en-US" sz="1100" baseline="30000" dirty="0"/>
                        <a:t>b</a:t>
                      </a:r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P = 0.0006</a:t>
                      </a:r>
                      <a:r>
                        <a:rPr lang="en-US" sz="1100" baseline="30000" dirty="0"/>
                        <a:t>b,c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BA1E986-DB72-D74C-810A-6F3117A54B5A}"/>
              </a:ext>
            </a:extLst>
          </p:cNvPr>
          <p:cNvSpPr txBox="1"/>
          <p:nvPr/>
        </p:nvSpPr>
        <p:spPr>
          <a:xfrm>
            <a:off x="1089585" y="6522383"/>
            <a:ext cx="274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Cheng ESMO Asia 2019;Abst LBA3</a:t>
            </a:r>
          </a:p>
        </p:txBody>
      </p:sp>
    </p:spTree>
    <p:extLst>
      <p:ext uri="{BB962C8B-B14F-4D97-AF65-F5344CB8AC3E}">
        <p14:creationId xmlns:p14="http://schemas.microsoft.com/office/powerpoint/2010/main" val="41861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863698A-C658-6041-8C62-874EEBB5054F}"/>
              </a:ext>
            </a:extLst>
          </p:cNvPr>
          <p:cNvSpPr/>
          <p:nvPr/>
        </p:nvSpPr>
        <p:spPr>
          <a:xfrm>
            <a:off x="1167788" y="1105748"/>
            <a:ext cx="10175245" cy="48753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46" name="Title 1">
            <a:extLst>
              <a:ext uri="{FF2B5EF4-FFF2-40B4-BE49-F238E27FC236}">
                <a16:creationId xmlns:a16="http://schemas.microsoft.com/office/drawing/2014/main" id="{AA13B772-E667-4C4A-8DB3-A108F5FFF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8658" y="96643"/>
            <a:ext cx="7827264" cy="815184"/>
          </a:xfrm>
        </p:spPr>
        <p:txBody>
          <a:bodyPr/>
          <a:lstStyle/>
          <a:p>
            <a:r>
              <a:rPr lang="en-US" altLang="en-US" b="1" dirty="0"/>
              <a:t>Confirmed PFS: co-primary endpoint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5D0E8-1C45-4C63-ABA1-3FD3756C4DF4}"/>
              </a:ext>
            </a:extLst>
          </p:cNvPr>
          <p:cNvSpPr txBox="1">
            <a:spLocks/>
          </p:cNvSpPr>
          <p:nvPr/>
        </p:nvSpPr>
        <p:spPr>
          <a:xfrm>
            <a:off x="1167788" y="6068164"/>
            <a:ext cx="10175244" cy="483032"/>
          </a:xfrm>
          <a:prstGeom prst="rect">
            <a:avLst/>
          </a:prstGeom>
        </p:spPr>
        <p:txBody>
          <a:bodyPr/>
          <a:lstStyle>
            <a:lvl1pPr>
              <a:lnSpc>
                <a:spcPct val="93000"/>
              </a:lnSpc>
              <a:spcAft>
                <a:spcPts val="7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spcAft>
                <a:spcPts val="5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spcAft>
                <a:spcPts val="4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CN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 Assessed by IRF per RECIST 1.1. </a:t>
            </a:r>
            <a:r>
              <a:rPr kumimoji="0" lang="en-US" altLang="zh-CN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b 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197 patients (59%) in the Atezo + Bev arm vs 109 (66%) in the sorafenib arm 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had an event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. </a:t>
            </a:r>
            <a:r>
              <a:rPr kumimoji="0" lang="en-US" altLang="zh-CN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HR and </a:t>
            </a:r>
            <a:r>
              <a:rPr kumimoji="0" lang="en-US" sz="794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P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value were from Cox model and log-rank test and were stratified by geographic region (Asia vs rest of world, including Japan), AFP level (&lt; 400 vs ≥ 400 ng/mL) at baseline and MVI and/or EHS (yes vs no) per IxRS. </a:t>
            </a:r>
            <a:r>
              <a:rPr kumimoji="0" lang="en-US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d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The 2-sided </a:t>
            </a:r>
            <a:r>
              <a:rPr kumimoji="0" lang="en-US" sz="794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P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value boundary is 0.002.</a:t>
            </a:r>
            <a:r>
              <a:rPr kumimoji="0" lang="en-US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 panose="020B0604020202020204" pitchFamily="34" charset="0"/>
              </a:rPr>
              <a:t>Data cutoff, 29 Aug 2019; median survival follow-up, 8.6 mo.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F911C4-AAF4-8445-B2C6-54371789E30D}"/>
              </a:ext>
            </a:extLst>
          </p:cNvPr>
          <p:cNvGrpSpPr/>
          <p:nvPr/>
        </p:nvGrpSpPr>
        <p:grpSpPr>
          <a:xfrm>
            <a:off x="1393793" y="1438704"/>
            <a:ext cx="9033943" cy="4443268"/>
            <a:chOff x="1493979" y="1954589"/>
            <a:chExt cx="6840970" cy="33646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D6C96E-0356-4FE5-9150-ABECAA09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3979" y="1954589"/>
              <a:ext cx="6840970" cy="3364673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158337F-F416-4DC7-A196-E58ED4782D3B}"/>
                </a:ext>
              </a:extLst>
            </p:cNvPr>
            <p:cNvCxnSpPr/>
            <p:nvPr/>
          </p:nvCxnSpPr>
          <p:spPr bwMode="auto">
            <a:xfrm flipV="1">
              <a:off x="5351968" y="2000087"/>
              <a:ext cx="0" cy="2419359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4E4DCB-39F6-4FCA-BDFB-CF2B85769AC6}"/>
                </a:ext>
              </a:extLst>
            </p:cNvPr>
            <p:cNvCxnSpPr/>
            <p:nvPr/>
          </p:nvCxnSpPr>
          <p:spPr bwMode="auto">
            <a:xfrm rot="16200000" flipV="1">
              <a:off x="4348056" y="1867332"/>
              <a:ext cx="0" cy="2600811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E71B20-7DEE-42DD-9746-23F538C38F2B}"/>
                </a:ext>
              </a:extLst>
            </p:cNvPr>
            <p:cNvCxnSpPr/>
            <p:nvPr/>
          </p:nvCxnSpPr>
          <p:spPr bwMode="auto">
            <a:xfrm rot="16200000" flipV="1">
              <a:off x="3894426" y="2320962"/>
              <a:ext cx="0" cy="1693551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rgbClr val="EC541E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0B8A5A-233B-4207-8A53-D88169585319}"/>
                </a:ext>
              </a:extLst>
            </p:cNvPr>
            <p:cNvCxnSpPr/>
            <p:nvPr/>
          </p:nvCxnSpPr>
          <p:spPr bwMode="auto">
            <a:xfrm flipV="1">
              <a:off x="4702249" y="3167736"/>
              <a:ext cx="0" cy="1209679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rgbClr val="EC541E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72027B1-4E21-433C-8F3C-FEEF891D9C93}"/>
                </a:ext>
              </a:extLst>
            </p:cNvPr>
            <p:cNvCxnSpPr/>
            <p:nvPr/>
          </p:nvCxnSpPr>
          <p:spPr bwMode="auto">
            <a:xfrm flipV="1">
              <a:off x="5649017" y="3143218"/>
              <a:ext cx="0" cy="1209679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70BA41-B3D4-4E7B-A913-C55A6255F2B0}"/>
                </a:ext>
              </a:extLst>
            </p:cNvPr>
            <p:cNvSpPr txBox="1"/>
            <p:nvPr/>
          </p:nvSpPr>
          <p:spPr>
            <a:xfrm>
              <a:off x="5298501" y="2449155"/>
              <a:ext cx="1611339" cy="27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1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6-mo PFS rate: 55%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FCBE6F-20B2-46BD-A360-1D1172E4C901}"/>
                </a:ext>
              </a:extLst>
            </p:cNvPr>
            <p:cNvSpPr txBox="1"/>
            <p:nvPr/>
          </p:nvSpPr>
          <p:spPr>
            <a:xfrm>
              <a:off x="5298500" y="2655759"/>
              <a:ext cx="1733444" cy="275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1" b="1" i="0" u="none" strike="noStrike" kern="1200" cap="none" spc="0" normalizeH="0" baseline="0" noProof="0" dirty="0">
                  <a:ln>
                    <a:noFill/>
                  </a:ln>
                  <a:solidFill>
                    <a:srgbClr val="EC541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6-mo PFS rate: 37%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4D17C9-51A8-4A9F-BE71-4728C1F84713}"/>
                </a:ext>
              </a:extLst>
            </p:cNvPr>
            <p:cNvSpPr txBox="1"/>
            <p:nvPr/>
          </p:nvSpPr>
          <p:spPr>
            <a:xfrm>
              <a:off x="3524965" y="4072042"/>
              <a:ext cx="1194558" cy="27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1" b="1" i="0" u="none" strike="noStrike" kern="1200" cap="none" spc="0" normalizeH="0" baseline="0" noProof="0" dirty="0">
                  <a:ln>
                    <a:noFill/>
                  </a:ln>
                  <a:solidFill>
                    <a:srgbClr val="EC541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mPFS: 4.3 mo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4E6FE2-D371-45EB-A49F-4D56F86F14B6}"/>
                </a:ext>
              </a:extLst>
            </p:cNvPr>
            <p:cNvSpPr txBox="1"/>
            <p:nvPr/>
          </p:nvSpPr>
          <p:spPr>
            <a:xfrm>
              <a:off x="5632230" y="4072042"/>
              <a:ext cx="1194558" cy="27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1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mPFS: 6.8 mo</a:t>
              </a:r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6449277-D1B5-44D2-8C41-3EA989E3F37A}"/>
              </a:ext>
            </a:extLst>
          </p:cNvPr>
          <p:cNvGraphicFramePr>
            <a:graphicFrameLocks noGrp="1"/>
          </p:cNvGraphicFramePr>
          <p:nvPr/>
        </p:nvGraphicFramePr>
        <p:xfrm>
          <a:off x="8852743" y="1221596"/>
          <a:ext cx="2315101" cy="1462503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1078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7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Median PFS (95% CI), mo</a:t>
                      </a:r>
                      <a:r>
                        <a:rPr lang="en-US" sz="1100" baseline="30000" dirty="0">
                          <a:effectLst/>
                        </a:rPr>
                        <a:t>b</a:t>
                      </a:r>
                      <a:endParaRPr lang="en-US" sz="1100" b="1" dirty="0"/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78">
                <a:tc>
                  <a:txBody>
                    <a:bodyPr/>
                    <a:lstStyle/>
                    <a:p>
                      <a:r>
                        <a:rPr lang="en-US" sz="1100" dirty="0"/>
                        <a:t>Atezo + Bev</a:t>
                      </a:r>
                      <a:endParaRPr lang="en-US" sz="1100" b="1" dirty="0">
                        <a:solidFill>
                          <a:srgbClr val="4472C4"/>
                        </a:solidFill>
                      </a:endParaRP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6.8 (5.7, 8.3)</a:t>
                      </a:r>
                      <a:endParaRPr lang="en-US" sz="1100" b="1" dirty="0">
                        <a:solidFill>
                          <a:srgbClr val="4472C4"/>
                        </a:solidFill>
                      </a:endParaRP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78">
                <a:tc>
                  <a:txBody>
                    <a:bodyPr/>
                    <a:lstStyle/>
                    <a:p>
                      <a:r>
                        <a:rPr lang="en-US" sz="1100" u="none" strike="noStrike" cap="none" dirty="0"/>
                        <a:t>Sorafenib</a:t>
                      </a:r>
                      <a:endParaRPr lang="en-US" sz="1100" b="1" dirty="0">
                        <a:solidFill>
                          <a:srgbClr val="EC541E"/>
                        </a:solidFill>
                      </a:endParaRP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  4.3 (4.0, 5.6)</a:t>
                      </a:r>
                      <a:endParaRPr lang="en-US" sz="1100" b="1" dirty="0">
                        <a:solidFill>
                          <a:srgbClr val="EC541E"/>
                        </a:solidFill>
                      </a:endParaRP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5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HR, 0.59 (95% CI: 0.47, 0.76)</a:t>
                      </a:r>
                      <a:r>
                        <a:rPr lang="en-US" sz="1100" baseline="30000" dirty="0"/>
                        <a:t>c,d</a:t>
                      </a:r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P &lt; 0.0001</a:t>
                      </a:r>
                      <a:r>
                        <a:rPr lang="en-US" sz="1100" baseline="30000" dirty="0"/>
                        <a:t>d</a:t>
                      </a:r>
                      <a:endParaRPr lang="en-US" sz="1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20968" marR="120968" marT="24194" marB="241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E5CA64-6995-4E41-8174-F6AF8334F993}"/>
              </a:ext>
            </a:extLst>
          </p:cNvPr>
          <p:cNvSpPr txBox="1"/>
          <p:nvPr/>
        </p:nvSpPr>
        <p:spPr>
          <a:xfrm>
            <a:off x="1089585" y="6522383"/>
            <a:ext cx="274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Cheng ESMO Asia 2019;Abst LBA3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F7B694-1ADF-7C40-BD19-2C3E5E4FE0B3}"/>
              </a:ext>
            </a:extLst>
          </p:cNvPr>
          <p:cNvSpPr txBox="1"/>
          <p:nvPr/>
        </p:nvSpPr>
        <p:spPr>
          <a:xfrm>
            <a:off x="9858376" y="3615676"/>
            <a:ext cx="11368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Atezo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+ Bev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7209CB-4F0A-0D45-B402-4D34DC3CA989}"/>
              </a:ext>
            </a:extLst>
          </p:cNvPr>
          <p:cNvSpPr txBox="1"/>
          <p:nvPr/>
        </p:nvSpPr>
        <p:spPr>
          <a:xfrm>
            <a:off x="9824989" y="4243038"/>
            <a:ext cx="9557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EC541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Sorafenib</a:t>
            </a:r>
          </a:p>
        </p:txBody>
      </p:sp>
    </p:spTree>
    <p:extLst>
      <p:ext uri="{BB962C8B-B14F-4D97-AF65-F5344CB8AC3E}">
        <p14:creationId xmlns:p14="http://schemas.microsoft.com/office/powerpoint/2010/main" val="26682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itle 6">
            <a:extLst>
              <a:ext uri="{FF2B5EF4-FFF2-40B4-BE49-F238E27FC236}">
                <a16:creationId xmlns:a16="http://schemas.microsoft.com/office/drawing/2014/main" id="{2E978894-1A11-48E8-935B-1ACBC012A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4054" y="316259"/>
            <a:ext cx="8224140" cy="854757"/>
          </a:xfrm>
        </p:spPr>
        <p:txBody>
          <a:bodyPr/>
          <a:lstStyle/>
          <a:p>
            <a:r>
              <a:rPr lang="en-US" altLang="en-US" b="1" dirty="0"/>
              <a:t>Safety</a:t>
            </a:r>
            <a:br>
              <a:rPr lang="en-US" altLang="en-US" b="1" dirty="0"/>
            </a:br>
            <a:r>
              <a:rPr lang="en-US" altLang="en-US" sz="1852" b="1" i="1" dirty="0"/>
              <a:t>≥ 10% frequency of AEs in either arm and &gt; 5% difference between arms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6BD3B-2860-C948-B1C0-EBDDE655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88" y="1589528"/>
            <a:ext cx="9885728" cy="4524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52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4CA522F3-9CAD-194C-B8E2-A5DBA8F4CF53}"/>
              </a:ext>
            </a:extLst>
          </p:cNvPr>
          <p:cNvGraphicFramePr>
            <a:graphicFrameLocks/>
          </p:cNvGraphicFramePr>
          <p:nvPr/>
        </p:nvGraphicFramePr>
        <p:xfrm>
          <a:off x="1305126" y="1472045"/>
          <a:ext cx="9581747" cy="40995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14689">
                  <a:extLst>
                    <a:ext uri="{9D8B030D-6E8A-4147-A177-3AD203B41FA5}">
                      <a16:colId xmlns:a16="http://schemas.microsoft.com/office/drawing/2014/main" val="2901513083"/>
                    </a:ext>
                  </a:extLst>
                </a:gridCol>
                <a:gridCol w="2533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3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Percent with Patients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Patients (Median)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Metastatic colorectal cancer 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Metastatic pancreatic cancer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Metastatic gastric cancer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1961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Metastatic esophageal cancer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253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Localized pancreatic cancer (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resectable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borderline-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resectable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86295"/>
                  </a:ext>
                </a:extLst>
              </a:tr>
              <a:tr h="5639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Metastatic hepatocellular cancer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212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30ACF36-F628-6843-96BD-1D34ED94A3B7}"/>
              </a:ext>
            </a:extLst>
          </p:cNvPr>
          <p:cNvSpPr txBox="1"/>
          <p:nvPr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2020</a:t>
            </a:r>
          </a:p>
        </p:txBody>
      </p:sp>
    </p:spTree>
    <p:extLst>
      <p:ext uri="{BB962C8B-B14F-4D97-AF65-F5344CB8AC3E}">
        <p14:creationId xmlns:p14="http://schemas.microsoft.com/office/powerpoint/2010/main" val="40624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D3E979D-06A7-47C7-A2B2-E09E288564C3}"/>
              </a:ext>
            </a:extLst>
          </p:cNvPr>
          <p:cNvSpPr txBox="1">
            <a:spLocks/>
          </p:cNvSpPr>
          <p:nvPr/>
        </p:nvSpPr>
        <p:spPr>
          <a:xfrm>
            <a:off x="1069343" y="6153328"/>
            <a:ext cx="9286513" cy="607151"/>
          </a:xfrm>
          <a:prstGeom prst="rect">
            <a:avLst/>
          </a:prstGeom>
        </p:spPr>
        <p:txBody>
          <a:bodyPr/>
          <a:lstStyle>
            <a:lvl1pPr>
              <a:lnSpc>
                <a:spcPct val="93000"/>
              </a:lnSpc>
              <a:spcAft>
                <a:spcPts val="7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spcAft>
                <a:spcPts val="5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spcAft>
                <a:spcPts val="4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EORTC QLQ-C30, European </a:t>
            </a:r>
            <a:r>
              <a:rPr kumimoji="0" lang="en-GB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Organisation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 for Research and Treatment of Cancer Quality-of-Life Questionnaire for Cancer; 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charset="-128"/>
                <a:cs typeface="Arial Unicode MS"/>
                <a:sym typeface="Arial"/>
              </a:rPr>
              <a:t>TTD, time to deterioration.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CN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charset="-12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charset="-128"/>
                <a:cs typeface="Arial" panose="020B0604020202020204" pitchFamily="34" charset="0"/>
                <a:sym typeface="Arial"/>
              </a:rPr>
              <a:t> Pre-specified secondary endpoint that was not formally tested; 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EORTC QLQ-C30 administered every 3 weeks on treatment and every 3 months after treatment discontinuation or progression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charset="-128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altLang="zh-CN" sz="794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charset="-128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charset="-128"/>
                <a:cs typeface="Arial" panose="020B0604020202020204" pitchFamily="34" charset="0"/>
                <a:sym typeface="Arial"/>
              </a:rPr>
              <a:t> Time to deterioration defined as first </a:t>
            </a:r>
            <a:r>
              <a:rPr kumimoji="0" lang="en-US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</a:rPr>
              <a:t>decrease from baseline of ≥ 10 points in the patient-reported health-related global health status/quality of life (GHS/QoL) scale of the EORTC QLQ-C30 maintained for 2 consecutive assessments or 1 assessment followed by death from any cause within 3 weeks. 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charset="-128"/>
                <a:cs typeface="Arial Unicode MS"/>
                <a:sym typeface="Arial"/>
              </a:rPr>
              <a:t>Data cutoff, 29 Aug 2019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 Unicode MS"/>
                <a:sym typeface="Arial" panose="020B0604020202020204" pitchFamily="34" charset="0"/>
              </a:rPr>
              <a:t>; median survival follow-up, 8.6 mo</a:t>
            </a:r>
            <a:r>
              <a:rPr kumimoji="0" lang="en-US" altLang="zh-CN" sz="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charset="-128"/>
                <a:cs typeface="Arial Unicode MS"/>
                <a:sym typeface="Arial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CAA874-EA2E-46F1-AC2A-889FBE201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775" y="249298"/>
            <a:ext cx="7617651" cy="85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kern="1200">
                <a:solidFill>
                  <a:srgbClr val="000000"/>
                </a:solidFill>
                <a:latin typeface="+mn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317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Patient-reported </a:t>
            </a:r>
            <a:r>
              <a:rPr kumimoji="0" lang="en-US" sz="3175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outcomes</a:t>
            </a:r>
            <a:r>
              <a:rPr kumimoji="0" lang="en-US" sz="3175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</a:t>
            </a:r>
            <a:r>
              <a:rPr kumimoji="0" lang="en-US" sz="317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altLang="en-US" sz="3175" b="1" i="0" u="none" strike="sng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BB1CE6-D379-BF48-8400-0D4F3F33B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377" y="1282585"/>
            <a:ext cx="7921754" cy="464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239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B1645F-6C66-714C-A7C6-740528A4307F}"/>
              </a:ext>
            </a:extLst>
          </p:cNvPr>
          <p:cNvSpPr/>
          <p:nvPr/>
        </p:nvSpPr>
        <p:spPr>
          <a:xfrm>
            <a:off x="627961" y="1377108"/>
            <a:ext cx="10856283" cy="4583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61" y="252275"/>
            <a:ext cx="10798259" cy="745629"/>
          </a:xfrm>
        </p:spPr>
        <p:txBody>
          <a:bodyPr>
            <a:noAutofit/>
          </a:bodyPr>
          <a:lstStyle/>
          <a:p>
            <a:r>
              <a:rPr lang="en-US" sz="2800" b="1" dirty="0"/>
              <a:t>A Phase </a:t>
            </a:r>
            <a:r>
              <a:rPr lang="en-US" sz="2800" b="1" dirty="0" err="1"/>
              <a:t>Ib</a:t>
            </a:r>
            <a:r>
              <a:rPr lang="en-US" sz="2800" b="1" dirty="0"/>
              <a:t> Trial of Lenvatinib and Pembrolizumab in First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331" y="1576375"/>
            <a:ext cx="5346753" cy="4120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-4241"/>
          <a:stretch/>
        </p:blipFill>
        <p:spPr>
          <a:xfrm>
            <a:off x="848916" y="1489029"/>
            <a:ext cx="5067620" cy="4294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1830" y="6328726"/>
            <a:ext cx="1756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Ikeda M et al, ASCO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BC387-2E37-E84F-8FD6-C87059E227FA}"/>
              </a:ext>
            </a:extLst>
          </p:cNvPr>
          <p:cNvSpPr txBox="1"/>
          <p:nvPr/>
        </p:nvSpPr>
        <p:spPr>
          <a:xfrm>
            <a:off x="848916" y="5502659"/>
            <a:ext cx="4839786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Acute respiratory distress syndrome (n = 1) intestinal perforation (n = 1) bacterial peritonitis (n = 1)</a:t>
            </a:r>
          </a:p>
        </p:txBody>
      </p:sp>
    </p:spTree>
    <p:extLst>
      <p:ext uri="{BB962C8B-B14F-4D97-AF65-F5344CB8AC3E}">
        <p14:creationId xmlns:p14="http://schemas.microsoft.com/office/powerpoint/2010/main" val="280170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A42E10-C57B-8C49-A446-A7334FAFB14A}"/>
              </a:ext>
            </a:extLst>
          </p:cNvPr>
          <p:cNvSpPr>
            <a:spLocks/>
          </p:cNvSpPr>
          <p:nvPr/>
        </p:nvSpPr>
        <p:spPr bwMode="auto">
          <a:xfrm>
            <a:off x="990600" y="533400"/>
            <a:ext cx="1036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CheckMate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040: Nivolumab and Ipilimumab in Combination for Patients with Advanced HCC Previously Treated with Sorafenib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22B36F-1371-C540-B4AE-E5EED3DDF91A}"/>
              </a:ext>
            </a:extLst>
          </p:cNvPr>
          <p:cNvGraphicFramePr>
            <a:graphicFrameLocks noGrp="1"/>
          </p:cNvGraphicFramePr>
          <p:nvPr/>
        </p:nvGraphicFramePr>
        <p:xfrm>
          <a:off x="1242646" y="2294397"/>
          <a:ext cx="9706708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6677">
                  <a:extLst>
                    <a:ext uri="{9D8B030D-6E8A-4147-A177-3AD203B41FA5}">
                      <a16:colId xmlns:a16="http://schemas.microsoft.com/office/drawing/2014/main" val="2200382496"/>
                    </a:ext>
                  </a:extLst>
                </a:gridCol>
                <a:gridCol w="2426677">
                  <a:extLst>
                    <a:ext uri="{9D8B030D-6E8A-4147-A177-3AD203B41FA5}">
                      <a16:colId xmlns:a16="http://schemas.microsoft.com/office/drawing/2014/main" val="3202607328"/>
                    </a:ext>
                  </a:extLst>
                </a:gridCol>
                <a:gridCol w="2426677">
                  <a:extLst>
                    <a:ext uri="{9D8B030D-6E8A-4147-A177-3AD203B41FA5}">
                      <a16:colId xmlns:a16="http://schemas.microsoft.com/office/drawing/2014/main" val="1293531606"/>
                    </a:ext>
                  </a:extLst>
                </a:gridCol>
                <a:gridCol w="2426677">
                  <a:extLst>
                    <a:ext uri="{9D8B030D-6E8A-4147-A177-3AD203B41FA5}">
                      <a16:colId xmlns:a16="http://schemas.microsoft.com/office/drawing/2014/main" val="4132082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Nivo</a:t>
                      </a:r>
                      <a:r>
                        <a:rPr lang="en-US" dirty="0"/>
                        <a:t> 1 mg/</a:t>
                      </a:r>
                      <a:r>
                        <a:rPr lang="en-US" dirty="0" err="1"/>
                        <a:t>Ipi</a:t>
                      </a:r>
                      <a:r>
                        <a:rPr lang="en-US" dirty="0"/>
                        <a:t> 3 mg</a:t>
                      </a:r>
                    </a:p>
                    <a:p>
                      <a:pPr algn="ctr"/>
                      <a:r>
                        <a:rPr lang="en-US" dirty="0"/>
                        <a:t>Q3W</a:t>
                      </a:r>
                    </a:p>
                    <a:p>
                      <a:pPr algn="ctr"/>
                      <a:r>
                        <a:rPr lang="en-US" dirty="0"/>
                        <a:t>(n = 50)</a:t>
                      </a:r>
                    </a:p>
                  </a:txBody>
                  <a:tcPr>
                    <a:solidFill>
                      <a:srgbClr val="002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Nivo</a:t>
                      </a:r>
                      <a:r>
                        <a:rPr lang="en-US" dirty="0"/>
                        <a:t> 3 mg/</a:t>
                      </a:r>
                      <a:r>
                        <a:rPr lang="en-US" dirty="0" err="1"/>
                        <a:t>Ipi</a:t>
                      </a:r>
                      <a:r>
                        <a:rPr lang="en-US" dirty="0"/>
                        <a:t> 1 mg</a:t>
                      </a:r>
                    </a:p>
                    <a:p>
                      <a:pPr algn="ctr"/>
                      <a:r>
                        <a:rPr lang="en-US" dirty="0"/>
                        <a:t>Q3W</a:t>
                      </a:r>
                    </a:p>
                    <a:p>
                      <a:pPr algn="ctr"/>
                      <a:r>
                        <a:rPr lang="en-US" dirty="0"/>
                        <a:t>(n = 49)</a:t>
                      </a:r>
                    </a:p>
                  </a:txBody>
                  <a:tcPr>
                    <a:solidFill>
                      <a:srgbClr val="0026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Nivo</a:t>
                      </a:r>
                      <a:r>
                        <a:rPr lang="en-US" dirty="0"/>
                        <a:t> 3 mg Q2W/</a:t>
                      </a:r>
                    </a:p>
                    <a:p>
                      <a:pPr algn="ctr"/>
                      <a:r>
                        <a:rPr lang="en-US" dirty="0" err="1"/>
                        <a:t>Ipi</a:t>
                      </a:r>
                      <a:r>
                        <a:rPr lang="en-US" dirty="0"/>
                        <a:t> 1 mg Q6W</a:t>
                      </a:r>
                    </a:p>
                    <a:p>
                      <a:pPr algn="ctr"/>
                      <a:r>
                        <a:rPr lang="en-US" dirty="0"/>
                        <a:t>(n = 49)</a:t>
                      </a:r>
                    </a:p>
                  </a:txBody>
                  <a:tcPr>
                    <a:solidFill>
                      <a:srgbClr val="0026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44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41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Complete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560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Partial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330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477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Median 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04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12-mo OS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7253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796E322-7497-3E44-A978-755B56F7E3F4}"/>
              </a:ext>
            </a:extLst>
          </p:cNvPr>
          <p:cNvSpPr txBox="1"/>
          <p:nvPr/>
        </p:nvSpPr>
        <p:spPr>
          <a:xfrm>
            <a:off x="1195754" y="6412523"/>
            <a:ext cx="4216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Yau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Proc ASCO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2019;Abstract 4012.</a:t>
            </a:r>
          </a:p>
        </p:txBody>
      </p:sp>
    </p:spTree>
    <p:extLst>
      <p:ext uri="{BB962C8B-B14F-4D97-AF65-F5344CB8AC3E}">
        <p14:creationId xmlns:p14="http://schemas.microsoft.com/office/powerpoint/2010/main" val="27861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99999" y="2872628"/>
            <a:ext cx="3247375" cy="369332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Sorafenib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2240" y="3449259"/>
            <a:ext cx="3245134" cy="369332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Lenvatinib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E4A2D4-B537-184E-92A5-A13CED08B4F5}"/>
              </a:ext>
            </a:extLst>
          </p:cNvPr>
          <p:cNvSpPr txBox="1"/>
          <p:nvPr/>
        </p:nvSpPr>
        <p:spPr>
          <a:xfrm>
            <a:off x="1099997" y="2974726"/>
            <a:ext cx="3245133" cy="757956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Atezolizumab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Bevacizumab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CE6F4F5D-1ABD-4745-9AF9-6D28313B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67" y="630208"/>
            <a:ext cx="9539689" cy="496732"/>
          </a:xfrm>
        </p:spPr>
        <p:txBody>
          <a:bodyPr>
            <a:noAutofit/>
          </a:bodyPr>
          <a:lstStyle/>
          <a:p>
            <a:r>
              <a:rPr lang="en-US" sz="2800" b="1" dirty="0"/>
              <a:t>How to Best Sequence Patients With Advanced Disease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D9556D-2FB7-584B-9B26-8758D75D5352}"/>
              </a:ext>
            </a:extLst>
          </p:cNvPr>
          <p:cNvSpPr/>
          <p:nvPr/>
        </p:nvSpPr>
        <p:spPr>
          <a:xfrm>
            <a:off x="1099998" y="1540243"/>
            <a:ext cx="3247376" cy="1012272"/>
          </a:xfrm>
          <a:prstGeom prst="rect">
            <a:avLst/>
          </a:prstGeom>
          <a:solidFill>
            <a:srgbClr val="3587F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7A2D8C-A458-A24B-AF80-F391637F2CEC}"/>
              </a:ext>
            </a:extLst>
          </p:cNvPr>
          <p:cNvSpPr/>
          <p:nvPr/>
        </p:nvSpPr>
        <p:spPr>
          <a:xfrm>
            <a:off x="4710806" y="1540243"/>
            <a:ext cx="3192185" cy="1012272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Line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0C6F6C-2392-D946-9D60-7FDEE427D6AA}"/>
              </a:ext>
            </a:extLst>
          </p:cNvPr>
          <p:cNvSpPr/>
          <p:nvPr/>
        </p:nvSpPr>
        <p:spPr>
          <a:xfrm>
            <a:off x="8266420" y="1540243"/>
            <a:ext cx="2629259" cy="1012272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462BAA-31A5-BC40-8FF0-B8CE1A71CB41}"/>
              </a:ext>
            </a:extLst>
          </p:cNvPr>
          <p:cNvSpPr txBox="1"/>
          <p:nvPr/>
        </p:nvSpPr>
        <p:spPr>
          <a:xfrm>
            <a:off x="1099998" y="4998758"/>
            <a:ext cx="3296325" cy="954014"/>
          </a:xfrm>
          <a:prstGeom prst="rect">
            <a:avLst/>
          </a:prstGeom>
          <a:ln w="38100">
            <a:solidFill>
              <a:schemeClr val="accent6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NEGATIVE -- phase 3 study (CK459) of nivolumab vs sorafenib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CBA8B3-52A8-7D4F-930C-EB9D92EDBF81}"/>
              </a:ext>
            </a:extLst>
          </p:cNvPr>
          <p:cNvSpPr txBox="1"/>
          <p:nvPr/>
        </p:nvSpPr>
        <p:spPr>
          <a:xfrm>
            <a:off x="4710806" y="2875513"/>
            <a:ext cx="3192185" cy="36933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Regorafenib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ADAAA2-EB47-D440-B796-BEC8710DDF6E}"/>
              </a:ext>
            </a:extLst>
          </p:cNvPr>
          <p:cNvSpPr txBox="1"/>
          <p:nvPr/>
        </p:nvSpPr>
        <p:spPr>
          <a:xfrm>
            <a:off x="8255468" y="3424288"/>
            <a:ext cx="2640215" cy="646331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Nivolumab or Pembrolizumab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1F6A91-42C0-A043-876D-8BA264CE33F4}"/>
              </a:ext>
            </a:extLst>
          </p:cNvPr>
          <p:cNvSpPr txBox="1"/>
          <p:nvPr/>
        </p:nvSpPr>
        <p:spPr>
          <a:xfrm>
            <a:off x="4710807" y="3449259"/>
            <a:ext cx="3213762" cy="36933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Cabozantinib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B99E7B-0AA1-BE49-BBBB-F480F9804BDD}"/>
              </a:ext>
            </a:extLst>
          </p:cNvPr>
          <p:cNvSpPr txBox="1"/>
          <p:nvPr/>
        </p:nvSpPr>
        <p:spPr>
          <a:xfrm>
            <a:off x="8266422" y="2824238"/>
            <a:ext cx="2629260" cy="369332"/>
          </a:xfrm>
          <a:prstGeom prst="rect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Cabozantinib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296810-DF6C-4A46-A90F-D9D3BB9C1D4F}"/>
              </a:ext>
            </a:extLst>
          </p:cNvPr>
          <p:cNvSpPr txBox="1"/>
          <p:nvPr/>
        </p:nvSpPr>
        <p:spPr>
          <a:xfrm>
            <a:off x="4746960" y="4232140"/>
            <a:ext cx="3213762" cy="36933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AFP &gt; 400: Ramucirumab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3F15F5-5F36-4243-B953-F9EC5C4C35B4}"/>
              </a:ext>
            </a:extLst>
          </p:cNvPr>
          <p:cNvSpPr txBox="1"/>
          <p:nvPr/>
        </p:nvSpPr>
        <p:spPr>
          <a:xfrm>
            <a:off x="4762295" y="5038598"/>
            <a:ext cx="3198424" cy="923330"/>
          </a:xfrm>
          <a:prstGeom prst="rect">
            <a:avLst/>
          </a:prstGeom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NEGATIVE -- Phase 3 study (K240) of pembrolizumab vs BSC</a:t>
            </a:r>
          </a:p>
        </p:txBody>
      </p:sp>
    </p:spTree>
    <p:extLst>
      <p:ext uri="{BB962C8B-B14F-4D97-AF65-F5344CB8AC3E}">
        <p14:creationId xmlns:p14="http://schemas.microsoft.com/office/powerpoint/2010/main" val="156247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B65B89-5E69-B14E-8696-D0F544D6B4FC}"/>
              </a:ext>
            </a:extLst>
          </p:cNvPr>
          <p:cNvSpPr txBox="1"/>
          <p:nvPr/>
        </p:nvSpPr>
        <p:spPr>
          <a:xfrm>
            <a:off x="2463442" y="2133600"/>
            <a:ext cx="7265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Management of Pancreatic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2B9DC-BD16-9B4B-B1C3-68F0AA37DE1F}"/>
              </a:ext>
            </a:extLst>
          </p:cNvPr>
          <p:cNvSpPr txBox="1"/>
          <p:nvPr/>
        </p:nvSpPr>
        <p:spPr>
          <a:xfrm>
            <a:off x="3276600" y="3448692"/>
            <a:ext cx="598914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Wells A Messersmith,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Professor and Head, Division of Medical Oncology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Associate Director for Translational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University of Colorado Cancer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Aurora, Colorado</a:t>
            </a:r>
          </a:p>
        </p:txBody>
      </p:sp>
    </p:spTree>
    <p:extLst>
      <p:ext uri="{BB962C8B-B14F-4D97-AF65-F5344CB8AC3E}">
        <p14:creationId xmlns:p14="http://schemas.microsoft.com/office/powerpoint/2010/main" val="25521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1EBA-7E5A-6E47-A890-3B8AF6FC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57786A-CA1B-4143-AD69-10FA334D70C2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438400"/>
          <a:ext cx="81280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4076849185"/>
                    </a:ext>
                  </a:extLst>
                </a:gridCol>
                <a:gridCol w="4699000">
                  <a:extLst>
                    <a:ext uri="{9D8B030D-6E8A-4147-A177-3AD203B41FA5}">
                      <a16:colId xmlns:a16="http://schemas.microsoft.com/office/drawing/2014/main" val="1204737876"/>
                    </a:ext>
                  </a:extLst>
                </a:gridCol>
              </a:tblGrid>
              <a:tr h="143637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Aduro</a:t>
                      </a:r>
                      <a:r>
                        <a:rPr lang="en-US" sz="18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Biotech, ALX Oncology, AstraZeneca Pharmaceuticals LP, </a:t>
                      </a:r>
                      <a:r>
                        <a:rPr lang="en-US" sz="18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BeiGene</a:t>
                      </a:r>
                      <a:r>
                        <a:rPr lang="en-US" sz="18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D3 Pharma, Gossamer Bio, </a:t>
                      </a:r>
                      <a:r>
                        <a:rPr lang="en-US" sz="18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Immunomedics</a:t>
                      </a:r>
                      <a:r>
                        <a:rPr lang="en-US" sz="18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8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OncoMed</a:t>
                      </a:r>
                      <a:r>
                        <a:rPr lang="en-US" sz="18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Inc, Pfizer Inc</a:t>
                      </a:r>
                      <a:r>
                        <a:rPr lang="en-US" b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675374"/>
                  </a:ext>
                </a:extLst>
              </a:tr>
              <a:tr h="77343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Board/Committee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Five Prime Therapeutics Inc, QED Therapeutics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968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9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0472-DCBD-4330-BBB6-41D2D5AB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  <a:latin typeface="+mn-lt"/>
              </a:rPr>
              <a:t>Patient Case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7843" y="1162052"/>
            <a:ext cx="11641758" cy="46291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MS PGothic" pitchFamily="34" charset="-128"/>
                <a:cs typeface="HelveticaNeueLT St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A 46 year-old male presents with painless jaundice; work-up reveals a pancreatic head mass with bi-lobar liver lesions. Biopsy of one of the liver lesions reveals adenocarcinoma consistent with a pancreatic primary. CA19-9 is elevated at 5,466. Patient is started on palliative FOLFIRINOX. Germline and tumor testing are ordered.</a:t>
            </a:r>
          </a:p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Testing reveals a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germline BRCA2 mutation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. The family is referred for genetic counseling.</a:t>
            </a: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After 8 cycles (16 weeks) of FOLFIRINOX, the patient complains of fatigue, neuropathy, and diarrhea. ECOG PS=1.</a:t>
            </a: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97841" y="609600"/>
            <a:ext cx="11794159" cy="6542616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MS PGothic" pitchFamily="34" charset="-128"/>
                <a:cs typeface="HelveticaNeueLT St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What is the best next step?</a:t>
            </a: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A) Continue FOLFIRINOX for 12 cycles, with dose adjustments</a:t>
            </a: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B) Start maintenance FOLF (LV5FU2)</a:t>
            </a: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C) Switch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olaparib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D) Switch to 5-FU/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nal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-IRI</a:t>
            </a: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E) Stop therapy altogether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0A4D1-8F9E-40CD-8F8B-C2ED18ECBF53}"/>
              </a:ext>
            </a:extLst>
          </p:cNvPr>
          <p:cNvSpPr txBox="1"/>
          <p:nvPr/>
        </p:nvSpPr>
        <p:spPr>
          <a:xfrm>
            <a:off x="7315200" y="5003450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Follow-up  question: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What if the patient was tolerating the FOLFIRINOX quite well?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F3939F-CA0C-463F-ADAB-70815473FE7E}"/>
              </a:ext>
            </a:extLst>
          </p:cNvPr>
          <p:cNvSpPr/>
          <p:nvPr/>
        </p:nvSpPr>
        <p:spPr>
          <a:xfrm>
            <a:off x="7162800" y="4953000"/>
            <a:ext cx="4876800" cy="16002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3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33400" y="152400"/>
            <a:ext cx="11163824" cy="7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Genetic Alterations in Pancreatic Cancer</a:t>
            </a:r>
          </a:p>
        </p:txBody>
      </p:sp>
      <p:sp>
        <p:nvSpPr>
          <p:cNvPr id="8" name="Rectangle 7"/>
          <p:cNvSpPr/>
          <p:nvPr/>
        </p:nvSpPr>
        <p:spPr>
          <a:xfrm>
            <a:off x="7861417" y="6141592"/>
            <a:ext cx="3732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2017 TCGA,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Cancer Cell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;32:185–203</a:t>
            </a:r>
          </a:p>
        </p:txBody>
      </p:sp>
      <p:sp>
        <p:nvSpPr>
          <p:cNvPr id="9" name="Rectangle 8"/>
          <p:cNvSpPr/>
          <p:nvPr/>
        </p:nvSpPr>
        <p:spPr>
          <a:xfrm>
            <a:off x="7858369" y="6423459"/>
            <a:ext cx="26100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© 2017 Published by Elsevier Inc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0416" t="25740" r="26875" b="16852"/>
          <a:stretch/>
        </p:blipFill>
        <p:spPr>
          <a:xfrm>
            <a:off x="114300" y="1047750"/>
            <a:ext cx="6876444" cy="51992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47616" y="767623"/>
            <a:ext cx="502449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Integrated genomic, transcriptomic, and proteomic profiling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 150 pancreatic ductal adenocarcinoma (PDAC) specimens, Stage I-III (resected)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complex molecular landscape; “top 4” mutated genes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KRAS, TP53, CDKN2A, SMAD4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predicted pathogenic germline mutations in 8% of patients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(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BRCA2, ATM, PALB2, BRCA1, and others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32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33400" y="152400"/>
            <a:ext cx="11163824" cy="7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Genetic Alterations in Pancreatic Cancer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97591" y="1066800"/>
            <a:ext cx="41155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A9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“Know Your Tumor”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640 patients from 287 academic and community practices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458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metastatic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 (IV) patients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15% had alterations in DNA repair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87% were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    KRAS mutated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4104" t="26408" r="35794" b="5831"/>
          <a:stretch/>
        </p:blipFill>
        <p:spPr>
          <a:xfrm>
            <a:off x="78794" y="1173480"/>
            <a:ext cx="7777944" cy="50444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86376" t="65967"/>
          <a:stretch/>
        </p:blipFill>
        <p:spPr>
          <a:xfrm>
            <a:off x="10619459" y="4236468"/>
            <a:ext cx="1426918" cy="198145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077199" y="6215908"/>
            <a:ext cx="2693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© 2018 American Association for Cancer Research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077200" y="5571589"/>
            <a:ext cx="2687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Pishvaian,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Clin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 Can 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 2018;24(20): 5018-5027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794" y="3589866"/>
            <a:ext cx="7663126" cy="76877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18360" y="4475066"/>
            <a:ext cx="5623560" cy="573637"/>
          </a:xfrm>
          <a:prstGeom prst="roundRect">
            <a:avLst/>
          </a:prstGeom>
          <a:solidFill>
            <a:srgbClr val="00457C"/>
          </a:solidFill>
          <a:ln w="12700" cap="flat" cmpd="sng" algn="ctr">
            <a:solidFill>
              <a:srgbClr val="00876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1365" y="4548306"/>
            <a:ext cx="5651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 panose="020F0502020204030204" pitchFamily="34" charset="0"/>
              </a:rPr>
              <a:t>BRCA1, BRCA2, PALB2, ATM, FANCA, FANCC</a:t>
            </a:r>
          </a:p>
        </p:txBody>
      </p:sp>
    </p:spTree>
    <p:extLst>
      <p:ext uri="{BB962C8B-B14F-4D97-AF65-F5344CB8AC3E}">
        <p14:creationId xmlns:p14="http://schemas.microsoft.com/office/powerpoint/2010/main" val="340808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2281458" y="1865181"/>
            <a:ext cx="8261685" cy="1563819"/>
          </a:xfrm>
        </p:spPr>
        <p:txBody>
          <a:bodyPr vert="horz" lIns="0" tIns="45720" rIns="0" bIns="45720" rtlCol="0" anchor="b" anchorCtr="0">
            <a:noAutofit/>
          </a:bodyPr>
          <a:lstStyle/>
          <a:p>
            <a:pPr algn="ctr"/>
            <a:r>
              <a:rPr lang="en-US" sz="3200" b="1" dirty="0"/>
              <a:t>Navigating an Increasingly Complex Treatment Landscape in the Management of Metastatic Hepatocellular Carcinoma (HCC)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498668" y="3590942"/>
            <a:ext cx="7827264" cy="173473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000" b="1" dirty="0" err="1"/>
              <a:t>Tanios</a:t>
            </a:r>
            <a:r>
              <a:rPr lang="en-US" sz="2000" b="1" dirty="0"/>
              <a:t> </a:t>
            </a:r>
            <a:r>
              <a:rPr lang="en-US" sz="2000" b="1" dirty="0" err="1"/>
              <a:t>Bekaii</a:t>
            </a:r>
            <a:r>
              <a:rPr lang="en-US" sz="2000" b="1" dirty="0"/>
              <a:t>-Saab, MD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Professor, Mayo Clinic College of Medicine and Science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Program Leader, Gastrointestinal Cancer, Mayo Clinic Cancer Center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Vice-Chair and Section Lead, Division of Medical Oncology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Medical Director, Cancer Clinical Research Office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Senior Associate Consultant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Mayo Clinic 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Phoenix, Arizona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34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90A11F-4870-8547-A6E3-98DE00ECE149}"/>
              </a:ext>
            </a:extLst>
          </p:cNvPr>
          <p:cNvSpPr txBox="1"/>
          <p:nvPr/>
        </p:nvSpPr>
        <p:spPr>
          <a:xfrm>
            <a:off x="304800" y="6488668"/>
            <a:ext cx="4424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Kindler HL et al. Proc ASCO 2019;Abstract LBA4.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2008EA-B40C-9746-ACF3-9C3156F29E3F}"/>
              </a:ext>
            </a:extLst>
          </p:cNvPr>
          <p:cNvGrpSpPr/>
          <p:nvPr/>
        </p:nvGrpSpPr>
        <p:grpSpPr>
          <a:xfrm>
            <a:off x="0" y="228600"/>
            <a:ext cx="12225130" cy="6248400"/>
            <a:chOff x="0" y="228600"/>
            <a:chExt cx="12225130" cy="6248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0369F21-2254-456F-9550-B4EE101C8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778" b="15556"/>
            <a:stretch/>
          </p:blipFill>
          <p:spPr>
            <a:xfrm>
              <a:off x="0" y="228600"/>
              <a:ext cx="12225130" cy="6248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E827A9-B452-E04B-827E-64F3C48F1088}"/>
                </a:ext>
              </a:extLst>
            </p:cNvPr>
            <p:cNvSpPr txBox="1"/>
            <p:nvPr/>
          </p:nvSpPr>
          <p:spPr>
            <a:xfrm>
              <a:off x="381000" y="381000"/>
              <a:ext cx="9459577" cy="646331"/>
            </a:xfrm>
            <a:prstGeom prst="rect">
              <a:avLst/>
            </a:prstGeom>
            <a:solidFill>
              <a:srgbClr val="13467B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POLO trial study design: Subset of a 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small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subset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80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0FAB5-39A5-EF43-AB5B-DF298279AB38}"/>
              </a:ext>
            </a:extLst>
          </p:cNvPr>
          <p:cNvSpPr txBox="1"/>
          <p:nvPr/>
        </p:nvSpPr>
        <p:spPr>
          <a:xfrm>
            <a:off x="304800" y="6488668"/>
            <a:ext cx="4424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Kindler HL et al. Proc ASCO 2019;Abstract LBA4.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0B1C73-B327-0241-BDC4-AC0EDE8C6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4"/>
          <a:stretch/>
        </p:blipFill>
        <p:spPr bwMode="auto">
          <a:xfrm>
            <a:off x="-1" y="0"/>
            <a:ext cx="12192001" cy="629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1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4AFCB1-8C8A-734A-BA60-10D5D8CFD92B}"/>
              </a:ext>
            </a:extLst>
          </p:cNvPr>
          <p:cNvSpPr txBox="1"/>
          <p:nvPr/>
        </p:nvSpPr>
        <p:spPr>
          <a:xfrm>
            <a:off x="304800" y="6488668"/>
            <a:ext cx="4424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Kindler HL et al. Proc ASCO 2019;Abstract LBA4.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0D83CB-36A2-D244-8666-9783517AF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1"/>
          <a:stretch/>
        </p:blipFill>
        <p:spPr bwMode="auto">
          <a:xfrm>
            <a:off x="15410" y="812"/>
            <a:ext cx="12218141" cy="635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DDD164-D5B0-5249-8C0A-99F679BBDB57}"/>
              </a:ext>
            </a:extLst>
          </p:cNvPr>
          <p:cNvSpPr txBox="1"/>
          <p:nvPr/>
        </p:nvSpPr>
        <p:spPr>
          <a:xfrm>
            <a:off x="3543300" y="1092247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OS benefit yet with minimal usage of subsequent PARP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5D5FD-20B3-CE4F-964A-0A8A92651BA8}"/>
              </a:ext>
            </a:extLst>
          </p:cNvPr>
          <p:cNvSpPr txBox="1"/>
          <p:nvPr/>
        </p:nvSpPr>
        <p:spPr>
          <a:xfrm>
            <a:off x="2057400" y="3429000"/>
            <a:ext cx="267226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Subsequent treatment with a PARP inhibitor: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olaparib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patient (1.1%)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placebo patients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(14.5%)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36079-452D-BC40-BC9C-2FE0BD4D2442}"/>
              </a:ext>
            </a:extLst>
          </p:cNvPr>
          <p:cNvSpPr txBox="1"/>
          <p:nvPr/>
        </p:nvSpPr>
        <p:spPr>
          <a:xfrm>
            <a:off x="5015501" y="4426924"/>
            <a:ext cx="4790198" cy="430887"/>
          </a:xfrm>
          <a:prstGeom prst="rect">
            <a:avLst/>
          </a:prstGeom>
          <a:solidFill>
            <a:srgbClr val="99CCF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3467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Final OS analysis planned at 106 events</a:t>
            </a:r>
          </a:p>
        </p:txBody>
      </p:sp>
    </p:spTree>
    <p:extLst>
      <p:ext uri="{BB962C8B-B14F-4D97-AF65-F5344CB8AC3E}">
        <p14:creationId xmlns:p14="http://schemas.microsoft.com/office/powerpoint/2010/main" val="26357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0472-DCBD-4330-BBB6-41D2D5AB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  <a:latin typeface="+mn-lt"/>
              </a:rPr>
              <a:t>FDA Approval of </a:t>
            </a:r>
            <a:r>
              <a:rPr lang="en-US" u="sng" dirty="0" err="1">
                <a:solidFill>
                  <a:srgbClr val="FFFF00"/>
                </a:solidFill>
                <a:latin typeface="+mn-lt"/>
              </a:rPr>
              <a:t>Olaparib</a:t>
            </a:r>
            <a:r>
              <a:rPr lang="en-US" u="sng" dirty="0">
                <a:solidFill>
                  <a:srgbClr val="FFFF00"/>
                </a:solidFill>
                <a:latin typeface="+mn-lt"/>
              </a:rPr>
              <a:t> based on POLO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7843" y="1162052"/>
            <a:ext cx="11565558" cy="5314948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MS PGothic" pitchFamily="34" charset="-128"/>
                <a:cs typeface="HelveticaNeueLT St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On December 27, 2019, the Food and Drug Administration approved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olaparib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 for the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maintenance treatment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 of adult patients with deleterious or suspected deleterious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germline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 BRCA-mutated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gBRCAm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) metastatic pancreatic adenocarcinoma, as detected by an FDA-approved test, whose disease has not progressed on at least 16 weeks of a first-line platinum-based chemotherapy regimen.</a:t>
            </a:r>
          </a:p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S PGothic" pitchFamily="34" charset="-128"/>
              <a:cs typeface="Arial" panose="020B0604020202020204" pitchFamily="34" charset="0"/>
            </a:endParaRPr>
          </a:p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The FDA also approved the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BRACAnalysis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CDx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 test (Myriad Genetic Laboratories, Inc.) as a companion diagnostic.</a:t>
            </a:r>
          </a:p>
        </p:txBody>
      </p:sp>
    </p:spTree>
    <p:extLst>
      <p:ext uri="{BB962C8B-B14F-4D97-AF65-F5344CB8AC3E}">
        <p14:creationId xmlns:p14="http://schemas.microsoft.com/office/powerpoint/2010/main" val="585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A5B7E82-03AB-4DC6-8FF1-5488D1E173EA}"/>
              </a:ext>
            </a:extLst>
          </p:cNvPr>
          <p:cNvSpPr txBox="1"/>
          <p:nvPr/>
        </p:nvSpPr>
        <p:spPr>
          <a:xfrm>
            <a:off x="5724008" y="6448330"/>
            <a:ext cx="5767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Wells Messersmith, MD (University of Colorado Cancer Center)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3138BC-8C0F-974F-AF36-D51A876756E7}"/>
              </a:ext>
            </a:extLst>
          </p:cNvPr>
          <p:cNvSpPr txBox="1">
            <a:spLocks/>
          </p:cNvSpPr>
          <p:nvPr/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Calibri"/>
              </a:rPr>
              <a:t>NCCN Updated Guidelines 2019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789C0C-C7A8-B24E-B98E-0D9183EB5166}"/>
              </a:ext>
            </a:extLst>
          </p:cNvPr>
          <p:cNvSpPr txBox="1">
            <a:spLocks/>
          </p:cNvSpPr>
          <p:nvPr/>
        </p:nvSpPr>
        <p:spPr>
          <a:xfrm>
            <a:off x="285243" y="967615"/>
            <a:ext cx="11617999" cy="4454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NCCN Pancreatic Cancer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(Version 2.2019 </a:t>
            </a:r>
            <a:r>
              <a:rPr kumimoji="0" lang="mr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</a:rPr>
              <a:t>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  released 4/9/2019)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Germline testing </a:t>
            </a:r>
            <a:r>
              <a:rPr kumimoji="0" lang="en-US" sz="2800" b="0" i="0" u="none" strike="sng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should be considered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is recommended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for any patient with confirmed pancreatic cancer using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comprehensive gene panels for hereditary cancer syndromes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. Genetic counseling is recommended for patients who test positive for a pathogenic mutation or for patients with a positive family history of cancer.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</a:b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Tumor/somatic gene profiling is recommended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for patients with locally advanced/metastatic disease who are candidates for anticancer therapy, to identify uncommon but actionable mutations.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</a:b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NCCN Genetic/Familial High-Risk Assessment BC/OC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(Version 3.2019 </a:t>
            </a:r>
            <a:r>
              <a:rPr kumimoji="0" lang="mr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</a:rPr>
              <a:t>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 1/18/2019)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Genetic risk evaluation recommended for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any individual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Calibri"/>
              </a:rPr>
              <a:t>diagnosed with pancreatic cancer.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7940002" y="6435207"/>
            <a:ext cx="4251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©National Comprehensive Cancer Network</a:t>
            </a:r>
          </a:p>
        </p:txBody>
      </p:sp>
    </p:spTree>
    <p:extLst>
      <p:ext uri="{BB962C8B-B14F-4D97-AF65-F5344CB8AC3E}">
        <p14:creationId xmlns:p14="http://schemas.microsoft.com/office/powerpoint/2010/main" val="125776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1797" y="2114093"/>
            <a:ext cx="346996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Garamond" pitchFamily="18" charset="0"/>
              </a:rPr>
              <a:t>Algorithm for management of localized pancreatic cancer</a:t>
            </a: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ltGray">
          <a:xfrm>
            <a:off x="7064829" y="152400"/>
            <a:ext cx="2645229" cy="768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DC"/>
              </a:gs>
              <a:gs pos="100000">
                <a:srgbClr val="0000FF"/>
              </a:gs>
            </a:gsLst>
            <a:lin ang="5400000" scaled="1"/>
          </a:gra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Suspected </a:t>
            </a:r>
            <a:r>
              <a:rPr kumimoji="0" lang="en-US" alt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pancreat</a:t>
            </a:r>
            <a:r>
              <a:rPr kumimoji="0" lang="en-GB" alt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ic</a:t>
            </a:r>
            <a:r>
              <a:rPr kumimoji="0" lang="en-GB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 cancer</a:t>
            </a:r>
            <a:endParaRPr kumimoji="0" lang="en-US" alt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ＭＳ Ｐゴシック" pitchFamily="80" charset="-128"/>
              <a:cs typeface="Arial" charset="0"/>
              <a:sym typeface="Symbol" pitchFamily="18" charset="2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ltGray">
          <a:xfrm>
            <a:off x="5203371" y="1305339"/>
            <a:ext cx="1567543" cy="768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DC"/>
              </a:gs>
              <a:gs pos="100000">
                <a:srgbClr val="0000FF"/>
              </a:gs>
            </a:gsLst>
            <a:lin ang="5400000" scaled="1"/>
          </a:gra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Locally advanced unresectable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ltGray">
          <a:xfrm>
            <a:off x="10297886" y="1305339"/>
            <a:ext cx="1567543" cy="768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DC"/>
              </a:gs>
              <a:gs pos="100000">
                <a:srgbClr val="0000FF"/>
              </a:gs>
            </a:gsLst>
            <a:lin ang="5400000" scaled="1"/>
          </a:gra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Clearly resectable</a:t>
            </a:r>
          </a:p>
        </p:txBody>
      </p:sp>
      <p:cxnSp>
        <p:nvCxnSpPr>
          <p:cNvPr id="32774" name="AutoShape 6"/>
          <p:cNvCxnSpPr>
            <a:cxnSpLocks noChangeShapeType="1"/>
            <a:stCxn id="14340" idx="2"/>
          </p:cNvCxnSpPr>
          <p:nvPr/>
        </p:nvCxnSpPr>
        <p:spPr bwMode="auto">
          <a:xfrm>
            <a:off x="5987143" y="2091981"/>
            <a:ext cx="0" cy="654533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14343" name="AutoShape 7"/>
          <p:cNvSpPr>
            <a:spLocks noChangeArrowheads="1"/>
          </p:cNvSpPr>
          <p:nvPr/>
        </p:nvSpPr>
        <p:spPr bwMode="ltGray">
          <a:xfrm>
            <a:off x="4811486" y="2554357"/>
            <a:ext cx="2449286" cy="7686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Neoadjuvant chemo </a:t>
            </a:r>
            <a:endParaRPr kumimoji="0" lang="en-GB" alt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ＭＳ Ｐゴシック" pitchFamily="80" charset="-128"/>
              <a:cs typeface="Arial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Or chemorads</a:t>
            </a:r>
            <a:endParaRPr kumimoji="0" lang="en-US" alt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ＭＳ Ｐゴシック" pitchFamily="80" charset="-128"/>
              <a:cs typeface="Arial" charset="0"/>
              <a:sym typeface="Symbol" pitchFamily="18" charset="2"/>
            </a:endParaRP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ltGray">
          <a:xfrm>
            <a:off x="4909457" y="3707296"/>
            <a:ext cx="2057400" cy="768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DC"/>
              </a:gs>
              <a:gs pos="100000">
                <a:srgbClr val="0000FF"/>
              </a:gs>
            </a:gsLst>
            <a:lin ang="5400000" scaled="1"/>
          </a:gra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Re-assess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resectability</a:t>
            </a:r>
          </a:p>
        </p:txBody>
      </p:sp>
      <p:cxnSp>
        <p:nvCxnSpPr>
          <p:cNvPr id="32777" name="AutoShape 9"/>
          <p:cNvCxnSpPr>
            <a:cxnSpLocks noChangeShapeType="1"/>
            <a:stCxn id="14344" idx="2"/>
          </p:cNvCxnSpPr>
          <p:nvPr/>
        </p:nvCxnSpPr>
        <p:spPr bwMode="auto">
          <a:xfrm rot="5400000">
            <a:off x="4729148" y="3939460"/>
            <a:ext cx="654533" cy="1763486"/>
          </a:xfrm>
          <a:prstGeom prst="bentConnector2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32778" name="AutoShape 10"/>
          <p:cNvCxnSpPr>
            <a:cxnSpLocks noChangeShapeType="1"/>
            <a:stCxn id="14344" idx="2"/>
          </p:cNvCxnSpPr>
          <p:nvPr/>
        </p:nvCxnSpPr>
        <p:spPr bwMode="auto">
          <a:xfrm rot="16200000" flipH="1">
            <a:off x="6198719" y="4233375"/>
            <a:ext cx="654533" cy="1175657"/>
          </a:xfrm>
          <a:prstGeom prst="bentConnector2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</p:spPr>
      </p:cxnSp>
      <p:sp>
        <p:nvSpPr>
          <p:cNvPr id="14347" name="AutoShape 11"/>
          <p:cNvSpPr>
            <a:spLocks noChangeArrowheads="1"/>
          </p:cNvSpPr>
          <p:nvPr/>
        </p:nvSpPr>
        <p:spPr bwMode="ltGray">
          <a:xfrm>
            <a:off x="3929743" y="4668078"/>
            <a:ext cx="1567543" cy="768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DC"/>
              </a:gs>
              <a:gs pos="100000">
                <a:srgbClr val="0000FF"/>
              </a:gs>
            </a:gsLst>
            <a:lin ang="5400000" scaled="1"/>
          </a:gra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Yes</a:t>
            </a:r>
          </a:p>
        </p:txBody>
      </p:sp>
      <p:cxnSp>
        <p:nvCxnSpPr>
          <p:cNvPr id="32780" name="AutoShape 12"/>
          <p:cNvCxnSpPr>
            <a:cxnSpLocks noChangeShapeType="1"/>
            <a:stCxn id="14347" idx="2"/>
          </p:cNvCxnSpPr>
          <p:nvPr/>
        </p:nvCxnSpPr>
        <p:spPr bwMode="auto">
          <a:xfrm>
            <a:off x="4713514" y="5454720"/>
            <a:ext cx="0" cy="36629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14349" name="AutoShape 13"/>
          <p:cNvSpPr>
            <a:spLocks noChangeArrowheads="1"/>
          </p:cNvSpPr>
          <p:nvPr/>
        </p:nvSpPr>
        <p:spPr bwMode="ltGray">
          <a:xfrm>
            <a:off x="3733800" y="5724939"/>
            <a:ext cx="1567543" cy="76862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Surgery</a:t>
            </a:r>
          </a:p>
        </p:txBody>
      </p:sp>
      <p:cxnSp>
        <p:nvCxnSpPr>
          <p:cNvPr id="32782" name="AutoShape 14"/>
          <p:cNvCxnSpPr>
            <a:cxnSpLocks noChangeShapeType="1"/>
            <a:stCxn id="14349" idx="3"/>
          </p:cNvCxnSpPr>
          <p:nvPr/>
        </p:nvCxnSpPr>
        <p:spPr bwMode="auto">
          <a:xfrm>
            <a:off x="5319713" y="6109252"/>
            <a:ext cx="569458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14351" name="AutoShape 15"/>
          <p:cNvSpPr>
            <a:spLocks noChangeArrowheads="1"/>
          </p:cNvSpPr>
          <p:nvPr/>
        </p:nvSpPr>
        <p:spPr bwMode="ltGray">
          <a:xfrm>
            <a:off x="5497286" y="5724939"/>
            <a:ext cx="1567543" cy="768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DC"/>
              </a:gs>
              <a:gs pos="100000">
                <a:srgbClr val="0000FF"/>
              </a:gs>
            </a:gsLst>
            <a:lin ang="5400000" scaled="1"/>
          </a:gra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adjuvant </a:t>
            </a:r>
            <a:endParaRPr kumimoji="0" lang="en-GB" alt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ＭＳ Ｐゴシック" pitchFamily="80" charset="-128"/>
              <a:cs typeface="Arial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therapy</a:t>
            </a:r>
            <a:endParaRPr kumimoji="0" lang="en-US" alt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ＭＳ Ｐゴシック" pitchFamily="80" charset="-128"/>
              <a:cs typeface="Arial" charset="0"/>
              <a:sym typeface="Symbol" pitchFamily="18" charset="2"/>
            </a:endParaRPr>
          </a:p>
        </p:txBody>
      </p:sp>
      <p:sp>
        <p:nvSpPr>
          <p:cNvPr id="14352" name="AutoShape 16"/>
          <p:cNvSpPr>
            <a:spLocks noChangeArrowheads="1"/>
          </p:cNvSpPr>
          <p:nvPr/>
        </p:nvSpPr>
        <p:spPr bwMode="ltGray">
          <a:xfrm>
            <a:off x="6477000" y="4668078"/>
            <a:ext cx="1567543" cy="768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DC"/>
              </a:gs>
              <a:gs pos="100000">
                <a:srgbClr val="0000FF"/>
              </a:gs>
            </a:gsLst>
            <a:lin ang="5400000" scaled="1"/>
          </a:gra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No</a:t>
            </a:r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ltGray">
          <a:xfrm>
            <a:off x="7652657" y="2554357"/>
            <a:ext cx="1959429" cy="7686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Neoadju</a:t>
            </a: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vant chemorads/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chemo</a:t>
            </a:r>
            <a:endParaRPr kumimoji="0" lang="en-US" alt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ＭＳ Ｐゴシック" pitchFamily="80" charset="-128"/>
              <a:cs typeface="Arial" charset="0"/>
              <a:sym typeface="Symbol" pitchFamily="18" charset="2"/>
            </a:endParaRPr>
          </a:p>
        </p:txBody>
      </p:sp>
      <p:sp>
        <p:nvSpPr>
          <p:cNvPr id="14354" name="AutoShape 18"/>
          <p:cNvSpPr>
            <a:spLocks noChangeArrowheads="1"/>
          </p:cNvSpPr>
          <p:nvPr/>
        </p:nvSpPr>
        <p:spPr bwMode="ltGray">
          <a:xfrm>
            <a:off x="10395857" y="2554357"/>
            <a:ext cx="1567543" cy="768626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surgery</a:t>
            </a:r>
          </a:p>
        </p:txBody>
      </p:sp>
      <p:sp>
        <p:nvSpPr>
          <p:cNvPr id="14355" name="AutoShape 19"/>
          <p:cNvSpPr>
            <a:spLocks noChangeArrowheads="1"/>
          </p:cNvSpPr>
          <p:nvPr/>
        </p:nvSpPr>
        <p:spPr bwMode="ltGray">
          <a:xfrm>
            <a:off x="9698713" y="6013174"/>
            <a:ext cx="1175657" cy="76862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chemo</a:t>
            </a:r>
          </a:p>
        </p:txBody>
      </p:sp>
      <p:cxnSp>
        <p:nvCxnSpPr>
          <p:cNvPr id="32788" name="AutoShape 20"/>
          <p:cNvCxnSpPr>
            <a:cxnSpLocks noChangeShapeType="1"/>
            <a:stCxn id="14352" idx="2"/>
            <a:endCxn id="14355" idx="1"/>
          </p:cNvCxnSpPr>
          <p:nvPr/>
        </p:nvCxnSpPr>
        <p:spPr bwMode="auto">
          <a:xfrm rot="16200000" flipH="1">
            <a:off x="7999350" y="4698125"/>
            <a:ext cx="960783" cy="2437942"/>
          </a:xfrm>
          <a:prstGeom prst="bentConnector2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32789" name="AutoShape 21"/>
          <p:cNvCxnSpPr>
            <a:cxnSpLocks noChangeShapeType="1"/>
          </p:cNvCxnSpPr>
          <p:nvPr/>
        </p:nvCxnSpPr>
        <p:spPr bwMode="auto">
          <a:xfrm>
            <a:off x="5987143" y="3322984"/>
            <a:ext cx="0" cy="366299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32790" name="Line 22"/>
          <p:cNvSpPr>
            <a:spLocks noChangeShapeType="1"/>
          </p:cNvSpPr>
          <p:nvPr/>
        </p:nvSpPr>
        <p:spPr bwMode="auto">
          <a:xfrm>
            <a:off x="8436429" y="921026"/>
            <a:ext cx="0" cy="3843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4359" name="AutoShape 23"/>
          <p:cNvSpPr>
            <a:spLocks noChangeArrowheads="1"/>
          </p:cNvSpPr>
          <p:nvPr/>
        </p:nvSpPr>
        <p:spPr bwMode="ltGray">
          <a:xfrm>
            <a:off x="7652657" y="1305339"/>
            <a:ext cx="1567543" cy="768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DC"/>
              </a:gs>
              <a:gs pos="100000">
                <a:srgbClr val="0000FF"/>
              </a:gs>
            </a:gsLst>
            <a:lin ang="5400000" scaled="1"/>
          </a:gra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Borderline resectable</a:t>
            </a: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 flipH="1">
            <a:off x="6085114" y="1017104"/>
            <a:ext cx="2351314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2793" name="Line 25"/>
          <p:cNvSpPr>
            <a:spLocks noChangeShapeType="1"/>
          </p:cNvSpPr>
          <p:nvPr/>
        </p:nvSpPr>
        <p:spPr bwMode="auto">
          <a:xfrm>
            <a:off x="6085114" y="1017104"/>
            <a:ext cx="0" cy="19215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2794" name="Line 26"/>
          <p:cNvSpPr>
            <a:spLocks noChangeShapeType="1"/>
          </p:cNvSpPr>
          <p:nvPr/>
        </p:nvSpPr>
        <p:spPr bwMode="auto">
          <a:xfrm>
            <a:off x="8436429" y="1017104"/>
            <a:ext cx="254725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>
            <a:off x="10983686" y="1017104"/>
            <a:ext cx="0" cy="19215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2796" name="Line 28"/>
          <p:cNvSpPr>
            <a:spLocks noChangeShapeType="1"/>
          </p:cNvSpPr>
          <p:nvPr/>
        </p:nvSpPr>
        <p:spPr bwMode="auto">
          <a:xfrm>
            <a:off x="8436429" y="2170043"/>
            <a:ext cx="0" cy="28823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2797" name="Line 29"/>
          <p:cNvSpPr>
            <a:spLocks noChangeShapeType="1"/>
          </p:cNvSpPr>
          <p:nvPr/>
        </p:nvSpPr>
        <p:spPr bwMode="auto">
          <a:xfrm>
            <a:off x="11081657" y="2170043"/>
            <a:ext cx="0" cy="28823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 flipH="1">
            <a:off x="8926286" y="2266122"/>
            <a:ext cx="2155371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2799" name="Line 31"/>
          <p:cNvSpPr>
            <a:spLocks noChangeShapeType="1"/>
          </p:cNvSpPr>
          <p:nvPr/>
        </p:nvSpPr>
        <p:spPr bwMode="auto">
          <a:xfrm>
            <a:off x="8926286" y="2266122"/>
            <a:ext cx="0" cy="19215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4368" name="AutoShape 32"/>
          <p:cNvSpPr>
            <a:spLocks noChangeArrowheads="1"/>
          </p:cNvSpPr>
          <p:nvPr/>
        </p:nvSpPr>
        <p:spPr bwMode="ltGray">
          <a:xfrm>
            <a:off x="10395857" y="4283765"/>
            <a:ext cx="1567543" cy="768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DC"/>
              </a:gs>
              <a:gs pos="100000">
                <a:srgbClr val="0000FF"/>
              </a:gs>
            </a:gsLst>
            <a:lin ang="5400000" scaled="1"/>
          </a:gra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Adjuvant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ＭＳ Ｐゴシック" pitchFamily="80" charset="-128"/>
                <a:cs typeface="Arial" charset="0"/>
                <a:sym typeface="Symbol" pitchFamily="18" charset="2"/>
              </a:rPr>
              <a:t>therapy</a:t>
            </a:r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>
            <a:off x="11081657" y="3419061"/>
            <a:ext cx="0" cy="76862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2802" name="Line 34"/>
          <p:cNvSpPr>
            <a:spLocks noChangeShapeType="1"/>
          </p:cNvSpPr>
          <p:nvPr/>
        </p:nvSpPr>
        <p:spPr bwMode="auto">
          <a:xfrm flipH="1">
            <a:off x="5987143" y="3419061"/>
            <a:ext cx="2449286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2803" name="Line 35"/>
          <p:cNvSpPr>
            <a:spLocks noChangeShapeType="1"/>
          </p:cNvSpPr>
          <p:nvPr/>
        </p:nvSpPr>
        <p:spPr bwMode="auto">
          <a:xfrm>
            <a:off x="8436429" y="3322983"/>
            <a:ext cx="0" cy="9607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Garamond" panose="02020404030301010803" pitchFamily="18" charset="0"/>
              </a:rPr>
              <a:t>Margin Positive resection</a:t>
            </a:r>
            <a:br>
              <a:rPr lang="en-US" dirty="0">
                <a:solidFill>
                  <a:srgbClr val="FFFF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FFFF00"/>
                </a:solidFill>
                <a:latin typeface="Garamond" panose="02020404030301010803" pitchFamily="18" charset="0"/>
              </a:rPr>
              <a:t>= poor survival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676400"/>
          <a:ext cx="11125200" cy="4168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5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3830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Garamond" panose="02020404030301010803" pitchFamily="18" charset="0"/>
                        </a:rPr>
                        <a:t>Institution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Margin + Resection</a:t>
                      </a:r>
                      <a:r>
                        <a:rPr lang="en-US" sz="2600" baseline="0" dirty="0">
                          <a:latin typeface="Garamond" panose="02020404030301010803" pitchFamily="18" charset="0"/>
                        </a:rPr>
                        <a:t> rate</a:t>
                      </a:r>
                      <a:endParaRPr lang="en-US" sz="2600" dirty="0">
                        <a:latin typeface="Garamond" panose="02020404030301010803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Median OS</a:t>
                      </a:r>
                    </a:p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Garamond" panose="02020404030301010803" pitchFamily="18" charset="0"/>
                        </a:rPr>
                        <a:t>(R2)</a:t>
                      </a:r>
                    </a:p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months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Median OS</a:t>
                      </a:r>
                    </a:p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Garamond" panose="02020404030301010803" pitchFamily="18" charset="0"/>
                        </a:rPr>
                        <a:t>(R1)</a:t>
                      </a:r>
                    </a:p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months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Median OS</a:t>
                      </a:r>
                    </a:p>
                    <a:p>
                      <a:pPr algn="ctr"/>
                      <a:r>
                        <a:rPr lang="en-US" sz="2600" dirty="0">
                          <a:solidFill>
                            <a:srgbClr val="FFFF00"/>
                          </a:solidFill>
                          <a:latin typeface="Garamond" panose="02020404030301010803" pitchFamily="18" charset="0"/>
                        </a:rPr>
                        <a:t>(R0)</a:t>
                      </a:r>
                    </a:p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months</a:t>
                      </a:r>
                    </a:p>
                  </a:txBody>
                  <a:tcPr anchor="b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45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Garamond" panose="02020404030301010803" pitchFamily="18" charset="0"/>
                        </a:rPr>
                        <a:t>Mayo Clinic </a:t>
                      </a:r>
                      <a:r>
                        <a:rPr lang="en-US" sz="2600" baseline="30000" dirty="0">
                          <a:latin typeface="Garamond" panose="02020404030301010803" pitchFamily="18" charset="0"/>
                        </a:rPr>
                        <a:t>1</a:t>
                      </a:r>
                      <a:endParaRPr lang="en-US" sz="2600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15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18.5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45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Garamond" panose="02020404030301010803" pitchFamily="18" charset="0"/>
                        </a:rPr>
                        <a:t>Johns Hopkins </a:t>
                      </a:r>
                      <a:r>
                        <a:rPr lang="en-US" sz="2600" baseline="30000" dirty="0">
                          <a:latin typeface="Garamond" panose="02020404030301010803" pitchFamily="18" charset="0"/>
                        </a:rPr>
                        <a:t>2</a:t>
                      </a:r>
                      <a:endParaRPr lang="en-US" sz="2600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42%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14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20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45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Garamond" panose="02020404030301010803" pitchFamily="18" charset="0"/>
                        </a:rPr>
                        <a:t>MGH </a:t>
                      </a:r>
                      <a:r>
                        <a:rPr lang="en-US" sz="2600" baseline="30000" dirty="0">
                          <a:latin typeface="Garamond" panose="02020404030301010803" pitchFamily="18" charset="0"/>
                        </a:rPr>
                        <a:t>3</a:t>
                      </a:r>
                      <a:endParaRPr lang="en-US" sz="2600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15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Garamond" panose="02020404030301010803" pitchFamily="18" charset="0"/>
                        </a:rPr>
                        <a:t>22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488668"/>
            <a:ext cx="1188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Fatima J et al: Arch surg 2010,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Winter JM et al: J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Gastrointest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surgery 2006,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Konstantinidis  IT et al: Ann Surg 2013</a:t>
            </a:r>
          </a:p>
        </p:txBody>
      </p:sp>
    </p:spTree>
    <p:extLst>
      <p:ext uri="{BB962C8B-B14F-4D97-AF65-F5344CB8AC3E}">
        <p14:creationId xmlns:p14="http://schemas.microsoft.com/office/powerpoint/2010/main" val="1042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10439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cs typeface="Arial" panose="020B0604020202020204" pitchFamily="34" charset="0"/>
              </a:rPr>
              <a:t>Goals of </a:t>
            </a:r>
            <a:r>
              <a:rPr lang="en-US" sz="3600" u="sng" dirty="0">
                <a:cs typeface="Arial" panose="020B0604020202020204" pitchFamily="34" charset="0"/>
              </a:rPr>
              <a:t>neoadjuvant</a:t>
            </a:r>
            <a:r>
              <a:rPr lang="en-US" sz="3600" dirty="0">
                <a:cs typeface="Arial" panose="020B0604020202020204" pitchFamily="34" charset="0"/>
              </a:rPr>
              <a:t> approach for </a:t>
            </a:r>
            <a:r>
              <a:rPr lang="en-US" sz="3600" dirty="0" err="1">
                <a:cs typeface="Arial" panose="020B0604020202020204" pitchFamily="34" charset="0"/>
              </a:rPr>
              <a:t>resectable</a:t>
            </a:r>
            <a:r>
              <a:rPr lang="en-US" sz="3600" dirty="0">
                <a:cs typeface="Arial" panose="020B0604020202020204" pitchFamily="34" charset="0"/>
              </a:rPr>
              <a:t> or borderline </a:t>
            </a:r>
            <a:r>
              <a:rPr lang="en-US" sz="3600" dirty="0" err="1">
                <a:cs typeface="Arial" panose="020B0604020202020204" pitchFamily="34" charset="0"/>
              </a:rPr>
              <a:t>resectable</a:t>
            </a:r>
            <a:r>
              <a:rPr lang="en-US" sz="3600" dirty="0">
                <a:cs typeface="Arial" panose="020B0604020202020204" pitchFamily="34" charset="0"/>
              </a:rPr>
              <a:t> pancreatic cancer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828800"/>
            <a:ext cx="11201400" cy="45259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Decrease local recurrence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Permit adequate surgical resection (R0 ideally)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Potentially make surgery more technically feasible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Prevent/delay distant recurrence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Start with the therapy against the most life-threatening issue (metastases)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Prevent surgery in patients who would not benefit 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Follow “incidental findings” on scan (lung nodules; tiny liver lesions; lymph nodes)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Characterizing the biology of the cancer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Ultimately, improve survival</a:t>
            </a:r>
          </a:p>
        </p:txBody>
      </p:sp>
    </p:spTree>
    <p:extLst>
      <p:ext uri="{BB962C8B-B14F-4D97-AF65-F5344CB8AC3E}">
        <p14:creationId xmlns:p14="http://schemas.microsoft.com/office/powerpoint/2010/main" val="5061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/>
              <a:ea typeface="ＭＳ Ｐゴシック" pitchFamily="80" charset="-128"/>
              <a:cs typeface="+mn-cs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9050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/>
              <a:ea typeface="ＭＳ Ｐゴシック" pitchFamily="80" charset="-128"/>
              <a:cs typeface="+mn-cs"/>
            </a:endParaRPr>
          </a:p>
        </p:txBody>
      </p:sp>
      <p:graphicFrame>
        <p:nvGraphicFramePr>
          <p:cNvPr id="68710" name="Group 102"/>
          <p:cNvGraphicFramePr>
            <a:graphicFrameLocks noGrp="1"/>
          </p:cNvGraphicFramePr>
          <p:nvPr/>
        </p:nvGraphicFramePr>
        <p:xfrm>
          <a:off x="222147" y="813392"/>
          <a:ext cx="6223174" cy="4023360"/>
        </p:xfrm>
        <a:graphic>
          <a:graphicData uri="http://schemas.openxmlformats.org/drawingml/2006/table">
            <a:tbl>
              <a:tblPr/>
              <a:tblGrid>
                <a:gridCol w="1955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Study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Tx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Median survival 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mo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PREOPANC-1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(2018)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N=246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Peri-op Gem and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chemorads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 v. post-op Gem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29.9 vs. 16.8 (p&lt;.001)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JSAP-05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(2019)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N=364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Peri-op Gem and S-1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v. adjuvant S-1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36.7 vs. 26.6 (p=.015)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Meta-Analysis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(2019)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N=283 (19 pubs)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Single-arm preoperative FOLFIRINOX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22.2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7734" name="Rectangle 215"/>
          <p:cNvSpPr>
            <a:spLocks noGrp="1" noChangeArrowheads="1"/>
          </p:cNvSpPr>
          <p:nvPr>
            <p:ph type="title" idx="4294967295"/>
          </p:nvPr>
        </p:nvSpPr>
        <p:spPr>
          <a:xfrm>
            <a:off x="253826" y="-181096"/>
            <a:ext cx="11734800" cy="1143000"/>
          </a:xfrm>
        </p:spPr>
        <p:txBody>
          <a:bodyPr/>
          <a:lstStyle/>
          <a:p>
            <a:pPr eaLnBrk="1" hangingPunct="1"/>
            <a:r>
              <a:rPr lang="en-US" sz="3200" b="1" dirty="0"/>
              <a:t>Key Neoadjuvant Studies for Pancreatic Adenocarcinoma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B5C54-C46D-4777-9454-C48610D70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7" t="20000" r="30721" b="1111"/>
          <a:stretch/>
        </p:blipFill>
        <p:spPr>
          <a:xfrm>
            <a:off x="6606555" y="723900"/>
            <a:ext cx="5423405" cy="5834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5D48E3-DDC4-4136-9EB2-C8C884F709D0}"/>
              </a:ext>
            </a:extLst>
          </p:cNvPr>
          <p:cNvSpPr txBox="1"/>
          <p:nvPr/>
        </p:nvSpPr>
        <p:spPr>
          <a:xfrm>
            <a:off x="10236723" y="777689"/>
            <a:ext cx="203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Janssen, JNCI (2019) 111(8)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ACF84-89EE-4AEA-BDFA-75EF47745C17}"/>
              </a:ext>
            </a:extLst>
          </p:cNvPr>
          <p:cNvSpPr txBox="1"/>
          <p:nvPr/>
        </p:nvSpPr>
        <p:spPr>
          <a:xfrm>
            <a:off x="107847" y="4953000"/>
            <a:ext cx="6451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Several trials have shown a survival benefit to a neoadjuvant or peri-operative approach.</a:t>
            </a:r>
          </a:p>
        </p:txBody>
      </p:sp>
    </p:spTree>
    <p:extLst>
      <p:ext uri="{BB962C8B-B14F-4D97-AF65-F5344CB8AC3E}">
        <p14:creationId xmlns:p14="http://schemas.microsoft.com/office/powerpoint/2010/main" val="29331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/>
              <a:ea typeface="ＭＳ Ｐゴシック" pitchFamily="80" charset="-128"/>
              <a:cs typeface="+mn-cs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9050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/>
              <a:ea typeface="ＭＳ Ｐゴシック" pitchFamily="80" charset="-128"/>
              <a:cs typeface="+mn-cs"/>
            </a:endParaRPr>
          </a:p>
        </p:txBody>
      </p:sp>
      <p:graphicFrame>
        <p:nvGraphicFramePr>
          <p:cNvPr id="68710" name="Group 102"/>
          <p:cNvGraphicFramePr>
            <a:graphicFrameLocks noGrp="1"/>
          </p:cNvGraphicFramePr>
          <p:nvPr/>
        </p:nvGraphicFramePr>
        <p:xfrm>
          <a:off x="355513" y="959335"/>
          <a:ext cx="11531426" cy="5332475"/>
        </p:xfrm>
        <a:graphic>
          <a:graphicData uri="http://schemas.openxmlformats.org/drawingml/2006/table">
            <a:tbl>
              <a:tblPr/>
              <a:tblGrid>
                <a:gridCol w="239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8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733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71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Study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Tx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2 year survival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5 year survival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Disease or progression-free survival (mo)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Median survival 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mo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CONKO-1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(2013)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N=354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Obs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 v. Gem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42% v. 47%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11% v. 22%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6.9 v. 13.4 (p&lt;.001)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20 v. 22.8 (p=.01)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RTOG-9704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(2008)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N=538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Gem- 5FU/XRT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v. 5-FU-5FU/XRT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35% v.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39%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~ 20% v.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~20%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20.6 v. 16.9 (p=.03)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7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ESPAC-3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(2009) N=1030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Gem v. 5FU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~40%  v. 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17.5% v 15.9%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14.3 v. 14.1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23.6 v. 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5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ESPAC-4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(2016)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N=722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Gem (6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mo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) versus Gem/cape (6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mo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~50% v 50%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16.3% v 28.8%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25.5 v. 28.0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5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PRODIGE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 (2018)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N=493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FOLFIRINOX (6m) versus Gem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3y: 40% v. 21%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NR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21.6 v. 12.8 (DFS)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Garamond" pitchFamily="18" charset="0"/>
                        </a:rPr>
                        <a:t>54.4 v. 35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453640"/>
                  </a:ext>
                </a:extLst>
              </a:tr>
              <a:tr h="725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APACT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 (2019)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N=866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Gem/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pac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 (6m) versus Gem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NR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19.4 v 18.8 (NS)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aramond" pitchFamily="18" charset="0"/>
                        </a:rPr>
                        <a:t>40.5 v. 36.2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329771"/>
                  </a:ext>
                </a:extLst>
              </a:tr>
            </a:tbl>
          </a:graphicData>
        </a:graphic>
      </p:graphicFrame>
      <p:sp>
        <p:nvSpPr>
          <p:cNvPr id="27734" name="Rectangle 215"/>
          <p:cNvSpPr>
            <a:spLocks noGrp="1" noChangeArrowheads="1"/>
          </p:cNvSpPr>
          <p:nvPr>
            <p:ph type="title" idx="4294967295"/>
          </p:nvPr>
        </p:nvSpPr>
        <p:spPr>
          <a:xfrm>
            <a:off x="253826" y="-181096"/>
            <a:ext cx="11734800" cy="1143000"/>
          </a:xfrm>
        </p:spPr>
        <p:txBody>
          <a:bodyPr/>
          <a:lstStyle/>
          <a:p>
            <a:pPr eaLnBrk="1" hangingPunct="1"/>
            <a:r>
              <a:rPr lang="en-US" sz="3200" b="1" dirty="0"/>
              <a:t>Key Adjuvant Studies for Resected Pancreatic Adenocarcinoma</a:t>
            </a:r>
          </a:p>
        </p:txBody>
      </p:sp>
    </p:spTree>
    <p:extLst>
      <p:ext uri="{BB962C8B-B14F-4D97-AF65-F5344CB8AC3E}">
        <p14:creationId xmlns:p14="http://schemas.microsoft.com/office/powerpoint/2010/main" val="130677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17A1-92BA-3349-AD22-E452FAD4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0"/>
            <a:ext cx="10436352" cy="1046602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CD7F14-D253-4049-BF48-EC427D7EA9DA}"/>
              </a:ext>
            </a:extLst>
          </p:cNvPr>
          <p:cNvGraphicFramePr>
            <a:graphicFrameLocks noGrp="1"/>
          </p:cNvGraphicFramePr>
          <p:nvPr/>
        </p:nvGraphicFramePr>
        <p:xfrm>
          <a:off x="1558272" y="1588698"/>
          <a:ext cx="9436560" cy="368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259">
                  <a:extLst>
                    <a:ext uri="{9D8B030D-6E8A-4147-A177-3AD203B41FA5}">
                      <a16:colId xmlns:a16="http://schemas.microsoft.com/office/drawing/2014/main" val="3277609846"/>
                    </a:ext>
                  </a:extLst>
                </a:gridCol>
                <a:gridCol w="5868301">
                  <a:extLst>
                    <a:ext uri="{9D8B030D-6E8A-4147-A177-3AD203B41FA5}">
                      <a16:colId xmlns:a16="http://schemas.microsoft.com/office/drawing/2014/main" val="3584784012"/>
                    </a:ext>
                  </a:extLst>
                </a:gridCol>
              </a:tblGrid>
              <a:tr h="43831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Amgen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Immuneering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Corporation,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Imugene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8898994"/>
                  </a:ext>
                </a:extLst>
              </a:tr>
              <a:tr h="75653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 Array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BioPharma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 Bayer HealthCare Pharmaceuticals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510547"/>
                  </a:ext>
                </a:extLst>
              </a:tr>
              <a:tr h="1729223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Arrys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a wholly owned subsidiary of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Kyn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 Astellas, Bayer HealthCare Pharmaceuticals, Boston Biomedical Inc, Bristol-Myers Squibb Company, Genentech, Ipsen Biopharmaceuticals Inc, Novartis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135238"/>
                  </a:ext>
                </a:extLst>
              </a:tr>
              <a:tr h="75653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ARMO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BioSciences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AstraZeneca Pharmaceuticals LP,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Exelixis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Merck,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SillaJen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925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5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69" t="40020" r="25852" b="15904"/>
          <a:stretch/>
        </p:blipFill>
        <p:spPr>
          <a:xfrm>
            <a:off x="533400" y="1123901"/>
            <a:ext cx="11145329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222626"/>
            <a:ext cx="112366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PRODIGE Adjuvant Study: Disease-Free Survival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0" y="1504901"/>
            <a:ext cx="68580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BDF571-8AE7-48FC-B947-43BCB1E810AB}"/>
              </a:ext>
            </a:extLst>
          </p:cNvPr>
          <p:cNvSpPr txBox="1"/>
          <p:nvPr/>
        </p:nvSpPr>
        <p:spPr>
          <a:xfrm>
            <a:off x="513271" y="5936169"/>
            <a:ext cx="420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Conroy, 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Engl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J Med 2018;379:2395-406.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E964E-DE1A-4362-B142-95E928E6E01E}"/>
              </a:ext>
            </a:extLst>
          </p:cNvPr>
          <p:cNvSpPr txBox="1"/>
          <p:nvPr/>
        </p:nvSpPr>
        <p:spPr>
          <a:xfrm>
            <a:off x="8839200" y="6450708"/>
            <a:ext cx="331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©Massachusetts Medical Society</a:t>
            </a:r>
          </a:p>
        </p:txBody>
      </p:sp>
    </p:spTree>
    <p:extLst>
      <p:ext uri="{BB962C8B-B14F-4D97-AF65-F5344CB8AC3E}">
        <p14:creationId xmlns:p14="http://schemas.microsoft.com/office/powerpoint/2010/main" val="628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5681" y="152400"/>
            <a:ext cx="10106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PRODIGE Adjuvant Study: Overall Survival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406" t="30042" r="24958" b="25884"/>
          <a:stretch/>
        </p:blipFill>
        <p:spPr>
          <a:xfrm>
            <a:off x="533399" y="1066800"/>
            <a:ext cx="11330793" cy="5410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76800" y="4343400"/>
            <a:ext cx="68580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59C88-FBF4-40A6-8900-79E74092CD69}"/>
              </a:ext>
            </a:extLst>
          </p:cNvPr>
          <p:cNvSpPr txBox="1"/>
          <p:nvPr/>
        </p:nvSpPr>
        <p:spPr>
          <a:xfrm>
            <a:off x="499262" y="6107668"/>
            <a:ext cx="420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Conroy, 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Engl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J Med 2018;379:2395-406.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A8FA2-5CDC-4142-9605-5005C88C665C}"/>
              </a:ext>
            </a:extLst>
          </p:cNvPr>
          <p:cNvSpPr txBox="1"/>
          <p:nvPr/>
        </p:nvSpPr>
        <p:spPr>
          <a:xfrm>
            <a:off x="8855955" y="6498891"/>
            <a:ext cx="331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©Massachusetts Medical Society</a:t>
            </a:r>
          </a:p>
        </p:txBody>
      </p:sp>
    </p:spTree>
    <p:extLst>
      <p:ext uri="{BB962C8B-B14F-4D97-AF65-F5344CB8AC3E}">
        <p14:creationId xmlns:p14="http://schemas.microsoft.com/office/powerpoint/2010/main" val="422018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A5EA419-51F2-5B49-BB54-8AF47389C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1"/>
          <a:stretch/>
        </p:blipFill>
        <p:spPr bwMode="auto">
          <a:xfrm>
            <a:off x="143450" y="342900"/>
            <a:ext cx="119051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CD03C-815F-4B2B-931D-726D73774B3E}"/>
              </a:ext>
            </a:extLst>
          </p:cNvPr>
          <p:cNvSpPr txBox="1"/>
          <p:nvPr/>
        </p:nvSpPr>
        <p:spPr>
          <a:xfrm>
            <a:off x="6485823" y="6550223"/>
            <a:ext cx="5706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 of Clinical Oncology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37, no. 15_suppl (May 20, 2019) 4000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B5826-1988-2349-81BB-022F703C8215}"/>
              </a:ext>
            </a:extLst>
          </p:cNvPr>
          <p:cNvSpPr txBox="1"/>
          <p:nvPr/>
        </p:nvSpPr>
        <p:spPr>
          <a:xfrm>
            <a:off x="7086600" y="2895600"/>
            <a:ext cx="347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DFS 19.4 vs. 18.8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mths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NS</a:t>
            </a:r>
          </a:p>
        </p:txBody>
      </p:sp>
    </p:spTree>
    <p:extLst>
      <p:ext uri="{BB962C8B-B14F-4D97-AF65-F5344CB8AC3E}">
        <p14:creationId xmlns:p14="http://schemas.microsoft.com/office/powerpoint/2010/main" val="2246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2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Secondary endpoint:&lt;br /&gt;Interim os (Itt population)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 b="15269"/>
          <a:stretch/>
        </p:blipFill>
        <p:spPr bwMode="auto">
          <a:xfrm>
            <a:off x="200527" y="457200"/>
            <a:ext cx="1179094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0718C-376E-4246-BD20-7A2BF07D356F}"/>
              </a:ext>
            </a:extLst>
          </p:cNvPr>
          <p:cNvSpPr txBox="1"/>
          <p:nvPr/>
        </p:nvSpPr>
        <p:spPr>
          <a:xfrm>
            <a:off x="6485823" y="6550223"/>
            <a:ext cx="5706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 of Clinical Oncology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37, no. 15_suppl (May 20, 2019) 4000</a:t>
            </a:r>
          </a:p>
        </p:txBody>
      </p:sp>
    </p:spTree>
    <p:extLst>
      <p:ext uri="{BB962C8B-B14F-4D97-AF65-F5344CB8AC3E}">
        <p14:creationId xmlns:p14="http://schemas.microsoft.com/office/powerpoint/2010/main" val="1696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0472-DCBD-4330-BBB6-41D2D5AB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Take Home Points - APACT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158876"/>
            <a:ext cx="11546508" cy="470852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MS PGothic" pitchFamily="34" charset="-128"/>
                <a:cs typeface="HelveticaNeueLT St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i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The primary endpoint of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independently assessed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 DFS was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not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 met</a:t>
            </a:r>
          </a:p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Investigator-assessed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 DFS aligned more closely with OS results than independently assessed DFS</a:t>
            </a:r>
          </a:p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OS with Gem monotherapy (control arm) was markedly improved from prior studies, suggesting better patient selection and benefit from contemporary therapies upon recurrence </a:t>
            </a:r>
          </a:p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Interim OS analysis is trending positively, final analysis pending</a:t>
            </a:r>
          </a:p>
          <a:p>
            <a:pPr marL="457189" marR="0" lvl="0" indent="-457189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Arial" panose="020B0604020202020204" pitchFamily="34" charset="0"/>
              </a:rPr>
              <a:t>The nab-P + Gem safety profile was consistent with prior studies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76BEA-4E8D-47C3-A7AC-E719F93CDC0F}"/>
              </a:ext>
            </a:extLst>
          </p:cNvPr>
          <p:cNvSpPr txBox="1"/>
          <p:nvPr/>
        </p:nvSpPr>
        <p:spPr>
          <a:xfrm>
            <a:off x="6307648" y="6550222"/>
            <a:ext cx="5833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Tempero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Journal of Clinical Oncology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 37, no. 15_suppl (May 20, 2019) 4000</a:t>
            </a:r>
          </a:p>
        </p:txBody>
      </p:sp>
    </p:spTree>
    <p:extLst>
      <p:ext uri="{BB962C8B-B14F-4D97-AF65-F5344CB8AC3E}">
        <p14:creationId xmlns:p14="http://schemas.microsoft.com/office/powerpoint/2010/main" val="9997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304800" y="206706"/>
            <a:ext cx="8229600" cy="42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Novel Therapies in Pancreas Cancer</a:t>
            </a:r>
          </a:p>
        </p:txBody>
      </p:sp>
      <p:pic>
        <p:nvPicPr>
          <p:cNvPr id="4" name="Picture 5" descr="D:\kuloth\2015\Mar\25-03-2015\NR_aop1\slides_img\nrclinonc.2015.53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7"/>
          <a:stretch/>
        </p:blipFill>
        <p:spPr bwMode="auto">
          <a:xfrm>
            <a:off x="914400" y="914400"/>
            <a:ext cx="10522233" cy="580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39200" y="118513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Garrido-Laguna, I,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Hildalgo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M.  Nat Cancer Reviews, 2015</a:t>
            </a:r>
          </a:p>
        </p:txBody>
      </p:sp>
    </p:spTree>
    <p:extLst>
      <p:ext uri="{BB962C8B-B14F-4D97-AF65-F5344CB8AC3E}">
        <p14:creationId xmlns:p14="http://schemas.microsoft.com/office/powerpoint/2010/main" val="409207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DE6C-5874-D944-A210-D967BF3B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115" y="362372"/>
            <a:ext cx="7827264" cy="833377"/>
          </a:xfrm>
        </p:spPr>
        <p:txBody>
          <a:bodyPr/>
          <a:lstStyle/>
          <a:p>
            <a:pPr algn="ctr"/>
            <a:r>
              <a:rPr lang="en-US" b="1" dirty="0"/>
              <a:t>Case: Patient with HCC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1068-8396-6C41-97E2-8ADE2B39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940" y="1446437"/>
            <a:ext cx="10428120" cy="4800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58 </a:t>
            </a:r>
            <a:r>
              <a:rPr lang="en-US" sz="2200" dirty="0" err="1"/>
              <a:t>y.o</a:t>
            </a:r>
            <a:r>
              <a:rPr lang="en-US" sz="2200" dirty="0"/>
              <a:t>. female with history of Hepatitis C presents to her PCP with weight loss and RUQ pain that keeps her up at night.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CT scan of the abdomen reveals a large irregular heterogeneous density mass in the large portion of the right lobe of the liver that measured 6.5 x 9.2 centimeters in addition to numerous lymph nodes seen in the porta hepatitis and para aortic areas. CT chest shows no disease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She underwent a biopsy of the liver mass with findings consistent with hepatocellular carcinoma well to moderately differentiated, with background features of cirrhosis.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Determined to be unresectable hepatocellular carcinoma (Child Pugh A/BCLC stage B).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AFP at diagnosis = 768.3 ng/mL</a:t>
            </a:r>
          </a:p>
        </p:txBody>
      </p:sp>
    </p:spTree>
    <p:extLst>
      <p:ext uri="{BB962C8B-B14F-4D97-AF65-F5344CB8AC3E}">
        <p14:creationId xmlns:p14="http://schemas.microsoft.com/office/powerpoint/2010/main" val="3490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27E8-CBE4-0045-AF68-36960632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be your preferred choice for initial treatment?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7839-AE07-5C49-B910-4B477A2AB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Nivolumab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Lenvatinib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Atezolizumab</a:t>
            </a:r>
            <a:r>
              <a:rPr lang="en-US" dirty="0"/>
              <a:t> and Bevacizumab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Sorafenib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Lenvatinib</a:t>
            </a:r>
            <a:r>
              <a:rPr lang="en-US" dirty="0"/>
              <a:t> and Pembrolizumab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3D687B-4CAE-BE45-887B-93F8F10F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896" y="3877519"/>
            <a:ext cx="4737100" cy="28167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0B6B89-5787-8D47-9F34-3B69E83F8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897" y="1176416"/>
            <a:ext cx="4737100" cy="26453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2B8D9F-C68D-204D-A3E7-322DE8178131}"/>
              </a:ext>
            </a:extLst>
          </p:cNvPr>
          <p:cNvSpPr txBox="1"/>
          <p:nvPr/>
        </p:nvSpPr>
        <p:spPr>
          <a:xfrm>
            <a:off x="6862984" y="2251138"/>
            <a:ext cx="12202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Oct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A3BD83-F5B3-2948-9B72-F786FE610BBE}"/>
              </a:ext>
            </a:extLst>
          </p:cNvPr>
          <p:cNvSpPr txBox="1"/>
          <p:nvPr/>
        </p:nvSpPr>
        <p:spPr>
          <a:xfrm>
            <a:off x="6862984" y="4862223"/>
            <a:ext cx="11913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Jan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10075-4352-2141-90C3-266EE1A4E587}"/>
              </a:ext>
            </a:extLst>
          </p:cNvPr>
          <p:cNvSpPr txBox="1"/>
          <p:nvPr/>
        </p:nvSpPr>
        <p:spPr>
          <a:xfrm>
            <a:off x="941733" y="163760"/>
            <a:ext cx="10308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In October 2019 patient starts 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Atezolizumab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and Bevacizumab with excellent tolerability</a:t>
            </a:r>
          </a:p>
        </p:txBody>
      </p:sp>
    </p:spTree>
    <p:extLst>
      <p:ext uri="{BB962C8B-B14F-4D97-AF65-F5344CB8AC3E}">
        <p14:creationId xmlns:p14="http://schemas.microsoft.com/office/powerpoint/2010/main" val="6758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D25294-A47F-FF4A-98B7-D561F6A70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83" y="411633"/>
            <a:ext cx="10177130" cy="5858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6CC685-289A-8647-B453-D3301B54044B}"/>
              </a:ext>
            </a:extLst>
          </p:cNvPr>
          <p:cNvSpPr txBox="1"/>
          <p:nvPr/>
        </p:nvSpPr>
        <p:spPr>
          <a:xfrm rot="16200000">
            <a:off x="255815" y="2934000"/>
            <a:ext cx="123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AFP ng/mL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59427-C732-A741-8CA4-A4A3331A4622}"/>
              </a:ext>
            </a:extLst>
          </p:cNvPr>
          <p:cNvSpPr txBox="1"/>
          <p:nvPr/>
        </p:nvSpPr>
        <p:spPr>
          <a:xfrm>
            <a:off x="6232548" y="6270171"/>
            <a:ext cx="63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5E564-7535-BA4A-B73F-4465CA396CA8}"/>
              </a:ext>
            </a:extLst>
          </p:cNvPr>
          <p:cNvSpPr txBox="1"/>
          <p:nvPr/>
        </p:nvSpPr>
        <p:spPr>
          <a:xfrm>
            <a:off x="3389817" y="475147"/>
            <a:ext cx="5685462" cy="68344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Alpha-fetoprotein Level Response</a:t>
            </a:r>
          </a:p>
        </p:txBody>
      </p:sp>
    </p:spTree>
    <p:extLst>
      <p:ext uri="{BB962C8B-B14F-4D97-AF65-F5344CB8AC3E}">
        <p14:creationId xmlns:p14="http://schemas.microsoft.com/office/powerpoint/2010/main" val="712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979" y="173621"/>
            <a:ext cx="10436352" cy="630820"/>
          </a:xfrm>
        </p:spPr>
        <p:txBody>
          <a:bodyPr/>
          <a:lstStyle/>
          <a:p>
            <a:r>
              <a:rPr lang="en-US" altLang="en-US" sz="2800" b="1" dirty="0"/>
              <a:t>Sorafenib Superior to Placebo: SHARP PIII Trial</a:t>
            </a:r>
            <a:endParaRPr lang="en-US" sz="2800" b="1" dirty="0"/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93" y="804441"/>
            <a:ext cx="10671785" cy="550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West PP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CO nonCRC GI update 2019" id="{2B6BF443-B01D-AD44-A8E3-48C1B0B8A528}" vid="{E8786DF5-554D-8042-9560-5E05545BEE3B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 Template 2">
  <a:themeElements>
    <a:clrScheme name="MSK Color Palet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-brand Master Slide Options - Colours">
  <a:themeElements>
    <a:clrScheme name="Custom 207">
      <a:dk1>
        <a:srgbClr val="000000"/>
      </a:dk1>
      <a:lt1>
        <a:srgbClr val="FFFFFF"/>
      </a:lt1>
      <a:dk2>
        <a:srgbClr val="3F4444"/>
      </a:dk2>
      <a:lt2>
        <a:srgbClr val="F0AB00"/>
      </a:lt2>
      <a:accent1>
        <a:srgbClr val="3F4444"/>
      </a:accent1>
      <a:accent2>
        <a:srgbClr val="830051"/>
      </a:accent2>
      <a:accent3>
        <a:srgbClr val="68D2DF"/>
      </a:accent3>
      <a:accent4>
        <a:srgbClr val="3C1053"/>
      </a:accent4>
      <a:accent5>
        <a:srgbClr val="C4D600"/>
      </a:accent5>
      <a:accent6>
        <a:srgbClr val="003865"/>
      </a:accent6>
      <a:hlink>
        <a:srgbClr val="003865"/>
      </a:hlink>
      <a:folHlink>
        <a:srgbClr val="9DA7A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Z Acerta External Template 16x9.potx" id="{E6743435-4D20-4FC5-97C1-2DAA99B0D650}" vid="{AB5048D0-4619-4ED1-B317-78A9C0F04F85}"/>
    </a:ext>
  </a:extLst>
</a:theme>
</file>

<file path=ppt/theme/theme4.xml><?xml version="1.0" encoding="utf-8"?>
<a:theme xmlns:a="http://schemas.openxmlformats.org/drawingml/2006/main" name="6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 xmlns="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1_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4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3D6E"/>
      </a:accent1>
      <a:accent2>
        <a:srgbClr val="ED7D31"/>
      </a:accent2>
      <a:accent3>
        <a:srgbClr val="A5A5A5"/>
      </a:accent3>
      <a:accent4>
        <a:srgbClr val="FFC000"/>
      </a:accent4>
      <a:accent5>
        <a:srgbClr val="CCDCF3"/>
      </a:accent5>
      <a:accent6>
        <a:srgbClr val="8DBF4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9.xml><?xml version="1.0" encoding="utf-8"?>
<a:theme xmlns:a="http://schemas.openxmlformats.org/drawingml/2006/main" name="SCIPCATBS">
  <a:themeElements>
    <a:clrScheme name="mc-darkblue">
      <a:dk1>
        <a:sysClr val="windowText" lastClr="000000"/>
      </a:dk1>
      <a:lt1>
        <a:sysClr val="window" lastClr="FFFFFF"/>
      </a:lt1>
      <a:dk2>
        <a:srgbClr val="0046AD"/>
      </a:dk2>
      <a:lt2>
        <a:srgbClr val="FFFF00"/>
      </a:lt2>
      <a:accent1>
        <a:srgbClr val="FFB600"/>
      </a:accent1>
      <a:accent2>
        <a:srgbClr val="F36925"/>
      </a:accent2>
      <a:accent3>
        <a:srgbClr val="3CBE18"/>
      </a:accent3>
      <a:accent4>
        <a:srgbClr val="A43EBD"/>
      </a:accent4>
      <a:accent5>
        <a:srgbClr val="C18253"/>
      </a:accent5>
      <a:accent6>
        <a:srgbClr val="56A7FD"/>
      </a:accent6>
      <a:hlink>
        <a:srgbClr val="CC99FF"/>
      </a:hlink>
      <a:folHlink>
        <a:srgbClr val="969696"/>
      </a:folHlink>
    </a:clrScheme>
    <a:fontScheme name="mc-dark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dark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E5E3CC7E-6BDC-4CCF-AA8D-E3AB53D27008}"/>
</file>

<file path=customXml/itemProps2.xml><?xml version="1.0" encoding="utf-8"?>
<ds:datastoreItem xmlns:ds="http://schemas.openxmlformats.org/officeDocument/2006/customXml" ds:itemID="{84C00F04-9EFB-44EA-96D1-84AB2EAF96A6}"/>
</file>

<file path=customXml/itemProps3.xml><?xml version="1.0" encoding="utf-8"?>
<ds:datastoreItem xmlns:ds="http://schemas.openxmlformats.org/officeDocument/2006/customXml" ds:itemID="{C4F1AB4E-631B-4A75-83BF-5789199141F7}"/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2740</Words>
  <Application>Microsoft Macintosh PowerPoint</Application>
  <PresentationFormat>Widescreen</PresentationFormat>
  <Paragraphs>441</Paragraphs>
  <Slides>45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45</vt:i4>
      </vt:variant>
    </vt:vector>
  </HeadingPairs>
  <TitlesOfParts>
    <vt:vector size="67" baseType="lpstr">
      <vt:lpstr>Arial</vt:lpstr>
      <vt:lpstr>Arial</vt:lpstr>
      <vt:lpstr>Arial Narrow</vt:lpstr>
      <vt:lpstr>Calibri</vt:lpstr>
      <vt:lpstr>Calibri Light</vt:lpstr>
      <vt:lpstr>Corbel</vt:lpstr>
      <vt:lpstr>Garamond</vt:lpstr>
      <vt:lpstr>Symbol</vt:lpstr>
      <vt:lpstr>Times New Roman</vt:lpstr>
      <vt:lpstr>Wingdings</vt:lpstr>
      <vt:lpstr>Office Theme</vt:lpstr>
      <vt:lpstr>1_Slide Template 2</vt:lpstr>
      <vt:lpstr>Co-brand Master Slide Options - Colours</vt:lpstr>
      <vt:lpstr>6_2017_HTAA_Diabetes</vt:lpstr>
      <vt:lpstr>1_2016 RESEARCH Widescreen Template</vt:lpstr>
      <vt:lpstr>2016 RESEARCH Widescreen Template</vt:lpstr>
      <vt:lpstr>Custom Design</vt:lpstr>
      <vt:lpstr>7_2017_HTAA_Diabetes</vt:lpstr>
      <vt:lpstr>SCIPCATBS</vt:lpstr>
      <vt:lpstr>1_Office Theme</vt:lpstr>
      <vt:lpstr>2_Office Theme</vt:lpstr>
      <vt:lpstr>West PP template</vt:lpstr>
      <vt:lpstr>PowerPoint Presentation</vt:lpstr>
      <vt:lpstr>PowerPoint Presentation</vt:lpstr>
      <vt:lpstr>Navigating an Increasingly Complex Treatment Landscape in the Management of Metastatic Hepatocellular Carcinoma (HCC)</vt:lpstr>
      <vt:lpstr>Disclosures</vt:lpstr>
      <vt:lpstr>Case: Patient with HCC</vt:lpstr>
      <vt:lpstr>What would be your preferred choice for initial treatment? </vt:lpstr>
      <vt:lpstr>PowerPoint Presentation</vt:lpstr>
      <vt:lpstr>PowerPoint Presentation</vt:lpstr>
      <vt:lpstr>Sorafenib Superior to Placebo: SHARP PIII Trial</vt:lpstr>
      <vt:lpstr>Lenvatinib Is Non-Inferior to Sorafenib: REFLECT Trial</vt:lpstr>
      <vt:lpstr>Summary of Agents Beyond First Line Sorafenib </vt:lpstr>
      <vt:lpstr>The Role of Immunotherapy </vt:lpstr>
      <vt:lpstr>CheckMate 459: Nivolumab vs Sorafenib in First Line</vt:lpstr>
      <vt:lpstr>PowerPoint Presentation</vt:lpstr>
      <vt:lpstr>PowerPoint Presentation</vt:lpstr>
      <vt:lpstr>IMbrave150 study design</vt:lpstr>
      <vt:lpstr>OS: co-primary endpoint</vt:lpstr>
      <vt:lpstr>Confirmed PFS: co-primary endpoint</vt:lpstr>
      <vt:lpstr>Safety ≥ 10% frequency of AEs in either arm and &gt; 5% difference between arms</vt:lpstr>
      <vt:lpstr>PowerPoint Presentation</vt:lpstr>
      <vt:lpstr>A Phase Ib Trial of Lenvatinib and Pembrolizumab in First Line</vt:lpstr>
      <vt:lpstr>PowerPoint Presentation</vt:lpstr>
      <vt:lpstr>How to Best Sequence Patients With Advanced Disease </vt:lpstr>
      <vt:lpstr>PowerPoint Presentation</vt:lpstr>
      <vt:lpstr>Disclosures</vt:lpstr>
      <vt:lpstr>Patient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FDA Approval of Olaparib based on POLO</vt:lpstr>
      <vt:lpstr>PowerPoint Presentation</vt:lpstr>
      <vt:lpstr>Algorithm for management of localized pancreatic cancer</vt:lpstr>
      <vt:lpstr>Margin Positive resection = poor survival</vt:lpstr>
      <vt:lpstr>Goals of neoadjuvant approach for resectable or borderline resectable pancreatic cancer</vt:lpstr>
      <vt:lpstr>Key Neoadjuvant Studies for Pancreatic Adenocarcinoma</vt:lpstr>
      <vt:lpstr>Key Adjuvant Studies for Resected Pancreatic Adenocarcinoma</vt:lpstr>
      <vt:lpstr>PowerPoint Presentation</vt:lpstr>
      <vt:lpstr>PowerPoint Presentation</vt:lpstr>
      <vt:lpstr>PowerPoint Presentation</vt:lpstr>
      <vt:lpstr>Secondary endpoint:&lt;br /&gt;Interim os (Itt population)</vt:lpstr>
      <vt:lpstr>Take Home Points - APACT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169</cp:revision>
  <cp:lastPrinted>2020-03-02T17:28:04Z</cp:lastPrinted>
  <dcterms:created xsi:type="dcterms:W3CDTF">2019-01-10T16:49:45Z</dcterms:created>
  <dcterms:modified xsi:type="dcterms:W3CDTF">2020-03-02T17:28:07Z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