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21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79" r:id="rId3"/>
    <p:sldMasterId id="2147483696" r:id="rId4"/>
    <p:sldMasterId id="2147483712" r:id="rId5"/>
    <p:sldMasterId id="2147483733" r:id="rId6"/>
    <p:sldMasterId id="2147483775" r:id="rId7"/>
    <p:sldMasterId id="2147483825" r:id="rId8"/>
    <p:sldMasterId id="2147483847" r:id="rId9"/>
    <p:sldMasterId id="2147483861" r:id="rId10"/>
    <p:sldMasterId id="2147483876" r:id="rId11"/>
    <p:sldMasterId id="2147483903" r:id="rId12"/>
    <p:sldMasterId id="2147483926" r:id="rId13"/>
    <p:sldMasterId id="2147483931" r:id="rId14"/>
    <p:sldMasterId id="2147483936" r:id="rId15"/>
    <p:sldMasterId id="2147483942" r:id="rId16"/>
    <p:sldMasterId id="2147483959" r:id="rId17"/>
    <p:sldMasterId id="2147483962" r:id="rId18"/>
    <p:sldMasterId id="2147483976" r:id="rId19"/>
    <p:sldMasterId id="2147483990" r:id="rId20"/>
  </p:sldMasterIdLst>
  <p:notesMasterIdLst>
    <p:notesMasterId r:id="rId71"/>
  </p:notesMasterIdLst>
  <p:sldIdLst>
    <p:sldId id="259" r:id="rId21"/>
    <p:sldId id="368" r:id="rId22"/>
    <p:sldId id="261" r:id="rId23"/>
    <p:sldId id="472" r:id="rId24"/>
    <p:sldId id="473" r:id="rId25"/>
    <p:sldId id="474" r:id="rId26"/>
    <p:sldId id="465" r:id="rId27"/>
    <p:sldId id="475" r:id="rId28"/>
    <p:sldId id="466" r:id="rId29"/>
    <p:sldId id="459" r:id="rId30"/>
    <p:sldId id="418" r:id="rId31"/>
    <p:sldId id="461" r:id="rId32"/>
    <p:sldId id="431" r:id="rId33"/>
    <p:sldId id="462" r:id="rId34"/>
    <p:sldId id="441" r:id="rId35"/>
    <p:sldId id="442" r:id="rId36"/>
    <p:sldId id="443" r:id="rId37"/>
    <p:sldId id="444" r:id="rId38"/>
    <p:sldId id="452" r:id="rId39"/>
    <p:sldId id="453" r:id="rId40"/>
    <p:sldId id="445" r:id="rId41"/>
    <p:sldId id="470" r:id="rId42"/>
    <p:sldId id="471" r:id="rId43"/>
    <p:sldId id="447" r:id="rId44"/>
    <p:sldId id="467" r:id="rId45"/>
    <p:sldId id="449" r:id="rId46"/>
    <p:sldId id="342" r:id="rId47"/>
    <p:sldId id="257" r:id="rId48"/>
    <p:sldId id="306" r:id="rId49"/>
    <p:sldId id="297" r:id="rId50"/>
    <p:sldId id="307" r:id="rId51"/>
    <p:sldId id="288" r:id="rId52"/>
    <p:sldId id="270" r:id="rId53"/>
    <p:sldId id="293" r:id="rId54"/>
    <p:sldId id="308" r:id="rId55"/>
    <p:sldId id="309" r:id="rId56"/>
    <p:sldId id="289" r:id="rId57"/>
    <p:sldId id="264" r:id="rId58"/>
    <p:sldId id="269" r:id="rId59"/>
    <p:sldId id="298" r:id="rId60"/>
    <p:sldId id="276" r:id="rId61"/>
    <p:sldId id="290" r:id="rId62"/>
    <p:sldId id="282" r:id="rId63"/>
    <p:sldId id="285" r:id="rId64"/>
    <p:sldId id="286" r:id="rId65"/>
    <p:sldId id="291" r:id="rId66"/>
    <p:sldId id="559" r:id="rId67"/>
    <p:sldId id="2416" r:id="rId68"/>
    <p:sldId id="2417" r:id="rId69"/>
    <p:sldId id="29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C3E"/>
    <a:srgbClr val="002656"/>
    <a:srgbClr val="E84749"/>
    <a:srgbClr val="E94E47"/>
    <a:srgbClr val="F17638"/>
    <a:srgbClr val="FF40FF"/>
    <a:srgbClr val="D4E3F4"/>
    <a:srgbClr val="7BB544"/>
    <a:srgbClr val="FF9300"/>
    <a:srgbClr val="50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2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PFS: BR only</a:t>
            </a:r>
          </a:p>
        </c:rich>
      </c:tx>
      <c:layout>
        <c:manualLayout>
          <c:xMode val="edge"/>
          <c:yMode val="edge"/>
          <c:x val="6.5136423131541304E-2"/>
          <c:y val="1.7953263792495268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all pts treated with B-R only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'PFS (BR)'!$AH$58:$AH$318</c:f>
              <c:numCache>
                <c:formatCode>General</c:formatCode>
                <c:ptCount val="261"/>
                <c:pt idx="0">
                  <c:v>0</c:v>
                </c:pt>
                <c:pt idx="1">
                  <c:v>0.98564734524296305</c:v>
                </c:pt>
                <c:pt idx="2">
                  <c:v>0.98564734524296305</c:v>
                </c:pt>
                <c:pt idx="3">
                  <c:v>0.98564734524296305</c:v>
                </c:pt>
                <c:pt idx="4">
                  <c:v>1.1170669912753579</c:v>
                </c:pt>
                <c:pt idx="5">
                  <c:v>1.1170669912753579</c:v>
                </c:pt>
                <c:pt idx="6">
                  <c:v>1.60989066389684</c:v>
                </c:pt>
                <c:pt idx="7">
                  <c:v>1.60989066389684</c:v>
                </c:pt>
                <c:pt idx="8">
                  <c:v>1.60989066389684</c:v>
                </c:pt>
                <c:pt idx="9">
                  <c:v>1.7084553984211359</c:v>
                </c:pt>
                <c:pt idx="10">
                  <c:v>1.7084553984211359</c:v>
                </c:pt>
                <c:pt idx="11">
                  <c:v>2.5955380091398021</c:v>
                </c:pt>
                <c:pt idx="12">
                  <c:v>2.5955380091398021</c:v>
                </c:pt>
                <c:pt idx="13">
                  <c:v>2.956942035728845</c:v>
                </c:pt>
                <c:pt idx="14">
                  <c:v>2.956942035728845</c:v>
                </c:pt>
                <c:pt idx="15">
                  <c:v>2.956942035728845</c:v>
                </c:pt>
                <c:pt idx="16">
                  <c:v>2.956942035728845</c:v>
                </c:pt>
                <c:pt idx="17">
                  <c:v>3.0226518587450868</c:v>
                </c:pt>
                <c:pt idx="18">
                  <c:v>3.0226518587450868</c:v>
                </c:pt>
                <c:pt idx="19">
                  <c:v>3.3183460623179761</c:v>
                </c:pt>
                <c:pt idx="20">
                  <c:v>3.3183460623179761</c:v>
                </c:pt>
                <c:pt idx="21">
                  <c:v>3.3512009738260731</c:v>
                </c:pt>
                <c:pt idx="22">
                  <c:v>3.3512009738260731</c:v>
                </c:pt>
                <c:pt idx="23">
                  <c:v>3.4169107968422718</c:v>
                </c:pt>
                <c:pt idx="24">
                  <c:v>3.4169107968422718</c:v>
                </c:pt>
                <c:pt idx="25">
                  <c:v>3.7454599119232581</c:v>
                </c:pt>
                <c:pt idx="26">
                  <c:v>3.7454599119232581</c:v>
                </c:pt>
                <c:pt idx="27">
                  <c:v>3.7783148234313582</c:v>
                </c:pt>
                <c:pt idx="28">
                  <c:v>3.7783148234313582</c:v>
                </c:pt>
                <c:pt idx="29">
                  <c:v>3.8768795579556552</c:v>
                </c:pt>
                <c:pt idx="30">
                  <c:v>3.8768795579556552</c:v>
                </c:pt>
                <c:pt idx="31">
                  <c:v>4.3697032305771364</c:v>
                </c:pt>
                <c:pt idx="32">
                  <c:v>4.3697032305771364</c:v>
                </c:pt>
                <c:pt idx="33">
                  <c:v>4.7311072571662036</c:v>
                </c:pt>
                <c:pt idx="34">
                  <c:v>4.7311072571662036</c:v>
                </c:pt>
                <c:pt idx="35">
                  <c:v>6.2424331865387659</c:v>
                </c:pt>
                <c:pt idx="36">
                  <c:v>6.2424331865387659</c:v>
                </c:pt>
                <c:pt idx="37">
                  <c:v>6.5709823016197486</c:v>
                </c:pt>
                <c:pt idx="38">
                  <c:v>6.5709823016197486</c:v>
                </c:pt>
                <c:pt idx="39">
                  <c:v>6.9652412397169394</c:v>
                </c:pt>
                <c:pt idx="40">
                  <c:v>6.9652412397169394</c:v>
                </c:pt>
                <c:pt idx="41">
                  <c:v>6.9652412397169394</c:v>
                </c:pt>
                <c:pt idx="42">
                  <c:v>7.1952256202736304</c:v>
                </c:pt>
                <c:pt idx="43">
                  <c:v>7.1952256202736304</c:v>
                </c:pt>
                <c:pt idx="44">
                  <c:v>7.1952256202736304</c:v>
                </c:pt>
                <c:pt idx="45">
                  <c:v>7.3923550893222227</c:v>
                </c:pt>
                <c:pt idx="46">
                  <c:v>7.3923550893222227</c:v>
                </c:pt>
                <c:pt idx="47">
                  <c:v>7.3923550893222227</c:v>
                </c:pt>
                <c:pt idx="48">
                  <c:v>7.5894845583707644</c:v>
                </c:pt>
                <c:pt idx="49">
                  <c:v>7.5894845583707644</c:v>
                </c:pt>
                <c:pt idx="50">
                  <c:v>7.9837434964680103</c:v>
                </c:pt>
                <c:pt idx="51">
                  <c:v>7.9837434964680103</c:v>
                </c:pt>
                <c:pt idx="52">
                  <c:v>7.9837434964680103</c:v>
                </c:pt>
                <c:pt idx="53">
                  <c:v>7.9837434964680103</c:v>
                </c:pt>
                <c:pt idx="54">
                  <c:v>8.3780024345651842</c:v>
                </c:pt>
                <c:pt idx="55">
                  <c:v>8.3780024345651842</c:v>
                </c:pt>
                <c:pt idx="56">
                  <c:v>8.5422769921056787</c:v>
                </c:pt>
                <c:pt idx="57">
                  <c:v>8.5422769921056787</c:v>
                </c:pt>
                <c:pt idx="58">
                  <c:v>8.5422769921056787</c:v>
                </c:pt>
                <c:pt idx="59">
                  <c:v>8.6079868151218797</c:v>
                </c:pt>
                <c:pt idx="60">
                  <c:v>8.6079868151218797</c:v>
                </c:pt>
                <c:pt idx="61">
                  <c:v>9.4622145143324552</c:v>
                </c:pt>
                <c:pt idx="62">
                  <c:v>9.4622145143324552</c:v>
                </c:pt>
                <c:pt idx="63">
                  <c:v>10.874975709180699</c:v>
                </c:pt>
                <c:pt idx="64">
                  <c:v>10.874975709180699</c:v>
                </c:pt>
                <c:pt idx="65">
                  <c:v>10.9078306206888</c:v>
                </c:pt>
                <c:pt idx="66">
                  <c:v>10.9078306206888</c:v>
                </c:pt>
                <c:pt idx="67">
                  <c:v>10.9078306206888</c:v>
                </c:pt>
                <c:pt idx="68">
                  <c:v>11.99204270045605</c:v>
                </c:pt>
                <c:pt idx="69">
                  <c:v>11.99204270045605</c:v>
                </c:pt>
                <c:pt idx="70">
                  <c:v>11.99204270045605</c:v>
                </c:pt>
                <c:pt idx="71">
                  <c:v>12.51772128458563</c:v>
                </c:pt>
                <c:pt idx="72">
                  <c:v>12.51772128458563</c:v>
                </c:pt>
                <c:pt idx="73">
                  <c:v>12.51772128458563</c:v>
                </c:pt>
                <c:pt idx="74">
                  <c:v>12.813415488158521</c:v>
                </c:pt>
                <c:pt idx="75">
                  <c:v>12.813415488158521</c:v>
                </c:pt>
                <c:pt idx="76">
                  <c:v>12.84627039966662</c:v>
                </c:pt>
                <c:pt idx="77">
                  <c:v>12.84627039966662</c:v>
                </c:pt>
                <c:pt idx="78">
                  <c:v>16.131761550476501</c:v>
                </c:pt>
                <c:pt idx="79">
                  <c:v>16.131761550476501</c:v>
                </c:pt>
                <c:pt idx="80">
                  <c:v>19.285833055253971</c:v>
                </c:pt>
                <c:pt idx="81">
                  <c:v>19.285833055253971</c:v>
                </c:pt>
                <c:pt idx="82">
                  <c:v>19.778656727875461</c:v>
                </c:pt>
                <c:pt idx="83">
                  <c:v>19.778656727875461</c:v>
                </c:pt>
                <c:pt idx="84">
                  <c:v>20.04149601994024</c:v>
                </c:pt>
                <c:pt idx="85">
                  <c:v>20.04149601994024</c:v>
                </c:pt>
                <c:pt idx="86">
                  <c:v>20.04149601994024</c:v>
                </c:pt>
                <c:pt idx="87">
                  <c:v>20.63288442708604</c:v>
                </c:pt>
                <c:pt idx="88">
                  <c:v>20.63288442708604</c:v>
                </c:pt>
                <c:pt idx="89">
                  <c:v>22.801308586620539</c:v>
                </c:pt>
                <c:pt idx="90">
                  <c:v>22.801308586620539</c:v>
                </c:pt>
                <c:pt idx="91">
                  <c:v>23.064147878685279</c:v>
                </c:pt>
                <c:pt idx="92">
                  <c:v>23.064147878685279</c:v>
                </c:pt>
                <c:pt idx="93">
                  <c:v>24.608328719565979</c:v>
                </c:pt>
                <c:pt idx="94">
                  <c:v>24.608328719565979</c:v>
                </c:pt>
                <c:pt idx="95">
                  <c:v>25.561121153300839</c:v>
                </c:pt>
                <c:pt idx="96">
                  <c:v>25.561121153300839</c:v>
                </c:pt>
                <c:pt idx="97">
                  <c:v>25.791105533857529</c:v>
                </c:pt>
                <c:pt idx="98">
                  <c:v>25.791105533857529</c:v>
                </c:pt>
                <c:pt idx="99">
                  <c:v>27.20386672870578</c:v>
                </c:pt>
                <c:pt idx="100">
                  <c:v>27.20386672870578</c:v>
                </c:pt>
                <c:pt idx="101">
                  <c:v>28.485208277521188</c:v>
                </c:pt>
                <c:pt idx="102">
                  <c:v>28.485208277521188</c:v>
                </c:pt>
                <c:pt idx="103">
                  <c:v>30.85076190610474</c:v>
                </c:pt>
                <c:pt idx="104">
                  <c:v>30.85076190610474</c:v>
                </c:pt>
                <c:pt idx="105">
                  <c:v>32.427797658493027</c:v>
                </c:pt>
                <c:pt idx="106">
                  <c:v>32.427797658493027</c:v>
                </c:pt>
                <c:pt idx="107">
                  <c:v>34.72764146406</c:v>
                </c:pt>
                <c:pt idx="108">
                  <c:v>34.72764146406</c:v>
                </c:pt>
                <c:pt idx="109">
                  <c:v>34.990480756125201</c:v>
                </c:pt>
                <c:pt idx="110">
                  <c:v>34.990480756125201</c:v>
                </c:pt>
                <c:pt idx="111">
                  <c:v>35.286174959698073</c:v>
                </c:pt>
                <c:pt idx="112">
                  <c:v>35.286174959698073</c:v>
                </c:pt>
                <c:pt idx="113">
                  <c:v>37.323179473200042</c:v>
                </c:pt>
                <c:pt idx="114">
                  <c:v>37.323179473200042</c:v>
                </c:pt>
                <c:pt idx="115">
                  <c:v>37.684583499788992</c:v>
                </c:pt>
                <c:pt idx="116">
                  <c:v>37.684583499788992</c:v>
                </c:pt>
                <c:pt idx="117">
                  <c:v>37.7831482343136</c:v>
                </c:pt>
                <c:pt idx="118">
                  <c:v>37.7831482343136</c:v>
                </c:pt>
                <c:pt idx="119">
                  <c:v>39.984427305355993</c:v>
                </c:pt>
                <c:pt idx="120">
                  <c:v>39.984427305355993</c:v>
                </c:pt>
                <c:pt idx="121">
                  <c:v>40.082992039880502</c:v>
                </c:pt>
                <c:pt idx="122">
                  <c:v>40.082992039880502</c:v>
                </c:pt>
                <c:pt idx="123">
                  <c:v>42.777094783544342</c:v>
                </c:pt>
                <c:pt idx="124">
                  <c:v>42.777094783544342</c:v>
                </c:pt>
                <c:pt idx="125">
                  <c:v>42.8756595180689</c:v>
                </c:pt>
                <c:pt idx="126">
                  <c:v>42.8756595180689</c:v>
                </c:pt>
                <c:pt idx="127">
                  <c:v>42.974224252592727</c:v>
                </c:pt>
                <c:pt idx="128">
                  <c:v>42.974224252592727</c:v>
                </c:pt>
                <c:pt idx="129">
                  <c:v>42.974224252592727</c:v>
                </c:pt>
                <c:pt idx="130">
                  <c:v>43.237063544657978</c:v>
                </c:pt>
                <c:pt idx="131">
                  <c:v>43.237063544657978</c:v>
                </c:pt>
                <c:pt idx="132">
                  <c:v>43.237063544657978</c:v>
                </c:pt>
                <c:pt idx="133">
                  <c:v>43.237063544657978</c:v>
                </c:pt>
                <c:pt idx="134">
                  <c:v>43.237063544657978</c:v>
                </c:pt>
                <c:pt idx="135">
                  <c:v>44.124146155376643</c:v>
                </c:pt>
                <c:pt idx="136">
                  <c:v>44.124146155376643</c:v>
                </c:pt>
                <c:pt idx="137">
                  <c:v>44.124146155376643</c:v>
                </c:pt>
                <c:pt idx="138">
                  <c:v>44.189855978392842</c:v>
                </c:pt>
                <c:pt idx="139">
                  <c:v>44.189855978392842</c:v>
                </c:pt>
                <c:pt idx="140">
                  <c:v>44.189855978392842</c:v>
                </c:pt>
                <c:pt idx="141">
                  <c:v>44.419840358949493</c:v>
                </c:pt>
                <c:pt idx="142">
                  <c:v>44.419840358949493</c:v>
                </c:pt>
                <c:pt idx="143">
                  <c:v>44.419840358949493</c:v>
                </c:pt>
                <c:pt idx="144">
                  <c:v>45.04408367760265</c:v>
                </c:pt>
                <c:pt idx="145">
                  <c:v>45.04408367760265</c:v>
                </c:pt>
                <c:pt idx="146">
                  <c:v>45.076938589111514</c:v>
                </c:pt>
                <c:pt idx="147">
                  <c:v>45.076938589111514</c:v>
                </c:pt>
                <c:pt idx="148">
                  <c:v>45.076938589111514</c:v>
                </c:pt>
                <c:pt idx="149">
                  <c:v>45.536907350224901</c:v>
                </c:pt>
                <c:pt idx="150">
                  <c:v>45.536907350224901</c:v>
                </c:pt>
                <c:pt idx="151">
                  <c:v>47.179652925629831</c:v>
                </c:pt>
                <c:pt idx="152">
                  <c:v>47.179652925629831</c:v>
                </c:pt>
                <c:pt idx="153">
                  <c:v>47.179652925629831</c:v>
                </c:pt>
                <c:pt idx="154">
                  <c:v>47.705331509759411</c:v>
                </c:pt>
                <c:pt idx="155">
                  <c:v>47.705331509759411</c:v>
                </c:pt>
                <c:pt idx="156">
                  <c:v>47.705331509759411</c:v>
                </c:pt>
                <c:pt idx="157">
                  <c:v>47.968170801824201</c:v>
                </c:pt>
                <c:pt idx="158">
                  <c:v>47.968170801824201</c:v>
                </c:pt>
                <c:pt idx="159">
                  <c:v>48.033880624840393</c:v>
                </c:pt>
                <c:pt idx="160">
                  <c:v>48.033880624840393</c:v>
                </c:pt>
                <c:pt idx="161">
                  <c:v>48.033880624840393</c:v>
                </c:pt>
                <c:pt idx="162">
                  <c:v>49.906610580802003</c:v>
                </c:pt>
                <c:pt idx="163">
                  <c:v>49.906610580802003</c:v>
                </c:pt>
                <c:pt idx="164">
                  <c:v>49.906610580802003</c:v>
                </c:pt>
                <c:pt idx="165">
                  <c:v>50.169449872866821</c:v>
                </c:pt>
                <c:pt idx="166">
                  <c:v>50.169449872866821</c:v>
                </c:pt>
                <c:pt idx="167">
                  <c:v>50.169449872866821</c:v>
                </c:pt>
                <c:pt idx="168">
                  <c:v>50.268014607391123</c:v>
                </c:pt>
                <c:pt idx="169">
                  <c:v>50.268014607391123</c:v>
                </c:pt>
                <c:pt idx="170">
                  <c:v>50.268014607391123</c:v>
                </c:pt>
                <c:pt idx="171">
                  <c:v>50.826548103028799</c:v>
                </c:pt>
                <c:pt idx="172">
                  <c:v>50.826548103028799</c:v>
                </c:pt>
                <c:pt idx="173">
                  <c:v>50.826548103028799</c:v>
                </c:pt>
                <c:pt idx="174">
                  <c:v>51.91076018279599</c:v>
                </c:pt>
                <c:pt idx="175">
                  <c:v>51.91076018279599</c:v>
                </c:pt>
                <c:pt idx="176">
                  <c:v>51.91076018279599</c:v>
                </c:pt>
                <c:pt idx="177">
                  <c:v>52.764987882006572</c:v>
                </c:pt>
                <c:pt idx="178">
                  <c:v>52.764987882006572</c:v>
                </c:pt>
                <c:pt idx="179">
                  <c:v>52.764987882006572</c:v>
                </c:pt>
                <c:pt idx="180">
                  <c:v>53.816345050265753</c:v>
                </c:pt>
                <c:pt idx="181">
                  <c:v>53.816345050265753</c:v>
                </c:pt>
                <c:pt idx="182">
                  <c:v>54.243458899871072</c:v>
                </c:pt>
                <c:pt idx="183">
                  <c:v>54.243458899871072</c:v>
                </c:pt>
                <c:pt idx="184">
                  <c:v>54.243458899871072</c:v>
                </c:pt>
                <c:pt idx="185">
                  <c:v>54.736282572492392</c:v>
                </c:pt>
                <c:pt idx="186">
                  <c:v>54.736282572492392</c:v>
                </c:pt>
                <c:pt idx="187">
                  <c:v>54.867702218524961</c:v>
                </c:pt>
                <c:pt idx="188">
                  <c:v>54.867702218524961</c:v>
                </c:pt>
                <c:pt idx="189">
                  <c:v>54.867702218524961</c:v>
                </c:pt>
                <c:pt idx="190">
                  <c:v>54.966266953049193</c:v>
                </c:pt>
                <c:pt idx="191">
                  <c:v>54.966266953049193</c:v>
                </c:pt>
                <c:pt idx="192">
                  <c:v>54.966266953049193</c:v>
                </c:pt>
                <c:pt idx="193">
                  <c:v>54.999121864557338</c:v>
                </c:pt>
                <c:pt idx="194">
                  <c:v>54.999121864557338</c:v>
                </c:pt>
                <c:pt idx="195">
                  <c:v>54.999121864557338</c:v>
                </c:pt>
                <c:pt idx="196">
                  <c:v>55.45909062567042</c:v>
                </c:pt>
                <c:pt idx="197">
                  <c:v>55.45909062567042</c:v>
                </c:pt>
                <c:pt idx="198">
                  <c:v>55.45909062567042</c:v>
                </c:pt>
                <c:pt idx="199">
                  <c:v>57.331820581631717</c:v>
                </c:pt>
                <c:pt idx="200">
                  <c:v>57.331820581631717</c:v>
                </c:pt>
                <c:pt idx="201">
                  <c:v>57.331820581631717</c:v>
                </c:pt>
                <c:pt idx="202">
                  <c:v>59.138840714577782</c:v>
                </c:pt>
                <c:pt idx="203">
                  <c:v>59.138840714577782</c:v>
                </c:pt>
                <c:pt idx="204">
                  <c:v>59.138840714577782</c:v>
                </c:pt>
                <c:pt idx="205">
                  <c:v>60.190197882836941</c:v>
                </c:pt>
                <c:pt idx="206">
                  <c:v>60.190197882836941</c:v>
                </c:pt>
                <c:pt idx="207">
                  <c:v>60.190197882836941</c:v>
                </c:pt>
                <c:pt idx="208">
                  <c:v>60.354472440377393</c:v>
                </c:pt>
                <c:pt idx="209">
                  <c:v>60.354472440377393</c:v>
                </c:pt>
                <c:pt idx="210">
                  <c:v>60.354472440377393</c:v>
                </c:pt>
                <c:pt idx="211">
                  <c:v>60.715876466966392</c:v>
                </c:pt>
                <c:pt idx="212">
                  <c:v>60.715876466966392</c:v>
                </c:pt>
                <c:pt idx="213">
                  <c:v>60.715876466966392</c:v>
                </c:pt>
                <c:pt idx="214">
                  <c:v>61.208700139588011</c:v>
                </c:pt>
                <c:pt idx="215">
                  <c:v>61.208700139588011</c:v>
                </c:pt>
                <c:pt idx="216">
                  <c:v>61.208700139588011</c:v>
                </c:pt>
                <c:pt idx="217">
                  <c:v>61.997218015782373</c:v>
                </c:pt>
                <c:pt idx="218">
                  <c:v>61.997218015782373</c:v>
                </c:pt>
                <c:pt idx="219">
                  <c:v>61.997218015782373</c:v>
                </c:pt>
                <c:pt idx="220">
                  <c:v>64.165642175316847</c:v>
                </c:pt>
                <c:pt idx="221">
                  <c:v>64.165642175316847</c:v>
                </c:pt>
                <c:pt idx="222">
                  <c:v>65.249854255084173</c:v>
                </c:pt>
                <c:pt idx="223">
                  <c:v>65.249854255084173</c:v>
                </c:pt>
                <c:pt idx="224">
                  <c:v>65.249854255084173</c:v>
                </c:pt>
                <c:pt idx="225">
                  <c:v>65.249854255084173</c:v>
                </c:pt>
                <c:pt idx="226">
                  <c:v>65.249854255084173</c:v>
                </c:pt>
                <c:pt idx="227">
                  <c:v>65.249854255084173</c:v>
                </c:pt>
                <c:pt idx="228">
                  <c:v>65.249854255084173</c:v>
                </c:pt>
                <c:pt idx="229">
                  <c:v>65.348418989608433</c:v>
                </c:pt>
                <c:pt idx="230">
                  <c:v>65.348418989608433</c:v>
                </c:pt>
                <c:pt idx="231">
                  <c:v>65.348418989608433</c:v>
                </c:pt>
                <c:pt idx="232">
                  <c:v>65.808387750720442</c:v>
                </c:pt>
                <c:pt idx="233">
                  <c:v>65.808387750720442</c:v>
                </c:pt>
                <c:pt idx="234">
                  <c:v>65.808387750720442</c:v>
                </c:pt>
                <c:pt idx="235">
                  <c:v>66.136936865802809</c:v>
                </c:pt>
                <c:pt idx="236">
                  <c:v>66.136936865802809</c:v>
                </c:pt>
                <c:pt idx="237">
                  <c:v>67.155439122552281</c:v>
                </c:pt>
                <c:pt idx="238">
                  <c:v>67.155439122552281</c:v>
                </c:pt>
                <c:pt idx="239">
                  <c:v>67.155439122552281</c:v>
                </c:pt>
                <c:pt idx="240">
                  <c:v>71.360867795590508</c:v>
                </c:pt>
                <c:pt idx="241">
                  <c:v>71.360867795590508</c:v>
                </c:pt>
                <c:pt idx="242">
                  <c:v>71.360867795590508</c:v>
                </c:pt>
                <c:pt idx="243">
                  <c:v>72.0179660257525</c:v>
                </c:pt>
                <c:pt idx="244">
                  <c:v>72.0179660257525</c:v>
                </c:pt>
                <c:pt idx="245">
                  <c:v>72.0179660257525</c:v>
                </c:pt>
                <c:pt idx="246">
                  <c:v>73.365017397583244</c:v>
                </c:pt>
                <c:pt idx="247">
                  <c:v>73.365017397583244</c:v>
                </c:pt>
                <c:pt idx="248">
                  <c:v>73.365017397583244</c:v>
                </c:pt>
                <c:pt idx="249">
                  <c:v>74.514939300367999</c:v>
                </c:pt>
                <c:pt idx="250">
                  <c:v>74.514939300367999</c:v>
                </c:pt>
                <c:pt idx="251">
                  <c:v>74.514939300367999</c:v>
                </c:pt>
                <c:pt idx="252">
                  <c:v>75.664861203151347</c:v>
                </c:pt>
                <c:pt idx="253">
                  <c:v>75.664861203151347</c:v>
                </c:pt>
                <c:pt idx="254">
                  <c:v>75.664861203151347</c:v>
                </c:pt>
                <c:pt idx="255">
                  <c:v>77.800430451177903</c:v>
                </c:pt>
                <c:pt idx="256">
                  <c:v>77.800430451177903</c:v>
                </c:pt>
                <c:pt idx="257">
                  <c:v>77.800430451177903</c:v>
                </c:pt>
                <c:pt idx="258">
                  <c:v>82.794377000408446</c:v>
                </c:pt>
                <c:pt idx="259">
                  <c:v>82.794377000408446</c:v>
                </c:pt>
                <c:pt idx="260">
                  <c:v>82.794377000408446</c:v>
                </c:pt>
              </c:numCache>
            </c:numRef>
          </c:xVal>
          <c:yVal>
            <c:numRef>
              <c:f>'PFS (BR)'!$AI$58:$AI$318</c:f>
              <c:numCache>
                <c:formatCode>General</c:formatCode>
                <c:ptCount val="261"/>
                <c:pt idx="0">
                  <c:v>1</c:v>
                </c:pt>
                <c:pt idx="1">
                  <c:v>1</c:v>
                </c:pt>
                <c:pt idx="2">
                  <c:v>1.0149999996647241</c:v>
                </c:pt>
                <c:pt idx="3">
                  <c:v>1</c:v>
                </c:pt>
                <c:pt idx="4">
                  <c:v>1</c:v>
                </c:pt>
                <c:pt idx="5">
                  <c:v>0.99047619047618995</c:v>
                </c:pt>
                <c:pt idx="6">
                  <c:v>0.99047619047618995</c:v>
                </c:pt>
                <c:pt idx="7">
                  <c:v>1.0054761901409139</c:v>
                </c:pt>
                <c:pt idx="8">
                  <c:v>0.99047619047618995</c:v>
                </c:pt>
                <c:pt idx="9">
                  <c:v>0.99047619047618995</c:v>
                </c:pt>
                <c:pt idx="10">
                  <c:v>0.98085991678224704</c:v>
                </c:pt>
                <c:pt idx="11">
                  <c:v>0.98085991678224704</c:v>
                </c:pt>
                <c:pt idx="12">
                  <c:v>0.97124364308830302</c:v>
                </c:pt>
                <c:pt idx="13">
                  <c:v>0.97124364308830302</c:v>
                </c:pt>
                <c:pt idx="14">
                  <c:v>0.96162736939436</c:v>
                </c:pt>
                <c:pt idx="15">
                  <c:v>0.96162736939436</c:v>
                </c:pt>
                <c:pt idx="16">
                  <c:v>0.95201109570041598</c:v>
                </c:pt>
                <c:pt idx="17">
                  <c:v>0.95201109570041598</c:v>
                </c:pt>
                <c:pt idx="18">
                  <c:v>0.94239482200647295</c:v>
                </c:pt>
                <c:pt idx="19">
                  <c:v>0.94239482200647295</c:v>
                </c:pt>
                <c:pt idx="20">
                  <c:v>0.93277854831252904</c:v>
                </c:pt>
                <c:pt idx="21">
                  <c:v>0.93277854831252904</c:v>
                </c:pt>
                <c:pt idx="22">
                  <c:v>0.92316227461858602</c:v>
                </c:pt>
                <c:pt idx="23">
                  <c:v>0.92316227461858602</c:v>
                </c:pt>
                <c:pt idx="24">
                  <c:v>0.913546000924642</c:v>
                </c:pt>
                <c:pt idx="25">
                  <c:v>0.913546000924642</c:v>
                </c:pt>
                <c:pt idx="26">
                  <c:v>0.90392972723069798</c:v>
                </c:pt>
                <c:pt idx="27">
                  <c:v>0.90392972723069798</c:v>
                </c:pt>
                <c:pt idx="28">
                  <c:v>0.89431345353675495</c:v>
                </c:pt>
                <c:pt idx="29">
                  <c:v>0.89431345353675495</c:v>
                </c:pt>
                <c:pt idx="30">
                  <c:v>0.88469717984281104</c:v>
                </c:pt>
                <c:pt idx="31">
                  <c:v>0.88469717984281104</c:v>
                </c:pt>
                <c:pt idx="32">
                  <c:v>0.87508090614886802</c:v>
                </c:pt>
                <c:pt idx="33">
                  <c:v>0.87508090614886802</c:v>
                </c:pt>
                <c:pt idx="34">
                  <c:v>0.865464632454924</c:v>
                </c:pt>
                <c:pt idx="35">
                  <c:v>0.865464632454924</c:v>
                </c:pt>
                <c:pt idx="36">
                  <c:v>0.85584835876097998</c:v>
                </c:pt>
                <c:pt idx="37">
                  <c:v>0.85584835876097998</c:v>
                </c:pt>
                <c:pt idx="38">
                  <c:v>0.84623208506703596</c:v>
                </c:pt>
                <c:pt idx="39">
                  <c:v>0.84623208506703596</c:v>
                </c:pt>
                <c:pt idx="40">
                  <c:v>0.86123208473176005</c:v>
                </c:pt>
                <c:pt idx="41">
                  <c:v>0.84623208506703596</c:v>
                </c:pt>
                <c:pt idx="42">
                  <c:v>0.84623208506703596</c:v>
                </c:pt>
                <c:pt idx="43">
                  <c:v>0.86123208473176005</c:v>
                </c:pt>
                <c:pt idx="44">
                  <c:v>0.84623208506703596</c:v>
                </c:pt>
                <c:pt idx="45">
                  <c:v>0.84623208506703596</c:v>
                </c:pt>
                <c:pt idx="46">
                  <c:v>0.86123208473176005</c:v>
                </c:pt>
                <c:pt idx="47">
                  <c:v>0.84623208506703596</c:v>
                </c:pt>
                <c:pt idx="48">
                  <c:v>0.84623208506703596</c:v>
                </c:pt>
                <c:pt idx="49">
                  <c:v>0.83627641347801296</c:v>
                </c:pt>
                <c:pt idx="50">
                  <c:v>0.83627641347801296</c:v>
                </c:pt>
                <c:pt idx="51">
                  <c:v>0.82632074188898896</c:v>
                </c:pt>
                <c:pt idx="52">
                  <c:v>0.82632074188898896</c:v>
                </c:pt>
                <c:pt idx="53">
                  <c:v>0.81636507029996497</c:v>
                </c:pt>
                <c:pt idx="54">
                  <c:v>0.81636507029996497</c:v>
                </c:pt>
                <c:pt idx="55">
                  <c:v>0.80640939871094097</c:v>
                </c:pt>
                <c:pt idx="56">
                  <c:v>0.80640939871094097</c:v>
                </c:pt>
                <c:pt idx="57">
                  <c:v>0.82140939837566496</c:v>
                </c:pt>
                <c:pt idx="58">
                  <c:v>0.80640939871094097</c:v>
                </c:pt>
                <c:pt idx="59">
                  <c:v>0.80640939871094097</c:v>
                </c:pt>
                <c:pt idx="60">
                  <c:v>0.79632928122705404</c:v>
                </c:pt>
                <c:pt idx="61">
                  <c:v>0.79632928122705404</c:v>
                </c:pt>
                <c:pt idx="62">
                  <c:v>0.786249163743168</c:v>
                </c:pt>
                <c:pt idx="63">
                  <c:v>0.786249163743168</c:v>
                </c:pt>
                <c:pt idx="64">
                  <c:v>0.77616904625928096</c:v>
                </c:pt>
                <c:pt idx="65">
                  <c:v>0.77616904625928096</c:v>
                </c:pt>
                <c:pt idx="66">
                  <c:v>0.79116904592400505</c:v>
                </c:pt>
                <c:pt idx="67">
                  <c:v>0.77616904625928096</c:v>
                </c:pt>
                <c:pt idx="68">
                  <c:v>0.77616904625928096</c:v>
                </c:pt>
                <c:pt idx="69">
                  <c:v>0.79116904592400505</c:v>
                </c:pt>
                <c:pt idx="70">
                  <c:v>0.77616904625928096</c:v>
                </c:pt>
                <c:pt idx="71">
                  <c:v>0.77616904625928096</c:v>
                </c:pt>
                <c:pt idx="72">
                  <c:v>0.79116904592400505</c:v>
                </c:pt>
                <c:pt idx="73">
                  <c:v>0.77616904625928096</c:v>
                </c:pt>
                <c:pt idx="74">
                  <c:v>0.77616904625928096</c:v>
                </c:pt>
                <c:pt idx="75">
                  <c:v>0.76568027536388505</c:v>
                </c:pt>
                <c:pt idx="76">
                  <c:v>0.76568027536388505</c:v>
                </c:pt>
                <c:pt idx="77">
                  <c:v>0.75519150446849004</c:v>
                </c:pt>
                <c:pt idx="78">
                  <c:v>0.75519150446849004</c:v>
                </c:pt>
                <c:pt idx="79">
                  <c:v>0.74470273357309402</c:v>
                </c:pt>
                <c:pt idx="80">
                  <c:v>0.74470273357309402</c:v>
                </c:pt>
                <c:pt idx="81">
                  <c:v>0.73421396267769801</c:v>
                </c:pt>
                <c:pt idx="82">
                  <c:v>0.73421396267769801</c:v>
                </c:pt>
                <c:pt idx="83">
                  <c:v>0.72372519178230199</c:v>
                </c:pt>
                <c:pt idx="84">
                  <c:v>0.72372519178230199</c:v>
                </c:pt>
                <c:pt idx="85">
                  <c:v>0.73872519144702598</c:v>
                </c:pt>
                <c:pt idx="86">
                  <c:v>0.72372519178230199</c:v>
                </c:pt>
                <c:pt idx="87">
                  <c:v>0.72372519178230199</c:v>
                </c:pt>
                <c:pt idx="88">
                  <c:v>0.71308217425609199</c:v>
                </c:pt>
                <c:pt idx="89">
                  <c:v>0.71308217425609199</c:v>
                </c:pt>
                <c:pt idx="90">
                  <c:v>0.702439156729882</c:v>
                </c:pt>
                <c:pt idx="91">
                  <c:v>0.702439156729882</c:v>
                </c:pt>
                <c:pt idx="92">
                  <c:v>0.691796139203672</c:v>
                </c:pt>
                <c:pt idx="93">
                  <c:v>0.691796139203672</c:v>
                </c:pt>
                <c:pt idx="94">
                  <c:v>0.681153121677461</c:v>
                </c:pt>
                <c:pt idx="95">
                  <c:v>0.681153121677461</c:v>
                </c:pt>
                <c:pt idx="96">
                  <c:v>0.67051010415125101</c:v>
                </c:pt>
                <c:pt idx="97">
                  <c:v>0.67051010415125101</c:v>
                </c:pt>
                <c:pt idx="98">
                  <c:v>0.65986708662504101</c:v>
                </c:pt>
                <c:pt idx="99">
                  <c:v>0.65986708662504101</c:v>
                </c:pt>
                <c:pt idx="100">
                  <c:v>0.64922406909883001</c:v>
                </c:pt>
                <c:pt idx="101">
                  <c:v>0.64922406909883001</c:v>
                </c:pt>
                <c:pt idx="102">
                  <c:v>0.63858105157262002</c:v>
                </c:pt>
                <c:pt idx="103">
                  <c:v>0.63858105157262002</c:v>
                </c:pt>
                <c:pt idx="104">
                  <c:v>0.62793803404641002</c:v>
                </c:pt>
                <c:pt idx="105">
                  <c:v>0.62793803404641002</c:v>
                </c:pt>
                <c:pt idx="106">
                  <c:v>0.61729501652019902</c:v>
                </c:pt>
                <c:pt idx="107">
                  <c:v>0.61729501652019902</c:v>
                </c:pt>
                <c:pt idx="108">
                  <c:v>0.60665199899398903</c:v>
                </c:pt>
                <c:pt idx="109">
                  <c:v>0.60665199899398903</c:v>
                </c:pt>
                <c:pt idx="110">
                  <c:v>0.59600898146777903</c:v>
                </c:pt>
                <c:pt idx="111">
                  <c:v>0.59600898146777903</c:v>
                </c:pt>
                <c:pt idx="112">
                  <c:v>0.58536596394156803</c:v>
                </c:pt>
                <c:pt idx="113">
                  <c:v>0.58536596394156803</c:v>
                </c:pt>
                <c:pt idx="114">
                  <c:v>0.57472294641535804</c:v>
                </c:pt>
                <c:pt idx="115">
                  <c:v>0.57472294641535804</c:v>
                </c:pt>
                <c:pt idx="116">
                  <c:v>0.56407992888914804</c:v>
                </c:pt>
                <c:pt idx="117">
                  <c:v>0.56407992888914804</c:v>
                </c:pt>
                <c:pt idx="118">
                  <c:v>0.55343691136293705</c:v>
                </c:pt>
                <c:pt idx="119">
                  <c:v>0.55343691136293705</c:v>
                </c:pt>
                <c:pt idx="120">
                  <c:v>0.54279389383672705</c:v>
                </c:pt>
                <c:pt idx="121">
                  <c:v>0.54279389383672705</c:v>
                </c:pt>
                <c:pt idx="122">
                  <c:v>0.53215087631051705</c:v>
                </c:pt>
                <c:pt idx="123">
                  <c:v>0.53215087631051705</c:v>
                </c:pt>
                <c:pt idx="124">
                  <c:v>0.52150785878430606</c:v>
                </c:pt>
                <c:pt idx="125">
                  <c:v>0.52150785878430606</c:v>
                </c:pt>
                <c:pt idx="126">
                  <c:v>0.51086484125809595</c:v>
                </c:pt>
                <c:pt idx="127">
                  <c:v>0.51086484125809595</c:v>
                </c:pt>
                <c:pt idx="128">
                  <c:v>0.52586484092282004</c:v>
                </c:pt>
                <c:pt idx="129">
                  <c:v>0.51086484125809595</c:v>
                </c:pt>
                <c:pt idx="130">
                  <c:v>0.51086484125809595</c:v>
                </c:pt>
                <c:pt idx="131">
                  <c:v>0.49999537655047699</c:v>
                </c:pt>
                <c:pt idx="132">
                  <c:v>0.49999537655047699</c:v>
                </c:pt>
                <c:pt idx="133">
                  <c:v>0.51499537621520097</c:v>
                </c:pt>
                <c:pt idx="134">
                  <c:v>0.49999537655047699</c:v>
                </c:pt>
                <c:pt idx="135">
                  <c:v>0.49999537655047699</c:v>
                </c:pt>
                <c:pt idx="136">
                  <c:v>0.51499537621520097</c:v>
                </c:pt>
                <c:pt idx="137">
                  <c:v>0.49999537655047699</c:v>
                </c:pt>
                <c:pt idx="138">
                  <c:v>0.49999537655047699</c:v>
                </c:pt>
                <c:pt idx="139">
                  <c:v>0.51499537621520097</c:v>
                </c:pt>
                <c:pt idx="140">
                  <c:v>0.49999537655047699</c:v>
                </c:pt>
                <c:pt idx="141">
                  <c:v>0.49999537655047699</c:v>
                </c:pt>
                <c:pt idx="142">
                  <c:v>0.51499537621520097</c:v>
                </c:pt>
                <c:pt idx="143">
                  <c:v>0.49999537655047699</c:v>
                </c:pt>
                <c:pt idx="144">
                  <c:v>0.49999537655047699</c:v>
                </c:pt>
                <c:pt idx="145">
                  <c:v>0.48809072472784598</c:v>
                </c:pt>
                <c:pt idx="146">
                  <c:v>0.48809072472784598</c:v>
                </c:pt>
                <c:pt idx="147">
                  <c:v>0.50309072439256997</c:v>
                </c:pt>
                <c:pt idx="148">
                  <c:v>0.48809072472784598</c:v>
                </c:pt>
                <c:pt idx="149">
                  <c:v>0.48809072472784598</c:v>
                </c:pt>
                <c:pt idx="150">
                  <c:v>0.47588845660965001</c:v>
                </c:pt>
                <c:pt idx="151">
                  <c:v>0.47588845660965001</c:v>
                </c:pt>
                <c:pt idx="152">
                  <c:v>0.490888456274374</c:v>
                </c:pt>
                <c:pt idx="153">
                  <c:v>0.47588845660965001</c:v>
                </c:pt>
                <c:pt idx="154">
                  <c:v>0.47588845660965001</c:v>
                </c:pt>
                <c:pt idx="155">
                  <c:v>0.490888456274374</c:v>
                </c:pt>
                <c:pt idx="156">
                  <c:v>0.47588845660965001</c:v>
                </c:pt>
                <c:pt idx="157">
                  <c:v>0.47588845660965001</c:v>
                </c:pt>
                <c:pt idx="158">
                  <c:v>0.46302660643101101</c:v>
                </c:pt>
                <c:pt idx="159">
                  <c:v>0.46302660643101101</c:v>
                </c:pt>
                <c:pt idx="160">
                  <c:v>0.478026606095735</c:v>
                </c:pt>
                <c:pt idx="161">
                  <c:v>0.46302660643101101</c:v>
                </c:pt>
                <c:pt idx="162">
                  <c:v>0.46302660643101101</c:v>
                </c:pt>
                <c:pt idx="163">
                  <c:v>0.478026606095735</c:v>
                </c:pt>
                <c:pt idx="164">
                  <c:v>0.46302660643101101</c:v>
                </c:pt>
                <c:pt idx="165">
                  <c:v>0.46302660643101101</c:v>
                </c:pt>
                <c:pt idx="166">
                  <c:v>0.478026606095735</c:v>
                </c:pt>
                <c:pt idx="167">
                  <c:v>0.46302660643101101</c:v>
                </c:pt>
                <c:pt idx="168">
                  <c:v>0.46302660643101101</c:v>
                </c:pt>
                <c:pt idx="169">
                  <c:v>0.478026606095735</c:v>
                </c:pt>
                <c:pt idx="170">
                  <c:v>0.46302660643101101</c:v>
                </c:pt>
                <c:pt idx="171">
                  <c:v>0.46302660643101101</c:v>
                </c:pt>
                <c:pt idx="172">
                  <c:v>0.478026606095735</c:v>
                </c:pt>
                <c:pt idx="173">
                  <c:v>0.46302660643101101</c:v>
                </c:pt>
                <c:pt idx="174">
                  <c:v>0.46302660643101101</c:v>
                </c:pt>
                <c:pt idx="175">
                  <c:v>0.478026606095735</c:v>
                </c:pt>
                <c:pt idx="176">
                  <c:v>0.46302660643101101</c:v>
                </c:pt>
                <c:pt idx="177">
                  <c:v>0.46302660643101101</c:v>
                </c:pt>
                <c:pt idx="178">
                  <c:v>0.478026606095735</c:v>
                </c:pt>
                <c:pt idx="179">
                  <c:v>0.46302660643101101</c:v>
                </c:pt>
                <c:pt idx="180">
                  <c:v>0.46302660643101101</c:v>
                </c:pt>
                <c:pt idx="181">
                  <c:v>0.44706017172649398</c:v>
                </c:pt>
                <c:pt idx="182">
                  <c:v>0.44706017172649398</c:v>
                </c:pt>
                <c:pt idx="183">
                  <c:v>0.46206017139121702</c:v>
                </c:pt>
                <c:pt idx="184">
                  <c:v>0.44706017172649398</c:v>
                </c:pt>
                <c:pt idx="185">
                  <c:v>0.44706017172649398</c:v>
                </c:pt>
                <c:pt idx="186">
                  <c:v>0.43050238758847498</c:v>
                </c:pt>
                <c:pt idx="187">
                  <c:v>0.43050238758847498</c:v>
                </c:pt>
                <c:pt idx="188">
                  <c:v>0.44550238725319902</c:v>
                </c:pt>
                <c:pt idx="189">
                  <c:v>0.43050238758847498</c:v>
                </c:pt>
                <c:pt idx="190">
                  <c:v>0.43050238758847498</c:v>
                </c:pt>
                <c:pt idx="191">
                  <c:v>0.44550238725319902</c:v>
                </c:pt>
                <c:pt idx="192">
                  <c:v>0.43050238758847498</c:v>
                </c:pt>
                <c:pt idx="193">
                  <c:v>0.43050238758847498</c:v>
                </c:pt>
                <c:pt idx="194">
                  <c:v>0.44550238725319902</c:v>
                </c:pt>
                <c:pt idx="195">
                  <c:v>0.43050238758847498</c:v>
                </c:pt>
                <c:pt idx="196">
                  <c:v>0.43050238758847498</c:v>
                </c:pt>
                <c:pt idx="197">
                  <c:v>0.44550238725319902</c:v>
                </c:pt>
                <c:pt idx="198">
                  <c:v>0.43050238758847498</c:v>
                </c:pt>
                <c:pt idx="199">
                  <c:v>0.43050238758847498</c:v>
                </c:pt>
                <c:pt idx="200">
                  <c:v>0.44550238725319902</c:v>
                </c:pt>
                <c:pt idx="201">
                  <c:v>0.43050238758847498</c:v>
                </c:pt>
                <c:pt idx="202">
                  <c:v>0.43050238758847498</c:v>
                </c:pt>
                <c:pt idx="203">
                  <c:v>0.44550238725319902</c:v>
                </c:pt>
                <c:pt idx="204">
                  <c:v>0.43050238758847498</c:v>
                </c:pt>
                <c:pt idx="205">
                  <c:v>0.43050238758847498</c:v>
                </c:pt>
                <c:pt idx="206">
                  <c:v>0.44550238725319902</c:v>
                </c:pt>
                <c:pt idx="207">
                  <c:v>0.43050238758847498</c:v>
                </c:pt>
                <c:pt idx="208">
                  <c:v>0.43050238758847498</c:v>
                </c:pt>
                <c:pt idx="209">
                  <c:v>0.44550238725319902</c:v>
                </c:pt>
                <c:pt idx="210">
                  <c:v>0.43050238758847498</c:v>
                </c:pt>
                <c:pt idx="211">
                  <c:v>0.43050238758847498</c:v>
                </c:pt>
                <c:pt idx="212">
                  <c:v>0.44550238725319902</c:v>
                </c:pt>
                <c:pt idx="213">
                  <c:v>0.43050238758847498</c:v>
                </c:pt>
                <c:pt idx="214">
                  <c:v>0.43050238758847498</c:v>
                </c:pt>
                <c:pt idx="215">
                  <c:v>0.44550238725319902</c:v>
                </c:pt>
                <c:pt idx="216">
                  <c:v>0.43050238758847498</c:v>
                </c:pt>
                <c:pt idx="217">
                  <c:v>0.43050238758847498</c:v>
                </c:pt>
                <c:pt idx="218">
                  <c:v>0.44550238725319902</c:v>
                </c:pt>
                <c:pt idx="219">
                  <c:v>0.43050238758847498</c:v>
                </c:pt>
                <c:pt idx="220">
                  <c:v>0.43050238758847498</c:v>
                </c:pt>
                <c:pt idx="221">
                  <c:v>0.40180222841591001</c:v>
                </c:pt>
                <c:pt idx="222">
                  <c:v>0.40180222841591001</c:v>
                </c:pt>
                <c:pt idx="223">
                  <c:v>0.37310206924334499</c:v>
                </c:pt>
                <c:pt idx="224">
                  <c:v>0.37310206924334499</c:v>
                </c:pt>
                <c:pt idx="225">
                  <c:v>0.34440191007078003</c:v>
                </c:pt>
                <c:pt idx="226">
                  <c:v>0.34440191007078003</c:v>
                </c:pt>
                <c:pt idx="227">
                  <c:v>0.35940190973550401</c:v>
                </c:pt>
                <c:pt idx="228">
                  <c:v>0.34440191007078003</c:v>
                </c:pt>
                <c:pt idx="229">
                  <c:v>0.34440191007078003</c:v>
                </c:pt>
                <c:pt idx="230">
                  <c:v>0.35940190973550401</c:v>
                </c:pt>
                <c:pt idx="231">
                  <c:v>0.34440191007078003</c:v>
                </c:pt>
                <c:pt idx="232">
                  <c:v>0.34440191007078003</c:v>
                </c:pt>
                <c:pt idx="233">
                  <c:v>0.35940190973550401</c:v>
                </c:pt>
                <c:pt idx="234">
                  <c:v>0.34440191007078003</c:v>
                </c:pt>
                <c:pt idx="235">
                  <c:v>0.34440191007078003</c:v>
                </c:pt>
                <c:pt idx="236">
                  <c:v>0.30613503117402702</c:v>
                </c:pt>
                <c:pt idx="237">
                  <c:v>0.30613503117402702</c:v>
                </c:pt>
                <c:pt idx="238">
                  <c:v>0.321135030838751</c:v>
                </c:pt>
                <c:pt idx="239">
                  <c:v>0.30613503117402702</c:v>
                </c:pt>
                <c:pt idx="240">
                  <c:v>0.30613503117402702</c:v>
                </c:pt>
                <c:pt idx="241">
                  <c:v>0.321135030838751</c:v>
                </c:pt>
                <c:pt idx="242">
                  <c:v>0.30613503117402702</c:v>
                </c:pt>
                <c:pt idx="243">
                  <c:v>0.30613503117402702</c:v>
                </c:pt>
                <c:pt idx="244">
                  <c:v>0.321135030838751</c:v>
                </c:pt>
                <c:pt idx="245">
                  <c:v>0.30613503117402702</c:v>
                </c:pt>
                <c:pt idx="246">
                  <c:v>0.30613503117402702</c:v>
                </c:pt>
                <c:pt idx="247">
                  <c:v>0.321135030838751</c:v>
                </c:pt>
                <c:pt idx="248">
                  <c:v>0.30613503117402702</c:v>
                </c:pt>
                <c:pt idx="249">
                  <c:v>0.30613503117402702</c:v>
                </c:pt>
                <c:pt idx="250">
                  <c:v>0.321135030838751</c:v>
                </c:pt>
                <c:pt idx="251">
                  <c:v>0.30613503117402702</c:v>
                </c:pt>
                <c:pt idx="252">
                  <c:v>0.30613503117402702</c:v>
                </c:pt>
                <c:pt idx="253">
                  <c:v>0.321135030838751</c:v>
                </c:pt>
                <c:pt idx="254">
                  <c:v>0.30613503117402702</c:v>
                </c:pt>
                <c:pt idx="255">
                  <c:v>0.30613503117402702</c:v>
                </c:pt>
                <c:pt idx="256">
                  <c:v>0.321135030838751</c:v>
                </c:pt>
                <c:pt idx="257">
                  <c:v>0.30613503117402702</c:v>
                </c:pt>
                <c:pt idx="258">
                  <c:v>0.30613503117402702</c:v>
                </c:pt>
                <c:pt idx="259">
                  <c:v>0.321135030838751</c:v>
                </c:pt>
                <c:pt idx="260">
                  <c:v>0.30613503117402702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71-4634-ACDF-CFD3F03BD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9917624"/>
        <c:axId val="-2117288984"/>
      </c:scatterChart>
      <c:valAx>
        <c:axId val="-2029917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Months since registration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7288984"/>
        <c:crosses val="autoZero"/>
        <c:crossBetween val="midCat"/>
        <c:majorUnit val="12"/>
      </c:valAx>
      <c:valAx>
        <c:axId val="-2117288984"/>
        <c:scaling>
          <c:orientation val="minMax"/>
          <c:max val="1.014999999664724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Probability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29917624"/>
        <c:crosses val="autoZero"/>
        <c:crossBetween val="midCat"/>
        <c:majorUnit val="0.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0.44345</cdr:x>
      <cdr:y>0.26698</cdr:y>
    </cdr:from>
    <cdr:to>
      <cdr:x>0.67451</cdr:x>
      <cdr:y>0.56619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4989" y="8159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139F55B-6B9C-4D4E-8A72-E299C4C64A41}" type="datetimeFigureOut">
              <a:rPr lang="en-US" smtClean="0"/>
              <a:pPr/>
              <a:t>3/2/20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A8FB2E5-378F-DE4E-BB7B-A485723615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0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30500" y="511175"/>
            <a:ext cx="4521200" cy="2544763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2425" indent="-352425"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5CEE29-B5E1-4CE8-BF67-0B3DE70243FA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7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A38A8-67C3-4648-BF9D-672AC538D9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30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A38A8-67C3-4648-BF9D-672AC538D9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04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otes Placeholder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22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8663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077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00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771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749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321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893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46513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764F3-E35D-4991-B41B-D5A0350436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4688"/>
            <a:ext cx="6127750" cy="34480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88" tIns="44844" rIns="89688" bIns="4484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5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23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4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AE98A-2B58-4F2B-A18C-565D6DF4B8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1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9461A-C44E-4665-9969-F3EB59BE2F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5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3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196A2-CADD-4E44-9807-1BB3523E29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7188" y="709613"/>
            <a:ext cx="6311900" cy="35496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2" y="4497053"/>
            <a:ext cx="5151751" cy="4260366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4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3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196A2-CADD-4E44-9807-1BB3523E29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7188" y="709613"/>
            <a:ext cx="6311900" cy="35496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2" y="4497053"/>
            <a:ext cx="5151751" cy="4260366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6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0.jpe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gi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gi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EDE352D-153A-4EB6-A3B3-9FF12609756D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CC0E68-4A47-420D-9F17-560AC7750E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1" y="103347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1551" y="103347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9AC31A7-79EC-490C-9D69-C3A9E033F2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B528299-ECC2-4407-8C70-933B3A849FEB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E0664DD-C4DD-4275-8C15-339B4CEF0B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C73C2C3-EA22-4243-BEF4-828DDCC889F3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93CCA90-B017-435E-B251-6F2F522837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68C194D-0A75-4C41-BB89-C806D3FF34F6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78A957A-A22B-4F06-B9EE-180112D50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8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C6DB18F-DFDF-42DC-BFDE-24194C4B5D18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3D53CEA-7EC6-4399-A1D0-848D9B817A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F057580-4B22-4246-91AF-85BCAB772847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318B17B-1B37-4AC6-B685-C258712D8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298296F-5A02-4518-9505-55360A66A874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59019D0-2D99-4CCF-BA38-9C09A11BD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500" y="125427"/>
            <a:ext cx="2745317" cy="5434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552" y="125427"/>
            <a:ext cx="8032749" cy="5434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4E62F1E-91B6-4639-BE95-9C23C3F7F209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3B5EB0-705D-4A31-9D9E-759447B7B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17" y="125427"/>
            <a:ext cx="10972800" cy="7350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3551" y="1033479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1551" y="1033479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471DD20-76FE-4394-A749-D70A93272342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7C3F13A-7620-472F-A8BC-B26F3596F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ground_1 cop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6"/>
          <a:stretch>
            <a:fillRect/>
          </a:stretch>
        </p:blipFill>
        <p:spPr bwMode="auto">
          <a:xfrm>
            <a:off x="0" y="5486400"/>
            <a:ext cx="1219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"/>
            <a:ext cx="12192000" cy="887413"/>
          </a:xfrm>
          <a:prstGeom prst="rect">
            <a:avLst/>
          </a:prstGeom>
          <a:solidFill>
            <a:srgbClr val="48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pic>
        <p:nvPicPr>
          <p:cNvPr id="6" name="Picture 3146" descr="Pitt Shield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6" y="5876928"/>
            <a:ext cx="1079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46" descr="Pitt Shield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6" y="5876928"/>
            <a:ext cx="1079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14sig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1927"/>
          <a:stretch>
            <a:fillRect/>
          </a:stretch>
        </p:blipFill>
        <p:spPr bwMode="auto">
          <a:xfrm>
            <a:off x="654052" y="433391"/>
            <a:ext cx="310726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illman CC 3 bridg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7" y="415925"/>
            <a:ext cx="30988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assavant_photo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69" y="434975"/>
            <a:ext cx="311996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2527303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11638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E599D-AFF5-4404-96DB-247DAA97F056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6D2ED9A-6E05-4C80-96B6-15D6B6C6A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67" y="6257928"/>
            <a:ext cx="2537884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5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7233BD-BD1C-4C73-A272-21D2FBFBA2F3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5B961D-ED86-45B4-ABF9-236249396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E9A79F-B486-4696-A26E-0396EEECA480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31D0C-7E81-42DA-82DF-22ACA0511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1" y="103346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1551" y="103346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3E3A19-B710-40AE-A942-8C797118E8E9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905B22-060B-489B-B3C2-F07D800BD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049C5B-AB7A-4A76-AEDB-468886007281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E91D48-0402-4EE3-AE04-CDA7E6F41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C677818-A979-4E25-B049-956663FBE6AE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A82C7A3-0759-4539-8FD5-B53526206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C8CCC75-DA57-4A25-9533-06774BD367FD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4CCA4A-F43D-4A95-BE85-F904B7AE2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5509D0-961E-449A-9587-0B4CBCC6640D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3181B2-16E4-415B-A7A8-9569BF224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68FA9F3-F74D-4A92-A559-8E409FF3A668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DFF6FD-00FF-4C64-B58E-77341BA8B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055BA0-4BFA-4879-9F03-66EAE1265F68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F93313-9675-47E3-8DD5-1034D3921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500" y="125413"/>
            <a:ext cx="2745317" cy="5434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552" y="125413"/>
            <a:ext cx="8032749" cy="5434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6999FA-12FB-4FFB-981A-03AF6E00732A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8E4D0A-C534-4232-A988-879AF48BC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17" y="125413"/>
            <a:ext cx="10972800" cy="7350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3551" y="1033463"/>
            <a:ext cx="5384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1551" y="1033463"/>
            <a:ext cx="5384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026285B-EBFF-4809-80F0-5A5B1D553311}" type="datetimeFigureOut">
              <a:rPr lang="en-US"/>
              <a:pPr>
                <a:defRPr/>
              </a:pPr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79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0E4154-6A6A-44BC-ADBE-E0D6F461F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0"/>
          </a:xfrm>
        </p:spPr>
        <p:txBody>
          <a:bodyPr>
            <a:normAutofit/>
          </a:bodyPr>
          <a:lstStyle>
            <a:lvl1pPr algn="ctr">
              <a:defRPr sz="4000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8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1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2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88565"/>
            <a:ext cx="5384800" cy="35375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88565"/>
            <a:ext cx="5384800" cy="35375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154113"/>
            <a:ext cx="12192000" cy="570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3935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079118"/>
            <a:ext cx="5386917" cy="32295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439357"/>
            <a:ext cx="5389033" cy="5527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079119"/>
            <a:ext cx="5389033" cy="3413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2BA450-71FD-9942-8270-D5CA8842F7D9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9816D-E0BB-3C42-AAB0-B7861CA7F4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98E1D7-994E-D349-BA70-864DB4C10606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451F8-756F-BB4E-845F-D2F68FD517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CE9C8A-AE92-184B-AD47-7CC5EB34B77F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F890B-22CC-2246-8194-71A211E47A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601661"/>
            <a:ext cx="7315200" cy="312591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25BE30-18F9-E140-A267-EABB0CD34C41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E2DCB6-0999-4DA2-A50E-25436AD53FFF}" type="slidenum">
              <a:rPr lang="en-US" smtClean="0">
                <a:solidFill>
                  <a:srgbClr val="44546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146D-6852-4071-94B6-C1E2F4C9B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295D3-E3AA-4F43-9FBC-1BC7DAE9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990603"/>
            <a:ext cx="4011084" cy="673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51355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32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8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4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20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2000">
                <a:latin typeface="Times"/>
                <a:cs typeface="Time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828801"/>
            <a:ext cx="4011084" cy="4297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7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86AE0-C933-40F3-B119-E5290F005164}" type="slidenum">
              <a:rPr lang="en-US" altLang="en-US" smtClean="0">
                <a:solidFill>
                  <a:srgbClr val="44546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E2DCB6-0999-4DA2-A50E-25436AD53FFF}" type="slidenum">
              <a:rPr lang="en-US" smtClean="0">
                <a:solidFill>
                  <a:srgbClr val="44546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8382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F2BC6-8844-479E-8C8A-6F831A863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7B924-2F9D-4707-A199-356E1AF82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990603"/>
            <a:ext cx="4011084" cy="673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51355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32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8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4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20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2000">
                <a:latin typeface="Times"/>
                <a:cs typeface="Time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828801"/>
            <a:ext cx="4011084" cy="4297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7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01DE9-662C-4CEF-B167-B6A5B18FB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1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31E2DCB6-0999-4DA2-A50E-25436AD53FFF}" type="slidenum">
              <a:rPr lang="en-US" sz="1350" smtClean="0">
                <a:solidFill>
                  <a:srgbClr val="44546A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8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36B9335-A2D2-41CF-A2B6-A36F264E32B8}" type="datetime1">
              <a:rPr lang="en-US" altLang="en-US"/>
              <a:pPr>
                <a:defRPr/>
              </a:pPr>
              <a:t>3/2/20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C89D1F-8FC2-4319-A8D9-131F98B41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3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25" y="1689100"/>
            <a:ext cx="5425017" cy="424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1118" y="1689100"/>
            <a:ext cx="5427133" cy="424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D7B1DC0-9949-4253-92B4-C9A1CB35E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6502"/>
            <a:ext cx="5359400" cy="4762499"/>
          </a:xfrm>
          <a:prstGeom prst="rect">
            <a:avLst/>
          </a:prstGeom>
        </p:spPr>
        <p:txBody>
          <a:bodyPr/>
          <a:lstStyle>
            <a:lvl1pPr marL="228203" indent="-228203">
              <a:defRPr sz="1500"/>
            </a:lvl1pPr>
            <a:lvl2pPr marL="447477" indent="-219274">
              <a:defRPr sz="1250"/>
            </a:lvl2pPr>
            <a:lvl3pPr marL="676672" indent="-229196">
              <a:defRPr sz="1125"/>
            </a:lvl3pPr>
            <a:lvl4pPr marL="894953" indent="-218281">
              <a:defRPr sz="1000"/>
            </a:lvl4pPr>
            <a:lvl5pPr marL="1124149" indent="-229196">
              <a:defRPr sz="875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000" y="1206502"/>
            <a:ext cx="5359400" cy="4762499"/>
          </a:xfrm>
          <a:prstGeom prst="rect">
            <a:avLst/>
          </a:prstGeom>
        </p:spPr>
        <p:txBody>
          <a:bodyPr/>
          <a:lstStyle>
            <a:lvl1pPr marL="228203" indent="-228203">
              <a:defRPr sz="1500"/>
            </a:lvl1pPr>
            <a:lvl2pPr marL="447477" indent="-219274">
              <a:defRPr sz="1250"/>
            </a:lvl2pPr>
            <a:lvl3pPr marL="676672" indent="-229196">
              <a:defRPr sz="1125"/>
            </a:lvl3pPr>
            <a:lvl4pPr marL="894953" indent="-218281">
              <a:defRPr sz="1000"/>
            </a:lvl4pPr>
            <a:lvl5pPr marL="1124149" indent="-229196">
              <a:defRPr sz="875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5462"/>
            <a:ext cx="10972800" cy="713538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CD113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3250" y="5989110"/>
            <a:ext cx="5365751" cy="297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50"/>
            </a:lvl1pPr>
          </a:lstStyle>
          <a:p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23000" y="5989110"/>
            <a:ext cx="5359400" cy="29739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75462"/>
            <a:ext cx="10972800" cy="713538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CD113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3250" y="5989110"/>
            <a:ext cx="5365751" cy="297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50"/>
            </a:lvl1pPr>
          </a:lstStyle>
          <a:p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23000" y="5989110"/>
            <a:ext cx="5359400" cy="29739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75462"/>
            <a:ext cx="10972800" cy="713538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CD113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3250" y="5989110"/>
            <a:ext cx="5365751" cy="297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50"/>
            </a:lvl1pPr>
          </a:lstStyle>
          <a:p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223000" y="5989110"/>
            <a:ext cx="5359400" cy="29739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7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008852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283457" indent="-283457">
              <a:lnSpc>
                <a:spcPct val="100000"/>
              </a:lnSpc>
              <a:spcBef>
                <a:spcPts val="900"/>
              </a:spcBef>
              <a:buClr>
                <a:srgbClr val="008852"/>
              </a:buClr>
              <a:buSzPct val="110000"/>
              <a:defRPr sz="2000" baseline="0">
                <a:latin typeface="Arial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Clr>
                <a:srgbClr val="008852"/>
              </a:buClr>
              <a:buSzPct val="75000"/>
              <a:buFont typeface="Courier New" pitchFamily="49" charset="0"/>
              <a:buChar char="o"/>
              <a:defRPr sz="1800" baseline="0">
                <a:latin typeface="Arial" pitchFamily="34" charset="0"/>
              </a:defRPr>
            </a:lvl2pPr>
            <a:lvl3pPr marL="1024103" indent="-228594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 sz="1600" baseline="0">
                <a:latin typeface="Arial" pitchFamily="34" charset="0"/>
              </a:defRPr>
            </a:lvl3pPr>
            <a:lvl4pPr marL="1426428" indent="-228594">
              <a:spcBef>
                <a:spcPts val="432"/>
              </a:spcBef>
              <a:buSzPct val="75000"/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85244"/>
            <a:ext cx="10972800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</p:spTree>
    <p:extLst>
      <p:ext uri="{BB962C8B-B14F-4D97-AF65-F5344CB8AC3E}">
        <p14:creationId xmlns:p14="http://schemas.microsoft.com/office/powerpoint/2010/main" val="1619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2DCB6-0999-4DA2-A50E-25436AD53FF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4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9FD0C-8E2A-4317-840B-F17D3B3EE6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91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fld id="{74B6CDD9-8C00-4F45-BAF9-C441F8C7CBCF}" type="datetimeFigureOut">
              <a:rPr lang="en-US" sz="1900" smtClean="0">
                <a:solidFill>
                  <a:srgbClr val="000000"/>
                </a:solidFill>
              </a:rPr>
              <a:pPr defTabSz="457155"/>
              <a:t>3/2/20</a:t>
            </a:fld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9768-3BE8-C34D-A786-09F04F756C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001" y="1143000"/>
            <a:ext cx="12192000" cy="88760"/>
          </a:xfrm>
          <a:prstGeom prst="rect">
            <a:avLst/>
          </a:prstGeom>
          <a:solidFill>
            <a:srgbClr val="DBDF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12192000" cy="1143000"/>
          </a:xfrm>
          <a:prstGeom prst="rect">
            <a:avLst/>
          </a:prstGeom>
          <a:solidFill>
            <a:srgbClr val="C0DFC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727" y="1560268"/>
            <a:ext cx="10972800" cy="4525963"/>
          </a:xfrm>
        </p:spPr>
        <p:txBody>
          <a:bodyPr/>
          <a:lstStyle>
            <a:lvl1pPr marL="225425" indent="-225425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006983"/>
              </a:buClr>
              <a:defRPr sz="2400">
                <a:latin typeface="Arial"/>
                <a:cs typeface="Arial"/>
              </a:defRPr>
            </a:lvl1pPr>
            <a:lvl2pPr marL="576263" indent="-293688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6983"/>
              </a:buClr>
              <a:defRPr sz="2200">
                <a:latin typeface="Arial"/>
                <a:cs typeface="Arial"/>
              </a:defRPr>
            </a:lvl2pPr>
            <a:lvl3pPr marL="801688" indent="-22542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6983"/>
              </a:buClr>
              <a:defRPr sz="2200">
                <a:latin typeface="Arial"/>
                <a:cs typeface="Arial"/>
              </a:defRPr>
            </a:lvl3pPr>
            <a:lvl4pPr marL="1084263" indent="-282575">
              <a:buClr>
                <a:srgbClr val="006983"/>
              </a:buClr>
              <a:defRPr sz="2000">
                <a:latin typeface="Arial"/>
                <a:cs typeface="Arial"/>
              </a:defRPr>
            </a:lvl4pPr>
            <a:lvl5pPr marL="1319213" indent="-234950">
              <a:buClr>
                <a:srgbClr val="006983"/>
              </a:buCl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74295"/>
            <a:ext cx="11887200" cy="1068705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rgbClr val="2C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24218" y="6537326"/>
            <a:ext cx="467783" cy="320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595959"/>
                </a:solidFill>
              </a:defRPr>
            </a:lvl1pPr>
          </a:lstStyle>
          <a:p>
            <a:fld id="{755B00E6-65B5-4E63-B02D-067CAE30B2B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FEF12-C6F3-46F4-96C4-1EA4953ADB7B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30156-3457-4932-AD2F-1E7DA72A9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207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3305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8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91F59-5EF3-0F4C-B1DA-1B4B9B852406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19755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848643"/>
            <a:ext cx="9097012" cy="672000"/>
          </a:xfrm>
          <a:prstGeom prst="rect">
            <a:avLst/>
          </a:prstGeom>
        </p:spPr>
        <p:txBody>
          <a:bodyPr vert="horz" lIns="121917" tIns="60958" rIns="121917" bIns="60958"/>
          <a:lstStyle>
            <a:lvl1pPr algn="l">
              <a:lnSpc>
                <a:spcPct val="90000"/>
              </a:lnSpc>
              <a:defRPr sz="37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5951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226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5951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6226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541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AD6F12-BB96-B746-BB7E-62485DC5FA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8F0347-48C5-B24D-B24F-E16108405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58CB1A-3686-7748-AF4C-72FF4F75A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14529-0144-2F4A-8F61-090FD3CD5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C59EBE-8103-6749-AC84-B65DC3185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C7814D-B96D-574F-A1E4-A69839515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7F40B9-A093-8147-B31E-28609E8D1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FF380-5068-6741-A6AE-744AA0D0B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3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1274D-32C6-4C41-97C2-4D16A65CF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C10D6B-54DD-4549-9105-182669866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F7E745-3F06-B441-9BDE-046465A2B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A2B0-7A22-E844-AAB7-7D038B6401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2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29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7"/>
            <a:ext cx="11032823" cy="2882265"/>
          </a:xfrm>
        </p:spPr>
        <p:txBody>
          <a:bodyPr/>
          <a:lstStyle>
            <a:lvl1pPr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43480-6825-3445-AD58-C2B406B19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7F989-8E85-614F-A4A8-BB7CB275C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62B19-C424-764D-99F0-E8404D770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E794D-5F1B-6741-810E-970B87ABF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9635E23-5B72-6D49-90E1-C621D5A54C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76129E-D481-E640-A559-88B865E055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03257F-6AF1-D747-B58D-B24DADA46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DD03-46A1-9149-B688-6FE43DF8E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8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B9974F-F799-6440-B239-4F6161EBC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1D3DC8-C81A-BB4D-B12C-2FA698029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BF83F3-7574-F942-B6E2-D5D17523E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E0717-B6EC-164B-94EA-984A47567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7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26E417-E294-034A-89F7-C77FC9308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5B12DF-3893-9843-B864-96A5BCA00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25E55-34C8-C041-BC73-7025FAAF8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CDD62-9EFD-1341-9A57-D14EBB9143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F569E-05F4-FA41-9D27-0191906176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835FE-7682-E140-B59B-A8C6D31E8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43B214-F4BC-C249-AA80-DE86CF60E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2FEB-B87D-FE4C-8D82-8A0F39AAA9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6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A137B4-7F1E-FE4D-BF0A-EF78D266B9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EF8D3-C012-E442-A1BC-3D608D73D2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35326-E6DA-074C-9BAF-077A76614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1652C-73F9-CC41-825C-A10144381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DE0846-C703-8E4B-8C63-A7C590B0C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B72670-9672-724A-A018-8CBB2F713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E634E1-2C1B-6541-83CE-6FB7E2E9F1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9037-40DE-8341-BC40-1BD53E8A6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3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579DAC-73B0-8F45-88CD-FACFBEB16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F72CCD-E286-804A-A9DE-ACEC6D67E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3ECA6F-C92B-E441-B146-69B3024DE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B6521-7150-974A-9914-CA3A8EA4D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9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B126FE5-0697-3443-B6A7-560EC10E1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C04A503-47B9-7B44-924B-C4C5BC04D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A0E23F9-053F-E748-A37C-2F2437B8F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9D677-1FDB-F343-9B21-CC3E24C08F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5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29"/>
            <a:ext cx="3827419" cy="12474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67"/>
            </a:lvl3pPr>
            <a:lvl4pPr>
              <a:defRPr sz="2000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5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8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8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7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7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6580774"/>
            <a:ext cx="1311131" cy="169277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4" y="161668"/>
            <a:ext cx="11394276" cy="68523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2"/>
            <a:ext cx="103632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330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06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3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30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5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E58CDD-5C8C-4B4D-9A1C-1923EC9F04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4" y="3657600"/>
            <a:ext cx="6105525" cy="3209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1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867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Optimizing the Use of BTK Inhibitors in B-Cell Malignancies: Insights for the Multidisciplinary Team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584C6F6-7C68-4C84-9CC8-97D2BB793D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4"/>
            <a:ext cx="1740839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0637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467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32293"/>
            <a:ext cx="10972800" cy="4548403"/>
          </a:xfrm>
          <a:prstGeom prst="rect">
            <a:avLst/>
          </a:prstGeom>
        </p:spPr>
        <p:txBody>
          <a:bodyPr/>
          <a:lstStyle>
            <a:lvl1pPr>
              <a:defRPr sz="2267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A556-BE5C-4EA5-801A-ACB2B4876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906265"/>
            <a:ext cx="10972800" cy="431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67"/>
            </a:lvl1pPr>
            <a:lvl2pPr marL="609570" indent="0">
              <a:buNone/>
              <a:defRPr sz="1067"/>
            </a:lvl2pPr>
            <a:lvl3pPr marL="1219140" indent="0">
              <a:buNone/>
              <a:defRPr sz="1067"/>
            </a:lvl3pPr>
            <a:lvl4pPr marL="1828709" indent="0">
              <a:buNone/>
              <a:defRPr sz="1067"/>
            </a:lvl4pPr>
            <a:lvl5pPr marL="2438278" indent="0">
              <a:buNone/>
              <a:defRPr sz="10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EDCE2-24BC-564B-940A-5728FC679968}"/>
              </a:ext>
            </a:extLst>
          </p:cNvPr>
          <p:cNvSpPr txBox="1"/>
          <p:nvPr userDrawn="1"/>
        </p:nvSpPr>
        <p:spPr>
          <a:xfrm>
            <a:off x="9382244" y="6581001"/>
            <a:ext cx="2845920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Byrd, J et al. ASH 2017, Abstract #498</a:t>
            </a:r>
          </a:p>
        </p:txBody>
      </p:sp>
    </p:spTree>
    <p:extLst>
      <p:ext uri="{BB962C8B-B14F-4D97-AF65-F5344CB8AC3E}">
        <p14:creationId xmlns:p14="http://schemas.microsoft.com/office/powerpoint/2010/main" val="10683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7702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6259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7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3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9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5126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4550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4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46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3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9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43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7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3508-6819-4DEF-AD86-ACDF8D1BE27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23F8-1B42-4F53-ADDB-7B1CBE227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F58B-147A-4C0D-9CAA-F90D921F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885F1-FBAC-4E01-B6AF-1AEC506F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5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5C618-085C-458F-B129-781036244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001" y="1604434"/>
            <a:ext cx="11121764" cy="692249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03644-E921-4710-B736-EBFCB327D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000" y="2506133"/>
            <a:ext cx="11148485" cy="3683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6FBDA-CBE4-4706-B3F9-20C421B7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CB71F-BEA7-4D6E-8D83-4839EB04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0E3F88-77D9-421B-B9C3-A807AEDE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0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95E8-B040-4E23-87B4-9E26FA02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97A7-4DC0-466A-8100-D771746C3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1" y="1604433"/>
            <a:ext cx="5467349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A44A-4982-4B43-8050-032715E65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4433"/>
            <a:ext cx="5467352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014C0-2359-4E73-BADE-C9449DDE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EAABF-BDBF-4FDE-99B6-2467E7DC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8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EBE1-ADF3-435F-BE6B-A4E2E1FA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38426-5EF9-413F-8719-D7B1E07D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10AF8-80A7-4130-B5EC-66D3A7C1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6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03447-2374-4FF1-99BE-86371556F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662363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018928"/>
            <a:ext cx="12192000" cy="134076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9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20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20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69795"/>
            <a:ext cx="12192000" cy="134076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795"/>
            <a:ext cx="12192000" cy="134076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0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96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07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0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847"/>
            <a:ext cx="10515600" cy="13238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2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1"/>
            <a:ext cx="12192000" cy="887413"/>
          </a:xfrm>
          <a:prstGeom prst="rect">
            <a:avLst/>
          </a:prstGeom>
          <a:solidFill>
            <a:srgbClr val="48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6003636" y="-2231"/>
            <a:ext cx="18473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pic>
        <p:nvPicPr>
          <p:cNvPr id="6" name="Picture 14" descr="Seal 2color 2 li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" y="6242053"/>
            <a:ext cx="19304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2" y="6242053"/>
            <a:ext cx="12573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id:image001.png@01CFF520.336A0B2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053"/>
          <a:stretch>
            <a:fillRect/>
          </a:stretch>
        </p:blipFill>
        <p:spPr bwMode="auto">
          <a:xfrm>
            <a:off x="7924802" y="6180141"/>
            <a:ext cx="3867151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2527317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116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404DD82-417E-46C2-A92F-8174BC448D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 userDrawn="1"/>
        </p:nvSpPr>
        <p:spPr bwMode="auto">
          <a:xfrm>
            <a:off x="812800" y="63976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pic>
        <p:nvPicPr>
          <p:cNvPr id="15" name="Picture 12" descr="14sign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1927"/>
          <a:stretch>
            <a:fillRect/>
          </a:stretch>
        </p:blipFill>
        <p:spPr bwMode="auto">
          <a:xfrm>
            <a:off x="4533901" y="411163"/>
            <a:ext cx="3132667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1" y="411166"/>
            <a:ext cx="3136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\\1upmc-datasrv2\upci\Cancer Report 2011\pictures\professional shots - AmyJo\Dr Voloshin, med onc, med onc nurse\0F8E2834.jpg"/>
          <p:cNvPicPr>
            <a:picLocks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/>
          <a:stretch>
            <a:fillRect/>
          </a:stretch>
        </p:blipFill>
        <p:spPr bwMode="auto">
          <a:xfrm>
            <a:off x="8462433" y="414338"/>
            <a:ext cx="313266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3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F84CD3B-79F3-4E0D-9A9C-76F762397506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dirty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83C6EEA-6D68-480D-A734-01C50099BC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9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9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9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4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94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535A5D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C41D6F1-59AD-4970-9D34-6F3CEDD98355}" type="datetimeFigureOut">
              <a:rPr lang="en-US"/>
              <a:pPr>
                <a:defRPr/>
              </a:pPr>
              <a:t>3/2/20</a:t>
            </a:fld>
            <a:endParaRPr lang="en-US" dirty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dirty="0">
                <a:solidFill>
                  <a:srgbClr val="535A5D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535A5D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7614307-82A3-48A3-9B14-F477EEF34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4"/>
          <p:cNvSpPr/>
          <p:nvPr/>
        </p:nvSpPr>
        <p:spPr>
          <a:xfrm>
            <a:off x="0" y="1"/>
            <a:ext cx="12192000" cy="887413"/>
          </a:xfrm>
          <a:prstGeom prst="rect">
            <a:avLst/>
          </a:prstGeom>
          <a:solidFill>
            <a:srgbClr val="48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7373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72017" y="125413"/>
            <a:ext cx="109728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373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51" y="1033463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88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1"/>
            <a:ext cx="12192000" cy="887413"/>
          </a:xfrm>
          <a:prstGeom prst="rect">
            <a:avLst/>
          </a:prstGeom>
          <a:solidFill>
            <a:srgbClr val="48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>
              <a:solidFill>
                <a:srgbClr val="FFFFFF"/>
              </a:solidFill>
            </a:endParaRP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72017" y="125413"/>
            <a:ext cx="109728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551" y="1033463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3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9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504772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767367"/>
            <a:ext cx="10972800" cy="372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6" y="-297"/>
            <a:ext cx="12184928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3091"/>
            <a:ext cx="10515600" cy="488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39456"/>
            <a:ext cx="3165208" cy="39587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687175" y="6239456"/>
            <a:ext cx="12316" cy="395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31E2DCB6-0999-4DA2-A50E-25436AD53FFF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6" y="-297"/>
            <a:ext cx="12184928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3091"/>
            <a:ext cx="10515600" cy="488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39456"/>
            <a:ext cx="3165208" cy="39587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687175" y="6239456"/>
            <a:ext cx="12316" cy="395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31E2DCB6-0999-4DA2-A50E-25436AD53FFF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36" y="-297"/>
            <a:ext cx="12184928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3091"/>
            <a:ext cx="10515600" cy="488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39456"/>
            <a:ext cx="3165208" cy="39587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687175" y="6239456"/>
            <a:ext cx="12316" cy="395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31E2DCB6-0999-4DA2-A50E-25436AD53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B472B-B1E9-491E-8DC6-15BAACE8084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4023-19CF-485B-AFAC-1FF7DCDD8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7" r:id="rId14"/>
    <p:sldLayoutId id="214748395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36" y="-297"/>
            <a:ext cx="12184928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3091"/>
            <a:ext cx="10515600" cy="488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39454"/>
            <a:ext cx="3165208" cy="39587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687175" y="6239454"/>
            <a:ext cx="12316" cy="395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31E2DCB6-0999-4DA2-A50E-25436AD53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9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8D6EC-A96D-46A8-A57B-044E0D10A35F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9207C-F029-4474-95F7-5FA223ED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9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05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155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342866" indent="-342866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1pPr>
      <a:lvl2pPr marL="742876" indent="-285724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2pPr>
      <a:lvl3pPr marL="1142886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3pPr>
      <a:lvl4pPr marL="1600040" indent="-228578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4pPr>
      <a:lvl5pPr marL="2057195" indent="-228578" algn="l" defTabSz="45715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rbel"/>
          <a:ea typeface="+mn-ea"/>
          <a:cs typeface="Corbel"/>
        </a:defRPr>
      </a:lvl5pPr>
      <a:lvl6pPr marL="2514349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CDDD502-0B87-B246-88B2-D1EC8E21E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530F2FF-97B8-684F-9C3E-509EE67B9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7F6A36-B953-F943-B2EE-38F29FCCE4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5E1522-21A7-8B43-BE9E-83744F8212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82A896-30D0-264A-A886-B48D6B17AD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7E9CD4-78D6-5F40-9414-F8A5CA460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4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400" y="6464332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155"/>
            <a:fld id="{3C4F54F3-C349-4609-AFEE-01462D5C7942}" type="slidenum">
              <a:rPr lang="en-GB" smtClean="0">
                <a:solidFill>
                  <a:srgbClr val="000000"/>
                </a:solidFill>
              </a:rPr>
              <a:pPr defTabSz="45715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6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5374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67">
          <a:solidFill>
            <a:schemeClr val="bg1"/>
          </a:solidFill>
          <a:latin typeface="Calibri" panose="020F050202020403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67">
          <a:solidFill>
            <a:schemeClr val="bg1"/>
          </a:solidFill>
          <a:latin typeface="Calibri" panose="020F050202020403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537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7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eaLnBrk="1" fontAlgn="base" hangingPunct="1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E04AA-8D4D-44BF-B88E-B8B25103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prstGeom prst="rect">
            <a:avLst/>
          </a:prstGeom>
          <a:noFill/>
        </p:spPr>
        <p:txBody>
          <a:bodyPr vert="horz" lIns="0" tIns="180000" rIns="0" bIns="7200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8FC7A-B083-4E3A-A3C8-B215E8A7C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1" y="1604433"/>
            <a:ext cx="11137901" cy="45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6FD9-A373-4C97-82EA-DEF9C60CB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051" y="6356351"/>
            <a:ext cx="41136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01CD8-C8CB-4B09-B26A-4EC86B7C0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50152" y="6356351"/>
            <a:ext cx="41148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6104E-DE2A-4C3E-8263-4F630D141382}"/>
              </a:ext>
            </a:extLst>
          </p:cNvPr>
          <p:cNvCxnSpPr/>
          <p:nvPr userDrawn="1"/>
        </p:nvCxnSpPr>
        <p:spPr>
          <a:xfrm>
            <a:off x="527050" y="1268967"/>
            <a:ext cx="111379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  <p:extLst>
      <p:ext uri="{BB962C8B-B14F-4D97-AF65-F5344CB8AC3E}">
        <p14:creationId xmlns:p14="http://schemas.microsoft.com/office/powerpoint/2010/main" val="15866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tabLst>
          <a:tab pos="2992892" algn="l"/>
        </a:tabLs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9178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675200" indent="-196846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03795" indent="-188379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81590" indent="-143930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8">
          <p15:clr>
            <a:srgbClr val="F26B43"/>
          </p15:clr>
        </p15:guide>
        <p15:guide id="2" pos="5515">
          <p15:clr>
            <a:srgbClr val="F26B43"/>
          </p15:clr>
        </p15:guide>
        <p15:guide id="3" orient="horz" pos="758">
          <p15:clr>
            <a:srgbClr val="F26B43"/>
          </p15:clr>
        </p15:guide>
        <p15:guide id="4" orient="horz" pos="2920">
          <p15:clr>
            <a:srgbClr val="F26B43"/>
          </p15:clr>
        </p15:guide>
        <p15:guide id="5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539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363200" cy="41924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2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3051" y="79174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93" y="6156851"/>
            <a:ext cx="1013771" cy="6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Module 4: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Hodgkin and Non-Hodgkin Lymphomas </a:t>
            </a:r>
          </a:p>
        </p:txBody>
      </p:sp>
    </p:spTree>
    <p:extLst>
      <p:ext uri="{BB962C8B-B14F-4D97-AF65-F5344CB8AC3E}">
        <p14:creationId xmlns:p14="http://schemas.microsoft.com/office/powerpoint/2010/main" val="38136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353" y="366653"/>
            <a:ext cx="10809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Refining clinical risk beyond FLIPI: beta-2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microglobulin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 (beta-2m)</a:t>
            </a:r>
          </a:p>
        </p:txBody>
      </p:sp>
      <p:sp>
        <p:nvSpPr>
          <p:cNvPr id="49160" name="TextBox 2"/>
          <p:cNvSpPr txBox="1">
            <a:spLocks noChangeArrowheads="1"/>
          </p:cNvSpPr>
          <p:nvPr/>
        </p:nvSpPr>
        <p:spPr bwMode="auto">
          <a:xfrm>
            <a:off x="7179652" y="6480289"/>
            <a:ext cx="4377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Bachy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 et al, </a:t>
            </a: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Blood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132:49-58, 2018</a:t>
            </a:r>
          </a:p>
        </p:txBody>
      </p:sp>
      <p:pic>
        <p:nvPicPr>
          <p:cNvPr id="12" name="Picture 2" descr="http://sharepoint.mc.rochester.edu/sites/BRANDCENTER/URMC/Logos/Wilmot/URM_WCI_Vert_4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428" y="1752454"/>
            <a:ext cx="5283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PRIMA-PI: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Balanced sizes of risk groups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       Beta-2m above 3 mg/L = high risk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	Beta-2m ≤ 3 mg/L with marrow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 	  involvement = int risk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	Beta-2m ≤ 3 mg/L without marrow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	  involvement = low risk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09" t="4286" r="51040" b="58333"/>
          <a:stretch/>
        </p:blipFill>
        <p:spPr>
          <a:xfrm>
            <a:off x="5498926" y="1480992"/>
            <a:ext cx="6263013" cy="44695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1FBD93-3EE9-AA4B-BB37-FF6CBF4C44DC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6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1498EB-BB5F-C741-B2CB-7567B2E33D4C}"/>
              </a:ext>
            </a:extLst>
          </p:cNvPr>
          <p:cNvGrpSpPr/>
          <p:nvPr/>
        </p:nvGrpSpPr>
        <p:grpSpPr>
          <a:xfrm>
            <a:off x="5020808" y="1218898"/>
            <a:ext cx="5949950" cy="5138606"/>
            <a:chOff x="4572000" y="1218898"/>
            <a:chExt cx="5949950" cy="5138606"/>
          </a:xfrm>
        </p:grpSpPr>
        <p:pic>
          <p:nvPicPr>
            <p:cNvPr id="3686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94"/>
            <a:stretch>
              <a:fillRect/>
            </a:stretch>
          </p:blipFill>
          <p:spPr bwMode="auto">
            <a:xfrm>
              <a:off x="4755912" y="1219374"/>
              <a:ext cx="5586412" cy="513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9369468" y="3238500"/>
              <a:ext cx="1152482" cy="9906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57F22-0891-2540-B34E-17F7930FB2D7}"/>
                </a:ext>
              </a:extLst>
            </p:cNvPr>
            <p:cNvSpPr/>
            <p:nvPr/>
          </p:nvSpPr>
          <p:spPr>
            <a:xfrm>
              <a:off x="4572000" y="1218898"/>
              <a:ext cx="368135" cy="19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51353" y="51870"/>
            <a:ext cx="8989989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Gene-expression profiling score to predict FL outcome (based upon PRIMA)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275526" y="1437192"/>
            <a:ext cx="3369501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5 year PFS: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26% high-risk group 73% low-risk group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2 year progression: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38% high-risk group 19% low-risk group</a:t>
            </a: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585554" y="6405562"/>
            <a:ext cx="450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Huet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et al,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Lancet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Oncol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5526" y="3939068"/>
            <a:ext cx="3745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Exploratory analysis: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“ICA13” signature characteristics of Burkitt-like cells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centroblasts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.</a:t>
            </a:r>
          </a:p>
        </p:txBody>
      </p:sp>
      <p:pic>
        <p:nvPicPr>
          <p:cNvPr id="10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9EE1E416-0171-F641-B08B-33BE5601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036A5C-CAE6-5649-9B72-DF15B315193F}"/>
              </a:ext>
            </a:extLst>
          </p:cNvPr>
          <p:cNvCxnSpPr/>
          <p:nvPr/>
        </p:nvCxnSpPr>
        <p:spPr>
          <a:xfrm>
            <a:off x="651353" y="1219374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51353" y="281178"/>
            <a:ext cx="9230732" cy="739775"/>
          </a:xfrm>
        </p:spPr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  <a:latin typeface="Arial" charset="0"/>
                <a:cs typeface="Arial" charset="0"/>
              </a:rPr>
              <a:t>Prognostic indices: Current status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878359" y="1408112"/>
            <a:ext cx="9761931" cy="4041775"/>
          </a:xfrm>
        </p:spPr>
        <p:txBody>
          <a:bodyPr/>
          <a:lstStyle/>
          <a:p>
            <a:pPr lvl="1"/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Several recent </a:t>
            </a:r>
            <a:r>
              <a:rPr lang="en-US" altLang="en-US" sz="2400" u="sng" dirty="0">
                <a:solidFill>
                  <a:schemeClr val="tx1"/>
                </a:solidFill>
                <a:latin typeface="Arial" charset="0"/>
                <a:cs typeface="Arial" charset="0"/>
              </a:rPr>
              <a:t>prognostic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 indices incorporating gene expression and mutation analyses confirm biological heterogeneity of follicular lymphoma.</a:t>
            </a:r>
          </a:p>
          <a:p>
            <a:pPr lvl="2"/>
            <a:endParaRPr lang="en-US" altLang="en-US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Low frequency clones at diagnosis often contribute to therapy resistance and transformation; these may not appear in routine genetic and molecular studies.</a:t>
            </a:r>
          </a:p>
          <a:p>
            <a:pPr lvl="2"/>
            <a:endParaRPr lang="en-US" alt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At present, none of these indices serve as </a:t>
            </a:r>
            <a:r>
              <a:rPr lang="en-US" altLang="en-US" sz="2400" u="sng" dirty="0">
                <a:solidFill>
                  <a:schemeClr val="tx1"/>
                </a:solidFill>
                <a:latin typeface="Arial" charset="0"/>
                <a:cs typeface="Arial" charset="0"/>
              </a:rPr>
              <a:t>predictive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 biomarkers for a precision medicine approach to therapy. </a:t>
            </a:r>
          </a:p>
          <a:p>
            <a:pPr lvl="2"/>
            <a:r>
              <a:rPr lang="en-US" altLang="en-US" sz="2200" dirty="0">
                <a:solidFill>
                  <a:schemeClr val="tx1"/>
                </a:solidFill>
                <a:latin typeface="Arial" charset="0"/>
                <a:cs typeface="Arial" charset="0"/>
              </a:rPr>
              <a:t>The ability to analyze circulating tumor DNA may accelerate progress in this area.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40000"/>
              </a:lnSpc>
              <a:spcBef>
                <a:spcPct val="50000"/>
              </a:spcBef>
              <a:buFont typeface="Verdana" pitchFamily="34" charset="0"/>
              <a:buChar char=" "/>
              <a:defRPr sz="17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B7A3D-2DAA-4D98-83B1-BE08CF6B89A1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6D7688-0761-6748-9B34-F5D3973B6375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42EAEB-BCC7-964A-BBDA-8E7235D46345}"/>
              </a:ext>
            </a:extLst>
          </p:cNvPr>
          <p:cNvGrpSpPr/>
          <p:nvPr/>
        </p:nvGrpSpPr>
        <p:grpSpPr>
          <a:xfrm>
            <a:off x="1488181" y="1849335"/>
            <a:ext cx="9784438" cy="3501056"/>
            <a:chOff x="2908300" y="2473325"/>
            <a:chExt cx="6375400" cy="2281238"/>
          </a:xfrm>
        </p:grpSpPr>
        <p:pic>
          <p:nvPicPr>
            <p:cNvPr id="18437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" t="47794" r="3693" b="5586"/>
            <a:stretch>
              <a:fillRect/>
            </a:stretch>
          </p:blipFill>
          <p:spPr bwMode="auto">
            <a:xfrm>
              <a:off x="2908300" y="2473325"/>
              <a:ext cx="6375400" cy="228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5"/>
            <p:cNvSpPr txBox="1">
              <a:spLocks noChangeArrowheads="1"/>
            </p:cNvSpPr>
            <p:nvPr/>
          </p:nvSpPr>
          <p:spPr bwMode="auto">
            <a:xfrm>
              <a:off x="3501563" y="3944160"/>
              <a:ext cx="164147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10E2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Early progression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91654" y="3034955"/>
              <a:ext cx="230505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No early progression</a:t>
              </a:r>
            </a:p>
          </p:txBody>
        </p:sp>
      </p:grpSp>
      <p:sp>
        <p:nvSpPr>
          <p:cNvPr id="43012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40000"/>
              </a:lnSpc>
              <a:spcBef>
                <a:spcPct val="50000"/>
              </a:spcBef>
              <a:buFont typeface="Verdana" pitchFamily="34" charset="0"/>
              <a:buChar char=" "/>
              <a:defRPr sz="1275">
                <a:solidFill>
                  <a:schemeClr val="bg1"/>
                </a:solidFill>
                <a:latin typeface="Verdana" pitchFamily="34" charset="0"/>
              </a:defRPr>
            </a:lvl1pPr>
            <a:lvl2pPr marL="557213" indent="-214313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2pPr>
            <a:lvl3pPr marL="8572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3pPr>
            <a:lvl4pPr marL="12001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4pPr>
            <a:lvl5pPr marL="15430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5pPr>
            <a:lvl6pPr marL="18859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6pPr>
            <a:lvl7pPr marL="22288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7pPr>
            <a:lvl8pPr marL="25717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8pPr>
            <a:lvl9pPr marL="29146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808A3-1C45-432C-BEBF-E68F6ADE7744}" type="slidenum">
              <a:rPr kumimoji="0" lang="en-US" alt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8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Geneva" charset="0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651353" y="307975"/>
            <a:ext cx="8229600" cy="714375"/>
          </a:xfrm>
        </p:spPr>
        <p:txBody>
          <a:bodyPr/>
          <a:lstStyle/>
          <a:p>
            <a:r>
              <a:rPr lang="en-US" alt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relapse associated with high mortality in FL</a:t>
            </a:r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7783781" y="6357323"/>
            <a:ext cx="41021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140000"/>
              </a:lnSpc>
              <a:spcBef>
                <a:spcPct val="50000"/>
              </a:spcBef>
              <a:buFont typeface="Verdana" pitchFamily="34" charset="0"/>
              <a:buChar char=" "/>
              <a:defRPr sz="17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t>Jurinovic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t> et al,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t>Blood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t>128:1112 2016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3583479" y="1443169"/>
            <a:ext cx="19558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GLSG</a:t>
            </a:r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8737600" y="1490794"/>
            <a:ext cx="18669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BCCA</a:t>
            </a:r>
          </a:p>
        </p:txBody>
      </p:sp>
      <p:pic>
        <p:nvPicPr>
          <p:cNvPr id="12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7341E4EF-0515-8E4F-A034-91F67C2A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325FA-680F-BD42-A597-194127B2E406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">
            <a:extLst>
              <a:ext uri="{FF2B5EF4-FFF2-40B4-BE49-F238E27FC236}">
                <a16:creationId xmlns:a16="http://schemas.microsoft.com/office/drawing/2014/main" id="{0894795B-DC6E-184F-B80B-46E959C49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114" y="5362026"/>
            <a:ext cx="4259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Overall survival in years from </a:t>
            </a:r>
            <a:b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</a:b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risk-defining event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E30C9F3E-6493-B445-90D5-C43FD6B2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143" y="5362026"/>
            <a:ext cx="4259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Overall survival in years from </a:t>
            </a:r>
            <a:b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</a:b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risk-defining event</a:t>
            </a:r>
          </a:p>
        </p:txBody>
      </p:sp>
    </p:spTree>
    <p:extLst>
      <p:ext uri="{BB962C8B-B14F-4D97-AF65-F5344CB8AC3E}">
        <p14:creationId xmlns:p14="http://schemas.microsoft.com/office/powerpoint/2010/main" val="28167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40000"/>
              </a:lnSpc>
              <a:spcBef>
                <a:spcPct val="50000"/>
              </a:spcBef>
              <a:buFont typeface="Verdana" pitchFamily="34" charset="0"/>
              <a:buChar char=" "/>
              <a:defRPr sz="1275">
                <a:solidFill>
                  <a:schemeClr val="bg1"/>
                </a:solidFill>
                <a:latin typeface="Verdana" pitchFamily="34" charset="0"/>
              </a:defRPr>
            </a:lvl1pPr>
            <a:lvl2pPr marL="557213" indent="-214313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2pPr>
            <a:lvl3pPr marL="8572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3pPr>
            <a:lvl4pPr marL="12001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4pPr>
            <a:lvl5pPr marL="1543050" indent="-171450" algn="l" eaLnBrk="0" hangingPunct="0">
              <a:lnSpc>
                <a:spcPct val="140000"/>
              </a:lnSpc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5pPr>
            <a:lvl6pPr marL="18859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6pPr>
            <a:lvl7pPr marL="22288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7pPr>
            <a:lvl8pPr marL="25717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8pPr>
            <a:lvl9pPr marL="29146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275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BFA71-16F6-4CBD-9731-6D6F553E21BE}" type="slidenum">
              <a:rPr kumimoji="0" lang="en-US" alt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8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Geneva" charset="0"/>
            </a:endParaRP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733425" y="174325"/>
            <a:ext cx="8229600" cy="714375"/>
          </a:xfrm>
        </p:spPr>
        <p:txBody>
          <a:bodyPr/>
          <a:lstStyle/>
          <a:p>
            <a:r>
              <a:rPr lang="en-US" alt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positivity at end of </a:t>
            </a:r>
            <a:r>
              <a:rPr lang="en-US" alt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chemoimmunotherapy</a:t>
            </a:r>
            <a:r>
              <a:rPr lang="en-US" alt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predicts for poor outcome in follicular lymphoma</a:t>
            </a:r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7125482" y="6421265"/>
            <a:ext cx="47418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140000"/>
              </a:lnSpc>
              <a:spcBef>
                <a:spcPct val="50000"/>
              </a:spcBef>
              <a:buFont typeface="Verdana" pitchFamily="34" charset="0"/>
              <a:buChar char=" "/>
              <a:defRPr sz="17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algn="l" eaLnBrk="0" hangingPunct="0">
              <a:lnSpc>
                <a:spcPct val="140000"/>
              </a:lnSpc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Trotman et al., </a:t>
            </a:r>
            <a:r>
              <a:rPr kumimoji="0" lang="en-US" alt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Lancet Oncology</a:t>
            </a: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  19:1530-42,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915F5C-D454-E64B-999A-0A1B0C93E30D}"/>
              </a:ext>
            </a:extLst>
          </p:cNvPr>
          <p:cNvGrpSpPr/>
          <p:nvPr/>
        </p:nvGrpSpPr>
        <p:grpSpPr>
          <a:xfrm>
            <a:off x="4120243" y="1792450"/>
            <a:ext cx="7781299" cy="3313937"/>
            <a:chOff x="4120244" y="1776583"/>
            <a:chExt cx="5959928" cy="2538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3" t="69510" r="21873" b="6679"/>
            <a:stretch/>
          </p:blipFill>
          <p:spPr>
            <a:xfrm>
              <a:off x="4120244" y="1822898"/>
              <a:ext cx="5959928" cy="24919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53213" y="1776583"/>
              <a:ext cx="332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PET CR 87% 30 month PFS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48225" y="2919066"/>
              <a:ext cx="383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10E2F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PET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0E2F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nonCR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10E2F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 55% 30 month PFS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33926" y="3235390"/>
              <a:ext cx="2676525" cy="731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39163" y="2285229"/>
              <a:ext cx="1209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N=448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25242" y="3297923"/>
              <a:ext cx="132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10E2F"/>
                  </a:solidFill>
                  <a:effectLst/>
                  <a:uLnTx/>
                  <a:uFillTx/>
                  <a:latin typeface="Arial" charset="0"/>
                  <a:ea typeface="Geneva" charset="0"/>
                </a:rPr>
                <a:t>N=60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2902" y="1852919"/>
            <a:ext cx="3493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GALLIUM patient population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Subset with PET scans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Lugano criteria most predictive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Identifies 12% of patients with poor outcomes</a:t>
            </a:r>
          </a:p>
        </p:txBody>
      </p:sp>
      <p:pic>
        <p:nvPicPr>
          <p:cNvPr id="14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A81F60AE-087E-F54B-A2A8-A3BAA13A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7B102-84B6-E24F-BD9B-A47C953EE98A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5"/>
          <p:cNvSpPr>
            <a:spLocks noGrp="1"/>
          </p:cNvSpPr>
          <p:nvPr>
            <p:ph type="title"/>
          </p:nvPr>
        </p:nvSpPr>
        <p:spPr>
          <a:xfrm>
            <a:off x="625085" y="358871"/>
            <a:ext cx="8229600" cy="714375"/>
          </a:xfrm>
        </p:spPr>
        <p:txBody>
          <a:bodyPr/>
          <a:lstStyle/>
          <a:p>
            <a:r>
              <a:rPr lang="en-US" altLang="ja-JP" sz="2800" dirty="0"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GADOLIN Study: Rituximab-refractory FL</a:t>
            </a:r>
            <a:endParaRPr lang="en-GB" altLang="ja-JP" sz="2800" dirty="0">
              <a:solidFill>
                <a:srgbClr val="00006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353ED-5E09-9349-A0EA-13D968E490C8}"/>
              </a:ext>
            </a:extLst>
          </p:cNvPr>
          <p:cNvGrpSpPr/>
          <p:nvPr/>
        </p:nvGrpSpPr>
        <p:grpSpPr>
          <a:xfrm>
            <a:off x="1237566" y="1309624"/>
            <a:ext cx="9716865" cy="3588635"/>
            <a:chOff x="2782438" y="1817688"/>
            <a:chExt cx="6598100" cy="2436812"/>
          </a:xfrm>
        </p:grpSpPr>
        <p:grpSp>
          <p:nvGrpSpPr>
            <p:cNvPr id="38915" name="Group 31"/>
            <p:cNvGrpSpPr>
              <a:grpSpLocks/>
            </p:cNvGrpSpPr>
            <p:nvPr/>
          </p:nvGrpSpPr>
          <p:grpSpPr bwMode="auto">
            <a:xfrm>
              <a:off x="2782438" y="1817688"/>
              <a:ext cx="6499676" cy="1928812"/>
              <a:chOff x="153103" y="935830"/>
              <a:chExt cx="8667042" cy="1927619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3654997" y="935830"/>
                <a:ext cx="1871308" cy="456917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G-B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 bwMode="auto">
              <a:xfrm>
                <a:off x="3654997" y="2446195"/>
                <a:ext cx="1871308" cy="417254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B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153103" y="1358652"/>
                <a:ext cx="2365137" cy="1134520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54000" tIns="0" rIns="0" bIns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Rituximab-refractory 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CD20+ iNHL </a:t>
                </a:r>
                <a:b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</a:b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(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incl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 FL, MZL and SLL)</a:t>
                </a:r>
                <a:b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</a:b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(N=413)</a:t>
                </a:r>
              </a:p>
            </p:txBody>
          </p:sp>
          <p:cxnSp>
            <p:nvCxnSpPr>
              <p:cNvPr id="5" name="Straight Arrow Connector 4"/>
              <p:cNvCxnSpPr>
                <a:cxnSpLocks/>
                <a:stCxn id="37" idx="3"/>
              </p:cNvCxnSpPr>
              <p:nvPr/>
            </p:nvCxnSpPr>
            <p:spPr bwMode="auto">
              <a:xfrm>
                <a:off x="2518240" y="1925912"/>
                <a:ext cx="285777" cy="48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 bwMode="auto">
              <a:xfrm>
                <a:off x="2804018" y="1717983"/>
                <a:ext cx="467826" cy="349034"/>
              </a:xfrm>
              <a:prstGeom prst="ellipse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2" name="Elbow Connector 11"/>
              <p:cNvCxnSpPr>
                <a:stCxn id="7" idx="0"/>
                <a:endCxn id="35" idx="1"/>
              </p:cNvCxnSpPr>
              <p:nvPr/>
            </p:nvCxnSpPr>
            <p:spPr bwMode="auto">
              <a:xfrm rot="5400000" flipH="1" flipV="1">
                <a:off x="3069087" y="1132074"/>
                <a:ext cx="553694" cy="618124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>
                <a:stCxn id="7" idx="4"/>
                <a:endCxn id="36" idx="1"/>
              </p:cNvCxnSpPr>
              <p:nvPr/>
            </p:nvCxnSpPr>
            <p:spPr bwMode="auto">
              <a:xfrm rot="16200000" flipH="1">
                <a:off x="3051635" y="2052255"/>
                <a:ext cx="588599" cy="618124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35" idx="3"/>
                <a:endCxn id="30" idx="1"/>
              </p:cNvCxnSpPr>
              <p:nvPr/>
            </p:nvCxnSpPr>
            <p:spPr bwMode="auto">
              <a:xfrm>
                <a:off x="5526305" y="1164289"/>
                <a:ext cx="1447935" cy="15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/>
              <p:cNvSpPr/>
              <p:nvPr/>
            </p:nvSpPr>
            <p:spPr bwMode="auto">
              <a:xfrm>
                <a:off x="6974240" y="942176"/>
                <a:ext cx="1845905" cy="44739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G-maintenance</a:t>
                </a:r>
              </a:p>
            </p:txBody>
          </p:sp>
          <p:sp>
            <p:nvSpPr>
              <p:cNvPr id="38933" name="TextBox 30"/>
              <p:cNvSpPr txBox="1">
                <a:spLocks noChangeArrowheads="1"/>
              </p:cNvSpPr>
              <p:nvPr/>
            </p:nvSpPr>
            <p:spPr bwMode="auto">
              <a:xfrm>
                <a:off x="5695462" y="973680"/>
                <a:ext cx="1075632" cy="208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CR/ PR/ SD</a:t>
                </a:r>
                <a:endPara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25620" name="Rectangle 14"/>
              <p:cNvSpPr>
                <a:spLocks noChangeArrowheads="1"/>
              </p:cNvSpPr>
              <p:nvPr/>
            </p:nvSpPr>
            <p:spPr bwMode="auto">
              <a:xfrm>
                <a:off x="2975972" y="1762405"/>
                <a:ext cx="117568" cy="146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R</a:t>
                </a:r>
              </a:p>
            </p:txBody>
          </p:sp>
          <p:sp>
            <p:nvSpPr>
              <p:cNvPr id="38935" name="Rectangle 15"/>
              <p:cNvSpPr>
                <a:spLocks noChangeArrowheads="1"/>
              </p:cNvSpPr>
              <p:nvPr/>
            </p:nvSpPr>
            <p:spPr bwMode="auto">
              <a:xfrm>
                <a:off x="2924852" y="1906198"/>
                <a:ext cx="224977" cy="146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1:1</a:t>
                </a:r>
              </a:p>
            </p:txBody>
          </p:sp>
        </p:grpSp>
        <p:sp>
          <p:nvSpPr>
            <p:cNvPr id="38916" name="Rectangle 5"/>
            <p:cNvSpPr>
              <a:spLocks noChangeArrowheads="1"/>
            </p:cNvSpPr>
            <p:nvPr/>
          </p:nvSpPr>
          <p:spPr bwMode="auto">
            <a:xfrm>
              <a:off x="5378451" y="2284414"/>
              <a:ext cx="2519363" cy="940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Obinutuzumab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1000 mg i.v. Days 1, 8 and 15 Cycle 1; </a:t>
              </a:r>
              <a:b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</a:b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Day 1 Cycle 2–6 (28 day cycles)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Bendamustine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90 mg/m</a:t>
              </a:r>
              <a:r>
                <a:rPr kumimoji="0" lang="en-GB" altLang="en-US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2</a:t>
              </a: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/day i.v. </a:t>
              </a: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Days 1 and 2 Cycles </a:t>
              </a:r>
              <a:b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</a:b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1–6 (28 day cycles)</a:t>
              </a:r>
            </a:p>
          </p:txBody>
        </p:sp>
        <p:sp>
          <p:nvSpPr>
            <p:cNvPr id="38917" name="Rectangle 13"/>
            <p:cNvSpPr>
              <a:spLocks noChangeArrowheads="1"/>
            </p:cNvSpPr>
            <p:nvPr/>
          </p:nvSpPr>
          <p:spPr bwMode="auto">
            <a:xfrm>
              <a:off x="7994650" y="2282826"/>
              <a:ext cx="138588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Obinutuzumab 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1000 mg i.v. every 2 months for 2 years or until progression</a:t>
              </a:r>
            </a:p>
          </p:txBody>
        </p:sp>
        <p:sp>
          <p:nvSpPr>
            <p:cNvPr id="38918" name="Rectangle 14"/>
            <p:cNvSpPr>
              <a:spLocks noChangeArrowheads="1"/>
            </p:cNvSpPr>
            <p:nvPr/>
          </p:nvSpPr>
          <p:spPr bwMode="auto">
            <a:xfrm>
              <a:off x="5378450" y="3746500"/>
              <a:ext cx="213995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Bendamustine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120 mg/m</a:t>
              </a:r>
              <a:r>
                <a:rPr kumimoji="0" lang="en-GB" altLang="en-US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2</a:t>
              </a:r>
              <a:r>
                <a:rPr kumimoji="0" lang="en-GB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/day </a:t>
              </a: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Days 1 and 2 Cycles 1–6 (28 day cycles)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36863" y="3375994"/>
              <a:ext cx="2571750" cy="7941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Geneva" charset="0"/>
                </a:rPr>
                <a:t>Stratification factors: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93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Geneva" charset="0"/>
                </a:rPr>
                <a:t>NHL subtype (FL vs other) 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93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Geneva" charset="0"/>
                </a:rPr>
                <a:t>Prior therapies (≤2 vs &gt;2)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93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Geneva" charset="0"/>
                </a:rPr>
                <a:t>Refractory type (R-mono vs R-chemo)</a:t>
              </a:r>
            </a:p>
            <a:p>
              <a:pPr marL="128588" marR="0" lvl="0" indent="-128588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0093D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Geneva" charset="0"/>
                </a:rPr>
                <a:t>Geographic region</a:t>
              </a:r>
            </a:p>
          </p:txBody>
        </p:sp>
      </p:grpSp>
      <p:sp>
        <p:nvSpPr>
          <p:cNvPr id="38920" name="Content Placeholder 2"/>
          <p:cNvSpPr txBox="1">
            <a:spLocks/>
          </p:cNvSpPr>
          <p:nvPr/>
        </p:nvSpPr>
        <p:spPr bwMode="auto">
          <a:xfrm>
            <a:off x="2428824" y="5056417"/>
            <a:ext cx="7905801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66750" indent="-266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66700" marR="0" lvl="0" indent="-2667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0093D3"/>
              </a:buClr>
              <a:buSzTx/>
              <a:buFontTx/>
              <a:buChar char="•"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International, randomized, open-label study </a:t>
            </a:r>
          </a:p>
          <a:p>
            <a:pPr marL="266700" marR="0" lvl="0" indent="-2667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0093D3"/>
              </a:buClr>
              <a:buSzTx/>
              <a:buFontTx/>
              <a:buChar char="•"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Response monitored by CT scan post-induction, then every 3 months for 2 years, then every 6 months (modified </a:t>
            </a:r>
            <a:r>
              <a:rPr kumimoji="0" lang="en-GB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Cheson</a:t>
            </a: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criteria 2007)   </a:t>
            </a:r>
          </a:p>
        </p:txBody>
      </p:sp>
      <p:sp>
        <p:nvSpPr>
          <p:cNvPr id="38921" name="TextBox 1"/>
          <p:cNvSpPr txBox="1">
            <a:spLocks noChangeArrowheads="1"/>
          </p:cNvSpPr>
          <p:nvPr/>
        </p:nvSpPr>
        <p:spPr bwMode="auto">
          <a:xfrm>
            <a:off x="8477250" y="6402389"/>
            <a:ext cx="3714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Sehn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et al, </a:t>
            </a:r>
            <a:r>
              <a:rPr kumimoji="0" lang="en-US" alt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Lancet Oncol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17:1081 2016</a:t>
            </a:r>
          </a:p>
        </p:txBody>
      </p:sp>
      <p:pic>
        <p:nvPicPr>
          <p:cNvPr id="24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980AA207-65EB-114A-86C9-C2172D80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31176E-5E52-DC42-AA5F-7F06B3C1A02C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84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8813" y="266699"/>
            <a:ext cx="8229600" cy="714375"/>
          </a:xfrm>
        </p:spPr>
        <p:txBody>
          <a:bodyPr vert="horz" wrap="square" lIns="91440" tIns="275843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5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GADOLIN: OS improvement seen in long-term follow-up</a:t>
            </a:r>
            <a:endParaRPr sz="2400" spc="-15" dirty="0">
              <a:solidFill>
                <a:srgbClr val="000066"/>
              </a:solidFill>
            </a:endParaRPr>
          </a:p>
        </p:txBody>
      </p:sp>
      <p:sp>
        <p:nvSpPr>
          <p:cNvPr id="40963" name="object 3"/>
          <p:cNvSpPr>
            <a:spLocks/>
          </p:cNvSpPr>
          <p:nvPr/>
        </p:nvSpPr>
        <p:spPr bwMode="auto">
          <a:xfrm>
            <a:off x="7782034" y="3061286"/>
            <a:ext cx="1618836" cy="781689"/>
          </a:xfrm>
          <a:custGeom>
            <a:avLst/>
            <a:gdLst>
              <a:gd name="T0" fmla="*/ 0 w 1296670"/>
              <a:gd name="T1" fmla="*/ 0 h 468630"/>
              <a:gd name="T2" fmla="*/ 547662 w 1296670"/>
              <a:gd name="T3" fmla="*/ 0 h 468630"/>
              <a:gd name="T4" fmla="*/ 547662 w 1296670"/>
              <a:gd name="T5" fmla="*/ 471256 h 468630"/>
              <a:gd name="T6" fmla="*/ 0 w 1296670"/>
              <a:gd name="T7" fmla="*/ 471256 h 468630"/>
              <a:gd name="T8" fmla="*/ 0 w 1296670"/>
              <a:gd name="T9" fmla="*/ 0 h 468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6670" h="468630">
                <a:moveTo>
                  <a:pt x="0" y="0"/>
                </a:moveTo>
                <a:lnTo>
                  <a:pt x="1296149" y="0"/>
                </a:lnTo>
                <a:lnTo>
                  <a:pt x="1296149" y="468236"/>
                </a:lnTo>
                <a:lnTo>
                  <a:pt x="0" y="468236"/>
                </a:lnTo>
                <a:lnTo>
                  <a:pt x="0" y="0"/>
                </a:lnTo>
                <a:close/>
              </a:path>
            </a:pathLst>
          </a:custGeom>
          <a:solidFill>
            <a:srgbClr val="E9F5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4" name="object 4"/>
          <p:cNvSpPr>
            <a:spLocks/>
          </p:cNvSpPr>
          <p:nvPr/>
        </p:nvSpPr>
        <p:spPr bwMode="auto">
          <a:xfrm>
            <a:off x="9400871" y="3061286"/>
            <a:ext cx="1257040" cy="781689"/>
          </a:xfrm>
          <a:custGeom>
            <a:avLst/>
            <a:gdLst>
              <a:gd name="T0" fmla="*/ 0 w 1008379"/>
              <a:gd name="T1" fmla="*/ 0 h 468630"/>
              <a:gd name="T2" fmla="*/ 424505 w 1008379"/>
              <a:gd name="T3" fmla="*/ 0 h 468630"/>
              <a:gd name="T4" fmla="*/ 424505 w 1008379"/>
              <a:gd name="T5" fmla="*/ 471256 h 468630"/>
              <a:gd name="T6" fmla="*/ 0 w 1008379"/>
              <a:gd name="T7" fmla="*/ 471256 h 468630"/>
              <a:gd name="T8" fmla="*/ 0 w 1008379"/>
              <a:gd name="T9" fmla="*/ 0 h 468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379" h="468630">
                <a:moveTo>
                  <a:pt x="0" y="0"/>
                </a:moveTo>
                <a:lnTo>
                  <a:pt x="1008240" y="0"/>
                </a:lnTo>
                <a:lnTo>
                  <a:pt x="1008240" y="468236"/>
                </a:lnTo>
                <a:lnTo>
                  <a:pt x="0" y="468236"/>
                </a:lnTo>
                <a:lnTo>
                  <a:pt x="0" y="0"/>
                </a:lnTo>
                <a:close/>
              </a:path>
            </a:pathLst>
          </a:custGeom>
          <a:solidFill>
            <a:srgbClr val="E9F5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10657911" y="3061286"/>
            <a:ext cx="1257040" cy="781689"/>
          </a:xfrm>
          <a:custGeom>
            <a:avLst/>
            <a:gdLst>
              <a:gd name="T0" fmla="*/ 0 w 1008379"/>
              <a:gd name="T1" fmla="*/ 0 h 468630"/>
              <a:gd name="T2" fmla="*/ 424505 w 1008379"/>
              <a:gd name="T3" fmla="*/ 0 h 468630"/>
              <a:gd name="T4" fmla="*/ 424505 w 1008379"/>
              <a:gd name="T5" fmla="*/ 471256 h 468630"/>
              <a:gd name="T6" fmla="*/ 0 w 1008379"/>
              <a:gd name="T7" fmla="*/ 471256 h 468630"/>
              <a:gd name="T8" fmla="*/ 0 w 1008379"/>
              <a:gd name="T9" fmla="*/ 0 h 468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379" h="468630">
                <a:moveTo>
                  <a:pt x="0" y="0"/>
                </a:moveTo>
                <a:lnTo>
                  <a:pt x="1008240" y="0"/>
                </a:lnTo>
                <a:lnTo>
                  <a:pt x="1008240" y="468236"/>
                </a:lnTo>
                <a:lnTo>
                  <a:pt x="0" y="468236"/>
                </a:lnTo>
                <a:lnTo>
                  <a:pt x="0" y="0"/>
                </a:lnTo>
                <a:close/>
              </a:path>
            </a:pathLst>
          </a:custGeom>
          <a:solidFill>
            <a:srgbClr val="E9F5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6" name="object 6"/>
          <p:cNvSpPr>
            <a:spLocks/>
          </p:cNvSpPr>
          <p:nvPr/>
        </p:nvSpPr>
        <p:spPr bwMode="auto">
          <a:xfrm>
            <a:off x="7782034" y="2282237"/>
            <a:ext cx="4132917" cy="0"/>
          </a:xfrm>
          <a:custGeom>
            <a:avLst/>
            <a:gdLst>
              <a:gd name="T0" fmla="*/ 0 w 3312795"/>
              <a:gd name="T1" fmla="*/ 1397466 w 3312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12795">
                <a:moveTo>
                  <a:pt x="0" y="0"/>
                </a:moveTo>
                <a:lnTo>
                  <a:pt x="3312617" y="0"/>
                </a:lnTo>
              </a:path>
            </a:pathLst>
          </a:custGeom>
          <a:noFill/>
          <a:ln w="28575">
            <a:solidFill>
              <a:srgbClr val="1070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7" name="object 7"/>
          <p:cNvSpPr>
            <a:spLocks/>
          </p:cNvSpPr>
          <p:nvPr/>
        </p:nvSpPr>
        <p:spPr bwMode="auto">
          <a:xfrm>
            <a:off x="7771473" y="3840333"/>
            <a:ext cx="4156683" cy="0"/>
          </a:xfrm>
          <a:custGeom>
            <a:avLst/>
            <a:gdLst>
              <a:gd name="T0" fmla="*/ 0 w 3331845"/>
              <a:gd name="T1" fmla="*/ 1405502 w 33318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31845">
                <a:moveTo>
                  <a:pt x="0" y="0"/>
                </a:moveTo>
                <a:lnTo>
                  <a:pt x="3331667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8" name="object 8"/>
          <p:cNvSpPr>
            <a:spLocks/>
          </p:cNvSpPr>
          <p:nvPr/>
        </p:nvSpPr>
        <p:spPr bwMode="auto">
          <a:xfrm>
            <a:off x="7782034" y="3824490"/>
            <a:ext cx="0" cy="810739"/>
          </a:xfrm>
          <a:custGeom>
            <a:avLst/>
            <a:gdLst>
              <a:gd name="T0" fmla="*/ 0 h 487679"/>
              <a:gd name="T1" fmla="*/ 487131 h 4876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7679">
                <a:moveTo>
                  <a:pt x="0" y="0"/>
                </a:moveTo>
                <a:lnTo>
                  <a:pt x="0" y="48728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69" name="object 9"/>
          <p:cNvSpPr>
            <a:spLocks/>
          </p:cNvSpPr>
          <p:nvPr/>
        </p:nvSpPr>
        <p:spPr bwMode="auto">
          <a:xfrm>
            <a:off x="11914951" y="3824490"/>
            <a:ext cx="0" cy="810739"/>
          </a:xfrm>
          <a:custGeom>
            <a:avLst/>
            <a:gdLst>
              <a:gd name="T0" fmla="*/ 0 h 487679"/>
              <a:gd name="T1" fmla="*/ 487131 h 4876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7679">
                <a:moveTo>
                  <a:pt x="0" y="0"/>
                </a:moveTo>
                <a:lnTo>
                  <a:pt x="0" y="48728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70" name="object 10"/>
          <p:cNvSpPr>
            <a:spLocks/>
          </p:cNvSpPr>
          <p:nvPr/>
        </p:nvSpPr>
        <p:spPr bwMode="auto">
          <a:xfrm>
            <a:off x="7771473" y="4619382"/>
            <a:ext cx="4156683" cy="0"/>
          </a:xfrm>
          <a:custGeom>
            <a:avLst/>
            <a:gdLst>
              <a:gd name="T0" fmla="*/ 0 w 3331845"/>
              <a:gd name="T1" fmla="*/ 1405502 w 33318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31845">
                <a:moveTo>
                  <a:pt x="0" y="0"/>
                </a:moveTo>
                <a:lnTo>
                  <a:pt x="3331667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71" name="object 11"/>
          <p:cNvSpPr txBox="1">
            <a:spLocks noChangeArrowheads="1"/>
          </p:cNvSpPr>
          <p:nvPr/>
        </p:nvSpPr>
        <p:spPr bwMode="auto">
          <a:xfrm>
            <a:off x="9741540" y="1608825"/>
            <a:ext cx="575703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571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700" marR="0" lvl="0" indent="571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070B5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G-B, n=164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eneva" charset="0"/>
              <a:cs typeface="Arial" panose="020B0604020202020204" pitchFamily="34" charset="0"/>
            </a:endParaRPr>
          </a:p>
        </p:txBody>
      </p:sp>
      <p:sp>
        <p:nvSpPr>
          <p:cNvPr id="40972" name="object 12"/>
          <p:cNvSpPr txBox="1">
            <a:spLocks noChangeArrowheads="1"/>
          </p:cNvSpPr>
          <p:nvPr/>
        </p:nvSpPr>
        <p:spPr bwMode="auto">
          <a:xfrm>
            <a:off x="10998580" y="1608825"/>
            <a:ext cx="575703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41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700" marR="0" lvl="0" indent="141288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1070B5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B, n=171</a:t>
            </a: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eneva" charset="0"/>
              <a:cs typeface="Arial" panose="020B0604020202020204" pitchFamily="34" charset="0"/>
            </a:endParaRPr>
          </a:p>
        </p:txBody>
      </p:sp>
      <p:sp>
        <p:nvSpPr>
          <p:cNvPr id="40973" name="object 13"/>
          <p:cNvSpPr txBox="1">
            <a:spLocks noChangeArrowheads="1"/>
          </p:cNvSpPr>
          <p:nvPr/>
        </p:nvSpPr>
        <p:spPr bwMode="auto">
          <a:xfrm>
            <a:off x="7858620" y="2387872"/>
            <a:ext cx="1267604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70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Pts with event, n (%)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633266" y="2535759"/>
            <a:ext cx="794892" cy="2297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39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(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23.8)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90306" y="2535759"/>
            <a:ext cx="794892" cy="2297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64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(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37.4)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40976" name="object 16"/>
          <p:cNvSpPr txBox="1">
            <a:spLocks noChangeArrowheads="1"/>
          </p:cNvSpPr>
          <p:nvPr/>
        </p:nvSpPr>
        <p:spPr bwMode="auto">
          <a:xfrm>
            <a:off x="7858621" y="3166921"/>
            <a:ext cx="977111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70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Median OS (mo)</a:t>
            </a:r>
          </a:p>
        </p:txBody>
      </p:sp>
      <p:sp>
        <p:nvSpPr>
          <p:cNvPr id="40977" name="object 17"/>
          <p:cNvSpPr txBox="1">
            <a:spLocks noChangeArrowheads="1"/>
          </p:cNvSpPr>
          <p:nvPr/>
        </p:nvSpPr>
        <p:spPr bwMode="auto">
          <a:xfrm>
            <a:off x="9622701" y="3166921"/>
            <a:ext cx="810737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201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700" marR="0" lvl="0" indent="2016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NR (NR, NR)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832206" y="3166921"/>
            <a:ext cx="908449" cy="45950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53.9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(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40.9,</a:t>
            </a: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NR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)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58621" y="3945968"/>
            <a:ext cx="1156688" cy="45950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H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R 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(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95%</a:t>
            </a:r>
            <a:r>
              <a:rPr kumimoji="0" sz="15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C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I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),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p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-</a:t>
            </a:r>
            <a:r>
              <a:rPr kumimoji="0" sz="15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v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a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l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ue</a:t>
            </a:r>
          </a:p>
        </p:txBody>
      </p:sp>
      <p:sp>
        <p:nvSpPr>
          <p:cNvPr id="40980" name="object 20"/>
          <p:cNvSpPr txBox="1">
            <a:spLocks noChangeArrowheads="1"/>
          </p:cNvSpPr>
          <p:nvPr/>
        </p:nvSpPr>
        <p:spPr bwMode="auto">
          <a:xfrm>
            <a:off x="9918477" y="3945968"/>
            <a:ext cx="1481511" cy="45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71463" indent="-258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71463" marR="0" lvl="0" indent="-2587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0.58 (0.39, 0.86), p=0.0061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091015" y="5078890"/>
            <a:ext cx="3512318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M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ed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i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a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n</a:t>
            </a:r>
            <a:r>
              <a:rPr kumimoji="0" sz="1400" b="0" i="1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400" b="0" i="1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f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o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ll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ow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-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u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p</a:t>
            </a:r>
            <a:r>
              <a:rPr kumimoji="0" sz="1400" b="0" i="1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(</a:t>
            </a:r>
            <a:r>
              <a:rPr kumimoji="0" sz="1400" b="0" i="1" u="none" strike="noStrike" kern="1200" cap="none" spc="-8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F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L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):</a:t>
            </a:r>
            <a:r>
              <a:rPr kumimoji="0" sz="1400" b="0" i="1" u="none" strike="noStrike" kern="1200" cap="none" spc="-1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31</a:t>
            </a:r>
            <a:r>
              <a:rPr kumimoji="0" sz="1400" b="0" i="1" u="none" strike="noStrike" kern="1200" cap="none" spc="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2</a:t>
            </a:r>
            <a:r>
              <a:rPr kumimoji="0" sz="1400" b="0" i="1" u="none" strike="noStrike" kern="1200" cap="none" spc="-23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400" b="0" i="1" u="none" strike="noStrike" kern="1200" cap="none" spc="-8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m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on</a:t>
            </a:r>
            <a:r>
              <a:rPr kumimoji="0" sz="1400" b="0" i="1" u="none" strike="noStrike" kern="1200" cap="none" spc="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t</a:t>
            </a:r>
            <a:r>
              <a:rPr kumimoji="0" sz="1400" b="0" i="1" u="none" strike="noStrike" kern="1200" cap="none" spc="-4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h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89266" y="2255829"/>
            <a:ext cx="2614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.8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89266" y="2902835"/>
            <a:ext cx="2614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89266" y="3549841"/>
            <a:ext cx="2614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.4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89266" y="4196849"/>
            <a:ext cx="2614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23948" y="4846494"/>
            <a:ext cx="12676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89266" y="1608825"/>
            <a:ext cx="26144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1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.0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67125" y="2802948"/>
            <a:ext cx="230832" cy="1086970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P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r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obab</a:t>
            </a:r>
            <a:r>
              <a:rPr kumimoji="0" sz="15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ili</a:t>
            </a:r>
            <a:r>
              <a:rPr kumimoji="0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t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y</a:t>
            </a:r>
          </a:p>
        </p:txBody>
      </p:sp>
      <p:sp>
        <p:nvSpPr>
          <p:cNvPr id="40989" name="object 32"/>
          <p:cNvSpPr>
            <a:spLocks/>
          </p:cNvSpPr>
          <p:nvPr/>
        </p:nvSpPr>
        <p:spPr bwMode="auto">
          <a:xfrm>
            <a:off x="7330452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0" name="object 33"/>
          <p:cNvSpPr>
            <a:spLocks/>
          </p:cNvSpPr>
          <p:nvPr/>
        </p:nvSpPr>
        <p:spPr bwMode="auto">
          <a:xfrm>
            <a:off x="2022364" y="1732944"/>
            <a:ext cx="5310732" cy="3237671"/>
          </a:xfrm>
          <a:custGeom>
            <a:avLst/>
            <a:gdLst>
              <a:gd name="T0" fmla="*/ 0 w 4257040"/>
              <a:gd name="T1" fmla="*/ 0 h 1947545"/>
              <a:gd name="T2" fmla="*/ 0 w 4257040"/>
              <a:gd name="T3" fmla="*/ 1943957 h 1947545"/>
              <a:gd name="T4" fmla="*/ 1794923 w 4257040"/>
              <a:gd name="T5" fmla="*/ 1943957 h 19475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57040" h="1947545">
                <a:moveTo>
                  <a:pt x="0" y="0"/>
                </a:moveTo>
                <a:lnTo>
                  <a:pt x="0" y="1947367"/>
                </a:lnTo>
                <a:lnTo>
                  <a:pt x="4256430" y="1947367"/>
                </a:lnTo>
              </a:path>
            </a:pathLst>
          </a:custGeom>
          <a:noFill/>
          <a:ln w="19050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77995" y="5189804"/>
            <a:ext cx="469846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561" algn="l"/>
                <a:tab pos="589598" algn="l"/>
                <a:tab pos="879634" algn="l"/>
                <a:tab pos="1170146" algn="l"/>
                <a:tab pos="1460183" algn="l"/>
                <a:tab pos="1750219" algn="l"/>
                <a:tab pos="2040731" algn="l"/>
                <a:tab pos="2330768" algn="l"/>
                <a:tab pos="2620803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12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18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24	30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36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42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48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54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60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     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66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444898" y="5189805"/>
            <a:ext cx="12412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6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961624" y="5189805"/>
            <a:ext cx="124119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 charset="0"/>
              <a:cs typeface="Arial"/>
            </a:endParaRPr>
          </a:p>
        </p:txBody>
      </p:sp>
      <p:sp>
        <p:nvSpPr>
          <p:cNvPr id="40994" name="object 39"/>
          <p:cNvSpPr>
            <a:spLocks/>
          </p:cNvSpPr>
          <p:nvPr/>
        </p:nvSpPr>
        <p:spPr bwMode="auto">
          <a:xfrm>
            <a:off x="6847179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5" name="object 40"/>
          <p:cNvSpPr>
            <a:spLocks/>
          </p:cNvSpPr>
          <p:nvPr/>
        </p:nvSpPr>
        <p:spPr bwMode="auto">
          <a:xfrm>
            <a:off x="6366546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6" name="object 41"/>
          <p:cNvSpPr>
            <a:spLocks/>
          </p:cNvSpPr>
          <p:nvPr/>
        </p:nvSpPr>
        <p:spPr bwMode="auto">
          <a:xfrm>
            <a:off x="1903525" y="1732942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7" name="object 42"/>
          <p:cNvSpPr>
            <a:spLocks/>
          </p:cNvSpPr>
          <p:nvPr/>
        </p:nvSpPr>
        <p:spPr bwMode="auto">
          <a:xfrm>
            <a:off x="1903525" y="2379949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8" name="object 43"/>
          <p:cNvSpPr>
            <a:spLocks/>
          </p:cNvSpPr>
          <p:nvPr/>
        </p:nvSpPr>
        <p:spPr bwMode="auto">
          <a:xfrm>
            <a:off x="1903525" y="3026954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99" name="object 44"/>
          <p:cNvSpPr>
            <a:spLocks/>
          </p:cNvSpPr>
          <p:nvPr/>
        </p:nvSpPr>
        <p:spPr bwMode="auto">
          <a:xfrm>
            <a:off x="1903525" y="3663398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0" name="object 45"/>
          <p:cNvSpPr>
            <a:spLocks/>
          </p:cNvSpPr>
          <p:nvPr/>
        </p:nvSpPr>
        <p:spPr bwMode="auto">
          <a:xfrm>
            <a:off x="1903525" y="4334171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1" name="object 46"/>
          <p:cNvSpPr>
            <a:spLocks/>
          </p:cNvSpPr>
          <p:nvPr/>
        </p:nvSpPr>
        <p:spPr bwMode="auto">
          <a:xfrm>
            <a:off x="1903525" y="4970613"/>
            <a:ext cx="116197" cy="0"/>
          </a:xfrm>
          <a:custGeom>
            <a:avLst/>
            <a:gdLst>
              <a:gd name="T0" fmla="*/ 0 w 93980"/>
              <a:gd name="T1" fmla="*/ 38648 w 939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3980">
                <a:moveTo>
                  <a:pt x="0" y="0"/>
                </a:moveTo>
                <a:lnTo>
                  <a:pt x="93599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2" name="object 47"/>
          <p:cNvSpPr>
            <a:spLocks/>
          </p:cNvSpPr>
          <p:nvPr/>
        </p:nvSpPr>
        <p:spPr bwMode="auto">
          <a:xfrm>
            <a:off x="5880631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3" name="object 48"/>
          <p:cNvSpPr>
            <a:spLocks/>
          </p:cNvSpPr>
          <p:nvPr/>
        </p:nvSpPr>
        <p:spPr bwMode="auto">
          <a:xfrm>
            <a:off x="5399998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4" name="object 49"/>
          <p:cNvSpPr>
            <a:spLocks/>
          </p:cNvSpPr>
          <p:nvPr/>
        </p:nvSpPr>
        <p:spPr bwMode="auto">
          <a:xfrm>
            <a:off x="4916724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5" name="object 50"/>
          <p:cNvSpPr>
            <a:spLocks/>
          </p:cNvSpPr>
          <p:nvPr/>
        </p:nvSpPr>
        <p:spPr bwMode="auto">
          <a:xfrm>
            <a:off x="4433451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6" name="object 51"/>
          <p:cNvSpPr>
            <a:spLocks/>
          </p:cNvSpPr>
          <p:nvPr/>
        </p:nvSpPr>
        <p:spPr bwMode="auto">
          <a:xfrm>
            <a:off x="3952818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7" name="object 52"/>
          <p:cNvSpPr>
            <a:spLocks/>
          </p:cNvSpPr>
          <p:nvPr/>
        </p:nvSpPr>
        <p:spPr bwMode="auto">
          <a:xfrm>
            <a:off x="3469543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8" name="object 53"/>
          <p:cNvSpPr>
            <a:spLocks/>
          </p:cNvSpPr>
          <p:nvPr/>
        </p:nvSpPr>
        <p:spPr bwMode="auto">
          <a:xfrm>
            <a:off x="2986270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09" name="object 54"/>
          <p:cNvSpPr>
            <a:spLocks/>
          </p:cNvSpPr>
          <p:nvPr/>
        </p:nvSpPr>
        <p:spPr bwMode="auto">
          <a:xfrm>
            <a:off x="2502995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0" name="object 55"/>
          <p:cNvSpPr>
            <a:spLocks/>
          </p:cNvSpPr>
          <p:nvPr/>
        </p:nvSpPr>
        <p:spPr bwMode="auto">
          <a:xfrm>
            <a:off x="2022362" y="4970615"/>
            <a:ext cx="0" cy="155810"/>
          </a:xfrm>
          <a:custGeom>
            <a:avLst/>
            <a:gdLst>
              <a:gd name="T0" fmla="*/ 93177 h 93979"/>
              <a:gd name="T1" fmla="*/ 0 h 93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79">
                <a:moveTo>
                  <a:pt x="0" y="93725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1" name="object 56"/>
          <p:cNvSpPr>
            <a:spLocks/>
          </p:cNvSpPr>
          <p:nvPr/>
        </p:nvSpPr>
        <p:spPr bwMode="auto">
          <a:xfrm>
            <a:off x="7232742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2" name="object 57"/>
          <p:cNvSpPr>
            <a:spLocks/>
          </p:cNvSpPr>
          <p:nvPr/>
        </p:nvSpPr>
        <p:spPr bwMode="auto">
          <a:xfrm>
            <a:off x="7193128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3" name="object 58"/>
          <p:cNvSpPr>
            <a:spLocks/>
          </p:cNvSpPr>
          <p:nvPr/>
        </p:nvSpPr>
        <p:spPr bwMode="auto">
          <a:xfrm>
            <a:off x="7111263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4" name="object 59"/>
          <p:cNvSpPr>
            <a:spLocks/>
          </p:cNvSpPr>
          <p:nvPr/>
        </p:nvSpPr>
        <p:spPr bwMode="auto">
          <a:xfrm>
            <a:off x="6709855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5" name="object 60"/>
          <p:cNvSpPr>
            <a:spLocks/>
          </p:cNvSpPr>
          <p:nvPr/>
        </p:nvSpPr>
        <p:spPr bwMode="auto">
          <a:xfrm>
            <a:off x="6670242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6" name="object 61"/>
          <p:cNvSpPr>
            <a:spLocks/>
          </p:cNvSpPr>
          <p:nvPr/>
        </p:nvSpPr>
        <p:spPr bwMode="auto">
          <a:xfrm>
            <a:off x="6575172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7" name="object 62"/>
          <p:cNvSpPr>
            <a:spLocks/>
          </p:cNvSpPr>
          <p:nvPr/>
        </p:nvSpPr>
        <p:spPr bwMode="auto">
          <a:xfrm>
            <a:off x="6559327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8" name="object 63"/>
          <p:cNvSpPr>
            <a:spLocks/>
          </p:cNvSpPr>
          <p:nvPr/>
        </p:nvSpPr>
        <p:spPr bwMode="auto">
          <a:xfrm>
            <a:off x="6477461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19" name="object 64"/>
          <p:cNvSpPr>
            <a:spLocks/>
          </p:cNvSpPr>
          <p:nvPr/>
        </p:nvSpPr>
        <p:spPr bwMode="auto">
          <a:xfrm>
            <a:off x="6350701" y="3248786"/>
            <a:ext cx="0" cy="81867"/>
          </a:xfrm>
          <a:custGeom>
            <a:avLst/>
            <a:gdLst>
              <a:gd name="T0" fmla="*/ 0 h 48260"/>
              <a:gd name="T1" fmla="*/ 50121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0" name="object 65"/>
          <p:cNvSpPr>
            <a:spLocks/>
          </p:cNvSpPr>
          <p:nvPr/>
        </p:nvSpPr>
        <p:spPr bwMode="auto">
          <a:xfrm>
            <a:off x="6319011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1" name="object 66"/>
          <p:cNvSpPr>
            <a:spLocks/>
          </p:cNvSpPr>
          <p:nvPr/>
        </p:nvSpPr>
        <p:spPr bwMode="auto">
          <a:xfrm>
            <a:off x="6287321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2" name="object 67"/>
          <p:cNvSpPr>
            <a:spLocks/>
          </p:cNvSpPr>
          <p:nvPr/>
        </p:nvSpPr>
        <p:spPr bwMode="auto">
          <a:xfrm>
            <a:off x="6260912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3" name="object 68"/>
          <p:cNvSpPr>
            <a:spLocks/>
          </p:cNvSpPr>
          <p:nvPr/>
        </p:nvSpPr>
        <p:spPr bwMode="auto">
          <a:xfrm>
            <a:off x="6186969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4" name="object 69"/>
          <p:cNvSpPr>
            <a:spLocks/>
          </p:cNvSpPr>
          <p:nvPr/>
        </p:nvSpPr>
        <p:spPr bwMode="auto">
          <a:xfrm>
            <a:off x="6123589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5" name="object 70"/>
          <p:cNvSpPr>
            <a:spLocks/>
          </p:cNvSpPr>
          <p:nvPr/>
        </p:nvSpPr>
        <p:spPr bwMode="auto">
          <a:xfrm>
            <a:off x="6105102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6" name="object 71"/>
          <p:cNvSpPr>
            <a:spLocks/>
          </p:cNvSpPr>
          <p:nvPr/>
        </p:nvSpPr>
        <p:spPr bwMode="auto">
          <a:xfrm>
            <a:off x="6091899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7" name="object 72"/>
          <p:cNvSpPr>
            <a:spLocks/>
          </p:cNvSpPr>
          <p:nvPr/>
        </p:nvSpPr>
        <p:spPr bwMode="auto">
          <a:xfrm>
            <a:off x="2025006" y="1743505"/>
            <a:ext cx="5244710" cy="1703343"/>
          </a:xfrm>
          <a:custGeom>
            <a:avLst/>
            <a:gdLst>
              <a:gd name="T0" fmla="*/ 27741 w 4204335"/>
              <a:gd name="T1" fmla="*/ 0 h 1023619"/>
              <a:gd name="T2" fmla="*/ 50956 w 4204335"/>
              <a:gd name="T3" fmla="*/ 13230 h 1023619"/>
              <a:gd name="T4" fmla="*/ 108141 w 4204335"/>
              <a:gd name="T5" fmla="*/ 25141 h 1023619"/>
              <a:gd name="T6" fmla="*/ 135319 w 4204335"/>
              <a:gd name="T7" fmla="*/ 44986 h 1023619"/>
              <a:gd name="T8" fmla="*/ 148339 w 4204335"/>
              <a:gd name="T9" fmla="*/ 56896 h 1023619"/>
              <a:gd name="T10" fmla="*/ 172684 w 4204335"/>
              <a:gd name="T11" fmla="*/ 72780 h 1023619"/>
              <a:gd name="T12" fmla="*/ 188542 w 4204335"/>
              <a:gd name="T13" fmla="*/ 95279 h 1023619"/>
              <a:gd name="T14" fmla="*/ 192505 w 4204335"/>
              <a:gd name="T15" fmla="*/ 104536 h 1023619"/>
              <a:gd name="T16" fmla="*/ 199295 w 4204335"/>
              <a:gd name="T17" fmla="*/ 117766 h 1023619"/>
              <a:gd name="T18" fmla="*/ 217980 w 4204335"/>
              <a:gd name="T19" fmla="*/ 129675 h 1023619"/>
              <a:gd name="T20" fmla="*/ 223641 w 4204335"/>
              <a:gd name="T21" fmla="*/ 138944 h 1023619"/>
              <a:gd name="T22" fmla="*/ 230436 w 4204335"/>
              <a:gd name="T23" fmla="*/ 148200 h 1023619"/>
              <a:gd name="T24" fmla="*/ 251949 w 4204335"/>
              <a:gd name="T25" fmla="*/ 168058 h 1023619"/>
              <a:gd name="T26" fmla="*/ 254215 w 4204335"/>
              <a:gd name="T27" fmla="*/ 177314 h 1023619"/>
              <a:gd name="T28" fmla="*/ 257047 w 4204335"/>
              <a:gd name="T29" fmla="*/ 189225 h 1023619"/>
              <a:gd name="T30" fmla="*/ 262141 w 4204335"/>
              <a:gd name="T31" fmla="*/ 199813 h 1023619"/>
              <a:gd name="T32" fmla="*/ 272900 w 4204335"/>
              <a:gd name="T33" fmla="*/ 214365 h 1023619"/>
              <a:gd name="T34" fmla="*/ 297245 w 4204335"/>
              <a:gd name="T35" fmla="*/ 224953 h 1023619"/>
              <a:gd name="T36" fmla="*/ 317628 w 4204335"/>
              <a:gd name="T37" fmla="*/ 236864 h 1023619"/>
              <a:gd name="T38" fmla="*/ 326689 w 4204335"/>
              <a:gd name="T39" fmla="*/ 246133 h 1023619"/>
              <a:gd name="T40" fmla="*/ 374813 w 4204335"/>
              <a:gd name="T41" fmla="*/ 262005 h 1023619"/>
              <a:gd name="T42" fmla="*/ 381608 w 4204335"/>
              <a:gd name="T43" fmla="*/ 275234 h 1023619"/>
              <a:gd name="T44" fmla="*/ 384436 w 4204335"/>
              <a:gd name="T45" fmla="*/ 281863 h 1023619"/>
              <a:gd name="T46" fmla="*/ 396331 w 4204335"/>
              <a:gd name="T47" fmla="*/ 296412 h 1023619"/>
              <a:gd name="T48" fmla="*/ 418973 w 4204335"/>
              <a:gd name="T49" fmla="*/ 321553 h 1023619"/>
              <a:gd name="T50" fmla="*/ 431430 w 4204335"/>
              <a:gd name="T51" fmla="*/ 332142 h 1023619"/>
              <a:gd name="T52" fmla="*/ 433695 w 4204335"/>
              <a:gd name="T53" fmla="*/ 348013 h 1023619"/>
              <a:gd name="T54" fmla="*/ 487485 w 4204335"/>
              <a:gd name="T55" fmla="*/ 359923 h 1023619"/>
              <a:gd name="T56" fmla="*/ 505034 w 4204335"/>
              <a:gd name="T57" fmla="*/ 375808 h 1023619"/>
              <a:gd name="T58" fmla="*/ 527682 w 4204335"/>
              <a:gd name="T59" fmla="*/ 389039 h 1023619"/>
              <a:gd name="T60" fmla="*/ 531645 w 4204335"/>
              <a:gd name="T61" fmla="*/ 400948 h 1023619"/>
              <a:gd name="T62" fmla="*/ 582601 w 4204335"/>
              <a:gd name="T63" fmla="*/ 410217 h 1023619"/>
              <a:gd name="T64" fmla="*/ 586564 w 4204335"/>
              <a:gd name="T65" fmla="*/ 426089 h 1023619"/>
              <a:gd name="T66" fmla="*/ 597323 w 4204335"/>
              <a:gd name="T67" fmla="*/ 439332 h 1023619"/>
              <a:gd name="T68" fmla="*/ 608082 w 4204335"/>
              <a:gd name="T69" fmla="*/ 455203 h 1023619"/>
              <a:gd name="T70" fmla="*/ 639218 w 4204335"/>
              <a:gd name="T71" fmla="*/ 467113 h 1023619"/>
              <a:gd name="T72" fmla="*/ 680551 w 4204335"/>
              <a:gd name="T73" fmla="*/ 480344 h 1023619"/>
              <a:gd name="T74" fmla="*/ 688478 w 4204335"/>
              <a:gd name="T75" fmla="*/ 496228 h 1023619"/>
              <a:gd name="T76" fmla="*/ 723582 w 4204335"/>
              <a:gd name="T77" fmla="*/ 521367 h 1023619"/>
              <a:gd name="T78" fmla="*/ 747360 w 4204335"/>
              <a:gd name="T79" fmla="*/ 539892 h 1023619"/>
              <a:gd name="T80" fmla="*/ 759817 w 4204335"/>
              <a:gd name="T81" fmla="*/ 551803 h 1023619"/>
              <a:gd name="T82" fmla="*/ 782464 w 4204335"/>
              <a:gd name="T83" fmla="*/ 565033 h 1023619"/>
              <a:gd name="T84" fmla="*/ 790390 w 4204335"/>
              <a:gd name="T85" fmla="*/ 580917 h 1023619"/>
              <a:gd name="T86" fmla="*/ 840217 w 4204335"/>
              <a:gd name="T87" fmla="*/ 596801 h 1023619"/>
              <a:gd name="T88" fmla="*/ 849273 w 4204335"/>
              <a:gd name="T89" fmla="*/ 612673 h 1023619"/>
              <a:gd name="T90" fmla="*/ 863995 w 4204335"/>
              <a:gd name="T91" fmla="*/ 628556 h 1023619"/>
              <a:gd name="T92" fmla="*/ 885513 w 4204335"/>
              <a:gd name="T93" fmla="*/ 647083 h 1023619"/>
              <a:gd name="T94" fmla="*/ 904192 w 4204335"/>
              <a:gd name="T95" fmla="*/ 658990 h 1023619"/>
              <a:gd name="T96" fmla="*/ 922877 w 4204335"/>
              <a:gd name="T97" fmla="*/ 678836 h 1023619"/>
              <a:gd name="T98" fmla="*/ 933636 w 4204335"/>
              <a:gd name="T99" fmla="*/ 694720 h 1023619"/>
              <a:gd name="T100" fmla="*/ 937599 w 4204335"/>
              <a:gd name="T101" fmla="*/ 726476 h 1023619"/>
              <a:gd name="T102" fmla="*/ 1020827 w 4204335"/>
              <a:gd name="T103" fmla="*/ 745001 h 1023619"/>
              <a:gd name="T104" fmla="*/ 1085376 w 4204335"/>
              <a:gd name="T105" fmla="*/ 760886 h 1023619"/>
              <a:gd name="T106" fmla="*/ 1111982 w 4204335"/>
              <a:gd name="T107" fmla="*/ 782053 h 1023619"/>
              <a:gd name="T108" fmla="*/ 1149351 w 4204335"/>
              <a:gd name="T109" fmla="*/ 804551 h 1023619"/>
              <a:gd name="T110" fmla="*/ 1248436 w 4204335"/>
              <a:gd name="T111" fmla="*/ 827050 h 1023619"/>
              <a:gd name="T112" fmla="*/ 1311844 w 4204335"/>
              <a:gd name="T113" fmla="*/ 854831 h 1023619"/>
              <a:gd name="T114" fmla="*/ 1453960 w 4204335"/>
              <a:gd name="T115" fmla="*/ 889240 h 1023619"/>
              <a:gd name="T116" fmla="*/ 1465849 w 4204335"/>
              <a:gd name="T117" fmla="*/ 950110 h 1023619"/>
              <a:gd name="T118" fmla="*/ 1772718 w 4204335"/>
              <a:gd name="T119" fmla="*/ 1022890 h 10236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204335" h="1023619">
                <a:moveTo>
                  <a:pt x="0" y="0"/>
                </a:moveTo>
                <a:lnTo>
                  <a:pt x="65786" y="0"/>
                </a:lnTo>
                <a:lnTo>
                  <a:pt x="65786" y="13233"/>
                </a:lnTo>
                <a:lnTo>
                  <a:pt x="120840" y="13233"/>
                </a:lnTo>
                <a:lnTo>
                  <a:pt x="120840" y="25146"/>
                </a:lnTo>
                <a:lnTo>
                  <a:pt x="256451" y="25146"/>
                </a:lnTo>
                <a:lnTo>
                  <a:pt x="256451" y="44996"/>
                </a:lnTo>
                <a:lnTo>
                  <a:pt x="320903" y="44996"/>
                </a:lnTo>
                <a:lnTo>
                  <a:pt x="320903" y="56908"/>
                </a:lnTo>
                <a:lnTo>
                  <a:pt x="351777" y="56908"/>
                </a:lnTo>
                <a:lnTo>
                  <a:pt x="351777" y="72796"/>
                </a:lnTo>
                <a:lnTo>
                  <a:pt x="409511" y="72796"/>
                </a:lnTo>
                <a:lnTo>
                  <a:pt x="409511" y="95300"/>
                </a:lnTo>
                <a:lnTo>
                  <a:pt x="447116" y="95300"/>
                </a:lnTo>
                <a:lnTo>
                  <a:pt x="447116" y="104559"/>
                </a:lnTo>
                <a:lnTo>
                  <a:pt x="456514" y="104559"/>
                </a:lnTo>
                <a:lnTo>
                  <a:pt x="456514" y="117792"/>
                </a:lnTo>
                <a:lnTo>
                  <a:pt x="472617" y="117792"/>
                </a:lnTo>
                <a:lnTo>
                  <a:pt x="472617" y="129705"/>
                </a:lnTo>
                <a:lnTo>
                  <a:pt x="516928" y="129705"/>
                </a:lnTo>
                <a:lnTo>
                  <a:pt x="516928" y="138976"/>
                </a:lnTo>
                <a:lnTo>
                  <a:pt x="530352" y="138976"/>
                </a:lnTo>
                <a:lnTo>
                  <a:pt x="530352" y="148234"/>
                </a:lnTo>
                <a:lnTo>
                  <a:pt x="546468" y="148234"/>
                </a:lnTo>
                <a:lnTo>
                  <a:pt x="546468" y="168097"/>
                </a:lnTo>
                <a:lnTo>
                  <a:pt x="597484" y="168097"/>
                </a:lnTo>
                <a:lnTo>
                  <a:pt x="597484" y="177355"/>
                </a:lnTo>
                <a:lnTo>
                  <a:pt x="602856" y="177355"/>
                </a:lnTo>
                <a:lnTo>
                  <a:pt x="602856" y="189268"/>
                </a:lnTo>
                <a:lnTo>
                  <a:pt x="609574" y="189268"/>
                </a:lnTo>
                <a:lnTo>
                  <a:pt x="609574" y="199859"/>
                </a:lnTo>
                <a:lnTo>
                  <a:pt x="621652" y="199859"/>
                </a:lnTo>
                <a:lnTo>
                  <a:pt x="621652" y="214414"/>
                </a:lnTo>
                <a:lnTo>
                  <a:pt x="647166" y="214414"/>
                </a:lnTo>
                <a:lnTo>
                  <a:pt x="647166" y="225005"/>
                </a:lnTo>
                <a:lnTo>
                  <a:pt x="704900" y="225005"/>
                </a:lnTo>
                <a:lnTo>
                  <a:pt x="704900" y="236918"/>
                </a:lnTo>
                <a:lnTo>
                  <a:pt x="753237" y="236918"/>
                </a:lnTo>
                <a:lnTo>
                  <a:pt x="753237" y="246189"/>
                </a:lnTo>
                <a:lnTo>
                  <a:pt x="774725" y="246189"/>
                </a:lnTo>
                <a:lnTo>
                  <a:pt x="774725" y="262064"/>
                </a:lnTo>
                <a:lnTo>
                  <a:pt x="888847" y="262064"/>
                </a:lnTo>
                <a:lnTo>
                  <a:pt x="888847" y="275297"/>
                </a:lnTo>
                <a:lnTo>
                  <a:pt x="904963" y="275297"/>
                </a:lnTo>
                <a:lnTo>
                  <a:pt x="904963" y="281927"/>
                </a:lnTo>
                <a:lnTo>
                  <a:pt x="911669" y="281927"/>
                </a:lnTo>
                <a:lnTo>
                  <a:pt x="911669" y="296481"/>
                </a:lnTo>
                <a:lnTo>
                  <a:pt x="939876" y="296481"/>
                </a:lnTo>
                <a:lnTo>
                  <a:pt x="939876" y="321627"/>
                </a:lnTo>
                <a:lnTo>
                  <a:pt x="993571" y="321627"/>
                </a:lnTo>
                <a:lnTo>
                  <a:pt x="993571" y="332219"/>
                </a:lnTo>
                <a:lnTo>
                  <a:pt x="1023112" y="332219"/>
                </a:lnTo>
                <a:lnTo>
                  <a:pt x="1023112" y="348094"/>
                </a:lnTo>
                <a:lnTo>
                  <a:pt x="1028484" y="348094"/>
                </a:lnTo>
                <a:lnTo>
                  <a:pt x="1028484" y="360006"/>
                </a:lnTo>
                <a:lnTo>
                  <a:pt x="1156042" y="360006"/>
                </a:lnTo>
                <a:lnTo>
                  <a:pt x="1156042" y="375894"/>
                </a:lnTo>
                <a:lnTo>
                  <a:pt x="1197660" y="375894"/>
                </a:lnTo>
                <a:lnTo>
                  <a:pt x="1197660" y="389128"/>
                </a:lnTo>
                <a:lnTo>
                  <a:pt x="1251369" y="389128"/>
                </a:lnTo>
                <a:lnTo>
                  <a:pt x="1251369" y="401040"/>
                </a:lnTo>
                <a:lnTo>
                  <a:pt x="1260767" y="401040"/>
                </a:lnTo>
                <a:lnTo>
                  <a:pt x="1260767" y="410311"/>
                </a:lnTo>
                <a:lnTo>
                  <a:pt x="1381607" y="410311"/>
                </a:lnTo>
                <a:lnTo>
                  <a:pt x="1381607" y="426186"/>
                </a:lnTo>
                <a:lnTo>
                  <a:pt x="1391005" y="426186"/>
                </a:lnTo>
                <a:lnTo>
                  <a:pt x="1391005" y="439432"/>
                </a:lnTo>
                <a:lnTo>
                  <a:pt x="1416519" y="439432"/>
                </a:lnTo>
                <a:lnTo>
                  <a:pt x="1416519" y="455307"/>
                </a:lnTo>
                <a:lnTo>
                  <a:pt x="1442034" y="455307"/>
                </a:lnTo>
                <a:lnTo>
                  <a:pt x="1442034" y="467220"/>
                </a:lnTo>
                <a:lnTo>
                  <a:pt x="1515872" y="467220"/>
                </a:lnTo>
                <a:lnTo>
                  <a:pt x="1515872" y="480453"/>
                </a:lnTo>
                <a:lnTo>
                  <a:pt x="1613890" y="480453"/>
                </a:lnTo>
                <a:lnTo>
                  <a:pt x="1613890" y="496341"/>
                </a:lnTo>
                <a:lnTo>
                  <a:pt x="1632686" y="496341"/>
                </a:lnTo>
                <a:lnTo>
                  <a:pt x="1632686" y="521487"/>
                </a:lnTo>
                <a:lnTo>
                  <a:pt x="1715935" y="521487"/>
                </a:lnTo>
                <a:lnTo>
                  <a:pt x="1715935" y="540016"/>
                </a:lnTo>
                <a:lnTo>
                  <a:pt x="1772323" y="540016"/>
                </a:lnTo>
                <a:lnTo>
                  <a:pt x="1772323" y="551929"/>
                </a:lnTo>
                <a:lnTo>
                  <a:pt x="1801863" y="551929"/>
                </a:lnTo>
                <a:lnTo>
                  <a:pt x="1801863" y="565162"/>
                </a:lnTo>
                <a:lnTo>
                  <a:pt x="1855571" y="565162"/>
                </a:lnTo>
                <a:lnTo>
                  <a:pt x="1855571" y="581050"/>
                </a:lnTo>
                <a:lnTo>
                  <a:pt x="1874367" y="581050"/>
                </a:lnTo>
                <a:lnTo>
                  <a:pt x="1874367" y="596938"/>
                </a:lnTo>
                <a:lnTo>
                  <a:pt x="1992528" y="596938"/>
                </a:lnTo>
                <a:lnTo>
                  <a:pt x="1992528" y="612813"/>
                </a:lnTo>
                <a:lnTo>
                  <a:pt x="2014004" y="612813"/>
                </a:lnTo>
                <a:lnTo>
                  <a:pt x="2014004" y="628700"/>
                </a:lnTo>
                <a:lnTo>
                  <a:pt x="2048916" y="628700"/>
                </a:lnTo>
                <a:lnTo>
                  <a:pt x="2048916" y="647230"/>
                </a:lnTo>
                <a:lnTo>
                  <a:pt x="2099945" y="647230"/>
                </a:lnTo>
                <a:lnTo>
                  <a:pt x="2099945" y="659142"/>
                </a:lnTo>
                <a:lnTo>
                  <a:pt x="2144242" y="659142"/>
                </a:lnTo>
                <a:lnTo>
                  <a:pt x="2144242" y="678992"/>
                </a:lnTo>
                <a:lnTo>
                  <a:pt x="2188552" y="678992"/>
                </a:lnTo>
                <a:lnTo>
                  <a:pt x="2188552" y="694880"/>
                </a:lnTo>
                <a:lnTo>
                  <a:pt x="2214067" y="694880"/>
                </a:lnTo>
                <a:lnTo>
                  <a:pt x="2214067" y="726643"/>
                </a:lnTo>
                <a:lnTo>
                  <a:pt x="2223465" y="726643"/>
                </a:lnTo>
                <a:lnTo>
                  <a:pt x="2223465" y="745172"/>
                </a:lnTo>
                <a:lnTo>
                  <a:pt x="2420835" y="745172"/>
                </a:lnTo>
                <a:lnTo>
                  <a:pt x="2420835" y="761060"/>
                </a:lnTo>
                <a:lnTo>
                  <a:pt x="2573909" y="761060"/>
                </a:lnTo>
                <a:lnTo>
                  <a:pt x="2573909" y="782231"/>
                </a:lnTo>
                <a:lnTo>
                  <a:pt x="2637002" y="782231"/>
                </a:lnTo>
                <a:lnTo>
                  <a:pt x="2637002" y="804735"/>
                </a:lnTo>
                <a:lnTo>
                  <a:pt x="2725623" y="804735"/>
                </a:lnTo>
                <a:lnTo>
                  <a:pt x="2725623" y="827239"/>
                </a:lnTo>
                <a:lnTo>
                  <a:pt x="2960598" y="827239"/>
                </a:lnTo>
                <a:lnTo>
                  <a:pt x="2960598" y="855027"/>
                </a:lnTo>
                <a:lnTo>
                  <a:pt x="3110966" y="855027"/>
                </a:lnTo>
                <a:lnTo>
                  <a:pt x="3110966" y="889444"/>
                </a:lnTo>
                <a:lnTo>
                  <a:pt x="3447986" y="889444"/>
                </a:lnTo>
                <a:lnTo>
                  <a:pt x="3447986" y="950328"/>
                </a:lnTo>
                <a:lnTo>
                  <a:pt x="3476180" y="950328"/>
                </a:lnTo>
                <a:lnTo>
                  <a:pt x="3476180" y="1023124"/>
                </a:lnTo>
                <a:lnTo>
                  <a:pt x="4203903" y="1023124"/>
                </a:lnTo>
              </a:path>
            </a:pathLst>
          </a:custGeom>
          <a:noFill/>
          <a:ln w="19050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8" name="object 73"/>
          <p:cNvSpPr>
            <a:spLocks/>
          </p:cNvSpPr>
          <p:nvPr/>
        </p:nvSpPr>
        <p:spPr bwMode="auto">
          <a:xfrm>
            <a:off x="7259150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29" name="object 74"/>
          <p:cNvSpPr>
            <a:spLocks/>
          </p:cNvSpPr>
          <p:nvPr/>
        </p:nvSpPr>
        <p:spPr bwMode="auto">
          <a:xfrm>
            <a:off x="6044363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0" name="object 75"/>
          <p:cNvSpPr>
            <a:spLocks/>
          </p:cNvSpPr>
          <p:nvPr/>
        </p:nvSpPr>
        <p:spPr bwMode="auto">
          <a:xfrm>
            <a:off x="6017955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1" name="object 76"/>
          <p:cNvSpPr>
            <a:spLocks/>
          </p:cNvSpPr>
          <p:nvPr/>
        </p:nvSpPr>
        <p:spPr bwMode="auto">
          <a:xfrm>
            <a:off x="5970420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2" name="object 77"/>
          <p:cNvSpPr>
            <a:spLocks/>
          </p:cNvSpPr>
          <p:nvPr/>
        </p:nvSpPr>
        <p:spPr bwMode="auto">
          <a:xfrm>
            <a:off x="5899116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3" name="object 78"/>
          <p:cNvSpPr>
            <a:spLocks/>
          </p:cNvSpPr>
          <p:nvPr/>
        </p:nvSpPr>
        <p:spPr bwMode="auto">
          <a:xfrm>
            <a:off x="5867426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4" name="object 79"/>
          <p:cNvSpPr>
            <a:spLocks/>
          </p:cNvSpPr>
          <p:nvPr/>
        </p:nvSpPr>
        <p:spPr bwMode="auto">
          <a:xfrm>
            <a:off x="5848941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5" name="object 80"/>
          <p:cNvSpPr>
            <a:spLocks/>
          </p:cNvSpPr>
          <p:nvPr/>
        </p:nvSpPr>
        <p:spPr bwMode="auto">
          <a:xfrm>
            <a:off x="5817251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6" name="object 81"/>
          <p:cNvSpPr>
            <a:spLocks/>
          </p:cNvSpPr>
          <p:nvPr/>
        </p:nvSpPr>
        <p:spPr bwMode="auto">
          <a:xfrm>
            <a:off x="5809328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7" name="object 82"/>
          <p:cNvSpPr>
            <a:spLocks/>
          </p:cNvSpPr>
          <p:nvPr/>
        </p:nvSpPr>
        <p:spPr bwMode="auto">
          <a:xfrm>
            <a:off x="5769716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8" name="object 83"/>
          <p:cNvSpPr>
            <a:spLocks/>
          </p:cNvSpPr>
          <p:nvPr/>
        </p:nvSpPr>
        <p:spPr bwMode="auto">
          <a:xfrm>
            <a:off x="5724821" y="3087696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39" name="object 84"/>
          <p:cNvSpPr>
            <a:spLocks/>
          </p:cNvSpPr>
          <p:nvPr/>
        </p:nvSpPr>
        <p:spPr bwMode="auto">
          <a:xfrm>
            <a:off x="5682567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0" name="object 85"/>
          <p:cNvSpPr>
            <a:spLocks/>
          </p:cNvSpPr>
          <p:nvPr/>
        </p:nvSpPr>
        <p:spPr bwMode="auto">
          <a:xfrm>
            <a:off x="5587497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1" name="object 86"/>
          <p:cNvSpPr>
            <a:spLocks/>
          </p:cNvSpPr>
          <p:nvPr/>
        </p:nvSpPr>
        <p:spPr bwMode="auto">
          <a:xfrm>
            <a:off x="5539962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2" name="object 87"/>
          <p:cNvSpPr>
            <a:spLocks/>
          </p:cNvSpPr>
          <p:nvPr/>
        </p:nvSpPr>
        <p:spPr bwMode="auto">
          <a:xfrm>
            <a:off x="5505632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3" name="object 88"/>
          <p:cNvSpPr>
            <a:spLocks/>
          </p:cNvSpPr>
          <p:nvPr/>
        </p:nvSpPr>
        <p:spPr bwMode="auto">
          <a:xfrm>
            <a:off x="5479224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4" name="object 89"/>
          <p:cNvSpPr>
            <a:spLocks/>
          </p:cNvSpPr>
          <p:nvPr/>
        </p:nvSpPr>
        <p:spPr bwMode="auto">
          <a:xfrm>
            <a:off x="5468660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5" name="object 90"/>
          <p:cNvSpPr>
            <a:spLocks/>
          </p:cNvSpPr>
          <p:nvPr/>
        </p:nvSpPr>
        <p:spPr bwMode="auto">
          <a:xfrm>
            <a:off x="5376230" y="3003187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6" name="object 91"/>
          <p:cNvSpPr>
            <a:spLocks/>
          </p:cNvSpPr>
          <p:nvPr/>
        </p:nvSpPr>
        <p:spPr bwMode="auto">
          <a:xfrm>
            <a:off x="5336618" y="3003187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7" name="object 92"/>
          <p:cNvSpPr>
            <a:spLocks/>
          </p:cNvSpPr>
          <p:nvPr/>
        </p:nvSpPr>
        <p:spPr bwMode="auto">
          <a:xfrm>
            <a:off x="5312850" y="3003187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8" name="object 93"/>
          <p:cNvSpPr>
            <a:spLocks/>
          </p:cNvSpPr>
          <p:nvPr/>
        </p:nvSpPr>
        <p:spPr bwMode="auto">
          <a:xfrm>
            <a:off x="5233625" y="2968856"/>
            <a:ext cx="0" cy="76585"/>
          </a:xfrm>
          <a:custGeom>
            <a:avLst/>
            <a:gdLst>
              <a:gd name="T0" fmla="*/ 0 h 46355"/>
              <a:gd name="T1" fmla="*/ 45776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49" name="object 94"/>
          <p:cNvSpPr>
            <a:spLocks/>
          </p:cNvSpPr>
          <p:nvPr/>
        </p:nvSpPr>
        <p:spPr bwMode="auto">
          <a:xfrm>
            <a:off x="5178168" y="2934525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0" name="object 95"/>
          <p:cNvSpPr>
            <a:spLocks/>
          </p:cNvSpPr>
          <p:nvPr/>
        </p:nvSpPr>
        <p:spPr bwMode="auto">
          <a:xfrm>
            <a:off x="5151759" y="2934525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1" name="object 96"/>
          <p:cNvSpPr>
            <a:spLocks/>
          </p:cNvSpPr>
          <p:nvPr/>
        </p:nvSpPr>
        <p:spPr bwMode="auto">
          <a:xfrm>
            <a:off x="5127991" y="2934525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2" name="object 97"/>
          <p:cNvSpPr>
            <a:spLocks/>
          </p:cNvSpPr>
          <p:nvPr/>
        </p:nvSpPr>
        <p:spPr bwMode="auto">
          <a:xfrm>
            <a:off x="5067252" y="2934525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3" name="object 98"/>
          <p:cNvSpPr>
            <a:spLocks/>
          </p:cNvSpPr>
          <p:nvPr/>
        </p:nvSpPr>
        <p:spPr bwMode="auto">
          <a:xfrm>
            <a:off x="4929929" y="29054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4" name="object 99"/>
          <p:cNvSpPr>
            <a:spLocks/>
          </p:cNvSpPr>
          <p:nvPr/>
        </p:nvSpPr>
        <p:spPr bwMode="auto">
          <a:xfrm>
            <a:off x="4900879" y="29054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5" name="object 100"/>
          <p:cNvSpPr>
            <a:spLocks/>
          </p:cNvSpPr>
          <p:nvPr/>
        </p:nvSpPr>
        <p:spPr bwMode="auto">
          <a:xfrm>
            <a:off x="4885034" y="29054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6" name="object 101"/>
          <p:cNvSpPr>
            <a:spLocks/>
          </p:cNvSpPr>
          <p:nvPr/>
        </p:nvSpPr>
        <p:spPr bwMode="auto">
          <a:xfrm>
            <a:off x="4858625" y="29054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7" name="object 102"/>
          <p:cNvSpPr>
            <a:spLocks/>
          </p:cNvSpPr>
          <p:nvPr/>
        </p:nvSpPr>
        <p:spPr bwMode="auto">
          <a:xfrm>
            <a:off x="4813732" y="29054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4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8" name="object 103"/>
          <p:cNvSpPr>
            <a:spLocks/>
          </p:cNvSpPr>
          <p:nvPr/>
        </p:nvSpPr>
        <p:spPr bwMode="auto">
          <a:xfrm>
            <a:off x="4689611" y="2768153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59" name="object 104"/>
          <p:cNvSpPr>
            <a:spLocks/>
          </p:cNvSpPr>
          <p:nvPr/>
        </p:nvSpPr>
        <p:spPr bwMode="auto">
          <a:xfrm>
            <a:off x="4565493" y="271533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0" name="object 105"/>
          <p:cNvSpPr>
            <a:spLocks/>
          </p:cNvSpPr>
          <p:nvPr/>
        </p:nvSpPr>
        <p:spPr bwMode="auto">
          <a:xfrm>
            <a:off x="4510034" y="2683645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1" name="object 106"/>
          <p:cNvSpPr>
            <a:spLocks/>
          </p:cNvSpPr>
          <p:nvPr/>
        </p:nvSpPr>
        <p:spPr bwMode="auto">
          <a:xfrm>
            <a:off x="4391197" y="2659878"/>
            <a:ext cx="0" cy="81865"/>
          </a:xfrm>
          <a:custGeom>
            <a:avLst/>
            <a:gdLst>
              <a:gd name="T0" fmla="*/ 0 h 48260"/>
              <a:gd name="T1" fmla="*/ 50120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2" name="object 107"/>
          <p:cNvSpPr>
            <a:spLocks/>
          </p:cNvSpPr>
          <p:nvPr/>
        </p:nvSpPr>
        <p:spPr bwMode="auto">
          <a:xfrm>
            <a:off x="4364789" y="2659878"/>
            <a:ext cx="0" cy="81865"/>
          </a:xfrm>
          <a:custGeom>
            <a:avLst/>
            <a:gdLst>
              <a:gd name="T0" fmla="*/ 0 h 48260"/>
              <a:gd name="T1" fmla="*/ 50120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3" name="object 108"/>
          <p:cNvSpPr>
            <a:spLocks/>
          </p:cNvSpPr>
          <p:nvPr/>
        </p:nvSpPr>
        <p:spPr bwMode="auto">
          <a:xfrm>
            <a:off x="4327817" y="2612345"/>
            <a:ext cx="0" cy="76584"/>
          </a:xfrm>
          <a:custGeom>
            <a:avLst/>
            <a:gdLst>
              <a:gd name="T0" fmla="*/ 0 h 46355"/>
              <a:gd name="T1" fmla="*/ 45774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4" name="object 109"/>
          <p:cNvSpPr>
            <a:spLocks/>
          </p:cNvSpPr>
          <p:nvPr/>
        </p:nvSpPr>
        <p:spPr bwMode="auto">
          <a:xfrm>
            <a:off x="4264437" y="2593856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5" name="object 110"/>
          <p:cNvSpPr>
            <a:spLocks/>
          </p:cNvSpPr>
          <p:nvPr/>
        </p:nvSpPr>
        <p:spPr bwMode="auto">
          <a:xfrm>
            <a:off x="4185212" y="2570091"/>
            <a:ext cx="0" cy="76584"/>
          </a:xfrm>
          <a:custGeom>
            <a:avLst/>
            <a:gdLst>
              <a:gd name="T0" fmla="*/ 0 h 46355"/>
              <a:gd name="T1" fmla="*/ 44601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6" name="object 111"/>
          <p:cNvSpPr>
            <a:spLocks/>
          </p:cNvSpPr>
          <p:nvPr/>
        </p:nvSpPr>
        <p:spPr bwMode="auto">
          <a:xfrm>
            <a:off x="4169367" y="2570091"/>
            <a:ext cx="0" cy="76584"/>
          </a:xfrm>
          <a:custGeom>
            <a:avLst/>
            <a:gdLst>
              <a:gd name="T0" fmla="*/ 0 h 46355"/>
              <a:gd name="T1" fmla="*/ 44601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7" name="object 112"/>
          <p:cNvSpPr>
            <a:spLocks/>
          </p:cNvSpPr>
          <p:nvPr/>
        </p:nvSpPr>
        <p:spPr bwMode="auto">
          <a:xfrm>
            <a:off x="4164085" y="2570091"/>
            <a:ext cx="0" cy="76584"/>
          </a:xfrm>
          <a:custGeom>
            <a:avLst/>
            <a:gdLst>
              <a:gd name="T0" fmla="*/ 0 h 46355"/>
              <a:gd name="T1" fmla="*/ 44601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8" name="object 113"/>
          <p:cNvSpPr>
            <a:spLocks/>
          </p:cNvSpPr>
          <p:nvPr/>
        </p:nvSpPr>
        <p:spPr bwMode="auto">
          <a:xfrm>
            <a:off x="4153522" y="2535759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69" name="object 114"/>
          <p:cNvSpPr>
            <a:spLocks/>
          </p:cNvSpPr>
          <p:nvPr/>
        </p:nvSpPr>
        <p:spPr bwMode="auto">
          <a:xfrm>
            <a:off x="4137676" y="2535759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0" name="object 115"/>
          <p:cNvSpPr>
            <a:spLocks/>
          </p:cNvSpPr>
          <p:nvPr/>
        </p:nvSpPr>
        <p:spPr bwMode="auto">
          <a:xfrm>
            <a:off x="3947536" y="2475021"/>
            <a:ext cx="0" cy="76584"/>
          </a:xfrm>
          <a:custGeom>
            <a:avLst/>
            <a:gdLst>
              <a:gd name="T0" fmla="*/ 0 h 46355"/>
              <a:gd name="T1" fmla="*/ 45775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1" name="object 116"/>
          <p:cNvSpPr>
            <a:spLocks/>
          </p:cNvSpPr>
          <p:nvPr/>
        </p:nvSpPr>
        <p:spPr bwMode="auto">
          <a:xfrm>
            <a:off x="3921128" y="2475021"/>
            <a:ext cx="0" cy="76584"/>
          </a:xfrm>
          <a:custGeom>
            <a:avLst/>
            <a:gdLst>
              <a:gd name="T0" fmla="*/ 0 h 46355"/>
              <a:gd name="T1" fmla="*/ 45775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2" name="object 117"/>
          <p:cNvSpPr>
            <a:spLocks/>
          </p:cNvSpPr>
          <p:nvPr/>
        </p:nvSpPr>
        <p:spPr bwMode="auto">
          <a:xfrm>
            <a:off x="3889437" y="2440687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3" name="object 118"/>
          <p:cNvSpPr>
            <a:spLocks/>
          </p:cNvSpPr>
          <p:nvPr/>
        </p:nvSpPr>
        <p:spPr bwMode="auto">
          <a:xfrm>
            <a:off x="3789085" y="241692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4" name="object 119"/>
          <p:cNvSpPr>
            <a:spLocks/>
          </p:cNvSpPr>
          <p:nvPr/>
        </p:nvSpPr>
        <p:spPr bwMode="auto">
          <a:xfrm>
            <a:off x="3725705" y="2353540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5" name="object 120"/>
          <p:cNvSpPr>
            <a:spLocks/>
          </p:cNvSpPr>
          <p:nvPr/>
        </p:nvSpPr>
        <p:spPr bwMode="auto">
          <a:xfrm>
            <a:off x="3651762" y="2353540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6" name="object 121"/>
          <p:cNvSpPr>
            <a:spLocks/>
          </p:cNvSpPr>
          <p:nvPr/>
        </p:nvSpPr>
        <p:spPr bwMode="auto">
          <a:xfrm>
            <a:off x="3620072" y="2353540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7" name="object 122"/>
          <p:cNvSpPr>
            <a:spLocks/>
          </p:cNvSpPr>
          <p:nvPr/>
        </p:nvSpPr>
        <p:spPr bwMode="auto">
          <a:xfrm>
            <a:off x="3614790" y="2353540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8" name="object 123"/>
          <p:cNvSpPr>
            <a:spLocks/>
          </p:cNvSpPr>
          <p:nvPr/>
        </p:nvSpPr>
        <p:spPr bwMode="auto">
          <a:xfrm>
            <a:off x="3583100" y="2327132"/>
            <a:ext cx="0" cy="81865"/>
          </a:xfrm>
          <a:custGeom>
            <a:avLst/>
            <a:gdLst>
              <a:gd name="T0" fmla="*/ 0 h 48260"/>
              <a:gd name="T1" fmla="*/ 50119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79" name="object 124"/>
          <p:cNvSpPr>
            <a:spLocks/>
          </p:cNvSpPr>
          <p:nvPr/>
        </p:nvSpPr>
        <p:spPr bwMode="auto">
          <a:xfrm>
            <a:off x="3422008" y="2263752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0" name="object 125"/>
          <p:cNvSpPr>
            <a:spLocks/>
          </p:cNvSpPr>
          <p:nvPr/>
        </p:nvSpPr>
        <p:spPr bwMode="auto">
          <a:xfrm>
            <a:off x="3403523" y="2263752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1" name="object 126"/>
          <p:cNvSpPr>
            <a:spLocks/>
          </p:cNvSpPr>
          <p:nvPr/>
        </p:nvSpPr>
        <p:spPr bwMode="auto">
          <a:xfrm>
            <a:off x="3366551" y="2263752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2" name="object 127"/>
          <p:cNvSpPr>
            <a:spLocks/>
          </p:cNvSpPr>
          <p:nvPr/>
        </p:nvSpPr>
        <p:spPr bwMode="auto">
          <a:xfrm>
            <a:off x="3326938" y="2263752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3" name="object 128"/>
          <p:cNvSpPr>
            <a:spLocks/>
          </p:cNvSpPr>
          <p:nvPr/>
        </p:nvSpPr>
        <p:spPr bwMode="auto">
          <a:xfrm>
            <a:off x="3216022" y="2205653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4" name="object 129"/>
          <p:cNvSpPr>
            <a:spLocks/>
          </p:cNvSpPr>
          <p:nvPr/>
        </p:nvSpPr>
        <p:spPr bwMode="auto">
          <a:xfrm>
            <a:off x="3136797" y="2123786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5" name="object 130"/>
          <p:cNvSpPr>
            <a:spLocks/>
          </p:cNvSpPr>
          <p:nvPr/>
        </p:nvSpPr>
        <p:spPr bwMode="auto">
          <a:xfrm>
            <a:off x="2933453" y="2065688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6" name="object 131"/>
          <p:cNvSpPr>
            <a:spLocks/>
          </p:cNvSpPr>
          <p:nvPr/>
        </p:nvSpPr>
        <p:spPr bwMode="auto">
          <a:xfrm>
            <a:off x="2901763" y="2065688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7" name="object 132"/>
          <p:cNvSpPr>
            <a:spLocks/>
          </p:cNvSpPr>
          <p:nvPr/>
        </p:nvSpPr>
        <p:spPr bwMode="auto">
          <a:xfrm>
            <a:off x="2706341" y="1944209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8" name="object 133"/>
          <p:cNvSpPr>
            <a:spLocks/>
          </p:cNvSpPr>
          <p:nvPr/>
        </p:nvSpPr>
        <p:spPr bwMode="auto">
          <a:xfrm>
            <a:off x="2574299" y="1830656"/>
            <a:ext cx="0" cy="76584"/>
          </a:xfrm>
          <a:custGeom>
            <a:avLst/>
            <a:gdLst>
              <a:gd name="T0" fmla="*/ 0 h 46355"/>
              <a:gd name="T1" fmla="*/ 45775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89" name="object 134"/>
          <p:cNvSpPr>
            <a:spLocks/>
          </p:cNvSpPr>
          <p:nvPr/>
        </p:nvSpPr>
        <p:spPr bwMode="auto">
          <a:xfrm>
            <a:off x="2547890" y="1830656"/>
            <a:ext cx="0" cy="76584"/>
          </a:xfrm>
          <a:custGeom>
            <a:avLst/>
            <a:gdLst>
              <a:gd name="T0" fmla="*/ 0 h 46355"/>
              <a:gd name="T1" fmla="*/ 45775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0" name="object 135"/>
          <p:cNvSpPr>
            <a:spLocks/>
          </p:cNvSpPr>
          <p:nvPr/>
        </p:nvSpPr>
        <p:spPr bwMode="auto">
          <a:xfrm>
            <a:off x="2484510" y="1785759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1" name="object 136"/>
          <p:cNvSpPr>
            <a:spLocks/>
          </p:cNvSpPr>
          <p:nvPr/>
        </p:nvSpPr>
        <p:spPr bwMode="auto">
          <a:xfrm>
            <a:off x="2471305" y="1785759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2" name="object 137"/>
          <p:cNvSpPr>
            <a:spLocks/>
          </p:cNvSpPr>
          <p:nvPr/>
        </p:nvSpPr>
        <p:spPr bwMode="auto">
          <a:xfrm>
            <a:off x="2030286" y="1672204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3" name="object 138"/>
          <p:cNvSpPr>
            <a:spLocks/>
          </p:cNvSpPr>
          <p:nvPr/>
        </p:nvSpPr>
        <p:spPr bwMode="auto">
          <a:xfrm>
            <a:off x="2127996" y="1688049"/>
            <a:ext cx="0" cy="81865"/>
          </a:xfrm>
          <a:custGeom>
            <a:avLst/>
            <a:gdLst>
              <a:gd name="T0" fmla="*/ 0 h 50800"/>
              <a:gd name="T1" fmla="*/ 46459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4" name="object 139"/>
          <p:cNvSpPr>
            <a:spLocks/>
          </p:cNvSpPr>
          <p:nvPr/>
        </p:nvSpPr>
        <p:spPr bwMode="auto">
          <a:xfrm>
            <a:off x="5658801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5" name="object 140"/>
          <p:cNvSpPr>
            <a:spLocks/>
          </p:cNvSpPr>
          <p:nvPr/>
        </p:nvSpPr>
        <p:spPr bwMode="auto">
          <a:xfrm>
            <a:off x="5627111" y="3045441"/>
            <a:ext cx="0" cy="84507"/>
          </a:xfrm>
          <a:custGeom>
            <a:avLst/>
            <a:gdLst>
              <a:gd name="T0" fmla="*/ 0 h 52069"/>
              <a:gd name="T1" fmla="*/ 48316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6" name="object 141"/>
          <p:cNvSpPr>
            <a:spLocks/>
          </p:cNvSpPr>
          <p:nvPr/>
        </p:nvSpPr>
        <p:spPr bwMode="auto">
          <a:xfrm>
            <a:off x="5920243" y="3145793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7" name="object 142"/>
          <p:cNvSpPr>
            <a:spLocks/>
          </p:cNvSpPr>
          <p:nvPr/>
        </p:nvSpPr>
        <p:spPr bwMode="auto">
          <a:xfrm>
            <a:off x="6337496" y="3248786"/>
            <a:ext cx="0" cy="81867"/>
          </a:xfrm>
          <a:custGeom>
            <a:avLst/>
            <a:gdLst>
              <a:gd name="T0" fmla="*/ 0 h 48260"/>
              <a:gd name="T1" fmla="*/ 50121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8" name="object 143"/>
          <p:cNvSpPr>
            <a:spLocks/>
          </p:cNvSpPr>
          <p:nvPr/>
        </p:nvSpPr>
        <p:spPr bwMode="auto">
          <a:xfrm>
            <a:off x="6963376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099" name="object 144"/>
          <p:cNvSpPr>
            <a:spLocks/>
          </p:cNvSpPr>
          <p:nvPr/>
        </p:nvSpPr>
        <p:spPr bwMode="auto">
          <a:xfrm>
            <a:off x="6952813" y="3359700"/>
            <a:ext cx="0" cy="87149"/>
          </a:xfrm>
          <a:custGeom>
            <a:avLst/>
            <a:gdLst>
              <a:gd name="T0" fmla="*/ 0 h 52069"/>
              <a:gd name="T1" fmla="*/ 51384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0075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0" name="object 145"/>
          <p:cNvSpPr>
            <a:spLocks/>
          </p:cNvSpPr>
          <p:nvPr/>
        </p:nvSpPr>
        <p:spPr bwMode="auto">
          <a:xfrm>
            <a:off x="2025006" y="1743505"/>
            <a:ext cx="5316012" cy="929576"/>
          </a:xfrm>
          <a:custGeom>
            <a:avLst/>
            <a:gdLst>
              <a:gd name="T0" fmla="*/ 26609 w 4262120"/>
              <a:gd name="T1" fmla="*/ 0 h 558800"/>
              <a:gd name="T2" fmla="*/ 48120 w 4262120"/>
              <a:gd name="T3" fmla="*/ 13224 h 558800"/>
              <a:gd name="T4" fmla="*/ 61144 w 4262120"/>
              <a:gd name="T5" fmla="*/ 22488 h 558800"/>
              <a:gd name="T6" fmla="*/ 78692 w 4262120"/>
              <a:gd name="T7" fmla="*/ 41004 h 558800"/>
              <a:gd name="T8" fmla="*/ 106998 w 4262120"/>
              <a:gd name="T9" fmla="*/ 51588 h 558800"/>
              <a:gd name="T10" fmla="*/ 124552 w 4262120"/>
              <a:gd name="T11" fmla="*/ 72744 h 558800"/>
              <a:gd name="T12" fmla="*/ 150026 w 4262120"/>
              <a:gd name="T13" fmla="*/ 97872 h 558800"/>
              <a:gd name="T14" fmla="*/ 172672 w 4262120"/>
              <a:gd name="T15" fmla="*/ 123001 h 558800"/>
              <a:gd name="T16" fmla="*/ 267788 w 4262120"/>
              <a:gd name="T17" fmla="*/ 136224 h 558800"/>
              <a:gd name="T18" fmla="*/ 304020 w 4262120"/>
              <a:gd name="T19" fmla="*/ 148129 h 558800"/>
              <a:gd name="T20" fmla="*/ 314779 w 4262120"/>
              <a:gd name="T21" fmla="*/ 161365 h 558800"/>
              <a:gd name="T22" fmla="*/ 325532 w 4262120"/>
              <a:gd name="T23" fmla="*/ 179881 h 558800"/>
              <a:gd name="T24" fmla="*/ 383280 w 4262120"/>
              <a:gd name="T25" fmla="*/ 195745 h 558800"/>
              <a:gd name="T26" fmla="*/ 398001 w 4262120"/>
              <a:gd name="T27" fmla="*/ 205009 h 558800"/>
              <a:gd name="T28" fmla="*/ 405926 w 4262120"/>
              <a:gd name="T29" fmla="*/ 224845 h 558800"/>
              <a:gd name="T30" fmla="*/ 438196 w 4262120"/>
              <a:gd name="T31" fmla="*/ 243362 h 558800"/>
              <a:gd name="T32" fmla="*/ 534441 w 4262120"/>
              <a:gd name="T33" fmla="*/ 259238 h 558800"/>
              <a:gd name="T34" fmla="*/ 551990 w 4262120"/>
              <a:gd name="T35" fmla="*/ 284366 h 558800"/>
              <a:gd name="T36" fmla="*/ 593320 w 4262120"/>
              <a:gd name="T37" fmla="*/ 312134 h 558800"/>
              <a:gd name="T38" fmla="*/ 598980 w 4262120"/>
              <a:gd name="T39" fmla="*/ 316106 h 558800"/>
              <a:gd name="T40" fmla="*/ 605208 w 4262120"/>
              <a:gd name="T41" fmla="*/ 337275 h 558800"/>
              <a:gd name="T42" fmla="*/ 615966 w 4262120"/>
              <a:gd name="T43" fmla="*/ 350499 h 558800"/>
              <a:gd name="T44" fmla="*/ 647106 w 4262120"/>
              <a:gd name="T45" fmla="*/ 362403 h 558800"/>
              <a:gd name="T46" fmla="*/ 651068 w 4262120"/>
              <a:gd name="T47" fmla="*/ 375627 h 558800"/>
              <a:gd name="T48" fmla="*/ 653896 w 4262120"/>
              <a:gd name="T49" fmla="*/ 384878 h 558800"/>
              <a:gd name="T50" fmla="*/ 690128 w 4262120"/>
              <a:gd name="T51" fmla="*/ 391504 h 558800"/>
              <a:gd name="T52" fmla="*/ 727495 w 4262120"/>
              <a:gd name="T53" fmla="*/ 407367 h 558800"/>
              <a:gd name="T54" fmla="*/ 746178 w 4262120"/>
              <a:gd name="T55" fmla="*/ 423244 h 558800"/>
              <a:gd name="T56" fmla="*/ 854880 w 4262120"/>
              <a:gd name="T57" fmla="*/ 435148 h 558800"/>
              <a:gd name="T58" fmla="*/ 880354 w 4262120"/>
              <a:gd name="T59" fmla="*/ 454984 h 558800"/>
              <a:gd name="T60" fmla="*/ 1094357 w 4262120"/>
              <a:gd name="T61" fmla="*/ 469527 h 558800"/>
              <a:gd name="T62" fmla="*/ 1180412 w 4262120"/>
              <a:gd name="T63" fmla="*/ 495988 h 558800"/>
              <a:gd name="T64" fmla="*/ 1293076 w 4262120"/>
              <a:gd name="T65" fmla="*/ 523757 h 558800"/>
              <a:gd name="T66" fmla="*/ 1294206 w 4262120"/>
              <a:gd name="T67" fmla="*/ 533021 h 558800"/>
              <a:gd name="T68" fmla="*/ 1796941 w 4262120"/>
              <a:gd name="T69" fmla="*/ 558149 h 5588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262120" h="558800">
                <a:moveTo>
                  <a:pt x="0" y="0"/>
                </a:moveTo>
                <a:lnTo>
                  <a:pt x="63106" y="0"/>
                </a:lnTo>
                <a:lnTo>
                  <a:pt x="63106" y="13233"/>
                </a:lnTo>
                <a:lnTo>
                  <a:pt x="114122" y="13233"/>
                </a:lnTo>
                <a:lnTo>
                  <a:pt x="114122" y="22504"/>
                </a:lnTo>
                <a:lnTo>
                  <a:pt x="145008" y="22504"/>
                </a:lnTo>
                <a:lnTo>
                  <a:pt x="145008" y="41033"/>
                </a:lnTo>
                <a:lnTo>
                  <a:pt x="186626" y="41033"/>
                </a:lnTo>
                <a:lnTo>
                  <a:pt x="186626" y="51625"/>
                </a:lnTo>
                <a:lnTo>
                  <a:pt x="253758" y="51625"/>
                </a:lnTo>
                <a:lnTo>
                  <a:pt x="253758" y="72796"/>
                </a:lnTo>
                <a:lnTo>
                  <a:pt x="295389" y="72796"/>
                </a:lnTo>
                <a:lnTo>
                  <a:pt x="295389" y="97942"/>
                </a:lnTo>
                <a:lnTo>
                  <a:pt x="355803" y="97942"/>
                </a:lnTo>
                <a:lnTo>
                  <a:pt x="355803" y="123088"/>
                </a:lnTo>
                <a:lnTo>
                  <a:pt x="409511" y="123088"/>
                </a:lnTo>
                <a:lnTo>
                  <a:pt x="409511" y="136321"/>
                </a:lnTo>
                <a:lnTo>
                  <a:pt x="635088" y="136321"/>
                </a:lnTo>
                <a:lnTo>
                  <a:pt x="635088" y="148234"/>
                </a:lnTo>
                <a:lnTo>
                  <a:pt x="721017" y="148234"/>
                </a:lnTo>
                <a:lnTo>
                  <a:pt x="721017" y="161480"/>
                </a:lnTo>
                <a:lnTo>
                  <a:pt x="746531" y="161480"/>
                </a:lnTo>
                <a:lnTo>
                  <a:pt x="746531" y="180009"/>
                </a:lnTo>
                <a:lnTo>
                  <a:pt x="772033" y="180009"/>
                </a:lnTo>
                <a:lnTo>
                  <a:pt x="772033" y="195884"/>
                </a:lnTo>
                <a:lnTo>
                  <a:pt x="908989" y="195884"/>
                </a:lnTo>
                <a:lnTo>
                  <a:pt x="908989" y="205155"/>
                </a:lnTo>
                <a:lnTo>
                  <a:pt x="943902" y="205155"/>
                </a:lnTo>
                <a:lnTo>
                  <a:pt x="943902" y="225005"/>
                </a:lnTo>
                <a:lnTo>
                  <a:pt x="962698" y="225005"/>
                </a:lnTo>
                <a:lnTo>
                  <a:pt x="962698" y="243535"/>
                </a:lnTo>
                <a:lnTo>
                  <a:pt x="1039228" y="243535"/>
                </a:lnTo>
                <a:lnTo>
                  <a:pt x="1039228" y="259422"/>
                </a:lnTo>
                <a:lnTo>
                  <a:pt x="1267485" y="259422"/>
                </a:lnTo>
                <a:lnTo>
                  <a:pt x="1267485" y="284568"/>
                </a:lnTo>
                <a:lnTo>
                  <a:pt x="1309103" y="284568"/>
                </a:lnTo>
                <a:lnTo>
                  <a:pt x="1309103" y="312356"/>
                </a:lnTo>
                <a:lnTo>
                  <a:pt x="1407121" y="312356"/>
                </a:lnTo>
                <a:lnTo>
                  <a:pt x="1407121" y="316331"/>
                </a:lnTo>
                <a:lnTo>
                  <a:pt x="1420545" y="316331"/>
                </a:lnTo>
                <a:lnTo>
                  <a:pt x="1420545" y="337515"/>
                </a:lnTo>
                <a:lnTo>
                  <a:pt x="1435315" y="337515"/>
                </a:lnTo>
                <a:lnTo>
                  <a:pt x="1435315" y="350748"/>
                </a:lnTo>
                <a:lnTo>
                  <a:pt x="1460830" y="350748"/>
                </a:lnTo>
                <a:lnTo>
                  <a:pt x="1460830" y="362661"/>
                </a:lnTo>
                <a:lnTo>
                  <a:pt x="1534680" y="362661"/>
                </a:lnTo>
                <a:lnTo>
                  <a:pt x="1534680" y="375894"/>
                </a:lnTo>
                <a:lnTo>
                  <a:pt x="1544078" y="375894"/>
                </a:lnTo>
                <a:lnTo>
                  <a:pt x="1544078" y="385152"/>
                </a:lnTo>
                <a:lnTo>
                  <a:pt x="1550784" y="385152"/>
                </a:lnTo>
                <a:lnTo>
                  <a:pt x="1550784" y="391782"/>
                </a:lnTo>
                <a:lnTo>
                  <a:pt x="1636712" y="391782"/>
                </a:lnTo>
                <a:lnTo>
                  <a:pt x="1636712" y="407657"/>
                </a:lnTo>
                <a:lnTo>
                  <a:pt x="1725333" y="407657"/>
                </a:lnTo>
                <a:lnTo>
                  <a:pt x="1725333" y="423545"/>
                </a:lnTo>
                <a:lnTo>
                  <a:pt x="1769643" y="423545"/>
                </a:lnTo>
                <a:lnTo>
                  <a:pt x="1769643" y="435457"/>
                </a:lnTo>
                <a:lnTo>
                  <a:pt x="2027440" y="435457"/>
                </a:lnTo>
                <a:lnTo>
                  <a:pt x="2027440" y="455307"/>
                </a:lnTo>
                <a:lnTo>
                  <a:pt x="2087854" y="455307"/>
                </a:lnTo>
                <a:lnTo>
                  <a:pt x="2087854" y="469861"/>
                </a:lnTo>
                <a:lnTo>
                  <a:pt x="2595384" y="469861"/>
                </a:lnTo>
                <a:lnTo>
                  <a:pt x="2595384" y="496341"/>
                </a:lnTo>
                <a:lnTo>
                  <a:pt x="2799473" y="496341"/>
                </a:lnTo>
                <a:lnTo>
                  <a:pt x="2799473" y="524129"/>
                </a:lnTo>
                <a:lnTo>
                  <a:pt x="3066669" y="524129"/>
                </a:lnTo>
                <a:lnTo>
                  <a:pt x="3066669" y="533400"/>
                </a:lnTo>
                <a:lnTo>
                  <a:pt x="3069348" y="533400"/>
                </a:lnTo>
                <a:lnTo>
                  <a:pt x="3069348" y="558546"/>
                </a:lnTo>
                <a:lnTo>
                  <a:pt x="4261637" y="558546"/>
                </a:ln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1" name="object 146"/>
          <p:cNvSpPr>
            <a:spLocks/>
          </p:cNvSpPr>
          <p:nvPr/>
        </p:nvSpPr>
        <p:spPr bwMode="auto">
          <a:xfrm>
            <a:off x="7333094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2" name="object 147"/>
          <p:cNvSpPr>
            <a:spLocks/>
          </p:cNvSpPr>
          <p:nvPr/>
        </p:nvSpPr>
        <p:spPr bwMode="auto">
          <a:xfrm>
            <a:off x="7306685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3" name="object 148"/>
          <p:cNvSpPr>
            <a:spLocks/>
          </p:cNvSpPr>
          <p:nvPr/>
        </p:nvSpPr>
        <p:spPr bwMode="auto">
          <a:xfrm>
            <a:off x="7240664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4" name="object 149"/>
          <p:cNvSpPr>
            <a:spLocks/>
          </p:cNvSpPr>
          <p:nvPr/>
        </p:nvSpPr>
        <p:spPr bwMode="auto">
          <a:xfrm>
            <a:off x="7153517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5" name="object 150"/>
          <p:cNvSpPr>
            <a:spLocks/>
          </p:cNvSpPr>
          <p:nvPr/>
        </p:nvSpPr>
        <p:spPr bwMode="auto">
          <a:xfrm>
            <a:off x="7026756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6" name="object 151"/>
          <p:cNvSpPr>
            <a:spLocks/>
          </p:cNvSpPr>
          <p:nvPr/>
        </p:nvSpPr>
        <p:spPr bwMode="auto">
          <a:xfrm>
            <a:off x="7000348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7" name="object 152"/>
          <p:cNvSpPr>
            <a:spLocks/>
          </p:cNvSpPr>
          <p:nvPr/>
        </p:nvSpPr>
        <p:spPr bwMode="auto">
          <a:xfrm>
            <a:off x="6989784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8" name="object 153"/>
          <p:cNvSpPr>
            <a:spLocks/>
          </p:cNvSpPr>
          <p:nvPr/>
        </p:nvSpPr>
        <p:spPr bwMode="auto">
          <a:xfrm>
            <a:off x="692376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09" name="object 154"/>
          <p:cNvSpPr>
            <a:spLocks/>
          </p:cNvSpPr>
          <p:nvPr/>
        </p:nvSpPr>
        <p:spPr bwMode="auto">
          <a:xfrm>
            <a:off x="6860382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0" name="object 155"/>
          <p:cNvSpPr>
            <a:spLocks/>
          </p:cNvSpPr>
          <p:nvPr/>
        </p:nvSpPr>
        <p:spPr bwMode="auto">
          <a:xfrm>
            <a:off x="661214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1" name="object 156"/>
          <p:cNvSpPr>
            <a:spLocks/>
          </p:cNvSpPr>
          <p:nvPr/>
        </p:nvSpPr>
        <p:spPr bwMode="auto">
          <a:xfrm>
            <a:off x="6593658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2" name="object 157"/>
          <p:cNvSpPr>
            <a:spLocks/>
          </p:cNvSpPr>
          <p:nvPr/>
        </p:nvSpPr>
        <p:spPr bwMode="auto">
          <a:xfrm>
            <a:off x="6556687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3" name="object 158"/>
          <p:cNvSpPr>
            <a:spLocks/>
          </p:cNvSpPr>
          <p:nvPr/>
        </p:nvSpPr>
        <p:spPr bwMode="auto">
          <a:xfrm>
            <a:off x="645105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4" name="object 159"/>
          <p:cNvSpPr>
            <a:spLocks/>
          </p:cNvSpPr>
          <p:nvPr/>
        </p:nvSpPr>
        <p:spPr bwMode="auto">
          <a:xfrm>
            <a:off x="6424645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5" name="object 160"/>
          <p:cNvSpPr>
            <a:spLocks/>
          </p:cNvSpPr>
          <p:nvPr/>
        </p:nvSpPr>
        <p:spPr bwMode="auto">
          <a:xfrm>
            <a:off x="6414081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6" name="object 161"/>
          <p:cNvSpPr>
            <a:spLocks/>
          </p:cNvSpPr>
          <p:nvPr/>
        </p:nvSpPr>
        <p:spPr bwMode="auto">
          <a:xfrm>
            <a:off x="6342778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7" name="object 162"/>
          <p:cNvSpPr>
            <a:spLocks/>
          </p:cNvSpPr>
          <p:nvPr/>
        </p:nvSpPr>
        <p:spPr bwMode="auto">
          <a:xfrm>
            <a:off x="6305806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8" name="object 163"/>
          <p:cNvSpPr>
            <a:spLocks/>
          </p:cNvSpPr>
          <p:nvPr/>
        </p:nvSpPr>
        <p:spPr bwMode="auto">
          <a:xfrm>
            <a:off x="629260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19" name="object 164"/>
          <p:cNvSpPr>
            <a:spLocks/>
          </p:cNvSpPr>
          <p:nvPr/>
        </p:nvSpPr>
        <p:spPr bwMode="auto">
          <a:xfrm>
            <a:off x="6255631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0" name="object 165"/>
          <p:cNvSpPr>
            <a:spLocks/>
          </p:cNvSpPr>
          <p:nvPr/>
        </p:nvSpPr>
        <p:spPr bwMode="auto">
          <a:xfrm>
            <a:off x="6239786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1" name="object 166"/>
          <p:cNvSpPr>
            <a:spLocks/>
          </p:cNvSpPr>
          <p:nvPr/>
        </p:nvSpPr>
        <p:spPr bwMode="auto">
          <a:xfrm>
            <a:off x="6223941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2" name="object 167"/>
          <p:cNvSpPr>
            <a:spLocks/>
          </p:cNvSpPr>
          <p:nvPr/>
        </p:nvSpPr>
        <p:spPr bwMode="auto">
          <a:xfrm>
            <a:off x="6197532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3" name="object 168"/>
          <p:cNvSpPr>
            <a:spLocks/>
          </p:cNvSpPr>
          <p:nvPr/>
        </p:nvSpPr>
        <p:spPr bwMode="auto">
          <a:xfrm>
            <a:off x="6168482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4" name="object 169"/>
          <p:cNvSpPr>
            <a:spLocks/>
          </p:cNvSpPr>
          <p:nvPr/>
        </p:nvSpPr>
        <p:spPr bwMode="auto">
          <a:xfrm>
            <a:off x="6157919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5" name="object 170"/>
          <p:cNvSpPr>
            <a:spLocks/>
          </p:cNvSpPr>
          <p:nvPr/>
        </p:nvSpPr>
        <p:spPr bwMode="auto">
          <a:xfrm>
            <a:off x="6025877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6" name="object 171"/>
          <p:cNvSpPr>
            <a:spLocks/>
          </p:cNvSpPr>
          <p:nvPr/>
        </p:nvSpPr>
        <p:spPr bwMode="auto">
          <a:xfrm>
            <a:off x="601531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7" name="object 172"/>
          <p:cNvSpPr>
            <a:spLocks/>
          </p:cNvSpPr>
          <p:nvPr/>
        </p:nvSpPr>
        <p:spPr bwMode="auto">
          <a:xfrm>
            <a:off x="6002110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8" name="object 173"/>
          <p:cNvSpPr>
            <a:spLocks/>
          </p:cNvSpPr>
          <p:nvPr/>
        </p:nvSpPr>
        <p:spPr bwMode="auto">
          <a:xfrm>
            <a:off x="5986265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29" name="object 174"/>
          <p:cNvSpPr>
            <a:spLocks/>
          </p:cNvSpPr>
          <p:nvPr/>
        </p:nvSpPr>
        <p:spPr bwMode="auto">
          <a:xfrm>
            <a:off x="5896476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0" name="object 175"/>
          <p:cNvSpPr>
            <a:spLocks/>
          </p:cNvSpPr>
          <p:nvPr/>
        </p:nvSpPr>
        <p:spPr bwMode="auto">
          <a:xfrm>
            <a:off x="5856863" y="2593858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1" name="object 176"/>
          <p:cNvSpPr>
            <a:spLocks/>
          </p:cNvSpPr>
          <p:nvPr/>
        </p:nvSpPr>
        <p:spPr bwMode="auto">
          <a:xfrm>
            <a:off x="5830455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2" name="object 177"/>
          <p:cNvSpPr>
            <a:spLocks/>
          </p:cNvSpPr>
          <p:nvPr/>
        </p:nvSpPr>
        <p:spPr bwMode="auto">
          <a:xfrm>
            <a:off x="5809328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3" name="object 178"/>
          <p:cNvSpPr>
            <a:spLocks/>
          </p:cNvSpPr>
          <p:nvPr/>
        </p:nvSpPr>
        <p:spPr bwMode="auto">
          <a:xfrm>
            <a:off x="5806688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4" name="object 179"/>
          <p:cNvSpPr>
            <a:spLocks/>
          </p:cNvSpPr>
          <p:nvPr/>
        </p:nvSpPr>
        <p:spPr bwMode="auto">
          <a:xfrm>
            <a:off x="5764434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5" name="object 180"/>
          <p:cNvSpPr>
            <a:spLocks/>
          </p:cNvSpPr>
          <p:nvPr/>
        </p:nvSpPr>
        <p:spPr bwMode="auto">
          <a:xfrm>
            <a:off x="5724821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6" name="object 181"/>
          <p:cNvSpPr>
            <a:spLocks/>
          </p:cNvSpPr>
          <p:nvPr/>
        </p:nvSpPr>
        <p:spPr bwMode="auto">
          <a:xfrm>
            <a:off x="5701054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7" name="object 182"/>
          <p:cNvSpPr>
            <a:spLocks/>
          </p:cNvSpPr>
          <p:nvPr/>
        </p:nvSpPr>
        <p:spPr bwMode="auto">
          <a:xfrm>
            <a:off x="5656159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8" name="object 183"/>
          <p:cNvSpPr>
            <a:spLocks/>
          </p:cNvSpPr>
          <p:nvPr/>
        </p:nvSpPr>
        <p:spPr bwMode="auto">
          <a:xfrm>
            <a:off x="5627111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39" name="object 184"/>
          <p:cNvSpPr>
            <a:spLocks/>
          </p:cNvSpPr>
          <p:nvPr/>
        </p:nvSpPr>
        <p:spPr bwMode="auto">
          <a:xfrm>
            <a:off x="5571652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0" name="object 185"/>
          <p:cNvSpPr>
            <a:spLocks/>
          </p:cNvSpPr>
          <p:nvPr/>
        </p:nvSpPr>
        <p:spPr bwMode="auto">
          <a:xfrm>
            <a:off x="5550525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1" name="object 186"/>
          <p:cNvSpPr>
            <a:spLocks/>
          </p:cNvSpPr>
          <p:nvPr/>
        </p:nvSpPr>
        <p:spPr bwMode="auto">
          <a:xfrm>
            <a:off x="5539962" y="2535758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2" name="object 187"/>
          <p:cNvSpPr>
            <a:spLocks/>
          </p:cNvSpPr>
          <p:nvPr/>
        </p:nvSpPr>
        <p:spPr bwMode="auto">
          <a:xfrm>
            <a:off x="5452815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3" name="object 188"/>
          <p:cNvSpPr>
            <a:spLocks/>
          </p:cNvSpPr>
          <p:nvPr/>
        </p:nvSpPr>
        <p:spPr bwMode="auto">
          <a:xfrm>
            <a:off x="5429047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4" name="object 189"/>
          <p:cNvSpPr>
            <a:spLocks/>
          </p:cNvSpPr>
          <p:nvPr/>
        </p:nvSpPr>
        <p:spPr bwMode="auto">
          <a:xfrm>
            <a:off x="5407920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5" name="object 190"/>
          <p:cNvSpPr>
            <a:spLocks/>
          </p:cNvSpPr>
          <p:nvPr/>
        </p:nvSpPr>
        <p:spPr bwMode="auto">
          <a:xfrm>
            <a:off x="5376230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6" name="object 191"/>
          <p:cNvSpPr>
            <a:spLocks/>
          </p:cNvSpPr>
          <p:nvPr/>
        </p:nvSpPr>
        <p:spPr bwMode="auto">
          <a:xfrm>
            <a:off x="5357745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7" name="object 192"/>
          <p:cNvSpPr>
            <a:spLocks/>
          </p:cNvSpPr>
          <p:nvPr/>
        </p:nvSpPr>
        <p:spPr bwMode="auto">
          <a:xfrm>
            <a:off x="5349822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8" name="object 193"/>
          <p:cNvSpPr>
            <a:spLocks/>
          </p:cNvSpPr>
          <p:nvPr/>
        </p:nvSpPr>
        <p:spPr bwMode="auto">
          <a:xfrm>
            <a:off x="5302286" y="2490864"/>
            <a:ext cx="0" cy="84507"/>
          </a:xfrm>
          <a:custGeom>
            <a:avLst/>
            <a:gdLst>
              <a:gd name="T0" fmla="*/ 0 h 50800"/>
              <a:gd name="T1" fmla="*/ 49506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49" name="object 194"/>
          <p:cNvSpPr>
            <a:spLocks/>
          </p:cNvSpPr>
          <p:nvPr/>
        </p:nvSpPr>
        <p:spPr bwMode="auto">
          <a:xfrm>
            <a:off x="5135914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0" name="object 195"/>
          <p:cNvSpPr>
            <a:spLocks/>
          </p:cNvSpPr>
          <p:nvPr/>
        </p:nvSpPr>
        <p:spPr bwMode="auto">
          <a:xfrm>
            <a:off x="5059329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1" name="object 196"/>
          <p:cNvSpPr>
            <a:spLocks/>
          </p:cNvSpPr>
          <p:nvPr/>
        </p:nvSpPr>
        <p:spPr bwMode="auto">
          <a:xfrm>
            <a:off x="5040844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2" name="object 197"/>
          <p:cNvSpPr>
            <a:spLocks/>
          </p:cNvSpPr>
          <p:nvPr/>
        </p:nvSpPr>
        <p:spPr bwMode="auto">
          <a:xfrm>
            <a:off x="5009154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3" name="object 198"/>
          <p:cNvSpPr>
            <a:spLocks/>
          </p:cNvSpPr>
          <p:nvPr/>
        </p:nvSpPr>
        <p:spPr bwMode="auto">
          <a:xfrm>
            <a:off x="4948414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4" name="object 199"/>
          <p:cNvSpPr>
            <a:spLocks/>
          </p:cNvSpPr>
          <p:nvPr/>
        </p:nvSpPr>
        <p:spPr bwMode="auto">
          <a:xfrm>
            <a:off x="4922005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5" name="object 200"/>
          <p:cNvSpPr>
            <a:spLocks/>
          </p:cNvSpPr>
          <p:nvPr/>
        </p:nvSpPr>
        <p:spPr bwMode="auto">
          <a:xfrm>
            <a:off x="4908802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6" name="object 201"/>
          <p:cNvSpPr>
            <a:spLocks/>
          </p:cNvSpPr>
          <p:nvPr/>
        </p:nvSpPr>
        <p:spPr bwMode="auto">
          <a:xfrm>
            <a:off x="4892957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7" name="object 202"/>
          <p:cNvSpPr>
            <a:spLocks/>
          </p:cNvSpPr>
          <p:nvPr/>
        </p:nvSpPr>
        <p:spPr bwMode="auto">
          <a:xfrm>
            <a:off x="4877112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8" name="object 203"/>
          <p:cNvSpPr>
            <a:spLocks/>
          </p:cNvSpPr>
          <p:nvPr/>
        </p:nvSpPr>
        <p:spPr bwMode="auto">
          <a:xfrm>
            <a:off x="4866549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59" name="object 204"/>
          <p:cNvSpPr>
            <a:spLocks/>
          </p:cNvSpPr>
          <p:nvPr/>
        </p:nvSpPr>
        <p:spPr bwMode="auto">
          <a:xfrm>
            <a:off x="4789963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0" name="object 205"/>
          <p:cNvSpPr>
            <a:spLocks/>
          </p:cNvSpPr>
          <p:nvPr/>
        </p:nvSpPr>
        <p:spPr bwMode="auto">
          <a:xfrm>
            <a:off x="4755633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1" name="object 206"/>
          <p:cNvSpPr>
            <a:spLocks/>
          </p:cNvSpPr>
          <p:nvPr/>
        </p:nvSpPr>
        <p:spPr bwMode="auto">
          <a:xfrm>
            <a:off x="4679048" y="2453894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2" name="object 207"/>
          <p:cNvSpPr>
            <a:spLocks/>
          </p:cNvSpPr>
          <p:nvPr/>
        </p:nvSpPr>
        <p:spPr bwMode="auto">
          <a:xfrm>
            <a:off x="4628873" y="2424842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3" name="object 208"/>
          <p:cNvSpPr>
            <a:spLocks/>
          </p:cNvSpPr>
          <p:nvPr/>
        </p:nvSpPr>
        <p:spPr bwMode="auto">
          <a:xfrm>
            <a:off x="4581338" y="2424842"/>
            <a:ext cx="0" cy="87149"/>
          </a:xfrm>
          <a:custGeom>
            <a:avLst/>
            <a:gdLst>
              <a:gd name="T0" fmla="*/ 0 h 50800"/>
              <a:gd name="T1" fmla="*/ 53903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4" name="object 209"/>
          <p:cNvSpPr>
            <a:spLocks/>
          </p:cNvSpPr>
          <p:nvPr/>
        </p:nvSpPr>
        <p:spPr bwMode="auto">
          <a:xfrm>
            <a:off x="4525879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5" name="object 210"/>
          <p:cNvSpPr>
            <a:spLocks/>
          </p:cNvSpPr>
          <p:nvPr/>
        </p:nvSpPr>
        <p:spPr bwMode="auto">
          <a:xfrm>
            <a:off x="4496831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6" name="object 211"/>
          <p:cNvSpPr>
            <a:spLocks/>
          </p:cNvSpPr>
          <p:nvPr/>
        </p:nvSpPr>
        <p:spPr bwMode="auto">
          <a:xfrm>
            <a:off x="4462499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7" name="object 212"/>
          <p:cNvSpPr>
            <a:spLocks/>
          </p:cNvSpPr>
          <p:nvPr/>
        </p:nvSpPr>
        <p:spPr bwMode="auto">
          <a:xfrm>
            <a:off x="4396479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8" name="object 213"/>
          <p:cNvSpPr>
            <a:spLocks/>
          </p:cNvSpPr>
          <p:nvPr/>
        </p:nvSpPr>
        <p:spPr bwMode="auto">
          <a:xfrm>
            <a:off x="4375352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69" name="object 214"/>
          <p:cNvSpPr>
            <a:spLocks/>
          </p:cNvSpPr>
          <p:nvPr/>
        </p:nvSpPr>
        <p:spPr bwMode="auto">
          <a:xfrm>
            <a:off x="4343662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0" name="object 215"/>
          <p:cNvSpPr>
            <a:spLocks/>
          </p:cNvSpPr>
          <p:nvPr/>
        </p:nvSpPr>
        <p:spPr bwMode="auto">
          <a:xfrm>
            <a:off x="4330457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1" name="object 216"/>
          <p:cNvSpPr>
            <a:spLocks/>
          </p:cNvSpPr>
          <p:nvPr/>
        </p:nvSpPr>
        <p:spPr bwMode="auto">
          <a:xfrm>
            <a:off x="4275000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2" name="object 217"/>
          <p:cNvSpPr>
            <a:spLocks/>
          </p:cNvSpPr>
          <p:nvPr/>
        </p:nvSpPr>
        <p:spPr bwMode="auto">
          <a:xfrm>
            <a:off x="4259155" y="240107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3" name="object 218"/>
          <p:cNvSpPr>
            <a:spLocks/>
          </p:cNvSpPr>
          <p:nvPr/>
        </p:nvSpPr>
        <p:spPr bwMode="auto">
          <a:xfrm>
            <a:off x="4219542" y="2374669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4" name="object 219"/>
          <p:cNvSpPr>
            <a:spLocks/>
          </p:cNvSpPr>
          <p:nvPr/>
        </p:nvSpPr>
        <p:spPr bwMode="auto">
          <a:xfrm>
            <a:off x="4190493" y="2374669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5" name="object 220"/>
          <p:cNvSpPr>
            <a:spLocks/>
          </p:cNvSpPr>
          <p:nvPr/>
        </p:nvSpPr>
        <p:spPr bwMode="auto">
          <a:xfrm>
            <a:off x="4148240" y="2345617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6" name="object 221"/>
          <p:cNvSpPr>
            <a:spLocks/>
          </p:cNvSpPr>
          <p:nvPr/>
        </p:nvSpPr>
        <p:spPr bwMode="auto">
          <a:xfrm>
            <a:off x="4069015" y="2345617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7" name="object 222"/>
          <p:cNvSpPr>
            <a:spLocks/>
          </p:cNvSpPr>
          <p:nvPr/>
        </p:nvSpPr>
        <p:spPr bwMode="auto">
          <a:xfrm>
            <a:off x="4034683" y="2321852"/>
            <a:ext cx="0" cy="87147"/>
          </a:xfrm>
          <a:custGeom>
            <a:avLst/>
            <a:gdLst>
              <a:gd name="T0" fmla="*/ 0 h 50800"/>
              <a:gd name="T1" fmla="*/ 5390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8" name="object 223"/>
          <p:cNvSpPr>
            <a:spLocks/>
          </p:cNvSpPr>
          <p:nvPr/>
        </p:nvSpPr>
        <p:spPr bwMode="auto">
          <a:xfrm>
            <a:off x="3963381" y="2321852"/>
            <a:ext cx="0" cy="87147"/>
          </a:xfrm>
          <a:custGeom>
            <a:avLst/>
            <a:gdLst>
              <a:gd name="T0" fmla="*/ 0 h 50800"/>
              <a:gd name="T1" fmla="*/ 5390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79" name="object 224"/>
          <p:cNvSpPr>
            <a:spLocks/>
          </p:cNvSpPr>
          <p:nvPr/>
        </p:nvSpPr>
        <p:spPr bwMode="auto">
          <a:xfrm>
            <a:off x="3929049" y="227431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0" name="object 225"/>
          <p:cNvSpPr>
            <a:spLocks/>
          </p:cNvSpPr>
          <p:nvPr/>
        </p:nvSpPr>
        <p:spPr bwMode="auto">
          <a:xfrm>
            <a:off x="3897359" y="227431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1" name="object 226"/>
          <p:cNvSpPr>
            <a:spLocks/>
          </p:cNvSpPr>
          <p:nvPr/>
        </p:nvSpPr>
        <p:spPr bwMode="auto">
          <a:xfrm>
            <a:off x="3870951" y="2274317"/>
            <a:ext cx="0" cy="79225"/>
          </a:xfrm>
          <a:custGeom>
            <a:avLst/>
            <a:gdLst>
              <a:gd name="T0" fmla="*/ 0 h 48260"/>
              <a:gd name="T1" fmla="*/ 45793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2" name="object 227"/>
          <p:cNvSpPr>
            <a:spLocks/>
          </p:cNvSpPr>
          <p:nvPr/>
        </p:nvSpPr>
        <p:spPr bwMode="auto">
          <a:xfrm>
            <a:off x="3797007" y="2226782"/>
            <a:ext cx="0" cy="87147"/>
          </a:xfrm>
          <a:custGeom>
            <a:avLst/>
            <a:gdLst>
              <a:gd name="T0" fmla="*/ 0 h 50800"/>
              <a:gd name="T1" fmla="*/ 5390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3" name="object 228"/>
          <p:cNvSpPr>
            <a:spLocks/>
          </p:cNvSpPr>
          <p:nvPr/>
        </p:nvSpPr>
        <p:spPr bwMode="auto">
          <a:xfrm>
            <a:off x="3733627" y="2187167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4" name="object 229"/>
          <p:cNvSpPr>
            <a:spLocks/>
          </p:cNvSpPr>
          <p:nvPr/>
        </p:nvSpPr>
        <p:spPr bwMode="auto">
          <a:xfrm>
            <a:off x="3540846" y="2097380"/>
            <a:ext cx="0" cy="81867"/>
          </a:xfrm>
          <a:custGeom>
            <a:avLst/>
            <a:gdLst>
              <a:gd name="T0" fmla="*/ 0 h 50800"/>
              <a:gd name="T1" fmla="*/ 4646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5" name="object 230"/>
          <p:cNvSpPr>
            <a:spLocks/>
          </p:cNvSpPr>
          <p:nvPr/>
        </p:nvSpPr>
        <p:spPr bwMode="auto">
          <a:xfrm>
            <a:off x="3477466" y="2097380"/>
            <a:ext cx="0" cy="81867"/>
          </a:xfrm>
          <a:custGeom>
            <a:avLst/>
            <a:gdLst>
              <a:gd name="T0" fmla="*/ 0 h 50800"/>
              <a:gd name="T1" fmla="*/ 4646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6" name="object 231"/>
          <p:cNvSpPr>
            <a:spLocks/>
          </p:cNvSpPr>
          <p:nvPr/>
        </p:nvSpPr>
        <p:spPr bwMode="auto">
          <a:xfrm>
            <a:off x="3456340" y="2097380"/>
            <a:ext cx="0" cy="81867"/>
          </a:xfrm>
          <a:custGeom>
            <a:avLst/>
            <a:gdLst>
              <a:gd name="T0" fmla="*/ 0 h 50800"/>
              <a:gd name="T1" fmla="*/ 4646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7" name="object 232"/>
          <p:cNvSpPr>
            <a:spLocks/>
          </p:cNvSpPr>
          <p:nvPr/>
        </p:nvSpPr>
        <p:spPr bwMode="auto">
          <a:xfrm>
            <a:off x="3395599" y="2097380"/>
            <a:ext cx="0" cy="81867"/>
          </a:xfrm>
          <a:custGeom>
            <a:avLst/>
            <a:gdLst>
              <a:gd name="T0" fmla="*/ 0 h 50800"/>
              <a:gd name="T1" fmla="*/ 4646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8" name="object 233"/>
          <p:cNvSpPr>
            <a:spLocks/>
          </p:cNvSpPr>
          <p:nvPr/>
        </p:nvSpPr>
        <p:spPr bwMode="auto">
          <a:xfrm>
            <a:off x="3342783" y="2097380"/>
            <a:ext cx="0" cy="81867"/>
          </a:xfrm>
          <a:custGeom>
            <a:avLst/>
            <a:gdLst>
              <a:gd name="T0" fmla="*/ 0 h 50800"/>
              <a:gd name="T1" fmla="*/ 4646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89" name="object 234"/>
          <p:cNvSpPr>
            <a:spLocks/>
          </p:cNvSpPr>
          <p:nvPr/>
        </p:nvSpPr>
        <p:spPr bwMode="auto">
          <a:xfrm>
            <a:off x="3297889" y="2076251"/>
            <a:ext cx="0" cy="76585"/>
          </a:xfrm>
          <a:custGeom>
            <a:avLst/>
            <a:gdLst>
              <a:gd name="T0" fmla="*/ 0 h 46355"/>
              <a:gd name="T1" fmla="*/ 44603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0" name="object 235"/>
          <p:cNvSpPr>
            <a:spLocks/>
          </p:cNvSpPr>
          <p:nvPr/>
        </p:nvSpPr>
        <p:spPr bwMode="auto">
          <a:xfrm>
            <a:off x="3171129" y="2010231"/>
            <a:ext cx="0" cy="81865"/>
          </a:xfrm>
          <a:custGeom>
            <a:avLst/>
            <a:gdLst>
              <a:gd name="T0" fmla="*/ 0 h 48260"/>
              <a:gd name="T1" fmla="*/ 50120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1" name="object 236"/>
          <p:cNvSpPr>
            <a:spLocks/>
          </p:cNvSpPr>
          <p:nvPr/>
        </p:nvSpPr>
        <p:spPr bwMode="auto">
          <a:xfrm>
            <a:off x="3054932" y="1989106"/>
            <a:ext cx="0" cy="87147"/>
          </a:xfrm>
          <a:custGeom>
            <a:avLst/>
            <a:gdLst>
              <a:gd name="T0" fmla="*/ 0 h 52069"/>
              <a:gd name="T1" fmla="*/ 52577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2" name="object 237"/>
          <p:cNvSpPr>
            <a:spLocks/>
          </p:cNvSpPr>
          <p:nvPr/>
        </p:nvSpPr>
        <p:spPr bwMode="auto">
          <a:xfrm>
            <a:off x="2484510" y="1870266"/>
            <a:ext cx="0" cy="76585"/>
          </a:xfrm>
          <a:custGeom>
            <a:avLst/>
            <a:gdLst>
              <a:gd name="T0" fmla="*/ 0 h 46355"/>
              <a:gd name="T1" fmla="*/ 45776 h 46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">
                <a:moveTo>
                  <a:pt x="0" y="0"/>
                </a:moveTo>
                <a:lnTo>
                  <a:pt x="0" y="46329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3" name="object 238"/>
          <p:cNvSpPr>
            <a:spLocks/>
          </p:cNvSpPr>
          <p:nvPr/>
        </p:nvSpPr>
        <p:spPr bwMode="auto">
          <a:xfrm>
            <a:off x="2344545" y="1785759"/>
            <a:ext cx="0" cy="87149"/>
          </a:xfrm>
          <a:custGeom>
            <a:avLst/>
            <a:gdLst>
              <a:gd name="T0" fmla="*/ 0 h 52069"/>
              <a:gd name="T1" fmla="*/ 52579 h 520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625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4" name="object 239"/>
          <p:cNvSpPr>
            <a:spLocks/>
          </p:cNvSpPr>
          <p:nvPr/>
        </p:nvSpPr>
        <p:spPr bwMode="auto">
          <a:xfrm>
            <a:off x="2315496" y="1754069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5" name="object 240"/>
          <p:cNvSpPr>
            <a:spLocks/>
          </p:cNvSpPr>
          <p:nvPr/>
        </p:nvSpPr>
        <p:spPr bwMode="auto">
          <a:xfrm>
            <a:off x="2278525" y="1754069"/>
            <a:ext cx="0" cy="84507"/>
          </a:xfrm>
          <a:custGeom>
            <a:avLst/>
            <a:gdLst>
              <a:gd name="T0" fmla="*/ 0 h 50800"/>
              <a:gd name="T1" fmla="*/ 50685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6" name="object 241"/>
          <p:cNvSpPr>
            <a:spLocks/>
          </p:cNvSpPr>
          <p:nvPr/>
        </p:nvSpPr>
        <p:spPr bwMode="auto">
          <a:xfrm>
            <a:off x="2056694" y="1672205"/>
            <a:ext cx="0" cy="79225"/>
          </a:xfrm>
          <a:custGeom>
            <a:avLst/>
            <a:gdLst>
              <a:gd name="T0" fmla="*/ 0 h 48260"/>
              <a:gd name="T1" fmla="*/ 46939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650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197" name="object 242"/>
          <p:cNvSpPr>
            <a:spLocks/>
          </p:cNvSpPr>
          <p:nvPr/>
        </p:nvSpPr>
        <p:spPr bwMode="auto">
          <a:xfrm>
            <a:off x="4021479" y="2321852"/>
            <a:ext cx="0" cy="87147"/>
          </a:xfrm>
          <a:custGeom>
            <a:avLst/>
            <a:gdLst>
              <a:gd name="T0" fmla="*/ 0 h 50800"/>
              <a:gd name="T1" fmla="*/ 53901 h 508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4121831" y="5464451"/>
            <a:ext cx="124581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T</a:t>
            </a:r>
            <a:r>
              <a:rPr kumimoji="0" sz="15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im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e</a:t>
            </a:r>
            <a:r>
              <a:rPr kumimoji="0" sz="15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 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(</a:t>
            </a:r>
            <a:r>
              <a:rPr kumimoji="0" sz="15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m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on</a:t>
            </a:r>
            <a:r>
              <a:rPr kumimoji="0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t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hs)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1372" y="1805407"/>
            <a:ext cx="277024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charset="0"/>
                <a:ea typeface="Geneva" charset="0"/>
              </a:rPr>
              <a:t>Bendamustine-obinutuzumab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1200" name="TextBox 4"/>
          <p:cNvSpPr txBox="1">
            <a:spLocks noChangeArrowheads="1"/>
          </p:cNvSpPr>
          <p:nvPr/>
        </p:nvSpPr>
        <p:spPr bwMode="auto">
          <a:xfrm>
            <a:off x="3958099" y="3137871"/>
            <a:ext cx="2461264" cy="33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Bendamustine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41201" name="TextBox 5"/>
          <p:cNvSpPr txBox="1">
            <a:spLocks noChangeArrowheads="1"/>
          </p:cNvSpPr>
          <p:nvPr/>
        </p:nvSpPr>
        <p:spPr bwMode="auto">
          <a:xfrm>
            <a:off x="6027739" y="6303736"/>
            <a:ext cx="4420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Cheson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JCO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36:2259-66, 2018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41202" name="TextBox 6"/>
          <p:cNvSpPr txBox="1">
            <a:spLocks noChangeArrowheads="1"/>
          </p:cNvSpPr>
          <p:nvPr/>
        </p:nvSpPr>
        <p:spPr bwMode="auto">
          <a:xfrm>
            <a:off x="4451371" y="1060833"/>
            <a:ext cx="3209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OS: FL cohort</a:t>
            </a:r>
          </a:p>
        </p:txBody>
      </p:sp>
      <p:pic>
        <p:nvPicPr>
          <p:cNvPr id="245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4DD7F00E-C773-8245-8EE6-E992E55A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765D0049-1F20-A94A-8D69-0FFBA50828DF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1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51353" y="299156"/>
            <a:ext cx="9366580" cy="714375"/>
          </a:xfrm>
        </p:spPr>
        <p:txBody>
          <a:bodyPr/>
          <a:lstStyle/>
          <a:p>
            <a:r>
              <a:rPr lang="en-US" alt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options for early FL progression: </a:t>
            </a:r>
            <a:r>
              <a:rPr lang="en-US" alt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Idelalisib</a:t>
            </a:r>
            <a:endParaRPr lang="en-US" altLang="en-U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946491" y="1436421"/>
            <a:ext cx="3301683" cy="37115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Patients with indolent NHL refractory to rituximab and alkylating agents</a:t>
            </a:r>
          </a:p>
          <a:p>
            <a:pPr marL="0" indent="0">
              <a:buNone/>
            </a:pPr>
            <a:endParaRPr lang="en-US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ORR 57%; 6% CR</a:t>
            </a:r>
          </a:p>
          <a:p>
            <a:pPr marL="0" indent="0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Median PFS 11 months</a:t>
            </a:r>
          </a:p>
          <a:p>
            <a:pPr marL="0" indent="0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Manageable toxicity profile</a:t>
            </a:r>
          </a:p>
          <a:p>
            <a:pPr marL="0" indent="0">
              <a:buNone/>
            </a:pPr>
            <a:endParaRPr lang="en-US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FDA approval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 Relapsed FL in patients who received 2 prior systemic therapies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17813" b="4459"/>
          <a:stretch>
            <a:fillRect/>
          </a:stretch>
        </p:blipFill>
        <p:spPr bwMode="auto">
          <a:xfrm>
            <a:off x="4342173" y="1347715"/>
            <a:ext cx="7119142" cy="448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9" t="43765" r="1711" b="30653"/>
          <a:stretch>
            <a:fillRect/>
          </a:stretch>
        </p:blipFill>
        <p:spPr bwMode="auto">
          <a:xfrm>
            <a:off x="9669091" y="1800023"/>
            <a:ext cx="1886223" cy="141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Box 3"/>
          <p:cNvSpPr txBox="1">
            <a:spLocks noChangeArrowheads="1"/>
          </p:cNvSpPr>
          <p:nvPr/>
        </p:nvSpPr>
        <p:spPr bwMode="auto">
          <a:xfrm>
            <a:off x="7957479" y="6396919"/>
            <a:ext cx="4019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Gopal et al, </a:t>
            </a:r>
            <a:r>
              <a:rPr kumimoji="0" lang="en-US" alt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NEJM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370:1008-18, 2014</a:t>
            </a:r>
          </a:p>
        </p:txBody>
      </p:sp>
      <p:pic>
        <p:nvPicPr>
          <p:cNvPr id="9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9E6C1AA2-8ECF-5847-941F-2073331B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A339FF-D00B-704A-9A90-5388CBFAC549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1038" y="321521"/>
            <a:ext cx="8229600" cy="714375"/>
          </a:xfrm>
        </p:spPr>
        <p:txBody>
          <a:bodyPr/>
          <a:lstStyle/>
          <a:p>
            <a:r>
              <a:rPr lang="en-US" altLang="en-US" sz="2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Idelalisib</a:t>
            </a:r>
            <a:r>
              <a:rPr lang="en-US" alt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“high risk” early progressing FL</a:t>
            </a: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971" y="2363800"/>
            <a:ext cx="5634052" cy="2482375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C2871D-924C-3C47-A9AC-597B881F50DC}"/>
              </a:ext>
            </a:extLst>
          </p:cNvPr>
          <p:cNvGrpSpPr/>
          <p:nvPr/>
        </p:nvGrpSpPr>
        <p:grpSpPr>
          <a:xfrm>
            <a:off x="5962446" y="1811712"/>
            <a:ext cx="5905576" cy="3836798"/>
            <a:chOff x="6007101" y="2736851"/>
            <a:chExt cx="4364038" cy="2835275"/>
          </a:xfrm>
        </p:grpSpPr>
        <p:pic>
          <p:nvPicPr>
            <p:cNvPr id="4403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" t="3848" r="2509" b="49687"/>
            <a:stretch>
              <a:fillRect/>
            </a:stretch>
          </p:blipFill>
          <p:spPr bwMode="auto">
            <a:xfrm>
              <a:off x="6007101" y="2736851"/>
              <a:ext cx="4302125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700964" y="2736851"/>
              <a:ext cx="2670175" cy="81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38" name="TextBox 6"/>
            <p:cNvSpPr txBox="1">
              <a:spLocks noChangeArrowheads="1"/>
            </p:cNvSpPr>
            <p:nvPr/>
          </p:nvSpPr>
          <p:spPr bwMode="auto">
            <a:xfrm>
              <a:off x="7639685" y="3575080"/>
              <a:ext cx="18446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PD 12-24</a:t>
              </a:r>
            </a:p>
          </p:txBody>
        </p:sp>
        <p:sp>
          <p:nvSpPr>
            <p:cNvPr id="44039" name="TextBox 7"/>
            <p:cNvSpPr txBox="1">
              <a:spLocks noChangeArrowheads="1"/>
            </p:cNvSpPr>
            <p:nvPr/>
          </p:nvSpPr>
          <p:spPr bwMode="auto">
            <a:xfrm>
              <a:off x="7351713" y="4436163"/>
              <a:ext cx="1684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rPr>
                <a:t>PD &lt; 12</a:t>
              </a:r>
            </a:p>
          </p:txBody>
        </p:sp>
      </p:grpSp>
      <p:sp>
        <p:nvSpPr>
          <p:cNvPr id="44040" name="TextBox 8"/>
          <p:cNvSpPr txBox="1">
            <a:spLocks noChangeArrowheads="1"/>
          </p:cNvSpPr>
          <p:nvPr/>
        </p:nvSpPr>
        <p:spPr bwMode="auto">
          <a:xfrm>
            <a:off x="8254643" y="6439269"/>
            <a:ext cx="377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Gopal et al, </a:t>
            </a: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Blood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129:3037 2017</a:t>
            </a:r>
          </a:p>
        </p:txBody>
      </p:sp>
      <p:pic>
        <p:nvPicPr>
          <p:cNvPr id="11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40C287F9-35EA-A34C-A546-47E60C5A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3EDA26-177D-D14F-A7E2-101DF97F66FE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53" y="206043"/>
            <a:ext cx="8905875" cy="713538"/>
          </a:xfrm>
        </p:spPr>
        <p:txBody>
          <a:bodyPr/>
          <a:lstStyle/>
          <a:p>
            <a:r>
              <a:rPr lang="en-US" sz="2400" dirty="0" err="1">
                <a:solidFill>
                  <a:schemeClr val="tx2"/>
                </a:solidFill>
              </a:rPr>
              <a:t>Copanlisib</a:t>
            </a:r>
            <a:r>
              <a:rPr lang="en-US" sz="2400" dirty="0">
                <a:solidFill>
                  <a:schemeClr val="tx2"/>
                </a:solidFill>
              </a:rPr>
              <a:t> for relapsed/refractory indolent lymphoma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(after rituximab and alkylating agents)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8" t="1838" r="1146" b="2292"/>
          <a:stretch/>
        </p:blipFill>
        <p:spPr>
          <a:xfrm>
            <a:off x="1491280" y="1478995"/>
            <a:ext cx="9209439" cy="4255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4975" y="5826143"/>
            <a:ext cx="872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FL patients: ORR 59%; CR 14%; Median DOR 12 months, Median PFS 11 months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3689" y="6376632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Dreyling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JCO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35:3898 2017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65835-170E-FF47-9665-4FD178903D8B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2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CA522F3-9CAD-194C-B8E2-A5DBA8F4CF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067764"/>
              </p:ext>
            </p:extLst>
          </p:nvPr>
        </p:nvGraphicFramePr>
        <p:xfrm>
          <a:off x="1305127" y="1244114"/>
          <a:ext cx="9581746" cy="4564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7070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3062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 with Patients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Patients (Median)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Follicular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Mantle cell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0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Hodgkin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1961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Relapsed/refractory diffuse large B-cell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253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T-cell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86295"/>
                  </a:ext>
                </a:extLst>
              </a:tr>
              <a:tr h="7175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Anaplastic large cell lymphoma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21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53" y="323709"/>
            <a:ext cx="8229600" cy="713538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Copanlisib</a:t>
            </a:r>
            <a:r>
              <a:rPr lang="en-US" dirty="0">
                <a:solidFill>
                  <a:schemeClr val="tx2"/>
                </a:solidFill>
              </a:rPr>
              <a:t>: Toxicity and Efficacy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227" y="1875447"/>
            <a:ext cx="3733800" cy="3315044"/>
          </a:xfrm>
        </p:spPr>
        <p:txBody>
          <a:bodyPr/>
          <a:lstStyle/>
          <a:p>
            <a:r>
              <a:rPr lang="en-US" sz="2600" dirty="0"/>
              <a:t>Increased LFTs and </a:t>
            </a:r>
            <a:r>
              <a:rPr lang="en-US" sz="2600" dirty="0" err="1"/>
              <a:t>cytopenias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Hypertension</a:t>
            </a:r>
          </a:p>
          <a:p>
            <a:endParaRPr lang="en-US" sz="2600" dirty="0"/>
          </a:p>
          <a:p>
            <a:r>
              <a:rPr lang="en-US" sz="2600" dirty="0"/>
              <a:t>Hyperglycemia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5" t="54861" r="48255" b="7222"/>
          <a:stretch/>
        </p:blipFill>
        <p:spPr>
          <a:xfrm>
            <a:off x="4362203" y="1557304"/>
            <a:ext cx="7126821" cy="41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4088" y="6444029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Dreyling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JCO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35:3898 2017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763BD6-E44F-E844-B7D4-1E4AAB17065D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0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7938" name="Group 2"/>
          <p:cNvGraphicFramePr>
            <a:graphicFrameLocks noGrp="1"/>
          </p:cNvGraphicFramePr>
          <p:nvPr>
            <p:ph idx="1"/>
          </p:nvPr>
        </p:nvGraphicFramePr>
        <p:xfrm>
          <a:off x="700523" y="2004376"/>
          <a:ext cx="4322739" cy="2496371"/>
        </p:xfrm>
        <a:graphic>
          <a:graphicData uri="http://schemas.openxmlformats.org/drawingml/2006/table">
            <a:tbl>
              <a:tblPr/>
              <a:tblGrid>
                <a:gridCol w="156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</a:t>
                      </a:r>
                      <a:endParaRPr kumimoji="0" lang="en-US" sz="17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 + R</a:t>
                      </a:r>
                      <a:endParaRPr kumimoji="0" lang="en-US" sz="17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784">
                <a:tc>
                  <a:txBody>
                    <a:bodyPr/>
                    <a:lstStyle/>
                    <a:p>
                      <a:pPr marL="465138" marR="0" lvl="0" indent="-4651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ORR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5138" marR="0" lvl="0" indent="-4651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51.1%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5138" marR="0" lvl="0" indent="-4651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72.7%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315">
                <a:tc>
                  <a:txBody>
                    <a:bodyPr/>
                    <a:lstStyle/>
                    <a:p>
                      <a:pPr marL="3429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13.3%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36.4%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86">
                <a:tc>
                  <a:txBody>
                    <a:bodyPr/>
                    <a:lstStyle/>
                    <a:p>
                      <a:pPr marL="3429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year EFS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2573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44%</a:t>
                      </a:r>
                    </a:p>
                  </a:txBody>
                  <a:tcPr marL="180478" marR="180478" marT="34294" marB="3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80" name="TextBox 4"/>
          <p:cNvSpPr txBox="1">
            <a:spLocks noChangeArrowheads="1"/>
          </p:cNvSpPr>
          <p:nvPr/>
        </p:nvSpPr>
        <p:spPr bwMode="auto">
          <a:xfrm>
            <a:off x="651353" y="107952"/>
            <a:ext cx="83518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Treatment options for early FL progression: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Lenalidomide and rituximab</a:t>
            </a:r>
          </a:p>
        </p:txBody>
      </p:sp>
      <p:sp>
        <p:nvSpPr>
          <p:cNvPr id="45081" name="TextBox 5"/>
          <p:cNvSpPr txBox="1">
            <a:spLocks noChangeArrowheads="1"/>
          </p:cNvSpPr>
          <p:nvPr/>
        </p:nvSpPr>
        <p:spPr bwMode="auto">
          <a:xfrm>
            <a:off x="7624227" y="6367410"/>
            <a:ext cx="4170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Leonard et al, </a:t>
            </a: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JCO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33:3635 2015</a:t>
            </a:r>
          </a:p>
        </p:txBody>
      </p:sp>
      <p:pic>
        <p:nvPicPr>
          <p:cNvPr id="4508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3859" r="6818" b="3386"/>
          <a:stretch>
            <a:fillRect/>
          </a:stretch>
        </p:blipFill>
        <p:spPr bwMode="auto">
          <a:xfrm>
            <a:off x="5673724" y="1975041"/>
            <a:ext cx="5787589" cy="402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29225" y="2026551"/>
            <a:ext cx="3837086" cy="54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4" name="TextBox 9"/>
          <p:cNvSpPr txBox="1">
            <a:spLocks noChangeArrowheads="1"/>
          </p:cNvSpPr>
          <p:nvPr/>
        </p:nvSpPr>
        <p:spPr bwMode="auto">
          <a:xfrm>
            <a:off x="8532490" y="3080353"/>
            <a:ext cx="3068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Lenalidomide-rituximab</a:t>
            </a:r>
          </a:p>
        </p:txBody>
      </p:sp>
      <p:sp>
        <p:nvSpPr>
          <p:cNvPr id="45085" name="TextBox 10"/>
          <p:cNvSpPr txBox="1">
            <a:spLocks noChangeArrowheads="1"/>
          </p:cNvSpPr>
          <p:nvPr/>
        </p:nvSpPr>
        <p:spPr bwMode="auto">
          <a:xfrm>
            <a:off x="6669218" y="4537737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3BF35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Lenalidomide</a:t>
            </a:r>
          </a:p>
        </p:txBody>
      </p:sp>
      <p:sp>
        <p:nvSpPr>
          <p:cNvPr id="45086" name="TextBox 11"/>
          <p:cNvSpPr txBox="1">
            <a:spLocks noChangeArrowheads="1"/>
          </p:cNvSpPr>
          <p:nvPr/>
        </p:nvSpPr>
        <p:spPr bwMode="auto">
          <a:xfrm>
            <a:off x="7068126" y="1351699"/>
            <a:ext cx="2998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Time to progression</a:t>
            </a:r>
          </a:p>
        </p:txBody>
      </p:sp>
      <p:pic>
        <p:nvPicPr>
          <p:cNvPr id="12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8D48F736-1EDD-4D4D-8718-9BA43D53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1B6EE-C87D-2541-A837-6FE7897B230C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BAA71F6A-48C1-8940-B2A4-61072C29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918" y="2263924"/>
            <a:ext cx="3068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= 0.002 (log-rank test)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BBAC637-2DF0-A04B-BBC1-DE614B3B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490" y="3402437"/>
            <a:ext cx="27559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Median TTP = 2 years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CA59DCEC-F433-944F-BDF3-648BEA171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57" y="4907851"/>
            <a:ext cx="2384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3BF35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Median TTP = 1.1 years</a:t>
            </a:r>
          </a:p>
        </p:txBody>
      </p:sp>
    </p:spTree>
    <p:extLst>
      <p:ext uri="{BB962C8B-B14F-4D97-AF65-F5344CB8AC3E}">
        <p14:creationId xmlns:p14="http://schemas.microsoft.com/office/powerpoint/2010/main" val="11713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7835" y="521696"/>
            <a:ext cx="8229600" cy="35349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AUGMENT trial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46318" y="4851725"/>
            <a:ext cx="7917116" cy="6096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225"/>
              </a:spcBef>
            </a:pPr>
            <a:r>
              <a:rPr lang="en-US" dirty="0"/>
              <a:t>Primary endpoint: PFS by IRC (2007 IWG criteria w/o PET)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D37960-C1B9-734B-A370-830E87B832FD}"/>
              </a:ext>
            </a:extLst>
          </p:cNvPr>
          <p:cNvGrpSpPr/>
          <p:nvPr/>
        </p:nvGrpSpPr>
        <p:grpSpPr>
          <a:xfrm>
            <a:off x="433035" y="1591878"/>
            <a:ext cx="11513542" cy="2997580"/>
            <a:chOff x="2129846" y="1613509"/>
            <a:chExt cx="8642672" cy="2250142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6F19DCA1-8381-418D-AC73-9E7FA23B51C4}"/>
                </a:ext>
              </a:extLst>
            </p:cNvPr>
            <p:cNvSpPr/>
            <p:nvPr/>
          </p:nvSpPr>
          <p:spPr>
            <a:xfrm>
              <a:off x="5100114" y="2147006"/>
              <a:ext cx="4225881" cy="70661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R-lenalidomide (R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Rituximab: 375 mg/m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 d1, 8, 15, 22 of cycle 1; d1 of cycles 2-5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Lenalidomide: 20 mg/d*, d1-21/28 (12 cycles)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id="{7614A077-B038-403A-8D39-FD5254CC8DE9}"/>
                </a:ext>
              </a:extLst>
            </p:cNvPr>
            <p:cNvSpPr/>
            <p:nvPr/>
          </p:nvSpPr>
          <p:spPr>
            <a:xfrm>
              <a:off x="5100114" y="3157037"/>
              <a:ext cx="4225881" cy="706614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R-placebo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Rituximab: 375 mg/m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 d1, 8, 15, 22 of cycle 1; d1 of cycles 2-5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Placebo: matched capsules (12 cycles)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  <p:cxnSp>
          <p:nvCxnSpPr>
            <p:cNvPr id="14" name="Elbow Connector 69">
              <a:extLst>
                <a:ext uri="{FF2B5EF4-FFF2-40B4-BE49-F238E27FC236}">
                  <a16:creationId xmlns:a16="http://schemas.microsoft.com/office/drawing/2014/main" id="{FF14C689-1095-4E91-AE58-941354231B9F}"/>
                </a:ext>
              </a:extLst>
            </p:cNvPr>
            <p:cNvCxnSpPr>
              <a:cxnSpLocks/>
              <a:stCxn id="19" idx="3"/>
              <a:endCxn id="11" idx="1"/>
            </p:cNvCxnSpPr>
            <p:nvPr/>
          </p:nvCxnSpPr>
          <p:spPr>
            <a:xfrm flipV="1">
              <a:off x="4035576" y="2500315"/>
              <a:ext cx="1064539" cy="31719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70">
              <a:extLst>
                <a:ext uri="{FF2B5EF4-FFF2-40B4-BE49-F238E27FC236}">
                  <a16:creationId xmlns:a16="http://schemas.microsoft.com/office/drawing/2014/main" id="{0D2FAE01-EC6C-4340-87F0-B6F810DDBCD5}"/>
                </a:ext>
              </a:extLst>
            </p:cNvPr>
            <p:cNvCxnSpPr>
              <a:cxnSpLocks/>
              <a:stCxn id="19" idx="3"/>
              <a:endCxn id="12" idx="1"/>
            </p:cNvCxnSpPr>
            <p:nvPr/>
          </p:nvCxnSpPr>
          <p:spPr>
            <a:xfrm>
              <a:off x="4035576" y="2817504"/>
              <a:ext cx="1064539" cy="69284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0F93EE6-0708-4611-84DA-0C3D2DE46DC0}"/>
                </a:ext>
              </a:extLst>
            </p:cNvPr>
            <p:cNvSpPr txBox="1"/>
            <p:nvPr/>
          </p:nvSpPr>
          <p:spPr>
            <a:xfrm>
              <a:off x="4979096" y="1613509"/>
              <a:ext cx="44967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≤ 12 cycles or until PD, relapse, or intolerability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11961E77-3E64-479F-B7EA-5994FF8564FC}"/>
                </a:ext>
              </a:extLst>
            </p:cNvPr>
            <p:cNvSpPr/>
            <p:nvPr/>
          </p:nvSpPr>
          <p:spPr>
            <a:xfrm rot="5400000">
              <a:off x="7138361" y="-114580"/>
              <a:ext cx="178215" cy="419705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C7BBF7B-6003-4772-9610-1AEAC6EB853F}"/>
                </a:ext>
              </a:extLst>
            </p:cNvPr>
            <p:cNvSpPr txBox="1"/>
            <p:nvPr/>
          </p:nvSpPr>
          <p:spPr>
            <a:xfrm>
              <a:off x="4135079" y="2853620"/>
              <a:ext cx="320319" cy="21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1:1</a:t>
              </a:r>
            </a:p>
          </p:txBody>
        </p:sp>
        <p:sp>
          <p:nvSpPr>
            <p:cNvPr id="19" name="Rounded Rectangle 61">
              <a:extLst>
                <a:ext uri="{FF2B5EF4-FFF2-40B4-BE49-F238E27FC236}">
                  <a16:creationId xmlns:a16="http://schemas.microsoft.com/office/drawing/2014/main" id="{891C1E32-4AC5-448B-B98B-75B408E369C4}"/>
                </a:ext>
              </a:extLst>
            </p:cNvPr>
            <p:cNvSpPr/>
            <p:nvPr/>
          </p:nvSpPr>
          <p:spPr>
            <a:xfrm>
              <a:off x="2129846" y="2270425"/>
              <a:ext cx="1905731" cy="1094161"/>
            </a:xfrm>
            <a:prstGeom prst="roundRect">
              <a:avLst>
                <a:gd name="adj" fmla="val 441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Relapsed/refractory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FL and MZL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 (N = 358)</a:t>
              </a:r>
            </a:p>
          </p:txBody>
        </p:sp>
        <p:sp>
          <p:nvSpPr>
            <p:cNvPr id="21" name="Rounded Rectangle 61">
              <a:extLst>
                <a:ext uri="{FF2B5EF4-FFF2-40B4-BE49-F238E27FC236}">
                  <a16:creationId xmlns:a16="http://schemas.microsoft.com/office/drawing/2014/main" id="{5A646CE7-0C77-47AD-980F-1BAD17EF9E41}"/>
                </a:ext>
              </a:extLst>
            </p:cNvPr>
            <p:cNvSpPr/>
            <p:nvPr/>
          </p:nvSpPr>
          <p:spPr>
            <a:xfrm>
              <a:off x="9414164" y="2147007"/>
              <a:ext cx="1358354" cy="1716644"/>
            </a:xfrm>
            <a:prstGeom prst="roundRect">
              <a:avLst>
                <a:gd name="adj" fmla="val 441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" tIns="18288" rIns="18288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rPr>
                <a:t>5-year follow-up for OS, SPMs, subsequent treatment, and histological transformations</a:t>
              </a:r>
            </a:p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042953" y="6351813"/>
            <a:ext cx="414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Leonard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JCO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37:1188-99 2019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pic>
        <p:nvPicPr>
          <p:cNvPr id="20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38AA78E5-6BB6-1148-99F7-655A40F7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983DFF-0211-6B42-BA0D-E49E3AC41052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53" y="408345"/>
            <a:ext cx="8794376" cy="4709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AUGMENT trial: Rituximab vs. R-</a:t>
            </a:r>
            <a:r>
              <a:rPr lang="en-US" dirty="0" err="1">
                <a:solidFill>
                  <a:schemeClr val="tx2"/>
                </a:solidFill>
              </a:rPr>
              <a:t>lenalidomide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8B31E-D077-D643-B768-156C9390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3" r="36057" b="22757"/>
          <a:stretch/>
        </p:blipFill>
        <p:spPr>
          <a:xfrm>
            <a:off x="748145" y="2270886"/>
            <a:ext cx="4613007" cy="371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45AB2-146D-E44B-B45C-3DD26E6BA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-368" r="39717" b="22856"/>
          <a:stretch/>
        </p:blipFill>
        <p:spPr>
          <a:xfrm>
            <a:off x="6350698" y="2149757"/>
            <a:ext cx="4705229" cy="4011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8094" y="1503426"/>
            <a:ext cx="383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PFS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All patients (Primary endpoint)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6306" y="1503426"/>
            <a:ext cx="353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OS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FL Subset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9078" y="6419099"/>
            <a:ext cx="490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Leonard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JCO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37:1188-99 2019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1202" y="2811340"/>
            <a:ext cx="2101846" cy="37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Geneva" charset="0"/>
              </a:rPr>
              <a:t>R-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Geneva" charset="0"/>
              </a:rPr>
              <a:t>Lenalidomide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2109" y="4001081"/>
            <a:ext cx="152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Geneva" charset="0"/>
              </a:rPr>
              <a:t>Rituximab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BF32BD-36E2-714F-8CAB-5ED838C2C42E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53" y="308165"/>
            <a:ext cx="8229600" cy="712788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Prolonged PFS: ASCT in second remission for FL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9119529" y="6462713"/>
            <a:ext cx="28575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</a:rPr>
              <a:t>Rohatiner</a:t>
            </a: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</a:rPr>
              <a:t> et al </a:t>
            </a:r>
            <a:r>
              <a:rPr kumimoji="0" lang="en-US" alt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</a:rPr>
              <a:t>JCO</a:t>
            </a:r>
            <a:r>
              <a: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0"/>
              </a:rPr>
              <a:t> 25:2554, 2007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4FD04-0EE7-1D43-A9A0-A97799D85762}"/>
              </a:ext>
            </a:extLst>
          </p:cNvPr>
          <p:cNvGrpSpPr/>
          <p:nvPr/>
        </p:nvGrpSpPr>
        <p:grpSpPr>
          <a:xfrm>
            <a:off x="4803391" y="1347251"/>
            <a:ext cx="7008651" cy="4841160"/>
            <a:chOff x="6018213" y="2322513"/>
            <a:chExt cx="3429000" cy="2368550"/>
          </a:xfrm>
        </p:grpSpPr>
        <p:pic>
          <p:nvPicPr>
            <p:cNvPr id="48131" name="Picture 5" descr="zlj0180760920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213" y="2322513"/>
              <a:ext cx="3429000" cy="236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7569201" y="3127376"/>
              <a:ext cx="1738313" cy="665163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134" name="TextBox 2"/>
          <p:cNvSpPr txBox="1">
            <a:spLocks noChangeArrowheads="1"/>
          </p:cNvSpPr>
          <p:nvPr/>
        </p:nvSpPr>
        <p:spPr bwMode="auto">
          <a:xfrm>
            <a:off x="665493" y="1934972"/>
            <a:ext cx="375975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121 patients, median f/u 13 </a:t>
            </a:r>
            <a:r>
              <a:rPr kumimoji="0" lang="en-US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yrs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; pre-rituximab era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60 patients have relapsed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15 deaths from MDS/AML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Apparent PFS plateau at 48%</a:t>
            </a:r>
          </a:p>
        </p:txBody>
      </p:sp>
      <p:pic>
        <p:nvPicPr>
          <p:cNvPr id="9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BA8DE976-1DA0-E542-BD1F-AF160EF2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F7BD23-D50E-2649-A159-F1D8D2A18641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5"/>
          <p:cNvSpPr>
            <a:spLocks noGrp="1"/>
          </p:cNvSpPr>
          <p:nvPr>
            <p:ph type="title"/>
          </p:nvPr>
        </p:nvSpPr>
        <p:spPr>
          <a:xfrm>
            <a:off x="657226" y="274239"/>
            <a:ext cx="9144000" cy="536575"/>
          </a:xfrm>
        </p:spPr>
        <p:txBody>
          <a:bodyPr/>
          <a:lstStyle/>
          <a:p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OS: Early progressing FL, ASCT vs. no ASCT</a:t>
            </a:r>
            <a:b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Calgary and German cohorts (nonrandomized)</a:t>
            </a:r>
          </a:p>
        </p:txBody>
      </p:sp>
      <p:sp>
        <p:nvSpPr>
          <p:cNvPr id="49174" name="TextBox 16"/>
          <p:cNvSpPr txBox="1">
            <a:spLocks noChangeArrowheads="1"/>
          </p:cNvSpPr>
          <p:nvPr/>
        </p:nvSpPr>
        <p:spPr bwMode="auto">
          <a:xfrm>
            <a:off x="7627145" y="6322151"/>
            <a:ext cx="4348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Manna et al.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Leuk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Lymphoma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online 2018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Jurinovic et al.,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BBMT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24:1172-9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66048" b="12592"/>
          <a:stretch/>
        </p:blipFill>
        <p:spPr>
          <a:xfrm>
            <a:off x="1268574" y="2026789"/>
            <a:ext cx="3446972" cy="3418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325" b="70864"/>
          <a:stretch/>
        </p:blipFill>
        <p:spPr>
          <a:xfrm>
            <a:off x="5797951" y="1785897"/>
            <a:ext cx="4877966" cy="438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7600" y="1177594"/>
            <a:ext cx="2760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Calgary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8534" y="1224514"/>
            <a:ext cx="323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Germany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4265" y="2026789"/>
            <a:ext cx="908002" cy="61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4989" y="2002851"/>
            <a:ext cx="161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Geneva" charset="0"/>
              </a:rPr>
              <a:t>ASCT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657" y="3411024"/>
            <a:ext cx="183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Geneva" charset="0"/>
              </a:rPr>
              <a:t>No ASCT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21761" y="1853315"/>
            <a:ext cx="2535237" cy="865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72984" y="2555602"/>
            <a:ext cx="230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Geneva" charset="0"/>
              </a:rPr>
              <a:t>ASCT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12000" y="4115375"/>
            <a:ext cx="1947333" cy="47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Geneva" charset="0"/>
              </a:rPr>
              <a:t>No ASCT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97951" y="5977467"/>
            <a:ext cx="670582" cy="195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704E38FC-5009-8642-A507-51CCF515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3E8E1F-D3D5-3542-8F5C-B205ED02F9DF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05503FD-2761-494F-B45D-61240191A1F9}"/>
              </a:ext>
            </a:extLst>
          </p:cNvPr>
          <p:cNvSpPr txBox="1"/>
          <p:nvPr/>
        </p:nvSpPr>
        <p:spPr>
          <a:xfrm>
            <a:off x="9472441" y="1597660"/>
            <a:ext cx="230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HR = 0.53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 = 0.0086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368F89-2D85-1B47-9046-C8D088DDFA19}"/>
              </a:ext>
            </a:extLst>
          </p:cNvPr>
          <p:cNvSpPr txBox="1"/>
          <p:nvPr/>
        </p:nvSpPr>
        <p:spPr>
          <a:xfrm>
            <a:off x="9485800" y="3040839"/>
            <a:ext cx="230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5-year OS = 78%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71ED54-5953-7C49-86E5-D850E6253D9D}"/>
              </a:ext>
            </a:extLst>
          </p:cNvPr>
          <p:cNvSpPr txBox="1"/>
          <p:nvPr/>
        </p:nvSpPr>
        <p:spPr>
          <a:xfrm>
            <a:off x="8244106" y="4538689"/>
            <a:ext cx="230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5-year OS = 60%</a:t>
            </a:r>
          </a:p>
        </p:txBody>
      </p:sp>
    </p:spTree>
    <p:extLst>
      <p:ext uri="{BB962C8B-B14F-4D97-AF65-F5344CB8AC3E}">
        <p14:creationId xmlns:p14="http://schemas.microsoft.com/office/powerpoint/2010/main" val="14107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51352" y="356756"/>
            <a:ext cx="11250549" cy="534987"/>
          </a:xfrm>
        </p:spPr>
        <p:txBody>
          <a:bodyPr/>
          <a:lstStyle/>
          <a:p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SWOG-S1608: Randomized trial in early progressing/refractory FL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223124" y="4109733"/>
            <a:ext cx="2197100" cy="109855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lIns="60325" tIns="29633" rIns="60325" bIns="29633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Chemotherapy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+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Obinutuzumab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97462" y="4116083"/>
            <a:ext cx="1997075" cy="109855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lIns="60325" tIns="29633" rIns="60325" bIns="29633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Lenalidomide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+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Obinutuzumab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38475" y="4116083"/>
            <a:ext cx="1997075" cy="109855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lIns="60325" tIns="29633" rIns="60325" bIns="29633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Umbralisib</a:t>
            </a:r>
            <a:endParaRPr kumimoji="0" lang="en-US" altLang="en-US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+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Obinutuzumab</a:t>
            </a:r>
          </a:p>
        </p:txBody>
      </p:sp>
      <p:sp>
        <p:nvSpPr>
          <p:cNvPr id="51207" name="TextBox 8"/>
          <p:cNvSpPr txBox="1">
            <a:spLocks noChangeArrowheads="1"/>
          </p:cNvSpPr>
          <p:nvPr/>
        </p:nvSpPr>
        <p:spPr bwMode="auto">
          <a:xfrm>
            <a:off x="3038475" y="1456054"/>
            <a:ext cx="7432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Primary clinical objective: CR by PET/CT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Primary translational objective: Validation of m7-FLIPI</a:t>
            </a:r>
          </a:p>
        </p:txBody>
      </p:sp>
      <p:sp>
        <p:nvSpPr>
          <p:cNvPr id="51208" name="Line 5"/>
          <p:cNvSpPr>
            <a:spLocks noChangeShapeType="1"/>
          </p:cNvSpPr>
          <p:nvPr/>
        </p:nvSpPr>
        <p:spPr bwMode="auto">
          <a:xfrm flipH="1">
            <a:off x="3735386" y="3449334"/>
            <a:ext cx="1060450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>
            <a:off x="6095999" y="3420758"/>
            <a:ext cx="0" cy="660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7396162" y="3441397"/>
            <a:ext cx="925513" cy="6175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3602037" y="5238446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N =45</a:t>
            </a:r>
          </a:p>
        </p:txBody>
      </p:sp>
      <p:sp>
        <p:nvSpPr>
          <p:cNvPr id="51212" name="TextBox 13"/>
          <p:cNvSpPr txBox="1">
            <a:spLocks noChangeArrowheads="1"/>
          </p:cNvSpPr>
          <p:nvPr/>
        </p:nvSpPr>
        <p:spPr bwMode="auto">
          <a:xfrm>
            <a:off x="5740400" y="5232096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N =45</a:t>
            </a:r>
          </a:p>
        </p:txBody>
      </p:sp>
      <p:sp>
        <p:nvSpPr>
          <p:cNvPr id="51213" name="TextBox 14"/>
          <p:cNvSpPr txBox="1">
            <a:spLocks noChangeArrowheads="1"/>
          </p:cNvSpPr>
          <p:nvPr/>
        </p:nvSpPr>
        <p:spPr bwMode="auto">
          <a:xfrm>
            <a:off x="8045450" y="5238446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N =45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70" y="5989021"/>
            <a:ext cx="2151532" cy="731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21" y="5872480"/>
            <a:ext cx="1656522" cy="914400"/>
          </a:xfrm>
          <a:prstGeom prst="rect">
            <a:avLst/>
          </a:prstGeom>
        </p:spPr>
      </p:pic>
      <p:pic>
        <p:nvPicPr>
          <p:cNvPr id="18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9A74687B-7DCC-F242-BF38-93C5571B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16DD22-B9A1-5B4C-A270-BD78389FD85B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3941761" y="2469846"/>
            <a:ext cx="4319588" cy="983174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lIns="60325" tIns="29633" rIns="60325" bIns="2963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FL progressing within 2 years or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PET positive after CHOP or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Bendamustine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 based therapy</a:t>
            </a:r>
          </a:p>
        </p:txBody>
      </p:sp>
    </p:spTree>
    <p:extLst>
      <p:ext uri="{BB962C8B-B14F-4D97-AF65-F5344CB8AC3E}">
        <p14:creationId xmlns:p14="http://schemas.microsoft.com/office/powerpoint/2010/main" val="8201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1353" y="132958"/>
            <a:ext cx="7772400" cy="89193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Conclusions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Sequencing therapy in high-risk FL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80464" y="1598551"/>
            <a:ext cx="10393601" cy="4122461"/>
          </a:xfrm>
        </p:spPr>
        <p:txBody>
          <a:bodyPr>
            <a:normAutofit/>
          </a:bodyPr>
          <a:lstStyle/>
          <a:p>
            <a:pPr marL="354012" lvl="1" indent="-342900" algn="l">
              <a:spcBef>
                <a:spcPts val="1776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Lenalidomide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/rituximab or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lenalidomide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obinutuzumab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4012" lvl="1" indent="-342900" algn="l">
              <a:spcBef>
                <a:spcPts val="1776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CHOP/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obinutuzumab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bendamustine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/obinutuzumab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4012" lvl="1" indent="-342900" algn="l">
              <a:spcBef>
                <a:spcPts val="1776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PI3K inhibitors more toxic and generally reserved for after lenalidomide</a:t>
            </a:r>
          </a:p>
          <a:p>
            <a:pPr marL="354012" lvl="1" indent="-342900" algn="l">
              <a:spcBef>
                <a:spcPts val="1776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Consider ASCT for younger fit patients</a:t>
            </a:r>
          </a:p>
          <a:p>
            <a:pPr marL="354012" lvl="1" indent="-342900" algn="l">
              <a:spcBef>
                <a:spcPts val="1776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SWOG-S1608 very appealing trial option for these patients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8831" y="6355710"/>
            <a:ext cx="480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Friedberg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JCO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</a:rPr>
              <a:t>36:2363-65 2018</a:t>
            </a:r>
          </a:p>
        </p:txBody>
      </p:sp>
      <p:pic>
        <p:nvPicPr>
          <p:cNvPr id="8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698D4CC8-C45C-204B-8EA9-E3C60ABB7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ACDC70-121E-A549-8B74-A1EF72DEA138}"/>
              </a:ext>
            </a:extLst>
          </p:cNvPr>
          <p:cNvCxnSpPr/>
          <p:nvPr/>
        </p:nvCxnSpPr>
        <p:spPr>
          <a:xfrm>
            <a:off x="651353" y="1020953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3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295" y="822871"/>
            <a:ext cx="8439150" cy="4964904"/>
          </a:xfrm>
        </p:spPr>
        <p:txBody>
          <a:bodyPr>
            <a:normAutofit fontScale="90000"/>
          </a:bodyPr>
          <a:lstStyle/>
          <a:p>
            <a:r>
              <a:rPr lang="en-US" sz="4500" dirty="0">
                <a:solidFill>
                  <a:prstClr val="black"/>
                </a:solidFill>
              </a:rPr>
              <a:t>Therapeutic Approaches for Mantle Cell Lymphoma and Upfront Treatment of Hodgkin Lymphoma</a:t>
            </a:r>
            <a:br>
              <a:rPr lang="en-US" sz="4500" dirty="0">
                <a:solidFill>
                  <a:prstClr val="black"/>
                </a:solidFill>
              </a:rPr>
            </a:br>
            <a:br>
              <a:rPr lang="en-US" sz="4500" dirty="0">
                <a:solidFill>
                  <a:prstClr val="black"/>
                </a:solidFill>
              </a:rPr>
            </a:br>
            <a:br>
              <a:rPr lang="en-US" sz="4500" dirty="0">
                <a:solidFill>
                  <a:prstClr val="black"/>
                </a:solidFill>
              </a:rPr>
            </a:br>
            <a:r>
              <a:rPr lang="en-US" b="1" dirty="0"/>
              <a:t>Mitchell R Smith, MD, PhD</a:t>
            </a:r>
            <a:br>
              <a:rPr lang="en-US" dirty="0"/>
            </a:br>
            <a:r>
              <a:rPr lang="en-US" dirty="0"/>
              <a:t>Professor of Medicine</a:t>
            </a:r>
            <a:br>
              <a:rPr lang="en-US" dirty="0"/>
            </a:br>
            <a:r>
              <a:rPr lang="en-US" dirty="0"/>
              <a:t>Associate Center Director for Clinical Investigations</a:t>
            </a:r>
            <a:br>
              <a:rPr lang="en-US" dirty="0"/>
            </a:br>
            <a:r>
              <a:rPr lang="en-US" dirty="0"/>
              <a:t>Director, Division of Hematology and Oncology</a:t>
            </a:r>
            <a:br>
              <a:rPr lang="en-US" dirty="0"/>
            </a:br>
            <a:r>
              <a:rPr lang="en-US" dirty="0"/>
              <a:t>GW Cancer Center</a:t>
            </a:r>
            <a:br>
              <a:rPr lang="en-US" dirty="0"/>
            </a:br>
            <a:r>
              <a:rPr lang="en-US" dirty="0"/>
              <a:t>Washington, DC</a:t>
            </a:r>
            <a:br>
              <a:rPr lang="en-US" dirty="0">
                <a:latin typeface="Arial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FEEB7-06CE-F74C-887C-9075481C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A01B90-82C7-3E42-BCD6-7748BF58BB5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158046"/>
          <a:ext cx="8128000" cy="1558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932">
                  <a:extLst>
                    <a:ext uri="{9D8B030D-6E8A-4147-A177-3AD203B41FA5}">
                      <a16:colId xmlns:a16="http://schemas.microsoft.com/office/drawing/2014/main" val="1267811922"/>
                    </a:ext>
                  </a:extLst>
                </a:gridCol>
                <a:gridCol w="4766068">
                  <a:extLst>
                    <a:ext uri="{9D8B030D-6E8A-4147-A177-3AD203B41FA5}">
                      <a16:colId xmlns:a16="http://schemas.microsoft.com/office/drawing/2014/main" val="3348734492"/>
                    </a:ext>
                  </a:extLst>
                </a:gridCol>
              </a:tblGrid>
              <a:tr h="95018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Eastern Cooperative Oncology Group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756849"/>
                  </a:ext>
                </a:extLst>
              </a:tr>
              <a:tr h="60844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 EUSA Pharma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52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7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968" y="1106041"/>
            <a:ext cx="8721969" cy="89193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Follicular lymphoma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Defining risk and sequencing therapy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9671" y="2910621"/>
            <a:ext cx="7271150" cy="15538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W Friedberg, MD,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MMSc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E Durand Professor of Medicine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James P Wilmot Cancer Institute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Rochester, New York</a:t>
            </a:r>
          </a:p>
        </p:txBody>
      </p:sp>
      <p:pic>
        <p:nvPicPr>
          <p:cNvPr id="1026" name="Picture 2" descr="http://sharepoint.mc.rochester.edu/sites/BRANDCENTER/URMC/Logos/Wilmot/URM_WCI_Horiz_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63" y="5504413"/>
            <a:ext cx="534967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1843088" y="2518775"/>
            <a:ext cx="8578850" cy="0"/>
          </a:xfrm>
          <a:prstGeom prst="line">
            <a:avLst/>
          </a:prstGeom>
          <a:noFill/>
          <a:ln w="76200" cmpd="tri">
            <a:solidFill>
              <a:srgbClr val="000066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000066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779"/>
            <a:ext cx="10972800" cy="713539"/>
          </a:xfrm>
        </p:spPr>
        <p:txBody>
          <a:bodyPr/>
          <a:lstStyle/>
          <a:p>
            <a:r>
              <a:rPr lang="en-US" dirty="0"/>
              <a:t>MCL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5453"/>
            <a:ext cx="11312434" cy="56240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In 2007, 58 </a:t>
            </a:r>
            <a:r>
              <a:rPr lang="en-US" altLang="en-U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yo</a:t>
            </a:r>
            <a:r>
              <a:rPr lang="en-US" alt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 man presented with fatigue, weight loss, and early satiety.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en-US" dirty="0">
                <a:solidFill>
                  <a:schemeClr val="tx1"/>
                </a:solidFill>
                <a:cs typeface="Calibri" panose="020F0502020204030204" pitchFamily="34" charset="0"/>
              </a:rPr>
              <a:t>Had splenomegaly and widespread lymphadenopathy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en-US" dirty="0">
                <a:solidFill>
                  <a:schemeClr val="tx1"/>
                </a:solidFill>
                <a:cs typeface="Calibri" panose="020F0502020204030204" pitchFamily="34" charset="0"/>
              </a:rPr>
              <a:t>Lymph node biopsy revealed MCL, Ki67 &lt; 30%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altLang="en-US" dirty="0">
                <a:solidFill>
                  <a:schemeClr val="tx1"/>
                </a:solidFill>
                <a:cs typeface="Calibri" panose="020F0502020204030204" pitchFamily="34" charset="0"/>
              </a:rPr>
              <a:t>MIPI 6.3 (intermediate)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dirty="0" err="1">
                <a:solidFill>
                  <a:schemeClr val="tx1"/>
                </a:solidFill>
              </a:rPr>
              <a:t>VcR</a:t>
            </a:r>
            <a:r>
              <a:rPr lang="en-US" dirty="0">
                <a:solidFill>
                  <a:schemeClr val="tx1"/>
                </a:solidFill>
              </a:rPr>
              <a:t>-CVAD (E1405 trial), achieved CR, Declined R maintenance or SCT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ea typeface="Calibri" charset="0"/>
                <a:cs typeface="Calibri" charset="0"/>
              </a:rPr>
              <a:t>1</a:t>
            </a:r>
            <a:r>
              <a:rPr lang="en-US" sz="1800" baseline="30000" dirty="0">
                <a:solidFill>
                  <a:schemeClr val="tx1"/>
                </a:solidFill>
                <a:ea typeface="Calibri" charset="0"/>
                <a:cs typeface="Calibri" charset="0"/>
              </a:rPr>
              <a:t>st</a:t>
            </a:r>
            <a:r>
              <a:rPr lang="en-US" sz="1800" dirty="0">
                <a:solidFill>
                  <a:schemeClr val="tx1"/>
                </a:solidFill>
                <a:ea typeface="Calibri" charset="0"/>
                <a:cs typeface="Calibri" charset="0"/>
              </a:rPr>
              <a:t> Relapse 2011 with s</a:t>
            </a:r>
            <a:r>
              <a:rPr lang="en-US" sz="1800" dirty="0">
                <a:solidFill>
                  <a:schemeClr val="tx1"/>
                </a:solidFill>
              </a:rPr>
              <a:t>ymptomatic splenomegaly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BR x 6 with CR; then Rituximab for 2 years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2</a:t>
            </a:r>
            <a:r>
              <a:rPr lang="en-US" sz="1800" baseline="30000" dirty="0">
                <a:solidFill>
                  <a:schemeClr val="tx1"/>
                </a:solidFill>
              </a:rPr>
              <a:t>nd</a:t>
            </a:r>
            <a:r>
              <a:rPr lang="en-US" sz="1800" dirty="0">
                <a:solidFill>
                  <a:schemeClr val="tx1"/>
                </a:solidFill>
              </a:rPr>
              <a:t> Relapse 2015 with epistaxis (nasal polyp) and </a:t>
            </a:r>
            <a:r>
              <a:rPr lang="en-US" sz="1800" dirty="0" err="1">
                <a:solidFill>
                  <a:schemeClr val="tx1"/>
                </a:solidFill>
              </a:rPr>
              <a:t>cytopenias</a:t>
            </a:r>
            <a:r>
              <a:rPr lang="en-US" sz="1800" dirty="0">
                <a:solidFill>
                  <a:schemeClr val="tx1"/>
                </a:solidFill>
              </a:rPr>
              <a:t>. Marrow involved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Ibrutinib (approved for MCL 2013), achieved CR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relapse late 2016 (18 months) worsening splenomegaly and </a:t>
            </a:r>
            <a:r>
              <a:rPr lang="en-US" sz="1800" dirty="0" err="1">
                <a:solidFill>
                  <a:schemeClr val="tx1"/>
                </a:solidFill>
              </a:rPr>
              <a:t>cytopenias</a:t>
            </a:r>
            <a:r>
              <a:rPr lang="en-US" sz="1800" dirty="0">
                <a:solidFill>
                  <a:schemeClr val="tx1"/>
                </a:solidFill>
              </a:rPr>
              <a:t>; diffuse lymphadenopathy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Splenectomy to control worsening </a:t>
            </a:r>
            <a:r>
              <a:rPr lang="en-US" dirty="0" err="1">
                <a:solidFill>
                  <a:schemeClr val="tx1"/>
                </a:solidFill>
              </a:rPr>
              <a:t>cytopenias</a:t>
            </a:r>
            <a:r>
              <a:rPr lang="en-US" dirty="0">
                <a:solidFill>
                  <a:schemeClr val="tx1"/>
                </a:solidFill>
              </a:rPr>
              <a:t> secondary to both </a:t>
            </a:r>
            <a:r>
              <a:rPr lang="en-US" dirty="0" err="1">
                <a:solidFill>
                  <a:schemeClr val="tx1"/>
                </a:solidFill>
              </a:rPr>
              <a:t>hypersplenism</a:t>
            </a:r>
            <a:r>
              <a:rPr lang="en-US" dirty="0">
                <a:solidFill>
                  <a:schemeClr val="tx1"/>
                </a:solidFill>
              </a:rPr>
              <a:t> and bone marrow involvement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Spleen involved by MCL, Ki-67 60%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Received CART on ZUMA-2 clinical trial April 2017, achieved CR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4</a:t>
            </a:r>
            <a:r>
              <a:rPr lang="en-US" sz="1800" baseline="30000" dirty="0">
                <a:solidFill>
                  <a:schemeClr val="tx1"/>
                </a:solidFill>
              </a:rPr>
              <a:t>th</a:t>
            </a:r>
            <a:r>
              <a:rPr lang="en-US" sz="1800" dirty="0">
                <a:solidFill>
                  <a:schemeClr val="tx1"/>
                </a:solidFill>
              </a:rPr>
              <a:t> relapse August 2019 (just over 2 years), with SQ nodules forehead, pre-auricular area, biopsy + MCL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Received palliative 200 x 2 XRT to SQ nodules with rapid remission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WHAT ARE TREATMENT OPTIONS NOW?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</a:rPr>
              <a:t>VENETOCLAX (started) vs R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VS OTHER</a:t>
            </a:r>
          </a:p>
        </p:txBody>
      </p:sp>
    </p:spTree>
    <p:extLst>
      <p:ext uri="{BB962C8B-B14F-4D97-AF65-F5344CB8AC3E}">
        <p14:creationId xmlns:p14="http://schemas.microsoft.com/office/powerpoint/2010/main" val="7359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779"/>
            <a:ext cx="10972800" cy="713539"/>
          </a:xfrm>
        </p:spPr>
        <p:txBody>
          <a:bodyPr/>
          <a:lstStyle/>
          <a:p>
            <a:r>
              <a:rPr lang="en-US" dirty="0"/>
              <a:t>Regarding mantle cell lymphoma (MCL), </a:t>
            </a:r>
            <a:r>
              <a:rPr lang="en-US" dirty="0" err="1"/>
              <a:t>venetoclax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3173"/>
            <a:ext cx="10702247" cy="516633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350"/>
              </a:spcBef>
              <a:buFont typeface="+mj-lt"/>
              <a:buAutoNum type="alphaUcPeriod"/>
            </a:pPr>
            <a:r>
              <a:rPr lang="en-US" sz="2400" dirty="0"/>
              <a:t>Is FDA approved to treat MCL</a:t>
            </a:r>
          </a:p>
          <a:p>
            <a:pPr marL="457200" indent="-457200">
              <a:spcBef>
                <a:spcPts val="1350"/>
              </a:spcBef>
              <a:buFont typeface="+mj-lt"/>
              <a:buAutoNum type="alphaUcPeriod"/>
            </a:pPr>
            <a:r>
              <a:rPr lang="en-US" sz="2400" dirty="0"/>
              <a:t>Has caused tumor lysis so should be initiated carefully using ramped-up dosing</a:t>
            </a:r>
            <a:r>
              <a:rPr lang="en-US" sz="2400" b="1" dirty="0"/>
              <a:t> </a:t>
            </a:r>
          </a:p>
          <a:p>
            <a:pPr marL="457200" indent="-457200">
              <a:spcBef>
                <a:spcPts val="1350"/>
              </a:spcBef>
              <a:buFont typeface="+mj-lt"/>
              <a:buAutoNum type="alphaUcPeriod"/>
            </a:pPr>
            <a:r>
              <a:rPr lang="en-US" sz="2400" dirty="0"/>
              <a:t>Has been shown to result in durable remissions after discontinuation of single agent therapy in patients who become MRD negative </a:t>
            </a:r>
          </a:p>
          <a:p>
            <a:pPr marL="457200" indent="-457200">
              <a:spcBef>
                <a:spcPts val="1350"/>
              </a:spcBef>
              <a:buFont typeface="+mj-lt"/>
              <a:buAutoNum type="alphaUcPeriod"/>
            </a:pPr>
            <a:r>
              <a:rPr lang="en-US" sz="2400" dirty="0"/>
              <a:t>Should be combined with a BTK inhibitor based on randomized trial data</a:t>
            </a:r>
          </a:p>
          <a:p>
            <a:pPr marL="457200" indent="-457200">
              <a:spcBef>
                <a:spcPts val="1350"/>
              </a:spcBef>
              <a:buFont typeface="+mj-lt"/>
              <a:buAutoNum type="alphaUcPeriod"/>
            </a:pPr>
            <a:r>
              <a:rPr lang="en-US" sz="2400" dirty="0"/>
              <a:t>Should be combined with an anti-CD20 monoclonal antibody based on randomized trial data</a:t>
            </a:r>
          </a:p>
        </p:txBody>
      </p:sp>
    </p:spTree>
    <p:extLst>
      <p:ext uri="{BB962C8B-B14F-4D97-AF65-F5344CB8AC3E}">
        <p14:creationId xmlns:p14="http://schemas.microsoft.com/office/powerpoint/2010/main" val="705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326"/>
            <a:ext cx="10972800" cy="8382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MCL: Prognostic Features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9" b="-5119"/>
          <a:stretch>
            <a:fillRect/>
          </a:stretch>
        </p:blipFill>
        <p:spPr bwMode="auto">
          <a:xfrm>
            <a:off x="945222" y="946859"/>
            <a:ext cx="4869951" cy="42658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7778" y="4944862"/>
            <a:ext cx="366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MIPI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Age, PS, LDH, WBC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Ki67 &gt; 30%</a:t>
            </a:r>
          </a:p>
        </p:txBody>
      </p:sp>
      <p:pic>
        <p:nvPicPr>
          <p:cNvPr id="7" name="New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987" y="1156205"/>
            <a:ext cx="4754096" cy="368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68035" y="5212668"/>
            <a:ext cx="4701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patients on Nordic 2&amp;3 trials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HDAC-R does not overcome p53mut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495" y="840811"/>
            <a:ext cx="184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239293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>
          <a:xfrm>
            <a:off x="668784" y="34667"/>
            <a:ext cx="9664823" cy="105940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Helvetica" pitchFamily="34" charset="0"/>
              </a:rPr>
              <a:t>NCCN GUIDELINES</a:t>
            </a:r>
            <a:r>
              <a:rPr lang="en-US" sz="4000" b="1" dirty="0">
                <a:solidFill>
                  <a:schemeClr val="tx1"/>
                </a:solidFill>
                <a:latin typeface="Helvetica" pitchFamily="34" charset="0"/>
              </a:rPr>
              <a:t>: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MCL Frontline therapy  2020</a:t>
            </a:r>
          </a:p>
        </p:txBody>
      </p:sp>
      <p:sp>
        <p:nvSpPr>
          <p:cNvPr id="419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07263" y="840807"/>
            <a:ext cx="8993820" cy="553755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Arial" charset="0"/>
              </a:rPr>
              <a:t>AGGRESSIVE: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Nordic regimen (R-Maxi-CHOP alt R-</a:t>
            </a:r>
            <a:r>
              <a:rPr lang="en-US" b="1" dirty="0" err="1">
                <a:latin typeface="Arial" charset="0"/>
              </a:rPr>
              <a:t>HiDAC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>
                <a:latin typeface="Arial" charset="0"/>
                <a:cs typeface="Arial" charset="0"/>
              </a:rPr>
              <a:t>→ </a:t>
            </a:r>
            <a:r>
              <a:rPr lang="en-US" b="1" dirty="0" err="1">
                <a:latin typeface="Arial" charset="0"/>
                <a:cs typeface="Arial" charset="0"/>
              </a:rPr>
              <a:t>autoSCT</a:t>
            </a:r>
            <a:r>
              <a:rPr lang="en-US" b="1" dirty="0">
                <a:latin typeface="Arial" charset="0"/>
                <a:cs typeface="Arial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R-CHOP/R-DHAP 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R-DHA+PLATINUM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R-</a:t>
            </a:r>
            <a:r>
              <a:rPr lang="en-US" b="1" dirty="0" err="1">
                <a:latin typeface="Arial" charset="0"/>
              </a:rPr>
              <a:t>HyperCVAD</a:t>
            </a:r>
            <a:r>
              <a:rPr lang="en-US" b="1" dirty="0">
                <a:latin typeface="Arial" charset="0"/>
              </a:rPr>
              <a:t>/</a:t>
            </a:r>
            <a:r>
              <a:rPr lang="en-US" b="1" dirty="0" err="1">
                <a:latin typeface="Arial" charset="0"/>
              </a:rPr>
              <a:t>R-HDMtx+Ara-C</a:t>
            </a:r>
            <a:endParaRPr lang="en-US" b="1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  <a:cs typeface="Arial" charset="0"/>
              </a:rPr>
              <a:t>BR </a:t>
            </a:r>
            <a:r>
              <a:rPr lang="en-US" b="1" dirty="0">
                <a:latin typeface="Arial" charset="0"/>
              </a:rPr>
              <a:t>(category 2B)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Arial" charset="0"/>
                <a:cs typeface="Arial" charset="0"/>
              </a:rPr>
              <a:t>Consolidation HDC/</a:t>
            </a:r>
            <a:r>
              <a:rPr lang="en-US" sz="1800" dirty="0" err="1">
                <a:latin typeface="Arial" charset="0"/>
                <a:cs typeface="Arial" charset="0"/>
              </a:rPr>
              <a:t>autoSCT</a:t>
            </a:r>
            <a:r>
              <a:rPr lang="en-US" sz="1800" dirty="0">
                <a:latin typeface="Arial" charset="0"/>
                <a:cs typeface="Arial" charset="0"/>
              </a:rPr>
              <a:t> + post-SCT rituximab q8wk x 3 years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Arial" charset="0"/>
                <a:cs typeface="Arial" charset="0"/>
              </a:rPr>
              <a:t>LESS AGGRESSIVE:</a:t>
            </a:r>
          </a:p>
          <a:p>
            <a:pPr marL="342900" lvl="1" indent="0">
              <a:lnSpc>
                <a:spcPct val="80000"/>
              </a:lnSpc>
              <a:buNone/>
            </a:pPr>
            <a:r>
              <a:rPr lang="en-US" b="1" dirty="0">
                <a:latin typeface="Arial" charset="0"/>
              </a:rPr>
              <a:t>Preferred: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BR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VR-CAP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latin typeface="Arial" charset="0"/>
              </a:rPr>
              <a:t>R-CHOP [+ Rituximab maintenance]</a:t>
            </a:r>
          </a:p>
          <a:p>
            <a:pPr lvl="1">
              <a:lnSpc>
                <a:spcPct val="80000"/>
              </a:lnSpc>
            </a:pPr>
            <a:r>
              <a:rPr lang="en-US" b="1" dirty="0" err="1">
                <a:solidFill>
                  <a:srgbClr val="C00000"/>
                </a:solidFill>
                <a:latin typeface="Arial" charset="0"/>
              </a:rPr>
              <a:t>Lenalidomide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-Rituximab (R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342900" lvl="1" indent="0">
              <a:lnSpc>
                <a:spcPct val="80000"/>
              </a:lnSpc>
              <a:buNone/>
            </a:pPr>
            <a:r>
              <a:rPr lang="en-US" dirty="0">
                <a:latin typeface="Arial" charset="0"/>
              </a:rPr>
              <a:t>Others: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</a:rPr>
              <a:t>Modified R-</a:t>
            </a:r>
            <a:r>
              <a:rPr lang="en-US" dirty="0" err="1">
                <a:latin typeface="Arial" charset="0"/>
              </a:rPr>
              <a:t>HyperCVAD</a:t>
            </a:r>
            <a:r>
              <a:rPr lang="en-US" dirty="0">
                <a:latin typeface="Arial" charset="0"/>
              </a:rPr>
              <a:t> (part A) + rituximab maintenance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</a:rPr>
              <a:t>?RB-</a:t>
            </a:r>
            <a:r>
              <a:rPr lang="en-US" dirty="0" err="1">
                <a:latin typeface="Arial" charset="0"/>
              </a:rPr>
              <a:t>cytarabine</a:t>
            </a:r>
            <a:r>
              <a:rPr lang="en-US" dirty="0">
                <a:latin typeface="Arial" charset="0"/>
              </a:rPr>
              <a:t> (RBAC) (category 2B)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Arial" charset="0"/>
              </a:rPr>
              <a:t>Rituximab maintenance?</a:t>
            </a:r>
          </a:p>
        </p:txBody>
      </p:sp>
    </p:spTree>
    <p:extLst>
      <p:ext uri="{BB962C8B-B14F-4D97-AF65-F5344CB8AC3E}">
        <p14:creationId xmlns:p14="http://schemas.microsoft.com/office/powerpoint/2010/main" val="904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0644"/>
            <a:ext cx="10972800" cy="713539"/>
          </a:xfrm>
        </p:spPr>
        <p:txBody>
          <a:bodyPr/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MCL Frontline therapy: AGGRESSIVE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837128"/>
            <a:ext cx="11277601" cy="5781386"/>
          </a:xfrm>
        </p:spPr>
        <p:txBody>
          <a:bodyPr>
            <a:normAutofit/>
          </a:bodyPr>
          <a:lstStyle/>
          <a:p>
            <a:r>
              <a:rPr lang="en-US" dirty="0"/>
              <a:t>U.S. Intergroup S1106 (completed): BR x 6 vs R-HCVAD-MA x 4, then HDC/</a:t>
            </a:r>
            <a:r>
              <a:rPr lang="en-US" dirty="0" err="1"/>
              <a:t>autoSCT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EA4151 / BMT-CTN1601: Investigator Choice of Initial Regimen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Post-induction MRD negative, randomize to SCT or No SCT, + rituximab x 3 years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Post-induction MRD+, SCT and eligible for other SCT/maintenance trials</a:t>
            </a:r>
          </a:p>
          <a:p>
            <a:endParaRPr lang="en-US" dirty="0"/>
          </a:p>
          <a:p>
            <a:r>
              <a:rPr lang="en-US" dirty="0"/>
              <a:t>European MCL Network TRIANGLE: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Ibr</a:t>
            </a:r>
            <a:r>
              <a:rPr lang="en-US" dirty="0"/>
              <a:t>-R “window” until CR or up to 12 cycles  followed by R-HCVAD-MA x 4 (age ≤ 65), no SCT </a:t>
            </a:r>
          </a:p>
          <a:p>
            <a:pPr lvl="1"/>
            <a:r>
              <a:rPr lang="en-US" dirty="0"/>
              <a:t>80% low risk </a:t>
            </a:r>
            <a:r>
              <a:rPr lang="en-US" dirty="0" err="1"/>
              <a:t>sMIPI</a:t>
            </a:r>
            <a:r>
              <a:rPr lang="en-US" dirty="0"/>
              <a:t>, Ki67 &lt; 50%, median age 56</a:t>
            </a:r>
          </a:p>
          <a:p>
            <a:pPr lvl="1"/>
            <a:r>
              <a:rPr lang="en-US" dirty="0"/>
              <a:t>RR to </a:t>
            </a:r>
            <a:r>
              <a:rPr lang="en-US" dirty="0" err="1"/>
              <a:t>Ibr</a:t>
            </a:r>
            <a:r>
              <a:rPr lang="en-US" dirty="0"/>
              <a:t>-R 88% CR + 12% PR</a:t>
            </a:r>
          </a:p>
          <a:p>
            <a:pPr lvl="1"/>
            <a:r>
              <a:rPr lang="en-US" dirty="0"/>
              <a:t>3 year estimated PFS 85% (median f/u 22 months, range 2-24 </a:t>
            </a:r>
            <a:r>
              <a:rPr lang="en-US" dirty="0" err="1"/>
              <a:t>mos</a:t>
            </a:r>
            <a:r>
              <a:rPr lang="en-US" dirty="0"/>
              <a:t>)</a:t>
            </a:r>
          </a:p>
          <a:p>
            <a:pPr marL="1028700" lvl="3" indent="0">
              <a:buNone/>
            </a:pPr>
            <a:r>
              <a:rPr lang="en-US" dirty="0"/>
              <a:t>					Wang et al ASH2019 A3987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15253" y="2534194"/>
            <a:ext cx="7367146" cy="2106868"/>
            <a:chOff x="1169379" y="2118140"/>
            <a:chExt cx="6480427" cy="2496744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4664909" y="2230055"/>
              <a:ext cx="2984897" cy="36962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250292" y="2118140"/>
              <a:ext cx="1403747" cy="62997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R-CHOP/ </a:t>
              </a:r>
            </a:p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R-DHAP x 6</a:t>
              </a:r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3819708" y="2230055"/>
              <a:ext cx="702469" cy="371908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ASCT   </a:t>
              </a: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610176" y="3217116"/>
              <a:ext cx="1765697" cy="374305"/>
            </a:xfrm>
            <a:prstGeom prst="rect">
              <a:avLst/>
            </a:prstGeom>
            <a:solidFill>
              <a:srgbClr val="CCFF33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 </a:t>
              </a:r>
              <a:r>
                <a:rPr kumimoji="0" lang="en-GB" altLang="de-DE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yrs</a:t>
              </a: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I-maintenance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792146" y="4104223"/>
              <a:ext cx="1859756" cy="374305"/>
            </a:xfrm>
            <a:prstGeom prst="rect">
              <a:avLst/>
            </a:prstGeom>
            <a:solidFill>
              <a:srgbClr val="CCFF33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</a:t>
              </a:r>
              <a:r>
                <a:rPr kumimoji="0" lang="en-GB" altLang="de-DE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yrs</a:t>
              </a: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I-maintenance</a:t>
              </a: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1169379" y="2876335"/>
              <a:ext cx="701125" cy="84557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250292" y="3105251"/>
              <a:ext cx="1403747" cy="586073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R-CHOP/ </a:t>
              </a:r>
            </a:p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R-DHAP x 6 + I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2250292" y="3996944"/>
              <a:ext cx="1403747" cy="61794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R-CHOP/</a:t>
              </a:r>
            </a:p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R-DHAP x 6 + I   </a:t>
              </a:r>
            </a:p>
          </p:txBody>
        </p:sp>
        <p:cxnSp>
          <p:nvCxnSpPr>
            <p:cNvPr id="13" name="AutoShape 38"/>
            <p:cNvCxnSpPr>
              <a:cxnSpLocks noChangeShapeType="1"/>
              <a:stCxn id="10" idx="7"/>
              <a:endCxn id="6" idx="1"/>
            </p:cNvCxnSpPr>
            <p:nvPr/>
          </p:nvCxnSpPr>
          <p:spPr bwMode="auto">
            <a:xfrm flipV="1">
              <a:off x="1767826" y="2433129"/>
              <a:ext cx="482466" cy="5670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0"/>
            <p:cNvCxnSpPr>
              <a:cxnSpLocks noChangeShapeType="1"/>
              <a:stCxn id="10" idx="5"/>
              <a:endCxn id="12" idx="1"/>
            </p:cNvCxnSpPr>
            <p:nvPr/>
          </p:nvCxnSpPr>
          <p:spPr bwMode="auto">
            <a:xfrm>
              <a:off x="1767826" y="3598083"/>
              <a:ext cx="482466" cy="7078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41"/>
            <p:cNvCxnSpPr>
              <a:cxnSpLocks noChangeShapeType="1"/>
              <a:stCxn id="6" idx="3"/>
              <a:endCxn id="7" idx="1"/>
            </p:cNvCxnSpPr>
            <p:nvPr/>
          </p:nvCxnSpPr>
          <p:spPr bwMode="auto">
            <a:xfrm flipV="1">
              <a:off x="3654038" y="2416009"/>
              <a:ext cx="165669" cy="17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43"/>
            <p:cNvCxnSpPr>
              <a:cxnSpLocks noChangeShapeType="1"/>
              <a:stCxn id="11" idx="3"/>
              <a:endCxn id="20" idx="1"/>
            </p:cNvCxnSpPr>
            <p:nvPr/>
          </p:nvCxnSpPr>
          <p:spPr bwMode="auto">
            <a:xfrm>
              <a:off x="3654038" y="3398288"/>
              <a:ext cx="138289" cy="121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45"/>
            <p:cNvCxnSpPr>
              <a:cxnSpLocks noChangeShapeType="1"/>
              <a:stCxn id="12" idx="3"/>
              <a:endCxn id="9" idx="1"/>
            </p:cNvCxnSpPr>
            <p:nvPr/>
          </p:nvCxnSpPr>
          <p:spPr bwMode="auto">
            <a:xfrm flipV="1">
              <a:off x="3654038" y="4291376"/>
              <a:ext cx="138108" cy="145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>
              <a:off x="1871847" y="3320654"/>
              <a:ext cx="3786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46" tIns="34166" rIns="68346" bIns="34166">
              <a:noAutofit/>
            </a:bodyPr>
            <a:lstStyle/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Gerade Verbindung 3"/>
            <p:cNvCxnSpPr>
              <a:cxnSpLocks/>
              <a:stCxn id="7" idx="3"/>
              <a:endCxn id="5" idx="1"/>
            </p:cNvCxnSpPr>
            <p:nvPr/>
          </p:nvCxnSpPr>
          <p:spPr>
            <a:xfrm flipV="1">
              <a:off x="4522177" y="2414866"/>
              <a:ext cx="142732" cy="11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792327" y="3218314"/>
              <a:ext cx="702469" cy="384263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ASCT      </a:t>
              </a:r>
            </a:p>
          </p:txBody>
        </p:sp>
        <p:cxnSp>
          <p:nvCxnSpPr>
            <p:cNvPr id="21" name="Gerade Verbindung 73"/>
            <p:cNvCxnSpPr>
              <a:cxnSpLocks/>
              <a:stCxn id="20" idx="3"/>
              <a:endCxn id="8" idx="1"/>
            </p:cNvCxnSpPr>
            <p:nvPr/>
          </p:nvCxnSpPr>
          <p:spPr>
            <a:xfrm flipV="1">
              <a:off x="4494796" y="3404269"/>
              <a:ext cx="115380" cy="61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6499650" y="3213550"/>
              <a:ext cx="1150144" cy="37787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5813828" y="4104172"/>
              <a:ext cx="1835943" cy="36784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68346" tIns="34166" rIns="68346" bIns="34166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</a:t>
              </a:r>
            </a:p>
          </p:txBody>
        </p:sp>
        <p:cxnSp>
          <p:nvCxnSpPr>
            <p:cNvPr id="24" name="Gerade Verbindung 70"/>
            <p:cNvCxnSpPr>
              <a:cxnSpLocks/>
              <a:stCxn id="8" idx="3"/>
              <a:endCxn id="22" idx="1"/>
            </p:cNvCxnSpPr>
            <p:nvPr/>
          </p:nvCxnSpPr>
          <p:spPr>
            <a:xfrm flipV="1">
              <a:off x="6375873" y="3402487"/>
              <a:ext cx="123777" cy="17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74"/>
            <p:cNvCxnSpPr>
              <a:cxnSpLocks/>
              <a:stCxn id="9" idx="3"/>
              <a:endCxn id="23" idx="1"/>
            </p:cNvCxnSpPr>
            <p:nvPr/>
          </p:nvCxnSpPr>
          <p:spPr>
            <a:xfrm flipV="1">
              <a:off x="5651902" y="4288092"/>
              <a:ext cx="161926" cy="3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177"/>
            <p:cNvSpPr txBox="1">
              <a:spLocks noChangeArrowheads="1"/>
            </p:cNvSpPr>
            <p:nvPr/>
          </p:nvSpPr>
          <p:spPr bwMode="auto">
            <a:xfrm>
              <a:off x="2250379" y="2799540"/>
              <a:ext cx="1426569" cy="32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346" tIns="34166" rIns="68346" bIns="34166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Arm A + Ibrutinib</a:t>
              </a:r>
            </a:p>
          </p:txBody>
        </p:sp>
        <p:sp>
          <p:nvSpPr>
            <p:cNvPr id="27" name="Textfeld 178"/>
            <p:cNvSpPr txBox="1">
              <a:spLocks noChangeArrowheads="1"/>
            </p:cNvSpPr>
            <p:nvPr/>
          </p:nvSpPr>
          <p:spPr bwMode="auto">
            <a:xfrm>
              <a:off x="2261850" y="3721916"/>
              <a:ext cx="1403625" cy="32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346" tIns="34166" rIns="68346" bIns="34166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34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Ibr</a:t>
              </a:r>
              <a:r>
                <a:rPr kumimoji="0" lang="en-GB" altLang="de-D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but NO ASCT</a:t>
              </a:r>
              <a:endParaRPr kumimoji="0" lang="en-GB" alt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0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49" y="321356"/>
            <a:ext cx="10972800" cy="71353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MCL Frontline therapy: </a:t>
            </a:r>
            <a:b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</a:b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LESS AGGRESSIVE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730995" y="1357067"/>
            <a:ext cx="3298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R-CHOP x4 → RIT: 10 year f/u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Smith MR et al Leukemia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56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4876800" y="4898663"/>
            <a:ext cx="6369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876800" y="4898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36194" y="2292713"/>
            <a:ext cx="16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Survival</a:t>
            </a:r>
          </a:p>
        </p:txBody>
      </p:sp>
      <p:graphicFrame>
        <p:nvGraphicFramePr>
          <p:cNvPr id="42" name="Diagramm 7"/>
          <p:cNvGraphicFramePr>
            <a:graphicFrameLocks noGrp="1"/>
          </p:cNvGraphicFramePr>
          <p:nvPr>
            <p:ph sz="half" idx="4294967295"/>
          </p:nvPr>
        </p:nvGraphicFramePr>
        <p:xfrm>
          <a:off x="17626" y="1701501"/>
          <a:ext cx="4532398" cy="345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2283825" y="2299765"/>
            <a:ext cx="17107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age 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Rummel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ASCO 2016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51971" b="-5581"/>
          <a:stretch/>
        </p:blipFill>
        <p:spPr>
          <a:xfrm>
            <a:off x="8515973" y="2271603"/>
            <a:ext cx="3256412" cy="3454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0757" y="688428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E1411: BR(±V) + R(±Len)</a:t>
            </a:r>
          </a:p>
        </p:txBody>
      </p:sp>
      <p:sp>
        <p:nvSpPr>
          <p:cNvPr id="4" name="Rectangle 3"/>
          <p:cNvSpPr/>
          <p:nvPr/>
        </p:nvSpPr>
        <p:spPr>
          <a:xfrm>
            <a:off x="8670900" y="1222547"/>
            <a:ext cx="31391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age 67 years (range 42-90)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Smith MR et al ASH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MRD STATUS, POST-CYCLE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95410" y="285958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N=169</a:t>
            </a:r>
          </a:p>
        </p:txBody>
      </p:sp>
      <p:sp>
        <p:nvSpPr>
          <p:cNvPr id="6" name="Rectangle 5"/>
          <p:cNvSpPr/>
          <p:nvPr/>
        </p:nvSpPr>
        <p:spPr>
          <a:xfrm>
            <a:off x="9409912" y="3889147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0757" y="5687385"/>
            <a:ext cx="314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PFS ~ 5 years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954" y="5541935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PFS 43 months (3.5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D9DC0-375A-6440-AEA4-FA3574558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20" y="2271603"/>
            <a:ext cx="3823390" cy="25940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99149C-94E6-5B41-9F60-688AC0199E11}"/>
              </a:ext>
            </a:extLst>
          </p:cNvPr>
          <p:cNvSpPr txBox="1"/>
          <p:nvPr/>
        </p:nvSpPr>
        <p:spPr>
          <a:xfrm>
            <a:off x="5097287" y="4816181"/>
            <a:ext cx="3437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0         2         4          6          8        10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years</a:t>
            </a:r>
          </a:p>
        </p:txBody>
      </p:sp>
    </p:spTree>
    <p:extLst>
      <p:ext uri="{BB962C8B-B14F-4D97-AF65-F5344CB8AC3E}">
        <p14:creationId xmlns:p14="http://schemas.microsoft.com/office/powerpoint/2010/main" val="41078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ew picture">
            <a:extLst>
              <a:ext uri="{FF2B5EF4-FFF2-40B4-BE49-F238E27FC236}">
                <a16:creationId xmlns:a16="http://schemas.microsoft.com/office/drawing/2014/main" id="{A02E284E-429D-EA41-AB88-718FE93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72" y="1071172"/>
            <a:ext cx="6170856" cy="51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49" y="108733"/>
            <a:ext cx="10972800" cy="71353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MCL Frontline therapy: LESS AGGRESSIVE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82969" y="658358"/>
            <a:ext cx="32732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regimen: 5-year follow-up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38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4876800" y="4898663"/>
            <a:ext cx="6369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876800" y="4898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21898" y="697447"/>
            <a:ext cx="2963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Ibrutinib-Rituximab, age &gt; 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Jain P et al ASH 2019 A3988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9F54D-85CF-0A4F-98D1-EAABD47B408C}"/>
              </a:ext>
            </a:extLst>
          </p:cNvPr>
          <p:cNvSpPr txBox="1"/>
          <p:nvPr/>
        </p:nvSpPr>
        <p:spPr>
          <a:xfrm>
            <a:off x="8321898" y="1844805"/>
            <a:ext cx="3774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f/u 22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CR + 28% PR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still on study,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38% off study, 4 PD, rest toxicity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Excluded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blastoid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Ki67&gt; 50%,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but 3 pts have transformed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CF38D-2EB8-0B4E-A94D-D5A59E488317}"/>
              </a:ext>
            </a:extLst>
          </p:cNvPr>
          <p:cNvSpPr/>
          <p:nvPr/>
        </p:nvSpPr>
        <p:spPr>
          <a:xfrm>
            <a:off x="4199309" y="6465611"/>
            <a:ext cx="236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et al Blood 2018</a:t>
            </a:r>
          </a:p>
        </p:txBody>
      </p:sp>
    </p:spTree>
    <p:extLst>
      <p:ext uri="{BB962C8B-B14F-4D97-AF65-F5344CB8AC3E}">
        <p14:creationId xmlns:p14="http://schemas.microsoft.com/office/powerpoint/2010/main" val="5072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>
          <a:xfrm>
            <a:off x="787153" y="188651"/>
            <a:ext cx="10972800" cy="838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Helvetica" pitchFamily="34" charset="0"/>
              </a:rPr>
              <a:t>NCCN GUIDELINES</a:t>
            </a:r>
            <a:r>
              <a:rPr lang="en-US" sz="4000" b="1" dirty="0">
                <a:solidFill>
                  <a:schemeClr val="tx1"/>
                </a:solidFill>
                <a:latin typeface="Helvetica" pitchFamily="34" charset="0"/>
              </a:rPr>
              <a:t>: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MCL 2</a:t>
            </a:r>
            <a:r>
              <a:rPr lang="en-US" sz="3200" b="1" baseline="30000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nd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</a:rPr>
              <a:t>-Line therapy  2020</a:t>
            </a:r>
          </a:p>
        </p:txBody>
      </p:sp>
      <p:sp>
        <p:nvSpPr>
          <p:cNvPr id="4198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79394" y="1406435"/>
            <a:ext cx="5868140" cy="460216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Shorter response to initial </a:t>
            </a:r>
            <a:r>
              <a:rPr lang="en-US" sz="2000" dirty="0" err="1">
                <a:latin typeface="Arial" charset="0"/>
              </a:rPr>
              <a:t>chemoimmunotherapy</a:t>
            </a:r>
            <a:r>
              <a:rPr lang="en-US" sz="2000" dirty="0">
                <a:latin typeface="Arial" charset="0"/>
              </a:rPr>
              <a:t>: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Preferred:</a:t>
            </a:r>
            <a:endParaRPr lang="en-US" sz="2000" dirty="0">
              <a:latin typeface="Arial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BTKi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acalabrutinib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	ibrutinib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zanubrutinib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Lenalidomide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-Rituximab (R</a:t>
            </a:r>
            <a:r>
              <a:rPr lang="en-US" sz="2000" b="1" baseline="30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Venetoclax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(off label)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		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Category 2B: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	</a:t>
            </a:r>
            <a:r>
              <a:rPr lang="en-US" sz="1800" dirty="0">
                <a:latin typeface="Arial" charset="0"/>
              </a:rPr>
              <a:t>R</a:t>
            </a:r>
            <a:r>
              <a:rPr lang="en-US" sz="1800" baseline="30000" dirty="0">
                <a:latin typeface="Arial" charset="0"/>
              </a:rPr>
              <a:t>2</a:t>
            </a:r>
            <a:r>
              <a:rPr lang="en-US" sz="1800" dirty="0">
                <a:latin typeface="Arial" charset="0"/>
              </a:rPr>
              <a:t>+ibrutinib; 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charset="0"/>
              </a:rPr>
              <a:t>	ibrutinib + </a:t>
            </a:r>
            <a:r>
              <a:rPr lang="en-US" sz="1800" dirty="0" err="1">
                <a:latin typeface="Arial" charset="0"/>
              </a:rPr>
              <a:t>venetoclax</a:t>
            </a:r>
            <a:endParaRPr lang="en-US" sz="18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807200" y="1406435"/>
            <a:ext cx="5384800" cy="452596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Longer response to initial CIT:</a:t>
            </a:r>
          </a:p>
          <a:p>
            <a:pPr lvl="0">
              <a:lnSpc>
                <a:spcPct val="80000"/>
              </a:lnSpc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Preferred: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BR (if not previously given)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Bortezomib ± rituximab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BTKi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Lenalidomide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-Rituximab (R</a:t>
            </a:r>
            <a:r>
              <a:rPr lang="en-US" sz="2000" b="1" baseline="30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Other recommended: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Venetoclax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(off label)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</a:rPr>
              <a:t>Category 2B: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en-US" sz="1800" dirty="0">
                <a:latin typeface="Arial" charset="0"/>
              </a:rPr>
              <a:t>BR + bortezomib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charset="0"/>
              </a:rPr>
              <a:t>	PEPC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>
                <a:latin typeface="Arial" charset="0"/>
              </a:rPr>
              <a:t>	R-CHOP or VRCAP (if not previously given)</a:t>
            </a:r>
          </a:p>
          <a:p>
            <a:pPr lvl="0">
              <a:lnSpc>
                <a:spcPct val="80000"/>
              </a:lnSpc>
              <a:buNone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None/>
            </a:pPr>
            <a:endParaRPr lang="en-US" sz="2000" dirty="0">
              <a:solidFill>
                <a:prstClr val="black"/>
              </a:solidFill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63" y="221283"/>
            <a:ext cx="10515600" cy="715529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MCL: </a:t>
            </a:r>
            <a:r>
              <a:rPr lang="en-US" altLang="en-US" sz="3200" b="1" i="1" dirty="0">
                <a:solidFill>
                  <a:schemeClr val="tx1"/>
                </a:solidFill>
              </a:rPr>
              <a:t>NOT SO </a:t>
            </a:r>
            <a:r>
              <a:rPr lang="en-US" altLang="en-US" sz="3200" b="1" dirty="0">
                <a:solidFill>
                  <a:schemeClr val="tx1"/>
                </a:solidFill>
              </a:rPr>
              <a:t>NOVEL AGENTS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9921" y="936812"/>
          <a:ext cx="8134350" cy="4950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49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MODE OF ACTION</a:t>
                      </a:r>
                    </a:p>
                  </a:txBody>
                  <a:tcPr marL="68580" marR="68580" marT="34301" marB="34301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AGENT</a:t>
                      </a:r>
                    </a:p>
                  </a:txBody>
                  <a:tcPr marL="68580" marR="68580" marT="34301" marB="34301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970">
                <a:tc>
                  <a:txBody>
                    <a:bodyPr/>
                    <a:lstStyle/>
                    <a:p>
                      <a:r>
                        <a:rPr lang="en-US" sz="2000" b="1" dirty="0"/>
                        <a:t>B CELL SIGNALING</a:t>
                      </a:r>
                    </a:p>
                  </a:txBody>
                  <a:tcPr marL="68580" marR="68580" marT="34301" marB="34301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BTKi</a:t>
                      </a:r>
                      <a:r>
                        <a:rPr lang="en-US" sz="2000" b="1" dirty="0"/>
                        <a:t> </a:t>
                      </a:r>
                    </a:p>
                    <a:p>
                      <a:r>
                        <a:rPr lang="en-US" sz="2000" b="1" dirty="0"/>
                        <a:t>PI3Ki </a:t>
                      </a:r>
                      <a:r>
                        <a:rPr lang="en-US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idelalisib</a:t>
                      </a:r>
                      <a:r>
                        <a:rPr lang="en-US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short </a:t>
                      </a:r>
                      <a:r>
                        <a:rPr lang="en-US" sz="1800" b="1" baseline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DoR</a:t>
                      </a:r>
                      <a:r>
                        <a:rPr lang="en-US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, dual PI3K </a:t>
                      </a:r>
                      <a:r>
                        <a:rPr lang="el-GR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α</a:t>
                      </a:r>
                      <a:r>
                        <a:rPr lang="en-US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el-GR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δ</a:t>
                      </a:r>
                      <a:r>
                        <a:rPr lang="en-US" sz="18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?)</a:t>
                      </a:r>
                      <a:endParaRPr 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en-US" sz="2000" b="1" dirty="0" err="1"/>
                        <a:t>mTORCi</a:t>
                      </a:r>
                      <a:r>
                        <a:rPr lang="en-US" sz="2000" b="1" dirty="0"/>
                        <a:t> </a:t>
                      </a:r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temsirolimus</a:t>
                      </a:r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) EU approved</a:t>
                      </a:r>
                    </a:p>
                  </a:txBody>
                  <a:tcPr marL="68580" marR="68580" marT="34301" marB="343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271">
                <a:tc>
                  <a:txBody>
                    <a:bodyPr/>
                    <a:lstStyle/>
                    <a:p>
                      <a:r>
                        <a:rPr lang="en-US" sz="2000" b="1" dirty="0"/>
                        <a:t>ANTIBODIES</a:t>
                      </a:r>
                    </a:p>
                    <a:p>
                      <a:endParaRPr lang="en-US" sz="2000" b="1" dirty="0"/>
                    </a:p>
                    <a:p>
                      <a:endParaRPr lang="en-US" sz="2000" b="1" dirty="0"/>
                    </a:p>
                    <a:p>
                      <a:endParaRPr lang="en-US" sz="2000" b="1" dirty="0"/>
                    </a:p>
                    <a:p>
                      <a:r>
                        <a:rPr lang="en-US" sz="2000" b="1" dirty="0"/>
                        <a:t>BISPECIFIC</a:t>
                      </a:r>
                      <a:r>
                        <a:rPr lang="en-US" sz="2000" b="1" baseline="0" dirty="0"/>
                        <a:t> ANTIBODIES</a:t>
                      </a:r>
                    </a:p>
                    <a:p>
                      <a:r>
                        <a:rPr lang="en-US" sz="2000" b="1" baseline="0" dirty="0"/>
                        <a:t>ANTIBODY DRUG CONJUGATE</a:t>
                      </a:r>
                      <a:endParaRPr lang="en-US" sz="2000" b="1" dirty="0"/>
                    </a:p>
                  </a:txBody>
                  <a:tcPr marL="68580" marR="68580" marT="34301" marB="34301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OFATUMUMAB </a:t>
                      </a:r>
                    </a:p>
                    <a:p>
                      <a:r>
                        <a:rPr lang="en-US" sz="2000" b="1" dirty="0"/>
                        <a:t>OBINUTUZUMAB       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(not that exciting)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US" sz="2000" b="1" dirty="0"/>
                        <a:t>UBLITUXIMAB</a:t>
                      </a:r>
                    </a:p>
                    <a:p>
                      <a:endParaRPr lang="en-US" sz="2000" b="1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BLINATUMOMAB </a:t>
                      </a: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l-GR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α</a:t>
                      </a: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CD3/</a:t>
                      </a:r>
                      <a:r>
                        <a:rPr lang="el-GR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α</a:t>
                      </a:r>
                      <a:r>
                        <a:rPr lang="en-U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CD19 bispecific Ab)</a:t>
                      </a:r>
                    </a:p>
                    <a:p>
                      <a:r>
                        <a:rPr lang="en-US" sz="2000" b="1" dirty="0"/>
                        <a:t>POLATUZUMAB VEDOTIN</a:t>
                      </a:r>
                    </a:p>
                  </a:txBody>
                  <a:tcPr marL="68580" marR="68580" marT="34301" marB="343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PRO-APOPTOTIC</a:t>
                      </a:r>
                    </a:p>
                  </a:txBody>
                  <a:tcPr marL="68580" marR="68580" marT="34301" marB="343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VENETOCLAX (ABT-199)</a:t>
                      </a:r>
                    </a:p>
                  </a:txBody>
                  <a:tcPr marL="68580" marR="68580" marT="34301" marB="343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869">
                <a:tc>
                  <a:txBody>
                    <a:bodyPr/>
                    <a:lstStyle/>
                    <a:p>
                      <a:r>
                        <a:rPr lang="en-US" sz="2000" b="1" dirty="0"/>
                        <a:t>IMMUNE THERAPY</a:t>
                      </a:r>
                    </a:p>
                    <a:p>
                      <a:endParaRPr lang="en-US" sz="2000" b="1" dirty="0"/>
                    </a:p>
                    <a:p>
                      <a:r>
                        <a:rPr lang="en-US" sz="2000" b="1" dirty="0"/>
                        <a:t>CHECKPOINT</a:t>
                      </a:r>
                      <a:r>
                        <a:rPr lang="en-US" sz="2000" b="1" baseline="0" dirty="0"/>
                        <a:t> BLOCKADE</a:t>
                      </a:r>
                      <a:endParaRPr lang="en-US" sz="2000" b="1" dirty="0"/>
                    </a:p>
                  </a:txBody>
                  <a:tcPr marL="68580" marR="68580" marT="34301" marB="343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LENALIDOMIDE (R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CAR-T CELL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 THERAPY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/>
                        <a:t>NIVOLUMAB/PEMBROLIZUMAB</a:t>
                      </a:r>
                      <a:endParaRPr lang="en-US" sz="2000" b="1" dirty="0"/>
                    </a:p>
                  </a:txBody>
                  <a:tcPr marL="68580" marR="68580" marT="34301" marB="343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>
          <a:xfrm>
            <a:off x="7014755" y="2512423"/>
            <a:ext cx="152400" cy="838200"/>
          </a:xfrm>
          <a:prstGeom prst="rightBrac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3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4642"/>
            <a:ext cx="10972800" cy="71353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Relapsed/Refractory MCL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48937" y="1085298"/>
          <a:ext cx="10580914" cy="4687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265">
                  <a:extLst>
                    <a:ext uri="{9D8B030D-6E8A-4147-A177-3AD203B41FA5}">
                      <a16:colId xmlns:a16="http://schemas.microsoft.com/office/drawing/2014/main" val="533930627"/>
                    </a:ext>
                  </a:extLst>
                </a:gridCol>
                <a:gridCol w="1604529">
                  <a:extLst>
                    <a:ext uri="{9D8B030D-6E8A-4147-A177-3AD203B41FA5}">
                      <a16:colId xmlns:a16="http://schemas.microsoft.com/office/drawing/2014/main" val="3145815391"/>
                    </a:ext>
                  </a:extLst>
                </a:gridCol>
                <a:gridCol w="740126">
                  <a:extLst>
                    <a:ext uri="{9D8B030D-6E8A-4147-A177-3AD203B41FA5}">
                      <a16:colId xmlns:a16="http://schemas.microsoft.com/office/drawing/2014/main" val="295100804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201697871"/>
                    </a:ext>
                  </a:extLst>
                </a:gridCol>
                <a:gridCol w="1204921">
                  <a:extLst>
                    <a:ext uri="{9D8B030D-6E8A-4147-A177-3AD203B41FA5}">
                      <a16:colId xmlns:a16="http://schemas.microsoft.com/office/drawing/2014/main" val="2045989863"/>
                    </a:ext>
                  </a:extLst>
                </a:gridCol>
                <a:gridCol w="956873">
                  <a:extLst>
                    <a:ext uri="{9D8B030D-6E8A-4147-A177-3AD203B41FA5}">
                      <a16:colId xmlns:a16="http://schemas.microsoft.com/office/drawing/2014/main" val="3692849448"/>
                    </a:ext>
                  </a:extLst>
                </a:gridCol>
                <a:gridCol w="845673">
                  <a:extLst>
                    <a:ext uri="{9D8B030D-6E8A-4147-A177-3AD203B41FA5}">
                      <a16:colId xmlns:a16="http://schemas.microsoft.com/office/drawing/2014/main" val="1291525747"/>
                    </a:ext>
                  </a:extLst>
                </a:gridCol>
                <a:gridCol w="1416487">
                  <a:extLst>
                    <a:ext uri="{9D8B030D-6E8A-4147-A177-3AD203B41FA5}">
                      <a16:colId xmlns:a16="http://schemas.microsoft.com/office/drawing/2014/main" val="1300482697"/>
                    </a:ext>
                  </a:extLst>
                </a:gridCol>
              </a:tblGrid>
              <a:tr h="496385">
                <a:tc>
                  <a:txBody>
                    <a:bodyPr/>
                    <a:lstStyle/>
                    <a:p>
                      <a:r>
                        <a:rPr lang="en-US" sz="1800" dirty="0"/>
                        <a:t>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Median</a:t>
                      </a:r>
                      <a:r>
                        <a:rPr lang="en-US" sz="1800" baseline="0" dirty="0"/>
                        <a:t> Age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PRIOR Rx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DOR (</a:t>
                      </a:r>
                      <a:r>
                        <a:rPr lang="en-US" sz="1800" dirty="0" err="1"/>
                        <a:t>mos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095000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r>
                        <a:rPr lang="en-US" sz="1800" dirty="0"/>
                        <a:t>BORTEZOMIB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(1-3)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65451"/>
                  </a:ext>
                </a:extLst>
              </a:tr>
              <a:tr h="673604">
                <a:tc>
                  <a:txBody>
                    <a:bodyPr/>
                    <a:lstStyle/>
                    <a:p>
                      <a:r>
                        <a:rPr lang="en-US" sz="1800" dirty="0"/>
                        <a:t>LENALIDOMIDE</a:t>
                      </a:r>
                    </a:p>
                    <a:p>
                      <a:r>
                        <a:rPr lang="en-US" sz="1800" dirty="0"/>
                        <a:t>   + rituximab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APPROVED</a:t>
                      </a:r>
                    </a:p>
                    <a:p>
                      <a:r>
                        <a:rPr lang="en-US" sz="1800" dirty="0"/>
                        <a:t>(not filed)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134</a:t>
                      </a:r>
                    </a:p>
                    <a:p>
                      <a:pPr algn="ctr"/>
                      <a:r>
                        <a:rPr lang="en-US" sz="1800" dirty="0"/>
                        <a:t>  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67</a:t>
                      </a:r>
                    </a:p>
                    <a:p>
                      <a:pPr algn="ctr"/>
                      <a:r>
                        <a:rPr lang="en-US" sz="18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(2-10) </a:t>
                      </a:r>
                    </a:p>
                    <a:p>
                      <a:pPr algn="ctr"/>
                      <a:r>
                        <a:rPr lang="en-US" sz="1800" dirty="0"/>
                        <a:t>2 (1-4)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28%</a:t>
                      </a:r>
                    </a:p>
                    <a:p>
                      <a:pPr algn="ctr"/>
                      <a:r>
                        <a:rPr lang="en-US" sz="1800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8%</a:t>
                      </a:r>
                    </a:p>
                    <a:p>
                      <a:pPr algn="ctr"/>
                      <a:r>
                        <a:rPr lang="en-US" sz="1800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95409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IBRUTINIB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3 (1-5)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969889"/>
                  </a:ext>
                </a:extLst>
              </a:tr>
              <a:tr h="41234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ACALABRUTINIB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 (1-5)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555991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ZANUBRUTINIB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 (1-4)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89358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VENETOCLAX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Off-label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 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 (1-7)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90644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IBR-VEN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 (1-6)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721194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r>
                        <a:rPr lang="en-US" sz="1800" dirty="0"/>
                        <a:t>R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-IBRUTINIB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 (1-7)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73160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573072"/>
                  </a:ext>
                </a:extLst>
              </a:tr>
              <a:tr h="380133">
                <a:tc>
                  <a:txBody>
                    <a:bodyPr/>
                    <a:lstStyle/>
                    <a:p>
                      <a:r>
                        <a:rPr lang="en-US" sz="1800" dirty="0"/>
                        <a:t>CART (modified </a:t>
                      </a:r>
                      <a:r>
                        <a:rPr lang="en-US" sz="1800" dirty="0" err="1"/>
                        <a:t>axi-cel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3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353" y="668644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Geneva" charset="0"/>
                <a:cs typeface="Arial" pitchFamily="34" charset="0"/>
              </a:rPr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6B2D37-6D2B-1F47-9FE6-3036C70DFDB4}"/>
              </a:ext>
            </a:extLst>
          </p:cNvPr>
          <p:cNvGraphicFramePr>
            <a:graphicFrameLocks noGrp="1"/>
          </p:cNvGraphicFramePr>
          <p:nvPr/>
        </p:nvGraphicFramePr>
        <p:xfrm>
          <a:off x="1714102" y="2507761"/>
          <a:ext cx="8763795" cy="1121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693">
                  <a:extLst>
                    <a:ext uri="{9D8B030D-6E8A-4147-A177-3AD203B41FA5}">
                      <a16:colId xmlns:a16="http://schemas.microsoft.com/office/drawing/2014/main" val="1004676451"/>
                    </a:ext>
                  </a:extLst>
                </a:gridCol>
                <a:gridCol w="5392102">
                  <a:extLst>
                    <a:ext uri="{9D8B030D-6E8A-4147-A177-3AD203B41FA5}">
                      <a16:colId xmlns:a16="http://schemas.microsoft.com/office/drawing/2014/main" val="3488184733"/>
                    </a:ext>
                  </a:extLst>
                </a:gridCol>
              </a:tblGrid>
              <a:tr h="1121655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Acerta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— A member of the AstraZeneca Group, Bayer HealthCare Pharmaceuticals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685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E3FC85-0711-3B49-86BD-E6FD1B3B7FE7}"/>
              </a:ext>
            </a:extLst>
          </p:cNvPr>
          <p:cNvCxnSpPr/>
          <p:nvPr/>
        </p:nvCxnSpPr>
        <p:spPr>
          <a:xfrm>
            <a:off x="651353" y="1365337"/>
            <a:ext cx="10809962" cy="0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096"/>
            <a:ext cx="8439150" cy="4964904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prstClr val="black"/>
                </a:solidFill>
              </a:rPr>
              <a:t>Hodgkin Lymphoma (</a:t>
            </a:r>
            <a:r>
              <a:rPr lang="en-US" sz="4500" dirty="0" err="1">
                <a:solidFill>
                  <a:prstClr val="black"/>
                </a:solidFill>
              </a:rPr>
              <a:t>cHL</a:t>
            </a:r>
            <a:r>
              <a:rPr lang="en-US" sz="4500" dirty="0">
                <a:solidFill>
                  <a:prstClr val="black"/>
                </a:solidFill>
              </a:rPr>
              <a:t>):</a:t>
            </a:r>
            <a:br>
              <a:rPr lang="en-US" sz="4500" dirty="0">
                <a:solidFill>
                  <a:prstClr val="black"/>
                </a:solidFill>
              </a:rPr>
            </a:br>
            <a:r>
              <a:rPr lang="en-US" sz="4500" dirty="0">
                <a:solidFill>
                  <a:prstClr val="black"/>
                </a:solidFill>
              </a:rPr>
              <a:t>1</a:t>
            </a:r>
            <a:r>
              <a:rPr lang="en-US" sz="4500" baseline="30000" dirty="0">
                <a:solidFill>
                  <a:prstClr val="black"/>
                </a:solidFill>
              </a:rPr>
              <a:t>st</a:t>
            </a:r>
            <a:r>
              <a:rPr lang="en-US" sz="4500" dirty="0">
                <a:solidFill>
                  <a:prstClr val="black"/>
                </a:solidFill>
              </a:rPr>
              <a:t> Line Therapeutic Approaches</a:t>
            </a:r>
            <a:br>
              <a:rPr lang="en-US" sz="4500" dirty="0">
                <a:solidFill>
                  <a:prstClr val="black"/>
                </a:solidFill>
              </a:rPr>
            </a:br>
            <a:br>
              <a:rPr lang="en-US" sz="4500" dirty="0">
                <a:solidFill>
                  <a:prstClr val="black"/>
                </a:solidFill>
              </a:rPr>
            </a:br>
            <a:br>
              <a:rPr lang="en-US" sz="2600" dirty="0">
                <a:solidFill>
                  <a:prstClr val="black"/>
                </a:solidFill>
              </a:rPr>
            </a:br>
            <a:r>
              <a:rPr lang="en-US" sz="2600" b="1" dirty="0"/>
              <a:t>Mitchell R Smith, MD, PhD</a:t>
            </a:r>
            <a:br>
              <a:rPr lang="en-US" sz="2600" dirty="0"/>
            </a:br>
            <a:r>
              <a:rPr lang="en-US" sz="2600" dirty="0"/>
              <a:t>Professor of Medicine</a:t>
            </a:r>
            <a:br>
              <a:rPr lang="en-US" sz="2600" dirty="0"/>
            </a:br>
            <a:r>
              <a:rPr lang="en-US" sz="2600" dirty="0"/>
              <a:t>Associate Center Director for Clinical Investigations</a:t>
            </a:r>
            <a:br>
              <a:rPr lang="en-US" sz="2600" dirty="0"/>
            </a:br>
            <a:r>
              <a:rPr lang="en-US" sz="2600" dirty="0"/>
              <a:t>Director, Division of Hematology and Oncology</a:t>
            </a:r>
            <a:br>
              <a:rPr lang="en-US" sz="2600" dirty="0"/>
            </a:br>
            <a:r>
              <a:rPr lang="en-US" sz="2600" dirty="0"/>
              <a:t>GW Cancer Center</a:t>
            </a:r>
            <a:br>
              <a:rPr lang="en-US" sz="2600" dirty="0"/>
            </a:br>
            <a:r>
              <a:rPr lang="en-US" sz="2600" dirty="0"/>
              <a:t>Washington, DC</a:t>
            </a:r>
            <a:br>
              <a:rPr lang="en-US" sz="2600" dirty="0">
                <a:latin typeface="Arial" pitchFamily="34" charset="0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151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3567" y="191555"/>
            <a:ext cx="1051560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Advanced Stage Hodgkin Lymphoma (</a:t>
            </a:r>
            <a:r>
              <a:rPr lang="en-US" sz="3600" dirty="0" err="1"/>
              <a:t>cHL</a:t>
            </a:r>
            <a:r>
              <a:rPr lang="en-US" sz="3600" dirty="0"/>
              <a:t>):</a:t>
            </a:r>
            <a:br>
              <a:rPr lang="en-US" sz="3600" dirty="0"/>
            </a:br>
            <a:r>
              <a:rPr lang="en-US" sz="3600" dirty="0"/>
              <a:t>NCCN Guidelines v1.2020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612" y="234088"/>
            <a:ext cx="1987581" cy="139846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198938" y="3632620"/>
            <a:ext cx="495918" cy="2143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0843" y="2166304"/>
            <a:ext cx="10449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ABVD x 2      PET/CT       Deauville 1-3         A-VD x 4            Observe vs ISRT to initial bulky sites or PET+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(80% of patients)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	        Deauville 4            ABVD 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escBEACOPP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x 2        PET/CT     if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 more cycles same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								      if +, biopsy, Rx as refractory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 Deauville 5 	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escBEACOPP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2 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045649" y="2189407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050455" y="2189406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4664861" y="2189405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651434" y="3020402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028932" y="2188833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548475" y="2976068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8519063" y="3002155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664861" y="3500786"/>
            <a:ext cx="168676" cy="3462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563852" y="3278209"/>
            <a:ext cx="1304342" cy="3956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92943" y="2535063"/>
            <a:ext cx="316777" cy="5288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27521" y="2680921"/>
            <a:ext cx="382199" cy="8988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064699" y="5466116"/>
            <a:ext cx="403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RATHL. Johnson PW et al NEJM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GHSG HD15.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Engert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et al Lancet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ECHELON-1. Connors JM et al NEJM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S0816 Press OW,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4341" y="4478536"/>
            <a:ext cx="65321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in certain circumstances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BV-AVD (with growth factor) category 2B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Category 2A  in select patients,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e.g. no neuropathy, IPS 4-7 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bleomycin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contraindicated    </a:t>
            </a:r>
          </a:p>
        </p:txBody>
      </p:sp>
      <p:graphicFrame>
        <p:nvGraphicFramePr>
          <p:cNvPr id="48" name="Content Placeholder 19"/>
          <p:cNvGraphicFramePr>
            <a:graphicFrameLocks/>
          </p:cNvGraphicFramePr>
          <p:nvPr/>
        </p:nvGraphicFramePr>
        <p:xfrm>
          <a:off x="6899947" y="3789548"/>
          <a:ext cx="4052678" cy="1317078"/>
        </p:xfrm>
        <a:graphic>
          <a:graphicData uri="http://schemas.openxmlformats.org/drawingml/2006/table">
            <a:tbl>
              <a:tblPr firstRow="1" bandRow="1"/>
              <a:tblGrid>
                <a:gridCol w="1500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5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S0816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n=331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2-yr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PFS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PET2 -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271 (82%)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82%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PET2 +</a:t>
                      </a:r>
                    </a:p>
                    <a:p>
                      <a:r>
                        <a:rPr lang="en-US" sz="1600" dirty="0" err="1">
                          <a:latin typeface="Arial" charset="0"/>
                          <a:ea typeface="Arial" charset="0"/>
                          <a:cs typeface="Arial" charset="0"/>
                        </a:rPr>
                        <a:t>escBEACOPP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60 (18%)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64%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6E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2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B00E6-65B5-4E63-B02D-067CAE30B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564" y="112713"/>
            <a:ext cx="10577291" cy="6983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Advanced Stage Hodgkin Lymphoma (HL)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11015" y="5426995"/>
            <a:ext cx="267436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Moccia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AA.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2012;30(27):3383-8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8857" y="5125615"/>
            <a:ext cx="9869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(years)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6" y="2139405"/>
            <a:ext cx="4564643" cy="2996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516" y="305792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4-7</a:t>
            </a:r>
          </a:p>
        </p:txBody>
      </p:sp>
      <p:sp>
        <p:nvSpPr>
          <p:cNvPr id="9" name="Rectangle 8"/>
          <p:cNvSpPr/>
          <p:nvPr/>
        </p:nvSpPr>
        <p:spPr>
          <a:xfrm>
            <a:off x="3011015" y="3303500"/>
            <a:ext cx="26603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Age ≥ 45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yr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Geneva" pitchFamily="-108" charset="-128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Albumin &lt; 4.0 g/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dL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Geneva" pitchFamily="-108" charset="-128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WBC ≥ 15 x 10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9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/L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Hemoglobin &lt; 10.5 g/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dL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Geneva" pitchFamily="-108" charset="-128"/>
              <a:cs typeface="Arial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Lymphocytes &lt; 0.6x10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9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/L or &lt; 8%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Male sex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-108" charset="-128"/>
                <a:cs typeface="Arial" pitchFamily="34" charset="0"/>
              </a:rPr>
              <a:t>Stage IV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7071" r="2702" b="20234"/>
          <a:stretch/>
        </p:blipFill>
        <p:spPr>
          <a:xfrm>
            <a:off x="6566263" y="1120402"/>
            <a:ext cx="4284617" cy="2645913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>
            <a:off x="4966002" y="2569650"/>
            <a:ext cx="137401" cy="488272"/>
          </a:xfrm>
          <a:prstGeom prst="righ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86549" y="2472155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0-3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04953" y="769787"/>
            <a:ext cx="1083184" cy="36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98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RATHL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2802" y="6523470"/>
            <a:ext cx="4071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Johnson P,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2016;374(25):2419-29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29531" y="1363584"/>
            <a:ext cx="280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IPSS: PFS for ABVD patients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66583" y="1674089"/>
            <a:ext cx="14107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ABVDx2 -&gt; A-VD x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081373" y="3499302"/>
            <a:ext cx="495918" cy="2143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t="52324" r="50750" b="15144"/>
          <a:stretch/>
        </p:blipFill>
        <p:spPr>
          <a:xfrm>
            <a:off x="6899124" y="3794104"/>
            <a:ext cx="3951756" cy="2481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9669" y="5546383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98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PFS for PET2+ (Deauville 4-5)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5100" y="2820644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98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PFS for PET2- (Deauville 1-3)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Slide7">
            <a:extLst>
              <a:ext uri="{FF2B5EF4-FFF2-40B4-BE49-F238E27FC236}">
                <a16:creationId xmlns:a16="http://schemas.microsoft.com/office/drawing/2014/main" id="{59AD29AC-6324-484F-ADAB-1B99B7E55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668" y="6399452"/>
            <a:ext cx="403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 2019, Abstract 4026. Bartlett N et al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5148" y="1511891"/>
            <a:ext cx="62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41967F-8ED8-5547-8C45-706EEEB1547E}"/>
              </a:ext>
            </a:extLst>
          </p:cNvPr>
          <p:cNvSpPr txBox="1"/>
          <p:nvPr/>
        </p:nvSpPr>
        <p:spPr>
          <a:xfrm>
            <a:off x="9291200" y="994252"/>
            <a:ext cx="125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ECHELON-1</a:t>
            </a:r>
          </a:p>
        </p:txBody>
      </p:sp>
    </p:spTree>
    <p:extLst>
      <p:ext uri="{BB962C8B-B14F-4D97-AF65-F5344CB8AC3E}">
        <p14:creationId xmlns:p14="http://schemas.microsoft.com/office/powerpoint/2010/main" val="34616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ECHELON-1: TOXICITY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9862" y="977512"/>
          <a:ext cx="10502538" cy="471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085">
                  <a:extLst>
                    <a:ext uri="{9D8B030D-6E8A-4147-A177-3AD203B41FA5}">
                      <a16:colId xmlns:a16="http://schemas.microsoft.com/office/drawing/2014/main" val="1523600407"/>
                    </a:ext>
                  </a:extLst>
                </a:gridCol>
                <a:gridCol w="1201862">
                  <a:extLst>
                    <a:ext uri="{9D8B030D-6E8A-4147-A177-3AD203B41FA5}">
                      <a16:colId xmlns:a16="http://schemas.microsoft.com/office/drawing/2014/main" val="3735218652"/>
                    </a:ext>
                  </a:extLst>
                </a:gridCol>
                <a:gridCol w="1263956">
                  <a:extLst>
                    <a:ext uri="{9D8B030D-6E8A-4147-A177-3AD203B41FA5}">
                      <a16:colId xmlns:a16="http://schemas.microsoft.com/office/drawing/2014/main" val="2029156742"/>
                    </a:ext>
                  </a:extLst>
                </a:gridCol>
                <a:gridCol w="1379863">
                  <a:extLst>
                    <a:ext uri="{9D8B030D-6E8A-4147-A177-3AD203B41FA5}">
                      <a16:colId xmlns:a16="http://schemas.microsoft.com/office/drawing/2014/main" val="1367247258"/>
                    </a:ext>
                  </a:extLst>
                </a:gridCol>
                <a:gridCol w="1387772">
                  <a:extLst>
                    <a:ext uri="{9D8B030D-6E8A-4147-A177-3AD203B41FA5}">
                      <a16:colId xmlns:a16="http://schemas.microsoft.com/office/drawing/2014/main" val="4031273820"/>
                    </a:ext>
                  </a:extLst>
                </a:gridCol>
              </a:tblGrid>
              <a:tr h="460062">
                <a:tc>
                  <a:txBody>
                    <a:bodyPr/>
                    <a:lstStyle/>
                    <a:p>
                      <a:r>
                        <a:rPr lang="en-US" sz="2200" dirty="0"/>
                        <a:t>INITIAL</a:t>
                      </a:r>
                      <a:r>
                        <a:rPr lang="en-US" sz="2200" baseline="0" dirty="0"/>
                        <a:t> REPORT</a:t>
                      </a:r>
                      <a:r>
                        <a:rPr lang="en-US" sz="2200" baseline="300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A-AVD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ABVD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460733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r>
                        <a:rPr lang="en-US" sz="2200" dirty="0"/>
                        <a:t>Any grade ≥ 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83%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66%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610714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r>
                        <a:rPr lang="en-US" sz="2200" dirty="0"/>
                        <a:t>Hospitalizations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37%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28%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161809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r>
                        <a:rPr lang="en-US" sz="2200" dirty="0"/>
                        <a:t>grade ≥ 3 ANC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54%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39%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691099"/>
                  </a:ext>
                </a:extLst>
              </a:tr>
              <a:tr h="575138">
                <a:tc>
                  <a:txBody>
                    <a:bodyPr/>
                    <a:lstStyle/>
                    <a:p>
                      <a:r>
                        <a:rPr lang="en-US" sz="2200" dirty="0"/>
                        <a:t>Febrile Neutropenia (+/- G-CSF prophylaxis)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21%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11%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8%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7%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074982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Peripheral</a:t>
                      </a:r>
                      <a:r>
                        <a:rPr lang="en-US" sz="2200" baseline="0" dirty="0"/>
                        <a:t> sensory neuropathy </a:t>
                      </a:r>
                      <a:r>
                        <a:rPr lang="en-US" sz="2200" dirty="0"/>
                        <a:t>grade ≥ 3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5%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&lt;1%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38702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8900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4 year follow-up: Peripheral</a:t>
                      </a:r>
                      <a:r>
                        <a:rPr lang="en-US" sz="2200" b="1" baseline="0" dirty="0">
                          <a:solidFill>
                            <a:schemeClr val="bg1"/>
                          </a:solidFill>
                        </a:rPr>
                        <a:t> Neuropathy</a:t>
                      </a:r>
                      <a:r>
                        <a:rPr lang="en-US" sz="2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268553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Grade 1/2 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19%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25183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Grade 3/4 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3% (N = 17)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0.6%</a:t>
                      </a:r>
                      <a:r>
                        <a:rPr lang="en-US" sz="2200" baseline="0" dirty="0"/>
                        <a:t> (N = 4)</a:t>
                      </a:r>
                      <a:endParaRPr lang="en-US" sz="2200" dirty="0"/>
                    </a:p>
                  </a:txBody>
                  <a:tcPr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3009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ED308C-6C09-0F4D-9777-089E7F79B569}"/>
              </a:ext>
            </a:extLst>
          </p:cNvPr>
          <p:cNvSpPr txBox="1"/>
          <p:nvPr/>
        </p:nvSpPr>
        <p:spPr>
          <a:xfrm>
            <a:off x="280827" y="6091869"/>
            <a:ext cx="46215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Connors JM et al.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2018;378:331-44.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Bartlett NL et al.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 ASH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2019;Abstract 4026.</a:t>
            </a:r>
          </a:p>
        </p:txBody>
      </p:sp>
    </p:spTree>
    <p:extLst>
      <p:ext uri="{BB962C8B-B14F-4D97-AF65-F5344CB8AC3E}">
        <p14:creationId xmlns:p14="http://schemas.microsoft.com/office/powerpoint/2010/main" val="6966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048"/>
            <a:ext cx="10515600" cy="71552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Does ECHELON-1 change approach to advanced HL?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42" y="1334279"/>
            <a:ext cx="10680357" cy="5239515"/>
          </a:xfrm>
        </p:spPr>
        <p:txBody>
          <a:bodyPr>
            <a:normAutofit/>
          </a:bodyPr>
          <a:lstStyle/>
          <a:p>
            <a:r>
              <a:rPr lang="en-US" dirty="0"/>
              <a:t>Does the PFS benefit/fewer patients requiring “salvage” therapy justify the neurotoxicity/need for G-CSF/added hospitalizations?</a:t>
            </a:r>
          </a:p>
          <a:p>
            <a:r>
              <a:rPr lang="en-US" dirty="0"/>
              <a:t>Should we abandon the PET-response adapted approach that gives us 80% of patients who will do well with ABVD x 2 → A-VD x 4?</a:t>
            </a:r>
          </a:p>
          <a:p>
            <a:r>
              <a:rPr lang="en-US" dirty="0"/>
              <a:t>Should we consider cost?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Should we think of overall strategy rather than simply PFS?</a:t>
            </a:r>
          </a:p>
          <a:p>
            <a:pPr lvl="2"/>
            <a:r>
              <a:rPr lang="en-US" dirty="0"/>
              <a:t>When is best time to use </a:t>
            </a:r>
            <a:r>
              <a:rPr lang="en-US" dirty="0" err="1"/>
              <a:t>brentuximab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? For all patients or just for relapse therapy?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4"/>
          <a:stretch/>
        </p:blipFill>
        <p:spPr>
          <a:xfrm>
            <a:off x="4784145" y="3194967"/>
            <a:ext cx="4700834" cy="1932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6252" y="3152001"/>
            <a:ext cx="2727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Abutalib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Armitage ASCO Post Jan 2018</a:t>
            </a:r>
          </a:p>
        </p:txBody>
      </p:sp>
    </p:spTree>
    <p:extLst>
      <p:ext uri="{BB962C8B-B14F-4D97-AF65-F5344CB8AC3E}">
        <p14:creationId xmlns:p14="http://schemas.microsoft.com/office/powerpoint/2010/main" val="37979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10172" y="4164303"/>
            <a:ext cx="3259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Moskowitz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Blood 2018; 132:2639-42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0114" y="1155491"/>
            <a:ext cx="10724605" cy="5219183"/>
          </a:xfrm>
        </p:spPr>
        <p:txBody>
          <a:bodyPr>
            <a:normAutofit/>
          </a:bodyPr>
          <a:lstStyle/>
          <a:p>
            <a:r>
              <a:rPr lang="en-US" sz="2400" dirty="0"/>
              <a:t>In ECHELON-1 with 4 </a:t>
            </a:r>
            <a:r>
              <a:rPr lang="en-US" sz="2400" dirty="0" err="1"/>
              <a:t>yr</a:t>
            </a:r>
            <a:r>
              <a:rPr lang="en-US" sz="2400" dirty="0"/>
              <a:t> f/u, </a:t>
            </a:r>
          </a:p>
          <a:p>
            <a:pPr marL="0" indent="0">
              <a:buNone/>
            </a:pPr>
            <a:r>
              <a:rPr lang="en-US" sz="2400" dirty="0"/>
              <a:t>         </a:t>
            </a:r>
            <a:r>
              <a:rPr lang="en-US" sz="2400" dirty="0" err="1"/>
              <a:t>mPFS</a:t>
            </a:r>
            <a:r>
              <a:rPr lang="en-US" sz="2400" dirty="0"/>
              <a:t> is 82% (BV-AVD) vs 75% (ABVD)</a:t>
            </a:r>
          </a:p>
          <a:p>
            <a:r>
              <a:rPr lang="en-US" sz="2400" dirty="0"/>
              <a:t>If we treat 100 patients, </a:t>
            </a:r>
          </a:p>
          <a:p>
            <a:pPr lvl="1"/>
            <a:r>
              <a:rPr lang="en-US" dirty="0"/>
              <a:t>75 will do well with either regimen</a:t>
            </a:r>
          </a:p>
          <a:p>
            <a:pPr lvl="1"/>
            <a:r>
              <a:rPr lang="en-US" dirty="0"/>
              <a:t>18 will relapse regardless of regimen</a:t>
            </a:r>
          </a:p>
          <a:p>
            <a:pPr lvl="1"/>
            <a:r>
              <a:rPr lang="en-US" dirty="0"/>
              <a:t> 7 avoid 2</a:t>
            </a:r>
            <a:r>
              <a:rPr lang="en-US" baseline="30000" dirty="0"/>
              <a:t>nd</a:t>
            </a:r>
            <a:r>
              <a:rPr lang="en-US" dirty="0"/>
              <a:t> line therapy</a:t>
            </a:r>
          </a:p>
          <a:p>
            <a:endParaRPr lang="en-US" sz="2400" dirty="0"/>
          </a:p>
          <a:p>
            <a:r>
              <a:rPr lang="en-US" sz="2400" dirty="0"/>
              <a:t>Using data from AETHERA trial:</a:t>
            </a:r>
          </a:p>
          <a:p>
            <a:pPr lvl="1"/>
            <a:r>
              <a:rPr lang="en-US" dirty="0"/>
              <a:t>Of 25 post-ABVD relapses, 15 do well post ASCT + BV (AETHERA), so 10 “fail”, and overall success rate 90%</a:t>
            </a:r>
          </a:p>
          <a:p>
            <a:pPr lvl="1"/>
            <a:r>
              <a:rPr lang="en-US" dirty="0"/>
              <a:t>Of 18 post-BV-AVD failures, what if BV resistant and their “salvage” rate is 40%, then 7 do well, and 11 “fail”, and overall success rate is 89%</a:t>
            </a:r>
          </a:p>
          <a:p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7149" cy="63636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Strategic Thinking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40C8A-C322-1742-869A-F18508F8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16" y="823896"/>
            <a:ext cx="6340593" cy="30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cHL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in Patients ≥ 60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3993"/>
            <a:ext cx="10972800" cy="4947903"/>
          </a:xfrm>
        </p:spPr>
        <p:txBody>
          <a:bodyPr>
            <a:noAutofit/>
          </a:bodyPr>
          <a:lstStyle/>
          <a:p>
            <a:r>
              <a:rPr lang="en-US" sz="2000" dirty="0"/>
              <a:t>A(B)VD x 2: if PET2-, then A-VD x 4 </a:t>
            </a:r>
          </a:p>
          <a:p>
            <a:pPr marL="0" indent="0">
              <a:buNone/>
            </a:pPr>
            <a:r>
              <a:rPr lang="en-US" sz="2000" dirty="0"/>
              <a:t>		PET2+ “individualized therapy”</a:t>
            </a:r>
          </a:p>
          <a:p>
            <a:pPr marL="0" indent="0">
              <a:buNone/>
            </a:pPr>
            <a:r>
              <a:rPr lang="en-US" sz="2000" dirty="0"/>
              <a:t>    	GHSG reported </a:t>
            </a:r>
            <a:r>
              <a:rPr lang="en-US" sz="2000" dirty="0" err="1"/>
              <a:t>bleo</a:t>
            </a:r>
            <a:r>
              <a:rPr lang="en-US" sz="2000" dirty="0"/>
              <a:t> for 2 cycles tolerable in older patients [I do not give B in this age group]</a:t>
            </a:r>
          </a:p>
          <a:p>
            <a:r>
              <a:rPr lang="en-US" sz="2000" dirty="0"/>
              <a:t>BV </a:t>
            </a:r>
          </a:p>
          <a:p>
            <a:pPr lvl="1"/>
            <a:r>
              <a:rPr lang="en-US" sz="2000" dirty="0"/>
              <a:t>single agent ORR 92%, CR 73%, but med PFS 11 months</a:t>
            </a:r>
          </a:p>
          <a:p>
            <a:pPr lvl="1"/>
            <a:r>
              <a:rPr lang="en-US" sz="2000" dirty="0"/>
              <a:t>BV + </a:t>
            </a:r>
            <a:r>
              <a:rPr lang="en-US" sz="2000" dirty="0" err="1"/>
              <a:t>Dacarbazine</a:t>
            </a:r>
            <a:r>
              <a:rPr lang="en-US" sz="2000" dirty="0"/>
              <a:t>  (N = 22, age ≥ 60) ORR 100%, CR 62%, med PFS 18 months     </a:t>
            </a:r>
          </a:p>
          <a:p>
            <a:pPr lvl="1"/>
            <a:r>
              <a:rPr lang="en-US" sz="2000" dirty="0"/>
              <a:t>BV-bendamustine toxic 		</a:t>
            </a:r>
            <a:r>
              <a:rPr lang="en-US" sz="1600" dirty="0"/>
              <a:t>Friedberg, JW et al Blood 2017; ASCO 2018</a:t>
            </a:r>
            <a:r>
              <a:rPr lang="en-US" sz="2000" dirty="0"/>
              <a:t>      </a:t>
            </a:r>
          </a:p>
          <a:p>
            <a:endParaRPr lang="en-US" sz="2000" dirty="0"/>
          </a:p>
          <a:p>
            <a:r>
              <a:rPr lang="en-US" sz="2000" dirty="0"/>
              <a:t>BV-AVD </a:t>
            </a:r>
          </a:p>
          <a:p>
            <a:pPr lvl="1"/>
            <a:r>
              <a:rPr lang="en-US" sz="2000" dirty="0"/>
              <a:t>Age ≥ 60</a:t>
            </a:r>
          </a:p>
          <a:p>
            <a:pPr lvl="1"/>
            <a:r>
              <a:rPr lang="en-US" sz="2000" dirty="0"/>
              <a:t>BV x 2, A-VD x 4, BV x 4 [NOT CONCURRENT]</a:t>
            </a:r>
          </a:p>
          <a:p>
            <a:pPr lvl="1"/>
            <a:r>
              <a:rPr lang="pl-PL" sz="2000" dirty="0"/>
              <a:t>EFS</a:t>
            </a:r>
            <a:r>
              <a:rPr lang="en-US" sz="2000" dirty="0"/>
              <a:t> @ 2 </a:t>
            </a:r>
            <a:r>
              <a:rPr lang="en-US" sz="2000" dirty="0" err="1"/>
              <a:t>yr</a:t>
            </a:r>
            <a:r>
              <a:rPr lang="pl-PL" sz="2000" dirty="0"/>
              <a:t> 80% </a:t>
            </a:r>
            <a:r>
              <a:rPr lang="en-US" sz="2000" dirty="0"/>
              <a:t>(</a:t>
            </a:r>
            <a:r>
              <a:rPr lang="pl-PL" sz="2000" dirty="0"/>
              <a:t>95% CI 65</a:t>
            </a:r>
            <a:r>
              <a:rPr lang="en-US" sz="2000" dirty="0"/>
              <a:t>-</a:t>
            </a:r>
            <a:r>
              <a:rPr lang="pl-PL" sz="2000" dirty="0"/>
              <a:t>89%</a:t>
            </a:r>
            <a:r>
              <a:rPr lang="en-US" sz="2000" dirty="0"/>
              <a:t>)</a:t>
            </a:r>
          </a:p>
          <a:p>
            <a:pPr lvl="1"/>
            <a:r>
              <a:rPr lang="en-US" sz="1700" dirty="0"/>
              <a:t>OS @ 2 </a:t>
            </a:r>
            <a:r>
              <a:rPr lang="en-US" sz="1700" dirty="0" err="1"/>
              <a:t>yr</a:t>
            </a:r>
            <a:r>
              <a:rPr lang="en-US" sz="1700" dirty="0"/>
              <a:t> 93%</a:t>
            </a:r>
          </a:p>
          <a:p>
            <a:pPr lvl="1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940732" y="6519446"/>
            <a:ext cx="2279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Evens, AM et al JCO 2018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5A196-DCE5-7E40-A5D3-869396B8F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96" y="3746945"/>
            <a:ext cx="3344306" cy="26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23EED3C-782F-D146-9D5C-B1F9DC817D29}"/>
              </a:ext>
            </a:extLst>
          </p:cNvPr>
          <p:cNvSpPr txBox="1">
            <a:spLocks/>
          </p:cNvSpPr>
          <p:nvPr/>
        </p:nvSpPr>
        <p:spPr>
          <a:xfrm>
            <a:off x="964096" y="338837"/>
            <a:ext cx="10018643" cy="17086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FDA Approval of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Brentixumab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Vedotin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(BV) in Combination with Chemotherapy for Adults with Previously Untreated Systemic Anaplastic Large Cell Lymphoma (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sALCL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and CD30-Expressing Peripheral T-Cell Lymphomas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Press Release – November 16, 2018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65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72E487-D866-9648-916A-8F4972A34817}"/>
              </a:ext>
            </a:extLst>
          </p:cNvPr>
          <p:cNvSpPr/>
          <p:nvPr/>
        </p:nvSpPr>
        <p:spPr>
          <a:xfrm>
            <a:off x="762001" y="6379238"/>
            <a:ext cx="10648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/>
              </a:rPr>
              <a:t>https://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/>
              </a:rPr>
              <a:t>www.fda.gov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/>
              </a:rPr>
              <a:t>/drugs/fda-approves-brentuximab-vedotin-previously-untreated-salcl-and-cd30-expressing-ptcl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56C2F-1483-3C43-8A9E-EA32FB98AAE1}"/>
              </a:ext>
            </a:extLst>
          </p:cNvPr>
          <p:cNvSpPr txBox="1"/>
          <p:nvPr/>
        </p:nvSpPr>
        <p:spPr>
          <a:xfrm>
            <a:off x="1063487" y="2438399"/>
            <a:ext cx="9919252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FDA has approved BV in combination with CHP chemotherapy (cyclophosphamide/doxorubicin/prednisone) 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previously untreated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sALCL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other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CD30-expressing peripheral T-cell lymphomas (PTCL), including angioimmunoblastic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T-cell lymphoma and PTCL not otherwise specified. This is the first FDA approval for previously untreated PTCL including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sALCL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Approval was based on ECHELON-2 (NCT01777152), a double-blind, multicenter trial that randomized 226 patients to BV plus CHP and 226 patients to cyclophosphamide, doxorubicin, vincristine, and prednisone (CHOP).</a:t>
            </a:r>
          </a:p>
        </p:txBody>
      </p:sp>
    </p:spTree>
    <p:extLst>
      <p:ext uri="{BB962C8B-B14F-4D97-AF65-F5344CB8AC3E}">
        <p14:creationId xmlns:p14="http://schemas.microsoft.com/office/powerpoint/2010/main" val="28588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, smoke&#10;&#10;Description automatically generated">
            <a:extLst>
              <a:ext uri="{FF2B5EF4-FFF2-40B4-BE49-F238E27FC236}">
                <a16:creationId xmlns:a16="http://schemas.microsoft.com/office/drawing/2014/main" id="{EA4F4072-427C-1F41-8202-2DE02365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62" y="1799515"/>
            <a:ext cx="9643628" cy="3886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10593A-1812-FD4C-9267-43F1354C7518}"/>
              </a:ext>
            </a:extLst>
          </p:cNvPr>
          <p:cNvSpPr txBox="1"/>
          <p:nvPr/>
        </p:nvSpPr>
        <p:spPr>
          <a:xfrm>
            <a:off x="678491" y="6426604"/>
            <a:ext cx="3993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Horwitz S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2019;393(10168):229-40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CC3B0C-A151-B94C-B4F7-1F9D939CF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18" y="277507"/>
            <a:ext cx="10515600" cy="114458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ECHELON-2: Brentuximab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Vedotin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(BV) with Chemotherapy for CD30-Positive Peripheral T-Cell Lymphoma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45C75E-0763-EF4A-B851-27CAC59ACDF4}"/>
              </a:ext>
            </a:extLst>
          </p:cNvPr>
          <p:cNvGrpSpPr/>
          <p:nvPr/>
        </p:nvGrpSpPr>
        <p:grpSpPr>
          <a:xfrm>
            <a:off x="956283" y="2220698"/>
            <a:ext cx="10279435" cy="3693608"/>
            <a:chOff x="1259195" y="1248299"/>
            <a:chExt cx="10778991" cy="47052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A0124F-3A60-6B45-94D6-45E85772347B}"/>
                </a:ext>
              </a:extLst>
            </p:cNvPr>
            <p:cNvSpPr txBox="1"/>
            <p:nvPr/>
          </p:nvSpPr>
          <p:spPr>
            <a:xfrm>
              <a:off x="10056986" y="2602405"/>
              <a:ext cx="198120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 0.71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0.0110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A502A0-610A-4749-B5B2-342085D60231}"/>
                </a:ext>
              </a:extLst>
            </p:cNvPr>
            <p:cNvSpPr txBox="1"/>
            <p:nvPr/>
          </p:nvSpPr>
          <p:spPr>
            <a:xfrm>
              <a:off x="6139801" y="4471768"/>
              <a:ext cx="261812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Median in BV + CHP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48.2 months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2F0C89-EFE6-1849-8DC9-BCF83BD04B16}"/>
                </a:ext>
              </a:extLst>
            </p:cNvPr>
            <p:cNvSpPr txBox="1"/>
            <p:nvPr/>
          </p:nvSpPr>
          <p:spPr>
            <a:xfrm>
              <a:off x="2936433" y="4515201"/>
              <a:ext cx="198120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Median in CHOP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20.8 months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28B7F5-908D-6740-960A-4A7278FAA0D6}"/>
                </a:ext>
              </a:extLst>
            </p:cNvPr>
            <p:cNvSpPr txBox="1"/>
            <p:nvPr/>
          </p:nvSpPr>
          <p:spPr>
            <a:xfrm>
              <a:off x="4532229" y="5615018"/>
              <a:ext cx="4114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from randomization (months)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C5EC43-D35B-5B44-B61F-3A099708C3CA}"/>
                </a:ext>
              </a:extLst>
            </p:cNvPr>
            <p:cNvSpPr txBox="1"/>
            <p:nvPr/>
          </p:nvSpPr>
          <p:spPr>
            <a:xfrm rot="16200000">
              <a:off x="-497366" y="3004860"/>
              <a:ext cx="38516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Progression-free survival (%)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53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210593A-1812-FD4C-9267-43F1354C7518}"/>
              </a:ext>
            </a:extLst>
          </p:cNvPr>
          <p:cNvSpPr txBox="1"/>
          <p:nvPr/>
        </p:nvSpPr>
        <p:spPr>
          <a:xfrm>
            <a:off x="697518" y="6415334"/>
            <a:ext cx="3993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Horwitz S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2019;393(10168):229-40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CC3B0C-A151-B94C-B4F7-1F9D939CF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18" y="140676"/>
            <a:ext cx="10515600" cy="1144588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ECHELON-2: Overall Survival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7FF163-A728-DB45-A3E1-25637B599305}"/>
              </a:ext>
            </a:extLst>
          </p:cNvPr>
          <p:cNvSpPr/>
          <p:nvPr/>
        </p:nvSpPr>
        <p:spPr>
          <a:xfrm>
            <a:off x="697518" y="5711430"/>
            <a:ext cx="10744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Median OS was not reached in either subgroup, though it was numerically in favor of BV + CHP for key patient subgroups analyzed.</a:t>
            </a:r>
          </a:p>
        </p:txBody>
      </p:sp>
      <p:pic>
        <p:nvPicPr>
          <p:cNvPr id="9" name="Picture 8" descr="A picture containing man, white, holding, water&#10;&#10;Description automatically generated">
            <a:extLst>
              <a:ext uri="{FF2B5EF4-FFF2-40B4-BE49-F238E27FC236}">
                <a16:creationId xmlns:a16="http://schemas.microsoft.com/office/drawing/2014/main" id="{A0D91C3E-1EDE-A345-A9A3-128D34E35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82" y="1106436"/>
            <a:ext cx="10335566" cy="451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4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CE55968-BDFC-354A-8027-58EC7F05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1" y="87085"/>
            <a:ext cx="103632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alt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dentist with follicular lymphoma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5D05B573-8D78-6049-AA20-3177EBB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1624940"/>
            <a:ext cx="9511145" cy="41148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2013: Inguinal adenopathy (South America)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Diagnosis low grade FL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XRT bilateral pelvis and rituximab x 8</a:t>
            </a:r>
          </a:p>
          <a:p>
            <a:pPr lvl="4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2016 Recurrent disease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BR x 6 in Florida</a:t>
            </a:r>
          </a:p>
          <a:p>
            <a:pPr lvl="4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Achieved CR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00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3600"/>
            <a:ext cx="10972800" cy="7135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Immune Checkpoint Inhibitors in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cHL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947139"/>
            <a:ext cx="10250184" cy="502263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cHL</a:t>
            </a:r>
            <a:r>
              <a:rPr lang="en-US" dirty="0"/>
              <a:t> depends on tumor microenvironment signals and T cell interactions</a:t>
            </a:r>
          </a:p>
          <a:p>
            <a:r>
              <a:rPr lang="en-US" dirty="0"/>
              <a:t>Often amplify 9p24.1 and express PD-L1</a:t>
            </a:r>
          </a:p>
          <a:p>
            <a:r>
              <a:rPr lang="en-US" dirty="0"/>
              <a:t>Very active in relapsed </a:t>
            </a:r>
            <a:r>
              <a:rPr lang="en-US" dirty="0" err="1"/>
              <a:t>cHL</a:t>
            </a:r>
            <a:r>
              <a:rPr lang="en-US" dirty="0"/>
              <a:t>:</a:t>
            </a:r>
          </a:p>
          <a:p>
            <a:pPr lvl="1"/>
            <a:r>
              <a:rPr lang="en-US" sz="2000" dirty="0" err="1"/>
              <a:t>Nivolumab</a:t>
            </a:r>
            <a:r>
              <a:rPr lang="en-US" sz="2000" dirty="0"/>
              <a:t> ORR 69%, DOR 17 months. Approved for R/R </a:t>
            </a:r>
            <a:r>
              <a:rPr lang="en-US" sz="2000" dirty="0" err="1"/>
              <a:t>cHL</a:t>
            </a:r>
            <a:r>
              <a:rPr lang="en-US" sz="2000" dirty="0"/>
              <a:t> after ASCT and BV</a:t>
            </a:r>
          </a:p>
          <a:p>
            <a:pPr lvl="1"/>
            <a:r>
              <a:rPr lang="en-US" sz="2000" dirty="0" err="1"/>
              <a:t>Pembrolizumab</a:t>
            </a:r>
            <a:r>
              <a:rPr lang="en-US" sz="2000" dirty="0"/>
              <a:t> ORR 65%. Approved for R/R </a:t>
            </a:r>
            <a:r>
              <a:rPr lang="en-US" sz="2000" dirty="0" err="1"/>
              <a:t>cHL</a:t>
            </a:r>
            <a:r>
              <a:rPr lang="en-US" sz="2000" dirty="0"/>
              <a:t> after 3 lines of therapy</a:t>
            </a:r>
          </a:p>
          <a:p>
            <a:pPr lvl="1"/>
            <a:r>
              <a:rPr lang="en-US" sz="2000" dirty="0"/>
              <a:t>Combinations with </a:t>
            </a:r>
            <a:r>
              <a:rPr lang="en-US" sz="2000" dirty="0" err="1"/>
              <a:t>ipilimumab</a:t>
            </a:r>
            <a:r>
              <a:rPr lang="en-US" sz="2000" dirty="0"/>
              <a:t>, BV and all 3 studied</a:t>
            </a:r>
          </a:p>
          <a:p>
            <a:r>
              <a:rPr lang="en-US" dirty="0"/>
              <a:t>1st Line Combinations:</a:t>
            </a:r>
          </a:p>
          <a:p>
            <a:pPr lvl="1"/>
            <a:r>
              <a:rPr lang="en-US" sz="2000" dirty="0" err="1"/>
              <a:t>CheckMate</a:t>
            </a:r>
            <a:r>
              <a:rPr lang="en-US" sz="2000" dirty="0"/>
              <a:t> 205 Arm D in advanced stage HL: </a:t>
            </a:r>
            <a:r>
              <a:rPr lang="en-US" sz="2000" dirty="0" err="1"/>
              <a:t>Nivo</a:t>
            </a:r>
            <a:r>
              <a:rPr lang="en-US" sz="2000" dirty="0"/>
              <a:t> x 4 → N-AVD</a:t>
            </a:r>
          </a:p>
          <a:p>
            <a:pPr lvl="2"/>
            <a:r>
              <a:rPr lang="en-US" sz="2000" dirty="0"/>
              <a:t>N = 51</a:t>
            </a:r>
          </a:p>
          <a:p>
            <a:pPr lvl="2"/>
            <a:r>
              <a:rPr lang="en-US" sz="2000" dirty="0"/>
              <a:t>PET2- 71%, EOT PET- 75%</a:t>
            </a:r>
          </a:p>
          <a:p>
            <a:pPr lvl="2"/>
            <a:r>
              <a:rPr lang="en-US" sz="2000" dirty="0" err="1"/>
              <a:t>mPFS</a:t>
            </a:r>
            <a:r>
              <a:rPr lang="en-US" sz="2000" dirty="0"/>
              <a:t> at 2 years 80%</a:t>
            </a:r>
          </a:p>
          <a:p>
            <a:pPr lvl="1"/>
            <a:r>
              <a:rPr lang="en-US" sz="2000" dirty="0"/>
              <a:t>Phase II NIVAHL trial: GHSG [ASH 2019] concurrent vs sequential </a:t>
            </a:r>
            <a:r>
              <a:rPr lang="en-US" sz="2000" dirty="0" err="1"/>
              <a:t>Nivo</a:t>
            </a:r>
            <a:r>
              <a:rPr lang="en-US" sz="2000" dirty="0"/>
              <a:t>-AVD in early unfavorable, all + RT = feasible </a:t>
            </a:r>
          </a:p>
          <a:p>
            <a:endParaRPr lang="en-US" dirty="0"/>
          </a:p>
          <a:p>
            <a:r>
              <a:rPr lang="en-US" sz="2400" b="1" dirty="0"/>
              <a:t>Current Intergroup Trial for advanced stage </a:t>
            </a:r>
            <a:r>
              <a:rPr lang="en-US" sz="2400" b="1" dirty="0" err="1"/>
              <a:t>cHL</a:t>
            </a:r>
            <a:r>
              <a:rPr lang="en-US" sz="2400" b="1" dirty="0"/>
              <a:t>: </a:t>
            </a:r>
          </a:p>
          <a:p>
            <a:pPr marL="0" indent="0">
              <a:buNone/>
            </a:pPr>
            <a:r>
              <a:rPr lang="en-US" sz="2400" b="1" dirty="0"/>
              <a:t>	Randomized Phase 3 of BV-AVD vs N-AVD</a:t>
            </a:r>
          </a:p>
        </p:txBody>
      </p:sp>
    </p:spTree>
    <p:extLst>
      <p:ext uri="{BB962C8B-B14F-4D97-AF65-F5344CB8AC3E}">
        <p14:creationId xmlns:p14="http://schemas.microsoft.com/office/powerpoint/2010/main" val="42555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8EB1D7EF-C32F-334D-95FD-73102BAD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12" y="190500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alt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dentist with FL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361B3C2-7925-0F42-9EF5-89C99091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476498"/>
            <a:ext cx="7772400" cy="1952502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August 2019: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lymph node noticed while shaving</a:t>
            </a:r>
          </a:p>
          <a:p>
            <a:pPr lvl="4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0B7CD3BC-66A1-A145-AAF0-4019E024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33820" b="15843"/>
          <a:stretch>
            <a:fillRect/>
          </a:stretch>
        </p:blipFill>
        <p:spPr bwMode="auto">
          <a:xfrm>
            <a:off x="2574925" y="2743200"/>
            <a:ext cx="6889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0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F25770B-0D5E-724E-A844-5DCADA3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77091"/>
            <a:ext cx="103632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alt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dentist with follicular lymphoma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362607C-A24F-EF43-8941-C9D4905A6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281" y="1684317"/>
            <a:ext cx="8153400" cy="41148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Biopsy of right axilla: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Grade 2 FL; single small focus of grade 3A</a:t>
            </a:r>
          </a:p>
          <a:p>
            <a:pPr lvl="4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44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A9FBE626-99B3-A34F-B7B6-821F71F6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41300"/>
            <a:ext cx="8967849" cy="1143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would you treat this patient?</a:t>
            </a:r>
          </a:p>
        </p:txBody>
      </p:sp>
      <p:sp>
        <p:nvSpPr>
          <p:cNvPr id="7171" name="Content Placeholder 1">
            <a:extLst>
              <a:ext uri="{FF2B5EF4-FFF2-40B4-BE49-F238E27FC236}">
                <a16:creationId xmlns:a16="http://schemas.microsoft.com/office/drawing/2014/main" id="{5627BC20-590D-3E4E-BFE9-35876F6D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006" y="1693223"/>
            <a:ext cx="7772400" cy="41148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(R) or (G) CHOP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(R) or (G) CHOP + ASCT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(R) or (G) Lenalidomide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(R) or (G) Lenalidomide + ASCT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PI3K inhibitor +/- CD20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CAR-T cells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pic>
        <p:nvPicPr>
          <p:cNvPr id="5" name="Picture 2" descr="http://sharepoint.mc.rochester.edu/sites/BRANDCENTER/URMC/Logos/Wilmot/URM_WCI_Vert_4C.png">
            <a:extLst>
              <a:ext uri="{FF2B5EF4-FFF2-40B4-BE49-F238E27FC236}">
                <a16:creationId xmlns:a16="http://schemas.microsoft.com/office/drawing/2014/main" id="{FEE3E515-D8B1-AD48-959D-A2E01B74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1" y="5418167"/>
            <a:ext cx="1463040" cy="11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808FBA0-758C-3F40-8665-F9604E92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312716"/>
            <a:ext cx="103632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altLang="en-US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dentist with follicular lymphoma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451E4E08-30E4-DF41-84F0-C1CF074EB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786" y="1719942"/>
            <a:ext cx="8153400" cy="41148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Biopsy of right axilla: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Grade 2 FL; single small focus of grade 3A</a:t>
            </a:r>
          </a:p>
          <a:p>
            <a:pPr lvl="4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Impression: “Borderline” high risk FL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Discussed: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Lenalidomide/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obinutuzumab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Consider ASCT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6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535A5D"/>
            </a:solidFill>
            <a:effectLst/>
            <a:latin typeface="Arial" pitchFamily="34" charset="0"/>
            <a:ea typeface="ＭＳ Ｐゴシック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535A5D"/>
            </a:solidFill>
            <a:effectLst/>
            <a:latin typeface="Arial" pitchFamily="34" charset="0"/>
            <a:ea typeface="ＭＳ Ｐゴシック"/>
            <a:cs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535A5D"/>
            </a:solidFill>
            <a:effectLst/>
            <a:latin typeface="Arial" pitchFamily="34" charset="0"/>
            <a:ea typeface="ＭＳ Ｐゴシック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535A5D"/>
            </a:solidFill>
            <a:effectLst/>
            <a:latin typeface="Arial" pitchFamily="34" charset="0"/>
            <a:ea typeface="ＭＳ Ｐゴシック"/>
            <a:cs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Template 2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FF"/>
        </a:lt1>
        <a:dk2>
          <a:srgbClr val="0000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-brand Master Slide Options - Colours">
  <a:themeElements>
    <a:clrScheme name="Custom 207">
      <a:dk1>
        <a:srgbClr val="000000"/>
      </a:dk1>
      <a:lt1>
        <a:srgbClr val="FFFFFF"/>
      </a:lt1>
      <a:dk2>
        <a:srgbClr val="3F4444"/>
      </a:dk2>
      <a:lt2>
        <a:srgbClr val="F0AB00"/>
      </a:lt2>
      <a:accent1>
        <a:srgbClr val="3F4444"/>
      </a:accent1>
      <a:accent2>
        <a:srgbClr val="830051"/>
      </a:accent2>
      <a:accent3>
        <a:srgbClr val="68D2DF"/>
      </a:accent3>
      <a:accent4>
        <a:srgbClr val="3C1053"/>
      </a:accent4>
      <a:accent5>
        <a:srgbClr val="C4D600"/>
      </a:accent5>
      <a:accent6>
        <a:srgbClr val="003865"/>
      </a:accent6>
      <a:hlink>
        <a:srgbClr val="003865"/>
      </a:hlink>
      <a:folHlink>
        <a:srgbClr val="9DA7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 Acerta External Template 16x9.potx" id="{E6743435-4D20-4FC5-97C1-2DAA99B0D650}" vid="{AB5048D0-4619-4ED1-B317-78A9C0F04F85}"/>
    </a:ext>
  </a:extLst>
</a:theme>
</file>

<file path=ppt/theme/theme4.xml><?xml version="1.0" encoding="utf-8"?>
<a:theme xmlns:a="http://schemas.openxmlformats.org/drawingml/2006/main" name="6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 xmlns="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1_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4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3D6E"/>
      </a:accent1>
      <a:accent2>
        <a:srgbClr val="ED7D31"/>
      </a:accent2>
      <a:accent3>
        <a:srgbClr val="A5A5A5"/>
      </a:accent3>
      <a:accent4>
        <a:srgbClr val="FFC000"/>
      </a:accent4>
      <a:accent5>
        <a:srgbClr val="CCDCF3"/>
      </a:accent5>
      <a:accent6>
        <a:srgbClr val="8DBF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Theme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D62F39CB-28AA-448E-B0AA-942662CAA48E}" vid="{6BDF616A-D703-45AF-9F49-2FB3ACCCD799}"/>
    </a:ext>
  </a:extLst>
</a:theme>
</file>

<file path=ppt/theme/themeOverride1.xml><?xml version="1.0" encoding="utf-8"?>
<a:themeOverride xmlns:a="http://schemas.openxmlformats.org/drawingml/2006/main">
  <a:clrScheme name="15_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5_Standarddesign">
    <a:majorFont>
      <a:latin typeface="Times New Roman"/>
      <a:ea typeface=""/>
      <a:cs typeface="Arial"/>
    </a:majorFont>
    <a:minorFont>
      <a:latin typeface="Times New Roman"/>
      <a:ea typeface="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5C530C1-6C55-4505-9CF3-1FD8BA4B5B36}"/>
</file>

<file path=customXml/itemProps2.xml><?xml version="1.0" encoding="utf-8"?>
<ds:datastoreItem xmlns:ds="http://schemas.openxmlformats.org/officeDocument/2006/customXml" ds:itemID="{9FA44F65-EC3D-401A-8CCD-8101F5C5D661}"/>
</file>

<file path=customXml/itemProps3.xml><?xml version="1.0" encoding="utf-8"?>
<ds:datastoreItem xmlns:ds="http://schemas.openxmlformats.org/officeDocument/2006/customXml" ds:itemID="{69B33E19-AD44-4BFF-8314-53FA78D2ECD7}"/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3104</Words>
  <Application>Microsoft Macintosh PowerPoint</Application>
  <PresentationFormat>Widescreen</PresentationFormat>
  <Paragraphs>701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50</vt:i4>
      </vt:variant>
    </vt:vector>
  </HeadingPairs>
  <TitlesOfParts>
    <vt:vector size="82" baseType="lpstr">
      <vt:lpstr>Arial</vt:lpstr>
      <vt:lpstr>Arial Narrow</vt:lpstr>
      <vt:lpstr>Calibri</vt:lpstr>
      <vt:lpstr>Calibri Light</vt:lpstr>
      <vt:lpstr>Corbel</vt:lpstr>
      <vt:lpstr>Courier New</vt:lpstr>
      <vt:lpstr>Georgia</vt:lpstr>
      <vt:lpstr>Helvetica</vt:lpstr>
      <vt:lpstr>Times</vt:lpstr>
      <vt:lpstr>Times New Roman</vt:lpstr>
      <vt:lpstr>Verdana</vt:lpstr>
      <vt:lpstr>Wingdings</vt:lpstr>
      <vt:lpstr>Office Theme</vt:lpstr>
      <vt:lpstr>1_Slide Template 2</vt:lpstr>
      <vt:lpstr>Co-brand Master Slide Options - Colours</vt:lpstr>
      <vt:lpstr>6_2017_HTAA_Diabetes</vt:lpstr>
      <vt:lpstr>1_2016 RESEARCH Widescreen Template</vt:lpstr>
      <vt:lpstr>2016 RESEARCH Widescreen Template</vt:lpstr>
      <vt:lpstr>Custom Design</vt:lpstr>
      <vt:lpstr>7_2017_HTAA_Diabetes</vt:lpstr>
      <vt:lpstr>Theme1</vt:lpstr>
      <vt:lpstr>2_Custom Design</vt:lpstr>
      <vt:lpstr>3_Custom Design</vt:lpstr>
      <vt:lpstr>1_Office Theme</vt:lpstr>
      <vt:lpstr>3_Office Theme</vt:lpstr>
      <vt:lpstr>5_Office Theme</vt:lpstr>
      <vt:lpstr>7_Office Theme</vt:lpstr>
      <vt:lpstr>6_Office Theme</vt:lpstr>
      <vt:lpstr>4_Office Theme</vt:lpstr>
      <vt:lpstr>1_Custom Design</vt:lpstr>
      <vt:lpstr>2_Office Theme</vt:lpstr>
      <vt:lpstr>Default Design</vt:lpstr>
      <vt:lpstr>PowerPoint Presentation</vt:lpstr>
      <vt:lpstr>PowerPoint Presentation</vt:lpstr>
      <vt:lpstr>Follicular lymphoma  Defining risk and sequencing therapy</vt:lpstr>
      <vt:lpstr>PowerPoint Presentation</vt:lpstr>
      <vt:lpstr>47 yo dentist with follicular lymphoma</vt:lpstr>
      <vt:lpstr>47 yo dentist with FL</vt:lpstr>
      <vt:lpstr>47 yo dentist with follicular lymphoma</vt:lpstr>
      <vt:lpstr>How would you treat this patient?</vt:lpstr>
      <vt:lpstr>47 yo dentist with follicular lymphoma</vt:lpstr>
      <vt:lpstr>PowerPoint Presentation</vt:lpstr>
      <vt:lpstr>Gene-expression profiling score to predict FL outcome (based upon PRIMA)</vt:lpstr>
      <vt:lpstr>Prognostic indices: Current status</vt:lpstr>
      <vt:lpstr>Early relapse associated with high mortality in FL</vt:lpstr>
      <vt:lpstr>PET positivity at end of chemoimmunotherapy predicts for poor outcome in follicular lymphoma</vt:lpstr>
      <vt:lpstr>GADOLIN Study: Rituximab-refractory FL</vt:lpstr>
      <vt:lpstr>GADOLIN: OS improvement seen in long-term follow-up</vt:lpstr>
      <vt:lpstr>Treatment options for early FL progression: Idelalisib</vt:lpstr>
      <vt:lpstr>Idelalisib in “high risk” early progressing FL</vt:lpstr>
      <vt:lpstr>Copanlisib for relapsed/refractory indolent lymphoma  (after rituximab and alkylating agents)</vt:lpstr>
      <vt:lpstr>Copanlisib: Toxicity and Efficacy</vt:lpstr>
      <vt:lpstr>PowerPoint Presentation</vt:lpstr>
      <vt:lpstr>AUGMENT trial</vt:lpstr>
      <vt:lpstr>AUGMENT trial: Rituximab vs. R-lenalidomide</vt:lpstr>
      <vt:lpstr>Prolonged PFS: ASCT in second remission for FL</vt:lpstr>
      <vt:lpstr>OS: Early progressing FL, ASCT vs. no ASCT Calgary and German cohorts (nonrandomized)</vt:lpstr>
      <vt:lpstr>SWOG-S1608: Randomized trial in early progressing/refractory FL</vt:lpstr>
      <vt:lpstr>Conclusions Sequencing therapy in high-risk FL</vt:lpstr>
      <vt:lpstr>Therapeutic Approaches for Mantle Cell Lymphoma and Upfront Treatment of Hodgkin Lymphoma   Mitchell R Smith, MD, PhD Professor of Medicine Associate Center Director for Clinical Investigations Director, Division of Hematology and Oncology GW Cancer Center Washington, DC </vt:lpstr>
      <vt:lpstr>Disclosures</vt:lpstr>
      <vt:lpstr>MCL CASE</vt:lpstr>
      <vt:lpstr>Regarding mantle cell lymphoma (MCL), venetoclax:</vt:lpstr>
      <vt:lpstr>MCL: Prognostic Features</vt:lpstr>
      <vt:lpstr>NCCN GUIDELINES: MCL Frontline therapy  2020</vt:lpstr>
      <vt:lpstr>MCL Frontline therapy: AGGRESSIVE</vt:lpstr>
      <vt:lpstr>MCL Frontline therapy:  LESS AGGRESSIVE</vt:lpstr>
      <vt:lpstr>MCL Frontline therapy: LESS AGGRESSIVE</vt:lpstr>
      <vt:lpstr>NCCN GUIDELINES: MCL 2nd-Line therapy  2020</vt:lpstr>
      <vt:lpstr>MCL: NOT SO NOVEL AGENTS</vt:lpstr>
      <vt:lpstr>Relapsed/Refractory MCL</vt:lpstr>
      <vt:lpstr>Hodgkin Lymphoma (cHL): 1st Line Therapeutic Approaches   Mitchell R Smith, MD, PhD Professor of Medicine Associate Center Director for Clinical Investigations Director, Division of Hematology and Oncology GW Cancer Center Washington, DC </vt:lpstr>
      <vt:lpstr>Advanced Stage Hodgkin Lymphoma (cHL): NCCN Guidelines v1.2020</vt:lpstr>
      <vt:lpstr>Advanced Stage Hodgkin Lymphoma (HL)</vt:lpstr>
      <vt:lpstr>ECHELON-1: TOXICITY</vt:lpstr>
      <vt:lpstr>Does ECHELON-1 change approach to advanced HL?</vt:lpstr>
      <vt:lpstr>Strategic Thinking</vt:lpstr>
      <vt:lpstr>cHL in Patients ≥ 60 years</vt:lpstr>
      <vt:lpstr>PowerPoint Presentation</vt:lpstr>
      <vt:lpstr>ECHELON-2: Brentuximab Vedotin (BV) with Chemotherapy for CD30-Positive Peripheral T-Cell Lymphoma </vt:lpstr>
      <vt:lpstr>ECHELON-2: Overall Survival</vt:lpstr>
      <vt:lpstr>Immune Checkpoint Inhibitors in cHL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176</cp:revision>
  <cp:lastPrinted>2019-02-22T14:54:06Z</cp:lastPrinted>
  <dcterms:created xsi:type="dcterms:W3CDTF">2019-01-10T16:49:45Z</dcterms:created>
  <dcterms:modified xsi:type="dcterms:W3CDTF">2020-03-02T17:29:04Z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