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4.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6.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82" r:id="rId4"/>
    <p:sldMasterId id="2147483689" r:id="rId5"/>
    <p:sldMasterId id="2147483700" r:id="rId6"/>
    <p:sldMasterId id="2147483715" r:id="rId7"/>
  </p:sldMasterIdLst>
  <p:notesMasterIdLst>
    <p:notesMasterId r:id="rId56"/>
  </p:notesMasterIdLst>
  <p:handoutMasterIdLst>
    <p:handoutMasterId r:id="rId57"/>
  </p:handoutMasterIdLst>
  <p:sldIdLst>
    <p:sldId id="1134" r:id="rId8"/>
    <p:sldId id="368" r:id="rId9"/>
    <p:sldId id="256" r:id="rId10"/>
    <p:sldId id="276" r:id="rId11"/>
    <p:sldId id="259" r:id="rId12"/>
    <p:sldId id="260" r:id="rId13"/>
    <p:sldId id="261" r:id="rId14"/>
    <p:sldId id="274" r:id="rId15"/>
    <p:sldId id="275" r:id="rId16"/>
    <p:sldId id="265" r:id="rId17"/>
    <p:sldId id="264" r:id="rId18"/>
    <p:sldId id="266" r:id="rId19"/>
    <p:sldId id="272" r:id="rId20"/>
    <p:sldId id="268" r:id="rId21"/>
    <p:sldId id="271" r:id="rId22"/>
    <p:sldId id="273" r:id="rId23"/>
    <p:sldId id="269" r:id="rId24"/>
    <p:sldId id="267" r:id="rId25"/>
    <p:sldId id="270" r:id="rId26"/>
    <p:sldId id="262" r:id="rId27"/>
    <p:sldId id="3252" r:id="rId28"/>
    <p:sldId id="3302" r:id="rId29"/>
    <p:sldId id="3224" r:id="rId30"/>
    <p:sldId id="3225" r:id="rId31"/>
    <p:sldId id="3229" r:id="rId32"/>
    <p:sldId id="3230" r:id="rId33"/>
    <p:sldId id="3305" r:id="rId34"/>
    <p:sldId id="1127" r:id="rId35"/>
    <p:sldId id="1128" r:id="rId36"/>
    <p:sldId id="725" r:id="rId37"/>
    <p:sldId id="1129" r:id="rId38"/>
    <p:sldId id="1122" r:id="rId39"/>
    <p:sldId id="1130" r:id="rId40"/>
    <p:sldId id="315" r:id="rId41"/>
    <p:sldId id="311" r:id="rId42"/>
    <p:sldId id="396" r:id="rId43"/>
    <p:sldId id="399" r:id="rId44"/>
    <p:sldId id="402" r:id="rId45"/>
    <p:sldId id="403" r:id="rId46"/>
    <p:sldId id="736" r:id="rId47"/>
    <p:sldId id="743" r:id="rId48"/>
    <p:sldId id="1126" r:id="rId49"/>
    <p:sldId id="1123" r:id="rId50"/>
    <p:sldId id="1131" r:id="rId51"/>
    <p:sldId id="257" r:id="rId52"/>
    <p:sldId id="1132" r:id="rId53"/>
    <p:sldId id="1124" r:id="rId54"/>
    <p:sldId id="1133" r:id="rId55"/>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p:restoredTop sz="87619" autoAdjust="0"/>
  </p:normalViewPr>
  <p:slideViewPr>
    <p:cSldViewPr snapToGrid="0" snapToObjects="1">
      <p:cViewPr varScale="1">
        <p:scale>
          <a:sx n="107" d="100"/>
          <a:sy n="107" d="100"/>
        </p:scale>
        <p:origin x="1272" y="168"/>
      </p:cViewPr>
      <p:guideLst>
        <p:guide orient="horz" pos="2160"/>
        <p:guide pos="3840"/>
      </p:guideLst>
    </p:cSldViewPr>
  </p:slideViewPr>
  <p:notesTextViewPr>
    <p:cViewPr>
      <p:scale>
        <a:sx n="100" d="100"/>
        <a:sy n="100" d="100"/>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44038461910096"/>
          <c:y val="4.2108203693500615E-2"/>
          <c:w val="0.76461759361192683"/>
          <c:h val="0.68286675052449186"/>
        </c:manualLayout>
      </c:layout>
      <c:scatterChart>
        <c:scatterStyle val="lineMarker"/>
        <c:varyColors val="0"/>
        <c:ser>
          <c:idx val="0"/>
          <c:order val="0"/>
          <c:tx>
            <c:strRef>
              <c:f>Sheet1!$B$1</c:f>
              <c:strCache>
                <c:ptCount val="1"/>
                <c:pt idx="0">
                  <c:v>ENA + AZA</c:v>
                </c:pt>
              </c:strCache>
            </c:strRef>
          </c:tx>
          <c:spPr>
            <a:ln w="15875" cap="rnd">
              <a:solidFill>
                <a:schemeClr val="accent2"/>
              </a:solidFill>
              <a:round/>
            </a:ln>
            <a:effectLst/>
          </c:spPr>
          <c:marker>
            <c:symbol val="none"/>
          </c:marker>
          <c:xVal>
            <c:numRef>
              <c:f>Sheet1!$A$2:$A$138</c:f>
              <c:numCache>
                <c:formatCode>General</c:formatCode>
                <c:ptCount val="137"/>
                <c:pt idx="0">
                  <c:v>0</c:v>
                </c:pt>
                <c:pt idx="1">
                  <c:v>1.118421052631579</c:v>
                </c:pt>
                <c:pt idx="2">
                  <c:v>1.118421052631579</c:v>
                </c:pt>
                <c:pt idx="3">
                  <c:v>1.1842105263157896</c:v>
                </c:pt>
                <c:pt idx="4">
                  <c:v>1.1842105263157896</c:v>
                </c:pt>
                <c:pt idx="5">
                  <c:v>1.3486842105263159</c:v>
                </c:pt>
                <c:pt idx="6">
                  <c:v>1.3486842105263159</c:v>
                </c:pt>
                <c:pt idx="7">
                  <c:v>1.4802631578947369</c:v>
                </c:pt>
                <c:pt idx="8">
                  <c:v>1.4802631578947369</c:v>
                </c:pt>
                <c:pt idx="9">
                  <c:v>1.743421052631579</c:v>
                </c:pt>
                <c:pt idx="10">
                  <c:v>1.743421052631579</c:v>
                </c:pt>
                <c:pt idx="11">
                  <c:v>1.9407894736842106</c:v>
                </c:pt>
                <c:pt idx="12">
                  <c:v>1.9407894736842106</c:v>
                </c:pt>
                <c:pt idx="13">
                  <c:v>2.236842105263158</c:v>
                </c:pt>
                <c:pt idx="14">
                  <c:v>2.236842105263158</c:v>
                </c:pt>
                <c:pt idx="15">
                  <c:v>2.3355263157894739</c:v>
                </c:pt>
                <c:pt idx="16">
                  <c:v>2.3355263157894739</c:v>
                </c:pt>
                <c:pt idx="17">
                  <c:v>3.4539473684210527</c:v>
                </c:pt>
                <c:pt idx="18">
                  <c:v>3.4539473684210527</c:v>
                </c:pt>
                <c:pt idx="19">
                  <c:v>3.8486842105263159</c:v>
                </c:pt>
                <c:pt idx="20">
                  <c:v>3.8486842105263159</c:v>
                </c:pt>
                <c:pt idx="21">
                  <c:v>4.2763157894736841</c:v>
                </c:pt>
                <c:pt idx="22">
                  <c:v>4.2763157894736841</c:v>
                </c:pt>
                <c:pt idx="23">
                  <c:v>4.375</c:v>
                </c:pt>
                <c:pt idx="24">
                  <c:v>4.375</c:v>
                </c:pt>
                <c:pt idx="25">
                  <c:v>5.1315789473684212</c:v>
                </c:pt>
                <c:pt idx="26">
                  <c:v>5.1315789473684212</c:v>
                </c:pt>
                <c:pt idx="27">
                  <c:v>5.7565789473684212</c:v>
                </c:pt>
                <c:pt idx="28">
                  <c:v>5.7565789473684212</c:v>
                </c:pt>
                <c:pt idx="29">
                  <c:v>5.7894736842105265</c:v>
                </c:pt>
                <c:pt idx="30">
                  <c:v>5.7894736842105265</c:v>
                </c:pt>
                <c:pt idx="31">
                  <c:v>6.8421052631578947</c:v>
                </c:pt>
                <c:pt idx="32">
                  <c:v>6.8421052631578947</c:v>
                </c:pt>
                <c:pt idx="33">
                  <c:v>8.3223684210526319</c:v>
                </c:pt>
                <c:pt idx="34">
                  <c:v>8.3223684210526319</c:v>
                </c:pt>
                <c:pt idx="35">
                  <c:v>8.6184210526315788</c:v>
                </c:pt>
                <c:pt idx="36">
                  <c:v>8.6184210526315788</c:v>
                </c:pt>
                <c:pt idx="37">
                  <c:v>8.8157894736842106</c:v>
                </c:pt>
                <c:pt idx="38">
                  <c:v>8.8157894736842106</c:v>
                </c:pt>
                <c:pt idx="39">
                  <c:v>11.118421052631579</c:v>
                </c:pt>
                <c:pt idx="40">
                  <c:v>11.118421052631579</c:v>
                </c:pt>
                <c:pt idx="41">
                  <c:v>11.480263157894738</c:v>
                </c:pt>
                <c:pt idx="42">
                  <c:v>11.480263157894738</c:v>
                </c:pt>
                <c:pt idx="43">
                  <c:v>11.513157894736842</c:v>
                </c:pt>
                <c:pt idx="44">
                  <c:v>11.513157894736842</c:v>
                </c:pt>
                <c:pt idx="45">
                  <c:v>11.513157894736842</c:v>
                </c:pt>
                <c:pt idx="46">
                  <c:v>11.513157894736842</c:v>
                </c:pt>
                <c:pt idx="47">
                  <c:v>11.644736842105264</c:v>
                </c:pt>
                <c:pt idx="48">
                  <c:v>11.644736842105264</c:v>
                </c:pt>
                <c:pt idx="49">
                  <c:v>12.105263157894738</c:v>
                </c:pt>
                <c:pt idx="50">
                  <c:v>12.105263157894738</c:v>
                </c:pt>
                <c:pt idx="51">
                  <c:v>12.138157894736842</c:v>
                </c:pt>
                <c:pt idx="52">
                  <c:v>12.138157894736842</c:v>
                </c:pt>
                <c:pt idx="53">
                  <c:v>12.368421052631579</c:v>
                </c:pt>
                <c:pt idx="54">
                  <c:v>12.368421052631579</c:v>
                </c:pt>
                <c:pt idx="55">
                  <c:v>12.861842105263159</c:v>
                </c:pt>
                <c:pt idx="56">
                  <c:v>12.861842105263159</c:v>
                </c:pt>
                <c:pt idx="57">
                  <c:v>12.894736842105264</c:v>
                </c:pt>
                <c:pt idx="58">
                  <c:v>12.894736842105264</c:v>
                </c:pt>
                <c:pt idx="59">
                  <c:v>12.993421052631579</c:v>
                </c:pt>
                <c:pt idx="60">
                  <c:v>12.993421052631579</c:v>
                </c:pt>
                <c:pt idx="61">
                  <c:v>13.256578947368421</c:v>
                </c:pt>
                <c:pt idx="62">
                  <c:v>13.256578947368421</c:v>
                </c:pt>
                <c:pt idx="63">
                  <c:v>13.256578947368421</c:v>
                </c:pt>
                <c:pt idx="64">
                  <c:v>13.256578947368421</c:v>
                </c:pt>
                <c:pt idx="65">
                  <c:v>13.322368421052632</c:v>
                </c:pt>
                <c:pt idx="66">
                  <c:v>13.322368421052632</c:v>
                </c:pt>
                <c:pt idx="67">
                  <c:v>13.980263157894738</c:v>
                </c:pt>
                <c:pt idx="68">
                  <c:v>13.980263157894738</c:v>
                </c:pt>
                <c:pt idx="69">
                  <c:v>14.309210526315789</c:v>
                </c:pt>
                <c:pt idx="70">
                  <c:v>14.309210526315789</c:v>
                </c:pt>
                <c:pt idx="71">
                  <c:v>14.572368421052632</c:v>
                </c:pt>
                <c:pt idx="72">
                  <c:v>14.572368421052632</c:v>
                </c:pt>
                <c:pt idx="73">
                  <c:v>14.736842105263159</c:v>
                </c:pt>
                <c:pt idx="74">
                  <c:v>14.736842105263159</c:v>
                </c:pt>
                <c:pt idx="75">
                  <c:v>15.131578947368421</c:v>
                </c:pt>
                <c:pt idx="76">
                  <c:v>15.131578947368421</c:v>
                </c:pt>
                <c:pt idx="77">
                  <c:v>15.394736842105264</c:v>
                </c:pt>
                <c:pt idx="78">
                  <c:v>15.394736842105264</c:v>
                </c:pt>
                <c:pt idx="79">
                  <c:v>15.460526315789474</c:v>
                </c:pt>
                <c:pt idx="80">
                  <c:v>15.460526315789474</c:v>
                </c:pt>
                <c:pt idx="81">
                  <c:v>16.085526315789476</c:v>
                </c:pt>
                <c:pt idx="82">
                  <c:v>16.085526315789476</c:v>
                </c:pt>
                <c:pt idx="83">
                  <c:v>16.940789473684212</c:v>
                </c:pt>
                <c:pt idx="84">
                  <c:v>16.940789473684212</c:v>
                </c:pt>
                <c:pt idx="85">
                  <c:v>16.940789473684212</c:v>
                </c:pt>
                <c:pt idx="86">
                  <c:v>16.940789473684212</c:v>
                </c:pt>
                <c:pt idx="87">
                  <c:v>17.006578947368421</c:v>
                </c:pt>
                <c:pt idx="88">
                  <c:v>17.006578947368421</c:v>
                </c:pt>
                <c:pt idx="89">
                  <c:v>17.203947368421055</c:v>
                </c:pt>
                <c:pt idx="90">
                  <c:v>17.203947368421055</c:v>
                </c:pt>
                <c:pt idx="91">
                  <c:v>17.664473684210527</c:v>
                </c:pt>
                <c:pt idx="92">
                  <c:v>17.664473684210527</c:v>
                </c:pt>
                <c:pt idx="93">
                  <c:v>17.92763157894737</c:v>
                </c:pt>
                <c:pt idx="94">
                  <c:v>17.92763157894737</c:v>
                </c:pt>
                <c:pt idx="95">
                  <c:v>18.190789473684212</c:v>
                </c:pt>
                <c:pt idx="96">
                  <c:v>18.190789473684212</c:v>
                </c:pt>
                <c:pt idx="97">
                  <c:v>18.519736842105264</c:v>
                </c:pt>
                <c:pt idx="98">
                  <c:v>18.519736842105264</c:v>
                </c:pt>
                <c:pt idx="99">
                  <c:v>19.243421052631579</c:v>
                </c:pt>
                <c:pt idx="100">
                  <c:v>19.243421052631579</c:v>
                </c:pt>
                <c:pt idx="101">
                  <c:v>19.572368421052634</c:v>
                </c:pt>
                <c:pt idx="102">
                  <c:v>19.572368421052634</c:v>
                </c:pt>
                <c:pt idx="103">
                  <c:v>19.703947368421055</c:v>
                </c:pt>
                <c:pt idx="104">
                  <c:v>19.703947368421055</c:v>
                </c:pt>
                <c:pt idx="105">
                  <c:v>20.263157894736842</c:v>
                </c:pt>
                <c:pt idx="106">
                  <c:v>20.263157894736842</c:v>
                </c:pt>
                <c:pt idx="107">
                  <c:v>20.296052631578949</c:v>
                </c:pt>
                <c:pt idx="108">
                  <c:v>20.296052631578949</c:v>
                </c:pt>
                <c:pt idx="109">
                  <c:v>20.921052631578949</c:v>
                </c:pt>
                <c:pt idx="110">
                  <c:v>20.921052631578949</c:v>
                </c:pt>
                <c:pt idx="111">
                  <c:v>22.039473684210527</c:v>
                </c:pt>
                <c:pt idx="112">
                  <c:v>22.039473684210527</c:v>
                </c:pt>
                <c:pt idx="113">
                  <c:v>22.960526315789476</c:v>
                </c:pt>
                <c:pt idx="114">
                  <c:v>22.960526315789476</c:v>
                </c:pt>
                <c:pt idx="115">
                  <c:v>24.901315789473685</c:v>
                </c:pt>
                <c:pt idx="116">
                  <c:v>24.901315789473685</c:v>
                </c:pt>
                <c:pt idx="117">
                  <c:v>25.065789473684212</c:v>
                </c:pt>
                <c:pt idx="118">
                  <c:v>25.065789473684212</c:v>
                </c:pt>
                <c:pt idx="119">
                  <c:v>25.263157894736842</c:v>
                </c:pt>
                <c:pt idx="120">
                  <c:v>25.263157894736842</c:v>
                </c:pt>
                <c:pt idx="121">
                  <c:v>25.789473684210527</c:v>
                </c:pt>
                <c:pt idx="122">
                  <c:v>25.789473684210527</c:v>
                </c:pt>
                <c:pt idx="123">
                  <c:v>26.743421052631579</c:v>
                </c:pt>
                <c:pt idx="124">
                  <c:v>26.743421052631579</c:v>
                </c:pt>
                <c:pt idx="125">
                  <c:v>27.368421052631579</c:v>
                </c:pt>
                <c:pt idx="126">
                  <c:v>27.368421052631579</c:v>
                </c:pt>
                <c:pt idx="127">
                  <c:v>27.861842105263158</c:v>
                </c:pt>
                <c:pt idx="128">
                  <c:v>27.861842105263158</c:v>
                </c:pt>
                <c:pt idx="129">
                  <c:v>28.815789473684212</c:v>
                </c:pt>
                <c:pt idx="130">
                  <c:v>28.815789473684212</c:v>
                </c:pt>
                <c:pt idx="131">
                  <c:v>29.144736842105264</c:v>
                </c:pt>
                <c:pt idx="132">
                  <c:v>29.144736842105264</c:v>
                </c:pt>
                <c:pt idx="133">
                  <c:v>31.67763157894737</c:v>
                </c:pt>
                <c:pt idx="134">
                  <c:v>31.67763157894737</c:v>
                </c:pt>
                <c:pt idx="135">
                  <c:v>33.585526315789473</c:v>
                </c:pt>
                <c:pt idx="136">
                  <c:v>33.585526315789473</c:v>
                </c:pt>
              </c:numCache>
            </c:numRef>
          </c:xVal>
          <c:yVal>
            <c:numRef>
              <c:f>Sheet1!$B$2:$B$138</c:f>
              <c:numCache>
                <c:formatCode>General</c:formatCode>
                <c:ptCount val="137"/>
                <c:pt idx="0">
                  <c:v>1</c:v>
                </c:pt>
                <c:pt idx="1">
                  <c:v>1</c:v>
                </c:pt>
                <c:pt idx="2">
                  <c:v>0.98529411764705888</c:v>
                </c:pt>
                <c:pt idx="3">
                  <c:v>0.98529411764705888</c:v>
                </c:pt>
                <c:pt idx="4">
                  <c:v>0.97058823529411764</c:v>
                </c:pt>
                <c:pt idx="5">
                  <c:v>0.97058823529411764</c:v>
                </c:pt>
                <c:pt idx="6">
                  <c:v>0.95588235294117652</c:v>
                </c:pt>
                <c:pt idx="7">
                  <c:v>0.95588235294117652</c:v>
                </c:pt>
                <c:pt idx="8">
                  <c:v>0.94117647058823539</c:v>
                </c:pt>
                <c:pt idx="9">
                  <c:v>0.94117647058823539</c:v>
                </c:pt>
                <c:pt idx="10">
                  <c:v>0.94117647058823539</c:v>
                </c:pt>
                <c:pt idx="11">
                  <c:v>0.94117647058823539</c:v>
                </c:pt>
                <c:pt idx="12">
                  <c:v>0.92623716153127922</c:v>
                </c:pt>
                <c:pt idx="13">
                  <c:v>0.92623716153127922</c:v>
                </c:pt>
                <c:pt idx="14">
                  <c:v>0.92623716153127922</c:v>
                </c:pt>
                <c:pt idx="15">
                  <c:v>0.92623716153127922</c:v>
                </c:pt>
                <c:pt idx="16">
                  <c:v>0.9110529457684714</c:v>
                </c:pt>
                <c:pt idx="17">
                  <c:v>0.9110529457684714</c:v>
                </c:pt>
                <c:pt idx="18">
                  <c:v>0.89586873000566347</c:v>
                </c:pt>
                <c:pt idx="19">
                  <c:v>0.89586873000566347</c:v>
                </c:pt>
                <c:pt idx="20">
                  <c:v>0.88068451424285565</c:v>
                </c:pt>
                <c:pt idx="21">
                  <c:v>0.88068451424285565</c:v>
                </c:pt>
                <c:pt idx="22">
                  <c:v>0.86550029848004773</c:v>
                </c:pt>
                <c:pt idx="23">
                  <c:v>0.86550029848004773</c:v>
                </c:pt>
                <c:pt idx="24">
                  <c:v>0.8503160827172398</c:v>
                </c:pt>
                <c:pt idx="25">
                  <c:v>0.8503160827172398</c:v>
                </c:pt>
                <c:pt idx="26">
                  <c:v>0.83513186695443187</c:v>
                </c:pt>
                <c:pt idx="27">
                  <c:v>0.83513186695443187</c:v>
                </c:pt>
                <c:pt idx="28">
                  <c:v>0.81994765119162405</c:v>
                </c:pt>
                <c:pt idx="29">
                  <c:v>0.81994765119162405</c:v>
                </c:pt>
                <c:pt idx="30">
                  <c:v>0.80476343542881623</c:v>
                </c:pt>
                <c:pt idx="31">
                  <c:v>0.80476343542881623</c:v>
                </c:pt>
                <c:pt idx="32">
                  <c:v>0.78957921966600841</c:v>
                </c:pt>
                <c:pt idx="33">
                  <c:v>0.78957921966600841</c:v>
                </c:pt>
                <c:pt idx="34">
                  <c:v>0.78957921966600841</c:v>
                </c:pt>
                <c:pt idx="35">
                  <c:v>0.78957921966600841</c:v>
                </c:pt>
                <c:pt idx="36">
                  <c:v>0.77409727418236118</c:v>
                </c:pt>
                <c:pt idx="37">
                  <c:v>0.77409727418236118</c:v>
                </c:pt>
                <c:pt idx="38">
                  <c:v>0.75861532869871395</c:v>
                </c:pt>
                <c:pt idx="39">
                  <c:v>0.75861532869871395</c:v>
                </c:pt>
                <c:pt idx="40">
                  <c:v>0.75861532869871395</c:v>
                </c:pt>
                <c:pt idx="41">
                  <c:v>0.75861532869871395</c:v>
                </c:pt>
                <c:pt idx="42">
                  <c:v>0.75861532869871395</c:v>
                </c:pt>
                <c:pt idx="43">
                  <c:v>0.75861532869871395</c:v>
                </c:pt>
                <c:pt idx="44">
                  <c:v>0.75861532869871395</c:v>
                </c:pt>
                <c:pt idx="45">
                  <c:v>0.75861532869871395</c:v>
                </c:pt>
                <c:pt idx="46">
                  <c:v>0.74212369111830712</c:v>
                </c:pt>
                <c:pt idx="47">
                  <c:v>0.74212369111830712</c:v>
                </c:pt>
                <c:pt idx="48">
                  <c:v>0.72563205353790028</c:v>
                </c:pt>
                <c:pt idx="49">
                  <c:v>0.72563205353790028</c:v>
                </c:pt>
                <c:pt idx="50">
                  <c:v>0.70914041595749344</c:v>
                </c:pt>
                <c:pt idx="51">
                  <c:v>0.70914041595749344</c:v>
                </c:pt>
                <c:pt idx="52">
                  <c:v>0.6926487783770866</c:v>
                </c:pt>
                <c:pt idx="53">
                  <c:v>0.6926487783770866</c:v>
                </c:pt>
                <c:pt idx="54">
                  <c:v>0.67615714079667977</c:v>
                </c:pt>
                <c:pt idx="55">
                  <c:v>0.67615714079667977</c:v>
                </c:pt>
                <c:pt idx="56">
                  <c:v>0.65966550321627293</c:v>
                </c:pt>
                <c:pt idx="57">
                  <c:v>0.65966550321627293</c:v>
                </c:pt>
                <c:pt idx="58">
                  <c:v>0.65966550321627293</c:v>
                </c:pt>
                <c:pt idx="59">
                  <c:v>0.65966550321627293</c:v>
                </c:pt>
                <c:pt idx="60">
                  <c:v>0.65966550321627293</c:v>
                </c:pt>
                <c:pt idx="61">
                  <c:v>0.65966550321627293</c:v>
                </c:pt>
                <c:pt idx="62">
                  <c:v>0.65966550321627293</c:v>
                </c:pt>
                <c:pt idx="63">
                  <c:v>0.65966550321627293</c:v>
                </c:pt>
                <c:pt idx="64">
                  <c:v>0.65966550321627293</c:v>
                </c:pt>
                <c:pt idx="65">
                  <c:v>0.65966550321627293</c:v>
                </c:pt>
                <c:pt idx="66">
                  <c:v>0.65966550321627293</c:v>
                </c:pt>
                <c:pt idx="67">
                  <c:v>0.65966550321627293</c:v>
                </c:pt>
                <c:pt idx="68">
                  <c:v>0.64081791741009375</c:v>
                </c:pt>
                <c:pt idx="69">
                  <c:v>0.64081791741009375</c:v>
                </c:pt>
                <c:pt idx="70">
                  <c:v>0.64081791741009375</c:v>
                </c:pt>
                <c:pt idx="71">
                  <c:v>0.64081791741009375</c:v>
                </c:pt>
                <c:pt idx="72">
                  <c:v>0.62139919264009091</c:v>
                </c:pt>
                <c:pt idx="73">
                  <c:v>0.62139919264009091</c:v>
                </c:pt>
                <c:pt idx="74">
                  <c:v>0.62139919264009091</c:v>
                </c:pt>
                <c:pt idx="75">
                  <c:v>0.62139919264009091</c:v>
                </c:pt>
                <c:pt idx="76">
                  <c:v>0.62139919264009091</c:v>
                </c:pt>
                <c:pt idx="77">
                  <c:v>0.62139919264009091</c:v>
                </c:pt>
                <c:pt idx="78">
                  <c:v>0.62139919264009091</c:v>
                </c:pt>
                <c:pt idx="79">
                  <c:v>0.62139919264009091</c:v>
                </c:pt>
                <c:pt idx="80">
                  <c:v>0.62139919264009091</c:v>
                </c:pt>
                <c:pt idx="81">
                  <c:v>0.62139919264009091</c:v>
                </c:pt>
                <c:pt idx="82">
                  <c:v>0.62139919264009091</c:v>
                </c:pt>
                <c:pt idx="83">
                  <c:v>0.62139919264009091</c:v>
                </c:pt>
                <c:pt idx="84">
                  <c:v>0.62139919264009091</c:v>
                </c:pt>
                <c:pt idx="85">
                  <c:v>0.62139919264009091</c:v>
                </c:pt>
                <c:pt idx="86">
                  <c:v>0.62139919264009091</c:v>
                </c:pt>
                <c:pt idx="87">
                  <c:v>0.62139919264009091</c:v>
                </c:pt>
                <c:pt idx="88">
                  <c:v>0.5965432249344873</c:v>
                </c:pt>
                <c:pt idx="89">
                  <c:v>0.5965432249344873</c:v>
                </c:pt>
                <c:pt idx="90">
                  <c:v>0.5965432249344873</c:v>
                </c:pt>
                <c:pt idx="91">
                  <c:v>0.5965432249344873</c:v>
                </c:pt>
                <c:pt idx="92">
                  <c:v>0.5965432249344873</c:v>
                </c:pt>
                <c:pt idx="93">
                  <c:v>0.5965432249344873</c:v>
                </c:pt>
                <c:pt idx="94">
                  <c:v>0.5965432249344873</c:v>
                </c:pt>
                <c:pt idx="95">
                  <c:v>0.5965432249344873</c:v>
                </c:pt>
                <c:pt idx="96">
                  <c:v>0.56813640469951165</c:v>
                </c:pt>
                <c:pt idx="97">
                  <c:v>0.56813640469951165</c:v>
                </c:pt>
                <c:pt idx="98">
                  <c:v>0.56813640469951165</c:v>
                </c:pt>
                <c:pt idx="99">
                  <c:v>0.56813640469951165</c:v>
                </c:pt>
                <c:pt idx="100">
                  <c:v>0.56813640469951165</c:v>
                </c:pt>
                <c:pt idx="101">
                  <c:v>0.56813640469951165</c:v>
                </c:pt>
                <c:pt idx="102">
                  <c:v>0.53657327110509434</c:v>
                </c:pt>
                <c:pt idx="103">
                  <c:v>0.53657327110509434</c:v>
                </c:pt>
                <c:pt idx="104">
                  <c:v>0.53657327110509434</c:v>
                </c:pt>
                <c:pt idx="105">
                  <c:v>0.53657327110509434</c:v>
                </c:pt>
                <c:pt idx="106">
                  <c:v>0.53657327110509434</c:v>
                </c:pt>
                <c:pt idx="107">
                  <c:v>0.53657327110509434</c:v>
                </c:pt>
                <c:pt idx="108">
                  <c:v>0.53657327110509434</c:v>
                </c:pt>
                <c:pt idx="109">
                  <c:v>0.53657327110509434</c:v>
                </c:pt>
                <c:pt idx="110">
                  <c:v>0.53657327110509434</c:v>
                </c:pt>
                <c:pt idx="111">
                  <c:v>0.53657327110509434</c:v>
                </c:pt>
                <c:pt idx="112">
                  <c:v>0.4952984040970102</c:v>
                </c:pt>
                <c:pt idx="113">
                  <c:v>0.4952984040970102</c:v>
                </c:pt>
                <c:pt idx="114">
                  <c:v>0.4952984040970102</c:v>
                </c:pt>
                <c:pt idx="115">
                  <c:v>0.4952984040970102</c:v>
                </c:pt>
                <c:pt idx="116">
                  <c:v>0.45027127645182746</c:v>
                </c:pt>
                <c:pt idx="117">
                  <c:v>0.45027127645182746</c:v>
                </c:pt>
                <c:pt idx="118">
                  <c:v>0.45027127645182746</c:v>
                </c:pt>
                <c:pt idx="119">
                  <c:v>0.45027127645182746</c:v>
                </c:pt>
                <c:pt idx="120">
                  <c:v>0.45027127645182746</c:v>
                </c:pt>
                <c:pt idx="121">
                  <c:v>0.45027127645182746</c:v>
                </c:pt>
                <c:pt idx="122">
                  <c:v>0.45027127645182746</c:v>
                </c:pt>
                <c:pt idx="123">
                  <c:v>0.45027127645182746</c:v>
                </c:pt>
                <c:pt idx="124">
                  <c:v>0.45027127645182746</c:v>
                </c:pt>
                <c:pt idx="125">
                  <c:v>0.45027127645182746</c:v>
                </c:pt>
                <c:pt idx="126">
                  <c:v>0.45027127645182746</c:v>
                </c:pt>
                <c:pt idx="127">
                  <c:v>0.45027127645182746</c:v>
                </c:pt>
                <c:pt idx="128">
                  <c:v>0.45027127645182746</c:v>
                </c:pt>
                <c:pt idx="129">
                  <c:v>0.45027127645182746</c:v>
                </c:pt>
                <c:pt idx="130">
                  <c:v>0.45027127645182746</c:v>
                </c:pt>
                <c:pt idx="131">
                  <c:v>0.45027127645182746</c:v>
                </c:pt>
                <c:pt idx="132">
                  <c:v>0.45027127645182746</c:v>
                </c:pt>
                <c:pt idx="133">
                  <c:v>0.45027127645182746</c:v>
                </c:pt>
                <c:pt idx="134">
                  <c:v>0.45027127645182746</c:v>
                </c:pt>
                <c:pt idx="135">
                  <c:v>0.45027127645182746</c:v>
                </c:pt>
                <c:pt idx="136">
                  <c:v>0.45027127645182746</c:v>
                </c:pt>
              </c:numCache>
            </c:numRef>
          </c:yVal>
          <c:smooth val="0"/>
          <c:extLst>
            <c:ext xmlns:c16="http://schemas.microsoft.com/office/drawing/2014/chart" uri="{C3380CC4-5D6E-409C-BE32-E72D297353CC}">
              <c16:uniqueId val="{00000000-D3AE-428B-93D3-09CB2EB6912E}"/>
            </c:ext>
          </c:extLst>
        </c:ser>
        <c:ser>
          <c:idx val="1"/>
          <c:order val="1"/>
          <c:tx>
            <c:strRef>
              <c:f>Sheet1!$C$1</c:f>
              <c:strCache>
                <c:ptCount val="1"/>
                <c:pt idx="0">
                  <c:v>AZA Only</c:v>
                </c:pt>
              </c:strCache>
            </c:strRef>
          </c:tx>
          <c:spPr>
            <a:ln w="15875" cap="rnd">
              <a:solidFill>
                <a:schemeClr val="bg1">
                  <a:lumMod val="50000"/>
                </a:schemeClr>
              </a:solidFill>
              <a:prstDash val="sysDash"/>
              <a:round/>
            </a:ln>
            <a:effectLst/>
          </c:spPr>
          <c:marker>
            <c:symbol val="none"/>
          </c:marker>
          <c:dPt>
            <c:idx val="188"/>
            <c:marker>
              <c:symbol val="none"/>
            </c:marker>
            <c:bubble3D val="0"/>
            <c:spPr>
              <a:ln w="12700" cap="rnd">
                <a:solidFill>
                  <a:schemeClr val="bg1">
                    <a:lumMod val="50000"/>
                  </a:schemeClr>
                </a:solidFill>
                <a:prstDash val="sysDash"/>
                <a:round/>
              </a:ln>
              <a:effectLst/>
            </c:spPr>
            <c:extLst>
              <c:ext xmlns:c16="http://schemas.microsoft.com/office/drawing/2014/chart" uri="{C3380CC4-5D6E-409C-BE32-E72D297353CC}">
                <c16:uniqueId val="{00000002-85CE-EB40-99AA-0644442D9B1B}"/>
              </c:ext>
            </c:extLst>
          </c:dPt>
          <c:xVal>
            <c:numRef>
              <c:f>Sheet1!$A$2:$A$265</c:f>
              <c:numCache>
                <c:formatCode>General</c:formatCode>
                <c:ptCount val="264"/>
                <c:pt idx="0">
                  <c:v>0</c:v>
                </c:pt>
                <c:pt idx="1">
                  <c:v>1.118421052631579</c:v>
                </c:pt>
                <c:pt idx="2">
                  <c:v>1.118421052631579</c:v>
                </c:pt>
                <c:pt idx="3">
                  <c:v>1.1842105263157896</c:v>
                </c:pt>
                <c:pt idx="4">
                  <c:v>1.1842105263157896</c:v>
                </c:pt>
                <c:pt idx="5">
                  <c:v>1.3486842105263159</c:v>
                </c:pt>
                <c:pt idx="6">
                  <c:v>1.3486842105263159</c:v>
                </c:pt>
                <c:pt idx="7">
                  <c:v>1.4802631578947369</c:v>
                </c:pt>
                <c:pt idx="8">
                  <c:v>1.4802631578947369</c:v>
                </c:pt>
                <c:pt idx="9">
                  <c:v>1.743421052631579</c:v>
                </c:pt>
                <c:pt idx="10">
                  <c:v>1.743421052631579</c:v>
                </c:pt>
                <c:pt idx="11">
                  <c:v>1.9407894736842106</c:v>
                </c:pt>
                <c:pt idx="12">
                  <c:v>1.9407894736842106</c:v>
                </c:pt>
                <c:pt idx="13">
                  <c:v>2.236842105263158</c:v>
                </c:pt>
                <c:pt idx="14">
                  <c:v>2.236842105263158</c:v>
                </c:pt>
                <c:pt idx="15">
                  <c:v>2.3355263157894739</c:v>
                </c:pt>
                <c:pt idx="16">
                  <c:v>2.3355263157894739</c:v>
                </c:pt>
                <c:pt idx="17">
                  <c:v>3.4539473684210527</c:v>
                </c:pt>
                <c:pt idx="18">
                  <c:v>3.4539473684210527</c:v>
                </c:pt>
                <c:pt idx="19">
                  <c:v>3.8486842105263159</c:v>
                </c:pt>
                <c:pt idx="20">
                  <c:v>3.8486842105263159</c:v>
                </c:pt>
                <c:pt idx="21">
                  <c:v>4.2763157894736841</c:v>
                </c:pt>
                <c:pt idx="22">
                  <c:v>4.2763157894736841</c:v>
                </c:pt>
                <c:pt idx="23">
                  <c:v>4.375</c:v>
                </c:pt>
                <c:pt idx="24">
                  <c:v>4.375</c:v>
                </c:pt>
                <c:pt idx="25">
                  <c:v>5.1315789473684212</c:v>
                </c:pt>
                <c:pt idx="26">
                  <c:v>5.1315789473684212</c:v>
                </c:pt>
                <c:pt idx="27">
                  <c:v>5.7565789473684212</c:v>
                </c:pt>
                <c:pt idx="28">
                  <c:v>5.7565789473684212</c:v>
                </c:pt>
                <c:pt idx="29">
                  <c:v>5.7894736842105265</c:v>
                </c:pt>
                <c:pt idx="30">
                  <c:v>5.7894736842105265</c:v>
                </c:pt>
                <c:pt idx="31">
                  <c:v>6.8421052631578947</c:v>
                </c:pt>
                <c:pt idx="32">
                  <c:v>6.8421052631578947</c:v>
                </c:pt>
                <c:pt idx="33">
                  <c:v>8.3223684210526319</c:v>
                </c:pt>
                <c:pt idx="34">
                  <c:v>8.3223684210526319</c:v>
                </c:pt>
                <c:pt idx="35">
                  <c:v>8.6184210526315788</c:v>
                </c:pt>
                <c:pt idx="36">
                  <c:v>8.6184210526315788</c:v>
                </c:pt>
                <c:pt idx="37">
                  <c:v>8.8157894736842106</c:v>
                </c:pt>
                <c:pt idx="38">
                  <c:v>8.8157894736842106</c:v>
                </c:pt>
                <c:pt idx="39">
                  <c:v>11.118421052631579</c:v>
                </c:pt>
                <c:pt idx="40">
                  <c:v>11.118421052631579</c:v>
                </c:pt>
                <c:pt idx="41">
                  <c:v>11.480263157894738</c:v>
                </c:pt>
                <c:pt idx="42">
                  <c:v>11.480263157894738</c:v>
                </c:pt>
                <c:pt idx="43">
                  <c:v>11.513157894736842</c:v>
                </c:pt>
                <c:pt idx="44">
                  <c:v>11.513157894736842</c:v>
                </c:pt>
                <c:pt idx="45">
                  <c:v>11.513157894736842</c:v>
                </c:pt>
                <c:pt idx="46">
                  <c:v>11.513157894736842</c:v>
                </c:pt>
                <c:pt idx="47">
                  <c:v>11.644736842105264</c:v>
                </c:pt>
                <c:pt idx="48">
                  <c:v>11.644736842105264</c:v>
                </c:pt>
                <c:pt idx="49">
                  <c:v>12.105263157894738</c:v>
                </c:pt>
                <c:pt idx="50">
                  <c:v>12.105263157894738</c:v>
                </c:pt>
                <c:pt idx="51">
                  <c:v>12.138157894736842</c:v>
                </c:pt>
                <c:pt idx="52">
                  <c:v>12.138157894736842</c:v>
                </c:pt>
                <c:pt idx="53">
                  <c:v>12.368421052631579</c:v>
                </c:pt>
                <c:pt idx="54">
                  <c:v>12.368421052631579</c:v>
                </c:pt>
                <c:pt idx="55">
                  <c:v>12.861842105263159</c:v>
                </c:pt>
                <c:pt idx="56">
                  <c:v>12.861842105263159</c:v>
                </c:pt>
                <c:pt idx="57">
                  <c:v>12.894736842105264</c:v>
                </c:pt>
                <c:pt idx="58">
                  <c:v>12.894736842105264</c:v>
                </c:pt>
                <c:pt idx="59">
                  <c:v>12.993421052631579</c:v>
                </c:pt>
                <c:pt idx="60">
                  <c:v>12.993421052631579</c:v>
                </c:pt>
                <c:pt idx="61">
                  <c:v>13.256578947368421</c:v>
                </c:pt>
                <c:pt idx="62">
                  <c:v>13.256578947368421</c:v>
                </c:pt>
                <c:pt idx="63">
                  <c:v>13.256578947368421</c:v>
                </c:pt>
                <c:pt idx="64">
                  <c:v>13.256578947368421</c:v>
                </c:pt>
                <c:pt idx="65">
                  <c:v>13.322368421052632</c:v>
                </c:pt>
                <c:pt idx="66">
                  <c:v>13.322368421052632</c:v>
                </c:pt>
                <c:pt idx="67">
                  <c:v>13.980263157894738</c:v>
                </c:pt>
                <c:pt idx="68">
                  <c:v>13.980263157894738</c:v>
                </c:pt>
                <c:pt idx="69">
                  <c:v>14.309210526315789</c:v>
                </c:pt>
                <c:pt idx="70">
                  <c:v>14.309210526315789</c:v>
                </c:pt>
                <c:pt idx="71">
                  <c:v>14.572368421052632</c:v>
                </c:pt>
                <c:pt idx="72">
                  <c:v>14.572368421052632</c:v>
                </c:pt>
                <c:pt idx="73">
                  <c:v>14.736842105263159</c:v>
                </c:pt>
                <c:pt idx="74">
                  <c:v>14.736842105263159</c:v>
                </c:pt>
                <c:pt idx="75">
                  <c:v>15.131578947368421</c:v>
                </c:pt>
                <c:pt idx="76">
                  <c:v>15.131578947368421</c:v>
                </c:pt>
                <c:pt idx="77">
                  <c:v>15.394736842105264</c:v>
                </c:pt>
                <c:pt idx="78">
                  <c:v>15.394736842105264</c:v>
                </c:pt>
                <c:pt idx="79">
                  <c:v>15.460526315789474</c:v>
                </c:pt>
                <c:pt idx="80">
                  <c:v>15.460526315789474</c:v>
                </c:pt>
                <c:pt idx="81">
                  <c:v>16.085526315789476</c:v>
                </c:pt>
                <c:pt idx="82">
                  <c:v>16.085526315789476</c:v>
                </c:pt>
                <c:pt idx="83">
                  <c:v>16.940789473684212</c:v>
                </c:pt>
                <c:pt idx="84">
                  <c:v>16.940789473684212</c:v>
                </c:pt>
                <c:pt idx="85">
                  <c:v>16.940789473684212</c:v>
                </c:pt>
                <c:pt idx="86">
                  <c:v>16.940789473684212</c:v>
                </c:pt>
                <c:pt idx="87">
                  <c:v>17.006578947368421</c:v>
                </c:pt>
                <c:pt idx="88">
                  <c:v>17.006578947368421</c:v>
                </c:pt>
                <c:pt idx="89">
                  <c:v>17.203947368421055</c:v>
                </c:pt>
                <c:pt idx="90">
                  <c:v>17.203947368421055</c:v>
                </c:pt>
                <c:pt idx="91">
                  <c:v>17.664473684210527</c:v>
                </c:pt>
                <c:pt idx="92">
                  <c:v>17.664473684210527</c:v>
                </c:pt>
                <c:pt idx="93">
                  <c:v>17.92763157894737</c:v>
                </c:pt>
                <c:pt idx="94">
                  <c:v>17.92763157894737</c:v>
                </c:pt>
                <c:pt idx="95">
                  <c:v>18.190789473684212</c:v>
                </c:pt>
                <c:pt idx="96">
                  <c:v>18.190789473684212</c:v>
                </c:pt>
                <c:pt idx="97">
                  <c:v>18.519736842105264</c:v>
                </c:pt>
                <c:pt idx="98">
                  <c:v>18.519736842105264</c:v>
                </c:pt>
                <c:pt idx="99">
                  <c:v>19.243421052631579</c:v>
                </c:pt>
                <c:pt idx="100">
                  <c:v>19.243421052631579</c:v>
                </c:pt>
                <c:pt idx="101">
                  <c:v>19.572368421052634</c:v>
                </c:pt>
                <c:pt idx="102">
                  <c:v>19.572368421052634</c:v>
                </c:pt>
                <c:pt idx="103">
                  <c:v>19.703947368421055</c:v>
                </c:pt>
                <c:pt idx="104">
                  <c:v>19.703947368421055</c:v>
                </c:pt>
                <c:pt idx="105">
                  <c:v>20.263157894736842</c:v>
                </c:pt>
                <c:pt idx="106">
                  <c:v>20.263157894736842</c:v>
                </c:pt>
                <c:pt idx="107">
                  <c:v>20.296052631578949</c:v>
                </c:pt>
                <c:pt idx="108">
                  <c:v>20.296052631578949</c:v>
                </c:pt>
                <c:pt idx="109">
                  <c:v>20.921052631578949</c:v>
                </c:pt>
                <c:pt idx="110">
                  <c:v>20.921052631578949</c:v>
                </c:pt>
                <c:pt idx="111">
                  <c:v>22.039473684210527</c:v>
                </c:pt>
                <c:pt idx="112">
                  <c:v>22.039473684210527</c:v>
                </c:pt>
                <c:pt idx="113">
                  <c:v>22.960526315789476</c:v>
                </c:pt>
                <c:pt idx="114">
                  <c:v>22.960526315789476</c:v>
                </c:pt>
                <c:pt idx="115">
                  <c:v>24.901315789473685</c:v>
                </c:pt>
                <c:pt idx="116">
                  <c:v>24.901315789473685</c:v>
                </c:pt>
                <c:pt idx="117">
                  <c:v>25.065789473684212</c:v>
                </c:pt>
                <c:pt idx="118">
                  <c:v>25.065789473684212</c:v>
                </c:pt>
                <c:pt idx="119">
                  <c:v>25.263157894736842</c:v>
                </c:pt>
                <c:pt idx="120">
                  <c:v>25.263157894736842</c:v>
                </c:pt>
                <c:pt idx="121">
                  <c:v>25.789473684210527</c:v>
                </c:pt>
                <c:pt idx="122">
                  <c:v>25.789473684210527</c:v>
                </c:pt>
                <c:pt idx="123">
                  <c:v>26.743421052631579</c:v>
                </c:pt>
                <c:pt idx="124">
                  <c:v>26.743421052631579</c:v>
                </c:pt>
                <c:pt idx="125">
                  <c:v>27.368421052631579</c:v>
                </c:pt>
                <c:pt idx="126">
                  <c:v>27.368421052631579</c:v>
                </c:pt>
                <c:pt idx="127">
                  <c:v>27.861842105263158</c:v>
                </c:pt>
                <c:pt idx="128">
                  <c:v>27.861842105263158</c:v>
                </c:pt>
                <c:pt idx="129">
                  <c:v>28.815789473684212</c:v>
                </c:pt>
                <c:pt idx="130">
                  <c:v>28.815789473684212</c:v>
                </c:pt>
                <c:pt idx="131">
                  <c:v>29.144736842105264</c:v>
                </c:pt>
                <c:pt idx="132">
                  <c:v>29.144736842105264</c:v>
                </c:pt>
                <c:pt idx="133">
                  <c:v>31.67763157894737</c:v>
                </c:pt>
                <c:pt idx="134">
                  <c:v>31.67763157894737</c:v>
                </c:pt>
                <c:pt idx="135">
                  <c:v>33.585526315789473</c:v>
                </c:pt>
                <c:pt idx="136">
                  <c:v>33.585526315789473</c:v>
                </c:pt>
                <c:pt idx="137">
                  <c:v>0</c:v>
                </c:pt>
                <c:pt idx="138">
                  <c:v>3.2894736842105261E-2</c:v>
                </c:pt>
                <c:pt idx="139">
                  <c:v>3.2894736842105261E-2</c:v>
                </c:pt>
                <c:pt idx="140">
                  <c:v>0.92105263157894746</c:v>
                </c:pt>
                <c:pt idx="141">
                  <c:v>0.92105263157894746</c:v>
                </c:pt>
                <c:pt idx="142">
                  <c:v>1.5460526315789473</c:v>
                </c:pt>
                <c:pt idx="143">
                  <c:v>1.5460526315789473</c:v>
                </c:pt>
                <c:pt idx="144">
                  <c:v>3.3223684210526319</c:v>
                </c:pt>
                <c:pt idx="145">
                  <c:v>3.3223684210526319</c:v>
                </c:pt>
                <c:pt idx="146">
                  <c:v>3.9802631578947372</c:v>
                </c:pt>
                <c:pt idx="147">
                  <c:v>3.9802631578947372</c:v>
                </c:pt>
                <c:pt idx="148">
                  <c:v>4.4078947368421053</c:v>
                </c:pt>
                <c:pt idx="149">
                  <c:v>4.4078947368421053</c:v>
                </c:pt>
                <c:pt idx="150">
                  <c:v>4.5723684210526319</c:v>
                </c:pt>
                <c:pt idx="151">
                  <c:v>4.5723684210526319</c:v>
                </c:pt>
                <c:pt idx="152">
                  <c:v>5.0986842105263159</c:v>
                </c:pt>
                <c:pt idx="153">
                  <c:v>5.0986842105263159</c:v>
                </c:pt>
                <c:pt idx="154">
                  <c:v>7.1052631578947372</c:v>
                </c:pt>
                <c:pt idx="155">
                  <c:v>7.1052631578947372</c:v>
                </c:pt>
                <c:pt idx="156">
                  <c:v>8.1907894736842106</c:v>
                </c:pt>
                <c:pt idx="157">
                  <c:v>8.1907894736842106</c:v>
                </c:pt>
                <c:pt idx="158">
                  <c:v>9.3421052631578956</c:v>
                </c:pt>
                <c:pt idx="159">
                  <c:v>9.3421052631578956</c:v>
                </c:pt>
                <c:pt idx="160">
                  <c:v>10.164473684210527</c:v>
                </c:pt>
                <c:pt idx="161">
                  <c:v>10.164473684210527</c:v>
                </c:pt>
                <c:pt idx="162">
                  <c:v>11.907894736842106</c:v>
                </c:pt>
                <c:pt idx="163">
                  <c:v>11.907894736842106</c:v>
                </c:pt>
                <c:pt idx="164">
                  <c:v>12.236842105263159</c:v>
                </c:pt>
                <c:pt idx="165">
                  <c:v>12.236842105263159</c:v>
                </c:pt>
                <c:pt idx="166">
                  <c:v>12.302631578947368</c:v>
                </c:pt>
                <c:pt idx="167">
                  <c:v>12.302631578947368</c:v>
                </c:pt>
                <c:pt idx="168">
                  <c:v>13.421052631578949</c:v>
                </c:pt>
                <c:pt idx="169">
                  <c:v>13.421052631578949</c:v>
                </c:pt>
                <c:pt idx="170">
                  <c:v>13.980263157894738</c:v>
                </c:pt>
                <c:pt idx="171">
                  <c:v>13.980263157894738</c:v>
                </c:pt>
                <c:pt idx="172">
                  <c:v>14.078947368421053</c:v>
                </c:pt>
                <c:pt idx="173">
                  <c:v>14.078947368421053</c:v>
                </c:pt>
                <c:pt idx="174">
                  <c:v>14.342105263157896</c:v>
                </c:pt>
                <c:pt idx="175">
                  <c:v>14.342105263157896</c:v>
                </c:pt>
                <c:pt idx="176">
                  <c:v>14.440789473684211</c:v>
                </c:pt>
                <c:pt idx="177">
                  <c:v>14.440789473684211</c:v>
                </c:pt>
                <c:pt idx="178">
                  <c:v>15.197368421052632</c:v>
                </c:pt>
                <c:pt idx="179">
                  <c:v>15.197368421052632</c:v>
                </c:pt>
                <c:pt idx="180">
                  <c:v>17.072368421052634</c:v>
                </c:pt>
                <c:pt idx="181">
                  <c:v>17.072368421052634</c:v>
                </c:pt>
                <c:pt idx="182">
                  <c:v>17.5</c:v>
                </c:pt>
                <c:pt idx="183">
                  <c:v>17.5</c:v>
                </c:pt>
                <c:pt idx="184">
                  <c:v>18.914473684210527</c:v>
                </c:pt>
                <c:pt idx="185">
                  <c:v>18.914473684210527</c:v>
                </c:pt>
                <c:pt idx="186">
                  <c:v>20.065789473684212</c:v>
                </c:pt>
                <c:pt idx="187">
                  <c:v>20.065789473684212</c:v>
                </c:pt>
                <c:pt idx="188">
                  <c:v>22.335526315789476</c:v>
                </c:pt>
                <c:pt idx="189">
                  <c:v>22.335526315789476</c:v>
                </c:pt>
                <c:pt idx="190">
                  <c:v>22.467105263157897</c:v>
                </c:pt>
                <c:pt idx="191">
                  <c:v>22.467105263157897</c:v>
                </c:pt>
                <c:pt idx="192">
                  <c:v>24.078947368421055</c:v>
                </c:pt>
                <c:pt idx="193">
                  <c:v>24.078947368421055</c:v>
                </c:pt>
                <c:pt idx="194">
                  <c:v>25.098684210526319</c:v>
                </c:pt>
                <c:pt idx="195">
                  <c:v>25.098684210526319</c:v>
                </c:pt>
                <c:pt idx="196">
                  <c:v>25.164473684210527</c:v>
                </c:pt>
                <c:pt idx="197">
                  <c:v>25.164473684210527</c:v>
                </c:pt>
                <c:pt idx="198">
                  <c:v>25.263157894736842</c:v>
                </c:pt>
                <c:pt idx="199">
                  <c:v>25.263157894736842</c:v>
                </c:pt>
                <c:pt idx="200">
                  <c:v>27.631578947368421</c:v>
                </c:pt>
                <c:pt idx="201">
                  <c:v>27.631578947368421</c:v>
                </c:pt>
                <c:pt idx="202">
                  <c:v>28.684210526315791</c:v>
                </c:pt>
                <c:pt idx="203">
                  <c:v>28.684210526315791</c:v>
                </c:pt>
                <c:pt idx="204">
                  <c:v>1.743421052631579</c:v>
                </c:pt>
                <c:pt idx="205">
                  <c:v>2.236842105263158</c:v>
                </c:pt>
                <c:pt idx="206">
                  <c:v>8.3223684210526319</c:v>
                </c:pt>
                <c:pt idx="207">
                  <c:v>11.118421052631579</c:v>
                </c:pt>
                <c:pt idx="208">
                  <c:v>11.480263157894738</c:v>
                </c:pt>
                <c:pt idx="209">
                  <c:v>11.513157894736842</c:v>
                </c:pt>
                <c:pt idx="210">
                  <c:v>12.894736842105264</c:v>
                </c:pt>
                <c:pt idx="211">
                  <c:v>12.993421052631579</c:v>
                </c:pt>
                <c:pt idx="212">
                  <c:v>13.256578947368421</c:v>
                </c:pt>
                <c:pt idx="213">
                  <c:v>13.256578947368421</c:v>
                </c:pt>
                <c:pt idx="214">
                  <c:v>13.322368421052632</c:v>
                </c:pt>
                <c:pt idx="215">
                  <c:v>14.309210526315789</c:v>
                </c:pt>
                <c:pt idx="216">
                  <c:v>14.736842105263159</c:v>
                </c:pt>
                <c:pt idx="217">
                  <c:v>15.131578947368421</c:v>
                </c:pt>
                <c:pt idx="218">
                  <c:v>15.394736842105264</c:v>
                </c:pt>
                <c:pt idx="219">
                  <c:v>15.460526315789474</c:v>
                </c:pt>
                <c:pt idx="220">
                  <c:v>16.085526315789476</c:v>
                </c:pt>
                <c:pt idx="221">
                  <c:v>16.940789473684212</c:v>
                </c:pt>
                <c:pt idx="222">
                  <c:v>16.940789473684212</c:v>
                </c:pt>
                <c:pt idx="223">
                  <c:v>17.203947368421055</c:v>
                </c:pt>
                <c:pt idx="224">
                  <c:v>17.664473684210527</c:v>
                </c:pt>
                <c:pt idx="225">
                  <c:v>17.92763157894737</c:v>
                </c:pt>
                <c:pt idx="226">
                  <c:v>18.519736842105264</c:v>
                </c:pt>
                <c:pt idx="227">
                  <c:v>19.243421052631579</c:v>
                </c:pt>
                <c:pt idx="228">
                  <c:v>19.703947368421055</c:v>
                </c:pt>
                <c:pt idx="229">
                  <c:v>20.263157894736842</c:v>
                </c:pt>
                <c:pt idx="230">
                  <c:v>20.296052631578949</c:v>
                </c:pt>
                <c:pt idx="231">
                  <c:v>20.921052631578949</c:v>
                </c:pt>
                <c:pt idx="232">
                  <c:v>22.960526315789476</c:v>
                </c:pt>
                <c:pt idx="233">
                  <c:v>25.065789473684212</c:v>
                </c:pt>
                <c:pt idx="234">
                  <c:v>25.263157894736842</c:v>
                </c:pt>
                <c:pt idx="235">
                  <c:v>25.789473684210527</c:v>
                </c:pt>
                <c:pt idx="236">
                  <c:v>26.743421052631579</c:v>
                </c:pt>
                <c:pt idx="237">
                  <c:v>27.368421052631579</c:v>
                </c:pt>
                <c:pt idx="238">
                  <c:v>27.861842105263158</c:v>
                </c:pt>
                <c:pt idx="239">
                  <c:v>28.815789473684212</c:v>
                </c:pt>
                <c:pt idx="240">
                  <c:v>29.144736842105264</c:v>
                </c:pt>
                <c:pt idx="241">
                  <c:v>31.67763157894737</c:v>
                </c:pt>
                <c:pt idx="242">
                  <c:v>33.585526315789473</c:v>
                </c:pt>
                <c:pt idx="243">
                  <c:v>3.2894736842105261E-2</c:v>
                </c:pt>
                <c:pt idx="244">
                  <c:v>1.5460526315789473</c:v>
                </c:pt>
                <c:pt idx="245">
                  <c:v>4.4078947368421053</c:v>
                </c:pt>
                <c:pt idx="246">
                  <c:v>7.1052631578947372</c:v>
                </c:pt>
                <c:pt idx="247">
                  <c:v>12.236842105263159</c:v>
                </c:pt>
                <c:pt idx="248">
                  <c:v>12.302631578947368</c:v>
                </c:pt>
                <c:pt idx="249">
                  <c:v>13.980263157894738</c:v>
                </c:pt>
                <c:pt idx="250">
                  <c:v>14.078947368421053</c:v>
                </c:pt>
                <c:pt idx="251">
                  <c:v>15.197368421052632</c:v>
                </c:pt>
                <c:pt idx="252">
                  <c:v>17.072368421052634</c:v>
                </c:pt>
                <c:pt idx="253">
                  <c:v>17.5</c:v>
                </c:pt>
                <c:pt idx="254">
                  <c:v>18.914473684210527</c:v>
                </c:pt>
                <c:pt idx="255">
                  <c:v>20.065789473684212</c:v>
                </c:pt>
                <c:pt idx="256">
                  <c:v>24.078947368421055</c:v>
                </c:pt>
                <c:pt idx="257">
                  <c:v>25.098684210526319</c:v>
                </c:pt>
                <c:pt idx="258">
                  <c:v>25.164473684210527</c:v>
                </c:pt>
                <c:pt idx="259">
                  <c:v>25.263157894736842</c:v>
                </c:pt>
                <c:pt idx="260">
                  <c:v>27.631578947368421</c:v>
                </c:pt>
                <c:pt idx="261">
                  <c:v>28.684210526315791</c:v>
                </c:pt>
                <c:pt idx="262">
                  <c:v>0</c:v>
                </c:pt>
                <c:pt idx="263">
                  <c:v>34</c:v>
                </c:pt>
              </c:numCache>
            </c:numRef>
          </c:xVal>
          <c:yVal>
            <c:numRef>
              <c:f>Sheet1!$C$2:$C$265</c:f>
              <c:numCache>
                <c:formatCode>General</c:formatCode>
                <c:ptCount val="264"/>
                <c:pt idx="137">
                  <c:v>1</c:v>
                </c:pt>
                <c:pt idx="138">
                  <c:v>1</c:v>
                </c:pt>
                <c:pt idx="139">
                  <c:v>1</c:v>
                </c:pt>
                <c:pt idx="140">
                  <c:v>1</c:v>
                </c:pt>
                <c:pt idx="141">
                  <c:v>0.96875</c:v>
                </c:pt>
                <c:pt idx="142">
                  <c:v>0.96875</c:v>
                </c:pt>
                <c:pt idx="143">
                  <c:v>0.96875</c:v>
                </c:pt>
                <c:pt idx="144">
                  <c:v>0.96875</c:v>
                </c:pt>
                <c:pt idx="145">
                  <c:v>0.93645833333333339</c:v>
                </c:pt>
                <c:pt idx="146">
                  <c:v>0.93645833333333339</c:v>
                </c:pt>
                <c:pt idx="147">
                  <c:v>0.90416666666666679</c:v>
                </c:pt>
                <c:pt idx="148">
                  <c:v>0.90416666666666679</c:v>
                </c:pt>
                <c:pt idx="149">
                  <c:v>0.90416666666666679</c:v>
                </c:pt>
                <c:pt idx="150">
                  <c:v>0.90416666666666679</c:v>
                </c:pt>
                <c:pt idx="151">
                  <c:v>0.87067901234567913</c:v>
                </c:pt>
                <c:pt idx="152">
                  <c:v>0.87067901234567913</c:v>
                </c:pt>
                <c:pt idx="153">
                  <c:v>0.83719135802469147</c:v>
                </c:pt>
                <c:pt idx="154">
                  <c:v>0.83719135802469147</c:v>
                </c:pt>
                <c:pt idx="155">
                  <c:v>0.83719135802469147</c:v>
                </c:pt>
                <c:pt idx="156">
                  <c:v>0.83719135802469147</c:v>
                </c:pt>
                <c:pt idx="157">
                  <c:v>0.80230838477366273</c:v>
                </c:pt>
                <c:pt idx="158">
                  <c:v>0.80230838477366273</c:v>
                </c:pt>
                <c:pt idx="159">
                  <c:v>0.76742541152263399</c:v>
                </c:pt>
                <c:pt idx="160">
                  <c:v>0.76742541152263399</c:v>
                </c:pt>
                <c:pt idx="161">
                  <c:v>0.73254243827160526</c:v>
                </c:pt>
                <c:pt idx="162">
                  <c:v>0.73254243827160526</c:v>
                </c:pt>
                <c:pt idx="163">
                  <c:v>0.69765946502057641</c:v>
                </c:pt>
                <c:pt idx="164">
                  <c:v>0.69765946502057641</c:v>
                </c:pt>
                <c:pt idx="165">
                  <c:v>0.69765946502057641</c:v>
                </c:pt>
                <c:pt idx="166">
                  <c:v>0.69765946502057641</c:v>
                </c:pt>
                <c:pt idx="167">
                  <c:v>0.69765946502057641</c:v>
                </c:pt>
                <c:pt idx="168">
                  <c:v>0.69765946502057641</c:v>
                </c:pt>
                <c:pt idx="169">
                  <c:v>0.65890060585276655</c:v>
                </c:pt>
                <c:pt idx="170">
                  <c:v>0.65890060585276655</c:v>
                </c:pt>
                <c:pt idx="171">
                  <c:v>0.65890060585276655</c:v>
                </c:pt>
                <c:pt idx="172">
                  <c:v>0.65890060585276655</c:v>
                </c:pt>
                <c:pt idx="173">
                  <c:v>0.65890060585276655</c:v>
                </c:pt>
                <c:pt idx="174">
                  <c:v>0.65890060585276655</c:v>
                </c:pt>
                <c:pt idx="175">
                  <c:v>0.61497389879591546</c:v>
                </c:pt>
                <c:pt idx="176">
                  <c:v>0.61497389879591546</c:v>
                </c:pt>
                <c:pt idx="177">
                  <c:v>0.57104719173906437</c:v>
                </c:pt>
                <c:pt idx="178">
                  <c:v>0.57104719173906437</c:v>
                </c:pt>
                <c:pt idx="179">
                  <c:v>0.57104719173906437</c:v>
                </c:pt>
                <c:pt idx="180">
                  <c:v>0.57104719173906437</c:v>
                </c:pt>
                <c:pt idx="181">
                  <c:v>0.57104719173906437</c:v>
                </c:pt>
                <c:pt idx="182">
                  <c:v>0.57104719173906437</c:v>
                </c:pt>
                <c:pt idx="183">
                  <c:v>0.57104719173906437</c:v>
                </c:pt>
                <c:pt idx="184">
                  <c:v>0.57104719173906437</c:v>
                </c:pt>
                <c:pt idx="185">
                  <c:v>0.57104719173906437</c:v>
                </c:pt>
                <c:pt idx="186">
                  <c:v>0.57104719173906437</c:v>
                </c:pt>
                <c:pt idx="187">
                  <c:v>0.57104719173906437</c:v>
                </c:pt>
                <c:pt idx="188">
                  <c:v>0.57104719173906437</c:v>
                </c:pt>
                <c:pt idx="189">
                  <c:v>0.49966629277168134</c:v>
                </c:pt>
                <c:pt idx="190">
                  <c:v>0.49966629277168134</c:v>
                </c:pt>
                <c:pt idx="191">
                  <c:v>0.42828539380429825</c:v>
                </c:pt>
                <c:pt idx="192">
                  <c:v>0.42828539380429825</c:v>
                </c:pt>
                <c:pt idx="193">
                  <c:v>0.42828539380429825</c:v>
                </c:pt>
                <c:pt idx="194">
                  <c:v>0.42828539380429825</c:v>
                </c:pt>
                <c:pt idx="195">
                  <c:v>0.42828539380429825</c:v>
                </c:pt>
                <c:pt idx="196">
                  <c:v>0.42828539380429825</c:v>
                </c:pt>
                <c:pt idx="197">
                  <c:v>0.42828539380429825</c:v>
                </c:pt>
                <c:pt idx="198">
                  <c:v>0.42828539380429825</c:v>
                </c:pt>
                <c:pt idx="199">
                  <c:v>0.42828539380429825</c:v>
                </c:pt>
                <c:pt idx="200">
                  <c:v>0.42828539380429825</c:v>
                </c:pt>
                <c:pt idx="201">
                  <c:v>0.42828539380429825</c:v>
                </c:pt>
                <c:pt idx="202">
                  <c:v>0.42828539380429825</c:v>
                </c:pt>
                <c:pt idx="203">
                  <c:v>0.42828539380429825</c:v>
                </c:pt>
              </c:numCache>
            </c:numRef>
          </c:yVal>
          <c:smooth val="0"/>
          <c:extLst>
            <c:ext xmlns:c16="http://schemas.microsoft.com/office/drawing/2014/chart" uri="{C3380CC4-5D6E-409C-BE32-E72D297353CC}">
              <c16:uniqueId val="{00000001-D3AE-428B-93D3-09CB2EB6912E}"/>
            </c:ext>
          </c:extLst>
        </c:ser>
        <c:ser>
          <c:idx val="2"/>
          <c:order val="2"/>
          <c:tx>
            <c:strRef>
              <c:f>Sheet1!$D$1</c:f>
              <c:strCache>
                <c:ptCount val="1"/>
                <c:pt idx="0">
                  <c:v>E+A Censor</c:v>
                </c:pt>
              </c:strCache>
            </c:strRef>
          </c:tx>
          <c:spPr>
            <a:ln w="15875" cap="rnd">
              <a:noFill/>
              <a:round/>
            </a:ln>
            <a:effectLst/>
          </c:spPr>
          <c:marker>
            <c:symbol val="circle"/>
            <c:size val="3"/>
            <c:spPr>
              <a:noFill/>
              <a:ln w="9525">
                <a:solidFill>
                  <a:schemeClr val="accent2"/>
                </a:solidFill>
              </a:ln>
              <a:effectLst/>
            </c:spPr>
          </c:marker>
          <c:xVal>
            <c:numRef>
              <c:f>Sheet1!$A$2:$A$265</c:f>
              <c:numCache>
                <c:formatCode>General</c:formatCode>
                <c:ptCount val="264"/>
                <c:pt idx="0">
                  <c:v>0</c:v>
                </c:pt>
                <c:pt idx="1">
                  <c:v>1.118421052631579</c:v>
                </c:pt>
                <c:pt idx="2">
                  <c:v>1.118421052631579</c:v>
                </c:pt>
                <c:pt idx="3">
                  <c:v>1.1842105263157896</c:v>
                </c:pt>
                <c:pt idx="4">
                  <c:v>1.1842105263157896</c:v>
                </c:pt>
                <c:pt idx="5">
                  <c:v>1.3486842105263159</c:v>
                </c:pt>
                <c:pt idx="6">
                  <c:v>1.3486842105263159</c:v>
                </c:pt>
                <c:pt idx="7">
                  <c:v>1.4802631578947369</c:v>
                </c:pt>
                <c:pt idx="8">
                  <c:v>1.4802631578947369</c:v>
                </c:pt>
                <c:pt idx="9">
                  <c:v>1.743421052631579</c:v>
                </c:pt>
                <c:pt idx="10">
                  <c:v>1.743421052631579</c:v>
                </c:pt>
                <c:pt idx="11">
                  <c:v>1.9407894736842106</c:v>
                </c:pt>
                <c:pt idx="12">
                  <c:v>1.9407894736842106</c:v>
                </c:pt>
                <c:pt idx="13">
                  <c:v>2.236842105263158</c:v>
                </c:pt>
                <c:pt idx="14">
                  <c:v>2.236842105263158</c:v>
                </c:pt>
                <c:pt idx="15">
                  <c:v>2.3355263157894739</c:v>
                </c:pt>
                <c:pt idx="16">
                  <c:v>2.3355263157894739</c:v>
                </c:pt>
                <c:pt idx="17">
                  <c:v>3.4539473684210527</c:v>
                </c:pt>
                <c:pt idx="18">
                  <c:v>3.4539473684210527</c:v>
                </c:pt>
                <c:pt idx="19">
                  <c:v>3.8486842105263159</c:v>
                </c:pt>
                <c:pt idx="20">
                  <c:v>3.8486842105263159</c:v>
                </c:pt>
                <c:pt idx="21">
                  <c:v>4.2763157894736841</c:v>
                </c:pt>
                <c:pt idx="22">
                  <c:v>4.2763157894736841</c:v>
                </c:pt>
                <c:pt idx="23">
                  <c:v>4.375</c:v>
                </c:pt>
                <c:pt idx="24">
                  <c:v>4.375</c:v>
                </c:pt>
                <c:pt idx="25">
                  <c:v>5.1315789473684212</c:v>
                </c:pt>
                <c:pt idx="26">
                  <c:v>5.1315789473684212</c:v>
                </c:pt>
                <c:pt idx="27">
                  <c:v>5.7565789473684212</c:v>
                </c:pt>
                <c:pt idx="28">
                  <c:v>5.7565789473684212</c:v>
                </c:pt>
                <c:pt idx="29">
                  <c:v>5.7894736842105265</c:v>
                </c:pt>
                <c:pt idx="30">
                  <c:v>5.7894736842105265</c:v>
                </c:pt>
                <c:pt idx="31">
                  <c:v>6.8421052631578947</c:v>
                </c:pt>
                <c:pt idx="32">
                  <c:v>6.8421052631578947</c:v>
                </c:pt>
                <c:pt idx="33">
                  <c:v>8.3223684210526319</c:v>
                </c:pt>
                <c:pt idx="34">
                  <c:v>8.3223684210526319</c:v>
                </c:pt>
                <c:pt idx="35">
                  <c:v>8.6184210526315788</c:v>
                </c:pt>
                <c:pt idx="36">
                  <c:v>8.6184210526315788</c:v>
                </c:pt>
                <c:pt idx="37">
                  <c:v>8.8157894736842106</c:v>
                </c:pt>
                <c:pt idx="38">
                  <c:v>8.8157894736842106</c:v>
                </c:pt>
                <c:pt idx="39">
                  <c:v>11.118421052631579</c:v>
                </c:pt>
                <c:pt idx="40">
                  <c:v>11.118421052631579</c:v>
                </c:pt>
                <c:pt idx="41">
                  <c:v>11.480263157894738</c:v>
                </c:pt>
                <c:pt idx="42">
                  <c:v>11.480263157894738</c:v>
                </c:pt>
                <c:pt idx="43">
                  <c:v>11.513157894736842</c:v>
                </c:pt>
                <c:pt idx="44">
                  <c:v>11.513157894736842</c:v>
                </c:pt>
                <c:pt idx="45">
                  <c:v>11.513157894736842</c:v>
                </c:pt>
                <c:pt idx="46">
                  <c:v>11.513157894736842</c:v>
                </c:pt>
                <c:pt idx="47">
                  <c:v>11.644736842105264</c:v>
                </c:pt>
                <c:pt idx="48">
                  <c:v>11.644736842105264</c:v>
                </c:pt>
                <c:pt idx="49">
                  <c:v>12.105263157894738</c:v>
                </c:pt>
                <c:pt idx="50">
                  <c:v>12.105263157894738</c:v>
                </c:pt>
                <c:pt idx="51">
                  <c:v>12.138157894736842</c:v>
                </c:pt>
                <c:pt idx="52">
                  <c:v>12.138157894736842</c:v>
                </c:pt>
                <c:pt idx="53">
                  <c:v>12.368421052631579</c:v>
                </c:pt>
                <c:pt idx="54">
                  <c:v>12.368421052631579</c:v>
                </c:pt>
                <c:pt idx="55">
                  <c:v>12.861842105263159</c:v>
                </c:pt>
                <c:pt idx="56">
                  <c:v>12.861842105263159</c:v>
                </c:pt>
                <c:pt idx="57">
                  <c:v>12.894736842105264</c:v>
                </c:pt>
                <c:pt idx="58">
                  <c:v>12.894736842105264</c:v>
                </c:pt>
                <c:pt idx="59">
                  <c:v>12.993421052631579</c:v>
                </c:pt>
                <c:pt idx="60">
                  <c:v>12.993421052631579</c:v>
                </c:pt>
                <c:pt idx="61">
                  <c:v>13.256578947368421</c:v>
                </c:pt>
                <c:pt idx="62">
                  <c:v>13.256578947368421</c:v>
                </c:pt>
                <c:pt idx="63">
                  <c:v>13.256578947368421</c:v>
                </c:pt>
                <c:pt idx="64">
                  <c:v>13.256578947368421</c:v>
                </c:pt>
                <c:pt idx="65">
                  <c:v>13.322368421052632</c:v>
                </c:pt>
                <c:pt idx="66">
                  <c:v>13.322368421052632</c:v>
                </c:pt>
                <c:pt idx="67">
                  <c:v>13.980263157894738</c:v>
                </c:pt>
                <c:pt idx="68">
                  <c:v>13.980263157894738</c:v>
                </c:pt>
                <c:pt idx="69">
                  <c:v>14.309210526315789</c:v>
                </c:pt>
                <c:pt idx="70">
                  <c:v>14.309210526315789</c:v>
                </c:pt>
                <c:pt idx="71">
                  <c:v>14.572368421052632</c:v>
                </c:pt>
                <c:pt idx="72">
                  <c:v>14.572368421052632</c:v>
                </c:pt>
                <c:pt idx="73">
                  <c:v>14.736842105263159</c:v>
                </c:pt>
                <c:pt idx="74">
                  <c:v>14.736842105263159</c:v>
                </c:pt>
                <c:pt idx="75">
                  <c:v>15.131578947368421</c:v>
                </c:pt>
                <c:pt idx="76">
                  <c:v>15.131578947368421</c:v>
                </c:pt>
                <c:pt idx="77">
                  <c:v>15.394736842105264</c:v>
                </c:pt>
                <c:pt idx="78">
                  <c:v>15.394736842105264</c:v>
                </c:pt>
                <c:pt idx="79">
                  <c:v>15.460526315789474</c:v>
                </c:pt>
                <c:pt idx="80">
                  <c:v>15.460526315789474</c:v>
                </c:pt>
                <c:pt idx="81">
                  <c:v>16.085526315789476</c:v>
                </c:pt>
                <c:pt idx="82">
                  <c:v>16.085526315789476</c:v>
                </c:pt>
                <c:pt idx="83">
                  <c:v>16.940789473684212</c:v>
                </c:pt>
                <c:pt idx="84">
                  <c:v>16.940789473684212</c:v>
                </c:pt>
                <c:pt idx="85">
                  <c:v>16.940789473684212</c:v>
                </c:pt>
                <c:pt idx="86">
                  <c:v>16.940789473684212</c:v>
                </c:pt>
                <c:pt idx="87">
                  <c:v>17.006578947368421</c:v>
                </c:pt>
                <c:pt idx="88">
                  <c:v>17.006578947368421</c:v>
                </c:pt>
                <c:pt idx="89">
                  <c:v>17.203947368421055</c:v>
                </c:pt>
                <c:pt idx="90">
                  <c:v>17.203947368421055</c:v>
                </c:pt>
                <c:pt idx="91">
                  <c:v>17.664473684210527</c:v>
                </c:pt>
                <c:pt idx="92">
                  <c:v>17.664473684210527</c:v>
                </c:pt>
                <c:pt idx="93">
                  <c:v>17.92763157894737</c:v>
                </c:pt>
                <c:pt idx="94">
                  <c:v>17.92763157894737</c:v>
                </c:pt>
                <c:pt idx="95">
                  <c:v>18.190789473684212</c:v>
                </c:pt>
                <c:pt idx="96">
                  <c:v>18.190789473684212</c:v>
                </c:pt>
                <c:pt idx="97">
                  <c:v>18.519736842105264</c:v>
                </c:pt>
                <c:pt idx="98">
                  <c:v>18.519736842105264</c:v>
                </c:pt>
                <c:pt idx="99">
                  <c:v>19.243421052631579</c:v>
                </c:pt>
                <c:pt idx="100">
                  <c:v>19.243421052631579</c:v>
                </c:pt>
                <c:pt idx="101">
                  <c:v>19.572368421052634</c:v>
                </c:pt>
                <c:pt idx="102">
                  <c:v>19.572368421052634</c:v>
                </c:pt>
                <c:pt idx="103">
                  <c:v>19.703947368421055</c:v>
                </c:pt>
                <c:pt idx="104">
                  <c:v>19.703947368421055</c:v>
                </c:pt>
                <c:pt idx="105">
                  <c:v>20.263157894736842</c:v>
                </c:pt>
                <c:pt idx="106">
                  <c:v>20.263157894736842</c:v>
                </c:pt>
                <c:pt idx="107">
                  <c:v>20.296052631578949</c:v>
                </c:pt>
                <c:pt idx="108">
                  <c:v>20.296052631578949</c:v>
                </c:pt>
                <c:pt idx="109">
                  <c:v>20.921052631578949</c:v>
                </c:pt>
                <c:pt idx="110">
                  <c:v>20.921052631578949</c:v>
                </c:pt>
                <c:pt idx="111">
                  <c:v>22.039473684210527</c:v>
                </c:pt>
                <c:pt idx="112">
                  <c:v>22.039473684210527</c:v>
                </c:pt>
                <c:pt idx="113">
                  <c:v>22.960526315789476</c:v>
                </c:pt>
                <c:pt idx="114">
                  <c:v>22.960526315789476</c:v>
                </c:pt>
                <c:pt idx="115">
                  <c:v>24.901315789473685</c:v>
                </c:pt>
                <c:pt idx="116">
                  <c:v>24.901315789473685</c:v>
                </c:pt>
                <c:pt idx="117">
                  <c:v>25.065789473684212</c:v>
                </c:pt>
                <c:pt idx="118">
                  <c:v>25.065789473684212</c:v>
                </c:pt>
                <c:pt idx="119">
                  <c:v>25.263157894736842</c:v>
                </c:pt>
                <c:pt idx="120">
                  <c:v>25.263157894736842</c:v>
                </c:pt>
                <c:pt idx="121">
                  <c:v>25.789473684210527</c:v>
                </c:pt>
                <c:pt idx="122">
                  <c:v>25.789473684210527</c:v>
                </c:pt>
                <c:pt idx="123">
                  <c:v>26.743421052631579</c:v>
                </c:pt>
                <c:pt idx="124">
                  <c:v>26.743421052631579</c:v>
                </c:pt>
                <c:pt idx="125">
                  <c:v>27.368421052631579</c:v>
                </c:pt>
                <c:pt idx="126">
                  <c:v>27.368421052631579</c:v>
                </c:pt>
                <c:pt idx="127">
                  <c:v>27.861842105263158</c:v>
                </c:pt>
                <c:pt idx="128">
                  <c:v>27.861842105263158</c:v>
                </c:pt>
                <c:pt idx="129">
                  <c:v>28.815789473684212</c:v>
                </c:pt>
                <c:pt idx="130">
                  <c:v>28.815789473684212</c:v>
                </c:pt>
                <c:pt idx="131">
                  <c:v>29.144736842105264</c:v>
                </c:pt>
                <c:pt idx="132">
                  <c:v>29.144736842105264</c:v>
                </c:pt>
                <c:pt idx="133">
                  <c:v>31.67763157894737</c:v>
                </c:pt>
                <c:pt idx="134">
                  <c:v>31.67763157894737</c:v>
                </c:pt>
                <c:pt idx="135">
                  <c:v>33.585526315789473</c:v>
                </c:pt>
                <c:pt idx="136">
                  <c:v>33.585526315789473</c:v>
                </c:pt>
                <c:pt idx="137">
                  <c:v>0</c:v>
                </c:pt>
                <c:pt idx="138">
                  <c:v>3.2894736842105261E-2</c:v>
                </c:pt>
                <c:pt idx="139">
                  <c:v>3.2894736842105261E-2</c:v>
                </c:pt>
                <c:pt idx="140">
                  <c:v>0.92105263157894746</c:v>
                </c:pt>
                <c:pt idx="141">
                  <c:v>0.92105263157894746</c:v>
                </c:pt>
                <c:pt idx="142">
                  <c:v>1.5460526315789473</c:v>
                </c:pt>
                <c:pt idx="143">
                  <c:v>1.5460526315789473</c:v>
                </c:pt>
                <c:pt idx="144">
                  <c:v>3.3223684210526319</c:v>
                </c:pt>
                <c:pt idx="145">
                  <c:v>3.3223684210526319</c:v>
                </c:pt>
                <c:pt idx="146">
                  <c:v>3.9802631578947372</c:v>
                </c:pt>
                <c:pt idx="147">
                  <c:v>3.9802631578947372</c:v>
                </c:pt>
                <c:pt idx="148">
                  <c:v>4.4078947368421053</c:v>
                </c:pt>
                <c:pt idx="149">
                  <c:v>4.4078947368421053</c:v>
                </c:pt>
                <c:pt idx="150">
                  <c:v>4.5723684210526319</c:v>
                </c:pt>
                <c:pt idx="151">
                  <c:v>4.5723684210526319</c:v>
                </c:pt>
                <c:pt idx="152">
                  <c:v>5.0986842105263159</c:v>
                </c:pt>
                <c:pt idx="153">
                  <c:v>5.0986842105263159</c:v>
                </c:pt>
                <c:pt idx="154">
                  <c:v>7.1052631578947372</c:v>
                </c:pt>
                <c:pt idx="155">
                  <c:v>7.1052631578947372</c:v>
                </c:pt>
                <c:pt idx="156">
                  <c:v>8.1907894736842106</c:v>
                </c:pt>
                <c:pt idx="157">
                  <c:v>8.1907894736842106</c:v>
                </c:pt>
                <c:pt idx="158">
                  <c:v>9.3421052631578956</c:v>
                </c:pt>
                <c:pt idx="159">
                  <c:v>9.3421052631578956</c:v>
                </c:pt>
                <c:pt idx="160">
                  <c:v>10.164473684210527</c:v>
                </c:pt>
                <c:pt idx="161">
                  <c:v>10.164473684210527</c:v>
                </c:pt>
                <c:pt idx="162">
                  <c:v>11.907894736842106</c:v>
                </c:pt>
                <c:pt idx="163">
                  <c:v>11.907894736842106</c:v>
                </c:pt>
                <c:pt idx="164">
                  <c:v>12.236842105263159</c:v>
                </c:pt>
                <c:pt idx="165">
                  <c:v>12.236842105263159</c:v>
                </c:pt>
                <c:pt idx="166">
                  <c:v>12.302631578947368</c:v>
                </c:pt>
                <c:pt idx="167">
                  <c:v>12.302631578947368</c:v>
                </c:pt>
                <c:pt idx="168">
                  <c:v>13.421052631578949</c:v>
                </c:pt>
                <c:pt idx="169">
                  <c:v>13.421052631578949</c:v>
                </c:pt>
                <c:pt idx="170">
                  <c:v>13.980263157894738</c:v>
                </c:pt>
                <c:pt idx="171">
                  <c:v>13.980263157894738</c:v>
                </c:pt>
                <c:pt idx="172">
                  <c:v>14.078947368421053</c:v>
                </c:pt>
                <c:pt idx="173">
                  <c:v>14.078947368421053</c:v>
                </c:pt>
                <c:pt idx="174">
                  <c:v>14.342105263157896</c:v>
                </c:pt>
                <c:pt idx="175">
                  <c:v>14.342105263157896</c:v>
                </c:pt>
                <c:pt idx="176">
                  <c:v>14.440789473684211</c:v>
                </c:pt>
                <c:pt idx="177">
                  <c:v>14.440789473684211</c:v>
                </c:pt>
                <c:pt idx="178">
                  <c:v>15.197368421052632</c:v>
                </c:pt>
                <c:pt idx="179">
                  <c:v>15.197368421052632</c:v>
                </c:pt>
                <c:pt idx="180">
                  <c:v>17.072368421052634</c:v>
                </c:pt>
                <c:pt idx="181">
                  <c:v>17.072368421052634</c:v>
                </c:pt>
                <c:pt idx="182">
                  <c:v>17.5</c:v>
                </c:pt>
                <c:pt idx="183">
                  <c:v>17.5</c:v>
                </c:pt>
                <c:pt idx="184">
                  <c:v>18.914473684210527</c:v>
                </c:pt>
                <c:pt idx="185">
                  <c:v>18.914473684210527</c:v>
                </c:pt>
                <c:pt idx="186">
                  <c:v>20.065789473684212</c:v>
                </c:pt>
                <c:pt idx="187">
                  <c:v>20.065789473684212</c:v>
                </c:pt>
                <c:pt idx="188">
                  <c:v>22.335526315789476</c:v>
                </c:pt>
                <c:pt idx="189">
                  <c:v>22.335526315789476</c:v>
                </c:pt>
                <c:pt idx="190">
                  <c:v>22.467105263157897</c:v>
                </c:pt>
                <c:pt idx="191">
                  <c:v>22.467105263157897</c:v>
                </c:pt>
                <c:pt idx="192">
                  <c:v>24.078947368421055</c:v>
                </c:pt>
                <c:pt idx="193">
                  <c:v>24.078947368421055</c:v>
                </c:pt>
                <c:pt idx="194">
                  <c:v>25.098684210526319</c:v>
                </c:pt>
                <c:pt idx="195">
                  <c:v>25.098684210526319</c:v>
                </c:pt>
                <c:pt idx="196">
                  <c:v>25.164473684210527</c:v>
                </c:pt>
                <c:pt idx="197">
                  <c:v>25.164473684210527</c:v>
                </c:pt>
                <c:pt idx="198">
                  <c:v>25.263157894736842</c:v>
                </c:pt>
                <c:pt idx="199">
                  <c:v>25.263157894736842</c:v>
                </c:pt>
                <c:pt idx="200">
                  <c:v>27.631578947368421</c:v>
                </c:pt>
                <c:pt idx="201">
                  <c:v>27.631578947368421</c:v>
                </c:pt>
                <c:pt idx="202">
                  <c:v>28.684210526315791</c:v>
                </c:pt>
                <c:pt idx="203">
                  <c:v>28.684210526315791</c:v>
                </c:pt>
                <c:pt idx="204">
                  <c:v>1.743421052631579</c:v>
                </c:pt>
                <c:pt idx="205">
                  <c:v>2.236842105263158</c:v>
                </c:pt>
                <c:pt idx="206">
                  <c:v>8.3223684210526319</c:v>
                </c:pt>
                <c:pt idx="207">
                  <c:v>11.118421052631579</c:v>
                </c:pt>
                <c:pt idx="208">
                  <c:v>11.480263157894738</c:v>
                </c:pt>
                <c:pt idx="209">
                  <c:v>11.513157894736842</c:v>
                </c:pt>
                <c:pt idx="210">
                  <c:v>12.894736842105264</c:v>
                </c:pt>
                <c:pt idx="211">
                  <c:v>12.993421052631579</c:v>
                </c:pt>
                <c:pt idx="212">
                  <c:v>13.256578947368421</c:v>
                </c:pt>
                <c:pt idx="213">
                  <c:v>13.256578947368421</c:v>
                </c:pt>
                <c:pt idx="214">
                  <c:v>13.322368421052632</c:v>
                </c:pt>
                <c:pt idx="215">
                  <c:v>14.309210526315789</c:v>
                </c:pt>
                <c:pt idx="216">
                  <c:v>14.736842105263159</c:v>
                </c:pt>
                <c:pt idx="217">
                  <c:v>15.131578947368421</c:v>
                </c:pt>
                <c:pt idx="218">
                  <c:v>15.394736842105264</c:v>
                </c:pt>
                <c:pt idx="219">
                  <c:v>15.460526315789474</c:v>
                </c:pt>
                <c:pt idx="220">
                  <c:v>16.085526315789476</c:v>
                </c:pt>
                <c:pt idx="221">
                  <c:v>16.940789473684212</c:v>
                </c:pt>
                <c:pt idx="222">
                  <c:v>16.940789473684212</c:v>
                </c:pt>
                <c:pt idx="223">
                  <c:v>17.203947368421055</c:v>
                </c:pt>
                <c:pt idx="224">
                  <c:v>17.664473684210527</c:v>
                </c:pt>
                <c:pt idx="225">
                  <c:v>17.92763157894737</c:v>
                </c:pt>
                <c:pt idx="226">
                  <c:v>18.519736842105264</c:v>
                </c:pt>
                <c:pt idx="227">
                  <c:v>19.243421052631579</c:v>
                </c:pt>
                <c:pt idx="228">
                  <c:v>19.703947368421055</c:v>
                </c:pt>
                <c:pt idx="229">
                  <c:v>20.263157894736842</c:v>
                </c:pt>
                <c:pt idx="230">
                  <c:v>20.296052631578949</c:v>
                </c:pt>
                <c:pt idx="231">
                  <c:v>20.921052631578949</c:v>
                </c:pt>
                <c:pt idx="232">
                  <c:v>22.960526315789476</c:v>
                </c:pt>
                <c:pt idx="233">
                  <c:v>25.065789473684212</c:v>
                </c:pt>
                <c:pt idx="234">
                  <c:v>25.263157894736842</c:v>
                </c:pt>
                <c:pt idx="235">
                  <c:v>25.789473684210527</c:v>
                </c:pt>
                <c:pt idx="236">
                  <c:v>26.743421052631579</c:v>
                </c:pt>
                <c:pt idx="237">
                  <c:v>27.368421052631579</c:v>
                </c:pt>
                <c:pt idx="238">
                  <c:v>27.861842105263158</c:v>
                </c:pt>
                <c:pt idx="239">
                  <c:v>28.815789473684212</c:v>
                </c:pt>
                <c:pt idx="240">
                  <c:v>29.144736842105264</c:v>
                </c:pt>
                <c:pt idx="241">
                  <c:v>31.67763157894737</c:v>
                </c:pt>
                <c:pt idx="242">
                  <c:v>33.585526315789473</c:v>
                </c:pt>
                <c:pt idx="243">
                  <c:v>3.2894736842105261E-2</c:v>
                </c:pt>
                <c:pt idx="244">
                  <c:v>1.5460526315789473</c:v>
                </c:pt>
                <c:pt idx="245">
                  <c:v>4.4078947368421053</c:v>
                </c:pt>
                <c:pt idx="246">
                  <c:v>7.1052631578947372</c:v>
                </c:pt>
                <c:pt idx="247">
                  <c:v>12.236842105263159</c:v>
                </c:pt>
                <c:pt idx="248">
                  <c:v>12.302631578947368</c:v>
                </c:pt>
                <c:pt idx="249">
                  <c:v>13.980263157894738</c:v>
                </c:pt>
                <c:pt idx="250">
                  <c:v>14.078947368421053</c:v>
                </c:pt>
                <c:pt idx="251">
                  <c:v>15.197368421052632</c:v>
                </c:pt>
                <c:pt idx="252">
                  <c:v>17.072368421052634</c:v>
                </c:pt>
                <c:pt idx="253">
                  <c:v>17.5</c:v>
                </c:pt>
                <c:pt idx="254">
                  <c:v>18.914473684210527</c:v>
                </c:pt>
                <c:pt idx="255">
                  <c:v>20.065789473684212</c:v>
                </c:pt>
                <c:pt idx="256">
                  <c:v>24.078947368421055</c:v>
                </c:pt>
                <c:pt idx="257">
                  <c:v>25.098684210526319</c:v>
                </c:pt>
                <c:pt idx="258">
                  <c:v>25.164473684210527</c:v>
                </c:pt>
                <c:pt idx="259">
                  <c:v>25.263157894736842</c:v>
                </c:pt>
                <c:pt idx="260">
                  <c:v>27.631578947368421</c:v>
                </c:pt>
                <c:pt idx="261">
                  <c:v>28.684210526315791</c:v>
                </c:pt>
                <c:pt idx="262">
                  <c:v>0</c:v>
                </c:pt>
                <c:pt idx="263">
                  <c:v>34</c:v>
                </c:pt>
              </c:numCache>
            </c:numRef>
          </c:xVal>
          <c:yVal>
            <c:numRef>
              <c:f>Sheet1!$D$2:$D$265</c:f>
              <c:numCache>
                <c:formatCode>General</c:formatCode>
                <c:ptCount val="264"/>
                <c:pt idx="204">
                  <c:v>0.94117647058823539</c:v>
                </c:pt>
                <c:pt idx="205">
                  <c:v>0.92623716153127922</c:v>
                </c:pt>
                <c:pt idx="206">
                  <c:v>0.78957921966600841</c:v>
                </c:pt>
                <c:pt idx="207">
                  <c:v>0.75861532869871395</c:v>
                </c:pt>
                <c:pt idx="208">
                  <c:v>0.75861532869871395</c:v>
                </c:pt>
                <c:pt idx="209">
                  <c:v>0.75861532869871395</c:v>
                </c:pt>
                <c:pt idx="210">
                  <c:v>0.65966550321627293</c:v>
                </c:pt>
                <c:pt idx="211">
                  <c:v>0.65966550321627293</c:v>
                </c:pt>
                <c:pt idx="212">
                  <c:v>0.65966550321627293</c:v>
                </c:pt>
                <c:pt idx="213">
                  <c:v>0.65966550321627293</c:v>
                </c:pt>
                <c:pt idx="214">
                  <c:v>0.65966550321627293</c:v>
                </c:pt>
                <c:pt idx="215">
                  <c:v>0.64081791741009375</c:v>
                </c:pt>
                <c:pt idx="216">
                  <c:v>0.62139919264009091</c:v>
                </c:pt>
                <c:pt idx="217">
                  <c:v>0.62139919264009091</c:v>
                </c:pt>
                <c:pt idx="218">
                  <c:v>0.62139919264009091</c:v>
                </c:pt>
                <c:pt idx="219">
                  <c:v>0.62139919264009091</c:v>
                </c:pt>
                <c:pt idx="220">
                  <c:v>0.62139919264009091</c:v>
                </c:pt>
                <c:pt idx="221">
                  <c:v>0.62139919264009091</c:v>
                </c:pt>
                <c:pt idx="222">
                  <c:v>0.62139919264009091</c:v>
                </c:pt>
                <c:pt idx="223">
                  <c:v>0.5965432249344873</c:v>
                </c:pt>
                <c:pt idx="224">
                  <c:v>0.5965432249344873</c:v>
                </c:pt>
                <c:pt idx="225">
                  <c:v>0.5965432249344873</c:v>
                </c:pt>
                <c:pt idx="226">
                  <c:v>0.56813640469951165</c:v>
                </c:pt>
                <c:pt idx="227">
                  <c:v>0.56813640469951165</c:v>
                </c:pt>
                <c:pt idx="228">
                  <c:v>0.53657327110509434</c:v>
                </c:pt>
                <c:pt idx="229">
                  <c:v>0.53657327110509434</c:v>
                </c:pt>
                <c:pt idx="230">
                  <c:v>0.53657327110509434</c:v>
                </c:pt>
                <c:pt idx="231">
                  <c:v>0.53657327110509434</c:v>
                </c:pt>
                <c:pt idx="232">
                  <c:v>0.4952984040970102</c:v>
                </c:pt>
                <c:pt idx="233">
                  <c:v>0.45027127645182746</c:v>
                </c:pt>
                <c:pt idx="234">
                  <c:v>0.45027127645182746</c:v>
                </c:pt>
                <c:pt idx="235">
                  <c:v>0.45027127645182746</c:v>
                </c:pt>
                <c:pt idx="236">
                  <c:v>0.45027127645182746</c:v>
                </c:pt>
                <c:pt idx="237">
                  <c:v>0.45027127645182746</c:v>
                </c:pt>
                <c:pt idx="238">
                  <c:v>0.45027127645182746</c:v>
                </c:pt>
                <c:pt idx="239">
                  <c:v>0.45027127645182746</c:v>
                </c:pt>
                <c:pt idx="240">
                  <c:v>0.45027127645182746</c:v>
                </c:pt>
                <c:pt idx="241">
                  <c:v>0.45027127645182746</c:v>
                </c:pt>
                <c:pt idx="242">
                  <c:v>0.45027127645182746</c:v>
                </c:pt>
              </c:numCache>
            </c:numRef>
          </c:yVal>
          <c:smooth val="0"/>
          <c:extLst>
            <c:ext xmlns:c16="http://schemas.microsoft.com/office/drawing/2014/chart" uri="{C3380CC4-5D6E-409C-BE32-E72D297353CC}">
              <c16:uniqueId val="{00000002-D3AE-428B-93D3-09CB2EB6912E}"/>
            </c:ext>
          </c:extLst>
        </c:ser>
        <c:ser>
          <c:idx val="3"/>
          <c:order val="3"/>
          <c:tx>
            <c:strRef>
              <c:f>Sheet1!$E$1</c:f>
              <c:strCache>
                <c:ptCount val="1"/>
                <c:pt idx="0">
                  <c:v>A Censor</c:v>
                </c:pt>
              </c:strCache>
            </c:strRef>
          </c:tx>
          <c:spPr>
            <a:ln w="19050" cap="rnd">
              <a:noFill/>
              <a:round/>
            </a:ln>
            <a:effectLst/>
          </c:spPr>
          <c:marker>
            <c:symbol val="circle"/>
            <c:size val="3"/>
            <c:spPr>
              <a:noFill/>
              <a:ln w="9525">
                <a:solidFill>
                  <a:schemeClr val="bg1">
                    <a:lumMod val="50000"/>
                  </a:schemeClr>
                </a:solidFill>
              </a:ln>
              <a:effectLst/>
            </c:spPr>
          </c:marker>
          <c:xVal>
            <c:numRef>
              <c:f>Sheet1!$A$2:$A$265</c:f>
              <c:numCache>
                <c:formatCode>General</c:formatCode>
                <c:ptCount val="264"/>
                <c:pt idx="0">
                  <c:v>0</c:v>
                </c:pt>
                <c:pt idx="1">
                  <c:v>1.118421052631579</c:v>
                </c:pt>
                <c:pt idx="2">
                  <c:v>1.118421052631579</c:v>
                </c:pt>
                <c:pt idx="3">
                  <c:v>1.1842105263157896</c:v>
                </c:pt>
                <c:pt idx="4">
                  <c:v>1.1842105263157896</c:v>
                </c:pt>
                <c:pt idx="5">
                  <c:v>1.3486842105263159</c:v>
                </c:pt>
                <c:pt idx="6">
                  <c:v>1.3486842105263159</c:v>
                </c:pt>
                <c:pt idx="7">
                  <c:v>1.4802631578947369</c:v>
                </c:pt>
                <c:pt idx="8">
                  <c:v>1.4802631578947369</c:v>
                </c:pt>
                <c:pt idx="9">
                  <c:v>1.743421052631579</c:v>
                </c:pt>
                <c:pt idx="10">
                  <c:v>1.743421052631579</c:v>
                </c:pt>
                <c:pt idx="11">
                  <c:v>1.9407894736842106</c:v>
                </c:pt>
                <c:pt idx="12">
                  <c:v>1.9407894736842106</c:v>
                </c:pt>
                <c:pt idx="13">
                  <c:v>2.236842105263158</c:v>
                </c:pt>
                <c:pt idx="14">
                  <c:v>2.236842105263158</c:v>
                </c:pt>
                <c:pt idx="15">
                  <c:v>2.3355263157894739</c:v>
                </c:pt>
                <c:pt idx="16">
                  <c:v>2.3355263157894739</c:v>
                </c:pt>
                <c:pt idx="17">
                  <c:v>3.4539473684210527</c:v>
                </c:pt>
                <c:pt idx="18">
                  <c:v>3.4539473684210527</c:v>
                </c:pt>
                <c:pt idx="19">
                  <c:v>3.8486842105263159</c:v>
                </c:pt>
                <c:pt idx="20">
                  <c:v>3.8486842105263159</c:v>
                </c:pt>
                <c:pt idx="21">
                  <c:v>4.2763157894736841</c:v>
                </c:pt>
                <c:pt idx="22">
                  <c:v>4.2763157894736841</c:v>
                </c:pt>
                <c:pt idx="23">
                  <c:v>4.375</c:v>
                </c:pt>
                <c:pt idx="24">
                  <c:v>4.375</c:v>
                </c:pt>
                <c:pt idx="25">
                  <c:v>5.1315789473684212</c:v>
                </c:pt>
                <c:pt idx="26">
                  <c:v>5.1315789473684212</c:v>
                </c:pt>
                <c:pt idx="27">
                  <c:v>5.7565789473684212</c:v>
                </c:pt>
                <c:pt idx="28">
                  <c:v>5.7565789473684212</c:v>
                </c:pt>
                <c:pt idx="29">
                  <c:v>5.7894736842105265</c:v>
                </c:pt>
                <c:pt idx="30">
                  <c:v>5.7894736842105265</c:v>
                </c:pt>
                <c:pt idx="31">
                  <c:v>6.8421052631578947</c:v>
                </c:pt>
                <c:pt idx="32">
                  <c:v>6.8421052631578947</c:v>
                </c:pt>
                <c:pt idx="33">
                  <c:v>8.3223684210526319</c:v>
                </c:pt>
                <c:pt idx="34">
                  <c:v>8.3223684210526319</c:v>
                </c:pt>
                <c:pt idx="35">
                  <c:v>8.6184210526315788</c:v>
                </c:pt>
                <c:pt idx="36">
                  <c:v>8.6184210526315788</c:v>
                </c:pt>
                <c:pt idx="37">
                  <c:v>8.8157894736842106</c:v>
                </c:pt>
                <c:pt idx="38">
                  <c:v>8.8157894736842106</c:v>
                </c:pt>
                <c:pt idx="39">
                  <c:v>11.118421052631579</c:v>
                </c:pt>
                <c:pt idx="40">
                  <c:v>11.118421052631579</c:v>
                </c:pt>
                <c:pt idx="41">
                  <c:v>11.480263157894738</c:v>
                </c:pt>
                <c:pt idx="42">
                  <c:v>11.480263157894738</c:v>
                </c:pt>
                <c:pt idx="43">
                  <c:v>11.513157894736842</c:v>
                </c:pt>
                <c:pt idx="44">
                  <c:v>11.513157894736842</c:v>
                </c:pt>
                <c:pt idx="45">
                  <c:v>11.513157894736842</c:v>
                </c:pt>
                <c:pt idx="46">
                  <c:v>11.513157894736842</c:v>
                </c:pt>
                <c:pt idx="47">
                  <c:v>11.644736842105264</c:v>
                </c:pt>
                <c:pt idx="48">
                  <c:v>11.644736842105264</c:v>
                </c:pt>
                <c:pt idx="49">
                  <c:v>12.105263157894738</c:v>
                </c:pt>
                <c:pt idx="50">
                  <c:v>12.105263157894738</c:v>
                </c:pt>
                <c:pt idx="51">
                  <c:v>12.138157894736842</c:v>
                </c:pt>
                <c:pt idx="52">
                  <c:v>12.138157894736842</c:v>
                </c:pt>
                <c:pt idx="53">
                  <c:v>12.368421052631579</c:v>
                </c:pt>
                <c:pt idx="54">
                  <c:v>12.368421052631579</c:v>
                </c:pt>
                <c:pt idx="55">
                  <c:v>12.861842105263159</c:v>
                </c:pt>
                <c:pt idx="56">
                  <c:v>12.861842105263159</c:v>
                </c:pt>
                <c:pt idx="57">
                  <c:v>12.894736842105264</c:v>
                </c:pt>
                <c:pt idx="58">
                  <c:v>12.894736842105264</c:v>
                </c:pt>
                <c:pt idx="59">
                  <c:v>12.993421052631579</c:v>
                </c:pt>
                <c:pt idx="60">
                  <c:v>12.993421052631579</c:v>
                </c:pt>
                <c:pt idx="61">
                  <c:v>13.256578947368421</c:v>
                </c:pt>
                <c:pt idx="62">
                  <c:v>13.256578947368421</c:v>
                </c:pt>
                <c:pt idx="63">
                  <c:v>13.256578947368421</c:v>
                </c:pt>
                <c:pt idx="64">
                  <c:v>13.256578947368421</c:v>
                </c:pt>
                <c:pt idx="65">
                  <c:v>13.322368421052632</c:v>
                </c:pt>
                <c:pt idx="66">
                  <c:v>13.322368421052632</c:v>
                </c:pt>
                <c:pt idx="67">
                  <c:v>13.980263157894738</c:v>
                </c:pt>
                <c:pt idx="68">
                  <c:v>13.980263157894738</c:v>
                </c:pt>
                <c:pt idx="69">
                  <c:v>14.309210526315789</c:v>
                </c:pt>
                <c:pt idx="70">
                  <c:v>14.309210526315789</c:v>
                </c:pt>
                <c:pt idx="71">
                  <c:v>14.572368421052632</c:v>
                </c:pt>
                <c:pt idx="72">
                  <c:v>14.572368421052632</c:v>
                </c:pt>
                <c:pt idx="73">
                  <c:v>14.736842105263159</c:v>
                </c:pt>
                <c:pt idx="74">
                  <c:v>14.736842105263159</c:v>
                </c:pt>
                <c:pt idx="75">
                  <c:v>15.131578947368421</c:v>
                </c:pt>
                <c:pt idx="76">
                  <c:v>15.131578947368421</c:v>
                </c:pt>
                <c:pt idx="77">
                  <c:v>15.394736842105264</c:v>
                </c:pt>
                <c:pt idx="78">
                  <c:v>15.394736842105264</c:v>
                </c:pt>
                <c:pt idx="79">
                  <c:v>15.460526315789474</c:v>
                </c:pt>
                <c:pt idx="80">
                  <c:v>15.460526315789474</c:v>
                </c:pt>
                <c:pt idx="81">
                  <c:v>16.085526315789476</c:v>
                </c:pt>
                <c:pt idx="82">
                  <c:v>16.085526315789476</c:v>
                </c:pt>
                <c:pt idx="83">
                  <c:v>16.940789473684212</c:v>
                </c:pt>
                <c:pt idx="84">
                  <c:v>16.940789473684212</c:v>
                </c:pt>
                <c:pt idx="85">
                  <c:v>16.940789473684212</c:v>
                </c:pt>
                <c:pt idx="86">
                  <c:v>16.940789473684212</c:v>
                </c:pt>
                <c:pt idx="87">
                  <c:v>17.006578947368421</c:v>
                </c:pt>
                <c:pt idx="88">
                  <c:v>17.006578947368421</c:v>
                </c:pt>
                <c:pt idx="89">
                  <c:v>17.203947368421055</c:v>
                </c:pt>
                <c:pt idx="90">
                  <c:v>17.203947368421055</c:v>
                </c:pt>
                <c:pt idx="91">
                  <c:v>17.664473684210527</c:v>
                </c:pt>
                <c:pt idx="92">
                  <c:v>17.664473684210527</c:v>
                </c:pt>
                <c:pt idx="93">
                  <c:v>17.92763157894737</c:v>
                </c:pt>
                <c:pt idx="94">
                  <c:v>17.92763157894737</c:v>
                </c:pt>
                <c:pt idx="95">
                  <c:v>18.190789473684212</c:v>
                </c:pt>
                <c:pt idx="96">
                  <c:v>18.190789473684212</c:v>
                </c:pt>
                <c:pt idx="97">
                  <c:v>18.519736842105264</c:v>
                </c:pt>
                <c:pt idx="98">
                  <c:v>18.519736842105264</c:v>
                </c:pt>
                <c:pt idx="99">
                  <c:v>19.243421052631579</c:v>
                </c:pt>
                <c:pt idx="100">
                  <c:v>19.243421052631579</c:v>
                </c:pt>
                <c:pt idx="101">
                  <c:v>19.572368421052634</c:v>
                </c:pt>
                <c:pt idx="102">
                  <c:v>19.572368421052634</c:v>
                </c:pt>
                <c:pt idx="103">
                  <c:v>19.703947368421055</c:v>
                </c:pt>
                <c:pt idx="104">
                  <c:v>19.703947368421055</c:v>
                </c:pt>
                <c:pt idx="105">
                  <c:v>20.263157894736842</c:v>
                </c:pt>
                <c:pt idx="106">
                  <c:v>20.263157894736842</c:v>
                </c:pt>
                <c:pt idx="107">
                  <c:v>20.296052631578949</c:v>
                </c:pt>
                <c:pt idx="108">
                  <c:v>20.296052631578949</c:v>
                </c:pt>
                <c:pt idx="109">
                  <c:v>20.921052631578949</c:v>
                </c:pt>
                <c:pt idx="110">
                  <c:v>20.921052631578949</c:v>
                </c:pt>
                <c:pt idx="111">
                  <c:v>22.039473684210527</c:v>
                </c:pt>
                <c:pt idx="112">
                  <c:v>22.039473684210527</c:v>
                </c:pt>
                <c:pt idx="113">
                  <c:v>22.960526315789476</c:v>
                </c:pt>
                <c:pt idx="114">
                  <c:v>22.960526315789476</c:v>
                </c:pt>
                <c:pt idx="115">
                  <c:v>24.901315789473685</c:v>
                </c:pt>
                <c:pt idx="116">
                  <c:v>24.901315789473685</c:v>
                </c:pt>
                <c:pt idx="117">
                  <c:v>25.065789473684212</c:v>
                </c:pt>
                <c:pt idx="118">
                  <c:v>25.065789473684212</c:v>
                </c:pt>
                <c:pt idx="119">
                  <c:v>25.263157894736842</c:v>
                </c:pt>
                <c:pt idx="120">
                  <c:v>25.263157894736842</c:v>
                </c:pt>
                <c:pt idx="121">
                  <c:v>25.789473684210527</c:v>
                </c:pt>
                <c:pt idx="122">
                  <c:v>25.789473684210527</c:v>
                </c:pt>
                <c:pt idx="123">
                  <c:v>26.743421052631579</c:v>
                </c:pt>
                <c:pt idx="124">
                  <c:v>26.743421052631579</c:v>
                </c:pt>
                <c:pt idx="125">
                  <c:v>27.368421052631579</c:v>
                </c:pt>
                <c:pt idx="126">
                  <c:v>27.368421052631579</c:v>
                </c:pt>
                <c:pt idx="127">
                  <c:v>27.861842105263158</c:v>
                </c:pt>
                <c:pt idx="128">
                  <c:v>27.861842105263158</c:v>
                </c:pt>
                <c:pt idx="129">
                  <c:v>28.815789473684212</c:v>
                </c:pt>
                <c:pt idx="130">
                  <c:v>28.815789473684212</c:v>
                </c:pt>
                <c:pt idx="131">
                  <c:v>29.144736842105264</c:v>
                </c:pt>
                <c:pt idx="132">
                  <c:v>29.144736842105264</c:v>
                </c:pt>
                <c:pt idx="133">
                  <c:v>31.67763157894737</c:v>
                </c:pt>
                <c:pt idx="134">
                  <c:v>31.67763157894737</c:v>
                </c:pt>
                <c:pt idx="135">
                  <c:v>33.585526315789473</c:v>
                </c:pt>
                <c:pt idx="136">
                  <c:v>33.585526315789473</c:v>
                </c:pt>
                <c:pt idx="137">
                  <c:v>0</c:v>
                </c:pt>
                <c:pt idx="138">
                  <c:v>3.2894736842105261E-2</c:v>
                </c:pt>
                <c:pt idx="139">
                  <c:v>3.2894736842105261E-2</c:v>
                </c:pt>
                <c:pt idx="140">
                  <c:v>0.92105263157894746</c:v>
                </c:pt>
                <c:pt idx="141">
                  <c:v>0.92105263157894746</c:v>
                </c:pt>
                <c:pt idx="142">
                  <c:v>1.5460526315789473</c:v>
                </c:pt>
                <c:pt idx="143">
                  <c:v>1.5460526315789473</c:v>
                </c:pt>
                <c:pt idx="144">
                  <c:v>3.3223684210526319</c:v>
                </c:pt>
                <c:pt idx="145">
                  <c:v>3.3223684210526319</c:v>
                </c:pt>
                <c:pt idx="146">
                  <c:v>3.9802631578947372</c:v>
                </c:pt>
                <c:pt idx="147">
                  <c:v>3.9802631578947372</c:v>
                </c:pt>
                <c:pt idx="148">
                  <c:v>4.4078947368421053</c:v>
                </c:pt>
                <c:pt idx="149">
                  <c:v>4.4078947368421053</c:v>
                </c:pt>
                <c:pt idx="150">
                  <c:v>4.5723684210526319</c:v>
                </c:pt>
                <c:pt idx="151">
                  <c:v>4.5723684210526319</c:v>
                </c:pt>
                <c:pt idx="152">
                  <c:v>5.0986842105263159</c:v>
                </c:pt>
                <c:pt idx="153">
                  <c:v>5.0986842105263159</c:v>
                </c:pt>
                <c:pt idx="154">
                  <c:v>7.1052631578947372</c:v>
                </c:pt>
                <c:pt idx="155">
                  <c:v>7.1052631578947372</c:v>
                </c:pt>
                <c:pt idx="156">
                  <c:v>8.1907894736842106</c:v>
                </c:pt>
                <c:pt idx="157">
                  <c:v>8.1907894736842106</c:v>
                </c:pt>
                <c:pt idx="158">
                  <c:v>9.3421052631578956</c:v>
                </c:pt>
                <c:pt idx="159">
                  <c:v>9.3421052631578956</c:v>
                </c:pt>
                <c:pt idx="160">
                  <c:v>10.164473684210527</c:v>
                </c:pt>
                <c:pt idx="161">
                  <c:v>10.164473684210527</c:v>
                </c:pt>
                <c:pt idx="162">
                  <c:v>11.907894736842106</c:v>
                </c:pt>
                <c:pt idx="163">
                  <c:v>11.907894736842106</c:v>
                </c:pt>
                <c:pt idx="164">
                  <c:v>12.236842105263159</c:v>
                </c:pt>
                <c:pt idx="165">
                  <c:v>12.236842105263159</c:v>
                </c:pt>
                <c:pt idx="166">
                  <c:v>12.302631578947368</c:v>
                </c:pt>
                <c:pt idx="167">
                  <c:v>12.302631578947368</c:v>
                </c:pt>
                <c:pt idx="168">
                  <c:v>13.421052631578949</c:v>
                </c:pt>
                <c:pt idx="169">
                  <c:v>13.421052631578949</c:v>
                </c:pt>
                <c:pt idx="170">
                  <c:v>13.980263157894738</c:v>
                </c:pt>
                <c:pt idx="171">
                  <c:v>13.980263157894738</c:v>
                </c:pt>
                <c:pt idx="172">
                  <c:v>14.078947368421053</c:v>
                </c:pt>
                <c:pt idx="173">
                  <c:v>14.078947368421053</c:v>
                </c:pt>
                <c:pt idx="174">
                  <c:v>14.342105263157896</c:v>
                </c:pt>
                <c:pt idx="175">
                  <c:v>14.342105263157896</c:v>
                </c:pt>
                <c:pt idx="176">
                  <c:v>14.440789473684211</c:v>
                </c:pt>
                <c:pt idx="177">
                  <c:v>14.440789473684211</c:v>
                </c:pt>
                <c:pt idx="178">
                  <c:v>15.197368421052632</c:v>
                </c:pt>
                <c:pt idx="179">
                  <c:v>15.197368421052632</c:v>
                </c:pt>
                <c:pt idx="180">
                  <c:v>17.072368421052634</c:v>
                </c:pt>
                <c:pt idx="181">
                  <c:v>17.072368421052634</c:v>
                </c:pt>
                <c:pt idx="182">
                  <c:v>17.5</c:v>
                </c:pt>
                <c:pt idx="183">
                  <c:v>17.5</c:v>
                </c:pt>
                <c:pt idx="184">
                  <c:v>18.914473684210527</c:v>
                </c:pt>
                <c:pt idx="185">
                  <c:v>18.914473684210527</c:v>
                </c:pt>
                <c:pt idx="186">
                  <c:v>20.065789473684212</c:v>
                </c:pt>
                <c:pt idx="187">
                  <c:v>20.065789473684212</c:v>
                </c:pt>
                <c:pt idx="188">
                  <c:v>22.335526315789476</c:v>
                </c:pt>
                <c:pt idx="189">
                  <c:v>22.335526315789476</c:v>
                </c:pt>
                <c:pt idx="190">
                  <c:v>22.467105263157897</c:v>
                </c:pt>
                <c:pt idx="191">
                  <c:v>22.467105263157897</c:v>
                </c:pt>
                <c:pt idx="192">
                  <c:v>24.078947368421055</c:v>
                </c:pt>
                <c:pt idx="193">
                  <c:v>24.078947368421055</c:v>
                </c:pt>
                <c:pt idx="194">
                  <c:v>25.098684210526319</c:v>
                </c:pt>
                <c:pt idx="195">
                  <c:v>25.098684210526319</c:v>
                </c:pt>
                <c:pt idx="196">
                  <c:v>25.164473684210527</c:v>
                </c:pt>
                <c:pt idx="197">
                  <c:v>25.164473684210527</c:v>
                </c:pt>
                <c:pt idx="198">
                  <c:v>25.263157894736842</c:v>
                </c:pt>
                <c:pt idx="199">
                  <c:v>25.263157894736842</c:v>
                </c:pt>
                <c:pt idx="200">
                  <c:v>27.631578947368421</c:v>
                </c:pt>
                <c:pt idx="201">
                  <c:v>27.631578947368421</c:v>
                </c:pt>
                <c:pt idx="202">
                  <c:v>28.684210526315791</c:v>
                </c:pt>
                <c:pt idx="203">
                  <c:v>28.684210526315791</c:v>
                </c:pt>
                <c:pt idx="204">
                  <c:v>1.743421052631579</c:v>
                </c:pt>
                <c:pt idx="205">
                  <c:v>2.236842105263158</c:v>
                </c:pt>
                <c:pt idx="206">
                  <c:v>8.3223684210526319</c:v>
                </c:pt>
                <c:pt idx="207">
                  <c:v>11.118421052631579</c:v>
                </c:pt>
                <c:pt idx="208">
                  <c:v>11.480263157894738</c:v>
                </c:pt>
                <c:pt idx="209">
                  <c:v>11.513157894736842</c:v>
                </c:pt>
                <c:pt idx="210">
                  <c:v>12.894736842105264</c:v>
                </c:pt>
                <c:pt idx="211">
                  <c:v>12.993421052631579</c:v>
                </c:pt>
                <c:pt idx="212">
                  <c:v>13.256578947368421</c:v>
                </c:pt>
                <c:pt idx="213">
                  <c:v>13.256578947368421</c:v>
                </c:pt>
                <c:pt idx="214">
                  <c:v>13.322368421052632</c:v>
                </c:pt>
                <c:pt idx="215">
                  <c:v>14.309210526315789</c:v>
                </c:pt>
                <c:pt idx="216">
                  <c:v>14.736842105263159</c:v>
                </c:pt>
                <c:pt idx="217">
                  <c:v>15.131578947368421</c:v>
                </c:pt>
                <c:pt idx="218">
                  <c:v>15.394736842105264</c:v>
                </c:pt>
                <c:pt idx="219">
                  <c:v>15.460526315789474</c:v>
                </c:pt>
                <c:pt idx="220">
                  <c:v>16.085526315789476</c:v>
                </c:pt>
                <c:pt idx="221">
                  <c:v>16.940789473684212</c:v>
                </c:pt>
                <c:pt idx="222">
                  <c:v>16.940789473684212</c:v>
                </c:pt>
                <c:pt idx="223">
                  <c:v>17.203947368421055</c:v>
                </c:pt>
                <c:pt idx="224">
                  <c:v>17.664473684210527</c:v>
                </c:pt>
                <c:pt idx="225">
                  <c:v>17.92763157894737</c:v>
                </c:pt>
                <c:pt idx="226">
                  <c:v>18.519736842105264</c:v>
                </c:pt>
                <c:pt idx="227">
                  <c:v>19.243421052631579</c:v>
                </c:pt>
                <c:pt idx="228">
                  <c:v>19.703947368421055</c:v>
                </c:pt>
                <c:pt idx="229">
                  <c:v>20.263157894736842</c:v>
                </c:pt>
                <c:pt idx="230">
                  <c:v>20.296052631578949</c:v>
                </c:pt>
                <c:pt idx="231">
                  <c:v>20.921052631578949</c:v>
                </c:pt>
                <c:pt idx="232">
                  <c:v>22.960526315789476</c:v>
                </c:pt>
                <c:pt idx="233">
                  <c:v>25.065789473684212</c:v>
                </c:pt>
                <c:pt idx="234">
                  <c:v>25.263157894736842</c:v>
                </c:pt>
                <c:pt idx="235">
                  <c:v>25.789473684210527</c:v>
                </c:pt>
                <c:pt idx="236">
                  <c:v>26.743421052631579</c:v>
                </c:pt>
                <c:pt idx="237">
                  <c:v>27.368421052631579</c:v>
                </c:pt>
                <c:pt idx="238">
                  <c:v>27.861842105263158</c:v>
                </c:pt>
                <c:pt idx="239">
                  <c:v>28.815789473684212</c:v>
                </c:pt>
                <c:pt idx="240">
                  <c:v>29.144736842105264</c:v>
                </c:pt>
                <c:pt idx="241">
                  <c:v>31.67763157894737</c:v>
                </c:pt>
                <c:pt idx="242">
                  <c:v>33.585526315789473</c:v>
                </c:pt>
                <c:pt idx="243">
                  <c:v>3.2894736842105261E-2</c:v>
                </c:pt>
                <c:pt idx="244">
                  <c:v>1.5460526315789473</c:v>
                </c:pt>
                <c:pt idx="245">
                  <c:v>4.4078947368421053</c:v>
                </c:pt>
                <c:pt idx="246">
                  <c:v>7.1052631578947372</c:v>
                </c:pt>
                <c:pt idx="247">
                  <c:v>12.236842105263159</c:v>
                </c:pt>
                <c:pt idx="248">
                  <c:v>12.302631578947368</c:v>
                </c:pt>
                <c:pt idx="249">
                  <c:v>13.980263157894738</c:v>
                </c:pt>
                <c:pt idx="250">
                  <c:v>14.078947368421053</c:v>
                </c:pt>
                <c:pt idx="251">
                  <c:v>15.197368421052632</c:v>
                </c:pt>
                <c:pt idx="252">
                  <c:v>17.072368421052634</c:v>
                </c:pt>
                <c:pt idx="253">
                  <c:v>17.5</c:v>
                </c:pt>
                <c:pt idx="254">
                  <c:v>18.914473684210527</c:v>
                </c:pt>
                <c:pt idx="255">
                  <c:v>20.065789473684212</c:v>
                </c:pt>
                <c:pt idx="256">
                  <c:v>24.078947368421055</c:v>
                </c:pt>
                <c:pt idx="257">
                  <c:v>25.098684210526319</c:v>
                </c:pt>
                <c:pt idx="258">
                  <c:v>25.164473684210527</c:v>
                </c:pt>
                <c:pt idx="259">
                  <c:v>25.263157894736842</c:v>
                </c:pt>
                <c:pt idx="260">
                  <c:v>27.631578947368421</c:v>
                </c:pt>
                <c:pt idx="261">
                  <c:v>28.684210526315791</c:v>
                </c:pt>
                <c:pt idx="262">
                  <c:v>0</c:v>
                </c:pt>
                <c:pt idx="263">
                  <c:v>34</c:v>
                </c:pt>
              </c:numCache>
            </c:numRef>
          </c:xVal>
          <c:yVal>
            <c:numRef>
              <c:f>Sheet1!$E$2:$E$265</c:f>
              <c:numCache>
                <c:formatCode>General</c:formatCode>
                <c:ptCount val="264"/>
                <c:pt idx="243">
                  <c:v>1</c:v>
                </c:pt>
                <c:pt idx="244">
                  <c:v>0.96875</c:v>
                </c:pt>
                <c:pt idx="245">
                  <c:v>0.90416666666666679</c:v>
                </c:pt>
                <c:pt idx="246">
                  <c:v>0.83719135802469147</c:v>
                </c:pt>
                <c:pt idx="247">
                  <c:v>0.69765946502057641</c:v>
                </c:pt>
                <c:pt idx="248">
                  <c:v>0.69765946502057641</c:v>
                </c:pt>
                <c:pt idx="249">
                  <c:v>0.65890060585276655</c:v>
                </c:pt>
                <c:pt idx="250">
                  <c:v>0.65890060585276655</c:v>
                </c:pt>
                <c:pt idx="251">
                  <c:v>0.57104719173906437</c:v>
                </c:pt>
                <c:pt idx="252">
                  <c:v>0.57104719173906437</c:v>
                </c:pt>
                <c:pt idx="253">
                  <c:v>0.57104719173906437</c:v>
                </c:pt>
                <c:pt idx="254">
                  <c:v>0.57104719173906437</c:v>
                </c:pt>
                <c:pt idx="255">
                  <c:v>0.57104719173906437</c:v>
                </c:pt>
                <c:pt idx="256">
                  <c:v>0.42828539380429825</c:v>
                </c:pt>
                <c:pt idx="257">
                  <c:v>0.42828539380429825</c:v>
                </c:pt>
                <c:pt idx="258">
                  <c:v>0.42828539380429825</c:v>
                </c:pt>
                <c:pt idx="259">
                  <c:v>0.42828539380429825</c:v>
                </c:pt>
                <c:pt idx="260">
                  <c:v>0.42828539380429825</c:v>
                </c:pt>
                <c:pt idx="261">
                  <c:v>0.42828539380429825</c:v>
                </c:pt>
              </c:numCache>
            </c:numRef>
          </c:yVal>
          <c:smooth val="0"/>
          <c:extLst>
            <c:ext xmlns:c16="http://schemas.microsoft.com/office/drawing/2014/chart" uri="{C3380CC4-5D6E-409C-BE32-E72D297353CC}">
              <c16:uniqueId val="{00000003-D3AE-428B-93D3-09CB2EB6912E}"/>
            </c:ext>
          </c:extLst>
        </c:ser>
        <c:ser>
          <c:idx val="4"/>
          <c:order val="4"/>
          <c:tx>
            <c:strRef>
              <c:f>Sheet1!$F$1</c:f>
              <c:strCache>
                <c:ptCount val="1"/>
                <c:pt idx="0">
                  <c:v>.5% line</c:v>
                </c:pt>
              </c:strCache>
            </c:strRef>
          </c:tx>
          <c:spPr>
            <a:ln w="19050" cap="rnd">
              <a:solidFill>
                <a:schemeClr val="accent5"/>
              </a:solidFill>
              <a:round/>
            </a:ln>
            <a:effectLst/>
          </c:spPr>
          <c:marker>
            <c:symbol val="none"/>
          </c:marker>
          <c:dPt>
            <c:idx val="263"/>
            <c:marker>
              <c:symbol val="none"/>
            </c:marker>
            <c:bubble3D val="0"/>
            <c:spPr>
              <a:ln w="9525" cap="rnd">
                <a:solidFill>
                  <a:schemeClr val="tx2"/>
                </a:solidFill>
                <a:prstDash val="dash"/>
                <a:round/>
              </a:ln>
              <a:effectLst/>
            </c:spPr>
            <c:extLst>
              <c:ext xmlns:c16="http://schemas.microsoft.com/office/drawing/2014/chart" uri="{C3380CC4-5D6E-409C-BE32-E72D297353CC}">
                <c16:uniqueId val="{00000006-D3AE-428B-93D3-09CB2EB6912E}"/>
              </c:ext>
            </c:extLst>
          </c:dPt>
          <c:xVal>
            <c:numRef>
              <c:f>Sheet1!$A$2:$A$265</c:f>
              <c:numCache>
                <c:formatCode>General</c:formatCode>
                <c:ptCount val="264"/>
                <c:pt idx="0">
                  <c:v>0</c:v>
                </c:pt>
                <c:pt idx="1">
                  <c:v>1.118421052631579</c:v>
                </c:pt>
                <c:pt idx="2">
                  <c:v>1.118421052631579</c:v>
                </c:pt>
                <c:pt idx="3">
                  <c:v>1.1842105263157896</c:v>
                </c:pt>
                <c:pt idx="4">
                  <c:v>1.1842105263157896</c:v>
                </c:pt>
                <c:pt idx="5">
                  <c:v>1.3486842105263159</c:v>
                </c:pt>
                <c:pt idx="6">
                  <c:v>1.3486842105263159</c:v>
                </c:pt>
                <c:pt idx="7">
                  <c:v>1.4802631578947369</c:v>
                </c:pt>
                <c:pt idx="8">
                  <c:v>1.4802631578947369</c:v>
                </c:pt>
                <c:pt idx="9">
                  <c:v>1.743421052631579</c:v>
                </c:pt>
                <c:pt idx="10">
                  <c:v>1.743421052631579</c:v>
                </c:pt>
                <c:pt idx="11">
                  <c:v>1.9407894736842106</c:v>
                </c:pt>
                <c:pt idx="12">
                  <c:v>1.9407894736842106</c:v>
                </c:pt>
                <c:pt idx="13">
                  <c:v>2.236842105263158</c:v>
                </c:pt>
                <c:pt idx="14">
                  <c:v>2.236842105263158</c:v>
                </c:pt>
                <c:pt idx="15">
                  <c:v>2.3355263157894739</c:v>
                </c:pt>
                <c:pt idx="16">
                  <c:v>2.3355263157894739</c:v>
                </c:pt>
                <c:pt idx="17">
                  <c:v>3.4539473684210527</c:v>
                </c:pt>
                <c:pt idx="18">
                  <c:v>3.4539473684210527</c:v>
                </c:pt>
                <c:pt idx="19">
                  <c:v>3.8486842105263159</c:v>
                </c:pt>
                <c:pt idx="20">
                  <c:v>3.8486842105263159</c:v>
                </c:pt>
                <c:pt idx="21">
                  <c:v>4.2763157894736841</c:v>
                </c:pt>
                <c:pt idx="22">
                  <c:v>4.2763157894736841</c:v>
                </c:pt>
                <c:pt idx="23">
                  <c:v>4.375</c:v>
                </c:pt>
                <c:pt idx="24">
                  <c:v>4.375</c:v>
                </c:pt>
                <c:pt idx="25">
                  <c:v>5.1315789473684212</c:v>
                </c:pt>
                <c:pt idx="26">
                  <c:v>5.1315789473684212</c:v>
                </c:pt>
                <c:pt idx="27">
                  <c:v>5.7565789473684212</c:v>
                </c:pt>
                <c:pt idx="28">
                  <c:v>5.7565789473684212</c:v>
                </c:pt>
                <c:pt idx="29">
                  <c:v>5.7894736842105265</c:v>
                </c:pt>
                <c:pt idx="30">
                  <c:v>5.7894736842105265</c:v>
                </c:pt>
                <c:pt idx="31">
                  <c:v>6.8421052631578947</c:v>
                </c:pt>
                <c:pt idx="32">
                  <c:v>6.8421052631578947</c:v>
                </c:pt>
                <c:pt idx="33">
                  <c:v>8.3223684210526319</c:v>
                </c:pt>
                <c:pt idx="34">
                  <c:v>8.3223684210526319</c:v>
                </c:pt>
                <c:pt idx="35">
                  <c:v>8.6184210526315788</c:v>
                </c:pt>
                <c:pt idx="36">
                  <c:v>8.6184210526315788</c:v>
                </c:pt>
                <c:pt idx="37">
                  <c:v>8.8157894736842106</c:v>
                </c:pt>
                <c:pt idx="38">
                  <c:v>8.8157894736842106</c:v>
                </c:pt>
                <c:pt idx="39">
                  <c:v>11.118421052631579</c:v>
                </c:pt>
                <c:pt idx="40">
                  <c:v>11.118421052631579</c:v>
                </c:pt>
                <c:pt idx="41">
                  <c:v>11.480263157894738</c:v>
                </c:pt>
                <c:pt idx="42">
                  <c:v>11.480263157894738</c:v>
                </c:pt>
                <c:pt idx="43">
                  <c:v>11.513157894736842</c:v>
                </c:pt>
                <c:pt idx="44">
                  <c:v>11.513157894736842</c:v>
                </c:pt>
                <c:pt idx="45">
                  <c:v>11.513157894736842</c:v>
                </c:pt>
                <c:pt idx="46">
                  <c:v>11.513157894736842</c:v>
                </c:pt>
                <c:pt idx="47">
                  <c:v>11.644736842105264</c:v>
                </c:pt>
                <c:pt idx="48">
                  <c:v>11.644736842105264</c:v>
                </c:pt>
                <c:pt idx="49">
                  <c:v>12.105263157894738</c:v>
                </c:pt>
                <c:pt idx="50">
                  <c:v>12.105263157894738</c:v>
                </c:pt>
                <c:pt idx="51">
                  <c:v>12.138157894736842</c:v>
                </c:pt>
                <c:pt idx="52">
                  <c:v>12.138157894736842</c:v>
                </c:pt>
                <c:pt idx="53">
                  <c:v>12.368421052631579</c:v>
                </c:pt>
                <c:pt idx="54">
                  <c:v>12.368421052631579</c:v>
                </c:pt>
                <c:pt idx="55">
                  <c:v>12.861842105263159</c:v>
                </c:pt>
                <c:pt idx="56">
                  <c:v>12.861842105263159</c:v>
                </c:pt>
                <c:pt idx="57">
                  <c:v>12.894736842105264</c:v>
                </c:pt>
                <c:pt idx="58">
                  <c:v>12.894736842105264</c:v>
                </c:pt>
                <c:pt idx="59">
                  <c:v>12.993421052631579</c:v>
                </c:pt>
                <c:pt idx="60">
                  <c:v>12.993421052631579</c:v>
                </c:pt>
                <c:pt idx="61">
                  <c:v>13.256578947368421</c:v>
                </c:pt>
                <c:pt idx="62">
                  <c:v>13.256578947368421</c:v>
                </c:pt>
                <c:pt idx="63">
                  <c:v>13.256578947368421</c:v>
                </c:pt>
                <c:pt idx="64">
                  <c:v>13.256578947368421</c:v>
                </c:pt>
                <c:pt idx="65">
                  <c:v>13.322368421052632</c:v>
                </c:pt>
                <c:pt idx="66">
                  <c:v>13.322368421052632</c:v>
                </c:pt>
                <c:pt idx="67">
                  <c:v>13.980263157894738</c:v>
                </c:pt>
                <c:pt idx="68">
                  <c:v>13.980263157894738</c:v>
                </c:pt>
                <c:pt idx="69">
                  <c:v>14.309210526315789</c:v>
                </c:pt>
                <c:pt idx="70">
                  <c:v>14.309210526315789</c:v>
                </c:pt>
                <c:pt idx="71">
                  <c:v>14.572368421052632</c:v>
                </c:pt>
                <c:pt idx="72">
                  <c:v>14.572368421052632</c:v>
                </c:pt>
                <c:pt idx="73">
                  <c:v>14.736842105263159</c:v>
                </c:pt>
                <c:pt idx="74">
                  <c:v>14.736842105263159</c:v>
                </c:pt>
                <c:pt idx="75">
                  <c:v>15.131578947368421</c:v>
                </c:pt>
                <c:pt idx="76">
                  <c:v>15.131578947368421</c:v>
                </c:pt>
                <c:pt idx="77">
                  <c:v>15.394736842105264</c:v>
                </c:pt>
                <c:pt idx="78">
                  <c:v>15.394736842105264</c:v>
                </c:pt>
                <c:pt idx="79">
                  <c:v>15.460526315789474</c:v>
                </c:pt>
                <c:pt idx="80">
                  <c:v>15.460526315789474</c:v>
                </c:pt>
                <c:pt idx="81">
                  <c:v>16.085526315789476</c:v>
                </c:pt>
                <c:pt idx="82">
                  <c:v>16.085526315789476</c:v>
                </c:pt>
                <c:pt idx="83">
                  <c:v>16.940789473684212</c:v>
                </c:pt>
                <c:pt idx="84">
                  <c:v>16.940789473684212</c:v>
                </c:pt>
                <c:pt idx="85">
                  <c:v>16.940789473684212</c:v>
                </c:pt>
                <c:pt idx="86">
                  <c:v>16.940789473684212</c:v>
                </c:pt>
                <c:pt idx="87">
                  <c:v>17.006578947368421</c:v>
                </c:pt>
                <c:pt idx="88">
                  <c:v>17.006578947368421</c:v>
                </c:pt>
                <c:pt idx="89">
                  <c:v>17.203947368421055</c:v>
                </c:pt>
                <c:pt idx="90">
                  <c:v>17.203947368421055</c:v>
                </c:pt>
                <c:pt idx="91">
                  <c:v>17.664473684210527</c:v>
                </c:pt>
                <c:pt idx="92">
                  <c:v>17.664473684210527</c:v>
                </c:pt>
                <c:pt idx="93">
                  <c:v>17.92763157894737</c:v>
                </c:pt>
                <c:pt idx="94">
                  <c:v>17.92763157894737</c:v>
                </c:pt>
                <c:pt idx="95">
                  <c:v>18.190789473684212</c:v>
                </c:pt>
                <c:pt idx="96">
                  <c:v>18.190789473684212</c:v>
                </c:pt>
                <c:pt idx="97">
                  <c:v>18.519736842105264</c:v>
                </c:pt>
                <c:pt idx="98">
                  <c:v>18.519736842105264</c:v>
                </c:pt>
                <c:pt idx="99">
                  <c:v>19.243421052631579</c:v>
                </c:pt>
                <c:pt idx="100">
                  <c:v>19.243421052631579</c:v>
                </c:pt>
                <c:pt idx="101">
                  <c:v>19.572368421052634</c:v>
                </c:pt>
                <c:pt idx="102">
                  <c:v>19.572368421052634</c:v>
                </c:pt>
                <c:pt idx="103">
                  <c:v>19.703947368421055</c:v>
                </c:pt>
                <c:pt idx="104">
                  <c:v>19.703947368421055</c:v>
                </c:pt>
                <c:pt idx="105">
                  <c:v>20.263157894736842</c:v>
                </c:pt>
                <c:pt idx="106">
                  <c:v>20.263157894736842</c:v>
                </c:pt>
                <c:pt idx="107">
                  <c:v>20.296052631578949</c:v>
                </c:pt>
                <c:pt idx="108">
                  <c:v>20.296052631578949</c:v>
                </c:pt>
                <c:pt idx="109">
                  <c:v>20.921052631578949</c:v>
                </c:pt>
                <c:pt idx="110">
                  <c:v>20.921052631578949</c:v>
                </c:pt>
                <c:pt idx="111">
                  <c:v>22.039473684210527</c:v>
                </c:pt>
                <c:pt idx="112">
                  <c:v>22.039473684210527</c:v>
                </c:pt>
                <c:pt idx="113">
                  <c:v>22.960526315789476</c:v>
                </c:pt>
                <c:pt idx="114">
                  <c:v>22.960526315789476</c:v>
                </c:pt>
                <c:pt idx="115">
                  <c:v>24.901315789473685</c:v>
                </c:pt>
                <c:pt idx="116">
                  <c:v>24.901315789473685</c:v>
                </c:pt>
                <c:pt idx="117">
                  <c:v>25.065789473684212</c:v>
                </c:pt>
                <c:pt idx="118">
                  <c:v>25.065789473684212</c:v>
                </c:pt>
                <c:pt idx="119">
                  <c:v>25.263157894736842</c:v>
                </c:pt>
                <c:pt idx="120">
                  <c:v>25.263157894736842</c:v>
                </c:pt>
                <c:pt idx="121">
                  <c:v>25.789473684210527</c:v>
                </c:pt>
                <c:pt idx="122">
                  <c:v>25.789473684210527</c:v>
                </c:pt>
                <c:pt idx="123">
                  <c:v>26.743421052631579</c:v>
                </c:pt>
                <c:pt idx="124">
                  <c:v>26.743421052631579</c:v>
                </c:pt>
                <c:pt idx="125">
                  <c:v>27.368421052631579</c:v>
                </c:pt>
                <c:pt idx="126">
                  <c:v>27.368421052631579</c:v>
                </c:pt>
                <c:pt idx="127">
                  <c:v>27.861842105263158</c:v>
                </c:pt>
                <c:pt idx="128">
                  <c:v>27.861842105263158</c:v>
                </c:pt>
                <c:pt idx="129">
                  <c:v>28.815789473684212</c:v>
                </c:pt>
                <c:pt idx="130">
                  <c:v>28.815789473684212</c:v>
                </c:pt>
                <c:pt idx="131">
                  <c:v>29.144736842105264</c:v>
                </c:pt>
                <c:pt idx="132">
                  <c:v>29.144736842105264</c:v>
                </c:pt>
                <c:pt idx="133">
                  <c:v>31.67763157894737</c:v>
                </c:pt>
                <c:pt idx="134">
                  <c:v>31.67763157894737</c:v>
                </c:pt>
                <c:pt idx="135">
                  <c:v>33.585526315789473</c:v>
                </c:pt>
                <c:pt idx="136">
                  <c:v>33.585526315789473</c:v>
                </c:pt>
                <c:pt idx="137">
                  <c:v>0</c:v>
                </c:pt>
                <c:pt idx="138">
                  <c:v>3.2894736842105261E-2</c:v>
                </c:pt>
                <c:pt idx="139">
                  <c:v>3.2894736842105261E-2</c:v>
                </c:pt>
                <c:pt idx="140">
                  <c:v>0.92105263157894746</c:v>
                </c:pt>
                <c:pt idx="141">
                  <c:v>0.92105263157894746</c:v>
                </c:pt>
                <c:pt idx="142">
                  <c:v>1.5460526315789473</c:v>
                </c:pt>
                <c:pt idx="143">
                  <c:v>1.5460526315789473</c:v>
                </c:pt>
                <c:pt idx="144">
                  <c:v>3.3223684210526319</c:v>
                </c:pt>
                <c:pt idx="145">
                  <c:v>3.3223684210526319</c:v>
                </c:pt>
                <c:pt idx="146">
                  <c:v>3.9802631578947372</c:v>
                </c:pt>
                <c:pt idx="147">
                  <c:v>3.9802631578947372</c:v>
                </c:pt>
                <c:pt idx="148">
                  <c:v>4.4078947368421053</c:v>
                </c:pt>
                <c:pt idx="149">
                  <c:v>4.4078947368421053</c:v>
                </c:pt>
                <c:pt idx="150">
                  <c:v>4.5723684210526319</c:v>
                </c:pt>
                <c:pt idx="151">
                  <c:v>4.5723684210526319</c:v>
                </c:pt>
                <c:pt idx="152">
                  <c:v>5.0986842105263159</c:v>
                </c:pt>
                <c:pt idx="153">
                  <c:v>5.0986842105263159</c:v>
                </c:pt>
                <c:pt idx="154">
                  <c:v>7.1052631578947372</c:v>
                </c:pt>
                <c:pt idx="155">
                  <c:v>7.1052631578947372</c:v>
                </c:pt>
                <c:pt idx="156">
                  <c:v>8.1907894736842106</c:v>
                </c:pt>
                <c:pt idx="157">
                  <c:v>8.1907894736842106</c:v>
                </c:pt>
                <c:pt idx="158">
                  <c:v>9.3421052631578956</c:v>
                </c:pt>
                <c:pt idx="159">
                  <c:v>9.3421052631578956</c:v>
                </c:pt>
                <c:pt idx="160">
                  <c:v>10.164473684210527</c:v>
                </c:pt>
                <c:pt idx="161">
                  <c:v>10.164473684210527</c:v>
                </c:pt>
                <c:pt idx="162">
                  <c:v>11.907894736842106</c:v>
                </c:pt>
                <c:pt idx="163">
                  <c:v>11.907894736842106</c:v>
                </c:pt>
                <c:pt idx="164">
                  <c:v>12.236842105263159</c:v>
                </c:pt>
                <c:pt idx="165">
                  <c:v>12.236842105263159</c:v>
                </c:pt>
                <c:pt idx="166">
                  <c:v>12.302631578947368</c:v>
                </c:pt>
                <c:pt idx="167">
                  <c:v>12.302631578947368</c:v>
                </c:pt>
                <c:pt idx="168">
                  <c:v>13.421052631578949</c:v>
                </c:pt>
                <c:pt idx="169">
                  <c:v>13.421052631578949</c:v>
                </c:pt>
                <c:pt idx="170">
                  <c:v>13.980263157894738</c:v>
                </c:pt>
                <c:pt idx="171">
                  <c:v>13.980263157894738</c:v>
                </c:pt>
                <c:pt idx="172">
                  <c:v>14.078947368421053</c:v>
                </c:pt>
                <c:pt idx="173">
                  <c:v>14.078947368421053</c:v>
                </c:pt>
                <c:pt idx="174">
                  <c:v>14.342105263157896</c:v>
                </c:pt>
                <c:pt idx="175">
                  <c:v>14.342105263157896</c:v>
                </c:pt>
                <c:pt idx="176">
                  <c:v>14.440789473684211</c:v>
                </c:pt>
                <c:pt idx="177">
                  <c:v>14.440789473684211</c:v>
                </c:pt>
                <c:pt idx="178">
                  <c:v>15.197368421052632</c:v>
                </c:pt>
                <c:pt idx="179">
                  <c:v>15.197368421052632</c:v>
                </c:pt>
                <c:pt idx="180">
                  <c:v>17.072368421052634</c:v>
                </c:pt>
                <c:pt idx="181">
                  <c:v>17.072368421052634</c:v>
                </c:pt>
                <c:pt idx="182">
                  <c:v>17.5</c:v>
                </c:pt>
                <c:pt idx="183">
                  <c:v>17.5</c:v>
                </c:pt>
                <c:pt idx="184">
                  <c:v>18.914473684210527</c:v>
                </c:pt>
                <c:pt idx="185">
                  <c:v>18.914473684210527</c:v>
                </c:pt>
                <c:pt idx="186">
                  <c:v>20.065789473684212</c:v>
                </c:pt>
                <c:pt idx="187">
                  <c:v>20.065789473684212</c:v>
                </c:pt>
                <c:pt idx="188">
                  <c:v>22.335526315789476</c:v>
                </c:pt>
                <c:pt idx="189">
                  <c:v>22.335526315789476</c:v>
                </c:pt>
                <c:pt idx="190">
                  <c:v>22.467105263157897</c:v>
                </c:pt>
                <c:pt idx="191">
                  <c:v>22.467105263157897</c:v>
                </c:pt>
                <c:pt idx="192">
                  <c:v>24.078947368421055</c:v>
                </c:pt>
                <c:pt idx="193">
                  <c:v>24.078947368421055</c:v>
                </c:pt>
                <c:pt idx="194">
                  <c:v>25.098684210526319</c:v>
                </c:pt>
                <c:pt idx="195">
                  <c:v>25.098684210526319</c:v>
                </c:pt>
                <c:pt idx="196">
                  <c:v>25.164473684210527</c:v>
                </c:pt>
                <c:pt idx="197">
                  <c:v>25.164473684210527</c:v>
                </c:pt>
                <c:pt idx="198">
                  <c:v>25.263157894736842</c:v>
                </c:pt>
                <c:pt idx="199">
                  <c:v>25.263157894736842</c:v>
                </c:pt>
                <c:pt idx="200">
                  <c:v>27.631578947368421</c:v>
                </c:pt>
                <c:pt idx="201">
                  <c:v>27.631578947368421</c:v>
                </c:pt>
                <c:pt idx="202">
                  <c:v>28.684210526315791</c:v>
                </c:pt>
                <c:pt idx="203">
                  <c:v>28.684210526315791</c:v>
                </c:pt>
                <c:pt idx="204">
                  <c:v>1.743421052631579</c:v>
                </c:pt>
                <c:pt idx="205">
                  <c:v>2.236842105263158</c:v>
                </c:pt>
                <c:pt idx="206">
                  <c:v>8.3223684210526319</c:v>
                </c:pt>
                <c:pt idx="207">
                  <c:v>11.118421052631579</c:v>
                </c:pt>
                <c:pt idx="208">
                  <c:v>11.480263157894738</c:v>
                </c:pt>
                <c:pt idx="209">
                  <c:v>11.513157894736842</c:v>
                </c:pt>
                <c:pt idx="210">
                  <c:v>12.894736842105264</c:v>
                </c:pt>
                <c:pt idx="211">
                  <c:v>12.993421052631579</c:v>
                </c:pt>
                <c:pt idx="212">
                  <c:v>13.256578947368421</c:v>
                </c:pt>
                <c:pt idx="213">
                  <c:v>13.256578947368421</c:v>
                </c:pt>
                <c:pt idx="214">
                  <c:v>13.322368421052632</c:v>
                </c:pt>
                <c:pt idx="215">
                  <c:v>14.309210526315789</c:v>
                </c:pt>
                <c:pt idx="216">
                  <c:v>14.736842105263159</c:v>
                </c:pt>
                <c:pt idx="217">
                  <c:v>15.131578947368421</c:v>
                </c:pt>
                <c:pt idx="218">
                  <c:v>15.394736842105264</c:v>
                </c:pt>
                <c:pt idx="219">
                  <c:v>15.460526315789474</c:v>
                </c:pt>
                <c:pt idx="220">
                  <c:v>16.085526315789476</c:v>
                </c:pt>
                <c:pt idx="221">
                  <c:v>16.940789473684212</c:v>
                </c:pt>
                <c:pt idx="222">
                  <c:v>16.940789473684212</c:v>
                </c:pt>
                <c:pt idx="223">
                  <c:v>17.203947368421055</c:v>
                </c:pt>
                <c:pt idx="224">
                  <c:v>17.664473684210527</c:v>
                </c:pt>
                <c:pt idx="225">
                  <c:v>17.92763157894737</c:v>
                </c:pt>
                <c:pt idx="226">
                  <c:v>18.519736842105264</c:v>
                </c:pt>
                <c:pt idx="227">
                  <c:v>19.243421052631579</c:v>
                </c:pt>
                <c:pt idx="228">
                  <c:v>19.703947368421055</c:v>
                </c:pt>
                <c:pt idx="229">
                  <c:v>20.263157894736842</c:v>
                </c:pt>
                <c:pt idx="230">
                  <c:v>20.296052631578949</c:v>
                </c:pt>
                <c:pt idx="231">
                  <c:v>20.921052631578949</c:v>
                </c:pt>
                <c:pt idx="232">
                  <c:v>22.960526315789476</c:v>
                </c:pt>
                <c:pt idx="233">
                  <c:v>25.065789473684212</c:v>
                </c:pt>
                <c:pt idx="234">
                  <c:v>25.263157894736842</c:v>
                </c:pt>
                <c:pt idx="235">
                  <c:v>25.789473684210527</c:v>
                </c:pt>
                <c:pt idx="236">
                  <c:v>26.743421052631579</c:v>
                </c:pt>
                <c:pt idx="237">
                  <c:v>27.368421052631579</c:v>
                </c:pt>
                <c:pt idx="238">
                  <c:v>27.861842105263158</c:v>
                </c:pt>
                <c:pt idx="239">
                  <c:v>28.815789473684212</c:v>
                </c:pt>
                <c:pt idx="240">
                  <c:v>29.144736842105264</c:v>
                </c:pt>
                <c:pt idx="241">
                  <c:v>31.67763157894737</c:v>
                </c:pt>
                <c:pt idx="242">
                  <c:v>33.585526315789473</c:v>
                </c:pt>
                <c:pt idx="243">
                  <c:v>3.2894736842105261E-2</c:v>
                </c:pt>
                <c:pt idx="244">
                  <c:v>1.5460526315789473</c:v>
                </c:pt>
                <c:pt idx="245">
                  <c:v>4.4078947368421053</c:v>
                </c:pt>
                <c:pt idx="246">
                  <c:v>7.1052631578947372</c:v>
                </c:pt>
                <c:pt idx="247">
                  <c:v>12.236842105263159</c:v>
                </c:pt>
                <c:pt idx="248">
                  <c:v>12.302631578947368</c:v>
                </c:pt>
                <c:pt idx="249">
                  <c:v>13.980263157894738</c:v>
                </c:pt>
                <c:pt idx="250">
                  <c:v>14.078947368421053</c:v>
                </c:pt>
                <c:pt idx="251">
                  <c:v>15.197368421052632</c:v>
                </c:pt>
                <c:pt idx="252">
                  <c:v>17.072368421052634</c:v>
                </c:pt>
                <c:pt idx="253">
                  <c:v>17.5</c:v>
                </c:pt>
                <c:pt idx="254">
                  <c:v>18.914473684210527</c:v>
                </c:pt>
                <c:pt idx="255">
                  <c:v>20.065789473684212</c:v>
                </c:pt>
                <c:pt idx="256">
                  <c:v>24.078947368421055</c:v>
                </c:pt>
                <c:pt idx="257">
                  <c:v>25.098684210526319</c:v>
                </c:pt>
                <c:pt idx="258">
                  <c:v>25.164473684210527</c:v>
                </c:pt>
                <c:pt idx="259">
                  <c:v>25.263157894736842</c:v>
                </c:pt>
                <c:pt idx="260">
                  <c:v>27.631578947368421</c:v>
                </c:pt>
                <c:pt idx="261">
                  <c:v>28.684210526315791</c:v>
                </c:pt>
                <c:pt idx="262">
                  <c:v>0</c:v>
                </c:pt>
                <c:pt idx="263">
                  <c:v>34</c:v>
                </c:pt>
              </c:numCache>
            </c:numRef>
          </c:xVal>
          <c:yVal>
            <c:numRef>
              <c:f>Sheet1!$F$2:$F$265</c:f>
              <c:numCache>
                <c:formatCode>General</c:formatCode>
                <c:ptCount val="264"/>
                <c:pt idx="262">
                  <c:v>0.5</c:v>
                </c:pt>
                <c:pt idx="263">
                  <c:v>0.5</c:v>
                </c:pt>
              </c:numCache>
            </c:numRef>
          </c:yVal>
          <c:smooth val="0"/>
          <c:extLst>
            <c:ext xmlns:c16="http://schemas.microsoft.com/office/drawing/2014/chart" uri="{C3380CC4-5D6E-409C-BE32-E72D297353CC}">
              <c16:uniqueId val="{00000005-D3AE-428B-93D3-09CB2EB6912E}"/>
            </c:ext>
          </c:extLst>
        </c:ser>
        <c:dLbls>
          <c:showLegendKey val="0"/>
          <c:showVal val="0"/>
          <c:showCatName val="0"/>
          <c:showSerName val="0"/>
          <c:showPercent val="0"/>
          <c:showBubbleSize val="0"/>
        </c:dLbls>
        <c:axId val="795972144"/>
        <c:axId val="781466656"/>
      </c:scatterChart>
      <c:valAx>
        <c:axId val="795972144"/>
        <c:scaling>
          <c:orientation val="minMax"/>
          <c:max val="34"/>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81466656"/>
        <c:crosses val="autoZero"/>
        <c:crossBetween val="midCat"/>
        <c:majorUnit val="3"/>
      </c:valAx>
      <c:valAx>
        <c:axId val="781466656"/>
        <c:scaling>
          <c:orientation val="minMax"/>
          <c:max val="1"/>
        </c:scaling>
        <c:delete val="0"/>
        <c:axPos val="l"/>
        <c:numFmt formatCod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95972144"/>
        <c:crosses val="autoZero"/>
        <c:crossBetween val="midCat"/>
      </c:valAx>
      <c:spPr>
        <a:noFill/>
        <a:ln>
          <a:noFill/>
        </a:ln>
        <a:effectLst/>
      </c:spPr>
    </c:plotArea>
    <c:legend>
      <c:legendPos val="r"/>
      <c:legendEntry>
        <c:idx val="2"/>
        <c:delete val="1"/>
      </c:legendEntry>
      <c:legendEntry>
        <c:idx val="3"/>
        <c:delete val="1"/>
      </c:legendEntry>
      <c:legendEntry>
        <c:idx val="4"/>
        <c:delete val="1"/>
      </c:legendEntry>
      <c:layout>
        <c:manualLayout>
          <c:xMode val="edge"/>
          <c:yMode val="edge"/>
          <c:x val="0.78041320722265561"/>
          <c:y val="2.4916788991035124E-2"/>
          <c:w val="0.19789628569156129"/>
          <c:h val="0.131677141285216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44038461910096"/>
          <c:y val="4.2108203693500615E-2"/>
          <c:w val="0.76461759361192683"/>
          <c:h val="0.68286675052449186"/>
        </c:manualLayout>
      </c:layout>
      <c:scatterChart>
        <c:scatterStyle val="lineMarker"/>
        <c:varyColors val="0"/>
        <c:ser>
          <c:idx val="0"/>
          <c:order val="0"/>
          <c:tx>
            <c:strRef>
              <c:f>Sheet1!$B$1</c:f>
              <c:strCache>
                <c:ptCount val="1"/>
                <c:pt idx="0">
                  <c:v>ENA + AZA</c:v>
                </c:pt>
              </c:strCache>
            </c:strRef>
          </c:tx>
          <c:spPr>
            <a:ln w="15875" cap="rnd">
              <a:solidFill>
                <a:schemeClr val="accent2"/>
              </a:solidFill>
              <a:round/>
            </a:ln>
            <a:effectLst/>
          </c:spPr>
          <c:marker>
            <c:symbol val="none"/>
          </c:marker>
          <c:xVal>
            <c:numRef>
              <c:f>Sheet1!$A$2:$A$138</c:f>
              <c:numCache>
                <c:formatCode>General</c:formatCode>
                <c:ptCount val="137"/>
                <c:pt idx="0">
                  <c:v>0</c:v>
                </c:pt>
                <c:pt idx="1">
                  <c:v>3.2894736842105261E-2</c:v>
                </c:pt>
                <c:pt idx="2">
                  <c:v>3.2894736842105261E-2</c:v>
                </c:pt>
                <c:pt idx="3">
                  <c:v>3.2894736842105261E-2</c:v>
                </c:pt>
                <c:pt idx="4">
                  <c:v>3.2894736842105261E-2</c:v>
                </c:pt>
                <c:pt idx="5">
                  <c:v>0.85526315789473684</c:v>
                </c:pt>
                <c:pt idx="6">
                  <c:v>0.85526315789473684</c:v>
                </c:pt>
                <c:pt idx="7">
                  <c:v>0.95394736842105265</c:v>
                </c:pt>
                <c:pt idx="8">
                  <c:v>0.95394736842105265</c:v>
                </c:pt>
                <c:pt idx="9">
                  <c:v>0.95394736842105265</c:v>
                </c:pt>
                <c:pt idx="10">
                  <c:v>0.95394736842105265</c:v>
                </c:pt>
                <c:pt idx="11">
                  <c:v>0.98684210526315796</c:v>
                </c:pt>
                <c:pt idx="12">
                  <c:v>0.98684210526315796</c:v>
                </c:pt>
                <c:pt idx="13">
                  <c:v>1.118421052631579</c:v>
                </c:pt>
                <c:pt idx="14">
                  <c:v>1.118421052631579</c:v>
                </c:pt>
                <c:pt idx="15">
                  <c:v>1.1513157894736843</c:v>
                </c:pt>
                <c:pt idx="16">
                  <c:v>1.1513157894736843</c:v>
                </c:pt>
                <c:pt idx="17">
                  <c:v>1.1842105263157896</c:v>
                </c:pt>
                <c:pt idx="18">
                  <c:v>1.1842105263157896</c:v>
                </c:pt>
                <c:pt idx="19">
                  <c:v>1.3486842105263159</c:v>
                </c:pt>
                <c:pt idx="20">
                  <c:v>1.3486842105263159</c:v>
                </c:pt>
                <c:pt idx="21">
                  <c:v>1.4802631578947369</c:v>
                </c:pt>
                <c:pt idx="22">
                  <c:v>1.4802631578947369</c:v>
                </c:pt>
                <c:pt idx="23">
                  <c:v>1.8092105263157896</c:v>
                </c:pt>
                <c:pt idx="24">
                  <c:v>1.8092105263157896</c:v>
                </c:pt>
                <c:pt idx="25">
                  <c:v>1.8421052631578949</c:v>
                </c:pt>
                <c:pt idx="26">
                  <c:v>1.8421052631578949</c:v>
                </c:pt>
                <c:pt idx="27">
                  <c:v>1.9407894736842106</c:v>
                </c:pt>
                <c:pt idx="28">
                  <c:v>1.9407894736842106</c:v>
                </c:pt>
                <c:pt idx="29">
                  <c:v>2.2039473684210527</c:v>
                </c:pt>
                <c:pt idx="30">
                  <c:v>2.2039473684210527</c:v>
                </c:pt>
                <c:pt idx="31">
                  <c:v>2.3355263157894739</c:v>
                </c:pt>
                <c:pt idx="32">
                  <c:v>2.3355263157894739</c:v>
                </c:pt>
                <c:pt idx="33">
                  <c:v>2.6973684210526319</c:v>
                </c:pt>
                <c:pt idx="34">
                  <c:v>2.6973684210526319</c:v>
                </c:pt>
                <c:pt idx="35">
                  <c:v>2.7960526315789473</c:v>
                </c:pt>
                <c:pt idx="36">
                  <c:v>2.7960526315789473</c:v>
                </c:pt>
                <c:pt idx="37">
                  <c:v>2.8947368421052633</c:v>
                </c:pt>
                <c:pt idx="38">
                  <c:v>2.8947368421052633</c:v>
                </c:pt>
                <c:pt idx="39">
                  <c:v>3.0263157894736845</c:v>
                </c:pt>
                <c:pt idx="40">
                  <c:v>3.0263157894736845</c:v>
                </c:pt>
                <c:pt idx="41">
                  <c:v>3.4539473684210527</c:v>
                </c:pt>
                <c:pt idx="42">
                  <c:v>3.4539473684210527</c:v>
                </c:pt>
                <c:pt idx="43">
                  <c:v>3.5855263157894739</c:v>
                </c:pt>
                <c:pt idx="44">
                  <c:v>3.5855263157894739</c:v>
                </c:pt>
                <c:pt idx="45">
                  <c:v>3.7171052631578947</c:v>
                </c:pt>
                <c:pt idx="46">
                  <c:v>3.7171052631578947</c:v>
                </c:pt>
                <c:pt idx="47">
                  <c:v>3.8157894736842106</c:v>
                </c:pt>
                <c:pt idx="48">
                  <c:v>3.8157894736842106</c:v>
                </c:pt>
                <c:pt idx="49">
                  <c:v>3.8486842105263159</c:v>
                </c:pt>
                <c:pt idx="50">
                  <c:v>3.8486842105263159</c:v>
                </c:pt>
                <c:pt idx="51">
                  <c:v>4.4407894736842106</c:v>
                </c:pt>
                <c:pt idx="52">
                  <c:v>4.4407894736842106</c:v>
                </c:pt>
                <c:pt idx="53">
                  <c:v>4.6052631578947372</c:v>
                </c:pt>
                <c:pt idx="54">
                  <c:v>4.6052631578947372</c:v>
                </c:pt>
                <c:pt idx="55">
                  <c:v>5.7894736842105265</c:v>
                </c:pt>
                <c:pt idx="56">
                  <c:v>5.7894736842105265</c:v>
                </c:pt>
                <c:pt idx="57">
                  <c:v>5.7894736842105265</c:v>
                </c:pt>
                <c:pt idx="58">
                  <c:v>5.7894736842105265</c:v>
                </c:pt>
                <c:pt idx="59">
                  <c:v>5.8552631578947372</c:v>
                </c:pt>
                <c:pt idx="60">
                  <c:v>5.8552631578947372</c:v>
                </c:pt>
                <c:pt idx="61">
                  <c:v>6.7105263157894743</c:v>
                </c:pt>
                <c:pt idx="62">
                  <c:v>6.7105263157894743</c:v>
                </c:pt>
                <c:pt idx="63">
                  <c:v>7.5</c:v>
                </c:pt>
                <c:pt idx="64">
                  <c:v>7.5</c:v>
                </c:pt>
                <c:pt idx="65">
                  <c:v>8.026315789473685</c:v>
                </c:pt>
                <c:pt idx="66">
                  <c:v>8.026315789473685</c:v>
                </c:pt>
                <c:pt idx="67">
                  <c:v>8.8815789473684212</c:v>
                </c:pt>
                <c:pt idx="68">
                  <c:v>8.8815789473684212</c:v>
                </c:pt>
                <c:pt idx="69">
                  <c:v>9.7368421052631575</c:v>
                </c:pt>
                <c:pt idx="70">
                  <c:v>9.7368421052631575</c:v>
                </c:pt>
                <c:pt idx="71">
                  <c:v>9.901315789473685</c:v>
                </c:pt>
                <c:pt idx="72">
                  <c:v>9.901315789473685</c:v>
                </c:pt>
                <c:pt idx="73">
                  <c:v>10.197368421052632</c:v>
                </c:pt>
                <c:pt idx="74">
                  <c:v>10.197368421052632</c:v>
                </c:pt>
                <c:pt idx="75">
                  <c:v>10.756578947368421</c:v>
                </c:pt>
                <c:pt idx="76">
                  <c:v>10.756578947368421</c:v>
                </c:pt>
                <c:pt idx="77">
                  <c:v>10.986842105263158</c:v>
                </c:pt>
                <c:pt idx="78">
                  <c:v>10.986842105263158</c:v>
                </c:pt>
                <c:pt idx="79">
                  <c:v>11.282894736842106</c:v>
                </c:pt>
                <c:pt idx="80">
                  <c:v>11.282894736842106</c:v>
                </c:pt>
                <c:pt idx="81">
                  <c:v>11.578947368421053</c:v>
                </c:pt>
                <c:pt idx="82">
                  <c:v>11.578947368421053</c:v>
                </c:pt>
                <c:pt idx="83">
                  <c:v>11.677631578947368</c:v>
                </c:pt>
                <c:pt idx="84">
                  <c:v>11.677631578947368</c:v>
                </c:pt>
                <c:pt idx="85">
                  <c:v>12.335526315789474</c:v>
                </c:pt>
                <c:pt idx="86">
                  <c:v>12.335526315789474</c:v>
                </c:pt>
                <c:pt idx="87">
                  <c:v>12.960526315789474</c:v>
                </c:pt>
                <c:pt idx="88">
                  <c:v>12.960526315789474</c:v>
                </c:pt>
                <c:pt idx="89">
                  <c:v>13.256578947368421</c:v>
                </c:pt>
                <c:pt idx="90">
                  <c:v>13.256578947368421</c:v>
                </c:pt>
                <c:pt idx="91">
                  <c:v>13.519736842105264</c:v>
                </c:pt>
                <c:pt idx="92">
                  <c:v>13.519736842105264</c:v>
                </c:pt>
                <c:pt idx="93">
                  <c:v>13.815789473684211</c:v>
                </c:pt>
                <c:pt idx="94">
                  <c:v>13.815789473684211</c:v>
                </c:pt>
                <c:pt idx="95">
                  <c:v>13.848684210526317</c:v>
                </c:pt>
                <c:pt idx="96">
                  <c:v>13.848684210526317</c:v>
                </c:pt>
                <c:pt idx="97">
                  <c:v>14.309210526315789</c:v>
                </c:pt>
                <c:pt idx="98">
                  <c:v>14.309210526315789</c:v>
                </c:pt>
                <c:pt idx="99">
                  <c:v>14.375</c:v>
                </c:pt>
                <c:pt idx="100">
                  <c:v>14.375</c:v>
                </c:pt>
                <c:pt idx="101">
                  <c:v>14.506578947368421</c:v>
                </c:pt>
                <c:pt idx="102">
                  <c:v>14.506578947368421</c:v>
                </c:pt>
                <c:pt idx="103">
                  <c:v>15.197368421052632</c:v>
                </c:pt>
                <c:pt idx="104">
                  <c:v>15.197368421052632</c:v>
                </c:pt>
                <c:pt idx="105">
                  <c:v>15.230263157894738</c:v>
                </c:pt>
                <c:pt idx="106">
                  <c:v>15.230263157894738</c:v>
                </c:pt>
                <c:pt idx="107">
                  <c:v>15.855263157894738</c:v>
                </c:pt>
                <c:pt idx="108">
                  <c:v>15.855263157894738</c:v>
                </c:pt>
                <c:pt idx="109">
                  <c:v>16.25</c:v>
                </c:pt>
                <c:pt idx="110">
                  <c:v>16.25</c:v>
                </c:pt>
                <c:pt idx="111">
                  <c:v>16.809210526315791</c:v>
                </c:pt>
                <c:pt idx="112">
                  <c:v>16.809210526315791</c:v>
                </c:pt>
                <c:pt idx="113">
                  <c:v>17.171052631578949</c:v>
                </c:pt>
                <c:pt idx="114">
                  <c:v>17.171052631578949</c:v>
                </c:pt>
                <c:pt idx="115">
                  <c:v>18.125</c:v>
                </c:pt>
                <c:pt idx="116">
                  <c:v>18.125</c:v>
                </c:pt>
                <c:pt idx="117">
                  <c:v>19.539473684210527</c:v>
                </c:pt>
                <c:pt idx="118">
                  <c:v>19.539473684210527</c:v>
                </c:pt>
                <c:pt idx="119">
                  <c:v>21.67763157894737</c:v>
                </c:pt>
                <c:pt idx="120">
                  <c:v>21.67763157894737</c:v>
                </c:pt>
                <c:pt idx="121">
                  <c:v>22.993421052631579</c:v>
                </c:pt>
                <c:pt idx="122">
                  <c:v>22.993421052631579</c:v>
                </c:pt>
                <c:pt idx="123">
                  <c:v>23.059210526315791</c:v>
                </c:pt>
                <c:pt idx="124">
                  <c:v>23.059210526315791</c:v>
                </c:pt>
                <c:pt idx="125">
                  <c:v>24.703947368421055</c:v>
                </c:pt>
                <c:pt idx="126">
                  <c:v>24.703947368421055</c:v>
                </c:pt>
                <c:pt idx="127">
                  <c:v>25.065789473684212</c:v>
                </c:pt>
                <c:pt idx="128">
                  <c:v>25.065789473684212</c:v>
                </c:pt>
                <c:pt idx="129">
                  <c:v>25.822368421052634</c:v>
                </c:pt>
                <c:pt idx="130">
                  <c:v>25.822368421052634</c:v>
                </c:pt>
                <c:pt idx="131">
                  <c:v>26.381578947368421</c:v>
                </c:pt>
                <c:pt idx="132">
                  <c:v>26.381578947368421</c:v>
                </c:pt>
                <c:pt idx="133">
                  <c:v>26.513157894736842</c:v>
                </c:pt>
                <c:pt idx="134">
                  <c:v>26.513157894736842</c:v>
                </c:pt>
                <c:pt idx="135">
                  <c:v>33.585526315789473</c:v>
                </c:pt>
                <c:pt idx="136">
                  <c:v>0</c:v>
                </c:pt>
              </c:numCache>
            </c:numRef>
          </c:xVal>
          <c:yVal>
            <c:numRef>
              <c:f>Sheet1!$B$2:$B$138</c:f>
              <c:numCache>
                <c:formatCode>General</c:formatCode>
                <c:ptCount val="137"/>
                <c:pt idx="0">
                  <c:v>1</c:v>
                </c:pt>
                <c:pt idx="1">
                  <c:v>1</c:v>
                </c:pt>
                <c:pt idx="2">
                  <c:v>1</c:v>
                </c:pt>
                <c:pt idx="3">
                  <c:v>1</c:v>
                </c:pt>
                <c:pt idx="4">
                  <c:v>1</c:v>
                </c:pt>
                <c:pt idx="5">
                  <c:v>1</c:v>
                </c:pt>
                <c:pt idx="6">
                  <c:v>1</c:v>
                </c:pt>
                <c:pt idx="7">
                  <c:v>1</c:v>
                </c:pt>
                <c:pt idx="8">
                  <c:v>1</c:v>
                </c:pt>
                <c:pt idx="9">
                  <c:v>1</c:v>
                </c:pt>
                <c:pt idx="10">
                  <c:v>0.984375</c:v>
                </c:pt>
                <c:pt idx="11">
                  <c:v>0.984375</c:v>
                </c:pt>
                <c:pt idx="12">
                  <c:v>0.984375</c:v>
                </c:pt>
                <c:pt idx="13">
                  <c:v>0.984375</c:v>
                </c:pt>
                <c:pt idx="14">
                  <c:v>0.96849798387096775</c:v>
                </c:pt>
                <c:pt idx="15">
                  <c:v>0.96849798387096775</c:v>
                </c:pt>
                <c:pt idx="16">
                  <c:v>0.9526209677419355</c:v>
                </c:pt>
                <c:pt idx="17">
                  <c:v>0.9526209677419355</c:v>
                </c:pt>
                <c:pt idx="18">
                  <c:v>0.93674395161290314</c:v>
                </c:pt>
                <c:pt idx="19">
                  <c:v>0.93674395161290314</c:v>
                </c:pt>
                <c:pt idx="20">
                  <c:v>0.92086693548387089</c:v>
                </c:pt>
                <c:pt idx="21">
                  <c:v>0.92086693548387089</c:v>
                </c:pt>
                <c:pt idx="22">
                  <c:v>0.90498991935483863</c:v>
                </c:pt>
                <c:pt idx="23">
                  <c:v>0.90498991935483863</c:v>
                </c:pt>
                <c:pt idx="24">
                  <c:v>0.90498991935483863</c:v>
                </c:pt>
                <c:pt idx="25">
                  <c:v>0.90498991935483863</c:v>
                </c:pt>
                <c:pt idx="26">
                  <c:v>0.90498991935483863</c:v>
                </c:pt>
                <c:pt idx="27">
                  <c:v>0.90498991935483863</c:v>
                </c:pt>
                <c:pt idx="28">
                  <c:v>0.88853555718475064</c:v>
                </c:pt>
                <c:pt idx="29">
                  <c:v>0.88853555718475064</c:v>
                </c:pt>
                <c:pt idx="30">
                  <c:v>0.87208119501466264</c:v>
                </c:pt>
                <c:pt idx="31">
                  <c:v>0.87208119501466264</c:v>
                </c:pt>
                <c:pt idx="32">
                  <c:v>0.85562683284457464</c:v>
                </c:pt>
                <c:pt idx="33">
                  <c:v>0.85562683284457464</c:v>
                </c:pt>
                <c:pt idx="34">
                  <c:v>0.85562683284457464</c:v>
                </c:pt>
                <c:pt idx="35">
                  <c:v>0.85562683284457464</c:v>
                </c:pt>
                <c:pt idx="36">
                  <c:v>0.85562683284457464</c:v>
                </c:pt>
                <c:pt idx="37">
                  <c:v>0.85562683284457464</c:v>
                </c:pt>
                <c:pt idx="38">
                  <c:v>0.85562683284457464</c:v>
                </c:pt>
                <c:pt idx="39">
                  <c:v>0.85562683284457464</c:v>
                </c:pt>
                <c:pt idx="40">
                  <c:v>0.85562683284457464</c:v>
                </c:pt>
                <c:pt idx="41">
                  <c:v>0.85562683284457464</c:v>
                </c:pt>
                <c:pt idx="42">
                  <c:v>0.83780127382697933</c:v>
                </c:pt>
                <c:pt idx="43">
                  <c:v>0.83780127382697933</c:v>
                </c:pt>
                <c:pt idx="44">
                  <c:v>0.81997571480938403</c:v>
                </c:pt>
                <c:pt idx="45">
                  <c:v>0.81997571480938403</c:v>
                </c:pt>
                <c:pt idx="46">
                  <c:v>0.81997571480938403</c:v>
                </c:pt>
                <c:pt idx="47">
                  <c:v>0.81997571480938403</c:v>
                </c:pt>
                <c:pt idx="48">
                  <c:v>0.80175403225806441</c:v>
                </c:pt>
                <c:pt idx="49">
                  <c:v>0.80175403225806441</c:v>
                </c:pt>
                <c:pt idx="50">
                  <c:v>0.78353234970674479</c:v>
                </c:pt>
                <c:pt idx="51">
                  <c:v>0.78353234970674479</c:v>
                </c:pt>
                <c:pt idx="52">
                  <c:v>0.78353234970674479</c:v>
                </c:pt>
                <c:pt idx="53">
                  <c:v>0.78353234970674479</c:v>
                </c:pt>
                <c:pt idx="54">
                  <c:v>0.78353234970674479</c:v>
                </c:pt>
                <c:pt idx="55">
                  <c:v>0.78353234970674479</c:v>
                </c:pt>
                <c:pt idx="56">
                  <c:v>0.78353234970674479</c:v>
                </c:pt>
                <c:pt idx="57">
                  <c:v>0.78353234970674479</c:v>
                </c:pt>
                <c:pt idx="58">
                  <c:v>0.78353234970674479</c:v>
                </c:pt>
                <c:pt idx="59">
                  <c:v>0.78353234970674479</c:v>
                </c:pt>
                <c:pt idx="60">
                  <c:v>0.78353234970674479</c:v>
                </c:pt>
                <c:pt idx="61">
                  <c:v>0.78353234970674479</c:v>
                </c:pt>
                <c:pt idx="62">
                  <c:v>0.78353234970674479</c:v>
                </c:pt>
                <c:pt idx="63">
                  <c:v>0.78353234970674479</c:v>
                </c:pt>
                <c:pt idx="64">
                  <c:v>0.7623557997146706</c:v>
                </c:pt>
                <c:pt idx="65">
                  <c:v>0.7623557997146706</c:v>
                </c:pt>
                <c:pt idx="66">
                  <c:v>0.74117924972259641</c:v>
                </c:pt>
                <c:pt idx="67">
                  <c:v>0.74117924972259641</c:v>
                </c:pt>
                <c:pt idx="68">
                  <c:v>0.74117924972259641</c:v>
                </c:pt>
                <c:pt idx="69">
                  <c:v>0.74117924972259641</c:v>
                </c:pt>
                <c:pt idx="70">
                  <c:v>0.74117924972259641</c:v>
                </c:pt>
                <c:pt idx="71">
                  <c:v>0.74117924972259641</c:v>
                </c:pt>
                <c:pt idx="72">
                  <c:v>0.71871927245827538</c:v>
                </c:pt>
                <c:pt idx="73">
                  <c:v>0.71871927245827538</c:v>
                </c:pt>
                <c:pt idx="74">
                  <c:v>0.71871927245827538</c:v>
                </c:pt>
                <c:pt idx="75">
                  <c:v>0.71871927245827538</c:v>
                </c:pt>
                <c:pt idx="76">
                  <c:v>0.71871927245827538</c:v>
                </c:pt>
                <c:pt idx="77">
                  <c:v>0.71871927245827538</c:v>
                </c:pt>
                <c:pt idx="78">
                  <c:v>0.69476196337633289</c:v>
                </c:pt>
                <c:pt idx="79">
                  <c:v>0.69476196337633289</c:v>
                </c:pt>
                <c:pt idx="80">
                  <c:v>0.69476196337633289</c:v>
                </c:pt>
                <c:pt idx="81">
                  <c:v>0.69476196337633289</c:v>
                </c:pt>
                <c:pt idx="82">
                  <c:v>0.69476196337633289</c:v>
                </c:pt>
                <c:pt idx="83">
                  <c:v>0.69476196337633289</c:v>
                </c:pt>
                <c:pt idx="84">
                  <c:v>0.66903003880683909</c:v>
                </c:pt>
                <c:pt idx="85">
                  <c:v>0.66903003880683909</c:v>
                </c:pt>
                <c:pt idx="86">
                  <c:v>0.66903003880683909</c:v>
                </c:pt>
                <c:pt idx="87">
                  <c:v>0.66903003880683909</c:v>
                </c:pt>
                <c:pt idx="88">
                  <c:v>0.64226883725456552</c:v>
                </c:pt>
                <c:pt idx="89">
                  <c:v>0.64226883725456552</c:v>
                </c:pt>
                <c:pt idx="90">
                  <c:v>0.64226883725456552</c:v>
                </c:pt>
                <c:pt idx="91">
                  <c:v>0.64226883725456552</c:v>
                </c:pt>
                <c:pt idx="92">
                  <c:v>0.64226883725456552</c:v>
                </c:pt>
                <c:pt idx="93">
                  <c:v>0.64226883725456552</c:v>
                </c:pt>
                <c:pt idx="94">
                  <c:v>0.64226883725456552</c:v>
                </c:pt>
                <c:pt idx="95">
                  <c:v>0.64226883725456552</c:v>
                </c:pt>
                <c:pt idx="96">
                  <c:v>0.61168460690910997</c:v>
                </c:pt>
                <c:pt idx="97">
                  <c:v>0.61168460690910997</c:v>
                </c:pt>
                <c:pt idx="98">
                  <c:v>0.61168460690910997</c:v>
                </c:pt>
                <c:pt idx="99">
                  <c:v>0.61168460690910997</c:v>
                </c:pt>
                <c:pt idx="100">
                  <c:v>0.57949068022968309</c:v>
                </c:pt>
                <c:pt idx="101">
                  <c:v>0.57949068022968309</c:v>
                </c:pt>
                <c:pt idx="102">
                  <c:v>0.57949068022968309</c:v>
                </c:pt>
                <c:pt idx="103">
                  <c:v>0.57949068022968309</c:v>
                </c:pt>
                <c:pt idx="104">
                  <c:v>0.54540299315734875</c:v>
                </c:pt>
                <c:pt idx="105">
                  <c:v>0.54540299315734875</c:v>
                </c:pt>
                <c:pt idx="106">
                  <c:v>0.54540299315734875</c:v>
                </c:pt>
                <c:pt idx="107">
                  <c:v>0.54540299315734875</c:v>
                </c:pt>
                <c:pt idx="108">
                  <c:v>0.50904279361352556</c:v>
                </c:pt>
                <c:pt idx="109">
                  <c:v>0.50904279361352556</c:v>
                </c:pt>
                <c:pt idx="110">
                  <c:v>0.50904279361352556</c:v>
                </c:pt>
                <c:pt idx="111">
                  <c:v>0.50904279361352556</c:v>
                </c:pt>
                <c:pt idx="112">
                  <c:v>0.50904279361352556</c:v>
                </c:pt>
                <c:pt idx="113">
                  <c:v>0.50904279361352556</c:v>
                </c:pt>
                <c:pt idx="114">
                  <c:v>0.46662256081239839</c:v>
                </c:pt>
                <c:pt idx="115">
                  <c:v>0.46662256081239839</c:v>
                </c:pt>
                <c:pt idx="116">
                  <c:v>0.46662256081239839</c:v>
                </c:pt>
                <c:pt idx="117">
                  <c:v>0.46662256081239839</c:v>
                </c:pt>
                <c:pt idx="118">
                  <c:v>0.46662256081239839</c:v>
                </c:pt>
                <c:pt idx="119">
                  <c:v>0.46662256081239839</c:v>
                </c:pt>
                <c:pt idx="120">
                  <c:v>0.46662256081239839</c:v>
                </c:pt>
                <c:pt idx="121">
                  <c:v>0.46662256081239839</c:v>
                </c:pt>
                <c:pt idx="122">
                  <c:v>0.46662256081239839</c:v>
                </c:pt>
                <c:pt idx="123">
                  <c:v>0.46662256081239839</c:v>
                </c:pt>
                <c:pt idx="124">
                  <c:v>0.46662256081239839</c:v>
                </c:pt>
                <c:pt idx="125">
                  <c:v>0.46662256081239839</c:v>
                </c:pt>
                <c:pt idx="126">
                  <c:v>0.46662256081239839</c:v>
                </c:pt>
                <c:pt idx="127">
                  <c:v>0.46662256081239839</c:v>
                </c:pt>
                <c:pt idx="128">
                  <c:v>0.46662256081239839</c:v>
                </c:pt>
                <c:pt idx="129">
                  <c:v>0.46662256081239839</c:v>
                </c:pt>
                <c:pt idx="130">
                  <c:v>0.34996692060929879</c:v>
                </c:pt>
                <c:pt idx="131">
                  <c:v>0.34996692060929879</c:v>
                </c:pt>
                <c:pt idx="132">
                  <c:v>0.34996692060929879</c:v>
                </c:pt>
                <c:pt idx="133">
                  <c:v>0.34996692060929879</c:v>
                </c:pt>
                <c:pt idx="134">
                  <c:v>0.34996692060929879</c:v>
                </c:pt>
                <c:pt idx="135">
                  <c:v>0.34996692060929879</c:v>
                </c:pt>
              </c:numCache>
            </c:numRef>
          </c:yVal>
          <c:smooth val="0"/>
          <c:extLst>
            <c:ext xmlns:c16="http://schemas.microsoft.com/office/drawing/2014/chart" uri="{C3380CC4-5D6E-409C-BE32-E72D297353CC}">
              <c16:uniqueId val="{00000000-D3AE-428B-93D3-09CB2EB6912E}"/>
            </c:ext>
          </c:extLst>
        </c:ser>
        <c:ser>
          <c:idx val="1"/>
          <c:order val="1"/>
          <c:tx>
            <c:strRef>
              <c:f>Sheet1!$C$1</c:f>
              <c:strCache>
                <c:ptCount val="1"/>
                <c:pt idx="0">
                  <c:v>AZA Only</c:v>
                </c:pt>
              </c:strCache>
            </c:strRef>
          </c:tx>
          <c:spPr>
            <a:ln w="15875" cap="rnd">
              <a:solidFill>
                <a:schemeClr val="bg1">
                  <a:lumMod val="50000"/>
                </a:schemeClr>
              </a:solidFill>
              <a:prstDash val="sysDash"/>
              <a:round/>
            </a:ln>
            <a:effectLst/>
          </c:spPr>
          <c:marker>
            <c:symbol val="none"/>
          </c:marker>
          <c:xVal>
            <c:numRef>
              <c:f>Sheet1!$A$2:$A$265</c:f>
              <c:numCache>
                <c:formatCode>General</c:formatCode>
                <c:ptCount val="264"/>
                <c:pt idx="0">
                  <c:v>0</c:v>
                </c:pt>
                <c:pt idx="1">
                  <c:v>3.2894736842105261E-2</c:v>
                </c:pt>
                <c:pt idx="2">
                  <c:v>3.2894736842105261E-2</c:v>
                </c:pt>
                <c:pt idx="3">
                  <c:v>3.2894736842105261E-2</c:v>
                </c:pt>
                <c:pt idx="4">
                  <c:v>3.2894736842105261E-2</c:v>
                </c:pt>
                <c:pt idx="5">
                  <c:v>0.85526315789473684</c:v>
                </c:pt>
                <c:pt idx="6">
                  <c:v>0.85526315789473684</c:v>
                </c:pt>
                <c:pt idx="7">
                  <c:v>0.95394736842105265</c:v>
                </c:pt>
                <c:pt idx="8">
                  <c:v>0.95394736842105265</c:v>
                </c:pt>
                <c:pt idx="9">
                  <c:v>0.95394736842105265</c:v>
                </c:pt>
                <c:pt idx="10">
                  <c:v>0.95394736842105265</c:v>
                </c:pt>
                <c:pt idx="11">
                  <c:v>0.98684210526315796</c:v>
                </c:pt>
                <c:pt idx="12">
                  <c:v>0.98684210526315796</c:v>
                </c:pt>
                <c:pt idx="13">
                  <c:v>1.118421052631579</c:v>
                </c:pt>
                <c:pt idx="14">
                  <c:v>1.118421052631579</c:v>
                </c:pt>
                <c:pt idx="15">
                  <c:v>1.1513157894736843</c:v>
                </c:pt>
                <c:pt idx="16">
                  <c:v>1.1513157894736843</c:v>
                </c:pt>
                <c:pt idx="17">
                  <c:v>1.1842105263157896</c:v>
                </c:pt>
                <c:pt idx="18">
                  <c:v>1.1842105263157896</c:v>
                </c:pt>
                <c:pt idx="19">
                  <c:v>1.3486842105263159</c:v>
                </c:pt>
                <c:pt idx="20">
                  <c:v>1.3486842105263159</c:v>
                </c:pt>
                <c:pt idx="21">
                  <c:v>1.4802631578947369</c:v>
                </c:pt>
                <c:pt idx="22">
                  <c:v>1.4802631578947369</c:v>
                </c:pt>
                <c:pt idx="23">
                  <c:v>1.8092105263157896</c:v>
                </c:pt>
                <c:pt idx="24">
                  <c:v>1.8092105263157896</c:v>
                </c:pt>
                <c:pt idx="25">
                  <c:v>1.8421052631578949</c:v>
                </c:pt>
                <c:pt idx="26">
                  <c:v>1.8421052631578949</c:v>
                </c:pt>
                <c:pt idx="27">
                  <c:v>1.9407894736842106</c:v>
                </c:pt>
                <c:pt idx="28">
                  <c:v>1.9407894736842106</c:v>
                </c:pt>
                <c:pt idx="29">
                  <c:v>2.2039473684210527</c:v>
                </c:pt>
                <c:pt idx="30">
                  <c:v>2.2039473684210527</c:v>
                </c:pt>
                <c:pt idx="31">
                  <c:v>2.3355263157894739</c:v>
                </c:pt>
                <c:pt idx="32">
                  <c:v>2.3355263157894739</c:v>
                </c:pt>
                <c:pt idx="33">
                  <c:v>2.6973684210526319</c:v>
                </c:pt>
                <c:pt idx="34">
                  <c:v>2.6973684210526319</c:v>
                </c:pt>
                <c:pt idx="35">
                  <c:v>2.7960526315789473</c:v>
                </c:pt>
                <c:pt idx="36">
                  <c:v>2.7960526315789473</c:v>
                </c:pt>
                <c:pt idx="37">
                  <c:v>2.8947368421052633</c:v>
                </c:pt>
                <c:pt idx="38">
                  <c:v>2.8947368421052633</c:v>
                </c:pt>
                <c:pt idx="39">
                  <c:v>3.0263157894736845</c:v>
                </c:pt>
                <c:pt idx="40">
                  <c:v>3.0263157894736845</c:v>
                </c:pt>
                <c:pt idx="41">
                  <c:v>3.4539473684210527</c:v>
                </c:pt>
                <c:pt idx="42">
                  <c:v>3.4539473684210527</c:v>
                </c:pt>
                <c:pt idx="43">
                  <c:v>3.5855263157894739</c:v>
                </c:pt>
                <c:pt idx="44">
                  <c:v>3.5855263157894739</c:v>
                </c:pt>
                <c:pt idx="45">
                  <c:v>3.7171052631578947</c:v>
                </c:pt>
                <c:pt idx="46">
                  <c:v>3.7171052631578947</c:v>
                </c:pt>
                <c:pt idx="47">
                  <c:v>3.8157894736842106</c:v>
                </c:pt>
                <c:pt idx="48">
                  <c:v>3.8157894736842106</c:v>
                </c:pt>
                <c:pt idx="49">
                  <c:v>3.8486842105263159</c:v>
                </c:pt>
                <c:pt idx="50">
                  <c:v>3.8486842105263159</c:v>
                </c:pt>
                <c:pt idx="51">
                  <c:v>4.4407894736842106</c:v>
                </c:pt>
                <c:pt idx="52">
                  <c:v>4.4407894736842106</c:v>
                </c:pt>
                <c:pt idx="53">
                  <c:v>4.6052631578947372</c:v>
                </c:pt>
                <c:pt idx="54">
                  <c:v>4.6052631578947372</c:v>
                </c:pt>
                <c:pt idx="55">
                  <c:v>5.7894736842105265</c:v>
                </c:pt>
                <c:pt idx="56">
                  <c:v>5.7894736842105265</c:v>
                </c:pt>
                <c:pt idx="57">
                  <c:v>5.7894736842105265</c:v>
                </c:pt>
                <c:pt idx="58">
                  <c:v>5.7894736842105265</c:v>
                </c:pt>
                <c:pt idx="59">
                  <c:v>5.8552631578947372</c:v>
                </c:pt>
                <c:pt idx="60">
                  <c:v>5.8552631578947372</c:v>
                </c:pt>
                <c:pt idx="61">
                  <c:v>6.7105263157894743</c:v>
                </c:pt>
                <c:pt idx="62">
                  <c:v>6.7105263157894743</c:v>
                </c:pt>
                <c:pt idx="63">
                  <c:v>7.5</c:v>
                </c:pt>
                <c:pt idx="64">
                  <c:v>7.5</c:v>
                </c:pt>
                <c:pt idx="65">
                  <c:v>8.026315789473685</c:v>
                </c:pt>
                <c:pt idx="66">
                  <c:v>8.026315789473685</c:v>
                </c:pt>
                <c:pt idx="67">
                  <c:v>8.8815789473684212</c:v>
                </c:pt>
                <c:pt idx="68">
                  <c:v>8.8815789473684212</c:v>
                </c:pt>
                <c:pt idx="69">
                  <c:v>9.7368421052631575</c:v>
                </c:pt>
                <c:pt idx="70">
                  <c:v>9.7368421052631575</c:v>
                </c:pt>
                <c:pt idx="71">
                  <c:v>9.901315789473685</c:v>
                </c:pt>
                <c:pt idx="72">
                  <c:v>9.901315789473685</c:v>
                </c:pt>
                <c:pt idx="73">
                  <c:v>10.197368421052632</c:v>
                </c:pt>
                <c:pt idx="74">
                  <c:v>10.197368421052632</c:v>
                </c:pt>
                <c:pt idx="75">
                  <c:v>10.756578947368421</c:v>
                </c:pt>
                <c:pt idx="76">
                  <c:v>10.756578947368421</c:v>
                </c:pt>
                <c:pt idx="77">
                  <c:v>10.986842105263158</c:v>
                </c:pt>
                <c:pt idx="78">
                  <c:v>10.986842105263158</c:v>
                </c:pt>
                <c:pt idx="79">
                  <c:v>11.282894736842106</c:v>
                </c:pt>
                <c:pt idx="80">
                  <c:v>11.282894736842106</c:v>
                </c:pt>
                <c:pt idx="81">
                  <c:v>11.578947368421053</c:v>
                </c:pt>
                <c:pt idx="82">
                  <c:v>11.578947368421053</c:v>
                </c:pt>
                <c:pt idx="83">
                  <c:v>11.677631578947368</c:v>
                </c:pt>
                <c:pt idx="84">
                  <c:v>11.677631578947368</c:v>
                </c:pt>
                <c:pt idx="85">
                  <c:v>12.335526315789474</c:v>
                </c:pt>
                <c:pt idx="86">
                  <c:v>12.335526315789474</c:v>
                </c:pt>
                <c:pt idx="87">
                  <c:v>12.960526315789474</c:v>
                </c:pt>
                <c:pt idx="88">
                  <c:v>12.960526315789474</c:v>
                </c:pt>
                <c:pt idx="89">
                  <c:v>13.256578947368421</c:v>
                </c:pt>
                <c:pt idx="90">
                  <c:v>13.256578947368421</c:v>
                </c:pt>
                <c:pt idx="91">
                  <c:v>13.519736842105264</c:v>
                </c:pt>
                <c:pt idx="92">
                  <c:v>13.519736842105264</c:v>
                </c:pt>
                <c:pt idx="93">
                  <c:v>13.815789473684211</c:v>
                </c:pt>
                <c:pt idx="94">
                  <c:v>13.815789473684211</c:v>
                </c:pt>
                <c:pt idx="95">
                  <c:v>13.848684210526317</c:v>
                </c:pt>
                <c:pt idx="96">
                  <c:v>13.848684210526317</c:v>
                </c:pt>
                <c:pt idx="97">
                  <c:v>14.309210526315789</c:v>
                </c:pt>
                <c:pt idx="98">
                  <c:v>14.309210526315789</c:v>
                </c:pt>
                <c:pt idx="99">
                  <c:v>14.375</c:v>
                </c:pt>
                <c:pt idx="100">
                  <c:v>14.375</c:v>
                </c:pt>
                <c:pt idx="101">
                  <c:v>14.506578947368421</c:v>
                </c:pt>
                <c:pt idx="102">
                  <c:v>14.506578947368421</c:v>
                </c:pt>
                <c:pt idx="103">
                  <c:v>15.197368421052632</c:v>
                </c:pt>
                <c:pt idx="104">
                  <c:v>15.197368421052632</c:v>
                </c:pt>
                <c:pt idx="105">
                  <c:v>15.230263157894738</c:v>
                </c:pt>
                <c:pt idx="106">
                  <c:v>15.230263157894738</c:v>
                </c:pt>
                <c:pt idx="107">
                  <c:v>15.855263157894738</c:v>
                </c:pt>
                <c:pt idx="108">
                  <c:v>15.855263157894738</c:v>
                </c:pt>
                <c:pt idx="109">
                  <c:v>16.25</c:v>
                </c:pt>
                <c:pt idx="110">
                  <c:v>16.25</c:v>
                </c:pt>
                <c:pt idx="111">
                  <c:v>16.809210526315791</c:v>
                </c:pt>
                <c:pt idx="112">
                  <c:v>16.809210526315791</c:v>
                </c:pt>
                <c:pt idx="113">
                  <c:v>17.171052631578949</c:v>
                </c:pt>
                <c:pt idx="114">
                  <c:v>17.171052631578949</c:v>
                </c:pt>
                <c:pt idx="115">
                  <c:v>18.125</c:v>
                </c:pt>
                <c:pt idx="116">
                  <c:v>18.125</c:v>
                </c:pt>
                <c:pt idx="117">
                  <c:v>19.539473684210527</c:v>
                </c:pt>
                <c:pt idx="118">
                  <c:v>19.539473684210527</c:v>
                </c:pt>
                <c:pt idx="119">
                  <c:v>21.67763157894737</c:v>
                </c:pt>
                <c:pt idx="120">
                  <c:v>21.67763157894737</c:v>
                </c:pt>
                <c:pt idx="121">
                  <c:v>22.993421052631579</c:v>
                </c:pt>
                <c:pt idx="122">
                  <c:v>22.993421052631579</c:v>
                </c:pt>
                <c:pt idx="123">
                  <c:v>23.059210526315791</c:v>
                </c:pt>
                <c:pt idx="124">
                  <c:v>23.059210526315791</c:v>
                </c:pt>
                <c:pt idx="125">
                  <c:v>24.703947368421055</c:v>
                </c:pt>
                <c:pt idx="126">
                  <c:v>24.703947368421055</c:v>
                </c:pt>
                <c:pt idx="127">
                  <c:v>25.065789473684212</c:v>
                </c:pt>
                <c:pt idx="128">
                  <c:v>25.065789473684212</c:v>
                </c:pt>
                <c:pt idx="129">
                  <c:v>25.822368421052634</c:v>
                </c:pt>
                <c:pt idx="130">
                  <c:v>25.822368421052634</c:v>
                </c:pt>
                <c:pt idx="131">
                  <c:v>26.381578947368421</c:v>
                </c:pt>
                <c:pt idx="132">
                  <c:v>26.381578947368421</c:v>
                </c:pt>
                <c:pt idx="133">
                  <c:v>26.513157894736842</c:v>
                </c:pt>
                <c:pt idx="134">
                  <c:v>26.513157894736842</c:v>
                </c:pt>
                <c:pt idx="135">
                  <c:v>33.585526315789473</c:v>
                </c:pt>
                <c:pt idx="136">
                  <c:v>0</c:v>
                </c:pt>
                <c:pt idx="137">
                  <c:v>3.2894736842105261E-2</c:v>
                </c:pt>
                <c:pt idx="138">
                  <c:v>3.2894736842105261E-2</c:v>
                </c:pt>
                <c:pt idx="139">
                  <c:v>3.2894736842105261E-2</c:v>
                </c:pt>
                <c:pt idx="140">
                  <c:v>3.2894736842105261E-2</c:v>
                </c:pt>
                <c:pt idx="141">
                  <c:v>3.2894736842105261E-2</c:v>
                </c:pt>
                <c:pt idx="142">
                  <c:v>3.2894736842105261E-2</c:v>
                </c:pt>
                <c:pt idx="143">
                  <c:v>3.2894736842105261E-2</c:v>
                </c:pt>
                <c:pt idx="144">
                  <c:v>3.2894736842105261E-2</c:v>
                </c:pt>
                <c:pt idx="145">
                  <c:v>0.92105263157894746</c:v>
                </c:pt>
                <c:pt idx="146">
                  <c:v>0.92105263157894746</c:v>
                </c:pt>
                <c:pt idx="147">
                  <c:v>1.2171052631578947</c:v>
                </c:pt>
                <c:pt idx="148">
                  <c:v>1.2171052631578947</c:v>
                </c:pt>
                <c:pt idx="149">
                  <c:v>1.7105263157894737</c:v>
                </c:pt>
                <c:pt idx="150">
                  <c:v>1.7105263157894737</c:v>
                </c:pt>
                <c:pt idx="151">
                  <c:v>1.8092105263157896</c:v>
                </c:pt>
                <c:pt idx="152">
                  <c:v>1.8092105263157896</c:v>
                </c:pt>
                <c:pt idx="153">
                  <c:v>1.8092105263157896</c:v>
                </c:pt>
                <c:pt idx="154">
                  <c:v>1.8092105263157896</c:v>
                </c:pt>
                <c:pt idx="155">
                  <c:v>1.875</c:v>
                </c:pt>
                <c:pt idx="156">
                  <c:v>1.875</c:v>
                </c:pt>
                <c:pt idx="157">
                  <c:v>1.9736842105263159</c:v>
                </c:pt>
                <c:pt idx="158">
                  <c:v>1.9736842105263159</c:v>
                </c:pt>
                <c:pt idx="159">
                  <c:v>2.1710526315789473</c:v>
                </c:pt>
                <c:pt idx="160">
                  <c:v>2.1710526315789473</c:v>
                </c:pt>
                <c:pt idx="161">
                  <c:v>3.3881578947368425</c:v>
                </c:pt>
                <c:pt idx="162">
                  <c:v>3.3881578947368425</c:v>
                </c:pt>
                <c:pt idx="163">
                  <c:v>3.7171052631578947</c:v>
                </c:pt>
                <c:pt idx="164">
                  <c:v>3.7171052631578947</c:v>
                </c:pt>
                <c:pt idx="165">
                  <c:v>3.8157894736842106</c:v>
                </c:pt>
                <c:pt idx="166">
                  <c:v>3.8157894736842106</c:v>
                </c:pt>
                <c:pt idx="167">
                  <c:v>3.8157894736842106</c:v>
                </c:pt>
                <c:pt idx="168">
                  <c:v>3.8157894736842106</c:v>
                </c:pt>
                <c:pt idx="169">
                  <c:v>3.9473684210526319</c:v>
                </c:pt>
                <c:pt idx="170">
                  <c:v>3.9473684210526319</c:v>
                </c:pt>
                <c:pt idx="171">
                  <c:v>4.6381578947368425</c:v>
                </c:pt>
                <c:pt idx="172">
                  <c:v>4.6381578947368425</c:v>
                </c:pt>
                <c:pt idx="173">
                  <c:v>4.6381578947368425</c:v>
                </c:pt>
                <c:pt idx="174">
                  <c:v>4.6381578947368425</c:v>
                </c:pt>
                <c:pt idx="175">
                  <c:v>5.2302631578947372</c:v>
                </c:pt>
                <c:pt idx="176">
                  <c:v>5.2302631578947372</c:v>
                </c:pt>
                <c:pt idx="177">
                  <c:v>5.5921052631578947</c:v>
                </c:pt>
                <c:pt idx="178">
                  <c:v>5.5921052631578947</c:v>
                </c:pt>
                <c:pt idx="179">
                  <c:v>6.0855263157894743</c:v>
                </c:pt>
                <c:pt idx="180">
                  <c:v>6.0855263157894743</c:v>
                </c:pt>
                <c:pt idx="181">
                  <c:v>7.7302631578947372</c:v>
                </c:pt>
                <c:pt idx="182">
                  <c:v>7.7302631578947372</c:v>
                </c:pt>
                <c:pt idx="183">
                  <c:v>9.4736842105263168</c:v>
                </c:pt>
                <c:pt idx="184">
                  <c:v>9.4736842105263168</c:v>
                </c:pt>
                <c:pt idx="185">
                  <c:v>9.6710526315789487</c:v>
                </c:pt>
                <c:pt idx="186">
                  <c:v>9.6710526315789487</c:v>
                </c:pt>
                <c:pt idx="187">
                  <c:v>10.690789473684211</c:v>
                </c:pt>
                <c:pt idx="188">
                  <c:v>10.690789473684211</c:v>
                </c:pt>
                <c:pt idx="189">
                  <c:v>10.789473684210527</c:v>
                </c:pt>
                <c:pt idx="190">
                  <c:v>10.789473684210527</c:v>
                </c:pt>
                <c:pt idx="191">
                  <c:v>11.315789473684211</c:v>
                </c:pt>
                <c:pt idx="192">
                  <c:v>11.315789473684211</c:v>
                </c:pt>
                <c:pt idx="193">
                  <c:v>12.203947368421053</c:v>
                </c:pt>
                <c:pt idx="194">
                  <c:v>12.203947368421053</c:v>
                </c:pt>
                <c:pt idx="195">
                  <c:v>13.157894736842106</c:v>
                </c:pt>
                <c:pt idx="196">
                  <c:v>13.157894736842106</c:v>
                </c:pt>
                <c:pt idx="197">
                  <c:v>15.493421052631581</c:v>
                </c:pt>
                <c:pt idx="198">
                  <c:v>15.493421052631581</c:v>
                </c:pt>
                <c:pt idx="199">
                  <c:v>17.697368421052634</c:v>
                </c:pt>
                <c:pt idx="200">
                  <c:v>17.697368421052634</c:v>
                </c:pt>
                <c:pt idx="201">
                  <c:v>26.05263157894737</c:v>
                </c:pt>
                <c:pt idx="202">
                  <c:v>26.05263157894737</c:v>
                </c:pt>
                <c:pt idx="203">
                  <c:v>3.2894736842105261E-2</c:v>
                </c:pt>
                <c:pt idx="204">
                  <c:v>3.2894736842105261E-2</c:v>
                </c:pt>
                <c:pt idx="205">
                  <c:v>0.85526315789473684</c:v>
                </c:pt>
                <c:pt idx="206">
                  <c:v>0.95394736842105265</c:v>
                </c:pt>
                <c:pt idx="207">
                  <c:v>0.98684210526315796</c:v>
                </c:pt>
                <c:pt idx="208">
                  <c:v>1.8092105263157896</c:v>
                </c:pt>
                <c:pt idx="209">
                  <c:v>1.8421052631578949</c:v>
                </c:pt>
                <c:pt idx="210">
                  <c:v>2.6973684210526319</c:v>
                </c:pt>
                <c:pt idx="211">
                  <c:v>2.7960526315789473</c:v>
                </c:pt>
                <c:pt idx="212">
                  <c:v>2.8947368421052633</c:v>
                </c:pt>
                <c:pt idx="213">
                  <c:v>3.0263157894736845</c:v>
                </c:pt>
                <c:pt idx="214">
                  <c:v>3.7171052631578947</c:v>
                </c:pt>
                <c:pt idx="215">
                  <c:v>4.4407894736842106</c:v>
                </c:pt>
                <c:pt idx="216">
                  <c:v>4.6052631578947372</c:v>
                </c:pt>
                <c:pt idx="217">
                  <c:v>5.7894736842105265</c:v>
                </c:pt>
                <c:pt idx="218">
                  <c:v>5.7894736842105265</c:v>
                </c:pt>
                <c:pt idx="219">
                  <c:v>5.8552631578947372</c:v>
                </c:pt>
                <c:pt idx="220">
                  <c:v>6.7105263157894743</c:v>
                </c:pt>
                <c:pt idx="221">
                  <c:v>8.8815789473684212</c:v>
                </c:pt>
                <c:pt idx="222">
                  <c:v>9.7368421052631575</c:v>
                </c:pt>
                <c:pt idx="223">
                  <c:v>10.197368421052632</c:v>
                </c:pt>
                <c:pt idx="224">
                  <c:v>10.756578947368421</c:v>
                </c:pt>
                <c:pt idx="225">
                  <c:v>11.282894736842106</c:v>
                </c:pt>
                <c:pt idx="226">
                  <c:v>11.578947368421053</c:v>
                </c:pt>
                <c:pt idx="227">
                  <c:v>12.335526315789474</c:v>
                </c:pt>
                <c:pt idx="228">
                  <c:v>13.256578947368421</c:v>
                </c:pt>
                <c:pt idx="229">
                  <c:v>13.519736842105264</c:v>
                </c:pt>
                <c:pt idx="230">
                  <c:v>13.815789473684211</c:v>
                </c:pt>
                <c:pt idx="231">
                  <c:v>14.309210526315789</c:v>
                </c:pt>
                <c:pt idx="232">
                  <c:v>14.506578947368421</c:v>
                </c:pt>
                <c:pt idx="233">
                  <c:v>15.230263157894738</c:v>
                </c:pt>
                <c:pt idx="234">
                  <c:v>16.25</c:v>
                </c:pt>
                <c:pt idx="235">
                  <c:v>16.809210526315791</c:v>
                </c:pt>
                <c:pt idx="236">
                  <c:v>18.125</c:v>
                </c:pt>
                <c:pt idx="237">
                  <c:v>19.539473684210527</c:v>
                </c:pt>
                <c:pt idx="238">
                  <c:v>21.67763157894737</c:v>
                </c:pt>
                <c:pt idx="239">
                  <c:v>22.993421052631579</c:v>
                </c:pt>
                <c:pt idx="240">
                  <c:v>23.059210526315791</c:v>
                </c:pt>
                <c:pt idx="241">
                  <c:v>24.703947368421055</c:v>
                </c:pt>
                <c:pt idx="242">
                  <c:v>25.065789473684212</c:v>
                </c:pt>
                <c:pt idx="243">
                  <c:v>26.381578947368421</c:v>
                </c:pt>
                <c:pt idx="244">
                  <c:v>26.513157894736842</c:v>
                </c:pt>
                <c:pt idx="245">
                  <c:v>33.585526315789473</c:v>
                </c:pt>
                <c:pt idx="246">
                  <c:v>3.2894736842105261E-2</c:v>
                </c:pt>
                <c:pt idx="247">
                  <c:v>3.2894736842105261E-2</c:v>
                </c:pt>
                <c:pt idx="248">
                  <c:v>3.2894736842105261E-2</c:v>
                </c:pt>
                <c:pt idx="249">
                  <c:v>3.2894736842105261E-2</c:v>
                </c:pt>
                <c:pt idx="250">
                  <c:v>1.8092105263157896</c:v>
                </c:pt>
                <c:pt idx="251">
                  <c:v>1.875</c:v>
                </c:pt>
                <c:pt idx="252">
                  <c:v>1.9736842105263159</c:v>
                </c:pt>
                <c:pt idx="253">
                  <c:v>2.1710526315789473</c:v>
                </c:pt>
                <c:pt idx="254">
                  <c:v>3.3881578947368425</c:v>
                </c:pt>
                <c:pt idx="255">
                  <c:v>3.7171052631578947</c:v>
                </c:pt>
                <c:pt idx="256">
                  <c:v>3.8157894736842106</c:v>
                </c:pt>
                <c:pt idx="257">
                  <c:v>3.9473684210526319</c:v>
                </c:pt>
                <c:pt idx="258">
                  <c:v>4.6381578947368425</c:v>
                </c:pt>
                <c:pt idx="259">
                  <c:v>5.2302631578947372</c:v>
                </c:pt>
                <c:pt idx="260">
                  <c:v>6.0855263157894743</c:v>
                </c:pt>
                <c:pt idx="261">
                  <c:v>9.4736842105263168</c:v>
                </c:pt>
                <c:pt idx="262">
                  <c:v>10.690789473684211</c:v>
                </c:pt>
                <c:pt idx="263">
                  <c:v>11.315789473684211</c:v>
                </c:pt>
              </c:numCache>
            </c:numRef>
          </c:xVal>
          <c:yVal>
            <c:numRef>
              <c:f>Sheet1!$C$2:$C$265</c:f>
              <c:numCache>
                <c:formatCode>General</c:formatCode>
                <c:ptCount val="264"/>
                <c:pt idx="136">
                  <c:v>1</c:v>
                </c:pt>
                <c:pt idx="137">
                  <c:v>1</c:v>
                </c:pt>
                <c:pt idx="138">
                  <c:v>1</c:v>
                </c:pt>
                <c:pt idx="139">
                  <c:v>1</c:v>
                </c:pt>
                <c:pt idx="140">
                  <c:v>1</c:v>
                </c:pt>
                <c:pt idx="141">
                  <c:v>1</c:v>
                </c:pt>
                <c:pt idx="142">
                  <c:v>1</c:v>
                </c:pt>
                <c:pt idx="143">
                  <c:v>1</c:v>
                </c:pt>
                <c:pt idx="144">
                  <c:v>1</c:v>
                </c:pt>
                <c:pt idx="145">
                  <c:v>1</c:v>
                </c:pt>
                <c:pt idx="146">
                  <c:v>0.96551724137931039</c:v>
                </c:pt>
                <c:pt idx="147">
                  <c:v>0.96551724137931039</c:v>
                </c:pt>
                <c:pt idx="148">
                  <c:v>0.93103448275862077</c:v>
                </c:pt>
                <c:pt idx="149">
                  <c:v>0.93103448275862077</c:v>
                </c:pt>
                <c:pt idx="150">
                  <c:v>0.89655172413793105</c:v>
                </c:pt>
                <c:pt idx="151">
                  <c:v>0.89655172413793105</c:v>
                </c:pt>
                <c:pt idx="152">
                  <c:v>0.89655172413793105</c:v>
                </c:pt>
                <c:pt idx="153">
                  <c:v>0.89655172413793105</c:v>
                </c:pt>
                <c:pt idx="154">
                  <c:v>0.8606896551724138</c:v>
                </c:pt>
                <c:pt idx="155">
                  <c:v>0.8606896551724138</c:v>
                </c:pt>
                <c:pt idx="156">
                  <c:v>0.8606896551724138</c:v>
                </c:pt>
                <c:pt idx="157">
                  <c:v>0.8606896551724138</c:v>
                </c:pt>
                <c:pt idx="158">
                  <c:v>0.8606896551724138</c:v>
                </c:pt>
                <c:pt idx="159">
                  <c:v>0.8606896551724138</c:v>
                </c:pt>
                <c:pt idx="160">
                  <c:v>0.8606896551724138</c:v>
                </c:pt>
                <c:pt idx="161">
                  <c:v>0.8606896551724138</c:v>
                </c:pt>
                <c:pt idx="162">
                  <c:v>0.8606896551724138</c:v>
                </c:pt>
                <c:pt idx="163">
                  <c:v>0.8606896551724138</c:v>
                </c:pt>
                <c:pt idx="164">
                  <c:v>0.8606896551724138</c:v>
                </c:pt>
                <c:pt idx="165">
                  <c:v>0.8606896551724138</c:v>
                </c:pt>
                <c:pt idx="166">
                  <c:v>0.8606896551724138</c:v>
                </c:pt>
                <c:pt idx="167">
                  <c:v>0.8606896551724138</c:v>
                </c:pt>
                <c:pt idx="168">
                  <c:v>0.81287356321839077</c:v>
                </c:pt>
                <c:pt idx="169">
                  <c:v>0.81287356321839077</c:v>
                </c:pt>
                <c:pt idx="170">
                  <c:v>0.81287356321839077</c:v>
                </c:pt>
                <c:pt idx="171">
                  <c:v>0.81287356321839077</c:v>
                </c:pt>
                <c:pt idx="172">
                  <c:v>0.76206896551724135</c:v>
                </c:pt>
                <c:pt idx="173">
                  <c:v>0.76206896551724135</c:v>
                </c:pt>
                <c:pt idx="174">
                  <c:v>0.76206896551724135</c:v>
                </c:pt>
                <c:pt idx="175">
                  <c:v>0.76206896551724135</c:v>
                </c:pt>
                <c:pt idx="176">
                  <c:v>0.76206896551724135</c:v>
                </c:pt>
                <c:pt idx="177">
                  <c:v>0.76206896551724135</c:v>
                </c:pt>
                <c:pt idx="178">
                  <c:v>0.70344827586206893</c:v>
                </c:pt>
                <c:pt idx="179">
                  <c:v>0.70344827586206893</c:v>
                </c:pt>
                <c:pt idx="180">
                  <c:v>0.70344827586206893</c:v>
                </c:pt>
                <c:pt idx="181">
                  <c:v>0.70344827586206893</c:v>
                </c:pt>
                <c:pt idx="182">
                  <c:v>0.63949843260188077</c:v>
                </c:pt>
                <c:pt idx="183">
                  <c:v>0.63949843260188077</c:v>
                </c:pt>
                <c:pt idx="184">
                  <c:v>0.63949843260188077</c:v>
                </c:pt>
                <c:pt idx="185">
                  <c:v>0.63949843260188077</c:v>
                </c:pt>
                <c:pt idx="186">
                  <c:v>0.56844305120167171</c:v>
                </c:pt>
                <c:pt idx="187">
                  <c:v>0.56844305120167171</c:v>
                </c:pt>
                <c:pt idx="188">
                  <c:v>0.56844305120167171</c:v>
                </c:pt>
                <c:pt idx="189">
                  <c:v>0.56844305120167171</c:v>
                </c:pt>
                <c:pt idx="190">
                  <c:v>0.48723690103000428</c:v>
                </c:pt>
                <c:pt idx="191">
                  <c:v>0.48723690103000428</c:v>
                </c:pt>
                <c:pt idx="192">
                  <c:v>0.48723690103000428</c:v>
                </c:pt>
                <c:pt idx="193">
                  <c:v>0.48723690103000428</c:v>
                </c:pt>
                <c:pt idx="194">
                  <c:v>0.48723690103000428</c:v>
                </c:pt>
                <c:pt idx="195">
                  <c:v>0.48723690103000428</c:v>
                </c:pt>
                <c:pt idx="196">
                  <c:v>0.36542767577250324</c:v>
                </c:pt>
                <c:pt idx="197">
                  <c:v>0.36542767577250324</c:v>
                </c:pt>
                <c:pt idx="198">
                  <c:v>0.24361845051500214</c:v>
                </c:pt>
                <c:pt idx="199">
                  <c:v>0.24361845051500214</c:v>
                </c:pt>
                <c:pt idx="200">
                  <c:v>0.12180922525750107</c:v>
                </c:pt>
                <c:pt idx="201">
                  <c:v>0.12180922525750107</c:v>
                </c:pt>
                <c:pt idx="202">
                  <c:v>0.12180922525750107</c:v>
                </c:pt>
              </c:numCache>
            </c:numRef>
          </c:yVal>
          <c:smooth val="0"/>
          <c:extLst>
            <c:ext xmlns:c16="http://schemas.microsoft.com/office/drawing/2014/chart" uri="{C3380CC4-5D6E-409C-BE32-E72D297353CC}">
              <c16:uniqueId val="{00000001-D3AE-428B-93D3-09CB2EB6912E}"/>
            </c:ext>
          </c:extLst>
        </c:ser>
        <c:ser>
          <c:idx val="2"/>
          <c:order val="2"/>
          <c:tx>
            <c:strRef>
              <c:f>Sheet1!$D$1</c:f>
              <c:strCache>
                <c:ptCount val="1"/>
                <c:pt idx="0">
                  <c:v>E+A Censor</c:v>
                </c:pt>
              </c:strCache>
            </c:strRef>
          </c:tx>
          <c:spPr>
            <a:ln w="15875" cap="rnd">
              <a:noFill/>
              <a:round/>
            </a:ln>
            <a:effectLst/>
          </c:spPr>
          <c:marker>
            <c:symbol val="circle"/>
            <c:size val="3"/>
            <c:spPr>
              <a:noFill/>
              <a:ln w="9525">
                <a:solidFill>
                  <a:schemeClr val="accent2"/>
                </a:solidFill>
              </a:ln>
              <a:effectLst/>
            </c:spPr>
          </c:marker>
          <c:xVal>
            <c:numRef>
              <c:f>Sheet1!$A$2:$A$265</c:f>
              <c:numCache>
                <c:formatCode>General</c:formatCode>
                <c:ptCount val="264"/>
                <c:pt idx="0">
                  <c:v>0</c:v>
                </c:pt>
                <c:pt idx="1">
                  <c:v>3.2894736842105261E-2</c:v>
                </c:pt>
                <c:pt idx="2">
                  <c:v>3.2894736842105261E-2</c:v>
                </c:pt>
                <c:pt idx="3">
                  <c:v>3.2894736842105261E-2</c:v>
                </c:pt>
                <c:pt idx="4">
                  <c:v>3.2894736842105261E-2</c:v>
                </c:pt>
                <c:pt idx="5">
                  <c:v>0.85526315789473684</c:v>
                </c:pt>
                <c:pt idx="6">
                  <c:v>0.85526315789473684</c:v>
                </c:pt>
                <c:pt idx="7">
                  <c:v>0.95394736842105265</c:v>
                </c:pt>
                <c:pt idx="8">
                  <c:v>0.95394736842105265</c:v>
                </c:pt>
                <c:pt idx="9">
                  <c:v>0.95394736842105265</c:v>
                </c:pt>
                <c:pt idx="10">
                  <c:v>0.95394736842105265</c:v>
                </c:pt>
                <c:pt idx="11">
                  <c:v>0.98684210526315796</c:v>
                </c:pt>
                <c:pt idx="12">
                  <c:v>0.98684210526315796</c:v>
                </c:pt>
                <c:pt idx="13">
                  <c:v>1.118421052631579</c:v>
                </c:pt>
                <c:pt idx="14">
                  <c:v>1.118421052631579</c:v>
                </c:pt>
                <c:pt idx="15">
                  <c:v>1.1513157894736843</c:v>
                </c:pt>
                <c:pt idx="16">
                  <c:v>1.1513157894736843</c:v>
                </c:pt>
                <c:pt idx="17">
                  <c:v>1.1842105263157896</c:v>
                </c:pt>
                <c:pt idx="18">
                  <c:v>1.1842105263157896</c:v>
                </c:pt>
                <c:pt idx="19">
                  <c:v>1.3486842105263159</c:v>
                </c:pt>
                <c:pt idx="20">
                  <c:v>1.3486842105263159</c:v>
                </c:pt>
                <c:pt idx="21">
                  <c:v>1.4802631578947369</c:v>
                </c:pt>
                <c:pt idx="22">
                  <c:v>1.4802631578947369</c:v>
                </c:pt>
                <c:pt idx="23">
                  <c:v>1.8092105263157896</c:v>
                </c:pt>
                <c:pt idx="24">
                  <c:v>1.8092105263157896</c:v>
                </c:pt>
                <c:pt idx="25">
                  <c:v>1.8421052631578949</c:v>
                </c:pt>
                <c:pt idx="26">
                  <c:v>1.8421052631578949</c:v>
                </c:pt>
                <c:pt idx="27">
                  <c:v>1.9407894736842106</c:v>
                </c:pt>
                <c:pt idx="28">
                  <c:v>1.9407894736842106</c:v>
                </c:pt>
                <c:pt idx="29">
                  <c:v>2.2039473684210527</c:v>
                </c:pt>
                <c:pt idx="30">
                  <c:v>2.2039473684210527</c:v>
                </c:pt>
                <c:pt idx="31">
                  <c:v>2.3355263157894739</c:v>
                </c:pt>
                <c:pt idx="32">
                  <c:v>2.3355263157894739</c:v>
                </c:pt>
                <c:pt idx="33">
                  <c:v>2.6973684210526319</c:v>
                </c:pt>
                <c:pt idx="34">
                  <c:v>2.6973684210526319</c:v>
                </c:pt>
                <c:pt idx="35">
                  <c:v>2.7960526315789473</c:v>
                </c:pt>
                <c:pt idx="36">
                  <c:v>2.7960526315789473</c:v>
                </c:pt>
                <c:pt idx="37">
                  <c:v>2.8947368421052633</c:v>
                </c:pt>
                <c:pt idx="38">
                  <c:v>2.8947368421052633</c:v>
                </c:pt>
                <c:pt idx="39">
                  <c:v>3.0263157894736845</c:v>
                </c:pt>
                <c:pt idx="40">
                  <c:v>3.0263157894736845</c:v>
                </c:pt>
                <c:pt idx="41">
                  <c:v>3.4539473684210527</c:v>
                </c:pt>
                <c:pt idx="42">
                  <c:v>3.4539473684210527</c:v>
                </c:pt>
                <c:pt idx="43">
                  <c:v>3.5855263157894739</c:v>
                </c:pt>
                <c:pt idx="44">
                  <c:v>3.5855263157894739</c:v>
                </c:pt>
                <c:pt idx="45">
                  <c:v>3.7171052631578947</c:v>
                </c:pt>
                <c:pt idx="46">
                  <c:v>3.7171052631578947</c:v>
                </c:pt>
                <c:pt idx="47">
                  <c:v>3.8157894736842106</c:v>
                </c:pt>
                <c:pt idx="48">
                  <c:v>3.8157894736842106</c:v>
                </c:pt>
                <c:pt idx="49">
                  <c:v>3.8486842105263159</c:v>
                </c:pt>
                <c:pt idx="50">
                  <c:v>3.8486842105263159</c:v>
                </c:pt>
                <c:pt idx="51">
                  <c:v>4.4407894736842106</c:v>
                </c:pt>
                <c:pt idx="52">
                  <c:v>4.4407894736842106</c:v>
                </c:pt>
                <c:pt idx="53">
                  <c:v>4.6052631578947372</c:v>
                </c:pt>
                <c:pt idx="54">
                  <c:v>4.6052631578947372</c:v>
                </c:pt>
                <c:pt idx="55">
                  <c:v>5.7894736842105265</c:v>
                </c:pt>
                <c:pt idx="56">
                  <c:v>5.7894736842105265</c:v>
                </c:pt>
                <c:pt idx="57">
                  <c:v>5.7894736842105265</c:v>
                </c:pt>
                <c:pt idx="58">
                  <c:v>5.7894736842105265</c:v>
                </c:pt>
                <c:pt idx="59">
                  <c:v>5.8552631578947372</c:v>
                </c:pt>
                <c:pt idx="60">
                  <c:v>5.8552631578947372</c:v>
                </c:pt>
                <c:pt idx="61">
                  <c:v>6.7105263157894743</c:v>
                </c:pt>
                <c:pt idx="62">
                  <c:v>6.7105263157894743</c:v>
                </c:pt>
                <c:pt idx="63">
                  <c:v>7.5</c:v>
                </c:pt>
                <c:pt idx="64">
                  <c:v>7.5</c:v>
                </c:pt>
                <c:pt idx="65">
                  <c:v>8.026315789473685</c:v>
                </c:pt>
                <c:pt idx="66">
                  <c:v>8.026315789473685</c:v>
                </c:pt>
                <c:pt idx="67">
                  <c:v>8.8815789473684212</c:v>
                </c:pt>
                <c:pt idx="68">
                  <c:v>8.8815789473684212</c:v>
                </c:pt>
                <c:pt idx="69">
                  <c:v>9.7368421052631575</c:v>
                </c:pt>
                <c:pt idx="70">
                  <c:v>9.7368421052631575</c:v>
                </c:pt>
                <c:pt idx="71">
                  <c:v>9.901315789473685</c:v>
                </c:pt>
                <c:pt idx="72">
                  <c:v>9.901315789473685</c:v>
                </c:pt>
                <c:pt idx="73">
                  <c:v>10.197368421052632</c:v>
                </c:pt>
                <c:pt idx="74">
                  <c:v>10.197368421052632</c:v>
                </c:pt>
                <c:pt idx="75">
                  <c:v>10.756578947368421</c:v>
                </c:pt>
                <c:pt idx="76">
                  <c:v>10.756578947368421</c:v>
                </c:pt>
                <c:pt idx="77">
                  <c:v>10.986842105263158</c:v>
                </c:pt>
                <c:pt idx="78">
                  <c:v>10.986842105263158</c:v>
                </c:pt>
                <c:pt idx="79">
                  <c:v>11.282894736842106</c:v>
                </c:pt>
                <c:pt idx="80">
                  <c:v>11.282894736842106</c:v>
                </c:pt>
                <c:pt idx="81">
                  <c:v>11.578947368421053</c:v>
                </c:pt>
                <c:pt idx="82">
                  <c:v>11.578947368421053</c:v>
                </c:pt>
                <c:pt idx="83">
                  <c:v>11.677631578947368</c:v>
                </c:pt>
                <c:pt idx="84">
                  <c:v>11.677631578947368</c:v>
                </c:pt>
                <c:pt idx="85">
                  <c:v>12.335526315789474</c:v>
                </c:pt>
                <c:pt idx="86">
                  <c:v>12.335526315789474</c:v>
                </c:pt>
                <c:pt idx="87">
                  <c:v>12.960526315789474</c:v>
                </c:pt>
                <c:pt idx="88">
                  <c:v>12.960526315789474</c:v>
                </c:pt>
                <c:pt idx="89">
                  <c:v>13.256578947368421</c:v>
                </c:pt>
                <c:pt idx="90">
                  <c:v>13.256578947368421</c:v>
                </c:pt>
                <c:pt idx="91">
                  <c:v>13.519736842105264</c:v>
                </c:pt>
                <c:pt idx="92">
                  <c:v>13.519736842105264</c:v>
                </c:pt>
                <c:pt idx="93">
                  <c:v>13.815789473684211</c:v>
                </c:pt>
                <c:pt idx="94">
                  <c:v>13.815789473684211</c:v>
                </c:pt>
                <c:pt idx="95">
                  <c:v>13.848684210526317</c:v>
                </c:pt>
                <c:pt idx="96">
                  <c:v>13.848684210526317</c:v>
                </c:pt>
                <c:pt idx="97">
                  <c:v>14.309210526315789</c:v>
                </c:pt>
                <c:pt idx="98">
                  <c:v>14.309210526315789</c:v>
                </c:pt>
                <c:pt idx="99">
                  <c:v>14.375</c:v>
                </c:pt>
                <c:pt idx="100">
                  <c:v>14.375</c:v>
                </c:pt>
                <c:pt idx="101">
                  <c:v>14.506578947368421</c:v>
                </c:pt>
                <c:pt idx="102">
                  <c:v>14.506578947368421</c:v>
                </c:pt>
                <c:pt idx="103">
                  <c:v>15.197368421052632</c:v>
                </c:pt>
                <c:pt idx="104">
                  <c:v>15.197368421052632</c:v>
                </c:pt>
                <c:pt idx="105">
                  <c:v>15.230263157894738</c:v>
                </c:pt>
                <c:pt idx="106">
                  <c:v>15.230263157894738</c:v>
                </c:pt>
                <c:pt idx="107">
                  <c:v>15.855263157894738</c:v>
                </c:pt>
                <c:pt idx="108">
                  <c:v>15.855263157894738</c:v>
                </c:pt>
                <c:pt idx="109">
                  <c:v>16.25</c:v>
                </c:pt>
                <c:pt idx="110">
                  <c:v>16.25</c:v>
                </c:pt>
                <c:pt idx="111">
                  <c:v>16.809210526315791</c:v>
                </c:pt>
                <c:pt idx="112">
                  <c:v>16.809210526315791</c:v>
                </c:pt>
                <c:pt idx="113">
                  <c:v>17.171052631578949</c:v>
                </c:pt>
                <c:pt idx="114">
                  <c:v>17.171052631578949</c:v>
                </c:pt>
                <c:pt idx="115">
                  <c:v>18.125</c:v>
                </c:pt>
                <c:pt idx="116">
                  <c:v>18.125</c:v>
                </c:pt>
                <c:pt idx="117">
                  <c:v>19.539473684210527</c:v>
                </c:pt>
                <c:pt idx="118">
                  <c:v>19.539473684210527</c:v>
                </c:pt>
                <c:pt idx="119">
                  <c:v>21.67763157894737</c:v>
                </c:pt>
                <c:pt idx="120">
                  <c:v>21.67763157894737</c:v>
                </c:pt>
                <c:pt idx="121">
                  <c:v>22.993421052631579</c:v>
                </c:pt>
                <c:pt idx="122">
                  <c:v>22.993421052631579</c:v>
                </c:pt>
                <c:pt idx="123">
                  <c:v>23.059210526315791</c:v>
                </c:pt>
                <c:pt idx="124">
                  <c:v>23.059210526315791</c:v>
                </c:pt>
                <c:pt idx="125">
                  <c:v>24.703947368421055</c:v>
                </c:pt>
                <c:pt idx="126">
                  <c:v>24.703947368421055</c:v>
                </c:pt>
                <c:pt idx="127">
                  <c:v>25.065789473684212</c:v>
                </c:pt>
                <c:pt idx="128">
                  <c:v>25.065789473684212</c:v>
                </c:pt>
                <c:pt idx="129">
                  <c:v>25.822368421052634</c:v>
                </c:pt>
                <c:pt idx="130">
                  <c:v>25.822368421052634</c:v>
                </c:pt>
                <c:pt idx="131">
                  <c:v>26.381578947368421</c:v>
                </c:pt>
                <c:pt idx="132">
                  <c:v>26.381578947368421</c:v>
                </c:pt>
                <c:pt idx="133">
                  <c:v>26.513157894736842</c:v>
                </c:pt>
                <c:pt idx="134">
                  <c:v>26.513157894736842</c:v>
                </c:pt>
                <c:pt idx="135">
                  <c:v>33.585526315789473</c:v>
                </c:pt>
                <c:pt idx="136">
                  <c:v>0</c:v>
                </c:pt>
                <c:pt idx="137">
                  <c:v>3.2894736842105261E-2</c:v>
                </c:pt>
                <c:pt idx="138">
                  <c:v>3.2894736842105261E-2</c:v>
                </c:pt>
                <c:pt idx="139">
                  <c:v>3.2894736842105261E-2</c:v>
                </c:pt>
                <c:pt idx="140">
                  <c:v>3.2894736842105261E-2</c:v>
                </c:pt>
                <c:pt idx="141">
                  <c:v>3.2894736842105261E-2</c:v>
                </c:pt>
                <c:pt idx="142">
                  <c:v>3.2894736842105261E-2</c:v>
                </c:pt>
                <c:pt idx="143">
                  <c:v>3.2894736842105261E-2</c:v>
                </c:pt>
                <c:pt idx="144">
                  <c:v>3.2894736842105261E-2</c:v>
                </c:pt>
                <c:pt idx="145">
                  <c:v>0.92105263157894746</c:v>
                </c:pt>
                <c:pt idx="146">
                  <c:v>0.92105263157894746</c:v>
                </c:pt>
                <c:pt idx="147">
                  <c:v>1.2171052631578947</c:v>
                </c:pt>
                <c:pt idx="148">
                  <c:v>1.2171052631578947</c:v>
                </c:pt>
                <c:pt idx="149">
                  <c:v>1.7105263157894737</c:v>
                </c:pt>
                <c:pt idx="150">
                  <c:v>1.7105263157894737</c:v>
                </c:pt>
                <c:pt idx="151">
                  <c:v>1.8092105263157896</c:v>
                </c:pt>
                <c:pt idx="152">
                  <c:v>1.8092105263157896</c:v>
                </c:pt>
                <c:pt idx="153">
                  <c:v>1.8092105263157896</c:v>
                </c:pt>
                <c:pt idx="154">
                  <c:v>1.8092105263157896</c:v>
                </c:pt>
                <c:pt idx="155">
                  <c:v>1.875</c:v>
                </c:pt>
                <c:pt idx="156">
                  <c:v>1.875</c:v>
                </c:pt>
                <c:pt idx="157">
                  <c:v>1.9736842105263159</c:v>
                </c:pt>
                <c:pt idx="158">
                  <c:v>1.9736842105263159</c:v>
                </c:pt>
                <c:pt idx="159">
                  <c:v>2.1710526315789473</c:v>
                </c:pt>
                <c:pt idx="160">
                  <c:v>2.1710526315789473</c:v>
                </c:pt>
                <c:pt idx="161">
                  <c:v>3.3881578947368425</c:v>
                </c:pt>
                <c:pt idx="162">
                  <c:v>3.3881578947368425</c:v>
                </c:pt>
                <c:pt idx="163">
                  <c:v>3.7171052631578947</c:v>
                </c:pt>
                <c:pt idx="164">
                  <c:v>3.7171052631578947</c:v>
                </c:pt>
                <c:pt idx="165">
                  <c:v>3.8157894736842106</c:v>
                </c:pt>
                <c:pt idx="166">
                  <c:v>3.8157894736842106</c:v>
                </c:pt>
                <c:pt idx="167">
                  <c:v>3.8157894736842106</c:v>
                </c:pt>
                <c:pt idx="168">
                  <c:v>3.8157894736842106</c:v>
                </c:pt>
                <c:pt idx="169">
                  <c:v>3.9473684210526319</c:v>
                </c:pt>
                <c:pt idx="170">
                  <c:v>3.9473684210526319</c:v>
                </c:pt>
                <c:pt idx="171">
                  <c:v>4.6381578947368425</c:v>
                </c:pt>
                <c:pt idx="172">
                  <c:v>4.6381578947368425</c:v>
                </c:pt>
                <c:pt idx="173">
                  <c:v>4.6381578947368425</c:v>
                </c:pt>
                <c:pt idx="174">
                  <c:v>4.6381578947368425</c:v>
                </c:pt>
                <c:pt idx="175">
                  <c:v>5.2302631578947372</c:v>
                </c:pt>
                <c:pt idx="176">
                  <c:v>5.2302631578947372</c:v>
                </c:pt>
                <c:pt idx="177">
                  <c:v>5.5921052631578947</c:v>
                </c:pt>
                <c:pt idx="178">
                  <c:v>5.5921052631578947</c:v>
                </c:pt>
                <c:pt idx="179">
                  <c:v>6.0855263157894743</c:v>
                </c:pt>
                <c:pt idx="180">
                  <c:v>6.0855263157894743</c:v>
                </c:pt>
                <c:pt idx="181">
                  <c:v>7.7302631578947372</c:v>
                </c:pt>
                <c:pt idx="182">
                  <c:v>7.7302631578947372</c:v>
                </c:pt>
                <c:pt idx="183">
                  <c:v>9.4736842105263168</c:v>
                </c:pt>
                <c:pt idx="184">
                  <c:v>9.4736842105263168</c:v>
                </c:pt>
                <c:pt idx="185">
                  <c:v>9.6710526315789487</c:v>
                </c:pt>
                <c:pt idx="186">
                  <c:v>9.6710526315789487</c:v>
                </c:pt>
                <c:pt idx="187">
                  <c:v>10.690789473684211</c:v>
                </c:pt>
                <c:pt idx="188">
                  <c:v>10.690789473684211</c:v>
                </c:pt>
                <c:pt idx="189">
                  <c:v>10.789473684210527</c:v>
                </c:pt>
                <c:pt idx="190">
                  <c:v>10.789473684210527</c:v>
                </c:pt>
                <c:pt idx="191">
                  <c:v>11.315789473684211</c:v>
                </c:pt>
                <c:pt idx="192">
                  <c:v>11.315789473684211</c:v>
                </c:pt>
                <c:pt idx="193">
                  <c:v>12.203947368421053</c:v>
                </c:pt>
                <c:pt idx="194">
                  <c:v>12.203947368421053</c:v>
                </c:pt>
                <c:pt idx="195">
                  <c:v>13.157894736842106</c:v>
                </c:pt>
                <c:pt idx="196">
                  <c:v>13.157894736842106</c:v>
                </c:pt>
                <c:pt idx="197">
                  <c:v>15.493421052631581</c:v>
                </c:pt>
                <c:pt idx="198">
                  <c:v>15.493421052631581</c:v>
                </c:pt>
                <c:pt idx="199">
                  <c:v>17.697368421052634</c:v>
                </c:pt>
                <c:pt idx="200">
                  <c:v>17.697368421052634</c:v>
                </c:pt>
                <c:pt idx="201">
                  <c:v>26.05263157894737</c:v>
                </c:pt>
                <c:pt idx="202">
                  <c:v>26.05263157894737</c:v>
                </c:pt>
                <c:pt idx="203">
                  <c:v>3.2894736842105261E-2</c:v>
                </c:pt>
                <c:pt idx="204">
                  <c:v>3.2894736842105261E-2</c:v>
                </c:pt>
                <c:pt idx="205">
                  <c:v>0.85526315789473684</c:v>
                </c:pt>
                <c:pt idx="206">
                  <c:v>0.95394736842105265</c:v>
                </c:pt>
                <c:pt idx="207">
                  <c:v>0.98684210526315796</c:v>
                </c:pt>
                <c:pt idx="208">
                  <c:v>1.8092105263157896</c:v>
                </c:pt>
                <c:pt idx="209">
                  <c:v>1.8421052631578949</c:v>
                </c:pt>
                <c:pt idx="210">
                  <c:v>2.6973684210526319</c:v>
                </c:pt>
                <c:pt idx="211">
                  <c:v>2.7960526315789473</c:v>
                </c:pt>
                <c:pt idx="212">
                  <c:v>2.8947368421052633</c:v>
                </c:pt>
                <c:pt idx="213">
                  <c:v>3.0263157894736845</c:v>
                </c:pt>
                <c:pt idx="214">
                  <c:v>3.7171052631578947</c:v>
                </c:pt>
                <c:pt idx="215">
                  <c:v>4.4407894736842106</c:v>
                </c:pt>
                <c:pt idx="216">
                  <c:v>4.6052631578947372</c:v>
                </c:pt>
                <c:pt idx="217">
                  <c:v>5.7894736842105265</c:v>
                </c:pt>
                <c:pt idx="218">
                  <c:v>5.7894736842105265</c:v>
                </c:pt>
                <c:pt idx="219">
                  <c:v>5.8552631578947372</c:v>
                </c:pt>
                <c:pt idx="220">
                  <c:v>6.7105263157894743</c:v>
                </c:pt>
                <c:pt idx="221">
                  <c:v>8.8815789473684212</c:v>
                </c:pt>
                <c:pt idx="222">
                  <c:v>9.7368421052631575</c:v>
                </c:pt>
                <c:pt idx="223">
                  <c:v>10.197368421052632</c:v>
                </c:pt>
                <c:pt idx="224">
                  <c:v>10.756578947368421</c:v>
                </c:pt>
                <c:pt idx="225">
                  <c:v>11.282894736842106</c:v>
                </c:pt>
                <c:pt idx="226">
                  <c:v>11.578947368421053</c:v>
                </c:pt>
                <c:pt idx="227">
                  <c:v>12.335526315789474</c:v>
                </c:pt>
                <c:pt idx="228">
                  <c:v>13.256578947368421</c:v>
                </c:pt>
                <c:pt idx="229">
                  <c:v>13.519736842105264</c:v>
                </c:pt>
                <c:pt idx="230">
                  <c:v>13.815789473684211</c:v>
                </c:pt>
                <c:pt idx="231">
                  <c:v>14.309210526315789</c:v>
                </c:pt>
                <c:pt idx="232">
                  <c:v>14.506578947368421</c:v>
                </c:pt>
                <c:pt idx="233">
                  <c:v>15.230263157894738</c:v>
                </c:pt>
                <c:pt idx="234">
                  <c:v>16.25</c:v>
                </c:pt>
                <c:pt idx="235">
                  <c:v>16.809210526315791</c:v>
                </c:pt>
                <c:pt idx="236">
                  <c:v>18.125</c:v>
                </c:pt>
                <c:pt idx="237">
                  <c:v>19.539473684210527</c:v>
                </c:pt>
                <c:pt idx="238">
                  <c:v>21.67763157894737</c:v>
                </c:pt>
                <c:pt idx="239">
                  <c:v>22.993421052631579</c:v>
                </c:pt>
                <c:pt idx="240">
                  <c:v>23.059210526315791</c:v>
                </c:pt>
                <c:pt idx="241">
                  <c:v>24.703947368421055</c:v>
                </c:pt>
                <c:pt idx="242">
                  <c:v>25.065789473684212</c:v>
                </c:pt>
                <c:pt idx="243">
                  <c:v>26.381578947368421</c:v>
                </c:pt>
                <c:pt idx="244">
                  <c:v>26.513157894736842</c:v>
                </c:pt>
                <c:pt idx="245">
                  <c:v>33.585526315789473</c:v>
                </c:pt>
                <c:pt idx="246">
                  <c:v>3.2894736842105261E-2</c:v>
                </c:pt>
                <c:pt idx="247">
                  <c:v>3.2894736842105261E-2</c:v>
                </c:pt>
                <c:pt idx="248">
                  <c:v>3.2894736842105261E-2</c:v>
                </c:pt>
                <c:pt idx="249">
                  <c:v>3.2894736842105261E-2</c:v>
                </c:pt>
                <c:pt idx="250">
                  <c:v>1.8092105263157896</c:v>
                </c:pt>
                <c:pt idx="251">
                  <c:v>1.875</c:v>
                </c:pt>
                <c:pt idx="252">
                  <c:v>1.9736842105263159</c:v>
                </c:pt>
                <c:pt idx="253">
                  <c:v>2.1710526315789473</c:v>
                </c:pt>
                <c:pt idx="254">
                  <c:v>3.3881578947368425</c:v>
                </c:pt>
                <c:pt idx="255">
                  <c:v>3.7171052631578947</c:v>
                </c:pt>
                <c:pt idx="256">
                  <c:v>3.8157894736842106</c:v>
                </c:pt>
                <c:pt idx="257">
                  <c:v>3.9473684210526319</c:v>
                </c:pt>
                <c:pt idx="258">
                  <c:v>4.6381578947368425</c:v>
                </c:pt>
                <c:pt idx="259">
                  <c:v>5.2302631578947372</c:v>
                </c:pt>
                <c:pt idx="260">
                  <c:v>6.0855263157894743</c:v>
                </c:pt>
                <c:pt idx="261">
                  <c:v>9.4736842105263168</c:v>
                </c:pt>
                <c:pt idx="262">
                  <c:v>10.690789473684211</c:v>
                </c:pt>
                <c:pt idx="263">
                  <c:v>11.315789473684211</c:v>
                </c:pt>
              </c:numCache>
            </c:numRef>
          </c:xVal>
          <c:yVal>
            <c:numRef>
              <c:f>Sheet1!$D$2:$D$265</c:f>
              <c:numCache>
                <c:formatCode>General</c:formatCode>
                <c:ptCount val="264"/>
                <c:pt idx="203">
                  <c:v>1</c:v>
                </c:pt>
                <c:pt idx="204">
                  <c:v>1</c:v>
                </c:pt>
                <c:pt idx="205">
                  <c:v>1</c:v>
                </c:pt>
                <c:pt idx="206">
                  <c:v>1</c:v>
                </c:pt>
                <c:pt idx="207">
                  <c:v>0.984375</c:v>
                </c:pt>
                <c:pt idx="208">
                  <c:v>0.90498991935483863</c:v>
                </c:pt>
                <c:pt idx="209">
                  <c:v>0.90498991935483863</c:v>
                </c:pt>
                <c:pt idx="210">
                  <c:v>0.85562683284457464</c:v>
                </c:pt>
                <c:pt idx="211">
                  <c:v>0.85562683284457464</c:v>
                </c:pt>
                <c:pt idx="212">
                  <c:v>0.85562683284457464</c:v>
                </c:pt>
                <c:pt idx="213">
                  <c:v>0.85562683284457464</c:v>
                </c:pt>
                <c:pt idx="214">
                  <c:v>0.81997571480938403</c:v>
                </c:pt>
                <c:pt idx="215">
                  <c:v>0.78353234970674479</c:v>
                </c:pt>
                <c:pt idx="216">
                  <c:v>0.78353234970674479</c:v>
                </c:pt>
                <c:pt idx="217">
                  <c:v>0.78353234970674479</c:v>
                </c:pt>
                <c:pt idx="218">
                  <c:v>0.78353234970674479</c:v>
                </c:pt>
                <c:pt idx="219">
                  <c:v>0.78353234970674479</c:v>
                </c:pt>
                <c:pt idx="220">
                  <c:v>0.78353234970674479</c:v>
                </c:pt>
                <c:pt idx="221">
                  <c:v>0.74117924972259641</c:v>
                </c:pt>
                <c:pt idx="222">
                  <c:v>0.74117924972259641</c:v>
                </c:pt>
                <c:pt idx="223">
                  <c:v>0.71871927245827538</c:v>
                </c:pt>
                <c:pt idx="224">
                  <c:v>0.71871927245827538</c:v>
                </c:pt>
                <c:pt idx="225">
                  <c:v>0.69476196337633289</c:v>
                </c:pt>
                <c:pt idx="226">
                  <c:v>0.69476196337633289</c:v>
                </c:pt>
                <c:pt idx="227">
                  <c:v>0.66903003880683909</c:v>
                </c:pt>
                <c:pt idx="228">
                  <c:v>0.64226883725456552</c:v>
                </c:pt>
                <c:pt idx="229">
                  <c:v>0.64226883725456552</c:v>
                </c:pt>
                <c:pt idx="230">
                  <c:v>0.64226883725456552</c:v>
                </c:pt>
                <c:pt idx="231">
                  <c:v>0.61168460690910997</c:v>
                </c:pt>
                <c:pt idx="232">
                  <c:v>0.57949068022968309</c:v>
                </c:pt>
                <c:pt idx="233">
                  <c:v>0.54540299315734875</c:v>
                </c:pt>
                <c:pt idx="234">
                  <c:v>0.50904279361352556</c:v>
                </c:pt>
                <c:pt idx="235">
                  <c:v>0.50904279361352556</c:v>
                </c:pt>
                <c:pt idx="236">
                  <c:v>0.46662256081239839</c:v>
                </c:pt>
                <c:pt idx="237">
                  <c:v>0.46662256081239839</c:v>
                </c:pt>
                <c:pt idx="238">
                  <c:v>0.46662256081239839</c:v>
                </c:pt>
                <c:pt idx="239">
                  <c:v>0.46662256081239839</c:v>
                </c:pt>
                <c:pt idx="240">
                  <c:v>0.46662256081239839</c:v>
                </c:pt>
                <c:pt idx="241">
                  <c:v>0.46662256081239839</c:v>
                </c:pt>
                <c:pt idx="242">
                  <c:v>0.46662256081239839</c:v>
                </c:pt>
                <c:pt idx="243">
                  <c:v>0.34996692060929879</c:v>
                </c:pt>
                <c:pt idx="244">
                  <c:v>0.34996692060929879</c:v>
                </c:pt>
                <c:pt idx="245">
                  <c:v>0.34996692060929879</c:v>
                </c:pt>
              </c:numCache>
            </c:numRef>
          </c:yVal>
          <c:smooth val="0"/>
          <c:extLst>
            <c:ext xmlns:c16="http://schemas.microsoft.com/office/drawing/2014/chart" uri="{C3380CC4-5D6E-409C-BE32-E72D297353CC}">
              <c16:uniqueId val="{00000002-D3AE-428B-93D3-09CB2EB6912E}"/>
            </c:ext>
          </c:extLst>
        </c:ser>
        <c:ser>
          <c:idx val="3"/>
          <c:order val="3"/>
          <c:tx>
            <c:strRef>
              <c:f>Sheet1!$E$1</c:f>
              <c:strCache>
                <c:ptCount val="1"/>
                <c:pt idx="0">
                  <c:v>A Censor</c:v>
                </c:pt>
              </c:strCache>
            </c:strRef>
          </c:tx>
          <c:spPr>
            <a:ln w="19050" cap="rnd">
              <a:noFill/>
              <a:round/>
            </a:ln>
            <a:effectLst/>
          </c:spPr>
          <c:marker>
            <c:symbol val="circle"/>
            <c:size val="3"/>
            <c:spPr>
              <a:noFill/>
              <a:ln w="9525">
                <a:solidFill>
                  <a:schemeClr val="bg1">
                    <a:lumMod val="50000"/>
                  </a:schemeClr>
                </a:solidFill>
              </a:ln>
              <a:effectLst/>
            </c:spPr>
          </c:marker>
          <c:xVal>
            <c:numRef>
              <c:f>Sheet1!$A$2:$A$268</c:f>
              <c:numCache>
                <c:formatCode>General</c:formatCode>
                <c:ptCount val="267"/>
                <c:pt idx="0">
                  <c:v>0</c:v>
                </c:pt>
                <c:pt idx="1">
                  <c:v>3.2894736842105261E-2</c:v>
                </c:pt>
                <c:pt idx="2">
                  <c:v>3.2894736842105261E-2</c:v>
                </c:pt>
                <c:pt idx="3">
                  <c:v>3.2894736842105261E-2</c:v>
                </c:pt>
                <c:pt idx="4">
                  <c:v>3.2894736842105261E-2</c:v>
                </c:pt>
                <c:pt idx="5">
                  <c:v>0.85526315789473684</c:v>
                </c:pt>
                <c:pt idx="6">
                  <c:v>0.85526315789473684</c:v>
                </c:pt>
                <c:pt idx="7">
                  <c:v>0.95394736842105265</c:v>
                </c:pt>
                <c:pt idx="8">
                  <c:v>0.95394736842105265</c:v>
                </c:pt>
                <c:pt idx="9">
                  <c:v>0.95394736842105265</c:v>
                </c:pt>
                <c:pt idx="10">
                  <c:v>0.95394736842105265</c:v>
                </c:pt>
                <c:pt idx="11">
                  <c:v>0.98684210526315796</c:v>
                </c:pt>
                <c:pt idx="12">
                  <c:v>0.98684210526315796</c:v>
                </c:pt>
                <c:pt idx="13">
                  <c:v>1.118421052631579</c:v>
                </c:pt>
                <c:pt idx="14">
                  <c:v>1.118421052631579</c:v>
                </c:pt>
                <c:pt idx="15">
                  <c:v>1.1513157894736843</c:v>
                </c:pt>
                <c:pt idx="16">
                  <c:v>1.1513157894736843</c:v>
                </c:pt>
                <c:pt idx="17">
                  <c:v>1.1842105263157896</c:v>
                </c:pt>
                <c:pt idx="18">
                  <c:v>1.1842105263157896</c:v>
                </c:pt>
                <c:pt idx="19">
                  <c:v>1.3486842105263159</c:v>
                </c:pt>
                <c:pt idx="20">
                  <c:v>1.3486842105263159</c:v>
                </c:pt>
                <c:pt idx="21">
                  <c:v>1.4802631578947369</c:v>
                </c:pt>
                <c:pt idx="22">
                  <c:v>1.4802631578947369</c:v>
                </c:pt>
                <c:pt idx="23">
                  <c:v>1.8092105263157896</c:v>
                </c:pt>
                <c:pt idx="24">
                  <c:v>1.8092105263157896</c:v>
                </c:pt>
                <c:pt idx="25">
                  <c:v>1.8421052631578949</c:v>
                </c:pt>
                <c:pt idx="26">
                  <c:v>1.8421052631578949</c:v>
                </c:pt>
                <c:pt idx="27">
                  <c:v>1.9407894736842106</c:v>
                </c:pt>
                <c:pt idx="28">
                  <c:v>1.9407894736842106</c:v>
                </c:pt>
                <c:pt idx="29">
                  <c:v>2.2039473684210527</c:v>
                </c:pt>
                <c:pt idx="30">
                  <c:v>2.2039473684210527</c:v>
                </c:pt>
                <c:pt idx="31">
                  <c:v>2.3355263157894739</c:v>
                </c:pt>
                <c:pt idx="32">
                  <c:v>2.3355263157894739</c:v>
                </c:pt>
                <c:pt idx="33">
                  <c:v>2.6973684210526319</c:v>
                </c:pt>
                <c:pt idx="34">
                  <c:v>2.6973684210526319</c:v>
                </c:pt>
                <c:pt idx="35">
                  <c:v>2.7960526315789473</c:v>
                </c:pt>
                <c:pt idx="36">
                  <c:v>2.7960526315789473</c:v>
                </c:pt>
                <c:pt idx="37">
                  <c:v>2.8947368421052633</c:v>
                </c:pt>
                <c:pt idx="38">
                  <c:v>2.8947368421052633</c:v>
                </c:pt>
                <c:pt idx="39">
                  <c:v>3.0263157894736845</c:v>
                </c:pt>
                <c:pt idx="40">
                  <c:v>3.0263157894736845</c:v>
                </c:pt>
                <c:pt idx="41">
                  <c:v>3.4539473684210527</c:v>
                </c:pt>
                <c:pt idx="42">
                  <c:v>3.4539473684210527</c:v>
                </c:pt>
                <c:pt idx="43">
                  <c:v>3.5855263157894739</c:v>
                </c:pt>
                <c:pt idx="44">
                  <c:v>3.5855263157894739</c:v>
                </c:pt>
                <c:pt idx="45">
                  <c:v>3.7171052631578947</c:v>
                </c:pt>
                <c:pt idx="46">
                  <c:v>3.7171052631578947</c:v>
                </c:pt>
                <c:pt idx="47">
                  <c:v>3.8157894736842106</c:v>
                </c:pt>
                <c:pt idx="48">
                  <c:v>3.8157894736842106</c:v>
                </c:pt>
                <c:pt idx="49">
                  <c:v>3.8486842105263159</c:v>
                </c:pt>
                <c:pt idx="50">
                  <c:v>3.8486842105263159</c:v>
                </c:pt>
                <c:pt idx="51">
                  <c:v>4.4407894736842106</c:v>
                </c:pt>
                <c:pt idx="52">
                  <c:v>4.4407894736842106</c:v>
                </c:pt>
                <c:pt idx="53">
                  <c:v>4.6052631578947372</c:v>
                </c:pt>
                <c:pt idx="54">
                  <c:v>4.6052631578947372</c:v>
                </c:pt>
                <c:pt idx="55">
                  <c:v>5.7894736842105265</c:v>
                </c:pt>
                <c:pt idx="56">
                  <c:v>5.7894736842105265</c:v>
                </c:pt>
                <c:pt idx="57">
                  <c:v>5.7894736842105265</c:v>
                </c:pt>
                <c:pt idx="58">
                  <c:v>5.7894736842105265</c:v>
                </c:pt>
                <c:pt idx="59">
                  <c:v>5.8552631578947372</c:v>
                </c:pt>
                <c:pt idx="60">
                  <c:v>5.8552631578947372</c:v>
                </c:pt>
                <c:pt idx="61">
                  <c:v>6.7105263157894743</c:v>
                </c:pt>
                <c:pt idx="62">
                  <c:v>6.7105263157894743</c:v>
                </c:pt>
                <c:pt idx="63">
                  <c:v>7.5</c:v>
                </c:pt>
                <c:pt idx="64">
                  <c:v>7.5</c:v>
                </c:pt>
                <c:pt idx="65">
                  <c:v>8.026315789473685</c:v>
                </c:pt>
                <c:pt idx="66">
                  <c:v>8.026315789473685</c:v>
                </c:pt>
                <c:pt idx="67">
                  <c:v>8.8815789473684212</c:v>
                </c:pt>
                <c:pt idx="68">
                  <c:v>8.8815789473684212</c:v>
                </c:pt>
                <c:pt idx="69">
                  <c:v>9.7368421052631575</c:v>
                </c:pt>
                <c:pt idx="70">
                  <c:v>9.7368421052631575</c:v>
                </c:pt>
                <c:pt idx="71">
                  <c:v>9.901315789473685</c:v>
                </c:pt>
                <c:pt idx="72">
                  <c:v>9.901315789473685</c:v>
                </c:pt>
                <c:pt idx="73">
                  <c:v>10.197368421052632</c:v>
                </c:pt>
                <c:pt idx="74">
                  <c:v>10.197368421052632</c:v>
                </c:pt>
                <c:pt idx="75">
                  <c:v>10.756578947368421</c:v>
                </c:pt>
                <c:pt idx="76">
                  <c:v>10.756578947368421</c:v>
                </c:pt>
                <c:pt idx="77">
                  <c:v>10.986842105263158</c:v>
                </c:pt>
                <c:pt idx="78">
                  <c:v>10.986842105263158</c:v>
                </c:pt>
                <c:pt idx="79">
                  <c:v>11.282894736842106</c:v>
                </c:pt>
                <c:pt idx="80">
                  <c:v>11.282894736842106</c:v>
                </c:pt>
                <c:pt idx="81">
                  <c:v>11.578947368421053</c:v>
                </c:pt>
                <c:pt idx="82">
                  <c:v>11.578947368421053</c:v>
                </c:pt>
                <c:pt idx="83">
                  <c:v>11.677631578947368</c:v>
                </c:pt>
                <c:pt idx="84">
                  <c:v>11.677631578947368</c:v>
                </c:pt>
                <c:pt idx="85">
                  <c:v>12.335526315789474</c:v>
                </c:pt>
                <c:pt idx="86">
                  <c:v>12.335526315789474</c:v>
                </c:pt>
                <c:pt idx="87">
                  <c:v>12.960526315789474</c:v>
                </c:pt>
                <c:pt idx="88">
                  <c:v>12.960526315789474</c:v>
                </c:pt>
                <c:pt idx="89">
                  <c:v>13.256578947368421</c:v>
                </c:pt>
                <c:pt idx="90">
                  <c:v>13.256578947368421</c:v>
                </c:pt>
                <c:pt idx="91">
                  <c:v>13.519736842105264</c:v>
                </c:pt>
                <c:pt idx="92">
                  <c:v>13.519736842105264</c:v>
                </c:pt>
                <c:pt idx="93">
                  <c:v>13.815789473684211</c:v>
                </c:pt>
                <c:pt idx="94">
                  <c:v>13.815789473684211</c:v>
                </c:pt>
                <c:pt idx="95">
                  <c:v>13.848684210526317</c:v>
                </c:pt>
                <c:pt idx="96">
                  <c:v>13.848684210526317</c:v>
                </c:pt>
                <c:pt idx="97">
                  <c:v>14.309210526315789</c:v>
                </c:pt>
                <c:pt idx="98">
                  <c:v>14.309210526315789</c:v>
                </c:pt>
                <c:pt idx="99">
                  <c:v>14.375</c:v>
                </c:pt>
                <c:pt idx="100">
                  <c:v>14.375</c:v>
                </c:pt>
                <c:pt idx="101">
                  <c:v>14.506578947368421</c:v>
                </c:pt>
                <c:pt idx="102">
                  <c:v>14.506578947368421</c:v>
                </c:pt>
                <c:pt idx="103">
                  <c:v>15.197368421052632</c:v>
                </c:pt>
                <c:pt idx="104">
                  <c:v>15.197368421052632</c:v>
                </c:pt>
                <c:pt idx="105">
                  <c:v>15.230263157894738</c:v>
                </c:pt>
                <c:pt idx="106">
                  <c:v>15.230263157894738</c:v>
                </c:pt>
                <c:pt idx="107">
                  <c:v>15.855263157894738</c:v>
                </c:pt>
                <c:pt idx="108">
                  <c:v>15.855263157894738</c:v>
                </c:pt>
                <c:pt idx="109">
                  <c:v>16.25</c:v>
                </c:pt>
                <c:pt idx="110">
                  <c:v>16.25</c:v>
                </c:pt>
                <c:pt idx="111">
                  <c:v>16.809210526315791</c:v>
                </c:pt>
                <c:pt idx="112">
                  <c:v>16.809210526315791</c:v>
                </c:pt>
                <c:pt idx="113">
                  <c:v>17.171052631578949</c:v>
                </c:pt>
                <c:pt idx="114">
                  <c:v>17.171052631578949</c:v>
                </c:pt>
                <c:pt idx="115">
                  <c:v>18.125</c:v>
                </c:pt>
                <c:pt idx="116">
                  <c:v>18.125</c:v>
                </c:pt>
                <c:pt idx="117">
                  <c:v>19.539473684210527</c:v>
                </c:pt>
                <c:pt idx="118">
                  <c:v>19.539473684210527</c:v>
                </c:pt>
                <c:pt idx="119">
                  <c:v>21.67763157894737</c:v>
                </c:pt>
                <c:pt idx="120">
                  <c:v>21.67763157894737</c:v>
                </c:pt>
                <c:pt idx="121">
                  <c:v>22.993421052631579</c:v>
                </c:pt>
                <c:pt idx="122">
                  <c:v>22.993421052631579</c:v>
                </c:pt>
                <c:pt idx="123">
                  <c:v>23.059210526315791</c:v>
                </c:pt>
                <c:pt idx="124">
                  <c:v>23.059210526315791</c:v>
                </c:pt>
                <c:pt idx="125">
                  <c:v>24.703947368421055</c:v>
                </c:pt>
                <c:pt idx="126">
                  <c:v>24.703947368421055</c:v>
                </c:pt>
                <c:pt idx="127">
                  <c:v>25.065789473684212</c:v>
                </c:pt>
                <c:pt idx="128">
                  <c:v>25.065789473684212</c:v>
                </c:pt>
                <c:pt idx="129">
                  <c:v>25.822368421052634</c:v>
                </c:pt>
                <c:pt idx="130">
                  <c:v>25.822368421052634</c:v>
                </c:pt>
                <c:pt idx="131">
                  <c:v>26.381578947368421</c:v>
                </c:pt>
                <c:pt idx="132">
                  <c:v>26.381578947368421</c:v>
                </c:pt>
                <c:pt idx="133">
                  <c:v>26.513157894736842</c:v>
                </c:pt>
                <c:pt idx="134">
                  <c:v>26.513157894736842</c:v>
                </c:pt>
                <c:pt idx="135">
                  <c:v>33.585526315789473</c:v>
                </c:pt>
                <c:pt idx="136">
                  <c:v>0</c:v>
                </c:pt>
                <c:pt idx="137">
                  <c:v>3.2894736842105261E-2</c:v>
                </c:pt>
                <c:pt idx="138">
                  <c:v>3.2894736842105261E-2</c:v>
                </c:pt>
                <c:pt idx="139">
                  <c:v>3.2894736842105261E-2</c:v>
                </c:pt>
                <c:pt idx="140">
                  <c:v>3.2894736842105261E-2</c:v>
                </c:pt>
                <c:pt idx="141">
                  <c:v>3.2894736842105261E-2</c:v>
                </c:pt>
                <c:pt idx="142">
                  <c:v>3.2894736842105261E-2</c:v>
                </c:pt>
                <c:pt idx="143">
                  <c:v>3.2894736842105261E-2</c:v>
                </c:pt>
                <c:pt idx="144">
                  <c:v>3.2894736842105261E-2</c:v>
                </c:pt>
                <c:pt idx="145">
                  <c:v>0.92105263157894746</c:v>
                </c:pt>
                <c:pt idx="146">
                  <c:v>0.92105263157894746</c:v>
                </c:pt>
                <c:pt idx="147">
                  <c:v>1.2171052631578947</c:v>
                </c:pt>
                <c:pt idx="148">
                  <c:v>1.2171052631578947</c:v>
                </c:pt>
                <c:pt idx="149">
                  <c:v>1.7105263157894737</c:v>
                </c:pt>
                <c:pt idx="150">
                  <c:v>1.7105263157894737</c:v>
                </c:pt>
                <c:pt idx="151">
                  <c:v>1.8092105263157896</c:v>
                </c:pt>
                <c:pt idx="152">
                  <c:v>1.8092105263157896</c:v>
                </c:pt>
                <c:pt idx="153">
                  <c:v>1.8092105263157896</c:v>
                </c:pt>
                <c:pt idx="154">
                  <c:v>1.8092105263157896</c:v>
                </c:pt>
                <c:pt idx="155">
                  <c:v>1.875</c:v>
                </c:pt>
                <c:pt idx="156">
                  <c:v>1.875</c:v>
                </c:pt>
                <c:pt idx="157">
                  <c:v>1.9736842105263159</c:v>
                </c:pt>
                <c:pt idx="158">
                  <c:v>1.9736842105263159</c:v>
                </c:pt>
                <c:pt idx="159">
                  <c:v>2.1710526315789473</c:v>
                </c:pt>
                <c:pt idx="160">
                  <c:v>2.1710526315789473</c:v>
                </c:pt>
                <c:pt idx="161">
                  <c:v>3.3881578947368425</c:v>
                </c:pt>
                <c:pt idx="162">
                  <c:v>3.3881578947368425</c:v>
                </c:pt>
                <c:pt idx="163">
                  <c:v>3.7171052631578947</c:v>
                </c:pt>
                <c:pt idx="164">
                  <c:v>3.7171052631578947</c:v>
                </c:pt>
                <c:pt idx="165">
                  <c:v>3.8157894736842106</c:v>
                </c:pt>
                <c:pt idx="166">
                  <c:v>3.8157894736842106</c:v>
                </c:pt>
                <c:pt idx="167">
                  <c:v>3.8157894736842106</c:v>
                </c:pt>
                <c:pt idx="168">
                  <c:v>3.8157894736842106</c:v>
                </c:pt>
                <c:pt idx="169">
                  <c:v>3.9473684210526319</c:v>
                </c:pt>
                <c:pt idx="170">
                  <c:v>3.9473684210526319</c:v>
                </c:pt>
                <c:pt idx="171">
                  <c:v>4.6381578947368425</c:v>
                </c:pt>
                <c:pt idx="172">
                  <c:v>4.6381578947368425</c:v>
                </c:pt>
                <c:pt idx="173">
                  <c:v>4.6381578947368425</c:v>
                </c:pt>
                <c:pt idx="174">
                  <c:v>4.6381578947368425</c:v>
                </c:pt>
                <c:pt idx="175">
                  <c:v>5.2302631578947372</c:v>
                </c:pt>
                <c:pt idx="176">
                  <c:v>5.2302631578947372</c:v>
                </c:pt>
                <c:pt idx="177">
                  <c:v>5.5921052631578947</c:v>
                </c:pt>
                <c:pt idx="178">
                  <c:v>5.5921052631578947</c:v>
                </c:pt>
                <c:pt idx="179">
                  <c:v>6.0855263157894743</c:v>
                </c:pt>
                <c:pt idx="180">
                  <c:v>6.0855263157894743</c:v>
                </c:pt>
                <c:pt idx="181">
                  <c:v>7.7302631578947372</c:v>
                </c:pt>
                <c:pt idx="182">
                  <c:v>7.7302631578947372</c:v>
                </c:pt>
                <c:pt idx="183">
                  <c:v>9.4736842105263168</c:v>
                </c:pt>
                <c:pt idx="184">
                  <c:v>9.4736842105263168</c:v>
                </c:pt>
                <c:pt idx="185">
                  <c:v>9.6710526315789487</c:v>
                </c:pt>
                <c:pt idx="186">
                  <c:v>9.6710526315789487</c:v>
                </c:pt>
                <c:pt idx="187">
                  <c:v>10.690789473684211</c:v>
                </c:pt>
                <c:pt idx="188">
                  <c:v>10.690789473684211</c:v>
                </c:pt>
                <c:pt idx="189">
                  <c:v>10.789473684210527</c:v>
                </c:pt>
                <c:pt idx="190">
                  <c:v>10.789473684210527</c:v>
                </c:pt>
                <c:pt idx="191">
                  <c:v>11.315789473684211</c:v>
                </c:pt>
                <c:pt idx="192">
                  <c:v>11.315789473684211</c:v>
                </c:pt>
                <c:pt idx="193">
                  <c:v>12.203947368421053</c:v>
                </c:pt>
                <c:pt idx="194">
                  <c:v>12.203947368421053</c:v>
                </c:pt>
                <c:pt idx="195">
                  <c:v>13.157894736842106</c:v>
                </c:pt>
                <c:pt idx="196">
                  <c:v>13.157894736842106</c:v>
                </c:pt>
                <c:pt idx="197">
                  <c:v>15.493421052631581</c:v>
                </c:pt>
                <c:pt idx="198">
                  <c:v>15.493421052631581</c:v>
                </c:pt>
                <c:pt idx="199">
                  <c:v>17.697368421052634</c:v>
                </c:pt>
                <c:pt idx="200">
                  <c:v>17.697368421052634</c:v>
                </c:pt>
                <c:pt idx="201">
                  <c:v>26.05263157894737</c:v>
                </c:pt>
                <c:pt idx="202">
                  <c:v>26.05263157894737</c:v>
                </c:pt>
                <c:pt idx="203">
                  <c:v>3.2894736842105261E-2</c:v>
                </c:pt>
                <c:pt idx="204">
                  <c:v>3.2894736842105261E-2</c:v>
                </c:pt>
                <c:pt idx="205">
                  <c:v>0.85526315789473684</c:v>
                </c:pt>
                <c:pt idx="206">
                  <c:v>0.95394736842105265</c:v>
                </c:pt>
                <c:pt idx="207">
                  <c:v>0.98684210526315796</c:v>
                </c:pt>
                <c:pt idx="208">
                  <c:v>1.8092105263157896</c:v>
                </c:pt>
                <c:pt idx="209">
                  <c:v>1.8421052631578949</c:v>
                </c:pt>
                <c:pt idx="210">
                  <c:v>2.6973684210526319</c:v>
                </c:pt>
                <c:pt idx="211">
                  <c:v>2.7960526315789473</c:v>
                </c:pt>
                <c:pt idx="212">
                  <c:v>2.8947368421052633</c:v>
                </c:pt>
                <c:pt idx="213">
                  <c:v>3.0263157894736845</c:v>
                </c:pt>
                <c:pt idx="214">
                  <c:v>3.7171052631578947</c:v>
                </c:pt>
                <c:pt idx="215">
                  <c:v>4.4407894736842106</c:v>
                </c:pt>
                <c:pt idx="216">
                  <c:v>4.6052631578947372</c:v>
                </c:pt>
                <c:pt idx="217">
                  <c:v>5.7894736842105265</c:v>
                </c:pt>
                <c:pt idx="218">
                  <c:v>5.7894736842105265</c:v>
                </c:pt>
                <c:pt idx="219">
                  <c:v>5.8552631578947372</c:v>
                </c:pt>
                <c:pt idx="220">
                  <c:v>6.7105263157894743</c:v>
                </c:pt>
                <c:pt idx="221">
                  <c:v>8.8815789473684212</c:v>
                </c:pt>
                <c:pt idx="222">
                  <c:v>9.7368421052631575</c:v>
                </c:pt>
                <c:pt idx="223">
                  <c:v>10.197368421052632</c:v>
                </c:pt>
                <c:pt idx="224">
                  <c:v>10.756578947368421</c:v>
                </c:pt>
                <c:pt idx="225">
                  <c:v>11.282894736842106</c:v>
                </c:pt>
                <c:pt idx="226">
                  <c:v>11.578947368421053</c:v>
                </c:pt>
                <c:pt idx="227">
                  <c:v>12.335526315789474</c:v>
                </c:pt>
                <c:pt idx="228">
                  <c:v>13.256578947368421</c:v>
                </c:pt>
                <c:pt idx="229">
                  <c:v>13.519736842105264</c:v>
                </c:pt>
                <c:pt idx="230">
                  <c:v>13.815789473684211</c:v>
                </c:pt>
                <c:pt idx="231">
                  <c:v>14.309210526315789</c:v>
                </c:pt>
                <c:pt idx="232">
                  <c:v>14.506578947368421</c:v>
                </c:pt>
                <c:pt idx="233">
                  <c:v>15.230263157894738</c:v>
                </c:pt>
                <c:pt idx="234">
                  <c:v>16.25</c:v>
                </c:pt>
                <c:pt idx="235">
                  <c:v>16.809210526315791</c:v>
                </c:pt>
                <c:pt idx="236">
                  <c:v>18.125</c:v>
                </c:pt>
                <c:pt idx="237">
                  <c:v>19.539473684210527</c:v>
                </c:pt>
                <c:pt idx="238">
                  <c:v>21.67763157894737</c:v>
                </c:pt>
                <c:pt idx="239">
                  <c:v>22.993421052631579</c:v>
                </c:pt>
                <c:pt idx="240">
                  <c:v>23.059210526315791</c:v>
                </c:pt>
                <c:pt idx="241">
                  <c:v>24.703947368421055</c:v>
                </c:pt>
                <c:pt idx="242">
                  <c:v>25.065789473684212</c:v>
                </c:pt>
                <c:pt idx="243">
                  <c:v>26.381578947368421</c:v>
                </c:pt>
                <c:pt idx="244">
                  <c:v>26.513157894736842</c:v>
                </c:pt>
                <c:pt idx="245">
                  <c:v>33.585526315789473</c:v>
                </c:pt>
                <c:pt idx="246">
                  <c:v>3.2894736842105261E-2</c:v>
                </c:pt>
                <c:pt idx="247">
                  <c:v>3.2894736842105261E-2</c:v>
                </c:pt>
                <c:pt idx="248">
                  <c:v>3.2894736842105261E-2</c:v>
                </c:pt>
                <c:pt idx="249">
                  <c:v>3.2894736842105261E-2</c:v>
                </c:pt>
                <c:pt idx="250">
                  <c:v>1.8092105263157896</c:v>
                </c:pt>
                <c:pt idx="251">
                  <c:v>1.875</c:v>
                </c:pt>
                <c:pt idx="252">
                  <c:v>1.9736842105263159</c:v>
                </c:pt>
                <c:pt idx="253">
                  <c:v>2.1710526315789473</c:v>
                </c:pt>
                <c:pt idx="254">
                  <c:v>3.3881578947368425</c:v>
                </c:pt>
                <c:pt idx="255">
                  <c:v>3.7171052631578947</c:v>
                </c:pt>
                <c:pt idx="256">
                  <c:v>3.8157894736842106</c:v>
                </c:pt>
                <c:pt idx="257">
                  <c:v>3.9473684210526319</c:v>
                </c:pt>
                <c:pt idx="258">
                  <c:v>4.6381578947368425</c:v>
                </c:pt>
                <c:pt idx="259">
                  <c:v>5.2302631578947372</c:v>
                </c:pt>
                <c:pt idx="260">
                  <c:v>6.0855263157894743</c:v>
                </c:pt>
                <c:pt idx="261">
                  <c:v>9.4736842105263168</c:v>
                </c:pt>
                <c:pt idx="262">
                  <c:v>10.690789473684211</c:v>
                </c:pt>
                <c:pt idx="263">
                  <c:v>11.315789473684211</c:v>
                </c:pt>
                <c:pt idx="264">
                  <c:v>12.203947368421053</c:v>
                </c:pt>
                <c:pt idx="265">
                  <c:v>26.05263157894737</c:v>
                </c:pt>
                <c:pt idx="266">
                  <c:v>26.05263157894737</c:v>
                </c:pt>
              </c:numCache>
            </c:numRef>
          </c:xVal>
          <c:yVal>
            <c:numRef>
              <c:f>Sheet1!$E$2:$E$268</c:f>
              <c:numCache>
                <c:formatCode>General</c:formatCode>
                <c:ptCount val="267"/>
                <c:pt idx="246">
                  <c:v>1</c:v>
                </c:pt>
                <c:pt idx="247">
                  <c:v>1</c:v>
                </c:pt>
                <c:pt idx="248">
                  <c:v>1</c:v>
                </c:pt>
                <c:pt idx="249">
                  <c:v>1</c:v>
                </c:pt>
                <c:pt idx="250">
                  <c:v>0.89655172413793105</c:v>
                </c:pt>
                <c:pt idx="251">
                  <c:v>0.8606896551724138</c:v>
                </c:pt>
                <c:pt idx="252">
                  <c:v>0.8606896551724138</c:v>
                </c:pt>
                <c:pt idx="253">
                  <c:v>0.8606896551724138</c:v>
                </c:pt>
                <c:pt idx="254">
                  <c:v>0.8606896551724138</c:v>
                </c:pt>
                <c:pt idx="255">
                  <c:v>0.8606896551724138</c:v>
                </c:pt>
                <c:pt idx="256">
                  <c:v>0.8606896551724138</c:v>
                </c:pt>
                <c:pt idx="257">
                  <c:v>0.81287356321839077</c:v>
                </c:pt>
                <c:pt idx="258">
                  <c:v>0.76206896551724135</c:v>
                </c:pt>
                <c:pt idx="259">
                  <c:v>0.76206896551724135</c:v>
                </c:pt>
                <c:pt idx="260">
                  <c:v>0.70344827586206893</c:v>
                </c:pt>
                <c:pt idx="261">
                  <c:v>0.63949843260188077</c:v>
                </c:pt>
                <c:pt idx="262">
                  <c:v>0.56844305120167171</c:v>
                </c:pt>
                <c:pt idx="263">
                  <c:v>0.48723690103000428</c:v>
                </c:pt>
                <c:pt idx="264">
                  <c:v>0.48723690103000428</c:v>
                </c:pt>
                <c:pt idx="265">
                  <c:v>0.12180922525750107</c:v>
                </c:pt>
                <c:pt idx="266">
                  <c:v>0.12180922525750107</c:v>
                </c:pt>
              </c:numCache>
            </c:numRef>
          </c:yVal>
          <c:smooth val="0"/>
          <c:extLst>
            <c:ext xmlns:c16="http://schemas.microsoft.com/office/drawing/2014/chart" uri="{C3380CC4-5D6E-409C-BE32-E72D297353CC}">
              <c16:uniqueId val="{00000003-D3AE-428B-93D3-09CB2EB6912E}"/>
            </c:ext>
          </c:extLst>
        </c:ser>
        <c:ser>
          <c:idx val="4"/>
          <c:order val="4"/>
          <c:tx>
            <c:strRef>
              <c:f>Sheet1!$F$1</c:f>
              <c:strCache>
                <c:ptCount val="1"/>
                <c:pt idx="0">
                  <c:v>.5% line</c:v>
                </c:pt>
              </c:strCache>
            </c:strRef>
          </c:tx>
          <c:spPr>
            <a:ln w="19050" cap="rnd">
              <a:solidFill>
                <a:schemeClr val="accent5"/>
              </a:solidFill>
              <a:round/>
            </a:ln>
            <a:effectLst/>
          </c:spPr>
          <c:marker>
            <c:symbol val="none"/>
          </c:marker>
          <c:dPt>
            <c:idx val="268"/>
            <c:marker>
              <c:symbol val="none"/>
            </c:marker>
            <c:bubble3D val="0"/>
            <c:spPr>
              <a:ln w="9525" cap="rnd">
                <a:solidFill>
                  <a:schemeClr val="tx2"/>
                </a:solidFill>
                <a:prstDash val="dash"/>
                <a:round/>
              </a:ln>
              <a:effectLst/>
            </c:spPr>
            <c:extLst>
              <c:ext xmlns:c16="http://schemas.microsoft.com/office/drawing/2014/chart" uri="{C3380CC4-5D6E-409C-BE32-E72D297353CC}">
                <c16:uniqueId val="{00000001-CA99-4BA9-8E32-2C14B696732A}"/>
              </c:ext>
            </c:extLst>
          </c:dPt>
          <c:xVal>
            <c:numRef>
              <c:f>Sheet1!$A$2:$A$270</c:f>
              <c:numCache>
                <c:formatCode>General</c:formatCode>
                <c:ptCount val="269"/>
                <c:pt idx="0">
                  <c:v>0</c:v>
                </c:pt>
                <c:pt idx="1">
                  <c:v>3.2894736842105261E-2</c:v>
                </c:pt>
                <c:pt idx="2">
                  <c:v>3.2894736842105261E-2</c:v>
                </c:pt>
                <c:pt idx="3">
                  <c:v>3.2894736842105261E-2</c:v>
                </c:pt>
                <c:pt idx="4">
                  <c:v>3.2894736842105261E-2</c:v>
                </c:pt>
                <c:pt idx="5">
                  <c:v>0.85526315789473684</c:v>
                </c:pt>
                <c:pt idx="6">
                  <c:v>0.85526315789473684</c:v>
                </c:pt>
                <c:pt idx="7">
                  <c:v>0.95394736842105265</c:v>
                </c:pt>
                <c:pt idx="8">
                  <c:v>0.95394736842105265</c:v>
                </c:pt>
                <c:pt idx="9">
                  <c:v>0.95394736842105265</c:v>
                </c:pt>
                <c:pt idx="10">
                  <c:v>0.95394736842105265</c:v>
                </c:pt>
                <c:pt idx="11">
                  <c:v>0.98684210526315796</c:v>
                </c:pt>
                <c:pt idx="12">
                  <c:v>0.98684210526315796</c:v>
                </c:pt>
                <c:pt idx="13">
                  <c:v>1.118421052631579</c:v>
                </c:pt>
                <c:pt idx="14">
                  <c:v>1.118421052631579</c:v>
                </c:pt>
                <c:pt idx="15">
                  <c:v>1.1513157894736843</c:v>
                </c:pt>
                <c:pt idx="16">
                  <c:v>1.1513157894736843</c:v>
                </c:pt>
                <c:pt idx="17">
                  <c:v>1.1842105263157896</c:v>
                </c:pt>
                <c:pt idx="18">
                  <c:v>1.1842105263157896</c:v>
                </c:pt>
                <c:pt idx="19">
                  <c:v>1.3486842105263159</c:v>
                </c:pt>
                <c:pt idx="20">
                  <c:v>1.3486842105263159</c:v>
                </c:pt>
                <c:pt idx="21">
                  <c:v>1.4802631578947369</c:v>
                </c:pt>
                <c:pt idx="22">
                  <c:v>1.4802631578947369</c:v>
                </c:pt>
                <c:pt idx="23">
                  <c:v>1.8092105263157896</c:v>
                </c:pt>
                <c:pt idx="24">
                  <c:v>1.8092105263157896</c:v>
                </c:pt>
                <c:pt idx="25">
                  <c:v>1.8421052631578949</c:v>
                </c:pt>
                <c:pt idx="26">
                  <c:v>1.8421052631578949</c:v>
                </c:pt>
                <c:pt idx="27">
                  <c:v>1.9407894736842106</c:v>
                </c:pt>
                <c:pt idx="28">
                  <c:v>1.9407894736842106</c:v>
                </c:pt>
                <c:pt idx="29">
                  <c:v>2.2039473684210527</c:v>
                </c:pt>
                <c:pt idx="30">
                  <c:v>2.2039473684210527</c:v>
                </c:pt>
                <c:pt idx="31">
                  <c:v>2.3355263157894739</c:v>
                </c:pt>
                <c:pt idx="32">
                  <c:v>2.3355263157894739</c:v>
                </c:pt>
                <c:pt idx="33">
                  <c:v>2.6973684210526319</c:v>
                </c:pt>
                <c:pt idx="34">
                  <c:v>2.6973684210526319</c:v>
                </c:pt>
                <c:pt idx="35">
                  <c:v>2.7960526315789473</c:v>
                </c:pt>
                <c:pt idx="36">
                  <c:v>2.7960526315789473</c:v>
                </c:pt>
                <c:pt idx="37">
                  <c:v>2.8947368421052633</c:v>
                </c:pt>
                <c:pt idx="38">
                  <c:v>2.8947368421052633</c:v>
                </c:pt>
                <c:pt idx="39">
                  <c:v>3.0263157894736845</c:v>
                </c:pt>
                <c:pt idx="40">
                  <c:v>3.0263157894736845</c:v>
                </c:pt>
                <c:pt idx="41">
                  <c:v>3.4539473684210527</c:v>
                </c:pt>
                <c:pt idx="42">
                  <c:v>3.4539473684210527</c:v>
                </c:pt>
                <c:pt idx="43">
                  <c:v>3.5855263157894739</c:v>
                </c:pt>
                <c:pt idx="44">
                  <c:v>3.5855263157894739</c:v>
                </c:pt>
                <c:pt idx="45">
                  <c:v>3.7171052631578947</c:v>
                </c:pt>
                <c:pt idx="46">
                  <c:v>3.7171052631578947</c:v>
                </c:pt>
                <c:pt idx="47">
                  <c:v>3.8157894736842106</c:v>
                </c:pt>
                <c:pt idx="48">
                  <c:v>3.8157894736842106</c:v>
                </c:pt>
                <c:pt idx="49">
                  <c:v>3.8486842105263159</c:v>
                </c:pt>
                <c:pt idx="50">
                  <c:v>3.8486842105263159</c:v>
                </c:pt>
                <c:pt idx="51">
                  <c:v>4.4407894736842106</c:v>
                </c:pt>
                <c:pt idx="52">
                  <c:v>4.4407894736842106</c:v>
                </c:pt>
                <c:pt idx="53">
                  <c:v>4.6052631578947372</c:v>
                </c:pt>
                <c:pt idx="54">
                  <c:v>4.6052631578947372</c:v>
                </c:pt>
                <c:pt idx="55">
                  <c:v>5.7894736842105265</c:v>
                </c:pt>
                <c:pt idx="56">
                  <c:v>5.7894736842105265</c:v>
                </c:pt>
                <c:pt idx="57">
                  <c:v>5.7894736842105265</c:v>
                </c:pt>
                <c:pt idx="58">
                  <c:v>5.7894736842105265</c:v>
                </c:pt>
                <c:pt idx="59">
                  <c:v>5.8552631578947372</c:v>
                </c:pt>
                <c:pt idx="60">
                  <c:v>5.8552631578947372</c:v>
                </c:pt>
                <c:pt idx="61">
                  <c:v>6.7105263157894743</c:v>
                </c:pt>
                <c:pt idx="62">
                  <c:v>6.7105263157894743</c:v>
                </c:pt>
                <c:pt idx="63">
                  <c:v>7.5</c:v>
                </c:pt>
                <c:pt idx="64">
                  <c:v>7.5</c:v>
                </c:pt>
                <c:pt idx="65">
                  <c:v>8.026315789473685</c:v>
                </c:pt>
                <c:pt idx="66">
                  <c:v>8.026315789473685</c:v>
                </c:pt>
                <c:pt idx="67">
                  <c:v>8.8815789473684212</c:v>
                </c:pt>
                <c:pt idx="68">
                  <c:v>8.8815789473684212</c:v>
                </c:pt>
                <c:pt idx="69">
                  <c:v>9.7368421052631575</c:v>
                </c:pt>
                <c:pt idx="70">
                  <c:v>9.7368421052631575</c:v>
                </c:pt>
                <c:pt idx="71">
                  <c:v>9.901315789473685</c:v>
                </c:pt>
                <c:pt idx="72">
                  <c:v>9.901315789473685</c:v>
                </c:pt>
                <c:pt idx="73">
                  <c:v>10.197368421052632</c:v>
                </c:pt>
                <c:pt idx="74">
                  <c:v>10.197368421052632</c:v>
                </c:pt>
                <c:pt idx="75">
                  <c:v>10.756578947368421</c:v>
                </c:pt>
                <c:pt idx="76">
                  <c:v>10.756578947368421</c:v>
                </c:pt>
                <c:pt idx="77">
                  <c:v>10.986842105263158</c:v>
                </c:pt>
                <c:pt idx="78">
                  <c:v>10.986842105263158</c:v>
                </c:pt>
                <c:pt idx="79">
                  <c:v>11.282894736842106</c:v>
                </c:pt>
                <c:pt idx="80">
                  <c:v>11.282894736842106</c:v>
                </c:pt>
                <c:pt idx="81">
                  <c:v>11.578947368421053</c:v>
                </c:pt>
                <c:pt idx="82">
                  <c:v>11.578947368421053</c:v>
                </c:pt>
                <c:pt idx="83">
                  <c:v>11.677631578947368</c:v>
                </c:pt>
                <c:pt idx="84">
                  <c:v>11.677631578947368</c:v>
                </c:pt>
                <c:pt idx="85">
                  <c:v>12.335526315789474</c:v>
                </c:pt>
                <c:pt idx="86">
                  <c:v>12.335526315789474</c:v>
                </c:pt>
                <c:pt idx="87">
                  <c:v>12.960526315789474</c:v>
                </c:pt>
                <c:pt idx="88">
                  <c:v>12.960526315789474</c:v>
                </c:pt>
                <c:pt idx="89">
                  <c:v>13.256578947368421</c:v>
                </c:pt>
                <c:pt idx="90">
                  <c:v>13.256578947368421</c:v>
                </c:pt>
                <c:pt idx="91">
                  <c:v>13.519736842105264</c:v>
                </c:pt>
                <c:pt idx="92">
                  <c:v>13.519736842105264</c:v>
                </c:pt>
                <c:pt idx="93">
                  <c:v>13.815789473684211</c:v>
                </c:pt>
                <c:pt idx="94">
                  <c:v>13.815789473684211</c:v>
                </c:pt>
                <c:pt idx="95">
                  <c:v>13.848684210526317</c:v>
                </c:pt>
                <c:pt idx="96">
                  <c:v>13.848684210526317</c:v>
                </c:pt>
                <c:pt idx="97">
                  <c:v>14.309210526315789</c:v>
                </c:pt>
                <c:pt idx="98">
                  <c:v>14.309210526315789</c:v>
                </c:pt>
                <c:pt idx="99">
                  <c:v>14.375</c:v>
                </c:pt>
                <c:pt idx="100">
                  <c:v>14.375</c:v>
                </c:pt>
                <c:pt idx="101">
                  <c:v>14.506578947368421</c:v>
                </c:pt>
                <c:pt idx="102">
                  <c:v>14.506578947368421</c:v>
                </c:pt>
                <c:pt idx="103">
                  <c:v>15.197368421052632</c:v>
                </c:pt>
                <c:pt idx="104">
                  <c:v>15.197368421052632</c:v>
                </c:pt>
                <c:pt idx="105">
                  <c:v>15.230263157894738</c:v>
                </c:pt>
                <c:pt idx="106">
                  <c:v>15.230263157894738</c:v>
                </c:pt>
                <c:pt idx="107">
                  <c:v>15.855263157894738</c:v>
                </c:pt>
                <c:pt idx="108">
                  <c:v>15.855263157894738</c:v>
                </c:pt>
                <c:pt idx="109">
                  <c:v>16.25</c:v>
                </c:pt>
                <c:pt idx="110">
                  <c:v>16.25</c:v>
                </c:pt>
                <c:pt idx="111">
                  <c:v>16.809210526315791</c:v>
                </c:pt>
                <c:pt idx="112">
                  <c:v>16.809210526315791</c:v>
                </c:pt>
                <c:pt idx="113">
                  <c:v>17.171052631578949</c:v>
                </c:pt>
                <c:pt idx="114">
                  <c:v>17.171052631578949</c:v>
                </c:pt>
                <c:pt idx="115">
                  <c:v>18.125</c:v>
                </c:pt>
                <c:pt idx="116">
                  <c:v>18.125</c:v>
                </c:pt>
                <c:pt idx="117">
                  <c:v>19.539473684210527</c:v>
                </c:pt>
                <c:pt idx="118">
                  <c:v>19.539473684210527</c:v>
                </c:pt>
                <c:pt idx="119">
                  <c:v>21.67763157894737</c:v>
                </c:pt>
                <c:pt idx="120">
                  <c:v>21.67763157894737</c:v>
                </c:pt>
                <c:pt idx="121">
                  <c:v>22.993421052631579</c:v>
                </c:pt>
                <c:pt idx="122">
                  <c:v>22.993421052631579</c:v>
                </c:pt>
                <c:pt idx="123">
                  <c:v>23.059210526315791</c:v>
                </c:pt>
                <c:pt idx="124">
                  <c:v>23.059210526315791</c:v>
                </c:pt>
                <c:pt idx="125">
                  <c:v>24.703947368421055</c:v>
                </c:pt>
                <c:pt idx="126">
                  <c:v>24.703947368421055</c:v>
                </c:pt>
                <c:pt idx="127">
                  <c:v>25.065789473684212</c:v>
                </c:pt>
                <c:pt idx="128">
                  <c:v>25.065789473684212</c:v>
                </c:pt>
                <c:pt idx="129">
                  <c:v>25.822368421052634</c:v>
                </c:pt>
                <c:pt idx="130">
                  <c:v>25.822368421052634</c:v>
                </c:pt>
                <c:pt idx="131">
                  <c:v>26.381578947368421</c:v>
                </c:pt>
                <c:pt idx="132">
                  <c:v>26.381578947368421</c:v>
                </c:pt>
                <c:pt idx="133">
                  <c:v>26.513157894736842</c:v>
                </c:pt>
                <c:pt idx="134">
                  <c:v>26.513157894736842</c:v>
                </c:pt>
                <c:pt idx="135">
                  <c:v>33.585526315789473</c:v>
                </c:pt>
                <c:pt idx="136">
                  <c:v>0</c:v>
                </c:pt>
                <c:pt idx="137">
                  <c:v>3.2894736842105261E-2</c:v>
                </c:pt>
                <c:pt idx="138">
                  <c:v>3.2894736842105261E-2</c:v>
                </c:pt>
                <c:pt idx="139">
                  <c:v>3.2894736842105261E-2</c:v>
                </c:pt>
                <c:pt idx="140">
                  <c:v>3.2894736842105261E-2</c:v>
                </c:pt>
                <c:pt idx="141">
                  <c:v>3.2894736842105261E-2</c:v>
                </c:pt>
                <c:pt idx="142">
                  <c:v>3.2894736842105261E-2</c:v>
                </c:pt>
                <c:pt idx="143">
                  <c:v>3.2894736842105261E-2</c:v>
                </c:pt>
                <c:pt idx="144">
                  <c:v>3.2894736842105261E-2</c:v>
                </c:pt>
                <c:pt idx="145">
                  <c:v>0.92105263157894746</c:v>
                </c:pt>
                <c:pt idx="146">
                  <c:v>0.92105263157894746</c:v>
                </c:pt>
                <c:pt idx="147">
                  <c:v>1.2171052631578947</c:v>
                </c:pt>
                <c:pt idx="148">
                  <c:v>1.2171052631578947</c:v>
                </c:pt>
                <c:pt idx="149">
                  <c:v>1.7105263157894737</c:v>
                </c:pt>
                <c:pt idx="150">
                  <c:v>1.7105263157894737</c:v>
                </c:pt>
                <c:pt idx="151">
                  <c:v>1.8092105263157896</c:v>
                </c:pt>
                <c:pt idx="152">
                  <c:v>1.8092105263157896</c:v>
                </c:pt>
                <c:pt idx="153">
                  <c:v>1.8092105263157896</c:v>
                </c:pt>
                <c:pt idx="154">
                  <c:v>1.8092105263157896</c:v>
                </c:pt>
                <c:pt idx="155">
                  <c:v>1.875</c:v>
                </c:pt>
                <c:pt idx="156">
                  <c:v>1.875</c:v>
                </c:pt>
                <c:pt idx="157">
                  <c:v>1.9736842105263159</c:v>
                </c:pt>
                <c:pt idx="158">
                  <c:v>1.9736842105263159</c:v>
                </c:pt>
                <c:pt idx="159">
                  <c:v>2.1710526315789473</c:v>
                </c:pt>
                <c:pt idx="160">
                  <c:v>2.1710526315789473</c:v>
                </c:pt>
                <c:pt idx="161">
                  <c:v>3.3881578947368425</c:v>
                </c:pt>
                <c:pt idx="162">
                  <c:v>3.3881578947368425</c:v>
                </c:pt>
                <c:pt idx="163">
                  <c:v>3.7171052631578947</c:v>
                </c:pt>
                <c:pt idx="164">
                  <c:v>3.7171052631578947</c:v>
                </c:pt>
                <c:pt idx="165">
                  <c:v>3.8157894736842106</c:v>
                </c:pt>
                <c:pt idx="166">
                  <c:v>3.8157894736842106</c:v>
                </c:pt>
                <c:pt idx="167">
                  <c:v>3.8157894736842106</c:v>
                </c:pt>
                <c:pt idx="168">
                  <c:v>3.8157894736842106</c:v>
                </c:pt>
                <c:pt idx="169">
                  <c:v>3.9473684210526319</c:v>
                </c:pt>
                <c:pt idx="170">
                  <c:v>3.9473684210526319</c:v>
                </c:pt>
                <c:pt idx="171">
                  <c:v>4.6381578947368425</c:v>
                </c:pt>
                <c:pt idx="172">
                  <c:v>4.6381578947368425</c:v>
                </c:pt>
                <c:pt idx="173">
                  <c:v>4.6381578947368425</c:v>
                </c:pt>
                <c:pt idx="174">
                  <c:v>4.6381578947368425</c:v>
                </c:pt>
                <c:pt idx="175">
                  <c:v>5.2302631578947372</c:v>
                </c:pt>
                <c:pt idx="176">
                  <c:v>5.2302631578947372</c:v>
                </c:pt>
                <c:pt idx="177">
                  <c:v>5.5921052631578947</c:v>
                </c:pt>
                <c:pt idx="178">
                  <c:v>5.5921052631578947</c:v>
                </c:pt>
                <c:pt idx="179">
                  <c:v>6.0855263157894743</c:v>
                </c:pt>
                <c:pt idx="180">
                  <c:v>6.0855263157894743</c:v>
                </c:pt>
                <c:pt idx="181">
                  <c:v>7.7302631578947372</c:v>
                </c:pt>
                <c:pt idx="182">
                  <c:v>7.7302631578947372</c:v>
                </c:pt>
                <c:pt idx="183">
                  <c:v>9.4736842105263168</c:v>
                </c:pt>
                <c:pt idx="184">
                  <c:v>9.4736842105263168</c:v>
                </c:pt>
                <c:pt idx="185">
                  <c:v>9.6710526315789487</c:v>
                </c:pt>
                <c:pt idx="186">
                  <c:v>9.6710526315789487</c:v>
                </c:pt>
                <c:pt idx="187">
                  <c:v>10.690789473684211</c:v>
                </c:pt>
                <c:pt idx="188">
                  <c:v>10.690789473684211</c:v>
                </c:pt>
                <c:pt idx="189">
                  <c:v>10.789473684210527</c:v>
                </c:pt>
                <c:pt idx="190">
                  <c:v>10.789473684210527</c:v>
                </c:pt>
                <c:pt idx="191">
                  <c:v>11.315789473684211</c:v>
                </c:pt>
                <c:pt idx="192">
                  <c:v>11.315789473684211</c:v>
                </c:pt>
                <c:pt idx="193">
                  <c:v>12.203947368421053</c:v>
                </c:pt>
                <c:pt idx="194">
                  <c:v>12.203947368421053</c:v>
                </c:pt>
                <c:pt idx="195">
                  <c:v>13.157894736842106</c:v>
                </c:pt>
                <c:pt idx="196">
                  <c:v>13.157894736842106</c:v>
                </c:pt>
                <c:pt idx="197">
                  <c:v>15.493421052631581</c:v>
                </c:pt>
                <c:pt idx="198">
                  <c:v>15.493421052631581</c:v>
                </c:pt>
                <c:pt idx="199">
                  <c:v>17.697368421052634</c:v>
                </c:pt>
                <c:pt idx="200">
                  <c:v>17.697368421052634</c:v>
                </c:pt>
                <c:pt idx="201">
                  <c:v>26.05263157894737</c:v>
                </c:pt>
                <c:pt idx="202">
                  <c:v>26.05263157894737</c:v>
                </c:pt>
                <c:pt idx="203">
                  <c:v>3.2894736842105261E-2</c:v>
                </c:pt>
                <c:pt idx="204">
                  <c:v>3.2894736842105261E-2</c:v>
                </c:pt>
                <c:pt idx="205">
                  <c:v>0.85526315789473684</c:v>
                </c:pt>
                <c:pt idx="206">
                  <c:v>0.95394736842105265</c:v>
                </c:pt>
                <c:pt idx="207">
                  <c:v>0.98684210526315796</c:v>
                </c:pt>
                <c:pt idx="208">
                  <c:v>1.8092105263157896</c:v>
                </c:pt>
                <c:pt idx="209">
                  <c:v>1.8421052631578949</c:v>
                </c:pt>
                <c:pt idx="210">
                  <c:v>2.6973684210526319</c:v>
                </c:pt>
                <c:pt idx="211">
                  <c:v>2.7960526315789473</c:v>
                </c:pt>
                <c:pt idx="212">
                  <c:v>2.8947368421052633</c:v>
                </c:pt>
                <c:pt idx="213">
                  <c:v>3.0263157894736845</c:v>
                </c:pt>
                <c:pt idx="214">
                  <c:v>3.7171052631578947</c:v>
                </c:pt>
                <c:pt idx="215">
                  <c:v>4.4407894736842106</c:v>
                </c:pt>
                <c:pt idx="216">
                  <c:v>4.6052631578947372</c:v>
                </c:pt>
                <c:pt idx="217">
                  <c:v>5.7894736842105265</c:v>
                </c:pt>
                <c:pt idx="218">
                  <c:v>5.7894736842105265</c:v>
                </c:pt>
                <c:pt idx="219">
                  <c:v>5.8552631578947372</c:v>
                </c:pt>
                <c:pt idx="220">
                  <c:v>6.7105263157894743</c:v>
                </c:pt>
                <c:pt idx="221">
                  <c:v>8.8815789473684212</c:v>
                </c:pt>
                <c:pt idx="222">
                  <c:v>9.7368421052631575</c:v>
                </c:pt>
                <c:pt idx="223">
                  <c:v>10.197368421052632</c:v>
                </c:pt>
                <c:pt idx="224">
                  <c:v>10.756578947368421</c:v>
                </c:pt>
                <c:pt idx="225">
                  <c:v>11.282894736842106</c:v>
                </c:pt>
                <c:pt idx="226">
                  <c:v>11.578947368421053</c:v>
                </c:pt>
                <c:pt idx="227">
                  <c:v>12.335526315789474</c:v>
                </c:pt>
                <c:pt idx="228">
                  <c:v>13.256578947368421</c:v>
                </c:pt>
                <c:pt idx="229">
                  <c:v>13.519736842105264</c:v>
                </c:pt>
                <c:pt idx="230">
                  <c:v>13.815789473684211</c:v>
                </c:pt>
                <c:pt idx="231">
                  <c:v>14.309210526315789</c:v>
                </c:pt>
                <c:pt idx="232">
                  <c:v>14.506578947368421</c:v>
                </c:pt>
                <c:pt idx="233">
                  <c:v>15.230263157894738</c:v>
                </c:pt>
                <c:pt idx="234">
                  <c:v>16.25</c:v>
                </c:pt>
                <c:pt idx="235">
                  <c:v>16.809210526315791</c:v>
                </c:pt>
                <c:pt idx="236">
                  <c:v>18.125</c:v>
                </c:pt>
                <c:pt idx="237">
                  <c:v>19.539473684210527</c:v>
                </c:pt>
                <c:pt idx="238">
                  <c:v>21.67763157894737</c:v>
                </c:pt>
                <c:pt idx="239">
                  <c:v>22.993421052631579</c:v>
                </c:pt>
                <c:pt idx="240">
                  <c:v>23.059210526315791</c:v>
                </c:pt>
                <c:pt idx="241">
                  <c:v>24.703947368421055</c:v>
                </c:pt>
                <c:pt idx="242">
                  <c:v>25.065789473684212</c:v>
                </c:pt>
                <c:pt idx="243">
                  <c:v>26.381578947368421</c:v>
                </c:pt>
                <c:pt idx="244">
                  <c:v>26.513157894736842</c:v>
                </c:pt>
                <c:pt idx="245">
                  <c:v>33.585526315789473</c:v>
                </c:pt>
                <c:pt idx="246">
                  <c:v>3.2894736842105261E-2</c:v>
                </c:pt>
                <c:pt idx="247">
                  <c:v>3.2894736842105261E-2</c:v>
                </c:pt>
                <c:pt idx="248">
                  <c:v>3.2894736842105261E-2</c:v>
                </c:pt>
                <c:pt idx="249">
                  <c:v>3.2894736842105261E-2</c:v>
                </c:pt>
                <c:pt idx="250">
                  <c:v>1.8092105263157896</c:v>
                </c:pt>
                <c:pt idx="251">
                  <c:v>1.875</c:v>
                </c:pt>
                <c:pt idx="252">
                  <c:v>1.9736842105263159</c:v>
                </c:pt>
                <c:pt idx="253">
                  <c:v>2.1710526315789473</c:v>
                </c:pt>
                <c:pt idx="254">
                  <c:v>3.3881578947368425</c:v>
                </c:pt>
                <c:pt idx="255">
                  <c:v>3.7171052631578947</c:v>
                </c:pt>
                <c:pt idx="256">
                  <c:v>3.8157894736842106</c:v>
                </c:pt>
                <c:pt idx="257">
                  <c:v>3.9473684210526319</c:v>
                </c:pt>
                <c:pt idx="258">
                  <c:v>4.6381578947368425</c:v>
                </c:pt>
                <c:pt idx="259">
                  <c:v>5.2302631578947372</c:v>
                </c:pt>
                <c:pt idx="260">
                  <c:v>6.0855263157894743</c:v>
                </c:pt>
                <c:pt idx="261">
                  <c:v>9.4736842105263168</c:v>
                </c:pt>
                <c:pt idx="262">
                  <c:v>10.690789473684211</c:v>
                </c:pt>
                <c:pt idx="263">
                  <c:v>11.315789473684211</c:v>
                </c:pt>
                <c:pt idx="264">
                  <c:v>12.203947368421053</c:v>
                </c:pt>
                <c:pt idx="265">
                  <c:v>26.05263157894737</c:v>
                </c:pt>
                <c:pt idx="266">
                  <c:v>26.05263157894737</c:v>
                </c:pt>
                <c:pt idx="267">
                  <c:v>0</c:v>
                </c:pt>
                <c:pt idx="268">
                  <c:v>34</c:v>
                </c:pt>
              </c:numCache>
            </c:numRef>
          </c:xVal>
          <c:yVal>
            <c:numRef>
              <c:f>Sheet1!$F$2:$F$270</c:f>
              <c:numCache>
                <c:formatCode>General</c:formatCode>
                <c:ptCount val="269"/>
                <c:pt idx="267">
                  <c:v>0.5</c:v>
                </c:pt>
                <c:pt idx="268">
                  <c:v>0.5</c:v>
                </c:pt>
              </c:numCache>
            </c:numRef>
          </c:yVal>
          <c:smooth val="0"/>
          <c:extLst>
            <c:ext xmlns:c16="http://schemas.microsoft.com/office/drawing/2014/chart" uri="{C3380CC4-5D6E-409C-BE32-E72D297353CC}">
              <c16:uniqueId val="{00000005-D3AE-428B-93D3-09CB2EB6912E}"/>
            </c:ext>
          </c:extLst>
        </c:ser>
        <c:dLbls>
          <c:showLegendKey val="0"/>
          <c:showVal val="0"/>
          <c:showCatName val="0"/>
          <c:showSerName val="0"/>
          <c:showPercent val="0"/>
          <c:showBubbleSize val="0"/>
        </c:dLbls>
        <c:axId val="795972144"/>
        <c:axId val="781466656"/>
      </c:scatterChart>
      <c:valAx>
        <c:axId val="795972144"/>
        <c:scaling>
          <c:orientation val="minMax"/>
          <c:max val="34"/>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81466656"/>
        <c:crosses val="autoZero"/>
        <c:crossBetween val="midCat"/>
        <c:majorUnit val="3"/>
      </c:valAx>
      <c:valAx>
        <c:axId val="781466656"/>
        <c:scaling>
          <c:orientation val="minMax"/>
          <c:max val="1"/>
        </c:scaling>
        <c:delete val="0"/>
        <c:axPos val="l"/>
        <c:numFmt formatCod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95972144"/>
        <c:crosses val="autoZero"/>
        <c:crossBetween val="midCat"/>
      </c:valAx>
      <c:spPr>
        <a:noFill/>
        <a:ln>
          <a:noFill/>
        </a:ln>
        <a:effectLst/>
      </c:spPr>
    </c:plotArea>
    <c:legend>
      <c:legendPos val="r"/>
      <c:legendEntry>
        <c:idx val="2"/>
        <c:delete val="1"/>
      </c:legendEntry>
      <c:legendEntry>
        <c:idx val="3"/>
        <c:delete val="1"/>
      </c:legendEntry>
      <c:legendEntry>
        <c:idx val="4"/>
        <c:delete val="1"/>
      </c:legendEntry>
      <c:layout>
        <c:manualLayout>
          <c:xMode val="edge"/>
          <c:yMode val="edge"/>
          <c:x val="0.78041320722265561"/>
          <c:y val="2.4916788991035124E-2"/>
          <c:w val="0.19789628569156129"/>
          <c:h val="0.131677141285216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0.08896</cdr:x>
      <cdr:y>0.06059</cdr:y>
    </cdr:from>
    <cdr:to>
      <cdr:x>0.13562</cdr:x>
      <cdr:y>0.705</cdr:y>
    </cdr:to>
    <cdr:sp macro="" textlink="">
      <cdr:nvSpPr>
        <cdr:cNvPr id="2" name="TextBox 1">
          <a:extLst xmlns:a="http://schemas.openxmlformats.org/drawingml/2006/main">
            <a:ext uri="{FF2B5EF4-FFF2-40B4-BE49-F238E27FC236}">
              <a16:creationId xmlns:a16="http://schemas.microsoft.com/office/drawing/2014/main" id="{CAC9AA1A-77F8-4AF4-BF99-5A4017703090}"/>
            </a:ext>
          </a:extLst>
        </cdr:cNvPr>
        <cdr:cNvSpPr txBox="1"/>
      </cdr:nvSpPr>
      <cdr:spPr>
        <a:xfrm xmlns:a="http://schemas.openxmlformats.org/drawingml/2006/main" rot="16200000">
          <a:off x="-431845" y="1196598"/>
          <a:ext cx="2258234" cy="2897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solidFill>
                <a:schemeClr val="tx1"/>
              </a:solidFill>
            </a:rPr>
            <a:t>Survival Probability</a:t>
          </a:r>
        </a:p>
      </cdr:txBody>
    </cdr:sp>
  </cdr:relSizeAnchor>
  <cdr:relSizeAnchor xmlns:cdr="http://schemas.openxmlformats.org/drawingml/2006/chartDrawing">
    <cdr:from>
      <cdr:x>0.02033</cdr:x>
      <cdr:y>0.82816</cdr:y>
    </cdr:from>
    <cdr:to>
      <cdr:x>1</cdr:x>
      <cdr:y>1</cdr:y>
    </cdr:to>
    <cdr:sp macro="" textlink="">
      <cdr:nvSpPr>
        <cdr:cNvPr id="3" name="TextBox 2">
          <a:extLst xmlns:a="http://schemas.openxmlformats.org/drawingml/2006/main">
            <a:ext uri="{FF2B5EF4-FFF2-40B4-BE49-F238E27FC236}">
              <a16:creationId xmlns:a16="http://schemas.microsoft.com/office/drawing/2014/main" id="{8BF59C4E-E47E-47AF-94D8-D93188AC3327}"/>
            </a:ext>
          </a:extLst>
        </cdr:cNvPr>
        <cdr:cNvSpPr txBox="1"/>
      </cdr:nvSpPr>
      <cdr:spPr>
        <a:xfrm xmlns:a="http://schemas.openxmlformats.org/drawingml/2006/main">
          <a:off x="122692" y="2902158"/>
          <a:ext cx="5912348" cy="602186"/>
        </a:xfrm>
        <a:prstGeom xmlns:a="http://schemas.openxmlformats.org/drawingml/2006/main" prst="rect">
          <a:avLst/>
        </a:prstGeom>
      </cdr:spPr>
      <cdr:txBody>
        <a:bodyPr xmlns:a="http://schemas.openxmlformats.org/drawingml/2006/main" vertOverflow="clip" wrap="square" bIns="0" rtlCol="0"/>
        <a:lstStyle xmlns:a="http://schemas.openxmlformats.org/drawingml/2006/main"/>
        <a:p xmlns:a="http://schemas.openxmlformats.org/drawingml/2006/main">
          <a:r>
            <a:rPr lang="en-US" sz="1050" dirty="0">
              <a:solidFill>
                <a:schemeClr val="tx1"/>
              </a:solidFill>
            </a:rPr>
            <a:t>  </a:t>
          </a:r>
          <a:r>
            <a:rPr lang="en-US" sz="1050" u="sng" dirty="0">
              <a:solidFill>
                <a:schemeClr val="tx1"/>
              </a:solidFill>
            </a:rPr>
            <a:t>Pts at risk</a:t>
          </a:r>
          <a:r>
            <a:rPr lang="en-US" sz="1050" dirty="0">
              <a:solidFill>
                <a:schemeClr val="tx1"/>
              </a:solidFill>
            </a:rPr>
            <a:t>:</a:t>
          </a:r>
        </a:p>
        <a:p xmlns:a="http://schemas.openxmlformats.org/drawingml/2006/main">
          <a:pPr>
            <a:tabLst>
              <a:tab pos="996950" algn="ctr"/>
              <a:tab pos="1392238" algn="ctr"/>
              <a:tab pos="1808163" algn="ctr"/>
              <a:tab pos="2211388" algn="ctr"/>
              <a:tab pos="2624138" algn="ctr"/>
              <a:tab pos="3032125" algn="ctr"/>
              <a:tab pos="3438525" algn="ctr"/>
              <a:tab pos="3843338" algn="ctr"/>
              <a:tab pos="4251325" algn="ctr"/>
              <a:tab pos="4654550" algn="ctr"/>
              <a:tab pos="5062538" algn="ctr"/>
              <a:tab pos="5473700" algn="ctr"/>
            </a:tabLst>
          </a:pPr>
          <a:r>
            <a:rPr lang="en-US" sz="1050" dirty="0">
              <a:solidFill>
                <a:schemeClr val="tx1"/>
              </a:solidFill>
            </a:rPr>
            <a:t>  ENA + AZA	68	60	53	49	44	31	21	13	11	6	2</a:t>
          </a:r>
        </a:p>
        <a:p xmlns:a="http://schemas.openxmlformats.org/drawingml/2006/main">
          <a:pPr>
            <a:tabLst>
              <a:tab pos="996950" algn="ctr"/>
              <a:tab pos="1392238" algn="ctr"/>
              <a:tab pos="1808163" algn="ctr"/>
              <a:tab pos="2211388" algn="ctr"/>
              <a:tab pos="2624138" algn="ctr"/>
              <a:tab pos="3032125" algn="ctr"/>
              <a:tab pos="3438525" algn="ctr"/>
              <a:tab pos="3843338" algn="ctr"/>
              <a:tab pos="4251325" algn="ctr"/>
              <a:tab pos="4654550" algn="ctr"/>
              <a:tab pos="5062538" algn="ctr"/>
              <a:tab pos="5473700" algn="ctr"/>
            </a:tabLst>
          </a:pPr>
          <a:r>
            <a:rPr lang="en-US" sz="1050" dirty="0">
              <a:solidFill>
                <a:schemeClr val="tx1"/>
              </a:solidFill>
            </a:rPr>
            <a:t>  AZA Only	33	30	25	23	20	13	10	8	6	2	0</a:t>
          </a:r>
        </a:p>
      </cdr:txBody>
    </cdr:sp>
  </cdr:relSizeAnchor>
  <cdr:relSizeAnchor xmlns:cdr="http://schemas.openxmlformats.org/drawingml/2006/chartDrawing">
    <cdr:from>
      <cdr:x>0.41106</cdr:x>
      <cdr:y>0.7824</cdr:y>
    </cdr:from>
    <cdr:to>
      <cdr:x>0.77473</cdr:x>
      <cdr:y>0.86507</cdr:y>
    </cdr:to>
    <cdr:sp macro="" textlink="">
      <cdr:nvSpPr>
        <cdr:cNvPr id="4" name="TextBox 3">
          <a:extLst xmlns:a="http://schemas.openxmlformats.org/drawingml/2006/main">
            <a:ext uri="{FF2B5EF4-FFF2-40B4-BE49-F238E27FC236}">
              <a16:creationId xmlns:a16="http://schemas.microsoft.com/office/drawing/2014/main" id="{10E1D0E7-A22A-46EB-A89E-D6A5FF08038F}"/>
            </a:ext>
          </a:extLst>
        </cdr:cNvPr>
        <cdr:cNvSpPr txBox="1"/>
      </cdr:nvSpPr>
      <cdr:spPr>
        <a:xfrm xmlns:a="http://schemas.openxmlformats.org/drawingml/2006/main">
          <a:off x="2552516" y="2741784"/>
          <a:ext cx="2258234" cy="2897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solidFill>
                <a:schemeClr val="tx1"/>
              </a:solidFill>
            </a:rPr>
            <a:t>Time (months)</a:t>
          </a:r>
        </a:p>
      </cdr:txBody>
    </cdr:sp>
  </cdr:relSizeAnchor>
  <cdr:relSizeAnchor xmlns:cdr="http://schemas.openxmlformats.org/drawingml/2006/chartDrawing">
    <cdr:from>
      <cdr:x>0.85636</cdr:x>
      <cdr:y>0.65668</cdr:y>
    </cdr:from>
    <cdr:to>
      <cdr:x>0.98302</cdr:x>
      <cdr:y>0.73936</cdr:y>
    </cdr:to>
    <cdr:grpSp>
      <cdr:nvGrpSpPr>
        <cdr:cNvPr id="7" name="Group 6">
          <a:extLst xmlns:a="http://schemas.openxmlformats.org/drawingml/2006/main">
            <a:ext uri="{FF2B5EF4-FFF2-40B4-BE49-F238E27FC236}">
              <a16:creationId xmlns:a16="http://schemas.microsoft.com/office/drawing/2014/main" id="{72283E83-49CC-4AE8-AD78-07E8D2355024}"/>
            </a:ext>
          </a:extLst>
        </cdr:cNvPr>
        <cdr:cNvGrpSpPr/>
      </cdr:nvGrpSpPr>
      <cdr:grpSpPr>
        <a:xfrm xmlns:a="http://schemas.openxmlformats.org/drawingml/2006/main">
          <a:off x="5168167" y="2301233"/>
          <a:ext cx="764398" cy="289739"/>
          <a:chOff x="5123175" y="516806"/>
          <a:chExt cx="786506" cy="289709"/>
        </a:xfrm>
      </cdr:grpSpPr>
      <cdr:sp macro="" textlink="">
        <cdr:nvSpPr>
          <cdr:cNvPr id="5" name="Oval 4">
            <a:extLst xmlns:a="http://schemas.openxmlformats.org/drawingml/2006/main">
              <a:ext uri="{FF2B5EF4-FFF2-40B4-BE49-F238E27FC236}">
                <a16:creationId xmlns:a16="http://schemas.microsoft.com/office/drawing/2014/main" id="{D8F31D03-52CD-423F-8E28-DE5A653ABB70}"/>
              </a:ext>
            </a:extLst>
          </cdr:cNvPr>
          <cdr:cNvSpPr/>
        </cdr:nvSpPr>
        <cdr:spPr>
          <a:xfrm xmlns:a="http://schemas.openxmlformats.org/drawingml/2006/main">
            <a:off x="5169575" y="624868"/>
            <a:ext cx="36576" cy="36576"/>
          </a:xfrm>
          <a:prstGeom xmlns:a="http://schemas.openxmlformats.org/drawingml/2006/main" prst="ellipse">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000" dirty="0"/>
          </a:p>
        </cdr:txBody>
      </cdr:sp>
      <cdr:sp macro="" textlink="">
        <cdr:nvSpPr>
          <cdr:cNvPr id="6" name="TextBox 5">
            <a:extLst xmlns:a="http://schemas.openxmlformats.org/drawingml/2006/main">
              <a:ext uri="{FF2B5EF4-FFF2-40B4-BE49-F238E27FC236}">
                <a16:creationId xmlns:a16="http://schemas.microsoft.com/office/drawing/2014/main" id="{2BBF0ADB-CDF4-497F-B2EA-299531735245}"/>
              </a:ext>
            </a:extLst>
          </cdr:cNvPr>
          <cdr:cNvSpPr txBox="1"/>
        </cdr:nvSpPr>
        <cdr:spPr>
          <a:xfrm xmlns:a="http://schemas.openxmlformats.org/drawingml/2006/main">
            <a:off x="5123175" y="516806"/>
            <a:ext cx="786506" cy="289709"/>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000" dirty="0">
                <a:solidFill>
                  <a:schemeClr val="tx1"/>
                </a:solidFill>
              </a:rPr>
              <a:t>Censored</a:t>
            </a:r>
          </a:p>
        </cdr:txBody>
      </cdr:sp>
    </cdr:grpSp>
  </cdr:relSizeAnchor>
  <cdr:relSizeAnchor xmlns:cdr="http://schemas.openxmlformats.org/drawingml/2006/chartDrawing">
    <cdr:from>
      <cdr:x>0.56143</cdr:x>
      <cdr:y>0.50432</cdr:y>
    </cdr:from>
    <cdr:to>
      <cdr:x>0.72577</cdr:x>
      <cdr:y>0.62728</cdr:y>
    </cdr:to>
    <cdr:sp macro="" textlink="">
      <cdr:nvSpPr>
        <cdr:cNvPr id="8" name="TextBox 11">
          <a:extLst xmlns:a="http://schemas.openxmlformats.org/drawingml/2006/main">
            <a:ext uri="{FF2B5EF4-FFF2-40B4-BE49-F238E27FC236}">
              <a16:creationId xmlns:a16="http://schemas.microsoft.com/office/drawing/2014/main" id="{94E847B4-5D92-40E0-B62D-73C554413D86}"/>
            </a:ext>
          </a:extLst>
        </cdr:cNvPr>
        <cdr:cNvSpPr txBox="1"/>
      </cdr:nvSpPr>
      <cdr:spPr>
        <a:xfrm xmlns:a="http://schemas.openxmlformats.org/drawingml/2006/main">
          <a:off x="3388253" y="1767317"/>
          <a:ext cx="99177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t>AZA Only:</a:t>
          </a:r>
        </a:p>
        <a:p xmlns:a="http://schemas.openxmlformats.org/drawingml/2006/main">
          <a:r>
            <a:rPr lang="en-US" sz="1100" dirty="0"/>
            <a:t>22.3 months</a:t>
          </a:r>
        </a:p>
      </cdr:txBody>
    </cdr:sp>
  </cdr:relSizeAnchor>
  <cdr:relSizeAnchor xmlns:cdr="http://schemas.openxmlformats.org/drawingml/2006/chartDrawing">
    <cdr:from>
      <cdr:x>0.5</cdr:x>
      <cdr:y>0.39863</cdr:y>
    </cdr:from>
    <cdr:to>
      <cdr:x>0.66434</cdr:x>
      <cdr:y>0.52159</cdr:y>
    </cdr:to>
    <cdr:sp macro="" textlink="">
      <cdr:nvSpPr>
        <cdr:cNvPr id="9" name="TextBox 15">
          <a:extLst xmlns:a="http://schemas.openxmlformats.org/drawingml/2006/main">
            <a:ext uri="{FF2B5EF4-FFF2-40B4-BE49-F238E27FC236}">
              <a16:creationId xmlns:a16="http://schemas.microsoft.com/office/drawing/2014/main" id="{03A85E65-CF82-4C10-B76E-33C6A6C1FF5B}"/>
            </a:ext>
          </a:extLst>
        </cdr:cNvPr>
        <cdr:cNvSpPr txBox="1"/>
      </cdr:nvSpPr>
      <cdr:spPr>
        <a:xfrm xmlns:a="http://schemas.openxmlformats.org/drawingml/2006/main">
          <a:off x="3017520" y="1396939"/>
          <a:ext cx="99177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t>ENA + AZA: 22.0 months</a:t>
          </a:r>
        </a:p>
      </cdr:txBody>
    </cdr:sp>
  </cdr:relSizeAnchor>
  <cdr:relSizeAnchor xmlns:cdr="http://schemas.openxmlformats.org/drawingml/2006/chartDrawing">
    <cdr:from>
      <cdr:x>0.65606</cdr:x>
      <cdr:y>0.38974</cdr:y>
    </cdr:from>
    <cdr:to>
      <cdr:x>0.70038</cdr:x>
      <cdr:y>0.51535</cdr:y>
    </cdr:to>
    <cdr:cxnSp macro="">
      <cdr:nvCxnSpPr>
        <cdr:cNvPr id="10" name="Straight Arrow Connector 9">
          <a:extLst xmlns:a="http://schemas.openxmlformats.org/drawingml/2006/main">
            <a:ext uri="{FF2B5EF4-FFF2-40B4-BE49-F238E27FC236}">
              <a16:creationId xmlns:a16="http://schemas.microsoft.com/office/drawing/2014/main" id="{72366C38-7071-4714-A94C-8E7491EED14A}"/>
            </a:ext>
          </a:extLst>
        </cdr:cNvPr>
        <cdr:cNvCxnSpPr>
          <a:cxnSpLocks xmlns:a="http://schemas.openxmlformats.org/drawingml/2006/main"/>
        </cdr:cNvCxnSpPr>
      </cdr:nvCxnSpPr>
      <cdr:spPr>
        <a:xfrm xmlns:a="http://schemas.openxmlformats.org/drawingml/2006/main" flipV="1">
          <a:off x="3959365" y="1365766"/>
          <a:ext cx="267450" cy="440204"/>
        </a:xfrm>
        <a:prstGeom xmlns:a="http://schemas.openxmlformats.org/drawingml/2006/main" prst="straightConnector1">
          <a:avLst/>
        </a:prstGeom>
        <a:ln xmlns:a="http://schemas.openxmlformats.org/drawingml/2006/main" w="12700">
          <a:solidFill>
            <a:schemeClr val="tx1"/>
          </a:solidFill>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0.64432</cdr:x>
      <cdr:y>0.38974</cdr:y>
    </cdr:from>
    <cdr:to>
      <cdr:x>0.6928</cdr:x>
      <cdr:y>0.43216</cdr:y>
    </cdr:to>
    <cdr:cxnSp macro="">
      <cdr:nvCxnSpPr>
        <cdr:cNvPr id="11" name="Straight Arrow Connector 10">
          <a:extLst xmlns:a="http://schemas.openxmlformats.org/drawingml/2006/main">
            <a:ext uri="{FF2B5EF4-FFF2-40B4-BE49-F238E27FC236}">
              <a16:creationId xmlns:a16="http://schemas.microsoft.com/office/drawing/2014/main" id="{154C2C3A-AAAB-429D-B067-2979329F1458}"/>
            </a:ext>
          </a:extLst>
        </cdr:cNvPr>
        <cdr:cNvCxnSpPr>
          <a:cxnSpLocks xmlns:a="http://schemas.openxmlformats.org/drawingml/2006/main"/>
        </cdr:cNvCxnSpPr>
      </cdr:nvCxnSpPr>
      <cdr:spPr>
        <a:xfrm xmlns:a="http://schemas.openxmlformats.org/drawingml/2006/main" flipV="1">
          <a:off x="3888487" y="1365766"/>
          <a:ext cx="292608" cy="148672"/>
        </a:xfrm>
        <a:prstGeom xmlns:a="http://schemas.openxmlformats.org/drawingml/2006/main" prst="straightConnector1">
          <a:avLst/>
        </a:prstGeom>
        <a:ln xmlns:a="http://schemas.openxmlformats.org/drawingml/2006/main" w="12700">
          <a:solidFill>
            <a:schemeClr val="tx1"/>
          </a:solidFill>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0.08896</cdr:x>
      <cdr:y>0.03852</cdr:y>
    </cdr:from>
    <cdr:to>
      <cdr:x>0.13562</cdr:x>
      <cdr:y>0.74501</cdr:y>
    </cdr:to>
    <cdr:sp macro="" textlink="">
      <cdr:nvSpPr>
        <cdr:cNvPr id="2" name="TextBox 1">
          <a:extLst xmlns:a="http://schemas.openxmlformats.org/drawingml/2006/main">
            <a:ext uri="{FF2B5EF4-FFF2-40B4-BE49-F238E27FC236}">
              <a16:creationId xmlns:a16="http://schemas.microsoft.com/office/drawing/2014/main" id="{CAC9AA1A-77F8-4AF4-BF99-5A4017703090}"/>
            </a:ext>
          </a:extLst>
        </cdr:cNvPr>
        <cdr:cNvSpPr txBox="1"/>
      </cdr:nvSpPr>
      <cdr:spPr>
        <a:xfrm xmlns:a="http://schemas.openxmlformats.org/drawingml/2006/main" rot="16200000">
          <a:off x="-560212" y="1232070"/>
          <a:ext cx="2475775" cy="2815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solidFill>
                <a:schemeClr val="tx1"/>
              </a:solidFill>
            </a:rPr>
            <a:t>Probability of Event-free Survival</a:t>
          </a:r>
        </a:p>
      </cdr:txBody>
    </cdr:sp>
  </cdr:relSizeAnchor>
  <cdr:relSizeAnchor xmlns:cdr="http://schemas.openxmlformats.org/drawingml/2006/chartDrawing">
    <cdr:from>
      <cdr:x>0.02033</cdr:x>
      <cdr:y>0.82816</cdr:y>
    </cdr:from>
    <cdr:to>
      <cdr:x>1</cdr:x>
      <cdr:y>1</cdr:y>
    </cdr:to>
    <cdr:sp macro="" textlink="">
      <cdr:nvSpPr>
        <cdr:cNvPr id="3" name="TextBox 2">
          <a:extLst xmlns:a="http://schemas.openxmlformats.org/drawingml/2006/main">
            <a:ext uri="{FF2B5EF4-FFF2-40B4-BE49-F238E27FC236}">
              <a16:creationId xmlns:a16="http://schemas.microsoft.com/office/drawing/2014/main" id="{8BF59C4E-E47E-47AF-94D8-D93188AC3327}"/>
            </a:ext>
          </a:extLst>
        </cdr:cNvPr>
        <cdr:cNvSpPr txBox="1"/>
      </cdr:nvSpPr>
      <cdr:spPr>
        <a:xfrm xmlns:a="http://schemas.openxmlformats.org/drawingml/2006/main">
          <a:off x="122692" y="2902158"/>
          <a:ext cx="5912348" cy="602186"/>
        </a:xfrm>
        <a:prstGeom xmlns:a="http://schemas.openxmlformats.org/drawingml/2006/main" prst="rect">
          <a:avLst/>
        </a:prstGeom>
      </cdr:spPr>
      <cdr:txBody>
        <a:bodyPr xmlns:a="http://schemas.openxmlformats.org/drawingml/2006/main" vertOverflow="clip" wrap="square" bIns="0" rtlCol="0"/>
        <a:lstStyle xmlns:a="http://schemas.openxmlformats.org/drawingml/2006/main"/>
        <a:p xmlns:a="http://schemas.openxmlformats.org/drawingml/2006/main">
          <a:r>
            <a:rPr lang="en-US" sz="1050" dirty="0">
              <a:solidFill>
                <a:schemeClr val="tx1"/>
              </a:solidFill>
            </a:rPr>
            <a:t>  </a:t>
          </a:r>
          <a:r>
            <a:rPr lang="en-US" sz="1050" u="sng" dirty="0">
              <a:solidFill>
                <a:schemeClr val="tx1"/>
              </a:solidFill>
            </a:rPr>
            <a:t>Pts at risk</a:t>
          </a:r>
          <a:r>
            <a:rPr lang="en-US" sz="1050" dirty="0">
              <a:solidFill>
                <a:schemeClr val="tx1"/>
              </a:solidFill>
            </a:rPr>
            <a:t>:</a:t>
          </a:r>
        </a:p>
        <a:p xmlns:a="http://schemas.openxmlformats.org/drawingml/2006/main">
          <a:pPr>
            <a:tabLst>
              <a:tab pos="996950" algn="ctr"/>
              <a:tab pos="1392238" algn="ctr"/>
              <a:tab pos="1808163" algn="ctr"/>
              <a:tab pos="2211388" algn="ctr"/>
              <a:tab pos="2624138" algn="ctr"/>
              <a:tab pos="3032125" algn="ctr"/>
              <a:tab pos="3438525" algn="ctr"/>
              <a:tab pos="3843338" algn="ctr"/>
              <a:tab pos="4251325" algn="ctr"/>
              <a:tab pos="4654550" algn="ctr"/>
              <a:tab pos="5062538" algn="ctr"/>
              <a:tab pos="5473700" algn="ctr"/>
            </a:tabLst>
          </a:pPr>
          <a:r>
            <a:rPr lang="en-US" sz="1050" dirty="0">
              <a:solidFill>
                <a:schemeClr val="tx1"/>
              </a:solidFill>
            </a:rPr>
            <a:t>  ENA + AZA	68	49	38	34	26	17	11	9	6	1	1</a:t>
          </a:r>
        </a:p>
        <a:p xmlns:a="http://schemas.openxmlformats.org/drawingml/2006/main">
          <a:pPr>
            <a:tabLst>
              <a:tab pos="996950" algn="ctr"/>
              <a:tab pos="1392238" algn="ctr"/>
              <a:tab pos="1808163" algn="ctr"/>
              <a:tab pos="2211388" algn="ctr"/>
              <a:tab pos="2624138" algn="ctr"/>
              <a:tab pos="3032125" algn="ctr"/>
              <a:tab pos="3438525" algn="ctr"/>
              <a:tab pos="3843338" algn="ctr"/>
              <a:tab pos="4251325" algn="ctr"/>
              <a:tab pos="4654550" algn="ctr"/>
              <a:tab pos="5062538" algn="ctr"/>
              <a:tab pos="5473700" algn="ctr"/>
            </a:tabLst>
          </a:pPr>
          <a:r>
            <a:rPr lang="en-US" sz="1050" dirty="0">
              <a:solidFill>
                <a:schemeClr val="tx1"/>
              </a:solidFill>
            </a:rPr>
            <a:t>  AZA Only	33	21	12	10	5	3	1	1	1	0</a:t>
          </a:r>
        </a:p>
      </cdr:txBody>
    </cdr:sp>
  </cdr:relSizeAnchor>
  <cdr:relSizeAnchor xmlns:cdr="http://schemas.openxmlformats.org/drawingml/2006/chartDrawing">
    <cdr:from>
      <cdr:x>0.41106</cdr:x>
      <cdr:y>0.7824</cdr:y>
    </cdr:from>
    <cdr:to>
      <cdr:x>0.77473</cdr:x>
      <cdr:y>0.86507</cdr:y>
    </cdr:to>
    <cdr:sp macro="" textlink="">
      <cdr:nvSpPr>
        <cdr:cNvPr id="4" name="TextBox 3">
          <a:extLst xmlns:a="http://schemas.openxmlformats.org/drawingml/2006/main">
            <a:ext uri="{FF2B5EF4-FFF2-40B4-BE49-F238E27FC236}">
              <a16:creationId xmlns:a16="http://schemas.microsoft.com/office/drawing/2014/main" id="{10E1D0E7-A22A-46EB-A89E-D6A5FF08038F}"/>
            </a:ext>
          </a:extLst>
        </cdr:cNvPr>
        <cdr:cNvSpPr txBox="1"/>
      </cdr:nvSpPr>
      <cdr:spPr>
        <a:xfrm xmlns:a="http://schemas.openxmlformats.org/drawingml/2006/main">
          <a:off x="2552516" y="2741784"/>
          <a:ext cx="2258234" cy="2897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solidFill>
                <a:schemeClr val="tx1"/>
              </a:solidFill>
            </a:rPr>
            <a:t>Time (months)</a:t>
          </a:r>
        </a:p>
      </cdr:txBody>
    </cdr:sp>
  </cdr:relSizeAnchor>
  <cdr:relSizeAnchor xmlns:cdr="http://schemas.openxmlformats.org/drawingml/2006/chartDrawing">
    <cdr:from>
      <cdr:x>0.85636</cdr:x>
      <cdr:y>0.65668</cdr:y>
    </cdr:from>
    <cdr:to>
      <cdr:x>0.98302</cdr:x>
      <cdr:y>0.73936</cdr:y>
    </cdr:to>
    <cdr:grpSp>
      <cdr:nvGrpSpPr>
        <cdr:cNvPr id="7" name="Group 6">
          <a:extLst xmlns:a="http://schemas.openxmlformats.org/drawingml/2006/main">
            <a:ext uri="{FF2B5EF4-FFF2-40B4-BE49-F238E27FC236}">
              <a16:creationId xmlns:a16="http://schemas.microsoft.com/office/drawing/2014/main" id="{72283E83-49CC-4AE8-AD78-07E8D2355024}"/>
            </a:ext>
          </a:extLst>
        </cdr:cNvPr>
        <cdr:cNvGrpSpPr/>
      </cdr:nvGrpSpPr>
      <cdr:grpSpPr>
        <a:xfrm xmlns:a="http://schemas.openxmlformats.org/drawingml/2006/main">
          <a:off x="5168167" y="2301233"/>
          <a:ext cx="764398" cy="289739"/>
          <a:chOff x="5123175" y="516806"/>
          <a:chExt cx="786506" cy="289709"/>
        </a:xfrm>
      </cdr:grpSpPr>
      <cdr:sp macro="" textlink="">
        <cdr:nvSpPr>
          <cdr:cNvPr id="5" name="Oval 4">
            <a:extLst xmlns:a="http://schemas.openxmlformats.org/drawingml/2006/main">
              <a:ext uri="{FF2B5EF4-FFF2-40B4-BE49-F238E27FC236}">
                <a16:creationId xmlns:a16="http://schemas.microsoft.com/office/drawing/2014/main" id="{D8F31D03-52CD-423F-8E28-DE5A653ABB70}"/>
              </a:ext>
            </a:extLst>
          </cdr:cNvPr>
          <cdr:cNvSpPr/>
        </cdr:nvSpPr>
        <cdr:spPr>
          <a:xfrm xmlns:a="http://schemas.openxmlformats.org/drawingml/2006/main">
            <a:off x="5169575" y="624868"/>
            <a:ext cx="36576" cy="36576"/>
          </a:xfrm>
          <a:prstGeom xmlns:a="http://schemas.openxmlformats.org/drawingml/2006/main" prst="ellipse">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000" dirty="0"/>
          </a:p>
        </cdr:txBody>
      </cdr:sp>
      <cdr:sp macro="" textlink="">
        <cdr:nvSpPr>
          <cdr:cNvPr id="6" name="TextBox 5">
            <a:extLst xmlns:a="http://schemas.openxmlformats.org/drawingml/2006/main">
              <a:ext uri="{FF2B5EF4-FFF2-40B4-BE49-F238E27FC236}">
                <a16:creationId xmlns:a16="http://schemas.microsoft.com/office/drawing/2014/main" id="{2BBF0ADB-CDF4-497F-B2EA-299531735245}"/>
              </a:ext>
            </a:extLst>
          </cdr:cNvPr>
          <cdr:cNvSpPr txBox="1"/>
        </cdr:nvSpPr>
        <cdr:spPr>
          <a:xfrm xmlns:a="http://schemas.openxmlformats.org/drawingml/2006/main">
            <a:off x="5123175" y="516806"/>
            <a:ext cx="786506" cy="289709"/>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000" dirty="0">
                <a:solidFill>
                  <a:schemeClr val="tx1"/>
                </a:solidFill>
              </a:rPr>
              <a:t>Censored</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E5FE2A-FA0F-6A4F-BE33-D5574E16C269}" type="datetimeFigureOut">
              <a:rPr lang="en-US" smtClean="0"/>
              <a:t>3/2/20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D36E40-4E6F-6042-B4C5-6D0A5E733483}" type="slidenum">
              <a:rPr lang="en-US" smtClean="0"/>
              <a:t>‹#›</a:t>
            </a:fld>
            <a:endParaRPr lang="en-US"/>
          </a:p>
        </p:txBody>
      </p:sp>
    </p:spTree>
    <p:extLst>
      <p:ext uri="{BB962C8B-B14F-4D97-AF65-F5344CB8AC3E}">
        <p14:creationId xmlns:p14="http://schemas.microsoft.com/office/powerpoint/2010/main" val="2136097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93452-CF1B-D745-9D18-E9E240DB33B3}" type="datetimeFigureOut">
              <a:rPr lang="en-US" smtClean="0"/>
              <a:t>3/2/20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2F1F2-8DE0-944D-B0A9-02AB11982D4E}" type="slidenum">
              <a:rPr lang="en-US" smtClean="0"/>
              <a:t>‹#›</a:t>
            </a:fld>
            <a:endParaRPr lang="en-US"/>
          </a:p>
        </p:txBody>
      </p:sp>
    </p:spTree>
    <p:extLst>
      <p:ext uri="{BB962C8B-B14F-4D97-AF65-F5344CB8AC3E}">
        <p14:creationId xmlns:p14="http://schemas.microsoft.com/office/powerpoint/2010/main" val="115638814"/>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B: </a:t>
            </a:r>
            <a:r>
              <a:rPr lang="en-US" dirty="0" err="1"/>
              <a:t>cytoreduce</a:t>
            </a:r>
            <a:r>
              <a:rPr lang="en-US" dirty="0"/>
              <a:t> the WBC to &lt;25K with hydroxyurea and initiate allopurinol to reduce risk of tumor </a:t>
            </a:r>
            <a:r>
              <a:rPr lang="en-US" dirty="0" err="1"/>
              <a:t>lysis</a:t>
            </a:r>
            <a:r>
              <a:rPr lang="en-US" dirty="0"/>
              <a:t> syndrome at venetoclax initiation</a:t>
            </a:r>
          </a:p>
        </p:txBody>
      </p:sp>
      <p:sp>
        <p:nvSpPr>
          <p:cNvPr id="4" name="Slide Number Placeholder 3"/>
          <p:cNvSpPr>
            <a:spLocks noGrp="1"/>
          </p:cNvSpPr>
          <p:nvPr>
            <p:ph type="sldNum" sz="quarter" idx="10"/>
          </p:nvPr>
        </p:nvSpPr>
        <p:spPr/>
        <p:txBody>
          <a:bodyPr/>
          <a:lstStyle/>
          <a:p>
            <a:fld id="{BF22F1F2-8DE0-944D-B0A9-02AB11982D4E}" type="slidenum">
              <a:rPr lang="en-US" smtClean="0"/>
              <a:t>8</a:t>
            </a:fld>
            <a:endParaRPr lang="en-US"/>
          </a:p>
        </p:txBody>
      </p:sp>
    </p:spTree>
    <p:extLst>
      <p:ext uri="{BB962C8B-B14F-4D97-AF65-F5344CB8AC3E}">
        <p14:creationId xmlns:p14="http://schemas.microsoft.com/office/powerpoint/2010/main" val="401554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18BB-CAD4-4339-8E15-89608FC38B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60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18BB-CAD4-4339-8E15-89608FC38B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54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18BB-CAD4-4339-8E15-89608FC38B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372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18BB-CAD4-4339-8E15-89608FC38B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95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2F1F2-8DE0-944D-B0A9-02AB11982D4E}" type="slidenum">
              <a:rPr lang="en-US" smtClean="0"/>
              <a:t>9</a:t>
            </a:fld>
            <a:endParaRPr lang="en-US"/>
          </a:p>
        </p:txBody>
      </p:sp>
    </p:spTree>
    <p:extLst>
      <p:ext uri="{BB962C8B-B14F-4D97-AF65-F5344CB8AC3E}">
        <p14:creationId xmlns:p14="http://schemas.microsoft.com/office/powerpoint/2010/main" val="52877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B1759-234C-9B4D-94B5-420191B4BE6B}" type="slidenum">
              <a:rPr lang="en-US" smtClean="0"/>
              <a:t>10</a:t>
            </a:fld>
            <a:endParaRPr lang="en-US"/>
          </a:p>
        </p:txBody>
      </p:sp>
    </p:spTree>
    <p:extLst>
      <p:ext uri="{BB962C8B-B14F-4D97-AF65-F5344CB8AC3E}">
        <p14:creationId xmlns:p14="http://schemas.microsoft.com/office/powerpoint/2010/main" val="7793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984FF-120B-2149-8722-4F13FEA7F5CB}" type="slidenum">
              <a:rPr lang="en-US" smtClean="0"/>
              <a:t>14</a:t>
            </a:fld>
            <a:endParaRPr lang="en-US"/>
          </a:p>
        </p:txBody>
      </p:sp>
    </p:spTree>
    <p:extLst>
      <p:ext uri="{BB962C8B-B14F-4D97-AF65-F5344CB8AC3E}">
        <p14:creationId xmlns:p14="http://schemas.microsoft.com/office/powerpoint/2010/main" val="119693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984FF-120B-2149-8722-4F13FEA7F5CB}" type="slidenum">
              <a:rPr lang="en-US" smtClean="0"/>
              <a:t>17</a:t>
            </a:fld>
            <a:endParaRPr lang="en-US"/>
          </a:p>
        </p:txBody>
      </p:sp>
    </p:spTree>
    <p:extLst>
      <p:ext uri="{BB962C8B-B14F-4D97-AF65-F5344CB8AC3E}">
        <p14:creationId xmlns:p14="http://schemas.microsoft.com/office/powerpoint/2010/main" val="119693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1D687B-F9DE-4646-AD2E-B0D2C165D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47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DBC7FB-5549-4C4C-AB2D-4E8EDEAA5B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97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6DBC7FB-5549-4C4C-AB2D-4E8EDEAA5B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3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DBC7FB-5549-4C4C-AB2D-4E8EDEAA5B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86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5E2101-139D-E34C-939B-6E8B63E1742B}" type="datetime1">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3902284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C5F0C-26DA-2747-AD0F-9A46D2FA1F6A}" type="datetime1">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1063529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90923-2090-8949-A11E-9E3F7DD8A9DA}" type="datetime1">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4230880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0641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7873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1051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906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1"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01"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0297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5385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4552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39"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55" y="273094"/>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39"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8299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DD094-339E-CE47-8989-3FCB1DE94AD8}" type="datetime1">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785882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127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5442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8236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6048" y="1073507"/>
            <a:ext cx="5384800" cy="4164856"/>
          </a:xfrm>
        </p:spPr>
        <p:txBody>
          <a:bodyPr>
            <a:normAutofit/>
          </a:bodyPr>
          <a:lstStyle>
            <a:lvl1pPr>
              <a:defRPr sz="2400"/>
            </a:lvl1pPr>
            <a:lvl2pPr marL="627047" indent="-269868">
              <a:buClr>
                <a:schemeClr val="accent1"/>
              </a:buClr>
              <a:defRPr sz="2000"/>
            </a:lvl2pPr>
            <a:lvl3pPr marL="896916" indent="-269868" defTabSz="352417">
              <a:buClr>
                <a:schemeClr val="accent1"/>
              </a:buClr>
              <a:defRPr sz="1800"/>
            </a:lvl3pPr>
            <a:lvl4pPr marL="1166784" indent="-269868">
              <a:tabLst/>
              <a:defRPr sz="1600"/>
            </a:lvl4pPr>
            <a:lvl5pPr marL="1436652" indent="-269868">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4048" y="1073507"/>
            <a:ext cx="5384800" cy="4164856"/>
          </a:xfrm>
        </p:spPr>
        <p:txBody>
          <a:bodyPr>
            <a:normAutofit/>
          </a:bodyPr>
          <a:lstStyle>
            <a:lvl1pPr>
              <a:defRPr sz="2400"/>
            </a:lvl1pPr>
            <a:lvl2pPr marL="627047" indent="-269868">
              <a:buClr>
                <a:schemeClr val="accent1"/>
              </a:buClr>
              <a:defRPr sz="2000"/>
            </a:lvl2pPr>
            <a:lvl3pPr marL="896916" indent="-269868">
              <a:buClr>
                <a:schemeClr val="accent1"/>
              </a:buClr>
              <a:defRPr sz="1800"/>
            </a:lvl3pPr>
            <a:lvl4pPr marL="1160434" indent="-263519">
              <a:defRPr sz="1600"/>
            </a:lvl4pPr>
            <a:lvl5pPr marL="1436652" indent="-269868">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56048" y="307451"/>
            <a:ext cx="10972800" cy="556151"/>
          </a:xfrm>
          <a:prstGeom prst="rect">
            <a:avLst/>
          </a:prstGeom>
        </p:spPr>
        <p:txBody>
          <a:bodyPr vert="horz" lIns="91440" tIns="45720" rIns="91440" bIns="45720" rtlCol="0" anchor="t" anchorCtr="0">
            <a:normAutofit/>
          </a:bodyPr>
          <a:lstStyle>
            <a:lvl1pPr>
              <a:defRPr lang="en-US" dirty="0">
                <a:solidFill>
                  <a:schemeClr val="accent1">
                    <a:lumMod val="20000"/>
                    <a:lumOff val="80000"/>
                  </a:schemeClr>
                </a:solidFill>
              </a:defRPr>
            </a:lvl1pPr>
          </a:lstStyle>
          <a:p>
            <a:pPr lvl="0"/>
            <a:r>
              <a:rPr lang="en-US" dirty="0"/>
              <a:t>Click to edit Master title style</a:t>
            </a:r>
          </a:p>
        </p:txBody>
      </p:sp>
      <p:sp>
        <p:nvSpPr>
          <p:cNvPr id="10" name="Text Placeholder 9"/>
          <p:cNvSpPr>
            <a:spLocks noGrp="1"/>
          </p:cNvSpPr>
          <p:nvPr>
            <p:ph type="body" sz="quarter" idx="10" hasCustomPrompt="1"/>
          </p:nvPr>
        </p:nvSpPr>
        <p:spPr>
          <a:xfrm>
            <a:off x="543294" y="6505665"/>
            <a:ext cx="3972983" cy="336883"/>
          </a:xfrm>
        </p:spPr>
        <p:txBody>
          <a:bodyPr anchor="ctr" anchorCtr="0">
            <a:normAutofit/>
          </a:bodyPr>
          <a:lstStyle>
            <a:lvl1pPr>
              <a:buNone/>
              <a:defRPr/>
            </a:lvl1pPr>
            <a:lvl5pPr marL="0" indent="0">
              <a:buNone/>
              <a:defRPr sz="1200">
                <a:solidFill>
                  <a:srgbClr val="2C546E"/>
                </a:solidFill>
                <a:latin typeface="Arial" pitchFamily="34" charset="0"/>
                <a:cs typeface="Arial" pitchFamily="34" charset="0"/>
              </a:defRPr>
            </a:lvl5pPr>
          </a:lstStyle>
          <a:p>
            <a:pPr lvl="4"/>
            <a:r>
              <a:rPr lang="en-US" dirty="0"/>
              <a:t>Footer</a:t>
            </a:r>
          </a:p>
        </p:txBody>
      </p:sp>
    </p:spTree>
    <p:extLst>
      <p:ext uri="{BB962C8B-B14F-4D97-AF65-F5344CB8AC3E}">
        <p14:creationId xmlns:p14="http://schemas.microsoft.com/office/powerpoint/2010/main" val="2165084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487" y="1493842"/>
            <a:ext cx="5486836" cy="4525963"/>
          </a:xfrm>
          <a:prstGeom prst="rect">
            <a:avLst/>
          </a:prstGeom>
        </p:spPr>
        <p:txBody>
          <a:bodyPr/>
          <a:lstStyle>
            <a:lvl1pPr>
              <a:buClr>
                <a:srgbClr val="4892D4"/>
              </a:buClr>
              <a:defRPr/>
            </a:lvl1pPr>
            <a:lvl2pPr>
              <a:buClr>
                <a:srgbClr val="4892D4"/>
              </a:buClr>
              <a:defRPr/>
            </a:lvl2pPr>
            <a:lvl3pPr>
              <a:buClr>
                <a:srgbClr val="4892D4"/>
              </a:buClr>
              <a:defRPr/>
            </a:lvl3pPr>
            <a:lvl4pPr>
              <a:buClr>
                <a:srgbClr val="4892D4"/>
              </a:buClr>
              <a:defRPr/>
            </a:lvl4pPr>
            <a:lvl5pPr>
              <a:buClr>
                <a:srgbClr val="4892D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F1AFCDA-ABCC-4704-AB71-48FDE4F2FA4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7" name="Content Placeholder 2">
            <a:extLst>
              <a:ext uri="{FF2B5EF4-FFF2-40B4-BE49-F238E27FC236}">
                <a16:creationId xmlns:a16="http://schemas.microsoft.com/office/drawing/2014/main" id="{1A09CDA6-2310-4EC1-9557-A288CAFC5887}"/>
              </a:ext>
            </a:extLst>
          </p:cNvPr>
          <p:cNvSpPr>
            <a:spLocks noGrp="1"/>
          </p:cNvSpPr>
          <p:nvPr>
            <p:ph idx="13"/>
          </p:nvPr>
        </p:nvSpPr>
        <p:spPr>
          <a:xfrm>
            <a:off x="6158345" y="1493842"/>
            <a:ext cx="5486836" cy="4525963"/>
          </a:xfrm>
          <a:prstGeom prst="rect">
            <a:avLst/>
          </a:prstGeom>
        </p:spPr>
        <p:txBody>
          <a:bodyPr/>
          <a:lstStyle>
            <a:lvl1pPr>
              <a:buClr>
                <a:srgbClr val="4892D4"/>
              </a:buClr>
              <a:defRPr/>
            </a:lvl1pPr>
            <a:lvl2pPr>
              <a:buClr>
                <a:srgbClr val="4892D4"/>
              </a:buClr>
              <a:defRPr/>
            </a:lvl2pPr>
            <a:lvl3pPr>
              <a:buClr>
                <a:srgbClr val="4892D4"/>
              </a:buClr>
              <a:defRPr/>
            </a:lvl3pPr>
            <a:lvl4pPr>
              <a:buClr>
                <a:srgbClr val="4892D4"/>
              </a:buClr>
              <a:defRPr/>
            </a:lvl4pPr>
            <a:lvl5pPr>
              <a:buClr>
                <a:srgbClr val="4892D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B7DFD33-A456-BA4B-B975-3661233F6809}"/>
              </a:ext>
            </a:extLst>
          </p:cNvPr>
          <p:cNvSpPr>
            <a:spLocks noGrp="1"/>
          </p:cNvSpPr>
          <p:nvPr>
            <p:ph type="title"/>
          </p:nvPr>
        </p:nvSpPr>
        <p:spPr>
          <a:xfrm>
            <a:off x="379620" y="38100"/>
            <a:ext cx="11265569" cy="911469"/>
          </a:xfrm>
          <a:prstGeom prst="rect">
            <a:avLst/>
          </a:prstGeom>
        </p:spPr>
        <p:txBody>
          <a:bodyPr anchor="b"/>
          <a:lstStyle>
            <a:lvl1pPr algn="l">
              <a:defRPr>
                <a:solidFill>
                  <a:schemeClr val="bg1"/>
                </a:solidFill>
              </a:defRPr>
            </a:lvl1pPr>
          </a:lstStyle>
          <a:p>
            <a:r>
              <a:rPr lang="en-US" dirty="0"/>
              <a:t>Click to edit Master title style</a:t>
            </a:r>
          </a:p>
        </p:txBody>
      </p:sp>
      <p:sp>
        <p:nvSpPr>
          <p:cNvPr id="8" name="Text Placeholder 4">
            <a:extLst>
              <a:ext uri="{FF2B5EF4-FFF2-40B4-BE49-F238E27FC236}">
                <a16:creationId xmlns:a16="http://schemas.microsoft.com/office/drawing/2014/main" id="{46F36DBD-2225-4540-A223-A3CA0940AFEF}"/>
              </a:ext>
            </a:extLst>
          </p:cNvPr>
          <p:cNvSpPr>
            <a:spLocks noGrp="1"/>
          </p:cNvSpPr>
          <p:nvPr>
            <p:ph type="body" sz="quarter" idx="14" hasCustomPrompt="1"/>
          </p:nvPr>
        </p:nvSpPr>
        <p:spPr>
          <a:xfrm>
            <a:off x="9592910" y="-8090"/>
            <a:ext cx="2599113" cy="29845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marL="0" indent="0" algn="ctr">
              <a:buNone/>
              <a:defRPr lang="en-US" sz="1051" b="0" smtClean="0">
                <a:solidFill>
                  <a:schemeClr val="bg1"/>
                </a:solidFill>
                <a:latin typeface="+mj-lt"/>
                <a:ea typeface="+mj-ea"/>
                <a:cs typeface="+mj-cs"/>
              </a:defRPr>
            </a:lvl1pPr>
            <a:lvl2pPr>
              <a:defRPr lang="en-US" sz="1800" smtClean="0"/>
            </a:lvl2pPr>
            <a:lvl3pPr>
              <a:defRPr lang="en-US" sz="1800" smtClean="0"/>
            </a:lvl3pPr>
            <a:lvl4pPr>
              <a:defRPr lang="en-US" sz="1800" smtClean="0"/>
            </a:lvl4pPr>
            <a:lvl5pPr>
              <a:defRPr lang="en-US" sz="1800"/>
            </a:lvl5pPr>
          </a:lstStyle>
          <a:p>
            <a:r>
              <a:rPr lang="en-GB" sz="1400" dirty="0"/>
              <a:t>Phase 3: Quizartinib vs salvage</a:t>
            </a:r>
          </a:p>
        </p:txBody>
      </p:sp>
    </p:spTree>
    <p:extLst>
      <p:ext uri="{BB962C8B-B14F-4D97-AF65-F5344CB8AC3E}">
        <p14:creationId xmlns:p14="http://schemas.microsoft.com/office/powerpoint/2010/main" val="1691276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966"/>
            <a:ext cx="12192000" cy="274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3200" dirty="0">
              <a:solidFill>
                <a:prstClr val="white"/>
              </a:solidFill>
              <a:latin typeface="Arial"/>
            </a:endParaRPr>
          </a:p>
        </p:txBody>
      </p:sp>
      <p:sp>
        <p:nvSpPr>
          <p:cNvPr id="2" name="Title 1"/>
          <p:cNvSpPr>
            <a:spLocks noGrp="1"/>
          </p:cNvSpPr>
          <p:nvPr>
            <p:ph type="ctrTitle"/>
          </p:nvPr>
        </p:nvSpPr>
        <p:spPr>
          <a:xfrm>
            <a:off x="207264" y="558241"/>
            <a:ext cx="11785600" cy="2031999"/>
          </a:xfrm>
        </p:spPr>
        <p:txBody>
          <a:bodyPr>
            <a:normAutofit/>
          </a:bodyPr>
          <a:lstStyle>
            <a:lvl1pP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4191000"/>
            <a:ext cx="9448800" cy="1752600"/>
          </a:xfrm>
        </p:spPr>
        <p:txBody>
          <a:bodyPr>
            <a:normAutofit/>
          </a:bodyPr>
          <a:lstStyle>
            <a:lvl1pPr marL="0" indent="0" algn="l">
              <a:buNone/>
              <a:defRPr sz="3733">
                <a:solidFill>
                  <a:schemeClr val="tx2"/>
                </a:solidFill>
                <a:latin typeface="Calibri" panose="020F0502020204030204"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0" y="2746155"/>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12"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3895796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9"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630649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933"/>
            </a:lvl1pPr>
            <a:lvl2pPr>
              <a:defRPr sz="2933"/>
            </a:lvl2pPr>
            <a:lvl3pPr>
              <a:defRPr sz="2933"/>
            </a:lvl3pPr>
            <a:lvl4pPr>
              <a:defRPr sz="2933"/>
            </a:lvl4pPr>
            <a:lvl5pPr>
              <a:defRPr sz="29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2933"/>
            </a:lvl1pPr>
            <a:lvl2pPr>
              <a:defRPr sz="2933"/>
            </a:lvl2pPr>
            <a:lvl3pPr>
              <a:defRPr sz="2933"/>
            </a:lvl3pPr>
            <a:lvl4pPr>
              <a:defRPr sz="2933"/>
            </a:lvl4pPr>
            <a:lvl5pPr>
              <a:defRPr sz="29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10"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3253309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24000"/>
            <a:ext cx="5386917" cy="639763"/>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4" y="2174875"/>
            <a:ext cx="5386917" cy="3951288"/>
          </a:xfrm>
        </p:spPr>
        <p:txBody>
          <a:bodyPr>
            <a:normAutofit/>
          </a:bodyPr>
          <a:lstStyle>
            <a:lvl1pPr>
              <a:defRPr sz="2933"/>
            </a:lvl1pPr>
            <a:lvl2pPr>
              <a:defRPr sz="2933"/>
            </a:lvl2pPr>
            <a:lvl3pPr>
              <a:defRPr sz="2933"/>
            </a:lvl3pPr>
            <a:lvl4pPr>
              <a:defRPr sz="2933"/>
            </a:lvl4pPr>
            <a:lvl5pPr>
              <a:defRPr sz="29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92" y="1524000"/>
            <a:ext cx="5389033" cy="639763"/>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92" y="2174875"/>
            <a:ext cx="5389033" cy="3951288"/>
          </a:xfrm>
        </p:spPr>
        <p:txBody>
          <a:bodyPr>
            <a:normAutofit/>
          </a:bodyPr>
          <a:lstStyle>
            <a:lvl1pPr>
              <a:defRPr sz="2933"/>
            </a:lvl1pPr>
            <a:lvl2pPr>
              <a:defRPr sz="2933"/>
            </a:lvl2pPr>
            <a:lvl3pPr>
              <a:defRPr sz="2933"/>
            </a:lvl3pPr>
            <a:lvl4pPr>
              <a:defRPr sz="2933"/>
            </a:lvl4pPr>
            <a:lvl5pPr>
              <a:defRPr sz="29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0"/>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12" name="Footer Placeholder 4"/>
          <p:cNvSpPr>
            <a:spLocks noGrp="1"/>
          </p:cNvSpPr>
          <p:nvPr>
            <p:ph type="ftr" sz="quarter" idx="11"/>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3103289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en Oral Template">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lvl1pPr>
              <a:defRPr>
                <a:solidFill>
                  <a:schemeClr val="bg1"/>
                </a:solidFill>
              </a:defRPr>
            </a:lvl1pPr>
          </a:lstStyle>
          <a:p>
            <a:r>
              <a:rPr lang="en-US" dirty="0"/>
              <a:t>Click to edit Master title style</a:t>
            </a:r>
          </a:p>
        </p:txBody>
      </p:sp>
      <p:sp>
        <p:nvSpPr>
          <p:cNvPr id="7"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8"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1571718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C9A782-DCCB-2146-A8C7-F1BD6363858E}" type="datetime1">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1973656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7"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1717168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966"/>
            <a:ext cx="12192000" cy="274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3200" dirty="0">
              <a:solidFill>
                <a:prstClr val="white"/>
              </a:solidFill>
              <a:latin typeface="Arial"/>
            </a:endParaRPr>
          </a:p>
        </p:txBody>
      </p:sp>
      <p:sp>
        <p:nvSpPr>
          <p:cNvPr id="2" name="Title 1"/>
          <p:cNvSpPr>
            <a:spLocks noGrp="1"/>
          </p:cNvSpPr>
          <p:nvPr>
            <p:ph type="ctrTitle"/>
          </p:nvPr>
        </p:nvSpPr>
        <p:spPr>
          <a:xfrm>
            <a:off x="207264" y="558241"/>
            <a:ext cx="11785600" cy="2031999"/>
          </a:xfrm>
        </p:spPr>
        <p:txBody>
          <a:bodyPr>
            <a:normAutofit/>
          </a:bodyPr>
          <a:lstStyle>
            <a:lvl1pP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4191000"/>
            <a:ext cx="9448800" cy="1752600"/>
          </a:xfrm>
        </p:spPr>
        <p:txBody>
          <a:bodyPr>
            <a:normAutofit/>
          </a:bodyPr>
          <a:lstStyle>
            <a:lvl1pPr marL="0" indent="0" algn="l">
              <a:buNone/>
              <a:defRPr sz="3733">
                <a:solidFill>
                  <a:schemeClr val="tx2"/>
                </a:solidFill>
                <a:latin typeface="Calibri" panose="020F0502020204030204"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0" y="2746155"/>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12"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3430528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9"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2538386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933"/>
            </a:lvl1pPr>
            <a:lvl2pPr>
              <a:defRPr sz="2933"/>
            </a:lvl2pPr>
            <a:lvl3pPr>
              <a:defRPr sz="2933"/>
            </a:lvl3pPr>
            <a:lvl4pPr>
              <a:defRPr sz="2933"/>
            </a:lvl4pPr>
            <a:lvl5pPr>
              <a:defRPr sz="29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2933"/>
            </a:lvl1pPr>
            <a:lvl2pPr>
              <a:defRPr sz="2933"/>
            </a:lvl2pPr>
            <a:lvl3pPr>
              <a:defRPr sz="2933"/>
            </a:lvl3pPr>
            <a:lvl4pPr>
              <a:defRPr sz="2933"/>
            </a:lvl4pPr>
            <a:lvl5pPr>
              <a:defRPr sz="29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10"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2808647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24000"/>
            <a:ext cx="5386917" cy="639763"/>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4" y="2174875"/>
            <a:ext cx="5386917" cy="3951288"/>
          </a:xfrm>
        </p:spPr>
        <p:txBody>
          <a:bodyPr>
            <a:normAutofit/>
          </a:bodyPr>
          <a:lstStyle>
            <a:lvl1pPr>
              <a:defRPr sz="2933"/>
            </a:lvl1pPr>
            <a:lvl2pPr>
              <a:defRPr sz="2933"/>
            </a:lvl2pPr>
            <a:lvl3pPr>
              <a:defRPr sz="2933"/>
            </a:lvl3pPr>
            <a:lvl4pPr>
              <a:defRPr sz="2933"/>
            </a:lvl4pPr>
            <a:lvl5pPr>
              <a:defRPr sz="29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92" y="1524000"/>
            <a:ext cx="5389033" cy="639763"/>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92" y="2174875"/>
            <a:ext cx="5389033" cy="3951288"/>
          </a:xfrm>
        </p:spPr>
        <p:txBody>
          <a:bodyPr>
            <a:normAutofit/>
          </a:bodyPr>
          <a:lstStyle>
            <a:lvl1pPr>
              <a:defRPr sz="2933"/>
            </a:lvl1pPr>
            <a:lvl2pPr>
              <a:defRPr sz="2933"/>
            </a:lvl2pPr>
            <a:lvl3pPr>
              <a:defRPr sz="2933"/>
            </a:lvl3pPr>
            <a:lvl4pPr>
              <a:defRPr sz="2933"/>
            </a:lvl4pPr>
            <a:lvl5pPr>
              <a:defRPr sz="29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0"/>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12" name="Footer Placeholder 4"/>
          <p:cNvSpPr>
            <a:spLocks noGrp="1"/>
          </p:cNvSpPr>
          <p:nvPr>
            <p:ph type="ftr" sz="quarter" idx="11"/>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172664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en Oral Template">
    <p:spTree>
      <p:nvGrpSpPr>
        <p:cNvPr id="1" name=""/>
        <p:cNvGrpSpPr/>
        <p:nvPr/>
      </p:nvGrpSpPr>
      <p:grpSpPr>
        <a:xfrm>
          <a:off x="0" y="0"/>
          <a:ext cx="0" cy="0"/>
          <a:chOff x="0" y="0"/>
          <a:chExt cx="0" cy="0"/>
        </a:xfrm>
      </p:grpSpPr>
      <p:sp>
        <p:nvSpPr>
          <p:cNvPr id="2" name="Title 1"/>
          <p:cNvSpPr>
            <a:spLocks noGrp="1"/>
          </p:cNvSpPr>
          <p:nvPr>
            <p:ph type="title"/>
          </p:nvPr>
        </p:nvSpPr>
        <p:spPr>
          <a:xfrm>
            <a:off x="203200" y="207264"/>
            <a:ext cx="11785600" cy="792163"/>
          </a:xfrm>
        </p:spPr>
        <p:txBody>
          <a:bodyPr/>
          <a:lstStyle>
            <a:lvl1pPr>
              <a:defRPr>
                <a:solidFill>
                  <a:schemeClr val="bg1"/>
                </a:solidFill>
              </a:defRPr>
            </a:lvl1pPr>
          </a:lstStyle>
          <a:p>
            <a:r>
              <a:rPr lang="en-US" dirty="0"/>
              <a:t>Click to edit Master title style</a:t>
            </a:r>
          </a:p>
        </p:txBody>
      </p:sp>
      <p:sp>
        <p:nvSpPr>
          <p:cNvPr id="7"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8"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1117749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fld id="{74EEA10D-E951-474C-8CD0-91078E47E9CB}" type="slidenum">
              <a:rPr lang="en-US" smtClean="0">
                <a:solidFill>
                  <a:srgbClr val="323232"/>
                </a:solidFill>
              </a:rPr>
              <a:pPr/>
              <a:t>‹#›</a:t>
            </a:fld>
            <a:endParaRPr lang="en-US" dirty="0">
              <a:solidFill>
                <a:srgbClr val="323232"/>
              </a:solidFill>
            </a:endParaRPr>
          </a:p>
        </p:txBody>
      </p:sp>
      <p:sp>
        <p:nvSpPr>
          <p:cNvPr id="7"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a:r>
              <a:rPr lang="en-US" dirty="0">
                <a:solidFill>
                  <a:srgbClr val="323232"/>
                </a:solidFill>
              </a:rPr>
              <a:t>Title  |  Conference YYYY</a:t>
            </a:r>
          </a:p>
        </p:txBody>
      </p:sp>
    </p:spTree>
    <p:extLst>
      <p:ext uri="{BB962C8B-B14F-4D97-AF65-F5344CB8AC3E}">
        <p14:creationId xmlns:p14="http://schemas.microsoft.com/office/powerpoint/2010/main" val="2716994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a:solidFill>
                  <a:srgbClr val="FFFFFF"/>
                </a:solidFill>
              </a:defRPr>
            </a:lvl1pPr>
          </a:lstStyle>
          <a:p>
            <a:r>
              <a:rPr lang="en-US" dirty="0"/>
              <a:t>Date or Reference</a:t>
            </a:r>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12" name="Rectangle 11"/>
          <p:cNvSpPr/>
          <p:nvPr userDrawn="1"/>
        </p:nvSpPr>
        <p:spPr>
          <a:xfrm>
            <a:off x="366117" y="5998820"/>
            <a:ext cx="11825883" cy="859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MSKCC_super_pos_rgb.pdf"/>
          <p:cNvPicPr>
            <a:picLocks noChangeAspect="1"/>
          </p:cNvPicPr>
          <p:nvPr userDrawn="1"/>
        </p:nvPicPr>
        <p:blipFill rotWithShape="1">
          <a:blip r:embed="rId2">
            <a:extLst>
              <a:ext uri="{28A0092B-C50C-407E-A947-70E740481C1C}">
                <a14:useLocalDpi xmlns:a14="http://schemas.microsoft.com/office/drawing/2010/main" val="0"/>
              </a:ext>
            </a:extLst>
          </a:blip>
          <a:srcRect r="19915" b="33221"/>
          <a:stretch/>
        </p:blipFill>
        <p:spPr>
          <a:xfrm>
            <a:off x="3616982" y="940541"/>
            <a:ext cx="8575018" cy="5917459"/>
          </a:xfrm>
          <a:prstGeom prst="rect">
            <a:avLst/>
          </a:prstGeom>
        </p:spPr>
      </p:pic>
      <p:sp>
        <p:nvSpPr>
          <p:cNvPr id="2" name="Title 1"/>
          <p:cNvSpPr>
            <a:spLocks noGrp="1"/>
          </p:cNvSpPr>
          <p:nvPr>
            <p:ph type="ctrTitle"/>
          </p:nvPr>
        </p:nvSpPr>
        <p:spPr>
          <a:xfrm>
            <a:off x="570233" y="2262462"/>
            <a:ext cx="10363200" cy="1470025"/>
          </a:xfrm>
          <a:prstGeom prst="rect">
            <a:avLst/>
          </a:prstGeom>
        </p:spPr>
        <p:txBody>
          <a:bodyPr>
            <a:normAutofit/>
          </a:bodyPr>
          <a:lstStyle>
            <a:lvl1pPr>
              <a:defRPr sz="4000">
                <a:solidFill>
                  <a:srgbClr val="2986E2"/>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4"/>
            <a:ext cx="8534400" cy="1306987"/>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MSK_logo_bevl_hor_r_pos_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118" y="305537"/>
            <a:ext cx="4690533" cy="1270000"/>
          </a:xfrm>
          <a:prstGeom prst="rect">
            <a:avLst/>
          </a:prstGeom>
        </p:spPr>
      </p:pic>
    </p:spTree>
    <p:extLst>
      <p:ext uri="{BB962C8B-B14F-4D97-AF65-F5344CB8AC3E}">
        <p14:creationId xmlns:p14="http://schemas.microsoft.com/office/powerpoint/2010/main" val="4034534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938" y="983050"/>
            <a:ext cx="11394276" cy="517631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1932" y="6356353"/>
            <a:ext cx="3860800" cy="365125"/>
          </a:xfrm>
        </p:spPr>
        <p:txBody>
          <a:bodyPr/>
          <a:lstStyle>
            <a:lvl1pPr>
              <a:defRPr>
                <a:solidFill>
                  <a:schemeClr val="tx1"/>
                </a:solidFill>
              </a:defRPr>
            </a:lvl1pPr>
          </a:lstStyle>
          <a:p>
            <a:r>
              <a:rPr lang="en-US" dirty="0"/>
              <a:t>Footer</a:t>
            </a:r>
          </a:p>
        </p:txBody>
      </p:sp>
      <p:sp>
        <p:nvSpPr>
          <p:cNvPr id="6" name="Slide Number Placeholder 5"/>
          <p:cNvSpPr>
            <a:spLocks noGrp="1"/>
          </p:cNvSpPr>
          <p:nvPr>
            <p:ph type="sldNum" sz="quarter" idx="12"/>
          </p:nvPr>
        </p:nvSpPr>
        <p:spPr>
          <a:xfrm>
            <a:off x="4900084" y="6356353"/>
            <a:ext cx="2844800" cy="365125"/>
          </a:xfrm>
        </p:spPr>
        <p:txBody>
          <a:bodyPr/>
          <a:lstStyle>
            <a:lvl1pP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1760062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66021"/>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66021"/>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71932" y="6353221"/>
            <a:ext cx="3860800"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3335570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D1B704-F513-E444-8100-EE4C81C5801A}" type="datetime1">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2870328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17331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1813079"/>
            <a:ext cx="5389033"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71932" y="6356353"/>
            <a:ext cx="3860800" cy="365125"/>
          </a:xfr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3523746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MSKCC_logo_hor_s_rev_rgb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 y="402167"/>
            <a:ext cx="2877749" cy="664760"/>
          </a:xfrm>
          <a:prstGeom prst="rect">
            <a:avLst/>
          </a:prstGeom>
        </p:spPr>
      </p:pic>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2" name="Rectangle 1"/>
          <p:cNvSpPr/>
          <p:nvPr userDrawn="1"/>
        </p:nvSpPr>
        <p:spPr>
          <a:xfrm>
            <a:off x="355493" y="5929158"/>
            <a:ext cx="11836507" cy="9288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pic>
        <p:nvPicPr>
          <p:cNvPr id="4" name="Picture 3" descr="MSKCC_super_pos_rgb.pdf"/>
          <p:cNvPicPr>
            <a:picLocks noChangeAspect="1"/>
          </p:cNvPicPr>
          <p:nvPr userDrawn="1"/>
        </p:nvPicPr>
        <p:blipFill rotWithShape="1">
          <a:blip r:embed="rId3">
            <a:extLst>
              <a:ext uri="{28A0092B-C50C-407E-A947-70E740481C1C}">
                <a14:useLocalDpi xmlns:a14="http://schemas.microsoft.com/office/drawing/2010/main" val="0"/>
              </a:ext>
            </a:extLst>
          </a:blip>
          <a:srcRect r="19915" b="33221"/>
          <a:stretch/>
        </p:blipFill>
        <p:spPr>
          <a:xfrm>
            <a:off x="3616982" y="940541"/>
            <a:ext cx="8575018" cy="5917459"/>
          </a:xfrm>
          <a:prstGeom prst="rect">
            <a:avLst/>
          </a:prstGeom>
        </p:spPr>
      </p:pic>
      <p:sp>
        <p:nvSpPr>
          <p:cNvPr id="5" name="Text Placeholder 4"/>
          <p:cNvSpPr>
            <a:spLocks noGrp="1"/>
          </p:cNvSpPr>
          <p:nvPr>
            <p:ph type="body" sz="quarter" idx="12"/>
          </p:nvPr>
        </p:nvSpPr>
        <p:spPr>
          <a:xfrm>
            <a:off x="926152" y="2617788"/>
            <a:ext cx="10309115" cy="2082800"/>
          </a:xfrm>
        </p:spPr>
        <p:txBody>
          <a:bodyPr>
            <a:normAutofit/>
          </a:bodyPr>
          <a:lstStyle>
            <a:lvl1pPr marL="0" indent="0">
              <a:buFontTx/>
              <a:buNone/>
              <a:defRPr sz="4400">
                <a:solidFill>
                  <a:srgbClr val="2986E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60984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3"/>
            <a:ext cx="38608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471938" y="89097"/>
            <a:ext cx="11394276" cy="68523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87099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150851"/>
            <a:ext cx="7315200" cy="4135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052290" y="6356353"/>
            <a:ext cx="3280447"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471938" y="89097"/>
            <a:ext cx="11394276" cy="68523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z="3200"/>
              <a:t>Click to edit Master title style</a:t>
            </a:r>
            <a:endParaRPr lang="en-US" sz="3200" dirty="0"/>
          </a:p>
        </p:txBody>
      </p:sp>
    </p:spTree>
    <p:extLst>
      <p:ext uri="{BB962C8B-B14F-4D97-AF65-F5344CB8AC3E}">
        <p14:creationId xmlns:p14="http://schemas.microsoft.com/office/powerpoint/2010/main" val="2365051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2"/>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6"/>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608641" y="6247378"/>
            <a:ext cx="2837760" cy="470931"/>
          </a:xfrm>
          <a:prstGeom prst="rect">
            <a:avLst/>
          </a:prstGeom>
          <a:ln/>
        </p:spPr>
        <p:txBody>
          <a:bodyPr lIns="82945" tIns="41473" rIns="82945" bIns="41473"/>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717609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Scientif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9656" y="994302"/>
            <a:ext cx="10363200" cy="319596"/>
          </a:xfrm>
        </p:spPr>
        <p:txBody>
          <a:bodyPr vert="horz" lIns="0" tIns="0" rIns="0" bIns="0" rtlCol="0" anchor="ctr">
            <a:normAutofit/>
          </a:bodyPr>
          <a:lstStyle>
            <a:lvl1pPr algn="ctr">
              <a:defRPr lang="en-US" sz="1800" dirty="0"/>
            </a:lvl1pPr>
          </a:lstStyle>
          <a:p>
            <a:pPr lvl="0"/>
            <a:r>
              <a:rPr lang="en-US"/>
              <a:t>Click to edit Master title style</a:t>
            </a:r>
            <a:endParaRPr lang="en-US" dirty="0"/>
          </a:p>
        </p:txBody>
      </p:sp>
      <p:sp>
        <p:nvSpPr>
          <p:cNvPr id="3" name="Subtitle 2"/>
          <p:cNvSpPr>
            <a:spLocks noGrp="1"/>
          </p:cNvSpPr>
          <p:nvPr>
            <p:ph type="subTitle" idx="1"/>
          </p:nvPr>
        </p:nvSpPr>
        <p:spPr>
          <a:xfrm>
            <a:off x="919656" y="1572526"/>
            <a:ext cx="10363200" cy="2603152"/>
          </a:xfrm>
        </p:spPr>
        <p:txBody>
          <a:bodyPr wrap="square">
            <a:normAutofit/>
          </a:bodyPr>
          <a:lstStyle>
            <a:lvl1pPr marL="0" indent="0" algn="ctr">
              <a:buNone/>
              <a:defRPr sz="3200" b="1">
                <a:solidFill>
                  <a:srgbClr val="1EA9D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Line 13"/>
          <p:cNvSpPr>
            <a:spLocks noChangeShapeType="1"/>
          </p:cNvSpPr>
          <p:nvPr/>
        </p:nvSpPr>
        <p:spPr bwMode="auto">
          <a:xfrm flipH="1">
            <a:off x="2504616" y="1362075"/>
            <a:ext cx="7193280" cy="0"/>
          </a:xfrm>
          <a:prstGeom prst="line">
            <a:avLst/>
          </a:prstGeom>
          <a:noFill/>
          <a:ln w="6350" cap="flat">
            <a:solidFill>
              <a:srgbClr val="2626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Text Placeholder 10"/>
          <p:cNvSpPr>
            <a:spLocks noGrp="1"/>
          </p:cNvSpPr>
          <p:nvPr>
            <p:ph type="body" sz="quarter" idx="13"/>
          </p:nvPr>
        </p:nvSpPr>
        <p:spPr>
          <a:xfrm>
            <a:off x="919656" y="4202280"/>
            <a:ext cx="10363200" cy="548640"/>
          </a:xfrm>
        </p:spPr>
        <p:txBody>
          <a:bodyPr>
            <a:normAutofit/>
          </a:bodyPr>
          <a:lstStyle>
            <a:lvl1pPr marL="0" indent="0" algn="ctr">
              <a:buNone/>
              <a:defRPr sz="1600">
                <a:solidFill>
                  <a:schemeClr val="tx1"/>
                </a:solidFill>
              </a:defRPr>
            </a:lvl1pPr>
            <a:lvl2pPr marL="406400" indent="0" algn="ctr">
              <a:buNone/>
              <a:defRPr/>
            </a:lvl2pPr>
            <a:lvl3pPr marL="635000" indent="0" algn="ctr">
              <a:buNone/>
              <a:defRPr/>
            </a:lvl3pPr>
            <a:lvl4pPr marL="850900" indent="0" algn="ctr">
              <a:buNone/>
              <a:defRPr/>
            </a:lvl4pPr>
            <a:lvl5pPr marL="1028700" indent="0" algn="ctr">
              <a:buNone/>
              <a:defRPr/>
            </a:lvl5pPr>
          </a:lstStyle>
          <a:p>
            <a:pPr lvl="0"/>
            <a:r>
              <a:rPr lang="en-US"/>
              <a:t>Edit Master text styles</a:t>
            </a:r>
          </a:p>
        </p:txBody>
      </p:sp>
      <p:sp>
        <p:nvSpPr>
          <p:cNvPr id="14" name="Text Placeholder 13"/>
          <p:cNvSpPr>
            <a:spLocks noGrp="1"/>
          </p:cNvSpPr>
          <p:nvPr>
            <p:ph type="body" sz="quarter" idx="14"/>
          </p:nvPr>
        </p:nvSpPr>
        <p:spPr>
          <a:xfrm>
            <a:off x="919656" y="4774713"/>
            <a:ext cx="10363200" cy="1005840"/>
          </a:xfrm>
        </p:spPr>
        <p:txBody>
          <a:bodyPr wrap="square">
            <a:normAutofit/>
          </a:bodyPr>
          <a:lstStyle>
            <a:lvl1pPr marL="0" indent="0" algn="ctr">
              <a:buNone/>
              <a:defRPr sz="1100"/>
            </a:lvl1pPr>
            <a:lvl2pPr marL="406400" indent="0" algn="ctr">
              <a:buNone/>
              <a:defRPr/>
            </a:lvl2pPr>
            <a:lvl3pPr marL="635000" indent="0" algn="ctr">
              <a:buNone/>
              <a:defRPr/>
            </a:lvl3pPr>
            <a:lvl4pPr marL="850900" indent="0" algn="ctr">
              <a:buNone/>
              <a:defRPr/>
            </a:lvl4pPr>
            <a:lvl5pPr marL="1028700" indent="0" algn="ctr">
              <a:buNone/>
              <a:defRPr/>
            </a:lvl5pPr>
          </a:lstStyle>
          <a:p>
            <a:pPr lvl="0"/>
            <a:r>
              <a:rPr lang="en-US"/>
              <a:t>Edit Master text styles</a:t>
            </a:r>
          </a:p>
        </p:txBody>
      </p:sp>
      <p:sp>
        <p:nvSpPr>
          <p:cNvPr id="9" name="Footer Placeholder 4"/>
          <p:cNvSpPr>
            <a:spLocks noGrp="1"/>
          </p:cNvSpPr>
          <p:nvPr>
            <p:ph type="ftr" sz="quarter" idx="3"/>
          </p:nvPr>
        </p:nvSpPr>
        <p:spPr>
          <a:xfrm>
            <a:off x="2422144" y="6660249"/>
            <a:ext cx="7331456" cy="138499"/>
          </a:xfrm>
          <a:prstGeom prst="rect">
            <a:avLst/>
          </a:prstGeom>
        </p:spPr>
        <p:txBody>
          <a:bodyPr vert="horz" wrap="square" lIns="0" tIns="0" rIns="0" bIns="0" rtlCol="0" anchor="ctr" anchorCtr="0">
            <a:spAutoFit/>
          </a:bodyPr>
          <a:lstStyle>
            <a:lvl1pPr algn="ctr">
              <a:defRPr sz="900">
                <a:solidFill>
                  <a:schemeClr val="tx1"/>
                </a:solidFill>
              </a:defRPr>
            </a:lvl1pPr>
          </a:lstStyle>
          <a:p>
            <a:endParaRPr lang="en-US" dirty="0"/>
          </a:p>
        </p:txBody>
      </p:sp>
      <p:sp>
        <p:nvSpPr>
          <p:cNvPr id="10" name="Rectangle 9"/>
          <p:cNvSpPr/>
          <p:nvPr/>
        </p:nvSpPr>
        <p:spPr>
          <a:xfrm>
            <a:off x="0" y="0"/>
            <a:ext cx="231648" cy="6858000"/>
          </a:xfrm>
          <a:prstGeom prst="rect">
            <a:avLst/>
          </a:prstGeom>
          <a:gradFill>
            <a:gsLst>
              <a:gs pos="53000">
                <a:srgbClr val="1067AB"/>
              </a:gs>
              <a:gs pos="18000">
                <a:srgbClr val="1EA9DB"/>
              </a:gs>
              <a:gs pos="85000">
                <a:srgbClr val="2226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8515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648772" y="1081495"/>
            <a:ext cx="10972800" cy="4197550"/>
          </a:xfrm>
          <a:prstGeom prst="rect">
            <a:avLst/>
          </a:prstGeom>
        </p:spPr>
        <p:txBody>
          <a:bodyPr vert="horz" lIns="91440" tIns="45720" rIns="91440" bIns="45720" rtlCol="0">
            <a:normAutofit/>
          </a:bodyPr>
          <a:lstStyle>
            <a:lvl2pPr>
              <a:buClr>
                <a:schemeClr val="accent1"/>
              </a:buClr>
              <a:defRPr/>
            </a:lvl2pPr>
            <a:lvl3pPr>
              <a:buClr>
                <a:schemeClr val="accent1"/>
              </a:buClr>
              <a:defRPr/>
            </a:lvl3pPr>
            <a:lvl4pPr marL="1339850" indent="-265113">
              <a:buFont typeface="Arial" pitchFamily="34" charset="0"/>
              <a:buChar char="•"/>
              <a:defRPr/>
            </a:lvl4pPr>
          </a:lstStyle>
          <a:p>
            <a:r>
              <a:rPr lang="en-US" dirty="0"/>
              <a:t>Level one</a:t>
            </a:r>
          </a:p>
          <a:p>
            <a:pPr lvl="1"/>
            <a:r>
              <a:rPr lang="en-US" dirty="0"/>
              <a:t>Level two</a:t>
            </a:r>
          </a:p>
        </p:txBody>
      </p:sp>
      <p:sp>
        <p:nvSpPr>
          <p:cNvPr id="15" name="Title Placeholder 1"/>
          <p:cNvSpPr>
            <a:spLocks noGrp="1"/>
          </p:cNvSpPr>
          <p:nvPr>
            <p:ph type="title"/>
          </p:nvPr>
        </p:nvSpPr>
        <p:spPr>
          <a:xfrm>
            <a:off x="648772" y="302817"/>
            <a:ext cx="10972800" cy="550905"/>
          </a:xfrm>
          <a:prstGeom prst="rect">
            <a:avLst/>
          </a:prstGeom>
        </p:spPr>
        <p:txBody>
          <a:bodyPr vert="horz" lIns="91440" tIns="45720" rIns="91440" bIns="45720" rtlCol="0" anchor="t" anchorCtr="0">
            <a:normAutofit/>
          </a:bodyPr>
          <a:lstStyle/>
          <a:p>
            <a:r>
              <a:rPr lang="en-US" dirty="0"/>
              <a:t>Click to edit Master title style</a:t>
            </a:r>
          </a:p>
        </p:txBody>
      </p:sp>
      <p:sp>
        <p:nvSpPr>
          <p:cNvPr id="17" name="Footer Placeholder 1"/>
          <p:cNvSpPr>
            <a:spLocks noGrp="1"/>
          </p:cNvSpPr>
          <p:nvPr>
            <p:ph type="ftr" sz="quarter" idx="3"/>
          </p:nvPr>
        </p:nvSpPr>
        <p:spPr>
          <a:xfrm>
            <a:off x="541840" y="6518246"/>
            <a:ext cx="3860800" cy="339754"/>
          </a:xfrm>
          <a:prstGeom prst="rect">
            <a:avLst/>
          </a:prstGeom>
        </p:spPr>
        <p:txBody>
          <a:bodyPr vert="horz" lIns="91440" tIns="45720" rIns="91440" bIns="45720" rtlCol="0" anchor="ctr"/>
          <a:lstStyle>
            <a:lvl1pPr algn="l">
              <a:defRPr sz="1200">
                <a:solidFill>
                  <a:srgbClr val="0B3D5B"/>
                </a:solidFill>
                <a:latin typeface="Arial"/>
                <a:cs typeface="Arial"/>
              </a:defRPr>
            </a:lvl1pPr>
          </a:lstStyle>
          <a:p>
            <a:endParaRPr lang="en-US" dirty="0"/>
          </a:p>
        </p:txBody>
      </p:sp>
    </p:spTree>
    <p:extLst>
      <p:ext uri="{BB962C8B-B14F-4D97-AF65-F5344CB8AC3E}">
        <p14:creationId xmlns:p14="http://schemas.microsoft.com/office/powerpoint/2010/main" val="1012364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9070"/>
            <a:ext cx="9144000" cy="2123615"/>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614761"/>
            <a:ext cx="9144000" cy="1655762"/>
          </a:xfrm>
        </p:spPr>
        <p:txBody>
          <a:bodyPr anchor="t">
            <a:normAutofit/>
          </a:bodyPr>
          <a:lstStyle>
            <a:lvl1pPr marL="0" indent="0" algn="ctr">
              <a:buNone/>
              <a:defRPr sz="3200">
                <a:solidFill>
                  <a:srgbClr val="5051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214746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110468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122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1"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01"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7632A1-46FE-C24D-A085-2B30DE4B3577}" type="datetime1">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225841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56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480702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265002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190756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730492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841331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05557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765345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9568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832208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7D8467-3BC3-3C4A-8C24-490460335D21}" type="datetime1">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453997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086925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266017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20791"/>
          </a:xfrm>
        </p:spPr>
        <p:txBody>
          <a:bodyPr/>
          <a:lstStyle/>
          <a:p>
            <a:r>
              <a:rPr lang="en-US" dirty="0"/>
              <a:t>Click to edit Master title style</a:t>
            </a:r>
          </a:p>
        </p:txBody>
      </p:sp>
      <p:pic>
        <p:nvPicPr>
          <p:cNvPr id="8" name="Picture 7">
            <a:extLst>
              <a:ext uri="{FF2B5EF4-FFF2-40B4-BE49-F238E27FC236}">
                <a16:creationId xmlns:a16="http://schemas.microsoft.com/office/drawing/2014/main" id="{268CF95B-D033-334F-96B5-C1B83BE96853}"/>
              </a:ext>
            </a:extLst>
          </p:cNvPr>
          <p:cNvPicPr>
            <a:picLocks noChangeAspect="1"/>
          </p:cNvPicPr>
          <p:nvPr userDrawn="1"/>
        </p:nvPicPr>
        <p:blipFill>
          <a:blip r:embed="rId3"/>
          <a:stretch>
            <a:fillRect/>
          </a:stretch>
        </p:blipFill>
        <p:spPr>
          <a:xfrm>
            <a:off x="10325608" y="5914744"/>
            <a:ext cx="1270000" cy="355600"/>
          </a:xfrm>
          <a:prstGeom prst="rect">
            <a:avLst/>
          </a:prstGeom>
        </p:spPr>
      </p:pic>
      <p:sp>
        <p:nvSpPr>
          <p:cNvPr id="9" name="TextBox 8">
            <a:extLst>
              <a:ext uri="{FF2B5EF4-FFF2-40B4-BE49-F238E27FC236}">
                <a16:creationId xmlns:a16="http://schemas.microsoft.com/office/drawing/2014/main" id="{0D3F5C41-6079-5B4F-9B6F-DEAB4D392E2E}"/>
              </a:ext>
            </a:extLst>
          </p:cNvPr>
          <p:cNvSpPr txBox="1"/>
          <p:nvPr userDrawn="1"/>
        </p:nvSpPr>
        <p:spPr>
          <a:xfrm>
            <a:off x="64008" y="6423485"/>
            <a:ext cx="5212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2656"/>
                </a:solidFill>
                <a:effectLst/>
                <a:latin typeface="+mn-lt"/>
                <a:ea typeface="+mn-ea"/>
                <a:cs typeface="+mn-cs"/>
              </a:rPr>
              <a:t>Survey of general medical oncologists, February 2019</a:t>
            </a:r>
          </a:p>
        </p:txBody>
      </p:sp>
    </p:spTree>
    <p:extLst>
      <p:ext uri="{BB962C8B-B14F-4D97-AF65-F5344CB8AC3E}">
        <p14:creationId xmlns:p14="http://schemas.microsoft.com/office/powerpoint/2010/main" val="3519272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788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91F59-5EF3-0F4C-B1DA-1B4B9B852406}"/>
              </a:ext>
            </a:extLst>
          </p:cNvPr>
          <p:cNvSpPr txBox="1"/>
          <p:nvPr userDrawn="1"/>
        </p:nvSpPr>
        <p:spPr>
          <a:xfrm>
            <a:off x="64008" y="6423485"/>
            <a:ext cx="5212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effectLst/>
                <a:latin typeface="+mn-lt"/>
                <a:ea typeface="+mn-ea"/>
                <a:cs typeface="+mn-cs"/>
              </a:rPr>
              <a:t>Survey of general medical oncologists, February 2020</a:t>
            </a:r>
          </a:p>
        </p:txBody>
      </p:sp>
    </p:spTree>
    <p:extLst>
      <p:ext uri="{BB962C8B-B14F-4D97-AF65-F5344CB8AC3E}">
        <p14:creationId xmlns:p14="http://schemas.microsoft.com/office/powerpoint/2010/main" val="422770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947516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21485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192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643967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228023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41A75-B7BA-5145-887F-DA4AA7ED63B0}" type="datetime1">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2986511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92806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28727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176434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077139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39"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55" y="273093"/>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39"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47122D-E256-7B4F-B7AB-550494F91FFD}" type="datetime1">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338052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BA6A0CB-D2A6-9843-ABC4-DF1CB5C75977}" type="datetime1">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ABEE5-DF13-EC4F-9BCC-3F2EA22BBBA8}" type="slidenum">
              <a:rPr lang="en-US" smtClean="0"/>
              <a:t>‹#›</a:t>
            </a:fld>
            <a:endParaRPr lang="en-US"/>
          </a:p>
        </p:txBody>
      </p:sp>
    </p:spTree>
    <p:extLst>
      <p:ext uri="{BB962C8B-B14F-4D97-AF65-F5344CB8AC3E}">
        <p14:creationId xmlns:p14="http://schemas.microsoft.com/office/powerpoint/2010/main" val="3354438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6.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5.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3CA1D95-E641-9F45-94E8-DB7760571592}" type="datetime1">
              <a:rPr lang="en-US" smtClean="0"/>
              <a:t>3/2/20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6BABEE5-DF13-EC4F-9BCC-3F2EA22BBBA8}" type="slidenum">
              <a:rPr lang="en-US" smtClean="0"/>
              <a:t>‹#›</a:t>
            </a:fld>
            <a:endParaRPr lang="en-US"/>
          </a:p>
        </p:txBody>
      </p:sp>
    </p:spTree>
    <p:extLst>
      <p:ext uri="{BB962C8B-B14F-4D97-AF65-F5344CB8AC3E}">
        <p14:creationId xmlns:p14="http://schemas.microsoft.com/office/powerpoint/2010/main" val="306945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6391DCB-ECF7-2540-A95B-70A6989D7CA7}" type="datetimeFigureOut">
              <a:rPr lang="en-US" smtClean="0">
                <a:solidFill>
                  <a:prstClr val="black">
                    <a:tint val="75000"/>
                  </a:prstClr>
                </a:solidFill>
                <a:latin typeface="Calibri"/>
              </a:rPr>
              <a:pPr/>
              <a:t>3/2/20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9A8B47A-7837-C744-996F-CC0EA5F8B15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8362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3200" dirty="0">
              <a:solidFill>
                <a:prstClr val="white"/>
              </a:solidFill>
              <a:latin typeface="Arial"/>
            </a:endParaRPr>
          </a:p>
        </p:txBody>
      </p:sp>
      <p:sp>
        <p:nvSpPr>
          <p:cNvPr id="2" name="Title Placeholder 1"/>
          <p:cNvSpPr>
            <a:spLocks noGrp="1"/>
          </p:cNvSpPr>
          <p:nvPr>
            <p:ph type="title"/>
          </p:nvPr>
        </p:nvSpPr>
        <p:spPr>
          <a:xfrm>
            <a:off x="203200" y="166521"/>
            <a:ext cx="11785600" cy="792163"/>
          </a:xfrm>
          <a:prstGeom prst="rect">
            <a:avLst/>
          </a:prstGeom>
          <a:noFill/>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2954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pPr defTabSz="1219170"/>
            <a:fld id="{74EEA10D-E951-474C-8CD0-91078E47E9CB}" type="slidenum">
              <a:rPr lang="en-US" smtClean="0">
                <a:solidFill>
                  <a:srgbClr val="323232"/>
                </a:solidFill>
              </a:rPr>
              <a:pPr defTabSz="1219170"/>
              <a:t>‹#›</a:t>
            </a:fld>
            <a:endParaRPr lang="en-US" dirty="0">
              <a:solidFill>
                <a:srgbClr val="323232"/>
              </a:solidFill>
            </a:endParaRPr>
          </a:p>
        </p:txBody>
      </p:sp>
      <p:cxnSp>
        <p:nvCxnSpPr>
          <p:cNvPr id="6" name="Straight Connector 5"/>
          <p:cNvCxnSpPr/>
          <p:nvPr/>
        </p:nvCxnSpPr>
        <p:spPr>
          <a:xfrm>
            <a:off x="0" y="1152525"/>
            <a:ext cx="12192000" cy="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defTabSz="1219170"/>
            <a:r>
              <a:rPr lang="en-US">
                <a:solidFill>
                  <a:srgbClr val="323232"/>
                </a:solidFill>
              </a:rPr>
              <a:t>Title  |  Conference YYYY</a:t>
            </a:r>
            <a:endParaRPr lang="en-US" dirty="0">
              <a:solidFill>
                <a:srgbClr val="323232"/>
              </a:solidFill>
            </a:endParaRPr>
          </a:p>
        </p:txBody>
      </p:sp>
    </p:spTree>
    <p:extLst>
      <p:ext uri="{BB962C8B-B14F-4D97-AF65-F5344CB8AC3E}">
        <p14:creationId xmlns:p14="http://schemas.microsoft.com/office/powerpoint/2010/main" val="20319917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1219170" rtl="0" eaLnBrk="1" latinLnBrk="0" hangingPunct="1">
        <a:spcBef>
          <a:spcPct val="0"/>
        </a:spcBef>
        <a:buNone/>
        <a:defRPr lang="en-US" sz="4267" kern="1200" dirty="0">
          <a:solidFill>
            <a:schemeClr val="bg1"/>
          </a:solidFill>
          <a:latin typeface="Calibri" panose="020F0502020204030204" pitchFamily="34" charset="0"/>
          <a:ea typeface="+mn-ea"/>
          <a:cs typeface="Calibri" panose="020F0502020204030204" pitchFamily="34" charset="0"/>
        </a:defRPr>
      </a:lvl1pPr>
    </p:titleStyle>
    <p:bodyStyle>
      <a:lvl1pPr marL="306910" indent="-306910" algn="l" defTabSz="1219170" rtl="0" eaLnBrk="1" latinLnBrk="0" hangingPunct="1">
        <a:spcBef>
          <a:spcPts val="1333"/>
        </a:spcBef>
        <a:buClr>
          <a:schemeClr val="accent3"/>
        </a:buClr>
        <a:buFont typeface="Wingdings" panose="05000000000000000000" pitchFamily="2" charset="2"/>
        <a:buChar char="§"/>
        <a:defRPr sz="2933" kern="1200">
          <a:solidFill>
            <a:schemeClr val="tx1"/>
          </a:solidFill>
          <a:latin typeface="Calibri" panose="020F0502020204030204" pitchFamily="34" charset="0"/>
          <a:ea typeface="+mn-ea"/>
          <a:cs typeface="Calibri" panose="020F0502020204030204" pitchFamily="34" charset="0"/>
        </a:defRPr>
      </a:lvl1pPr>
      <a:lvl2pPr marL="685783" indent="-302676" algn="l" defTabSz="1219170"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2pPr>
      <a:lvl3pPr marL="1062540" indent="-304792" algn="l" defTabSz="1752556"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3pPr>
      <a:lvl4pPr marL="1528195" indent="-304792" algn="l" defTabSz="1219170"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4pPr>
      <a:lvl5pPr marL="1902836" indent="-304792" algn="l" defTabSz="1219170"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3200" dirty="0">
              <a:solidFill>
                <a:prstClr val="white"/>
              </a:solidFill>
              <a:latin typeface="Arial"/>
            </a:endParaRPr>
          </a:p>
        </p:txBody>
      </p:sp>
      <p:sp>
        <p:nvSpPr>
          <p:cNvPr id="2" name="Title Placeholder 1"/>
          <p:cNvSpPr>
            <a:spLocks noGrp="1"/>
          </p:cNvSpPr>
          <p:nvPr>
            <p:ph type="title"/>
          </p:nvPr>
        </p:nvSpPr>
        <p:spPr>
          <a:xfrm>
            <a:off x="203200" y="166521"/>
            <a:ext cx="11785600" cy="792163"/>
          </a:xfrm>
          <a:prstGeom prst="rect">
            <a:avLst/>
          </a:prstGeom>
          <a:noFill/>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2954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4"/>
          </p:nvPr>
        </p:nvSpPr>
        <p:spPr>
          <a:xfrm>
            <a:off x="11480800" y="6535428"/>
            <a:ext cx="609600" cy="305440"/>
          </a:xfrm>
          <a:prstGeom prst="rect">
            <a:avLst/>
          </a:prstGeom>
        </p:spPr>
        <p:txBody>
          <a:bodyPr anchor="ctr"/>
          <a:lstStyle>
            <a:lvl1pPr algn="r">
              <a:defRPr sz="1067">
                <a:solidFill>
                  <a:schemeClr val="tx2"/>
                </a:solidFill>
                <a:latin typeface="Calibri" panose="020F0502020204030204" pitchFamily="34" charset="0"/>
                <a:cs typeface="Calibri" panose="020F0502020204030204" pitchFamily="34" charset="0"/>
              </a:defRPr>
            </a:lvl1pPr>
          </a:lstStyle>
          <a:p>
            <a:pPr defTabSz="1219170"/>
            <a:fld id="{74EEA10D-E951-474C-8CD0-91078E47E9CB}" type="slidenum">
              <a:rPr lang="en-US" smtClean="0">
                <a:solidFill>
                  <a:srgbClr val="323232"/>
                </a:solidFill>
              </a:rPr>
              <a:pPr defTabSz="1219170"/>
              <a:t>‹#›</a:t>
            </a:fld>
            <a:endParaRPr lang="en-US" dirty="0">
              <a:solidFill>
                <a:srgbClr val="323232"/>
              </a:solidFill>
            </a:endParaRPr>
          </a:p>
        </p:txBody>
      </p:sp>
      <p:cxnSp>
        <p:nvCxnSpPr>
          <p:cNvPr id="6" name="Straight Connector 5"/>
          <p:cNvCxnSpPr/>
          <p:nvPr/>
        </p:nvCxnSpPr>
        <p:spPr>
          <a:xfrm>
            <a:off x="0" y="1152525"/>
            <a:ext cx="12192000" cy="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798623" y="6569736"/>
            <a:ext cx="10668000" cy="228600"/>
          </a:xfrm>
          <a:prstGeom prst="rect">
            <a:avLst/>
          </a:prstGeom>
        </p:spPr>
        <p:txBody>
          <a:bodyPr anchor="ctr"/>
          <a:lstStyle>
            <a:lvl1pPr>
              <a:defRPr sz="1067">
                <a:solidFill>
                  <a:schemeClr val="tx2"/>
                </a:solidFill>
                <a:latin typeface="Arial" panose="020B0604020202020204" pitchFamily="34" charset="0"/>
                <a:cs typeface="Arial" panose="020B0604020202020204" pitchFamily="34" charset="0"/>
              </a:defRPr>
            </a:lvl1pPr>
          </a:lstStyle>
          <a:p>
            <a:pPr algn="r" defTabSz="1219170"/>
            <a:r>
              <a:rPr lang="en-US">
                <a:solidFill>
                  <a:srgbClr val="323232"/>
                </a:solidFill>
              </a:rPr>
              <a:t>Title  |  Conference YYYY</a:t>
            </a:r>
            <a:endParaRPr lang="en-US" dirty="0">
              <a:solidFill>
                <a:srgbClr val="323232"/>
              </a:solidFill>
            </a:endParaRPr>
          </a:p>
        </p:txBody>
      </p:sp>
    </p:spTree>
    <p:extLst>
      <p:ext uri="{BB962C8B-B14F-4D97-AF65-F5344CB8AC3E}">
        <p14:creationId xmlns:p14="http://schemas.microsoft.com/office/powerpoint/2010/main" val="20220221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1219170" rtl="0" eaLnBrk="1" latinLnBrk="0" hangingPunct="1">
        <a:spcBef>
          <a:spcPct val="0"/>
        </a:spcBef>
        <a:buNone/>
        <a:defRPr lang="en-US" sz="4267" kern="1200" dirty="0">
          <a:solidFill>
            <a:schemeClr val="bg1"/>
          </a:solidFill>
          <a:latin typeface="Calibri" panose="020F0502020204030204" pitchFamily="34" charset="0"/>
          <a:ea typeface="+mn-ea"/>
          <a:cs typeface="Calibri" panose="020F0502020204030204" pitchFamily="34" charset="0"/>
        </a:defRPr>
      </a:lvl1pPr>
    </p:titleStyle>
    <p:bodyStyle>
      <a:lvl1pPr marL="306910" indent="-306910" algn="l" defTabSz="1219170" rtl="0" eaLnBrk="1" latinLnBrk="0" hangingPunct="1">
        <a:spcBef>
          <a:spcPts val="1333"/>
        </a:spcBef>
        <a:buClr>
          <a:schemeClr val="accent3"/>
        </a:buClr>
        <a:buFont typeface="Wingdings" panose="05000000000000000000" pitchFamily="2" charset="2"/>
        <a:buChar char="§"/>
        <a:defRPr sz="2933" kern="1200">
          <a:solidFill>
            <a:schemeClr val="tx1"/>
          </a:solidFill>
          <a:latin typeface="Calibri" panose="020F0502020204030204" pitchFamily="34" charset="0"/>
          <a:ea typeface="+mn-ea"/>
          <a:cs typeface="Calibri" panose="020F0502020204030204" pitchFamily="34" charset="0"/>
        </a:defRPr>
      </a:lvl1pPr>
      <a:lvl2pPr marL="685783" indent="-302676" algn="l" defTabSz="1219170"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2pPr>
      <a:lvl3pPr marL="1062540" indent="-304792" algn="l" defTabSz="1752556"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3pPr>
      <a:lvl4pPr marL="1528195" indent="-304792" algn="l" defTabSz="1219170"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4pPr>
      <a:lvl5pPr marL="1902836" indent="-304792" algn="l" defTabSz="1219170" rtl="0" eaLnBrk="1" latinLnBrk="0" hangingPunct="1">
        <a:spcBef>
          <a:spcPts val="1333"/>
        </a:spcBef>
        <a:buClr>
          <a:schemeClr val="accent3"/>
        </a:buClr>
        <a:buFont typeface="Arial" panose="020B0604020202020204" pitchFamily="34" charset="0"/>
        <a:buChar char="»"/>
        <a:defRPr sz="2933" kern="1200">
          <a:solidFill>
            <a:schemeClr val="tx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938" y="1413026"/>
            <a:ext cx="11394276" cy="4713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005408" y="6356353"/>
            <a:ext cx="3860800" cy="365125"/>
          </a:xfrm>
          <a:prstGeom prst="rect">
            <a:avLst/>
          </a:prstGeom>
        </p:spPr>
        <p:txBody>
          <a:bodyPr vert="horz" lIns="91440" tIns="45720" rIns="91440" bIns="45720" rtlCol="0" anchor="ctr"/>
          <a:lstStyle>
            <a:lvl1pPr algn="l">
              <a:defRPr sz="1200">
                <a:solidFill>
                  <a:srgbClr val="000000"/>
                </a:solidFill>
                <a:latin typeface="Corbel"/>
                <a:cs typeface="Corbel"/>
              </a:defRPr>
            </a:lvl1pPr>
          </a:lstStyle>
          <a:p>
            <a:r>
              <a:rPr lang="en-US" dirty="0"/>
              <a:t>Reference</a:t>
            </a:r>
          </a:p>
        </p:txBody>
      </p:sp>
      <p:sp>
        <p:nvSpPr>
          <p:cNvPr id="6" name="Slide Number Placeholder 5"/>
          <p:cNvSpPr>
            <a:spLocks noGrp="1"/>
          </p:cNvSpPr>
          <p:nvPr>
            <p:ph type="sldNum" sz="quarter" idx="4"/>
          </p:nvPr>
        </p:nvSpPr>
        <p:spPr>
          <a:xfrm>
            <a:off x="4900084" y="6356353"/>
            <a:ext cx="2844800"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fld id="{D9DADDD7-F6DB-DE43-84D3-BDE65D6DBA61}" type="slidenum">
              <a:rPr lang="en-US" smtClean="0"/>
              <a:pPr/>
              <a:t>‹#›</a:t>
            </a:fld>
            <a:endParaRPr lang="en-US" dirty="0"/>
          </a:p>
        </p:txBody>
      </p:sp>
      <p:cxnSp>
        <p:nvCxnSpPr>
          <p:cNvPr id="10" name="Straight Connector 9"/>
          <p:cNvCxnSpPr/>
          <p:nvPr/>
        </p:nvCxnSpPr>
        <p:spPr>
          <a:xfrm>
            <a:off x="471938" y="6126164"/>
            <a:ext cx="11394276"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464788" y="274638"/>
            <a:ext cx="11401425" cy="1138387"/>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descr="MSK_logo_bevl_hor_s_pos_d.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757" y="6105072"/>
            <a:ext cx="3150361" cy="861783"/>
          </a:xfrm>
          <a:prstGeom prst="rect">
            <a:avLst/>
          </a:prstGeom>
        </p:spPr>
      </p:pic>
    </p:spTree>
    <p:extLst>
      <p:ext uri="{BB962C8B-B14F-4D97-AF65-F5344CB8AC3E}">
        <p14:creationId xmlns:p14="http://schemas.microsoft.com/office/powerpoint/2010/main" val="41427842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457200" rtl="0" eaLnBrk="1" latinLnBrk="0" hangingPunct="1">
        <a:spcBef>
          <a:spcPct val="0"/>
        </a:spcBef>
        <a:buNone/>
        <a:defRPr sz="3200" b="1" kern="1200">
          <a:solidFill>
            <a:srgbClr val="2986E2"/>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20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0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2" name="Title Placeholder 1"/>
          <p:cNvSpPr>
            <a:spLocks noGrp="1"/>
          </p:cNvSpPr>
          <p:nvPr>
            <p:ph type="title"/>
          </p:nvPr>
        </p:nvSpPr>
        <p:spPr>
          <a:xfrm>
            <a:off x="838200" y="1"/>
            <a:ext cx="10515600" cy="1144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48006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3/2/20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302093280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714"/>
            <a:ext cx="12188952" cy="6856286"/>
          </a:xfrm>
          <a:prstGeom prst="rect">
            <a:avLst/>
          </a:prstGeom>
        </p:spPr>
      </p:pic>
      <p:sp>
        <p:nvSpPr>
          <p:cNvPr id="2" name="Title Placeholder 1"/>
          <p:cNvSpPr>
            <a:spLocks noGrp="1"/>
          </p:cNvSpPr>
          <p:nvPr>
            <p:ph type="title"/>
          </p:nvPr>
        </p:nvSpPr>
        <p:spPr>
          <a:xfrm>
            <a:off x="838200" y="1"/>
            <a:ext cx="10515600" cy="1144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48006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3/2/20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388483893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50.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0.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0.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0.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316DA-D783-2E4D-B568-74649449C5FF}"/>
              </a:ext>
            </a:extLst>
          </p:cNvPr>
          <p:cNvSpPr txBox="1"/>
          <p:nvPr/>
        </p:nvSpPr>
        <p:spPr>
          <a:xfrm>
            <a:off x="729916" y="1369194"/>
            <a:ext cx="10732168" cy="411961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mn-cs"/>
              </a:rPr>
              <a:t>Module 6: </a:t>
            </a:r>
            <a:b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mn-cs"/>
              </a:rPr>
              <a:t>Acute Leukemias</a:t>
            </a:r>
          </a:p>
        </p:txBody>
      </p:sp>
    </p:spTree>
    <p:extLst>
      <p:ext uri="{BB962C8B-B14F-4D97-AF65-F5344CB8AC3E}">
        <p14:creationId xmlns:p14="http://schemas.microsoft.com/office/powerpoint/2010/main" val="3025311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608" y="1475802"/>
            <a:ext cx="6385505" cy="4532517"/>
          </a:xfrm>
          <a:prstGeom prst="rect">
            <a:avLst/>
          </a:prstGeom>
        </p:spPr>
      </p:pic>
      <p:sp>
        <p:nvSpPr>
          <p:cNvPr id="2" name="Title 1"/>
          <p:cNvSpPr>
            <a:spLocks noGrp="1"/>
          </p:cNvSpPr>
          <p:nvPr>
            <p:ph type="title"/>
          </p:nvPr>
        </p:nvSpPr>
        <p:spPr>
          <a:xfrm>
            <a:off x="0" y="61141"/>
            <a:ext cx="12192000" cy="1143000"/>
          </a:xfrm>
        </p:spPr>
        <p:txBody>
          <a:bodyPr>
            <a:noAutofit/>
          </a:bodyPr>
          <a:lstStyle/>
          <a:p>
            <a:r>
              <a:rPr lang="en-US" sz="3400" b="1" dirty="0"/>
              <a:t>Intensive treatment of older patients: </a:t>
            </a:r>
            <a:br>
              <a:rPr lang="en-US" sz="3400" b="1" dirty="0"/>
            </a:br>
            <a:r>
              <a:rPr lang="en-US" sz="3400" b="1" dirty="0"/>
              <a:t>inferior survival, high early mortality</a:t>
            </a:r>
          </a:p>
        </p:txBody>
      </p:sp>
      <p:sp>
        <p:nvSpPr>
          <p:cNvPr id="5" name="TextBox 4"/>
          <p:cNvSpPr txBox="1"/>
          <p:nvPr/>
        </p:nvSpPr>
        <p:spPr>
          <a:xfrm>
            <a:off x="7530438" y="6279980"/>
            <a:ext cx="4661564" cy="543867"/>
          </a:xfrm>
          <a:prstGeom prst="rect">
            <a:avLst/>
          </a:prstGeom>
          <a:noFill/>
        </p:spPr>
        <p:txBody>
          <a:bodyPr wrap="square" rtlCol="0">
            <a:spAutoFit/>
          </a:bodyPr>
          <a:lstStyle/>
          <a:p>
            <a:r>
              <a:rPr lang="en-US" sz="1467" dirty="0" err="1"/>
              <a:t>Klepin</a:t>
            </a:r>
            <a:r>
              <a:rPr lang="en-US" sz="1467" dirty="0"/>
              <a:t> HD, et al. </a:t>
            </a:r>
            <a:r>
              <a:rPr lang="en-US" sz="1467" i="1" dirty="0"/>
              <a:t>J </a:t>
            </a:r>
            <a:r>
              <a:rPr lang="en-US" sz="1467" i="1" dirty="0" err="1"/>
              <a:t>Clin</a:t>
            </a:r>
            <a:r>
              <a:rPr lang="en-US" sz="1467" i="1" dirty="0"/>
              <a:t> </a:t>
            </a:r>
            <a:r>
              <a:rPr lang="en-US" sz="1467" i="1" dirty="0" err="1"/>
              <a:t>Oncol</a:t>
            </a:r>
            <a:r>
              <a:rPr lang="en-US" sz="1467" i="1" dirty="0"/>
              <a:t>.</a:t>
            </a:r>
            <a:r>
              <a:rPr lang="en-US" sz="1467" dirty="0"/>
              <a:t> 2014 Aug 20;32(24):2541-52</a:t>
            </a:r>
          </a:p>
          <a:p>
            <a:r>
              <a:rPr lang="en-US" sz="1467" dirty="0" err="1"/>
              <a:t>Kantarjian</a:t>
            </a:r>
            <a:r>
              <a:rPr lang="en-US" sz="1467" dirty="0"/>
              <a:t> H, et al. </a:t>
            </a:r>
            <a:r>
              <a:rPr lang="nl-NL" sz="1467" i="1" dirty="0"/>
              <a:t>Blood</a:t>
            </a:r>
            <a:r>
              <a:rPr lang="nl-NL" sz="1467" dirty="0"/>
              <a:t>. 2010 Nov 25;116(22):4422-9.</a:t>
            </a:r>
            <a:endParaRPr lang="en-US" sz="1467" dirty="0"/>
          </a:p>
        </p:txBody>
      </p:sp>
      <p:sp>
        <p:nvSpPr>
          <p:cNvPr id="7" name="Rectangle 6"/>
          <p:cNvSpPr/>
          <p:nvPr/>
        </p:nvSpPr>
        <p:spPr>
          <a:xfrm>
            <a:off x="124887" y="2000885"/>
            <a:ext cx="5326879" cy="3139321"/>
          </a:xfrm>
          <a:prstGeom prst="rect">
            <a:avLst/>
          </a:prstGeom>
        </p:spPr>
        <p:txBody>
          <a:bodyPr wrap="square">
            <a:spAutoFit/>
          </a:bodyPr>
          <a:lstStyle/>
          <a:p>
            <a:pPr marL="380990" indent="-380990">
              <a:buFont typeface="Arial"/>
              <a:buChar char="•"/>
            </a:pPr>
            <a:r>
              <a:rPr lang="en-US" sz="2200" dirty="0"/>
              <a:t>Induction mortality risk factors, age ≥70</a:t>
            </a:r>
            <a:endParaRPr lang="en-US" sz="2200" baseline="30000" dirty="0"/>
          </a:p>
          <a:p>
            <a:pPr marL="838179" lvl="1" indent="-228594">
              <a:buFont typeface="Arial"/>
              <a:buChar char="•"/>
            </a:pPr>
            <a:r>
              <a:rPr lang="en-US" sz="2200" dirty="0"/>
              <a:t>Extremes of age (esp. over age 80)</a:t>
            </a:r>
          </a:p>
          <a:p>
            <a:pPr marL="838179" lvl="1" indent="-228594">
              <a:buFont typeface="Arial"/>
              <a:buChar char="•"/>
            </a:pPr>
            <a:r>
              <a:rPr lang="en-US" sz="2200" dirty="0"/>
              <a:t>ECOG PS of 2 or higher</a:t>
            </a:r>
          </a:p>
          <a:p>
            <a:pPr marL="838179" lvl="1" indent="-228594">
              <a:buFont typeface="Arial"/>
              <a:buChar char="•"/>
            </a:pPr>
            <a:r>
              <a:rPr lang="en-US" sz="2200" dirty="0"/>
              <a:t>Abnormal </a:t>
            </a:r>
            <a:r>
              <a:rPr lang="en-US" sz="2200" dirty="0" err="1"/>
              <a:t>creatinine</a:t>
            </a:r>
            <a:r>
              <a:rPr lang="en-US" sz="2200" dirty="0"/>
              <a:t> (&gt;1.3)</a:t>
            </a:r>
          </a:p>
          <a:p>
            <a:pPr marL="838179" lvl="1" indent="-228594">
              <a:buFont typeface="Arial"/>
              <a:buChar char="•"/>
            </a:pPr>
            <a:r>
              <a:rPr lang="en-US" sz="2200" dirty="0"/>
              <a:t>Complex karyotype (e.g. TP53 mutation)</a:t>
            </a:r>
          </a:p>
          <a:p>
            <a:pPr lvl="1"/>
            <a:endParaRPr lang="en-US" sz="2200" dirty="0"/>
          </a:p>
          <a:p>
            <a:pPr lvl="1"/>
            <a:r>
              <a:rPr lang="en-US" sz="2200" dirty="0"/>
              <a:t>8 week mortality of &gt;50% if 2 or more present</a:t>
            </a:r>
          </a:p>
        </p:txBody>
      </p:sp>
    </p:spTree>
    <p:extLst>
      <p:ext uri="{BB962C8B-B14F-4D97-AF65-F5344CB8AC3E}">
        <p14:creationId xmlns:p14="http://schemas.microsoft.com/office/powerpoint/2010/main" val="1249545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p>
            <a:r>
              <a:rPr lang="en-US" sz="3800" b="1" dirty="0"/>
              <a:t>Age &gt;65: to induce or not to induce?</a:t>
            </a:r>
          </a:p>
        </p:txBody>
      </p:sp>
      <p:pic>
        <p:nvPicPr>
          <p:cNvPr id="6" name="Picture 5"/>
          <p:cNvPicPr>
            <a:picLocks noChangeAspect="1"/>
          </p:cNvPicPr>
          <p:nvPr/>
        </p:nvPicPr>
        <p:blipFill>
          <a:blip r:embed="rId2"/>
          <a:stretch>
            <a:fillRect/>
          </a:stretch>
        </p:blipFill>
        <p:spPr>
          <a:xfrm>
            <a:off x="1212351" y="4024022"/>
            <a:ext cx="9924836" cy="2426237"/>
          </a:xfrm>
          <a:prstGeom prst="rect">
            <a:avLst/>
          </a:prstGeom>
        </p:spPr>
      </p:pic>
      <p:sp>
        <p:nvSpPr>
          <p:cNvPr id="7" name="Rectangle 6"/>
          <p:cNvSpPr/>
          <p:nvPr/>
        </p:nvSpPr>
        <p:spPr bwMode="auto">
          <a:xfrm>
            <a:off x="4121937" y="4914518"/>
            <a:ext cx="458960" cy="1484429"/>
          </a:xfrm>
          <a:prstGeom prst="rect">
            <a:avLst/>
          </a:prstGeom>
          <a:noFill/>
          <a:ln w="28575"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457189" indent="-457189" defTabSz="1219170" fontAlgn="base">
              <a:lnSpc>
                <a:spcPct val="90000"/>
              </a:lnSpc>
              <a:spcBef>
                <a:spcPct val="20000"/>
              </a:spcBef>
              <a:spcAft>
                <a:spcPct val="0"/>
              </a:spcAft>
              <a:buFontTx/>
              <a:buChar char="•"/>
            </a:pPr>
            <a:endParaRPr lang="en-US" sz="3733">
              <a:solidFill>
                <a:srgbClr val="FFFF00"/>
              </a:solidFill>
              <a:latin typeface="Arial" pitchFamily="85" charset="0"/>
            </a:endParaRPr>
          </a:p>
        </p:txBody>
      </p:sp>
      <p:sp>
        <p:nvSpPr>
          <p:cNvPr id="8" name="Rectangle 7"/>
          <p:cNvSpPr/>
          <p:nvPr/>
        </p:nvSpPr>
        <p:spPr bwMode="auto">
          <a:xfrm>
            <a:off x="8357033" y="4966688"/>
            <a:ext cx="399503" cy="1432295"/>
          </a:xfrm>
          <a:prstGeom prst="rect">
            <a:avLst/>
          </a:prstGeom>
          <a:noFill/>
          <a:ln w="28575"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457189" indent="-457189" defTabSz="1219170" fontAlgn="base">
              <a:lnSpc>
                <a:spcPct val="90000"/>
              </a:lnSpc>
              <a:spcBef>
                <a:spcPct val="20000"/>
              </a:spcBef>
              <a:spcAft>
                <a:spcPct val="0"/>
              </a:spcAft>
              <a:buFontTx/>
              <a:buChar char="•"/>
            </a:pPr>
            <a:endParaRPr lang="en-US" sz="3733">
              <a:solidFill>
                <a:srgbClr val="FFFF00"/>
              </a:solidFill>
              <a:latin typeface="Arial" pitchFamily="85" charset="0"/>
            </a:endParaRPr>
          </a:p>
        </p:txBody>
      </p:sp>
      <p:pic>
        <p:nvPicPr>
          <p:cNvPr id="10" name="Picture 9"/>
          <p:cNvPicPr>
            <a:picLocks noChangeAspect="1"/>
          </p:cNvPicPr>
          <p:nvPr/>
        </p:nvPicPr>
        <p:blipFill>
          <a:blip r:embed="rId3"/>
          <a:stretch>
            <a:fillRect/>
          </a:stretch>
        </p:blipFill>
        <p:spPr>
          <a:xfrm>
            <a:off x="2455524" y="789195"/>
            <a:ext cx="6493314" cy="3191113"/>
          </a:xfrm>
          <a:prstGeom prst="rect">
            <a:avLst/>
          </a:prstGeom>
        </p:spPr>
      </p:pic>
      <p:sp>
        <p:nvSpPr>
          <p:cNvPr id="11" name="TextBox 10"/>
          <p:cNvSpPr txBox="1"/>
          <p:nvPr/>
        </p:nvSpPr>
        <p:spPr>
          <a:xfrm>
            <a:off x="7347819" y="6493974"/>
            <a:ext cx="4844188" cy="338554"/>
          </a:xfrm>
          <a:prstGeom prst="rect">
            <a:avLst/>
          </a:prstGeom>
          <a:noFill/>
        </p:spPr>
        <p:txBody>
          <a:bodyPr wrap="square" rtlCol="0">
            <a:spAutoFit/>
          </a:bodyPr>
          <a:lstStyle/>
          <a:p>
            <a:r>
              <a:rPr lang="en-US" sz="1600" dirty="0" err="1"/>
              <a:t>Dombret</a:t>
            </a:r>
            <a:r>
              <a:rPr lang="en-US" sz="1600" dirty="0"/>
              <a:t> H, et al. </a:t>
            </a:r>
            <a:r>
              <a:rPr lang="en-US" sz="1600" i="1" dirty="0"/>
              <a:t>Blood</a:t>
            </a:r>
            <a:r>
              <a:rPr lang="en-US" sz="1600" dirty="0"/>
              <a:t>. 2015 Jul 16;126(3):291-9</a:t>
            </a:r>
          </a:p>
        </p:txBody>
      </p:sp>
      <p:sp>
        <p:nvSpPr>
          <p:cNvPr id="3" name="TextBox 2"/>
          <p:cNvSpPr txBox="1"/>
          <p:nvPr/>
        </p:nvSpPr>
        <p:spPr>
          <a:xfrm>
            <a:off x="8828454" y="1375145"/>
            <a:ext cx="3063467" cy="1405256"/>
          </a:xfrm>
          <a:prstGeom prst="rect">
            <a:avLst/>
          </a:prstGeom>
          <a:noFill/>
        </p:spPr>
        <p:txBody>
          <a:bodyPr wrap="none" rtlCol="0">
            <a:spAutoFit/>
          </a:bodyPr>
          <a:lstStyle/>
          <a:p>
            <a:r>
              <a:rPr lang="en-US" sz="2133" dirty="0"/>
              <a:t>CR/</a:t>
            </a:r>
            <a:r>
              <a:rPr lang="en-US" sz="2133" dirty="0" err="1"/>
              <a:t>CRi</a:t>
            </a:r>
            <a:r>
              <a:rPr lang="en-US" sz="2133" dirty="0"/>
              <a:t> rates:</a:t>
            </a:r>
          </a:p>
          <a:p>
            <a:r>
              <a:rPr lang="en-US" sz="2133" dirty="0"/>
              <a:t>Azacitidine: 28%</a:t>
            </a:r>
          </a:p>
          <a:p>
            <a:r>
              <a:rPr lang="en-US" sz="2133" dirty="0"/>
              <a:t>LDAC: 26%</a:t>
            </a:r>
          </a:p>
          <a:p>
            <a:r>
              <a:rPr lang="en-US" sz="2133" dirty="0"/>
              <a:t>Intensive chemo (IC): 48%</a:t>
            </a:r>
          </a:p>
        </p:txBody>
      </p:sp>
    </p:spTree>
    <p:extLst>
      <p:ext uri="{BB962C8B-B14F-4D97-AF65-F5344CB8AC3E}">
        <p14:creationId xmlns:p14="http://schemas.microsoft.com/office/powerpoint/2010/main" val="782558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57"/>
            <a:ext cx="10972800" cy="1143000"/>
          </a:xfrm>
        </p:spPr>
        <p:txBody>
          <a:bodyPr>
            <a:normAutofit/>
          </a:bodyPr>
          <a:lstStyle/>
          <a:p>
            <a:r>
              <a:rPr lang="en-US" sz="4267" b="1" dirty="0"/>
              <a:t>BCL2 in AML</a:t>
            </a:r>
          </a:p>
        </p:txBody>
      </p:sp>
      <p:sp>
        <p:nvSpPr>
          <p:cNvPr id="5" name="Content Placeholder 2"/>
          <p:cNvSpPr txBox="1">
            <a:spLocks/>
          </p:cNvSpPr>
          <p:nvPr/>
        </p:nvSpPr>
        <p:spPr>
          <a:xfrm>
            <a:off x="504526" y="1148257"/>
            <a:ext cx="5074341" cy="47055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176"/>
              </a:spcBef>
            </a:pPr>
            <a:r>
              <a:rPr lang="en-US" sz="2400" dirty="0"/>
              <a:t>BCL2 inhibits apoptosis in normal and malignant cells</a:t>
            </a:r>
          </a:p>
          <a:p>
            <a:pPr>
              <a:spcBef>
                <a:spcPts val="1176"/>
              </a:spcBef>
            </a:pPr>
            <a:r>
              <a:rPr lang="en-US" sz="2400" dirty="0"/>
              <a:t>BCL2 is overexpressed in AML cells</a:t>
            </a:r>
          </a:p>
          <a:p>
            <a:pPr>
              <a:spcBef>
                <a:spcPts val="1176"/>
              </a:spcBef>
            </a:pPr>
            <a:r>
              <a:rPr lang="en-US" sz="2400" dirty="0"/>
              <a:t>Early BCL2 inhibitors (</a:t>
            </a:r>
            <a:r>
              <a:rPr lang="en-US" sz="2400" dirty="0" err="1"/>
              <a:t>navitoclax</a:t>
            </a:r>
            <a:r>
              <a:rPr lang="en-US" sz="2400" dirty="0"/>
              <a:t>) also inhibited BCL</a:t>
            </a:r>
            <a:r>
              <a:rPr lang="en-US" sz="2400" baseline="-25000" dirty="0"/>
              <a:t>XL</a:t>
            </a:r>
            <a:r>
              <a:rPr lang="en-US" sz="2400" dirty="0"/>
              <a:t>, which contributed to toxicity (thrombocytopenia)</a:t>
            </a:r>
          </a:p>
          <a:p>
            <a:pPr>
              <a:spcBef>
                <a:spcPts val="1176"/>
              </a:spcBef>
            </a:pPr>
            <a:r>
              <a:rPr lang="en-US" sz="2400" dirty="0"/>
              <a:t>Oral BCL-2 inhibitor venetoclax is a BH-3 mimetic without activity against BCL</a:t>
            </a:r>
            <a:r>
              <a:rPr lang="en-US" sz="2400" baseline="-25000" dirty="0"/>
              <a:t>XL</a:t>
            </a:r>
          </a:p>
          <a:p>
            <a:pPr>
              <a:spcBef>
                <a:spcPts val="1176"/>
              </a:spcBef>
            </a:pPr>
            <a:r>
              <a:rPr lang="en-US" sz="2400" dirty="0"/>
              <a:t>Single-agent venetoclax ph1 showed modest efficacy, enriched in </a:t>
            </a:r>
            <a:r>
              <a:rPr lang="en-US" sz="2400" dirty="0" err="1"/>
              <a:t>mIDH</a:t>
            </a:r>
            <a:r>
              <a:rPr lang="en-US" sz="2400" dirty="0"/>
              <a:t>+ patients</a:t>
            </a:r>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3496" y="2017267"/>
            <a:ext cx="6484447" cy="31230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 name="Text Box 4"/>
          <p:cNvSpPr txBox="1">
            <a:spLocks noChangeArrowheads="1"/>
          </p:cNvSpPr>
          <p:nvPr/>
        </p:nvSpPr>
        <p:spPr bwMode="auto">
          <a:xfrm>
            <a:off x="7646381" y="6514597"/>
            <a:ext cx="4319588" cy="2558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lgn="r"/>
            <a:r>
              <a:rPr lang="en-GB" altLang="en-US" sz="1200" dirty="0">
                <a:latin typeface="Arial" charset="0"/>
              </a:rPr>
              <a:t> </a:t>
            </a:r>
            <a:r>
              <a:rPr lang="en-GB" altLang="en-US" sz="1200" dirty="0" err="1">
                <a:latin typeface="Arial" charset="0"/>
              </a:rPr>
              <a:t>Konopleva</a:t>
            </a:r>
            <a:r>
              <a:rPr lang="en-GB" altLang="en-US" sz="1200" dirty="0">
                <a:latin typeface="Arial" charset="0"/>
              </a:rPr>
              <a:t> M, et al. Cancer </a:t>
            </a:r>
            <a:r>
              <a:rPr lang="en-GB" altLang="en-US" sz="1200" dirty="0" err="1">
                <a:latin typeface="Arial" charset="0"/>
              </a:rPr>
              <a:t>Discov</a:t>
            </a:r>
            <a:r>
              <a:rPr lang="en-GB" altLang="en-US" sz="1200" dirty="0">
                <a:latin typeface="Arial" charset="0"/>
              </a:rPr>
              <a:t> 2016;6:1106-1117</a:t>
            </a:r>
          </a:p>
        </p:txBody>
      </p:sp>
    </p:spTree>
    <p:extLst>
      <p:ext uri="{BB962C8B-B14F-4D97-AF65-F5344CB8AC3E}">
        <p14:creationId xmlns:p14="http://schemas.microsoft.com/office/powerpoint/2010/main" val="1338997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sz="3733" b="1" dirty="0"/>
              <a:t>Venetoclax doublets in unfit, newly diagnosed AML</a:t>
            </a:r>
          </a:p>
        </p:txBody>
      </p:sp>
      <p:sp>
        <p:nvSpPr>
          <p:cNvPr id="4" name="Content Placeholder 3"/>
          <p:cNvSpPr>
            <a:spLocks noGrp="1"/>
          </p:cNvSpPr>
          <p:nvPr>
            <p:ph idx="1"/>
          </p:nvPr>
        </p:nvSpPr>
        <p:spPr>
          <a:xfrm>
            <a:off x="897276" y="1143000"/>
            <a:ext cx="10397447" cy="5219828"/>
          </a:xfrm>
        </p:spPr>
        <p:txBody>
          <a:bodyPr>
            <a:normAutofit fontScale="77500" lnSpcReduction="20000"/>
          </a:bodyPr>
          <a:lstStyle/>
          <a:p>
            <a:r>
              <a:rPr lang="en-US" sz="3200" dirty="0"/>
              <a:t>Two multicenter, single arm studies performed</a:t>
            </a:r>
          </a:p>
          <a:p>
            <a:pPr lvl="1"/>
            <a:r>
              <a:rPr lang="en-US" sz="2800" dirty="0"/>
              <a:t>Venetoclax + HMA (azacitidine or decitabine), prohibited prior HMA for MDS</a:t>
            </a:r>
          </a:p>
          <a:p>
            <a:pPr lvl="1"/>
            <a:r>
              <a:rPr lang="en-US" sz="2800" dirty="0"/>
              <a:t>Venetoclax + low dose cytarabine (LDAC), prior HMA for MDS allowed</a:t>
            </a:r>
          </a:p>
          <a:p>
            <a:endParaRPr lang="en-US" sz="3200" dirty="0"/>
          </a:p>
          <a:p>
            <a:r>
              <a:rPr lang="en-US" sz="3200" dirty="0"/>
              <a:t>Inpatient hospitalization mandated</a:t>
            </a:r>
          </a:p>
          <a:p>
            <a:pPr lvl="1"/>
            <a:r>
              <a:rPr lang="en-US" sz="2800" dirty="0"/>
              <a:t>Ramp up venetoclax over 3-5 days</a:t>
            </a:r>
          </a:p>
          <a:p>
            <a:pPr lvl="1"/>
            <a:r>
              <a:rPr lang="en-US" sz="2800" dirty="0"/>
              <a:t>WBC &lt;25K at initiation of regimen</a:t>
            </a:r>
            <a:endParaRPr lang="en-US" sz="3200" dirty="0"/>
          </a:p>
          <a:p>
            <a:pPr lvl="1"/>
            <a:r>
              <a:rPr lang="en-US" sz="2800" dirty="0"/>
              <a:t>TLS </a:t>
            </a:r>
            <a:r>
              <a:rPr lang="en-US" sz="2800" dirty="0" err="1"/>
              <a:t>ppx</a:t>
            </a:r>
            <a:r>
              <a:rPr lang="en-US" sz="2800" dirty="0"/>
              <a:t>/monitoring x 24h after target venetoclax dose</a:t>
            </a:r>
          </a:p>
          <a:p>
            <a:endParaRPr lang="en-US" sz="3200" dirty="0"/>
          </a:p>
          <a:p>
            <a:r>
              <a:rPr lang="en-US" sz="3200" dirty="0"/>
              <a:t>Ineligible for induction defined as:</a:t>
            </a:r>
          </a:p>
          <a:p>
            <a:pPr lvl="1"/>
            <a:r>
              <a:rPr lang="en-US" sz="2800" dirty="0"/>
              <a:t>Age </a:t>
            </a:r>
            <a:r>
              <a:rPr lang="en-US" sz="2800" u="sng" dirty="0"/>
              <a:t>&gt;</a:t>
            </a:r>
            <a:r>
              <a:rPr lang="en-US" sz="2800" dirty="0"/>
              <a:t>75</a:t>
            </a:r>
          </a:p>
          <a:p>
            <a:pPr lvl="1"/>
            <a:r>
              <a:rPr lang="en-US" sz="2800" dirty="0"/>
              <a:t>Age &gt;65 with comorbidity</a:t>
            </a:r>
            <a:r>
              <a:rPr lang="en-US" sz="2533" dirty="0"/>
              <a:t> (poor PS, prior anthracycline, renal dysfunction, etc.)</a:t>
            </a:r>
            <a:endParaRPr lang="en-US" sz="3200" dirty="0"/>
          </a:p>
          <a:p>
            <a:endParaRPr lang="en-US" sz="3200" dirty="0"/>
          </a:p>
          <a:p>
            <a:r>
              <a:rPr lang="en-US" sz="3200" dirty="0"/>
              <a:t>Primary endpoint: safety, efficacy (in ph2)</a:t>
            </a:r>
          </a:p>
        </p:txBody>
      </p:sp>
      <p:sp>
        <p:nvSpPr>
          <p:cNvPr id="5" name="Rectangle 4"/>
          <p:cNvSpPr/>
          <p:nvPr/>
        </p:nvSpPr>
        <p:spPr>
          <a:xfrm>
            <a:off x="8389249" y="6245299"/>
            <a:ext cx="3733394" cy="584775"/>
          </a:xfrm>
          <a:prstGeom prst="rect">
            <a:avLst/>
          </a:prstGeom>
        </p:spPr>
        <p:txBody>
          <a:bodyPr wrap="none">
            <a:spAutoFit/>
          </a:bodyPr>
          <a:lstStyle/>
          <a:p>
            <a:r>
              <a:rPr lang="en-US" sz="1600" dirty="0" err="1"/>
              <a:t>DiNardo</a:t>
            </a:r>
            <a:r>
              <a:rPr lang="en-US" sz="1600" dirty="0"/>
              <a:t> CD, </a:t>
            </a:r>
            <a:r>
              <a:rPr lang="en-US" sz="1600" i="1" dirty="0"/>
              <a:t>Blood</a:t>
            </a:r>
            <a:r>
              <a:rPr lang="nl-NL" sz="1600" dirty="0"/>
              <a:t>. 2019 Jan 3;133(1):7-17</a:t>
            </a:r>
          </a:p>
          <a:p>
            <a:r>
              <a:rPr lang="en-US" sz="1600" dirty="0"/>
              <a:t>Wei et al. </a:t>
            </a:r>
            <a:r>
              <a:rPr lang="en-US" sz="1600" i="1" dirty="0"/>
              <a:t>J </a:t>
            </a:r>
            <a:r>
              <a:rPr lang="en-US" sz="1600" i="1" dirty="0" err="1"/>
              <a:t>Clin</a:t>
            </a:r>
            <a:r>
              <a:rPr lang="en-US" sz="1600" i="1" dirty="0"/>
              <a:t> </a:t>
            </a:r>
            <a:r>
              <a:rPr lang="en-US" sz="1600" i="1" dirty="0" err="1"/>
              <a:t>Oncol</a:t>
            </a:r>
            <a:r>
              <a:rPr lang="en-US" sz="1600" i="1" dirty="0"/>
              <a:t> </a:t>
            </a:r>
            <a:r>
              <a:rPr lang="en-US" sz="1600" dirty="0"/>
              <a:t>2019, 37: 1277-84 </a:t>
            </a:r>
          </a:p>
        </p:txBody>
      </p:sp>
    </p:spTree>
    <p:extLst>
      <p:ext uri="{BB962C8B-B14F-4D97-AF65-F5344CB8AC3E}">
        <p14:creationId xmlns:p14="http://schemas.microsoft.com/office/powerpoint/2010/main" val="3836484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92332" y="3952388"/>
            <a:ext cx="2257777" cy="725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Content Placeholder 12"/>
          <p:cNvSpPr>
            <a:spLocks noGrp="1"/>
          </p:cNvSpPr>
          <p:nvPr>
            <p:ph idx="1"/>
          </p:nvPr>
        </p:nvSpPr>
        <p:spPr>
          <a:xfrm>
            <a:off x="335360" y="5483584"/>
            <a:ext cx="11521280" cy="1005737"/>
          </a:xfrm>
          <a:solidFill>
            <a:schemeClr val="bg1"/>
          </a:solidFill>
        </p:spPr>
        <p:txBody>
          <a:bodyPr>
            <a:normAutofit/>
          </a:bodyPr>
          <a:lstStyle/>
          <a:p>
            <a:r>
              <a:rPr lang="en-US" sz="1867" dirty="0"/>
              <a:t>3-5 day ramp up from 100 mg to target venetoclax dose (400-1200 mg)</a:t>
            </a:r>
          </a:p>
          <a:p>
            <a:r>
              <a:rPr lang="en-US" sz="1867" dirty="0"/>
              <a:t>Azacitidine 75 mg/m</a:t>
            </a:r>
            <a:r>
              <a:rPr lang="en-US" sz="1867" baseline="30000" dirty="0"/>
              <a:t>2</a:t>
            </a:r>
            <a:r>
              <a:rPr lang="en-US" sz="1867" dirty="0"/>
              <a:t> SQ/IV days 1-7 or Decitabine 20 mg/m</a:t>
            </a:r>
            <a:r>
              <a:rPr lang="en-US" sz="1867" baseline="30000" dirty="0"/>
              <a:t>2</a:t>
            </a:r>
            <a:r>
              <a:rPr lang="en-US" sz="1867" dirty="0"/>
              <a:t> IV days 1-5, repeat Q28 days</a:t>
            </a:r>
          </a:p>
        </p:txBody>
      </p:sp>
      <p:sp>
        <p:nvSpPr>
          <p:cNvPr id="14" name="TextBox 13"/>
          <p:cNvSpPr txBox="1"/>
          <p:nvPr/>
        </p:nvSpPr>
        <p:spPr>
          <a:xfrm>
            <a:off x="7003886" y="4921943"/>
            <a:ext cx="184731" cy="584775"/>
          </a:xfrm>
          <a:prstGeom prst="rect">
            <a:avLst/>
          </a:prstGeom>
          <a:noFill/>
        </p:spPr>
        <p:txBody>
          <a:bodyPr wrap="none" rtlCol="0">
            <a:spAutoFit/>
          </a:bodyPr>
          <a:lstStyle/>
          <a:p>
            <a:endParaRPr lang="en-US" sz="3200" dirty="0"/>
          </a:p>
        </p:txBody>
      </p:sp>
      <p:sp>
        <p:nvSpPr>
          <p:cNvPr id="12" name="Title 3"/>
          <p:cNvSpPr>
            <a:spLocks noGrp="1"/>
          </p:cNvSpPr>
          <p:nvPr>
            <p:ph type="title"/>
          </p:nvPr>
        </p:nvSpPr>
        <p:spPr>
          <a:xfrm>
            <a:off x="609600" y="71735"/>
            <a:ext cx="10972800" cy="1009927"/>
          </a:xfrm>
        </p:spPr>
        <p:txBody>
          <a:bodyPr>
            <a:normAutofit/>
          </a:bodyPr>
          <a:lstStyle/>
          <a:p>
            <a:r>
              <a:rPr lang="en-US" sz="3800" b="1" dirty="0">
                <a:solidFill>
                  <a:srgbClr val="000000"/>
                </a:solidFill>
              </a:rPr>
              <a:t>Venetoclax + HMA phase 2</a:t>
            </a:r>
          </a:p>
        </p:txBody>
      </p:sp>
      <p:sp>
        <p:nvSpPr>
          <p:cNvPr id="9" name="TextBox 8"/>
          <p:cNvSpPr txBox="1"/>
          <p:nvPr/>
        </p:nvSpPr>
        <p:spPr>
          <a:xfrm>
            <a:off x="8389272" y="6488703"/>
            <a:ext cx="3733394" cy="338554"/>
          </a:xfrm>
          <a:prstGeom prst="rect">
            <a:avLst/>
          </a:prstGeom>
          <a:noFill/>
        </p:spPr>
        <p:txBody>
          <a:bodyPr wrap="none" rtlCol="0">
            <a:spAutoFit/>
          </a:bodyPr>
          <a:lstStyle/>
          <a:p>
            <a:r>
              <a:rPr lang="en-US" sz="1600" dirty="0" err="1"/>
              <a:t>DiNardo</a:t>
            </a:r>
            <a:r>
              <a:rPr lang="en-US" sz="1600" dirty="0"/>
              <a:t> CD, </a:t>
            </a:r>
            <a:r>
              <a:rPr lang="en-US" sz="1600" i="1" dirty="0"/>
              <a:t>Blood</a:t>
            </a:r>
            <a:r>
              <a:rPr lang="nl-NL" sz="1600" dirty="0"/>
              <a:t>. 2019 Jan 3;133(1):7-17</a:t>
            </a:r>
            <a:endParaRPr lang="en-US" sz="1600"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7252" y="1065177"/>
            <a:ext cx="7046823" cy="3647523"/>
          </a:xfrm>
          <a:prstGeom prst="rect">
            <a:avLst/>
          </a:prstGeom>
        </p:spPr>
      </p:pic>
      <p:sp>
        <p:nvSpPr>
          <p:cNvPr id="3" name="Rectangle 2"/>
          <p:cNvSpPr/>
          <p:nvPr/>
        </p:nvSpPr>
        <p:spPr>
          <a:xfrm>
            <a:off x="5493320" y="4410392"/>
            <a:ext cx="1465969" cy="333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extBox 1"/>
          <p:cNvSpPr txBox="1"/>
          <p:nvPr/>
        </p:nvSpPr>
        <p:spPr>
          <a:xfrm>
            <a:off x="6014920" y="4736169"/>
            <a:ext cx="6181787" cy="707886"/>
          </a:xfrm>
          <a:prstGeom prst="rect">
            <a:avLst/>
          </a:prstGeom>
          <a:noFill/>
        </p:spPr>
        <p:txBody>
          <a:bodyPr wrap="square" rtlCol="0">
            <a:spAutoFit/>
          </a:bodyPr>
          <a:lstStyle/>
          <a:p>
            <a:r>
              <a:rPr lang="en-US" sz="1400" dirty="0"/>
              <a:t>Better outcomes with NPM1 or IDH1/2 mutation (71-91% CR/</a:t>
            </a:r>
            <a:r>
              <a:rPr lang="en-US" sz="1400" dirty="0" err="1"/>
              <a:t>CRi</a:t>
            </a:r>
            <a:r>
              <a:rPr lang="en-US" sz="1400" dirty="0"/>
              <a:t>, median OS NR)</a:t>
            </a:r>
          </a:p>
          <a:p>
            <a:r>
              <a:rPr lang="en-US" sz="1400" dirty="0"/>
              <a:t>TP53 mutation did worse (47% CR/</a:t>
            </a:r>
            <a:r>
              <a:rPr lang="en-US" sz="1400" dirty="0" err="1"/>
              <a:t>CRi</a:t>
            </a:r>
            <a:r>
              <a:rPr lang="en-US" sz="1400" dirty="0"/>
              <a:t>, 5.6 </a:t>
            </a:r>
            <a:r>
              <a:rPr lang="en-US" sz="1400" dirty="0" err="1"/>
              <a:t>mo</a:t>
            </a:r>
            <a:r>
              <a:rPr lang="en-US" sz="1400" dirty="0"/>
              <a:t> median OS)</a:t>
            </a:r>
          </a:p>
          <a:p>
            <a:endParaRPr lang="en-US" sz="1200" dirty="0"/>
          </a:p>
        </p:txBody>
      </p:sp>
      <p:graphicFrame>
        <p:nvGraphicFramePr>
          <p:cNvPr id="10" name="Table 9"/>
          <p:cNvGraphicFramePr>
            <a:graphicFrameLocks noGrp="1"/>
          </p:cNvGraphicFramePr>
          <p:nvPr>
            <p:extLst>
              <p:ext uri="{D42A27DB-BD31-4B8C-83A1-F6EECF244321}">
                <p14:modId xmlns:p14="http://schemas.microsoft.com/office/powerpoint/2010/main" val="1769818106"/>
              </p:ext>
            </p:extLst>
          </p:nvPr>
        </p:nvGraphicFramePr>
        <p:xfrm>
          <a:off x="184458" y="1127840"/>
          <a:ext cx="5335979" cy="4163006"/>
        </p:xfrm>
        <a:graphic>
          <a:graphicData uri="http://schemas.openxmlformats.org/drawingml/2006/table">
            <a:tbl>
              <a:tblPr firstRow="1" bandRow="1">
                <a:tableStyleId>{3C2FFA5D-87B4-456A-9821-1D502468CF0F}</a:tableStyleId>
              </a:tblPr>
              <a:tblGrid>
                <a:gridCol w="1463042">
                  <a:extLst>
                    <a:ext uri="{9D8B030D-6E8A-4147-A177-3AD203B41FA5}">
                      <a16:colId xmlns:a16="http://schemas.microsoft.com/office/drawing/2014/main" val="20000"/>
                    </a:ext>
                  </a:extLst>
                </a:gridCol>
                <a:gridCol w="870629">
                  <a:extLst>
                    <a:ext uri="{9D8B030D-6E8A-4147-A177-3AD203B41FA5}">
                      <a16:colId xmlns:a16="http://schemas.microsoft.com/office/drawing/2014/main" val="20001"/>
                    </a:ext>
                  </a:extLst>
                </a:gridCol>
                <a:gridCol w="783566">
                  <a:extLst>
                    <a:ext uri="{9D8B030D-6E8A-4147-A177-3AD203B41FA5}">
                      <a16:colId xmlns:a16="http://schemas.microsoft.com/office/drawing/2014/main" val="20002"/>
                    </a:ext>
                  </a:extLst>
                </a:gridCol>
                <a:gridCol w="1073775">
                  <a:extLst>
                    <a:ext uri="{9D8B030D-6E8A-4147-A177-3AD203B41FA5}">
                      <a16:colId xmlns:a16="http://schemas.microsoft.com/office/drawing/2014/main" val="20003"/>
                    </a:ext>
                  </a:extLst>
                </a:gridCol>
                <a:gridCol w="1144967">
                  <a:extLst>
                    <a:ext uri="{9D8B030D-6E8A-4147-A177-3AD203B41FA5}">
                      <a16:colId xmlns:a16="http://schemas.microsoft.com/office/drawing/2014/main" val="20004"/>
                    </a:ext>
                  </a:extLst>
                </a:gridCol>
              </a:tblGrid>
              <a:tr h="1055432">
                <a:tc>
                  <a:txBody>
                    <a:bodyPr/>
                    <a:lstStyle/>
                    <a:p>
                      <a:pPr algn="ctr"/>
                      <a:r>
                        <a:rPr lang="en-US" sz="1600" dirty="0"/>
                        <a:t>Cohort</a:t>
                      </a:r>
                    </a:p>
                  </a:txBody>
                  <a:tcPr marL="80068" marR="80068" marT="40036" marB="40036" anchor="b"/>
                </a:tc>
                <a:tc>
                  <a:txBody>
                    <a:bodyPr/>
                    <a:lstStyle/>
                    <a:p>
                      <a:pPr algn="ctr"/>
                      <a:r>
                        <a:rPr lang="en-US" sz="1600" dirty="0"/>
                        <a:t>N (%)</a:t>
                      </a:r>
                    </a:p>
                  </a:txBody>
                  <a:tcPr marL="80068" marR="80068" marT="40036" marB="40036" anchor="b"/>
                </a:tc>
                <a:tc>
                  <a:txBody>
                    <a:bodyPr/>
                    <a:lstStyle/>
                    <a:p>
                      <a:pPr algn="ctr"/>
                      <a:r>
                        <a:rPr lang="en-US" sz="1600" dirty="0"/>
                        <a:t>CR </a:t>
                      </a:r>
                    </a:p>
                    <a:p>
                      <a:pPr algn="ctr"/>
                      <a:r>
                        <a:rPr lang="en-US" sz="1600" dirty="0"/>
                        <a:t>+ </a:t>
                      </a:r>
                    </a:p>
                    <a:p>
                      <a:pPr algn="ctr"/>
                      <a:r>
                        <a:rPr lang="en-US" sz="1600" dirty="0" err="1"/>
                        <a:t>CRi</a:t>
                      </a:r>
                      <a:endParaRPr lang="en-US" sz="1600" dirty="0"/>
                    </a:p>
                  </a:txBody>
                  <a:tcPr marL="80068" marR="80068" marT="40036" marB="40036" anchor="b"/>
                </a:tc>
                <a:tc>
                  <a:txBody>
                    <a:bodyPr/>
                    <a:lstStyle/>
                    <a:p>
                      <a:pPr algn="ctr"/>
                      <a:r>
                        <a:rPr lang="en-US" sz="1600" dirty="0"/>
                        <a:t>Median CR/</a:t>
                      </a:r>
                      <a:r>
                        <a:rPr lang="en-US" sz="1600" dirty="0" err="1"/>
                        <a:t>CRi</a:t>
                      </a:r>
                      <a:r>
                        <a:rPr lang="en-US" sz="1600" dirty="0"/>
                        <a:t> duration</a:t>
                      </a:r>
                    </a:p>
                    <a:p>
                      <a:pPr algn="ctr"/>
                      <a:r>
                        <a:rPr lang="en-US" sz="1600" dirty="0"/>
                        <a:t>(</a:t>
                      </a:r>
                      <a:r>
                        <a:rPr lang="en-US" sz="1600" baseline="0" dirty="0"/>
                        <a:t>95% CI)</a:t>
                      </a:r>
                      <a:endParaRPr lang="en-US" sz="1600" dirty="0"/>
                    </a:p>
                  </a:txBody>
                  <a:tcPr marL="80068" marR="80068" marT="40036" marB="40036" anchor="b"/>
                </a:tc>
                <a:tc>
                  <a:txBody>
                    <a:bodyPr/>
                    <a:lstStyle/>
                    <a:p>
                      <a:pPr algn="ctr"/>
                      <a:r>
                        <a:rPr lang="en-US" sz="1600" dirty="0"/>
                        <a:t>Median</a:t>
                      </a:r>
                      <a:r>
                        <a:rPr lang="en-US" sz="1600" baseline="0" dirty="0"/>
                        <a:t> OS </a:t>
                      </a:r>
                    </a:p>
                    <a:p>
                      <a:pPr algn="ctr"/>
                      <a:r>
                        <a:rPr lang="en-US" sz="1600" baseline="0" dirty="0"/>
                        <a:t>(95% CI)</a:t>
                      </a:r>
                      <a:endParaRPr lang="en-US" sz="1600" dirty="0"/>
                    </a:p>
                  </a:txBody>
                  <a:tcPr marL="80068" marR="80068" marT="40036" marB="40036" anchor="b"/>
                </a:tc>
                <a:extLst>
                  <a:ext uri="{0D108BD9-81ED-4DB2-BD59-A6C34878D82A}">
                    <a16:rowId xmlns:a16="http://schemas.microsoft.com/office/drawing/2014/main" val="10000"/>
                  </a:ext>
                </a:extLst>
              </a:tr>
              <a:tr h="604576">
                <a:tc>
                  <a:txBody>
                    <a:bodyPr/>
                    <a:lstStyle/>
                    <a:p>
                      <a:r>
                        <a:rPr lang="en-US" sz="1600" dirty="0">
                          <a:solidFill>
                            <a:srgbClr val="FF0000"/>
                          </a:solidFill>
                        </a:rPr>
                        <a:t>All patients</a:t>
                      </a:r>
                    </a:p>
                  </a:txBody>
                  <a:tcPr marL="80068" marR="80068" marT="40036" marB="40036" anchor="ctr">
                    <a:solidFill>
                      <a:schemeClr val="bg1"/>
                    </a:solidFill>
                  </a:tcPr>
                </a:tc>
                <a:tc>
                  <a:txBody>
                    <a:bodyPr/>
                    <a:lstStyle/>
                    <a:p>
                      <a:pPr algn="ctr"/>
                      <a:r>
                        <a:rPr lang="en-US" sz="1600" dirty="0">
                          <a:solidFill>
                            <a:srgbClr val="FF0000"/>
                          </a:solidFill>
                        </a:rPr>
                        <a:t>145</a:t>
                      </a:r>
                    </a:p>
                  </a:txBody>
                  <a:tcPr marL="80068" marR="80068" marT="40036" marB="40036" anchor="ctr">
                    <a:solidFill>
                      <a:schemeClr val="bg1"/>
                    </a:solidFill>
                  </a:tcPr>
                </a:tc>
                <a:tc>
                  <a:txBody>
                    <a:bodyPr/>
                    <a:lstStyle/>
                    <a:p>
                      <a:pPr algn="ctr"/>
                      <a:r>
                        <a:rPr lang="en-US" sz="1600" dirty="0">
                          <a:solidFill>
                            <a:srgbClr val="FF0000"/>
                          </a:solidFill>
                        </a:rPr>
                        <a:t>67%</a:t>
                      </a:r>
                    </a:p>
                  </a:txBody>
                  <a:tcPr marL="80068" marR="80068" marT="40036" marB="40036" anchor="ctr">
                    <a:solidFill>
                      <a:schemeClr val="bg1"/>
                    </a:solidFill>
                  </a:tcPr>
                </a:tc>
                <a:tc>
                  <a:txBody>
                    <a:bodyPr/>
                    <a:lstStyle/>
                    <a:p>
                      <a:pPr algn="ctr"/>
                      <a:r>
                        <a:rPr lang="en-US" sz="1600" dirty="0">
                          <a:solidFill>
                            <a:srgbClr val="FF0000"/>
                          </a:solidFill>
                        </a:rPr>
                        <a:t>11.3 mo. </a:t>
                      </a:r>
                    </a:p>
                  </a:txBody>
                  <a:tcPr marL="80068" marR="80068" marT="40036" marB="40036" anchor="ctr">
                    <a:solidFill>
                      <a:schemeClr val="bg1"/>
                    </a:solidFill>
                  </a:tcPr>
                </a:tc>
                <a:tc>
                  <a:txBody>
                    <a:bodyPr/>
                    <a:lstStyle/>
                    <a:p>
                      <a:pPr algn="ctr"/>
                      <a:r>
                        <a:rPr lang="en-US" sz="1600" dirty="0">
                          <a:solidFill>
                            <a:srgbClr val="FF0000"/>
                          </a:solidFill>
                        </a:rPr>
                        <a:t>17.5 mo.</a:t>
                      </a:r>
                    </a:p>
                  </a:txBody>
                  <a:tcPr marL="80068" marR="80068" marT="40036" marB="40036" anchor="ctr">
                    <a:solidFill>
                      <a:schemeClr val="bg1"/>
                    </a:solidFill>
                  </a:tcPr>
                </a:tc>
                <a:extLst>
                  <a:ext uri="{0D108BD9-81ED-4DB2-BD59-A6C34878D82A}">
                    <a16:rowId xmlns:a16="http://schemas.microsoft.com/office/drawing/2014/main" val="10001"/>
                  </a:ext>
                </a:extLst>
              </a:tr>
              <a:tr h="604576">
                <a:tc>
                  <a:txBody>
                    <a:bodyPr/>
                    <a:lstStyle/>
                    <a:p>
                      <a:r>
                        <a:rPr lang="en-US" sz="1600" dirty="0"/>
                        <a:t>VEN 400/HMA</a:t>
                      </a:r>
                    </a:p>
                  </a:txBody>
                  <a:tcPr marL="80068" marR="80068" marT="40036" marB="40036" anchor="ctr">
                    <a:solidFill>
                      <a:schemeClr val="accent1">
                        <a:lumMod val="20000"/>
                        <a:lumOff val="80000"/>
                      </a:schemeClr>
                    </a:solidFill>
                  </a:tcPr>
                </a:tc>
                <a:tc>
                  <a:txBody>
                    <a:bodyPr/>
                    <a:lstStyle/>
                    <a:p>
                      <a:pPr algn="ctr"/>
                      <a:r>
                        <a:rPr lang="en-US" sz="1600" dirty="0"/>
                        <a:t>44 (73)</a:t>
                      </a:r>
                    </a:p>
                  </a:txBody>
                  <a:tcPr marL="80068" marR="80068" marT="40036" marB="40036" anchor="ctr">
                    <a:solidFill>
                      <a:schemeClr val="accent1">
                        <a:lumMod val="20000"/>
                        <a:lumOff val="80000"/>
                      </a:schemeClr>
                    </a:solidFill>
                  </a:tcPr>
                </a:tc>
                <a:tc>
                  <a:txBody>
                    <a:bodyPr/>
                    <a:lstStyle/>
                    <a:p>
                      <a:pPr algn="ctr"/>
                      <a:r>
                        <a:rPr lang="en-US" sz="1600" dirty="0"/>
                        <a:t>73%</a:t>
                      </a:r>
                    </a:p>
                  </a:txBody>
                  <a:tcPr marL="80068" marR="80068" marT="40036" marB="40036" anchor="ctr">
                    <a:solidFill>
                      <a:schemeClr val="accent1">
                        <a:lumMod val="20000"/>
                        <a:lumOff val="80000"/>
                      </a:schemeClr>
                    </a:solidFill>
                  </a:tcPr>
                </a:tc>
                <a:tc>
                  <a:txBody>
                    <a:bodyPr/>
                    <a:lstStyle/>
                    <a:p>
                      <a:pPr algn="ctr"/>
                      <a:r>
                        <a:rPr lang="en-US" sz="1600" dirty="0"/>
                        <a:t>12.5 mo.</a:t>
                      </a:r>
                    </a:p>
                  </a:txBody>
                  <a:tcPr marL="80068" marR="80068" marT="40036" marB="40036" anchor="ctr">
                    <a:solidFill>
                      <a:schemeClr val="accent1">
                        <a:lumMod val="20000"/>
                        <a:lumOff val="80000"/>
                      </a:schemeClr>
                    </a:solidFill>
                  </a:tcPr>
                </a:tc>
                <a:tc>
                  <a:txBody>
                    <a:bodyPr/>
                    <a:lstStyle/>
                    <a:p>
                      <a:pPr algn="ctr"/>
                      <a:r>
                        <a:rPr lang="en-US" sz="1600" dirty="0"/>
                        <a:t>NR</a:t>
                      </a:r>
                    </a:p>
                    <a:p>
                      <a:pPr algn="ctr"/>
                      <a:r>
                        <a:rPr lang="en-US" sz="1600" dirty="0"/>
                        <a:t>(11-NR)</a:t>
                      </a:r>
                    </a:p>
                  </a:txBody>
                  <a:tcPr marL="80068" marR="80068" marT="40036" marB="40036" anchor="ctr">
                    <a:solidFill>
                      <a:schemeClr val="accent1">
                        <a:lumMod val="20000"/>
                        <a:lumOff val="80000"/>
                      </a:schemeClr>
                    </a:solidFill>
                  </a:tcPr>
                </a:tc>
                <a:extLst>
                  <a:ext uri="{0D108BD9-81ED-4DB2-BD59-A6C34878D82A}">
                    <a16:rowId xmlns:a16="http://schemas.microsoft.com/office/drawing/2014/main" val="10002"/>
                  </a:ext>
                </a:extLst>
              </a:tr>
              <a:tr h="344635">
                <a:tc>
                  <a:txBody>
                    <a:bodyPr/>
                    <a:lstStyle/>
                    <a:p>
                      <a:r>
                        <a:rPr lang="en-US" sz="1600" dirty="0"/>
                        <a:t>Age 65-74</a:t>
                      </a:r>
                    </a:p>
                  </a:txBody>
                  <a:tcPr marL="80068" marR="80068" marT="40036" marB="40036" anchor="ctr">
                    <a:solidFill>
                      <a:schemeClr val="bg1"/>
                    </a:solidFill>
                  </a:tcPr>
                </a:tc>
                <a:tc>
                  <a:txBody>
                    <a:bodyPr/>
                    <a:lstStyle/>
                    <a:p>
                      <a:pPr algn="ctr"/>
                      <a:r>
                        <a:rPr lang="en-US" sz="1600" dirty="0"/>
                        <a:t>83 (57)</a:t>
                      </a:r>
                    </a:p>
                  </a:txBody>
                  <a:tcPr marL="80068" marR="80068" marT="40036" marB="40036" anchor="ctr">
                    <a:solidFill>
                      <a:schemeClr val="bg1"/>
                    </a:solidFill>
                  </a:tcPr>
                </a:tc>
                <a:tc>
                  <a:txBody>
                    <a:bodyPr/>
                    <a:lstStyle/>
                    <a:p>
                      <a:pPr algn="ctr"/>
                      <a:r>
                        <a:rPr lang="en-US" sz="1600" dirty="0"/>
                        <a:t>69%</a:t>
                      </a:r>
                    </a:p>
                  </a:txBody>
                  <a:tcPr marL="80068" marR="80068" marT="40036" marB="40036" anchor="ctr">
                    <a:solidFill>
                      <a:schemeClr val="bg1"/>
                    </a:solidFill>
                  </a:tcPr>
                </a:tc>
                <a:tc>
                  <a:txBody>
                    <a:bodyPr/>
                    <a:lstStyle/>
                    <a:p>
                      <a:pPr algn="ctr"/>
                      <a:r>
                        <a:rPr lang="en-US" sz="1600" dirty="0"/>
                        <a:t>12.9 mo.</a:t>
                      </a:r>
                    </a:p>
                  </a:txBody>
                  <a:tcPr marL="80068" marR="80068" marT="40036" marB="40036" anchor="ctr">
                    <a:solidFill>
                      <a:schemeClr val="bg1"/>
                    </a:solidFill>
                  </a:tcPr>
                </a:tc>
                <a:tc>
                  <a:txBody>
                    <a:bodyPr/>
                    <a:lstStyle/>
                    <a:p>
                      <a:pPr algn="ctr"/>
                      <a:r>
                        <a:rPr lang="en-US" sz="1600" dirty="0"/>
                        <a:t>17.7 mo.</a:t>
                      </a:r>
                    </a:p>
                  </a:txBody>
                  <a:tcPr marL="80068" marR="80068" marT="40036" marB="40036" anchor="ctr">
                    <a:solidFill>
                      <a:schemeClr val="bg1"/>
                    </a:solidFill>
                  </a:tcPr>
                </a:tc>
                <a:extLst>
                  <a:ext uri="{0D108BD9-81ED-4DB2-BD59-A6C34878D82A}">
                    <a16:rowId xmlns:a16="http://schemas.microsoft.com/office/drawing/2014/main" val="10003"/>
                  </a:ext>
                </a:extLst>
              </a:tr>
              <a:tr h="344635">
                <a:tc>
                  <a:txBody>
                    <a:bodyPr/>
                    <a:lstStyle/>
                    <a:p>
                      <a:r>
                        <a:rPr lang="en-US" sz="1600" dirty="0"/>
                        <a:t>Age </a:t>
                      </a:r>
                      <a:r>
                        <a:rPr lang="en-US" sz="1600" u="none" dirty="0"/>
                        <a:t>≥</a:t>
                      </a:r>
                      <a:r>
                        <a:rPr lang="en-US" sz="1600" dirty="0"/>
                        <a:t>75</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62 (43)</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65%</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9.2 mo.</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11 mo.</a:t>
                      </a:r>
                      <a:endParaRPr lang="en-US" sz="1600" dirty="0">
                        <a:solidFill>
                          <a:srgbClr val="FF0000"/>
                        </a:solidFill>
                      </a:endParaRPr>
                    </a:p>
                  </a:txBody>
                  <a:tcPr marL="80068" marR="80068" marT="40036" marB="40036" anchor="ctr">
                    <a:solidFill>
                      <a:schemeClr val="accent1">
                        <a:lumMod val="20000"/>
                        <a:lumOff val="80000"/>
                      </a:schemeClr>
                    </a:solidFill>
                  </a:tcPr>
                </a:tc>
                <a:extLst>
                  <a:ext uri="{0D108BD9-81ED-4DB2-BD59-A6C34878D82A}">
                    <a16:rowId xmlns:a16="http://schemas.microsoft.com/office/drawing/2014/main" val="10004"/>
                  </a:ext>
                </a:extLst>
              </a:tr>
              <a:tr h="604576">
                <a:tc>
                  <a:txBody>
                    <a:bodyPr/>
                    <a:lstStyle/>
                    <a:p>
                      <a:r>
                        <a:rPr lang="en-US" sz="1600" dirty="0"/>
                        <a:t>De Novo AML</a:t>
                      </a:r>
                    </a:p>
                  </a:txBody>
                  <a:tcPr marL="80068" marR="80068" marT="40036" marB="40036" anchor="ctr">
                    <a:solidFill>
                      <a:schemeClr val="bg1"/>
                    </a:solidFill>
                  </a:tcPr>
                </a:tc>
                <a:tc>
                  <a:txBody>
                    <a:bodyPr/>
                    <a:lstStyle/>
                    <a:p>
                      <a:pPr algn="ctr"/>
                      <a:r>
                        <a:rPr lang="en-US" sz="1600" dirty="0"/>
                        <a:t>109 (75)</a:t>
                      </a:r>
                    </a:p>
                  </a:txBody>
                  <a:tcPr marL="80068" marR="80068" marT="40036" marB="40036" anchor="ctr">
                    <a:solidFill>
                      <a:schemeClr val="bg1"/>
                    </a:solidFill>
                  </a:tcPr>
                </a:tc>
                <a:tc>
                  <a:txBody>
                    <a:bodyPr/>
                    <a:lstStyle/>
                    <a:p>
                      <a:pPr algn="ctr"/>
                      <a:r>
                        <a:rPr lang="en-US" sz="1600" dirty="0"/>
                        <a:t>67%</a:t>
                      </a:r>
                    </a:p>
                  </a:txBody>
                  <a:tcPr marL="80068" marR="80068" marT="40036" marB="40036" anchor="ctr">
                    <a:solidFill>
                      <a:schemeClr val="bg1"/>
                    </a:solidFill>
                  </a:tcPr>
                </a:tc>
                <a:tc>
                  <a:txBody>
                    <a:bodyPr/>
                    <a:lstStyle/>
                    <a:p>
                      <a:pPr algn="ctr"/>
                      <a:r>
                        <a:rPr lang="en-US" sz="1600" dirty="0"/>
                        <a:t>9.4 mo.</a:t>
                      </a:r>
                    </a:p>
                  </a:txBody>
                  <a:tcPr marL="80068" marR="80068" marT="40036" marB="40036" anchor="ctr">
                    <a:solidFill>
                      <a:schemeClr val="bg1"/>
                    </a:solidFill>
                  </a:tcPr>
                </a:tc>
                <a:tc>
                  <a:txBody>
                    <a:bodyPr/>
                    <a:lstStyle/>
                    <a:p>
                      <a:pPr algn="ctr"/>
                      <a:r>
                        <a:rPr lang="en-US" sz="1600" dirty="0"/>
                        <a:t>12.5 mo.</a:t>
                      </a:r>
                    </a:p>
                  </a:txBody>
                  <a:tcPr marL="80068" marR="80068" marT="40036" marB="40036" anchor="ctr">
                    <a:solidFill>
                      <a:schemeClr val="bg1"/>
                    </a:solidFill>
                  </a:tcPr>
                </a:tc>
                <a:extLst>
                  <a:ext uri="{0D108BD9-81ED-4DB2-BD59-A6C34878D82A}">
                    <a16:rowId xmlns:a16="http://schemas.microsoft.com/office/drawing/2014/main" val="10005"/>
                  </a:ext>
                </a:extLst>
              </a:tr>
              <a:tr h="604576">
                <a:tc>
                  <a:txBody>
                    <a:bodyPr/>
                    <a:lstStyle/>
                    <a:p>
                      <a:r>
                        <a:rPr lang="en-US" sz="1600" dirty="0"/>
                        <a:t>Secondary</a:t>
                      </a:r>
                      <a:r>
                        <a:rPr lang="en-US" sz="1600" baseline="0" dirty="0"/>
                        <a:t> AML</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36 (25)</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67%</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NR </a:t>
                      </a:r>
                      <a:br>
                        <a:rPr lang="en-US" sz="1600" dirty="0"/>
                      </a:br>
                      <a:r>
                        <a:rPr lang="en-US" sz="1600" dirty="0"/>
                        <a:t>(12.5, NR)</a:t>
                      </a:r>
                      <a:endParaRPr lang="en-US" sz="1600" dirty="0">
                        <a:solidFill>
                          <a:srgbClr val="FF0000"/>
                        </a:solidFill>
                      </a:endParaRPr>
                    </a:p>
                  </a:txBody>
                  <a:tcPr marL="80068" marR="80068" marT="40036" marB="40036" anchor="ctr">
                    <a:solidFill>
                      <a:schemeClr val="accent1">
                        <a:lumMod val="20000"/>
                        <a:lumOff val="80000"/>
                      </a:schemeClr>
                    </a:solidFill>
                  </a:tcPr>
                </a:tc>
                <a:tc>
                  <a:txBody>
                    <a:bodyPr/>
                    <a:lstStyle/>
                    <a:p>
                      <a:pPr algn="ctr"/>
                      <a:r>
                        <a:rPr lang="en-US" sz="1600" dirty="0"/>
                        <a:t>NR</a:t>
                      </a:r>
                      <a:r>
                        <a:rPr lang="en-US" sz="1600" baseline="0" dirty="0"/>
                        <a:t> </a:t>
                      </a:r>
                      <a:br>
                        <a:rPr lang="en-US" sz="1600" baseline="0" dirty="0"/>
                      </a:br>
                      <a:r>
                        <a:rPr lang="en-US" sz="1600" baseline="0" dirty="0"/>
                        <a:t>(</a:t>
                      </a:r>
                      <a:r>
                        <a:rPr lang="en-US" sz="1600" dirty="0"/>
                        <a:t>14.6, NR)</a:t>
                      </a:r>
                      <a:endParaRPr lang="en-US" sz="1600" dirty="0">
                        <a:solidFill>
                          <a:srgbClr val="FF0000"/>
                        </a:solidFill>
                      </a:endParaRPr>
                    </a:p>
                  </a:txBody>
                  <a:tcPr marL="80068" marR="80068" marT="40036" marB="40036" anchor="c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8841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67"/>
            <a:ext cx="10972800" cy="794823"/>
          </a:xfrm>
        </p:spPr>
        <p:txBody>
          <a:bodyPr>
            <a:normAutofit/>
          </a:bodyPr>
          <a:lstStyle/>
          <a:p>
            <a:r>
              <a:rPr lang="en-US" sz="3800" b="1" dirty="0"/>
              <a:t>Venetoclax + LDAC</a:t>
            </a:r>
          </a:p>
        </p:txBody>
      </p:sp>
      <p:sp>
        <p:nvSpPr>
          <p:cNvPr id="6" name="Content Placeholder 12"/>
          <p:cNvSpPr>
            <a:spLocks noGrp="1"/>
          </p:cNvSpPr>
          <p:nvPr>
            <p:ph idx="1"/>
          </p:nvPr>
        </p:nvSpPr>
        <p:spPr>
          <a:xfrm>
            <a:off x="609601" y="5737793"/>
            <a:ext cx="7772793" cy="863296"/>
          </a:xfrm>
          <a:solidFill>
            <a:schemeClr val="bg1"/>
          </a:solidFill>
        </p:spPr>
        <p:txBody>
          <a:bodyPr>
            <a:normAutofit/>
          </a:bodyPr>
          <a:lstStyle/>
          <a:p>
            <a:r>
              <a:rPr lang="en-US" sz="1867" dirty="0"/>
              <a:t>3-5 day ramp up from 100 mg to target VEN dose (MTD = 600 mg/d)</a:t>
            </a:r>
          </a:p>
          <a:p>
            <a:r>
              <a:rPr lang="en-US" sz="1867" dirty="0"/>
              <a:t>LDAC 20 mg/m</a:t>
            </a:r>
            <a:r>
              <a:rPr lang="en-US" sz="1867" baseline="30000" dirty="0"/>
              <a:t>2</a:t>
            </a:r>
            <a:r>
              <a:rPr lang="en-US" sz="1867" dirty="0"/>
              <a:t> SQ, once daily d1-10, repeat Q28 days</a:t>
            </a:r>
          </a:p>
        </p:txBody>
      </p:sp>
      <p:pic>
        <p:nvPicPr>
          <p:cNvPr id="7" name="Picture 6"/>
          <p:cNvPicPr>
            <a:picLocks noChangeAspect="1"/>
          </p:cNvPicPr>
          <p:nvPr/>
        </p:nvPicPr>
        <p:blipFill>
          <a:blip r:embed="rId2"/>
          <a:stretch>
            <a:fillRect/>
          </a:stretch>
        </p:blipFill>
        <p:spPr>
          <a:xfrm>
            <a:off x="368585" y="1701032"/>
            <a:ext cx="5373696" cy="3744354"/>
          </a:xfrm>
          <a:prstGeom prst="rect">
            <a:avLst/>
          </a:prstGeom>
        </p:spPr>
      </p:pic>
      <p:pic>
        <p:nvPicPr>
          <p:cNvPr id="8" name="Picture 7"/>
          <p:cNvPicPr>
            <a:picLocks noChangeAspect="1"/>
          </p:cNvPicPr>
          <p:nvPr/>
        </p:nvPicPr>
        <p:blipFill>
          <a:blip r:embed="rId3"/>
          <a:stretch>
            <a:fillRect/>
          </a:stretch>
        </p:blipFill>
        <p:spPr>
          <a:xfrm>
            <a:off x="5987857" y="1701032"/>
            <a:ext cx="5804928" cy="3872560"/>
          </a:xfrm>
          <a:prstGeom prst="rect">
            <a:avLst/>
          </a:prstGeom>
        </p:spPr>
      </p:pic>
      <p:sp>
        <p:nvSpPr>
          <p:cNvPr id="9" name="TextBox 8"/>
          <p:cNvSpPr txBox="1"/>
          <p:nvPr/>
        </p:nvSpPr>
        <p:spPr>
          <a:xfrm>
            <a:off x="7312487" y="1208590"/>
            <a:ext cx="3620222" cy="369332"/>
          </a:xfrm>
          <a:prstGeom prst="rect">
            <a:avLst/>
          </a:prstGeom>
          <a:noFill/>
        </p:spPr>
        <p:txBody>
          <a:bodyPr wrap="none" rtlCol="0">
            <a:spAutoFit/>
          </a:bodyPr>
          <a:lstStyle/>
          <a:p>
            <a:pPr algn="ctr"/>
            <a:r>
              <a:rPr lang="en-US" sz="1800" b="1" dirty="0"/>
              <a:t>Median OS for all patients= 10.1 </a:t>
            </a:r>
            <a:r>
              <a:rPr lang="en-US" sz="1800" b="1" dirty="0" err="1"/>
              <a:t>mo</a:t>
            </a:r>
            <a:endParaRPr lang="en-US" sz="1800" b="1" dirty="0"/>
          </a:p>
        </p:txBody>
      </p:sp>
      <p:sp>
        <p:nvSpPr>
          <p:cNvPr id="10" name="Rectangle 9"/>
          <p:cNvSpPr/>
          <p:nvPr/>
        </p:nvSpPr>
        <p:spPr>
          <a:xfrm>
            <a:off x="981308" y="1206026"/>
            <a:ext cx="4148250" cy="369332"/>
          </a:xfrm>
          <a:prstGeom prst="rect">
            <a:avLst/>
          </a:prstGeom>
        </p:spPr>
        <p:txBody>
          <a:bodyPr wrap="none">
            <a:spAutoFit/>
          </a:bodyPr>
          <a:lstStyle/>
          <a:p>
            <a:pPr algn="ctr" defTabSz="457189">
              <a:defRPr/>
            </a:pPr>
            <a:r>
              <a:rPr lang="en-US" sz="1800" b="1" dirty="0"/>
              <a:t>Median duration of response: 8.1 months</a:t>
            </a:r>
          </a:p>
        </p:txBody>
      </p:sp>
      <p:sp>
        <p:nvSpPr>
          <p:cNvPr id="11" name="Rectangle 10"/>
          <p:cNvSpPr/>
          <p:nvPr/>
        </p:nvSpPr>
        <p:spPr>
          <a:xfrm>
            <a:off x="8625105" y="6488668"/>
            <a:ext cx="3559885" cy="338554"/>
          </a:xfrm>
          <a:prstGeom prst="rect">
            <a:avLst/>
          </a:prstGeom>
        </p:spPr>
        <p:txBody>
          <a:bodyPr wrap="none">
            <a:spAutoFit/>
          </a:bodyPr>
          <a:lstStyle/>
          <a:p>
            <a:r>
              <a:rPr lang="en-US" sz="1600" dirty="0"/>
              <a:t>Wei et al. </a:t>
            </a:r>
            <a:r>
              <a:rPr lang="en-US" sz="1600" i="1" dirty="0"/>
              <a:t>J </a:t>
            </a:r>
            <a:r>
              <a:rPr lang="en-US" sz="1600" i="1" dirty="0" err="1"/>
              <a:t>Clin</a:t>
            </a:r>
            <a:r>
              <a:rPr lang="en-US" sz="1600" i="1" dirty="0"/>
              <a:t> </a:t>
            </a:r>
            <a:r>
              <a:rPr lang="en-US" sz="1600" i="1" dirty="0" err="1"/>
              <a:t>Oncol</a:t>
            </a:r>
            <a:r>
              <a:rPr lang="en-US" sz="1600" i="1" dirty="0"/>
              <a:t> </a:t>
            </a:r>
            <a:r>
              <a:rPr lang="en-US" sz="1600" dirty="0"/>
              <a:t>2019, 37: 1277-84 </a:t>
            </a:r>
          </a:p>
        </p:txBody>
      </p:sp>
    </p:spTree>
    <p:extLst>
      <p:ext uri="{BB962C8B-B14F-4D97-AF65-F5344CB8AC3E}">
        <p14:creationId xmlns:p14="http://schemas.microsoft.com/office/powerpoint/2010/main" val="1997320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96"/>
            <a:ext cx="10972800" cy="1143000"/>
          </a:xfrm>
        </p:spPr>
        <p:txBody>
          <a:bodyPr>
            <a:normAutofit/>
          </a:bodyPr>
          <a:lstStyle/>
          <a:p>
            <a:r>
              <a:rPr lang="en-US" sz="4800" dirty="0"/>
              <a:t>Venetoclax doublets: toxicity</a:t>
            </a:r>
          </a:p>
        </p:txBody>
      </p:sp>
      <p:sp>
        <p:nvSpPr>
          <p:cNvPr id="3" name="Content Placeholder 2"/>
          <p:cNvSpPr>
            <a:spLocks noGrp="1"/>
          </p:cNvSpPr>
          <p:nvPr>
            <p:ph idx="1"/>
          </p:nvPr>
        </p:nvSpPr>
        <p:spPr>
          <a:xfrm>
            <a:off x="332509" y="1154660"/>
            <a:ext cx="11582400" cy="4680521"/>
          </a:xfrm>
        </p:spPr>
        <p:txBody>
          <a:bodyPr>
            <a:normAutofit fontScale="55000" lnSpcReduction="20000"/>
          </a:bodyPr>
          <a:lstStyle/>
          <a:p>
            <a:r>
              <a:rPr lang="en-US" dirty="0"/>
              <a:t>Watch for </a:t>
            </a:r>
            <a:r>
              <a:rPr lang="en-US" dirty="0" err="1"/>
              <a:t>myelosuppression</a:t>
            </a:r>
            <a:r>
              <a:rPr lang="en-US" dirty="0"/>
              <a:t> and infections</a:t>
            </a:r>
          </a:p>
          <a:p>
            <a:pPr lvl="1"/>
            <a:r>
              <a:rPr lang="en-US" dirty="0"/>
              <a:t>Perform marrow biopsy after 3-4 weeks of venetoclax—hold chemo for recovery</a:t>
            </a:r>
          </a:p>
          <a:p>
            <a:pPr lvl="1"/>
            <a:r>
              <a:rPr lang="en-US" dirty="0"/>
              <a:t>Patients not responding to two cycles are refractory</a:t>
            </a:r>
          </a:p>
          <a:p>
            <a:pPr lvl="1"/>
            <a:r>
              <a:rPr lang="en-US" dirty="0"/>
              <a:t>30 day mortality 3%, 60 day 8% (sepsis, pneumonia, AML) </a:t>
            </a:r>
          </a:p>
          <a:p>
            <a:endParaRPr lang="en-US" dirty="0"/>
          </a:p>
          <a:p>
            <a:r>
              <a:rPr lang="en-US" dirty="0"/>
              <a:t>Venetoclax dose reductions required for concurrent azole antifungals</a:t>
            </a:r>
          </a:p>
          <a:p>
            <a:pPr lvl="1"/>
            <a:r>
              <a:rPr lang="en-US" dirty="0"/>
              <a:t>200 mg if moderate  CYP3A4 inhibitors (fluconazole, </a:t>
            </a:r>
            <a:r>
              <a:rPr lang="en-US" dirty="0" err="1"/>
              <a:t>isavuconazole</a:t>
            </a:r>
            <a:r>
              <a:rPr lang="en-US" dirty="0"/>
              <a:t>)</a:t>
            </a:r>
          </a:p>
          <a:p>
            <a:pPr lvl="1"/>
            <a:r>
              <a:rPr lang="en-US" dirty="0"/>
              <a:t>70-100 mg if strong CYP3A4 inhibitors (</a:t>
            </a:r>
            <a:r>
              <a:rPr lang="en-US" dirty="0" err="1"/>
              <a:t>posaconazole</a:t>
            </a:r>
            <a:r>
              <a:rPr lang="en-US" dirty="0"/>
              <a:t>, </a:t>
            </a:r>
            <a:r>
              <a:rPr lang="en-US" dirty="0" err="1"/>
              <a:t>voriconazole</a:t>
            </a:r>
            <a:r>
              <a:rPr lang="en-US" dirty="0"/>
              <a:t>)</a:t>
            </a:r>
          </a:p>
          <a:p>
            <a:endParaRPr lang="en-US" dirty="0"/>
          </a:p>
          <a:p>
            <a:r>
              <a:rPr lang="en-US" dirty="0"/>
              <a:t>TLS not seen on trials, does occur rarely in practice</a:t>
            </a:r>
          </a:p>
          <a:p>
            <a:pPr lvl="1"/>
            <a:r>
              <a:rPr lang="en-US" dirty="0"/>
              <a:t>label recommends inpatient hospitalization for initiation/ramp up</a:t>
            </a:r>
          </a:p>
          <a:p>
            <a:pPr lvl="1"/>
            <a:r>
              <a:rPr lang="en-US" dirty="0" err="1"/>
              <a:t>cytoreduction</a:t>
            </a:r>
            <a:r>
              <a:rPr lang="en-US" dirty="0"/>
              <a:t> prior to initiation</a:t>
            </a:r>
          </a:p>
          <a:p>
            <a:pPr lvl="1"/>
            <a:r>
              <a:rPr lang="en-US" dirty="0"/>
              <a:t>allopurinol, oral or IV hydration</a:t>
            </a:r>
          </a:p>
          <a:p>
            <a:pPr lvl="1"/>
            <a:r>
              <a:rPr lang="en-US" dirty="0"/>
              <a:t>lab monitoring within hours of first dose and each increase</a:t>
            </a:r>
          </a:p>
        </p:txBody>
      </p:sp>
      <p:sp>
        <p:nvSpPr>
          <p:cNvPr id="4" name="Rectangle 3"/>
          <p:cNvSpPr/>
          <p:nvPr/>
        </p:nvSpPr>
        <p:spPr>
          <a:xfrm>
            <a:off x="6628085" y="6019521"/>
            <a:ext cx="5525167" cy="830997"/>
          </a:xfrm>
          <a:prstGeom prst="rect">
            <a:avLst/>
          </a:prstGeom>
        </p:spPr>
        <p:txBody>
          <a:bodyPr wrap="none">
            <a:spAutoFit/>
          </a:bodyPr>
          <a:lstStyle/>
          <a:p>
            <a:r>
              <a:rPr lang="en-US" sz="1600" dirty="0" err="1"/>
              <a:t>DiNardo</a:t>
            </a:r>
            <a:r>
              <a:rPr lang="en-US" sz="1600" dirty="0"/>
              <a:t> CD, </a:t>
            </a:r>
            <a:r>
              <a:rPr lang="en-US" sz="1600" i="1" dirty="0"/>
              <a:t>Blood</a:t>
            </a:r>
            <a:r>
              <a:rPr lang="nl-NL" sz="1600" dirty="0"/>
              <a:t>. 2019 Jan 3;133(1):7-17</a:t>
            </a:r>
          </a:p>
          <a:p>
            <a:r>
              <a:rPr lang="pl-PL" sz="1600" dirty="0" err="1"/>
              <a:t>Jonas</a:t>
            </a:r>
            <a:r>
              <a:rPr lang="pl-PL" sz="1600" dirty="0"/>
              <a:t> BA and </a:t>
            </a:r>
            <a:r>
              <a:rPr lang="pl-PL" sz="1600" dirty="0" err="1"/>
              <a:t>Pollyea</a:t>
            </a:r>
            <a:r>
              <a:rPr lang="pl-PL" sz="1600" dirty="0"/>
              <a:t> DA, Leukemia. 2019 Dec;33(12):2795-2804</a:t>
            </a:r>
          </a:p>
          <a:p>
            <a:r>
              <a:rPr lang="nl-NL" sz="1600" dirty="0" err="1"/>
              <a:t>DiNardo</a:t>
            </a:r>
            <a:r>
              <a:rPr lang="nl-NL" sz="1600" dirty="0"/>
              <a:t> CD </a:t>
            </a:r>
            <a:r>
              <a:rPr lang="nl-NL" sz="1600" dirty="0" err="1"/>
              <a:t>and</a:t>
            </a:r>
            <a:r>
              <a:rPr lang="nl-NL" sz="1600" dirty="0"/>
              <a:t> Wei AH, Blood. 2020 Jan 9;135(2):85-96.</a:t>
            </a:r>
            <a:endParaRPr lang="en-US" sz="1600" dirty="0"/>
          </a:p>
        </p:txBody>
      </p:sp>
    </p:spTree>
    <p:extLst>
      <p:ext uri="{BB962C8B-B14F-4D97-AF65-F5344CB8AC3E}">
        <p14:creationId xmlns:p14="http://schemas.microsoft.com/office/powerpoint/2010/main" val="2227533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125"/>
            <a:ext cx="10972800" cy="1143000"/>
          </a:xfrm>
        </p:spPr>
        <p:txBody>
          <a:bodyPr>
            <a:normAutofit/>
          </a:bodyPr>
          <a:lstStyle/>
          <a:p>
            <a:r>
              <a:rPr lang="en-US" sz="3800" b="1" dirty="0"/>
              <a:t>Age &gt;65: to induce or not to induce?</a:t>
            </a:r>
            <a:endParaRPr lang="en-US" sz="3800" b="1" dirty="0">
              <a:solidFill>
                <a:srgbClr val="000000"/>
              </a:solidFill>
            </a:endParaRPr>
          </a:p>
        </p:txBody>
      </p:sp>
      <p:sp>
        <p:nvSpPr>
          <p:cNvPr id="9" name="TextBox 8"/>
          <p:cNvSpPr txBox="1"/>
          <p:nvPr/>
        </p:nvSpPr>
        <p:spPr>
          <a:xfrm>
            <a:off x="7096251" y="6169482"/>
            <a:ext cx="5019130" cy="584775"/>
          </a:xfrm>
          <a:prstGeom prst="rect">
            <a:avLst/>
          </a:prstGeom>
          <a:noFill/>
        </p:spPr>
        <p:txBody>
          <a:bodyPr wrap="none" rtlCol="0">
            <a:spAutoFit/>
          </a:bodyPr>
          <a:lstStyle/>
          <a:p>
            <a:pPr algn="r"/>
            <a:r>
              <a:rPr lang="en-US" sz="1600" dirty="0">
                <a:solidFill>
                  <a:srgbClr val="000000"/>
                </a:solidFill>
              </a:rPr>
              <a:t>Lancet J, et al. J </a:t>
            </a:r>
            <a:r>
              <a:rPr lang="en-US" sz="1600" dirty="0" err="1">
                <a:solidFill>
                  <a:srgbClr val="000000"/>
                </a:solidFill>
              </a:rPr>
              <a:t>Clin</a:t>
            </a:r>
            <a:r>
              <a:rPr lang="en-US" sz="1600" dirty="0">
                <a:solidFill>
                  <a:srgbClr val="000000"/>
                </a:solidFill>
              </a:rPr>
              <a:t> </a:t>
            </a:r>
            <a:r>
              <a:rPr lang="en-US" sz="1600" dirty="0" err="1">
                <a:solidFill>
                  <a:srgbClr val="000000"/>
                </a:solidFill>
              </a:rPr>
              <a:t>Oncol</a:t>
            </a:r>
            <a:r>
              <a:rPr lang="en-US" sz="1600" dirty="0">
                <a:solidFill>
                  <a:srgbClr val="000000"/>
                </a:solidFill>
              </a:rPr>
              <a:t>. 2018 Sep 10;36(26):2684-2692</a:t>
            </a:r>
          </a:p>
          <a:p>
            <a:pPr algn="r"/>
            <a:r>
              <a:rPr lang="en-US" sz="1600" dirty="0" err="1"/>
              <a:t>DiNardo</a:t>
            </a:r>
            <a:r>
              <a:rPr lang="en-US" sz="1600" dirty="0"/>
              <a:t> CD, </a:t>
            </a:r>
            <a:r>
              <a:rPr lang="en-US" sz="1600" i="1" dirty="0"/>
              <a:t>Blood</a:t>
            </a:r>
            <a:r>
              <a:rPr lang="nl-NL" sz="1600" dirty="0"/>
              <a:t>. 2019 Jan 3;133(1):7-17</a:t>
            </a:r>
            <a:endParaRPr lang="en-US" sz="1600" dirty="0"/>
          </a:p>
        </p:txBody>
      </p:sp>
      <p:sp>
        <p:nvSpPr>
          <p:cNvPr id="14" name="TextBox 13"/>
          <p:cNvSpPr txBox="1"/>
          <p:nvPr/>
        </p:nvSpPr>
        <p:spPr>
          <a:xfrm>
            <a:off x="7003886" y="5229959"/>
            <a:ext cx="184731" cy="584775"/>
          </a:xfrm>
          <a:prstGeom prst="rect">
            <a:avLst/>
          </a:prstGeom>
          <a:noFill/>
        </p:spPr>
        <p:txBody>
          <a:bodyPr wrap="none" rtlCol="0">
            <a:spAutoFit/>
          </a:bodyPr>
          <a:lstStyle/>
          <a:p>
            <a:endParaRPr lang="en-US" sz="3200" dirty="0"/>
          </a:p>
        </p:txBody>
      </p:sp>
      <p:sp>
        <p:nvSpPr>
          <p:cNvPr id="12" name="TextBox 11"/>
          <p:cNvSpPr txBox="1"/>
          <p:nvPr/>
        </p:nvSpPr>
        <p:spPr>
          <a:xfrm>
            <a:off x="1167641" y="1263470"/>
            <a:ext cx="3191838" cy="707886"/>
          </a:xfrm>
          <a:prstGeom prst="rect">
            <a:avLst/>
          </a:prstGeom>
          <a:noFill/>
        </p:spPr>
        <p:txBody>
          <a:bodyPr wrap="square" rtlCol="0">
            <a:spAutoFit/>
          </a:bodyPr>
          <a:lstStyle/>
          <a:p>
            <a:pPr algn="ctr"/>
            <a:r>
              <a:rPr lang="en-US" sz="2000" b="1" dirty="0"/>
              <a:t>Fit patients, age 60-75 with t-AML or AML-MRC</a:t>
            </a:r>
          </a:p>
        </p:txBody>
      </p:sp>
      <p:pic>
        <p:nvPicPr>
          <p:cNvPr id="15" name="Picture 1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250558" y="2185309"/>
            <a:ext cx="4937557" cy="3338066"/>
          </a:xfrm>
          <a:prstGeom prst="rect">
            <a:avLst/>
          </a:prstGeom>
        </p:spPr>
      </p:pic>
      <p:sp>
        <p:nvSpPr>
          <p:cNvPr id="16" name="TextBox 15"/>
          <p:cNvSpPr txBox="1"/>
          <p:nvPr/>
        </p:nvSpPr>
        <p:spPr>
          <a:xfrm>
            <a:off x="2057376" y="5553748"/>
            <a:ext cx="1823320" cy="400110"/>
          </a:xfrm>
          <a:prstGeom prst="rect">
            <a:avLst/>
          </a:prstGeom>
          <a:noFill/>
        </p:spPr>
        <p:txBody>
          <a:bodyPr wrap="none" rtlCol="0">
            <a:spAutoFit/>
          </a:bodyPr>
          <a:lstStyle/>
          <a:p>
            <a:pPr algn="ctr"/>
            <a:r>
              <a:rPr lang="en-US" sz="2000" dirty="0"/>
              <a:t>CPX-351 vs. 7+3</a:t>
            </a:r>
          </a:p>
        </p:txBody>
      </p:sp>
      <p:sp>
        <p:nvSpPr>
          <p:cNvPr id="17" name="TextBox 16"/>
          <p:cNvSpPr txBox="1"/>
          <p:nvPr/>
        </p:nvSpPr>
        <p:spPr>
          <a:xfrm>
            <a:off x="7938502" y="1320097"/>
            <a:ext cx="2913753" cy="400110"/>
          </a:xfrm>
          <a:prstGeom prst="rect">
            <a:avLst/>
          </a:prstGeom>
          <a:noFill/>
        </p:spPr>
        <p:txBody>
          <a:bodyPr wrap="square" rtlCol="0">
            <a:spAutoFit/>
          </a:bodyPr>
          <a:lstStyle/>
          <a:p>
            <a:pPr algn="ctr"/>
            <a:r>
              <a:rPr lang="en-US" sz="2000" b="1" dirty="0"/>
              <a:t>Unfit patients, age &gt;65</a:t>
            </a:r>
          </a:p>
        </p:txBody>
      </p:sp>
      <p:sp>
        <p:nvSpPr>
          <p:cNvPr id="18" name="TextBox 17"/>
          <p:cNvSpPr txBox="1"/>
          <p:nvPr/>
        </p:nvSpPr>
        <p:spPr>
          <a:xfrm>
            <a:off x="6735207" y="5537903"/>
            <a:ext cx="4847193" cy="400110"/>
          </a:xfrm>
          <a:prstGeom prst="rect">
            <a:avLst/>
          </a:prstGeom>
          <a:noFill/>
        </p:spPr>
        <p:txBody>
          <a:bodyPr wrap="square" rtlCol="0">
            <a:spAutoFit/>
          </a:bodyPr>
          <a:lstStyle/>
          <a:p>
            <a:pPr algn="ctr"/>
            <a:r>
              <a:rPr lang="en-US" sz="2000" dirty="0"/>
              <a:t>Venetoclax+ HMA</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6951" y="1953085"/>
            <a:ext cx="6349497" cy="3286578"/>
          </a:xfrm>
          <a:prstGeom prst="rect">
            <a:avLst/>
          </a:prstGeom>
        </p:spPr>
      </p:pic>
    </p:spTree>
    <p:extLst>
      <p:ext uri="{BB962C8B-B14F-4D97-AF65-F5344CB8AC3E}">
        <p14:creationId xmlns:p14="http://schemas.microsoft.com/office/powerpoint/2010/main" val="1042112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11"/>
            <a:ext cx="10972800" cy="1143000"/>
          </a:xfrm>
        </p:spPr>
        <p:txBody>
          <a:bodyPr>
            <a:normAutofit/>
          </a:bodyPr>
          <a:lstStyle/>
          <a:p>
            <a:r>
              <a:rPr lang="en-US" sz="3800" b="1" dirty="0"/>
              <a:t>Survival after progression to venetoclax doublets</a:t>
            </a:r>
          </a:p>
        </p:txBody>
      </p:sp>
      <p:sp>
        <p:nvSpPr>
          <p:cNvPr id="3" name="Text Placeholder 8"/>
          <p:cNvSpPr txBox="1">
            <a:spLocks/>
          </p:cNvSpPr>
          <p:nvPr/>
        </p:nvSpPr>
        <p:spPr>
          <a:xfrm>
            <a:off x="1106962" y="6382512"/>
            <a:ext cx="11085039" cy="475488"/>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400" dirty="0">
              <a:solidFill>
                <a:srgbClr val="000000"/>
              </a:solidFill>
            </a:endParaRPr>
          </a:p>
          <a:p>
            <a:pPr algn="r"/>
            <a:r>
              <a:rPr lang="en-US" sz="1600" dirty="0" err="1">
                <a:solidFill>
                  <a:srgbClr val="000000"/>
                </a:solidFill>
              </a:rPr>
              <a:t>Maiti</a:t>
            </a:r>
            <a:r>
              <a:rPr lang="en-US" sz="1600" dirty="0">
                <a:solidFill>
                  <a:srgbClr val="000000"/>
                </a:solidFill>
              </a:rPr>
              <a:t> A, et al. ASH 2019. Abstract 738.</a:t>
            </a:r>
          </a:p>
        </p:txBody>
      </p:sp>
      <p:pic>
        <p:nvPicPr>
          <p:cNvPr id="4" name="Picture 3"/>
          <p:cNvPicPr>
            <a:picLocks noChangeAspect="1"/>
          </p:cNvPicPr>
          <p:nvPr/>
        </p:nvPicPr>
        <p:blipFill>
          <a:blip r:embed="rId2"/>
          <a:stretch>
            <a:fillRect/>
          </a:stretch>
        </p:blipFill>
        <p:spPr>
          <a:xfrm>
            <a:off x="1807178" y="1300828"/>
            <a:ext cx="8634055" cy="4805149"/>
          </a:xfrm>
          <a:prstGeom prst="rect">
            <a:avLst/>
          </a:prstGeom>
        </p:spPr>
      </p:pic>
    </p:spTree>
    <p:extLst>
      <p:ext uri="{BB962C8B-B14F-4D97-AF65-F5344CB8AC3E}">
        <p14:creationId xmlns:p14="http://schemas.microsoft.com/office/powerpoint/2010/main" val="1462410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84" y="250739"/>
            <a:ext cx="10972800" cy="857251"/>
          </a:xfrm>
        </p:spPr>
        <p:txBody>
          <a:bodyPr>
            <a:noAutofit/>
          </a:bodyPr>
          <a:lstStyle/>
          <a:p>
            <a:r>
              <a:rPr lang="en-US" sz="3200" b="1" dirty="0">
                <a:latin typeface="Arial"/>
                <a:cs typeface="Arial"/>
              </a:rPr>
              <a:t>Transplant after frontline venetoclax regimens</a:t>
            </a:r>
          </a:p>
        </p:txBody>
      </p:sp>
      <p:sp>
        <p:nvSpPr>
          <p:cNvPr id="8" name="Content Placeholder 5"/>
          <p:cNvSpPr>
            <a:spLocks noGrp="1"/>
          </p:cNvSpPr>
          <p:nvPr>
            <p:ph idx="1"/>
          </p:nvPr>
        </p:nvSpPr>
        <p:spPr>
          <a:xfrm>
            <a:off x="369475" y="1579489"/>
            <a:ext cx="4387460" cy="3431893"/>
          </a:xfrm>
        </p:spPr>
        <p:txBody>
          <a:bodyPr>
            <a:noAutofit/>
          </a:bodyPr>
          <a:lstStyle/>
          <a:p>
            <a:pPr marL="257168" indent="-257168">
              <a:spcBef>
                <a:spcPts val="0"/>
              </a:spcBef>
              <a:spcAft>
                <a:spcPts val="1200"/>
              </a:spcAft>
              <a:buFont typeface="Wingdings" panose="05000000000000000000" pitchFamily="2" charset="2"/>
              <a:buChar char="§"/>
              <a:defRPr/>
            </a:pPr>
            <a:r>
              <a:rPr lang="en-US" sz="1867" dirty="0">
                <a:solidFill>
                  <a:srgbClr val="000000"/>
                </a:solidFill>
                <a:latin typeface="Arial"/>
                <a:ea typeface="Calibri" panose="020F0502020204030204" pitchFamily="34" charset="0"/>
                <a:cs typeface="Arial"/>
              </a:rPr>
              <a:t>10% (31/304 patients) received SCT </a:t>
            </a:r>
          </a:p>
          <a:p>
            <a:pPr marL="600060" lvl="1" indent="-257168">
              <a:spcBef>
                <a:spcPts val="0"/>
              </a:spcBef>
              <a:spcAft>
                <a:spcPts val="1200"/>
              </a:spcAft>
              <a:buFont typeface="Wingdings" panose="05000000000000000000" pitchFamily="2" charset="2"/>
              <a:buChar char="§"/>
              <a:defRPr/>
            </a:pPr>
            <a:r>
              <a:rPr lang="en-US" sz="1867" dirty="0">
                <a:solidFill>
                  <a:srgbClr val="000000"/>
                </a:solidFill>
                <a:latin typeface="Arial"/>
                <a:ea typeface="Calibri" panose="020F0502020204030204" pitchFamily="34" charset="0"/>
                <a:cs typeface="Arial"/>
              </a:rPr>
              <a:t>26/31 (84%) in CR/</a:t>
            </a:r>
            <a:r>
              <a:rPr lang="en-US" sz="1867" dirty="0" err="1">
                <a:solidFill>
                  <a:srgbClr val="000000"/>
                </a:solidFill>
                <a:latin typeface="Arial"/>
                <a:ea typeface="Calibri" panose="020F0502020204030204" pitchFamily="34" charset="0"/>
                <a:cs typeface="Arial"/>
              </a:rPr>
              <a:t>CRi</a:t>
            </a:r>
            <a:endParaRPr lang="en-US" sz="1867" dirty="0">
              <a:solidFill>
                <a:srgbClr val="000000"/>
              </a:solidFill>
              <a:latin typeface="Arial"/>
              <a:ea typeface="Calibri" panose="020F0502020204030204" pitchFamily="34" charset="0"/>
              <a:cs typeface="Arial"/>
            </a:endParaRPr>
          </a:p>
          <a:p>
            <a:pPr marL="600060" lvl="1" indent="-257168">
              <a:spcBef>
                <a:spcPts val="0"/>
              </a:spcBef>
              <a:spcAft>
                <a:spcPts val="1200"/>
              </a:spcAft>
              <a:buFont typeface="Wingdings" panose="05000000000000000000" pitchFamily="2" charset="2"/>
              <a:buChar char="§"/>
              <a:defRPr/>
            </a:pPr>
            <a:r>
              <a:rPr lang="en-US" sz="1867" dirty="0">
                <a:solidFill>
                  <a:srgbClr val="000000"/>
                </a:solidFill>
                <a:latin typeface="Arial"/>
                <a:ea typeface="Calibri" panose="020F0502020204030204" pitchFamily="34" charset="0"/>
                <a:cs typeface="Arial"/>
              </a:rPr>
              <a:t>Median age 69 (63-76)</a:t>
            </a:r>
          </a:p>
          <a:p>
            <a:pPr marL="257168" indent="-257168">
              <a:spcBef>
                <a:spcPts val="0"/>
              </a:spcBef>
              <a:spcAft>
                <a:spcPts val="1200"/>
              </a:spcAft>
              <a:buFont typeface="Wingdings" panose="05000000000000000000" pitchFamily="2" charset="2"/>
              <a:buChar char="§"/>
              <a:defRPr/>
            </a:pPr>
            <a:r>
              <a:rPr lang="en-US" sz="1867" dirty="0">
                <a:solidFill>
                  <a:srgbClr val="000000"/>
                </a:solidFill>
                <a:latin typeface="Arial"/>
                <a:ea typeface="Calibri" panose="020F0502020204030204" pitchFamily="34" charset="0"/>
                <a:cs typeface="Arial"/>
              </a:rPr>
              <a:t>68% (21/31) remained alive at </a:t>
            </a:r>
            <a:br>
              <a:rPr lang="en-US" sz="1867" dirty="0">
                <a:solidFill>
                  <a:srgbClr val="000000"/>
                </a:solidFill>
                <a:latin typeface="Arial"/>
                <a:ea typeface="Calibri" panose="020F0502020204030204" pitchFamily="34" charset="0"/>
                <a:cs typeface="Arial"/>
              </a:rPr>
            </a:br>
            <a:r>
              <a:rPr lang="en-US" sz="1867" dirty="0">
                <a:solidFill>
                  <a:srgbClr val="000000"/>
                </a:solidFill>
                <a:latin typeface="Arial"/>
                <a:ea typeface="Calibri" panose="020F0502020204030204" pitchFamily="34" charset="0"/>
                <a:cs typeface="Arial"/>
              </a:rPr>
              <a:t>12 months post-HSCT</a:t>
            </a:r>
          </a:p>
          <a:p>
            <a:pPr marL="257168" indent="-257168">
              <a:spcBef>
                <a:spcPts val="0"/>
              </a:spcBef>
              <a:spcAft>
                <a:spcPts val="1200"/>
              </a:spcAft>
              <a:buFont typeface="Wingdings" panose="05000000000000000000" pitchFamily="2" charset="2"/>
              <a:buChar char="§"/>
              <a:defRPr/>
            </a:pPr>
            <a:r>
              <a:rPr lang="en-US" sz="1867" dirty="0">
                <a:solidFill>
                  <a:srgbClr val="000000"/>
                </a:solidFill>
                <a:latin typeface="Arial"/>
                <a:ea typeface="Calibri" panose="020F0502020204030204" pitchFamily="34" charset="0"/>
                <a:cs typeface="Arial"/>
              </a:rPr>
              <a:t>55% (17/31) of all patients that had HSCT had post-transplant remission of ≥ 12 months</a:t>
            </a:r>
          </a:p>
          <a:p>
            <a:pPr marL="600060" lvl="1" indent="-257168">
              <a:spcBef>
                <a:spcPts val="0"/>
              </a:spcBef>
              <a:spcAft>
                <a:spcPts val="1200"/>
              </a:spcAft>
              <a:buFont typeface="Wingdings" panose="05000000000000000000" pitchFamily="2" charset="2"/>
              <a:buChar char="§"/>
              <a:defRPr/>
            </a:pPr>
            <a:r>
              <a:rPr lang="en-US" sz="1867" b="1" dirty="0">
                <a:solidFill>
                  <a:srgbClr val="000000"/>
                </a:solidFill>
                <a:latin typeface="Arial"/>
                <a:ea typeface="Calibri" panose="020F0502020204030204" pitchFamily="34" charset="0"/>
                <a:cs typeface="Arial"/>
              </a:rPr>
              <a:t>71% </a:t>
            </a:r>
            <a:r>
              <a:rPr lang="en-US" sz="1867" dirty="0">
                <a:solidFill>
                  <a:srgbClr val="000000"/>
                </a:solidFill>
                <a:latin typeface="Arial"/>
                <a:ea typeface="Calibri" panose="020F0502020204030204" pitchFamily="34" charset="0"/>
                <a:cs typeface="Arial"/>
              </a:rPr>
              <a:t>(12/17) of those patients remained in remission for </a:t>
            </a:r>
            <a:br>
              <a:rPr lang="en-US" sz="1867" dirty="0">
                <a:solidFill>
                  <a:srgbClr val="000000"/>
                </a:solidFill>
                <a:latin typeface="Arial"/>
                <a:ea typeface="Calibri" panose="020F0502020204030204" pitchFamily="34" charset="0"/>
                <a:cs typeface="Arial"/>
              </a:rPr>
            </a:br>
            <a:r>
              <a:rPr lang="en-US" sz="1867" dirty="0">
                <a:solidFill>
                  <a:srgbClr val="000000"/>
                </a:solidFill>
                <a:latin typeface="Arial"/>
                <a:ea typeface="Calibri" panose="020F0502020204030204" pitchFamily="34" charset="0"/>
                <a:cs typeface="Arial"/>
              </a:rPr>
              <a:t>≥ 2 years</a:t>
            </a:r>
          </a:p>
        </p:txBody>
      </p:sp>
      <p:sp>
        <p:nvSpPr>
          <p:cNvPr id="9" name="Text Placeholder 6"/>
          <p:cNvSpPr txBox="1">
            <a:spLocks/>
          </p:cNvSpPr>
          <p:nvPr/>
        </p:nvSpPr>
        <p:spPr>
          <a:xfrm>
            <a:off x="1109472" y="6501384"/>
            <a:ext cx="11082528" cy="35661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err="1">
                <a:solidFill>
                  <a:schemeClr val="tx1"/>
                </a:solidFill>
                <a:latin typeface="Arial"/>
                <a:cs typeface="Arial"/>
              </a:rPr>
              <a:t>Pratz</a:t>
            </a:r>
            <a:r>
              <a:rPr lang="en-US" sz="1600" dirty="0">
                <a:solidFill>
                  <a:schemeClr val="tx1"/>
                </a:solidFill>
                <a:latin typeface="Arial"/>
                <a:cs typeface="Arial"/>
              </a:rPr>
              <a:t> K, et al. ASH 2019. Abstract 264.</a:t>
            </a:r>
          </a:p>
        </p:txBody>
      </p:sp>
      <p:pic>
        <p:nvPicPr>
          <p:cNvPr id="6" name="Picture 5" descr="A screenshot of a computer&#10;&#10;Description automatically generated">
            <a:extLst>
              <a:ext uri="{FF2B5EF4-FFF2-40B4-BE49-F238E27FC236}">
                <a16:creationId xmlns:a16="http://schemas.microsoft.com/office/drawing/2014/main" id="{F21466B8-71D6-492A-B005-232EAEFE63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1321" y="1663034"/>
            <a:ext cx="7037510" cy="3893691"/>
          </a:xfrm>
          <a:prstGeom prst="rect">
            <a:avLst/>
          </a:prstGeom>
        </p:spPr>
      </p:pic>
    </p:spTree>
    <p:extLst>
      <p:ext uri="{BB962C8B-B14F-4D97-AF65-F5344CB8AC3E}">
        <p14:creationId xmlns:p14="http://schemas.microsoft.com/office/powerpoint/2010/main" val="545487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4CA522F3-9CAD-194C-B8E2-A5DBA8F4CF53}"/>
              </a:ext>
            </a:extLst>
          </p:cNvPr>
          <p:cNvGraphicFramePr>
            <a:graphicFrameLocks/>
          </p:cNvGraphicFramePr>
          <p:nvPr>
            <p:extLst>
              <p:ext uri="{D42A27DB-BD31-4B8C-83A1-F6EECF244321}">
                <p14:modId xmlns:p14="http://schemas.microsoft.com/office/powerpoint/2010/main" val="1893513092"/>
              </p:ext>
            </p:extLst>
          </p:nvPr>
        </p:nvGraphicFramePr>
        <p:xfrm>
          <a:off x="1106424" y="1184162"/>
          <a:ext cx="9939529" cy="4489675"/>
        </p:xfrm>
        <a:graphic>
          <a:graphicData uri="http://schemas.openxmlformats.org/drawingml/2006/table">
            <a:tbl>
              <a:tblPr firstRow="1" bandRow="1">
                <a:tableStyleId>{21E4AEA4-8DFA-4A89-87EB-49C32662AFE0}</a:tableStyleId>
              </a:tblPr>
              <a:tblGrid>
                <a:gridCol w="4599432">
                  <a:extLst>
                    <a:ext uri="{9D8B030D-6E8A-4147-A177-3AD203B41FA5}">
                      <a16:colId xmlns:a16="http://schemas.microsoft.com/office/drawing/2014/main" val="2901513083"/>
                    </a:ext>
                  </a:extLst>
                </a:gridCol>
                <a:gridCol w="2450592">
                  <a:extLst>
                    <a:ext uri="{9D8B030D-6E8A-4147-A177-3AD203B41FA5}">
                      <a16:colId xmlns:a16="http://schemas.microsoft.com/office/drawing/2014/main" val="20000"/>
                    </a:ext>
                  </a:extLst>
                </a:gridCol>
                <a:gridCol w="2889505">
                  <a:extLst>
                    <a:ext uri="{9D8B030D-6E8A-4147-A177-3AD203B41FA5}">
                      <a16:colId xmlns:a16="http://schemas.microsoft.com/office/drawing/2014/main" val="20001"/>
                    </a:ext>
                  </a:extLst>
                </a:gridCol>
              </a:tblGrid>
              <a:tr h="606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lt1"/>
                        </a:solidFill>
                        <a:effectLst/>
                        <a:latin typeface="+mn-lt"/>
                        <a:ea typeface="+mn-ea"/>
                        <a:cs typeface="+mn-cs"/>
                      </a:endParaRPr>
                    </a:p>
                  </a:txBody>
                  <a:tcPr marL="182880" marR="182880" marT="91440" marB="9144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Percent with Patients</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algn="ctr"/>
                      <a:r>
                        <a:rPr lang="en-US" sz="2000" b="1" kern="1200" dirty="0">
                          <a:solidFill>
                            <a:schemeClr val="lt1"/>
                          </a:solidFill>
                          <a:effectLst/>
                          <a:latin typeface="+mn-lt"/>
                          <a:ea typeface="+mn-ea"/>
                          <a:cs typeface="+mn-cs"/>
                        </a:rPr>
                        <a:t>Number of Patients (Median)</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extLst>
                  <a:ext uri="{0D108BD9-81ED-4DB2-BD59-A6C34878D82A}">
                    <a16:rowId xmlns:a16="http://schemas.microsoft.com/office/drawing/2014/main" val="10000"/>
                  </a:ext>
                </a:extLst>
              </a:tr>
              <a:tr h="478230">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Follicular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96</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5</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extLst>
                  <a:ext uri="{0D108BD9-81ED-4DB2-BD59-A6C34878D82A}">
                    <a16:rowId xmlns:a16="http://schemas.microsoft.com/office/drawing/2014/main" val="10001"/>
                  </a:ext>
                </a:extLst>
              </a:tr>
              <a:tr h="478230">
                <a:tc>
                  <a:txBody>
                    <a:bodyPr/>
                    <a:lstStyle/>
                    <a:p>
                      <a:pPr algn="l" fontAlgn="ctr"/>
                      <a:r>
                        <a:rPr lang="en-US" sz="2000" b="0" i="0" u="none" strike="noStrike">
                          <a:solidFill>
                            <a:srgbClr val="000000"/>
                          </a:solidFill>
                          <a:effectLst/>
                          <a:latin typeface="Arial" panose="020B0604020202020204" pitchFamily="34" charset="0"/>
                          <a:cs typeface="Arial" panose="020B0604020202020204" pitchFamily="34" charset="0"/>
                        </a:rPr>
                        <a:t>Mantle cell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80</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3</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4094">
                <a:tc>
                  <a:txBody>
                    <a:bodyPr/>
                    <a:lstStyle/>
                    <a:p>
                      <a:pPr algn="l" fontAlgn="ctr"/>
                      <a:r>
                        <a:rPr lang="en-US" sz="2000" b="0" i="0" u="none" strike="noStrike">
                          <a:solidFill>
                            <a:srgbClr val="000000"/>
                          </a:solidFill>
                          <a:effectLst/>
                          <a:latin typeface="Arial" panose="020B0604020202020204" pitchFamily="34" charset="0"/>
                          <a:cs typeface="Arial" panose="020B0604020202020204" pitchFamily="34" charset="0"/>
                        </a:rPr>
                        <a:t>Hodgkin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4"/>
                    </a:solidFill>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96</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4"/>
                    </a:solidFill>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3</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4"/>
                    </a:solidFill>
                  </a:tcPr>
                </a:tc>
                <a:extLst>
                  <a:ext uri="{0D108BD9-81ED-4DB2-BD59-A6C34878D82A}">
                    <a16:rowId xmlns:a16="http://schemas.microsoft.com/office/drawing/2014/main" val="831119618"/>
                  </a:ext>
                </a:extLst>
              </a:tr>
              <a:tr h="478230">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Relapsed/refractory diffuse large </a:t>
                      </a:r>
                      <a:br>
                        <a:rPr lang="en-US" sz="2000" b="0" i="0" u="none" strike="noStrike" dirty="0">
                          <a:solidFill>
                            <a:srgbClr val="000000"/>
                          </a:solidFill>
                          <a:effectLst/>
                          <a:latin typeface="Arial" panose="020B0604020202020204" pitchFamily="34" charset="0"/>
                          <a:cs typeface="Arial" panose="020B0604020202020204" pitchFamily="34" charset="0"/>
                        </a:rPr>
                      </a:br>
                      <a:r>
                        <a:rPr lang="en-US" sz="2000" b="0" i="0" u="none" strike="noStrike" dirty="0">
                          <a:solidFill>
                            <a:srgbClr val="000000"/>
                          </a:solidFill>
                          <a:effectLst/>
                          <a:latin typeface="Arial" panose="020B0604020202020204" pitchFamily="34" charset="0"/>
                          <a:cs typeface="Arial" panose="020B0604020202020204" pitchFamily="34" charset="0"/>
                        </a:rPr>
                        <a:t>B-cell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80</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3</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72538"/>
                  </a:ext>
                </a:extLst>
              </a:tr>
              <a:tr h="478230">
                <a:tc>
                  <a:txBody>
                    <a:bodyPr/>
                    <a:lstStyle/>
                    <a:p>
                      <a:pPr algn="l" fontAlgn="ctr"/>
                      <a:r>
                        <a:rPr lang="en-US" sz="2000" b="0" i="0" u="none" strike="noStrike">
                          <a:solidFill>
                            <a:srgbClr val="000000"/>
                          </a:solidFill>
                          <a:effectLst/>
                          <a:latin typeface="Arial" panose="020B0604020202020204" pitchFamily="34" charset="0"/>
                          <a:cs typeface="Arial" panose="020B0604020202020204" pitchFamily="34" charset="0"/>
                        </a:rPr>
                        <a:t>Peripheral T-cell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4"/>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48</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4"/>
                    </a:solidFill>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2</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4"/>
                    </a:solidFill>
                  </a:tcPr>
                </a:tc>
                <a:extLst>
                  <a:ext uri="{0D108BD9-81ED-4DB2-BD59-A6C34878D82A}">
                    <a16:rowId xmlns:a16="http://schemas.microsoft.com/office/drawing/2014/main" val="1590186295"/>
                  </a:ext>
                </a:extLst>
              </a:tr>
              <a:tr h="717581">
                <a:tc>
                  <a:txBody>
                    <a:bodyPr/>
                    <a:lstStyle/>
                    <a:p>
                      <a:pPr algn="l" fontAlgn="ctr"/>
                      <a:r>
                        <a:rPr lang="en-US" sz="2000" b="0" i="0" u="none" strike="noStrike">
                          <a:solidFill>
                            <a:srgbClr val="000000"/>
                          </a:solidFill>
                          <a:effectLst/>
                          <a:latin typeface="Arial" panose="020B0604020202020204" pitchFamily="34" charset="0"/>
                          <a:cs typeface="Arial" panose="020B0604020202020204" pitchFamily="34" charset="0"/>
                        </a:rPr>
                        <a:t>Anaplastic large cell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32</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8821286"/>
                  </a:ext>
                </a:extLst>
              </a:tr>
            </a:tbl>
          </a:graphicData>
        </a:graphic>
      </p:graphicFrame>
    </p:spTree>
    <p:extLst>
      <p:ext uri="{BB962C8B-B14F-4D97-AF65-F5344CB8AC3E}">
        <p14:creationId xmlns:p14="http://schemas.microsoft.com/office/powerpoint/2010/main" val="803936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251" y="4992496"/>
            <a:ext cx="569387" cy="748795"/>
          </a:xfrm>
          <a:prstGeom prst="rect">
            <a:avLst/>
          </a:prstGeom>
          <a:noFill/>
        </p:spPr>
        <p:txBody>
          <a:bodyPr wrap="none" rtlCol="0">
            <a:spAutoFit/>
          </a:bodyPr>
          <a:lstStyle/>
          <a:p>
            <a:pPr marL="380990" indent="-380990">
              <a:buFont typeface="Arial"/>
              <a:buChar char="•"/>
            </a:pPr>
            <a:endParaRPr lang="en-US" sz="2133" dirty="0"/>
          </a:p>
          <a:p>
            <a:pPr marL="380990" indent="-380990">
              <a:buFont typeface="Arial"/>
              <a:buChar char="•"/>
            </a:pPr>
            <a:endParaRPr lang="en-US" sz="2133" dirty="0"/>
          </a:p>
        </p:txBody>
      </p:sp>
      <p:sp>
        <p:nvSpPr>
          <p:cNvPr id="9" name="Title 8"/>
          <p:cNvSpPr>
            <a:spLocks noGrp="1"/>
          </p:cNvSpPr>
          <p:nvPr>
            <p:ph type="title"/>
          </p:nvPr>
        </p:nvSpPr>
        <p:spPr/>
        <p:txBody>
          <a:bodyPr>
            <a:normAutofit/>
          </a:bodyPr>
          <a:lstStyle/>
          <a:p>
            <a:r>
              <a:rPr lang="en-US" sz="4200" b="1" dirty="0"/>
              <a:t>Conclusions</a:t>
            </a:r>
          </a:p>
        </p:txBody>
      </p:sp>
      <p:sp>
        <p:nvSpPr>
          <p:cNvPr id="6" name="Content Placeholder 5"/>
          <p:cNvSpPr>
            <a:spLocks noGrp="1"/>
          </p:cNvSpPr>
          <p:nvPr>
            <p:ph idx="1"/>
          </p:nvPr>
        </p:nvSpPr>
        <p:spPr>
          <a:xfrm>
            <a:off x="609600" y="1600206"/>
            <a:ext cx="11214970" cy="4171991"/>
          </a:xfrm>
        </p:spPr>
        <p:txBody>
          <a:bodyPr>
            <a:noAutofit/>
          </a:bodyPr>
          <a:lstStyle/>
          <a:p>
            <a:pPr marL="380990" indent="-380990"/>
            <a:r>
              <a:rPr lang="en-US" sz="2800" dirty="0"/>
              <a:t>Venetoclax combinations are changing the field’s approach to manage patients ineligible for induction</a:t>
            </a:r>
          </a:p>
          <a:p>
            <a:pPr marL="914377" lvl="1"/>
            <a:r>
              <a:rPr lang="en-US" sz="2800" dirty="0"/>
              <a:t>Response rates are high and occur rapidly—different from HMA alone</a:t>
            </a:r>
          </a:p>
          <a:p>
            <a:pPr marL="914377" lvl="1"/>
            <a:r>
              <a:rPr lang="en-US" sz="2800" dirty="0"/>
              <a:t>Single arm OS data very promising--randomized data needed </a:t>
            </a:r>
          </a:p>
          <a:p>
            <a:pPr marL="914377" lvl="1"/>
            <a:r>
              <a:rPr lang="en-US" sz="2800" dirty="0"/>
              <a:t>Highly effective, tolerable outpatient therapy, but curability unknown</a:t>
            </a:r>
          </a:p>
          <a:p>
            <a:pPr marL="380990" indent="-380990">
              <a:spcBef>
                <a:spcPts val="1872"/>
              </a:spcBef>
            </a:pPr>
            <a:r>
              <a:rPr lang="en-US" sz="2800" dirty="0"/>
              <a:t>Sequencing of venetoclax, HMA, IDH, and FLT3 inhibitors (or new combinations?) TBD…</a:t>
            </a:r>
          </a:p>
        </p:txBody>
      </p:sp>
    </p:spTree>
    <p:extLst>
      <p:ext uri="{BB962C8B-B14F-4D97-AF65-F5344CB8AC3E}">
        <p14:creationId xmlns:p14="http://schemas.microsoft.com/office/powerpoint/2010/main" val="2338854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dark, light, table, lit&#10;&#10;Description automatically generated">
            <a:extLst>
              <a:ext uri="{FF2B5EF4-FFF2-40B4-BE49-F238E27FC236}">
                <a16:creationId xmlns:a16="http://schemas.microsoft.com/office/drawing/2014/main" id="{162DDA56-E73F-8941-9E2B-BA77A1E7E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827" y="1847708"/>
            <a:ext cx="8421479" cy="3735082"/>
          </a:xfrm>
          <a:prstGeom prst="rect">
            <a:avLst/>
          </a:prstGeom>
        </p:spPr>
      </p:pic>
      <p:sp>
        <p:nvSpPr>
          <p:cNvPr id="2" name="Title 1">
            <a:extLst>
              <a:ext uri="{FF2B5EF4-FFF2-40B4-BE49-F238E27FC236}">
                <a16:creationId xmlns:a16="http://schemas.microsoft.com/office/drawing/2014/main" id="{870862FB-989B-8641-9B00-E5ACCE2258BA}"/>
              </a:ext>
            </a:extLst>
          </p:cNvPr>
          <p:cNvSpPr>
            <a:spLocks noGrp="1"/>
          </p:cNvSpPr>
          <p:nvPr>
            <p:ph type="title" idx="4294967295"/>
          </p:nvPr>
        </p:nvSpPr>
        <p:spPr>
          <a:xfrm>
            <a:off x="916781" y="259672"/>
            <a:ext cx="10358438" cy="1143000"/>
          </a:xfrm>
        </p:spPr>
        <p:txBody>
          <a:bodyPr/>
          <a:lstStyle/>
          <a:p>
            <a:r>
              <a:rPr lang="en-US" dirty="0">
                <a:latin typeface="Arial" panose="020B0604020202020204" pitchFamily="34" charset="0"/>
                <a:cs typeface="Arial" panose="020B0604020202020204" pitchFamily="34" charset="0"/>
              </a:rPr>
              <a:t>FLT3 Mutations (ITD and TKD) Occur in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Approximately 30-35% of Patients with AML</a:t>
            </a:r>
          </a:p>
        </p:txBody>
      </p:sp>
      <p:sp>
        <p:nvSpPr>
          <p:cNvPr id="5" name="TextBox 4">
            <a:extLst>
              <a:ext uri="{FF2B5EF4-FFF2-40B4-BE49-F238E27FC236}">
                <a16:creationId xmlns:a16="http://schemas.microsoft.com/office/drawing/2014/main" id="{4B184930-9000-894F-8B92-1FC443D02185}"/>
              </a:ext>
            </a:extLst>
          </p:cNvPr>
          <p:cNvSpPr txBox="1"/>
          <p:nvPr/>
        </p:nvSpPr>
        <p:spPr>
          <a:xfrm>
            <a:off x="650671" y="6461710"/>
            <a:ext cx="3669338" cy="338554"/>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Daver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N et al.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Leukemia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2019;33:299-312.</a:t>
            </a:r>
          </a:p>
        </p:txBody>
      </p:sp>
      <p:sp>
        <p:nvSpPr>
          <p:cNvPr id="6" name="TextBox 5">
            <a:extLst>
              <a:ext uri="{FF2B5EF4-FFF2-40B4-BE49-F238E27FC236}">
                <a16:creationId xmlns:a16="http://schemas.microsoft.com/office/drawing/2014/main" id="{C4934869-C844-B045-81F9-E7FF57FC947E}"/>
              </a:ext>
            </a:extLst>
          </p:cNvPr>
          <p:cNvSpPr txBox="1"/>
          <p:nvPr/>
        </p:nvSpPr>
        <p:spPr>
          <a:xfrm>
            <a:off x="8944531" y="4828165"/>
            <a:ext cx="1296958" cy="523220"/>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TKD Mutations</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7-10%</a:t>
            </a:r>
          </a:p>
        </p:txBody>
      </p:sp>
      <p:sp>
        <p:nvSpPr>
          <p:cNvPr id="10" name="Rectangle 9">
            <a:extLst>
              <a:ext uri="{FF2B5EF4-FFF2-40B4-BE49-F238E27FC236}">
                <a16:creationId xmlns:a16="http://schemas.microsoft.com/office/drawing/2014/main" id="{34DFC3E7-4A91-584A-AEFB-9F1E7D8A8770}"/>
              </a:ext>
            </a:extLst>
          </p:cNvPr>
          <p:cNvSpPr/>
          <p:nvPr/>
        </p:nvSpPr>
        <p:spPr bwMode="auto">
          <a:xfrm>
            <a:off x="3498181" y="4142846"/>
            <a:ext cx="864096" cy="435825"/>
          </a:xfrm>
          <a:prstGeom prst="rect">
            <a:avLst/>
          </a:prstGeom>
          <a:solidFill>
            <a:srgbClr val="F8F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Tx/>
              <a:buNone/>
              <a:tabLst/>
              <a:defRPr/>
            </a:pPr>
            <a:endParaRPr kumimoji="0" lang="en-US" sz="1800" b="0" i="0" u="none" strike="noStrike" kern="1200" cap="none" spc="0" normalizeH="0" baseline="0" noProof="0">
              <a:ln>
                <a:noFill/>
              </a:ln>
              <a:solidFill>
                <a:srgbClr val="3333CC"/>
              </a:solidFill>
              <a:effectLst/>
              <a:uLnTx/>
              <a:uFillTx/>
              <a:latin typeface="Calibri" panose="020F0502020204030204" pitchFamily="34" charset="0"/>
              <a:ea typeface="MS PGothic" charset="0"/>
              <a:cs typeface="Calibri" panose="020F0502020204030204" pitchFamily="34" charset="0"/>
            </a:endParaRPr>
          </a:p>
        </p:txBody>
      </p:sp>
      <p:sp>
        <p:nvSpPr>
          <p:cNvPr id="9" name="TextBox 8">
            <a:extLst>
              <a:ext uri="{FF2B5EF4-FFF2-40B4-BE49-F238E27FC236}">
                <a16:creationId xmlns:a16="http://schemas.microsoft.com/office/drawing/2014/main" id="{00275CAC-FFEE-A84C-956F-663C7117CE38}"/>
              </a:ext>
            </a:extLst>
          </p:cNvPr>
          <p:cNvSpPr txBox="1"/>
          <p:nvPr/>
        </p:nvSpPr>
        <p:spPr>
          <a:xfrm>
            <a:off x="3221339" y="4023518"/>
            <a:ext cx="1247265" cy="523220"/>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ITD Mutations</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~25%</a:t>
            </a:r>
          </a:p>
        </p:txBody>
      </p:sp>
      <p:sp>
        <p:nvSpPr>
          <p:cNvPr id="11" name="TextBox 10">
            <a:extLst>
              <a:ext uri="{FF2B5EF4-FFF2-40B4-BE49-F238E27FC236}">
                <a16:creationId xmlns:a16="http://schemas.microsoft.com/office/drawing/2014/main" id="{1100DFDD-4AFC-D047-83E2-896BCF49A508}"/>
              </a:ext>
            </a:extLst>
          </p:cNvPr>
          <p:cNvSpPr txBox="1"/>
          <p:nvPr/>
        </p:nvSpPr>
        <p:spPr>
          <a:xfrm>
            <a:off x="5095190" y="3791536"/>
            <a:ext cx="2555502" cy="707886"/>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solidFill>
                  <a:srgbClr val="B52017"/>
                </a:solidFill>
                <a:effectLst/>
                <a:uLnTx/>
                <a:uFillTx/>
                <a:latin typeface="Calibri" panose="020F0502020204030204" pitchFamily="34" charset="0"/>
                <a:ea typeface="MS PGothic" charset="0"/>
                <a:cs typeface="Calibri" panose="020F0502020204030204" pitchFamily="34" charset="0"/>
              </a:rPr>
              <a:t>Type I FLT3 inhibitors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bind the FLT3 receptor in the active conformation, either near the activation loop or the ATP-binding pocket, and are active against ITD and TKD mutations.</a:t>
            </a:r>
          </a:p>
        </p:txBody>
      </p:sp>
      <p:sp>
        <p:nvSpPr>
          <p:cNvPr id="3" name="TextBox 2">
            <a:extLst>
              <a:ext uri="{FF2B5EF4-FFF2-40B4-BE49-F238E27FC236}">
                <a16:creationId xmlns:a16="http://schemas.microsoft.com/office/drawing/2014/main" id="{DB8E6E99-B5CC-5B48-BB2B-F156515F9DDD}"/>
              </a:ext>
            </a:extLst>
          </p:cNvPr>
          <p:cNvSpPr txBox="1"/>
          <p:nvPr/>
        </p:nvSpPr>
        <p:spPr>
          <a:xfrm>
            <a:off x="2275892" y="5882248"/>
            <a:ext cx="3402488" cy="400110"/>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solidFill>
                  <a:srgbClr val="9A1C2E"/>
                </a:solidFill>
                <a:effectLst/>
                <a:uLnTx/>
                <a:uFillTx/>
                <a:latin typeface="Calibri" panose="020F0502020204030204" pitchFamily="34" charset="0"/>
                <a:ea typeface="MS PGothic" charset="0"/>
                <a:cs typeface="Calibri" panose="020F0502020204030204" pitchFamily="34" charset="0"/>
              </a:rPr>
              <a:t>Type II FLT3 inhibitors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bind the FLT3 receptor in the inactive conformation in a region adjacent to the ATP-binding domain.</a:t>
            </a:r>
          </a:p>
        </p:txBody>
      </p:sp>
      <p:sp>
        <p:nvSpPr>
          <p:cNvPr id="8" name="TextBox 7">
            <a:extLst>
              <a:ext uri="{FF2B5EF4-FFF2-40B4-BE49-F238E27FC236}">
                <a16:creationId xmlns:a16="http://schemas.microsoft.com/office/drawing/2014/main" id="{DC2363ED-E3B3-BA45-9AB4-120F931A78CF}"/>
              </a:ext>
            </a:extLst>
          </p:cNvPr>
          <p:cNvSpPr txBox="1"/>
          <p:nvPr/>
        </p:nvSpPr>
        <p:spPr>
          <a:xfrm>
            <a:off x="4074245" y="1550366"/>
            <a:ext cx="1421388" cy="451406"/>
          </a:xfrm>
          <a:prstGeom prst="rect">
            <a:avLst/>
          </a:prstGeom>
          <a:no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Inactive conformation</a:t>
            </a:r>
          </a:p>
        </p:txBody>
      </p:sp>
      <p:sp>
        <p:nvSpPr>
          <p:cNvPr id="13" name="TextBox 12">
            <a:extLst>
              <a:ext uri="{FF2B5EF4-FFF2-40B4-BE49-F238E27FC236}">
                <a16:creationId xmlns:a16="http://schemas.microsoft.com/office/drawing/2014/main" id="{E0D59DA0-F0B1-AE45-913B-39024FB99D21}"/>
              </a:ext>
            </a:extLst>
          </p:cNvPr>
          <p:cNvSpPr txBox="1"/>
          <p:nvPr/>
        </p:nvSpPr>
        <p:spPr>
          <a:xfrm>
            <a:off x="7613886" y="1550366"/>
            <a:ext cx="1421388" cy="451406"/>
          </a:xfrm>
          <a:prstGeom prst="rect">
            <a:avLst/>
          </a:prstGeom>
          <a:no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Active conformation</a:t>
            </a:r>
          </a:p>
        </p:txBody>
      </p:sp>
      <p:sp>
        <p:nvSpPr>
          <p:cNvPr id="14" name="TextBox 13">
            <a:extLst>
              <a:ext uri="{FF2B5EF4-FFF2-40B4-BE49-F238E27FC236}">
                <a16:creationId xmlns:a16="http://schemas.microsoft.com/office/drawing/2014/main" id="{0F31651F-B16D-4149-A735-4FF65AE40CC8}"/>
              </a:ext>
            </a:extLst>
          </p:cNvPr>
          <p:cNvSpPr txBox="1"/>
          <p:nvPr/>
        </p:nvSpPr>
        <p:spPr>
          <a:xfrm>
            <a:off x="8685107" y="1827487"/>
            <a:ext cx="700335" cy="451406"/>
          </a:xfrm>
          <a:prstGeom prst="rect">
            <a:avLst/>
          </a:prstGeom>
          <a:no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FLT3</a:t>
            </a:r>
            <a:b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b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ligand</a:t>
            </a:r>
          </a:p>
        </p:txBody>
      </p:sp>
      <p:sp>
        <p:nvSpPr>
          <p:cNvPr id="15" name="TextBox 14">
            <a:extLst>
              <a:ext uri="{FF2B5EF4-FFF2-40B4-BE49-F238E27FC236}">
                <a16:creationId xmlns:a16="http://schemas.microsoft.com/office/drawing/2014/main" id="{C7C19257-FBB6-E34A-BBB3-0251288A4C29}"/>
              </a:ext>
            </a:extLst>
          </p:cNvPr>
          <p:cNvSpPr txBox="1"/>
          <p:nvPr/>
        </p:nvSpPr>
        <p:spPr>
          <a:xfrm>
            <a:off x="4902201" y="2844436"/>
            <a:ext cx="826835" cy="451406"/>
          </a:xfrm>
          <a:prstGeom prst="rect">
            <a:avLst/>
          </a:prstGeom>
          <a:no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FLT3</a:t>
            </a:r>
            <a:b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b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receptor</a:t>
            </a:r>
          </a:p>
        </p:txBody>
      </p:sp>
      <p:sp>
        <p:nvSpPr>
          <p:cNvPr id="16" name="TextBox 15">
            <a:extLst>
              <a:ext uri="{FF2B5EF4-FFF2-40B4-BE49-F238E27FC236}">
                <a16:creationId xmlns:a16="http://schemas.microsoft.com/office/drawing/2014/main" id="{BAEE8AA3-39E1-5649-B086-890DA411234F}"/>
              </a:ext>
            </a:extLst>
          </p:cNvPr>
          <p:cNvSpPr txBox="1"/>
          <p:nvPr/>
        </p:nvSpPr>
        <p:spPr>
          <a:xfrm>
            <a:off x="2197455" y="4059425"/>
            <a:ext cx="1051416" cy="451406"/>
          </a:xfrm>
          <a:prstGeom prst="rect">
            <a:avLst/>
          </a:prstGeom>
          <a:no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Intracellular space</a:t>
            </a:r>
          </a:p>
        </p:txBody>
      </p:sp>
      <p:sp>
        <p:nvSpPr>
          <p:cNvPr id="17" name="TextBox 16">
            <a:extLst>
              <a:ext uri="{FF2B5EF4-FFF2-40B4-BE49-F238E27FC236}">
                <a16:creationId xmlns:a16="http://schemas.microsoft.com/office/drawing/2014/main" id="{FCE2FF92-3EB1-DE49-96B1-B0F6EA5DB417}"/>
              </a:ext>
            </a:extLst>
          </p:cNvPr>
          <p:cNvSpPr txBox="1"/>
          <p:nvPr/>
        </p:nvSpPr>
        <p:spPr>
          <a:xfrm>
            <a:off x="4904210" y="4556297"/>
            <a:ext cx="608263" cy="271869"/>
          </a:xfrm>
          <a:prstGeom prst="rect">
            <a:avLst/>
          </a:prstGeom>
          <a:noFill/>
        </p:spPr>
        <p:txBody>
          <a:bodyPr wrap="square" rtlCol="0">
            <a:spAutoFit/>
          </a:bodyPr>
          <a:lstStyle/>
          <a:p>
            <a:pPr marL="0" marR="0" lvl="0" indent="0" algn="l"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JMD</a:t>
            </a:r>
          </a:p>
        </p:txBody>
      </p:sp>
      <p:sp>
        <p:nvSpPr>
          <p:cNvPr id="18" name="TextBox 17">
            <a:extLst>
              <a:ext uri="{FF2B5EF4-FFF2-40B4-BE49-F238E27FC236}">
                <a16:creationId xmlns:a16="http://schemas.microsoft.com/office/drawing/2014/main" id="{5E7BA56A-1582-764C-BAE4-4B9BAA0B5687}"/>
              </a:ext>
            </a:extLst>
          </p:cNvPr>
          <p:cNvSpPr txBox="1"/>
          <p:nvPr/>
        </p:nvSpPr>
        <p:spPr>
          <a:xfrm>
            <a:off x="4887371" y="4974852"/>
            <a:ext cx="608263" cy="271869"/>
          </a:xfrm>
          <a:prstGeom prst="rect">
            <a:avLst/>
          </a:prstGeom>
          <a:noFill/>
        </p:spPr>
        <p:txBody>
          <a:bodyPr wrap="square" rtlCol="0">
            <a:spAutoFit/>
          </a:bodyPr>
          <a:lstStyle/>
          <a:p>
            <a:pPr marL="0" marR="0" lvl="0" indent="0" algn="l"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TK1</a:t>
            </a:r>
          </a:p>
        </p:txBody>
      </p:sp>
      <p:sp>
        <p:nvSpPr>
          <p:cNvPr id="19" name="TextBox 18">
            <a:extLst>
              <a:ext uri="{FF2B5EF4-FFF2-40B4-BE49-F238E27FC236}">
                <a16:creationId xmlns:a16="http://schemas.microsoft.com/office/drawing/2014/main" id="{9E9B398E-4363-494F-BA0B-95A03B973A84}"/>
              </a:ext>
            </a:extLst>
          </p:cNvPr>
          <p:cNvSpPr txBox="1"/>
          <p:nvPr/>
        </p:nvSpPr>
        <p:spPr>
          <a:xfrm>
            <a:off x="4877097" y="5159787"/>
            <a:ext cx="608263" cy="271869"/>
          </a:xfrm>
          <a:prstGeom prst="rect">
            <a:avLst/>
          </a:prstGeom>
          <a:noFill/>
        </p:spPr>
        <p:txBody>
          <a:bodyPr wrap="square" rtlCol="0">
            <a:spAutoFit/>
          </a:bodyPr>
          <a:lstStyle/>
          <a:p>
            <a:pPr marL="0" marR="0" lvl="0" indent="0" algn="l"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TK2</a:t>
            </a:r>
          </a:p>
        </p:txBody>
      </p:sp>
      <p:sp>
        <p:nvSpPr>
          <p:cNvPr id="20" name="TextBox 19">
            <a:extLst>
              <a:ext uri="{FF2B5EF4-FFF2-40B4-BE49-F238E27FC236}">
                <a16:creationId xmlns:a16="http://schemas.microsoft.com/office/drawing/2014/main" id="{336F3F11-F9B8-D141-AD8E-68AB9C408D9D}"/>
              </a:ext>
            </a:extLst>
          </p:cNvPr>
          <p:cNvSpPr txBox="1"/>
          <p:nvPr/>
        </p:nvSpPr>
        <p:spPr>
          <a:xfrm>
            <a:off x="2474583" y="4662125"/>
            <a:ext cx="1042859" cy="451406"/>
          </a:xfrm>
          <a:prstGeom prst="rect">
            <a:avLst/>
          </a:prstGeom>
          <a:solidFill>
            <a:srgbClr val="F9951D"/>
          </a:solid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A2E58"/>
                </a:solidFill>
                <a:effectLst/>
                <a:uLnTx/>
                <a:uFillTx/>
                <a:latin typeface="Calibri" panose="020F0502020204030204" pitchFamily="34" charset="0"/>
                <a:ea typeface="MS PGothic" charset="0"/>
                <a:cs typeface="Calibri" panose="020F0502020204030204" pitchFamily="34" charset="0"/>
              </a:rPr>
              <a:t>Type II</a:t>
            </a:r>
            <a:br>
              <a:rPr kumimoji="0" lang="en-US" sz="1300" b="1" i="0" u="none" strike="noStrike" kern="1200" cap="none" spc="0" normalizeH="0" baseline="0" noProof="0" dirty="0">
                <a:ln>
                  <a:noFill/>
                </a:ln>
                <a:solidFill>
                  <a:srgbClr val="0A2E58"/>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a:ln>
                  <a:noFill/>
                </a:ln>
                <a:solidFill>
                  <a:srgbClr val="0A2E58"/>
                </a:solidFill>
                <a:effectLst/>
                <a:uLnTx/>
                <a:uFillTx/>
                <a:latin typeface="Calibri" panose="020F0502020204030204" pitchFamily="34" charset="0"/>
                <a:ea typeface="MS PGothic" charset="0"/>
                <a:cs typeface="Calibri" panose="020F0502020204030204" pitchFamily="34" charset="0"/>
              </a:rPr>
              <a:t>inhibitors</a:t>
            </a:r>
          </a:p>
        </p:txBody>
      </p:sp>
      <p:sp>
        <p:nvSpPr>
          <p:cNvPr id="21" name="TextBox 20">
            <a:extLst>
              <a:ext uri="{FF2B5EF4-FFF2-40B4-BE49-F238E27FC236}">
                <a16:creationId xmlns:a16="http://schemas.microsoft.com/office/drawing/2014/main" id="{F8F83F10-F19D-A740-A143-3D34FFDC1465}"/>
              </a:ext>
            </a:extLst>
          </p:cNvPr>
          <p:cNvSpPr txBox="1"/>
          <p:nvPr/>
        </p:nvSpPr>
        <p:spPr>
          <a:xfrm>
            <a:off x="2474582" y="5104649"/>
            <a:ext cx="1051416" cy="630942"/>
          </a:xfrm>
          <a:prstGeom prst="rect">
            <a:avLst/>
          </a:prstGeom>
          <a:no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9951D"/>
                </a:solidFill>
                <a:effectLst/>
                <a:uLnTx/>
                <a:uFillTx/>
                <a:latin typeface="Calibri" panose="020F0502020204030204" pitchFamily="34" charset="0"/>
                <a:ea typeface="MS PGothic" charset="0"/>
                <a:cs typeface="Calibri" panose="020F0502020204030204" pitchFamily="34" charset="0"/>
              </a:rPr>
              <a:t>Sorafenib</a:t>
            </a:r>
            <a:br>
              <a:rPr kumimoji="0" lang="en-US" sz="1300" b="1" i="0" u="none" strike="noStrike" kern="1200" cap="none" spc="0" normalizeH="0" baseline="0" noProof="0" dirty="0">
                <a:ln>
                  <a:noFill/>
                </a:ln>
                <a:solidFill>
                  <a:srgbClr val="F9951D"/>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a:ln>
                  <a:noFill/>
                </a:ln>
                <a:solidFill>
                  <a:srgbClr val="F9951D"/>
                </a:solidFill>
                <a:effectLst/>
                <a:uLnTx/>
                <a:uFillTx/>
                <a:latin typeface="Calibri" panose="020F0502020204030204" pitchFamily="34" charset="0"/>
                <a:ea typeface="MS PGothic" charset="0"/>
                <a:cs typeface="Calibri" panose="020F0502020204030204" pitchFamily="34" charset="0"/>
              </a:rPr>
              <a:t>Ponatinib</a:t>
            </a:r>
            <a:br>
              <a:rPr kumimoji="0" lang="en-US" sz="1300" b="1" i="0" u="none" strike="noStrike" kern="1200" cap="none" spc="0" normalizeH="0" baseline="0" noProof="0" dirty="0">
                <a:ln>
                  <a:noFill/>
                </a:ln>
                <a:solidFill>
                  <a:srgbClr val="F9951D"/>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err="1">
                <a:ln>
                  <a:noFill/>
                </a:ln>
                <a:solidFill>
                  <a:srgbClr val="F9951D"/>
                </a:solidFill>
                <a:effectLst/>
                <a:uLnTx/>
                <a:uFillTx/>
                <a:latin typeface="Calibri" panose="020F0502020204030204" pitchFamily="34" charset="0"/>
                <a:ea typeface="MS PGothic" charset="0"/>
                <a:cs typeface="Calibri" panose="020F0502020204030204" pitchFamily="34" charset="0"/>
              </a:rPr>
              <a:t>Quizartinib</a:t>
            </a:r>
            <a:r>
              <a:rPr kumimoji="0" lang="en-US" sz="1300" b="1" i="0" u="none" strike="noStrike" kern="1200" cap="none" spc="0" normalizeH="0" baseline="0" noProof="0" dirty="0">
                <a:ln>
                  <a:noFill/>
                </a:ln>
                <a:solidFill>
                  <a:srgbClr val="F9951D"/>
                </a:solidFill>
                <a:effectLst/>
                <a:uLnTx/>
                <a:uFillTx/>
                <a:latin typeface="Calibri" panose="020F0502020204030204" pitchFamily="34" charset="0"/>
                <a:ea typeface="MS PGothic" charset="0"/>
                <a:cs typeface="Calibri" panose="020F0502020204030204" pitchFamily="34" charset="0"/>
              </a:rPr>
              <a:t>*</a:t>
            </a:r>
          </a:p>
        </p:txBody>
      </p:sp>
      <p:sp>
        <p:nvSpPr>
          <p:cNvPr id="22" name="TextBox 21">
            <a:extLst>
              <a:ext uri="{FF2B5EF4-FFF2-40B4-BE49-F238E27FC236}">
                <a16:creationId xmlns:a16="http://schemas.microsoft.com/office/drawing/2014/main" id="{D0DA35DC-E74C-E94C-9E4C-D6A20A602650}"/>
              </a:ext>
            </a:extLst>
          </p:cNvPr>
          <p:cNvSpPr txBox="1"/>
          <p:nvPr/>
        </p:nvSpPr>
        <p:spPr>
          <a:xfrm>
            <a:off x="5907130" y="4662125"/>
            <a:ext cx="1042859" cy="451406"/>
          </a:xfrm>
          <a:prstGeom prst="rect">
            <a:avLst/>
          </a:prstGeom>
          <a:solidFill>
            <a:srgbClr val="99CD15"/>
          </a:solid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A2E58"/>
                </a:solidFill>
                <a:effectLst/>
                <a:uLnTx/>
                <a:uFillTx/>
                <a:latin typeface="Calibri" panose="020F0502020204030204" pitchFamily="34" charset="0"/>
                <a:ea typeface="MS PGothic" charset="0"/>
                <a:cs typeface="Calibri" panose="020F0502020204030204" pitchFamily="34" charset="0"/>
              </a:rPr>
              <a:t>Type I</a:t>
            </a:r>
            <a:br>
              <a:rPr kumimoji="0" lang="en-US" sz="1300" b="1" i="0" u="none" strike="noStrike" kern="1200" cap="none" spc="0" normalizeH="0" baseline="0" noProof="0" dirty="0">
                <a:ln>
                  <a:noFill/>
                </a:ln>
                <a:solidFill>
                  <a:srgbClr val="0A2E58"/>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a:ln>
                  <a:noFill/>
                </a:ln>
                <a:solidFill>
                  <a:srgbClr val="0A2E58"/>
                </a:solidFill>
                <a:effectLst/>
                <a:uLnTx/>
                <a:uFillTx/>
                <a:latin typeface="Calibri" panose="020F0502020204030204" pitchFamily="34" charset="0"/>
                <a:ea typeface="MS PGothic" charset="0"/>
                <a:cs typeface="Calibri" panose="020F0502020204030204" pitchFamily="34" charset="0"/>
              </a:rPr>
              <a:t>inhibitors</a:t>
            </a:r>
          </a:p>
        </p:txBody>
      </p:sp>
      <p:sp>
        <p:nvSpPr>
          <p:cNvPr id="23" name="TextBox 22">
            <a:extLst>
              <a:ext uri="{FF2B5EF4-FFF2-40B4-BE49-F238E27FC236}">
                <a16:creationId xmlns:a16="http://schemas.microsoft.com/office/drawing/2014/main" id="{F40ADDFA-7BF6-7843-B705-F9AEBD950E33}"/>
              </a:ext>
            </a:extLst>
          </p:cNvPr>
          <p:cNvSpPr txBox="1"/>
          <p:nvPr/>
        </p:nvSpPr>
        <p:spPr>
          <a:xfrm>
            <a:off x="5960384" y="5133763"/>
            <a:ext cx="1051416" cy="990015"/>
          </a:xfrm>
          <a:prstGeom prst="rect">
            <a:avLst/>
          </a:prstGeom>
          <a:noFill/>
        </p:spPr>
        <p:txBody>
          <a:bodyPr wrap="square" rtlCol="0">
            <a:spAutoFit/>
          </a:bodyPr>
          <a:lstStyle/>
          <a:p>
            <a:pPr marL="0" marR="0" lvl="0" indent="0" algn="ctr" defTabSz="455613" rtl="0" eaLnBrk="1" fontAlgn="base" latinLnBrk="0" hangingPunct="1">
              <a:lnSpc>
                <a:spcPts val="136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99CD15"/>
                </a:solidFill>
                <a:effectLst/>
                <a:uLnTx/>
                <a:uFillTx/>
                <a:latin typeface="Calibri" panose="020F0502020204030204" pitchFamily="34" charset="0"/>
                <a:ea typeface="MS PGothic" charset="0"/>
                <a:cs typeface="Calibri" panose="020F0502020204030204" pitchFamily="34" charset="0"/>
              </a:rPr>
              <a:t>Sunitinib</a:t>
            </a:r>
            <a:br>
              <a:rPr kumimoji="0" lang="en-US" sz="1300" b="1" i="0" u="none" strike="noStrike" kern="1200" cap="none" spc="0" normalizeH="0" baseline="0" noProof="0" dirty="0">
                <a:ln>
                  <a:noFill/>
                </a:ln>
                <a:solidFill>
                  <a:srgbClr val="99CD15"/>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err="1">
                <a:ln>
                  <a:noFill/>
                </a:ln>
                <a:solidFill>
                  <a:srgbClr val="99CD15"/>
                </a:solidFill>
                <a:effectLst/>
                <a:uLnTx/>
                <a:uFillTx/>
                <a:latin typeface="Calibri" panose="020F0502020204030204" pitchFamily="34" charset="0"/>
                <a:ea typeface="MS PGothic" charset="0"/>
                <a:cs typeface="Calibri" panose="020F0502020204030204" pitchFamily="34" charset="0"/>
              </a:rPr>
              <a:t>Midostaurin</a:t>
            </a:r>
            <a:br>
              <a:rPr kumimoji="0" lang="en-US" sz="1300" b="1" i="0" u="none" strike="noStrike" kern="1200" cap="none" spc="0" normalizeH="0" baseline="0" noProof="0" dirty="0">
                <a:ln>
                  <a:noFill/>
                </a:ln>
                <a:solidFill>
                  <a:srgbClr val="99CD15"/>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err="1">
                <a:ln>
                  <a:noFill/>
                </a:ln>
                <a:solidFill>
                  <a:srgbClr val="99CD15"/>
                </a:solidFill>
                <a:effectLst/>
                <a:uLnTx/>
                <a:uFillTx/>
                <a:latin typeface="Calibri" panose="020F0502020204030204" pitchFamily="34" charset="0"/>
                <a:ea typeface="MS PGothic" charset="0"/>
                <a:cs typeface="Calibri" panose="020F0502020204030204" pitchFamily="34" charset="0"/>
              </a:rPr>
              <a:t>Lestaurtinib</a:t>
            </a:r>
            <a:br>
              <a:rPr kumimoji="0" lang="en-US" sz="1300" b="1" i="0" u="none" strike="noStrike" kern="1200" cap="none" spc="0" normalizeH="0" baseline="0" noProof="0" dirty="0">
                <a:ln>
                  <a:noFill/>
                </a:ln>
                <a:solidFill>
                  <a:srgbClr val="99CD15"/>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a:ln>
                  <a:noFill/>
                </a:ln>
                <a:solidFill>
                  <a:srgbClr val="99CD15"/>
                </a:solidFill>
                <a:effectLst/>
                <a:uLnTx/>
                <a:uFillTx/>
                <a:latin typeface="Calibri" panose="020F0502020204030204" pitchFamily="34" charset="0"/>
                <a:ea typeface="MS PGothic" charset="0"/>
                <a:cs typeface="Calibri" panose="020F0502020204030204" pitchFamily="34" charset="0"/>
              </a:rPr>
              <a:t>Crenolanib*</a:t>
            </a:r>
            <a:br>
              <a:rPr kumimoji="0" lang="en-US" sz="1300" b="1" i="0" u="none" strike="noStrike" kern="1200" cap="none" spc="0" normalizeH="0" baseline="0" noProof="0" dirty="0">
                <a:ln>
                  <a:noFill/>
                </a:ln>
                <a:solidFill>
                  <a:srgbClr val="99CD15"/>
                </a:solidFill>
                <a:effectLst/>
                <a:uLnTx/>
                <a:uFillTx/>
                <a:latin typeface="Calibri" panose="020F0502020204030204" pitchFamily="34" charset="0"/>
                <a:ea typeface="MS PGothic" charset="0"/>
                <a:cs typeface="Calibri" panose="020F0502020204030204" pitchFamily="34" charset="0"/>
              </a:rPr>
            </a:br>
            <a:r>
              <a:rPr kumimoji="0" lang="en-US" sz="1300" b="1" i="0" u="none" strike="noStrike" kern="1200" cap="none" spc="0" normalizeH="0" baseline="0" noProof="0" dirty="0" err="1">
                <a:ln>
                  <a:noFill/>
                </a:ln>
                <a:solidFill>
                  <a:srgbClr val="99CD15"/>
                </a:solidFill>
                <a:effectLst/>
                <a:uLnTx/>
                <a:uFillTx/>
                <a:latin typeface="Calibri" panose="020F0502020204030204" pitchFamily="34" charset="0"/>
                <a:ea typeface="MS PGothic" charset="0"/>
                <a:cs typeface="Calibri" panose="020F0502020204030204" pitchFamily="34" charset="0"/>
              </a:rPr>
              <a:t>Gilteritinib</a:t>
            </a:r>
            <a:r>
              <a:rPr kumimoji="0" lang="en-US" sz="1300" b="1" i="0" u="none" strike="noStrike" kern="1200" cap="none" spc="0" normalizeH="0" baseline="0" noProof="0" dirty="0">
                <a:ln>
                  <a:noFill/>
                </a:ln>
                <a:solidFill>
                  <a:srgbClr val="99CD15"/>
                </a:solidFill>
                <a:effectLst/>
                <a:uLnTx/>
                <a:uFillTx/>
                <a:latin typeface="Calibri" panose="020F0502020204030204" pitchFamily="34" charset="0"/>
                <a:ea typeface="MS PGothic" charset="0"/>
                <a:cs typeface="Calibri" panose="020F0502020204030204" pitchFamily="34" charset="0"/>
              </a:rPr>
              <a:t>*</a:t>
            </a:r>
          </a:p>
        </p:txBody>
      </p:sp>
      <p:cxnSp>
        <p:nvCxnSpPr>
          <p:cNvPr id="25" name="Straight Connector 24">
            <a:extLst>
              <a:ext uri="{FF2B5EF4-FFF2-40B4-BE49-F238E27FC236}">
                <a16:creationId xmlns:a16="http://schemas.microsoft.com/office/drawing/2014/main" id="{F96F1739-3D7E-5E4E-8BDA-3B036696A1E7}"/>
              </a:ext>
            </a:extLst>
          </p:cNvPr>
          <p:cNvCxnSpPr>
            <a:cxnSpLocks/>
          </p:cNvCxnSpPr>
          <p:nvPr/>
        </p:nvCxnSpPr>
        <p:spPr bwMode="auto">
          <a:xfrm>
            <a:off x="3395971" y="4887828"/>
            <a:ext cx="840155" cy="0"/>
          </a:xfrm>
          <a:prstGeom prst="line">
            <a:avLst/>
          </a:prstGeom>
          <a:solidFill>
            <a:srgbClr val="FFFF00"/>
          </a:solidFill>
          <a:ln w="38100" cap="flat" cmpd="sng" algn="ctr">
            <a:solidFill>
              <a:srgbClr val="F9951D"/>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196336D1-2154-9E43-A49A-B3911B0662E8}"/>
              </a:ext>
            </a:extLst>
          </p:cNvPr>
          <p:cNvCxnSpPr>
            <a:cxnSpLocks/>
          </p:cNvCxnSpPr>
          <p:nvPr/>
        </p:nvCxnSpPr>
        <p:spPr bwMode="auto">
          <a:xfrm>
            <a:off x="4236125" y="4749914"/>
            <a:ext cx="0" cy="275829"/>
          </a:xfrm>
          <a:prstGeom prst="line">
            <a:avLst/>
          </a:prstGeom>
          <a:solidFill>
            <a:srgbClr val="FFFF00"/>
          </a:solidFill>
          <a:ln w="38100" cap="flat" cmpd="sng" algn="ctr">
            <a:solidFill>
              <a:srgbClr val="F9951D"/>
            </a:solidFill>
            <a:prstDash val="solid"/>
            <a:round/>
            <a:headEnd type="none" w="med" len="med"/>
            <a:tailEnd type="none" w="med" len="med"/>
          </a:ln>
          <a:effectLst/>
        </p:spPr>
      </p:cxnSp>
      <p:grpSp>
        <p:nvGrpSpPr>
          <p:cNvPr id="31" name="Group 30">
            <a:extLst>
              <a:ext uri="{FF2B5EF4-FFF2-40B4-BE49-F238E27FC236}">
                <a16:creationId xmlns:a16="http://schemas.microsoft.com/office/drawing/2014/main" id="{158BCABC-A83D-744C-AA74-FE884FEF02AB}"/>
              </a:ext>
            </a:extLst>
          </p:cNvPr>
          <p:cNvGrpSpPr/>
          <p:nvPr/>
        </p:nvGrpSpPr>
        <p:grpSpPr>
          <a:xfrm rot="10800000">
            <a:off x="5277700" y="4770719"/>
            <a:ext cx="840155" cy="275829"/>
            <a:chOff x="3737212" y="5640452"/>
            <a:chExt cx="840155" cy="275829"/>
          </a:xfrm>
        </p:grpSpPr>
        <p:cxnSp>
          <p:nvCxnSpPr>
            <p:cNvPr id="29" name="Straight Connector 28">
              <a:extLst>
                <a:ext uri="{FF2B5EF4-FFF2-40B4-BE49-F238E27FC236}">
                  <a16:creationId xmlns:a16="http://schemas.microsoft.com/office/drawing/2014/main" id="{EACC7016-F3B2-B44D-A89B-47EE1845BDAA}"/>
                </a:ext>
              </a:extLst>
            </p:cNvPr>
            <p:cNvCxnSpPr>
              <a:cxnSpLocks/>
            </p:cNvCxnSpPr>
            <p:nvPr/>
          </p:nvCxnSpPr>
          <p:spPr bwMode="auto">
            <a:xfrm>
              <a:off x="3737212" y="5778367"/>
              <a:ext cx="840155" cy="0"/>
            </a:xfrm>
            <a:prstGeom prst="line">
              <a:avLst/>
            </a:prstGeom>
            <a:solidFill>
              <a:srgbClr val="FFFF00"/>
            </a:solidFill>
            <a:ln w="38100" cap="flat" cmpd="sng" algn="ctr">
              <a:solidFill>
                <a:srgbClr val="99CD15"/>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38BDC869-2C57-3B4F-A48E-BA3C8DFF567B}"/>
                </a:ext>
              </a:extLst>
            </p:cNvPr>
            <p:cNvCxnSpPr>
              <a:cxnSpLocks/>
            </p:cNvCxnSpPr>
            <p:nvPr/>
          </p:nvCxnSpPr>
          <p:spPr bwMode="auto">
            <a:xfrm>
              <a:off x="4577367" y="5640452"/>
              <a:ext cx="0" cy="275829"/>
            </a:xfrm>
            <a:prstGeom prst="line">
              <a:avLst/>
            </a:prstGeom>
            <a:solidFill>
              <a:srgbClr val="FFFF00"/>
            </a:solidFill>
            <a:ln w="38100" cap="flat" cmpd="sng" algn="ctr">
              <a:solidFill>
                <a:srgbClr val="99CD15"/>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0273F10C-B200-094E-AFB7-FFDCF5125E07}"/>
              </a:ext>
            </a:extLst>
          </p:cNvPr>
          <p:cNvGrpSpPr/>
          <p:nvPr/>
        </p:nvGrpSpPr>
        <p:grpSpPr>
          <a:xfrm>
            <a:off x="6679058" y="4770719"/>
            <a:ext cx="840155" cy="275829"/>
            <a:chOff x="3737212" y="5640452"/>
            <a:chExt cx="840155" cy="275829"/>
          </a:xfrm>
        </p:grpSpPr>
        <p:cxnSp>
          <p:nvCxnSpPr>
            <p:cNvPr id="33" name="Straight Connector 32">
              <a:extLst>
                <a:ext uri="{FF2B5EF4-FFF2-40B4-BE49-F238E27FC236}">
                  <a16:creationId xmlns:a16="http://schemas.microsoft.com/office/drawing/2014/main" id="{F7BEB918-C972-F74F-A2D2-3422A504CFF7}"/>
                </a:ext>
              </a:extLst>
            </p:cNvPr>
            <p:cNvCxnSpPr>
              <a:cxnSpLocks/>
            </p:cNvCxnSpPr>
            <p:nvPr/>
          </p:nvCxnSpPr>
          <p:spPr bwMode="auto">
            <a:xfrm>
              <a:off x="3737212" y="5778367"/>
              <a:ext cx="840155" cy="0"/>
            </a:xfrm>
            <a:prstGeom prst="line">
              <a:avLst/>
            </a:prstGeom>
            <a:solidFill>
              <a:srgbClr val="FFFF00"/>
            </a:solidFill>
            <a:ln w="38100" cap="flat" cmpd="sng" algn="ctr">
              <a:solidFill>
                <a:srgbClr val="99CD15"/>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5B2A552-CB13-EB4E-98D5-D12ACC497CED}"/>
                </a:ext>
              </a:extLst>
            </p:cNvPr>
            <p:cNvCxnSpPr>
              <a:cxnSpLocks/>
            </p:cNvCxnSpPr>
            <p:nvPr/>
          </p:nvCxnSpPr>
          <p:spPr bwMode="auto">
            <a:xfrm>
              <a:off x="4577367" y="5640452"/>
              <a:ext cx="0" cy="275829"/>
            </a:xfrm>
            <a:prstGeom prst="line">
              <a:avLst/>
            </a:prstGeom>
            <a:solidFill>
              <a:srgbClr val="FFFF00"/>
            </a:solidFill>
            <a:ln w="38100" cap="flat" cmpd="sng" algn="ctr">
              <a:solidFill>
                <a:srgbClr val="99CD15"/>
              </a:solidFill>
              <a:prstDash val="solid"/>
              <a:round/>
              <a:headEnd type="none" w="med" len="med"/>
              <a:tailEnd type="none" w="med" len="med"/>
            </a:ln>
            <a:effectLst/>
          </p:spPr>
        </p:cxnSp>
      </p:grpSp>
      <p:sp>
        <p:nvSpPr>
          <p:cNvPr id="35" name="TextBox 34">
            <a:extLst>
              <a:ext uri="{FF2B5EF4-FFF2-40B4-BE49-F238E27FC236}">
                <a16:creationId xmlns:a16="http://schemas.microsoft.com/office/drawing/2014/main" id="{3AAD0A5B-91A3-9C4C-A35F-402A8C0D74B8}"/>
              </a:ext>
            </a:extLst>
          </p:cNvPr>
          <p:cNvSpPr txBox="1"/>
          <p:nvPr/>
        </p:nvSpPr>
        <p:spPr>
          <a:xfrm>
            <a:off x="7613887" y="6042146"/>
            <a:ext cx="2627603" cy="271869"/>
          </a:xfrm>
          <a:prstGeom prst="rect">
            <a:avLst/>
          </a:prstGeom>
          <a:noFill/>
        </p:spPr>
        <p:txBody>
          <a:bodyPr wrap="square" rtlCol="0">
            <a:spAutoFit/>
          </a:bodyPr>
          <a:lstStyle/>
          <a:p>
            <a:pPr marL="0" marR="0" lvl="0" indent="0" algn="l" defTabSz="455613" rtl="0" eaLnBrk="1" fontAlgn="base" latinLnBrk="0" hangingPunct="1">
              <a:lnSpc>
                <a:spcPts val="136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Second-generation FLT3 inhibitors</a:t>
            </a:r>
          </a:p>
        </p:txBody>
      </p:sp>
    </p:spTree>
    <p:custDataLst>
      <p:tags r:id="rId1"/>
    </p:custDataLst>
    <p:extLst>
      <p:ext uri="{BB962C8B-B14F-4D97-AF65-F5344CB8AC3E}">
        <p14:creationId xmlns:p14="http://schemas.microsoft.com/office/powerpoint/2010/main" val="2176859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DCBD3-BF16-AD4C-BB87-0D1C502F8B91}"/>
              </a:ext>
            </a:extLst>
          </p:cNvPr>
          <p:cNvSpPr>
            <a:spLocks noGrp="1"/>
          </p:cNvSpPr>
          <p:nvPr>
            <p:ph type="title" idx="4294967295"/>
          </p:nvPr>
        </p:nvSpPr>
        <p:spPr>
          <a:xfrm>
            <a:off x="494270" y="227013"/>
            <a:ext cx="11232292" cy="1143000"/>
          </a:xfrm>
        </p:spPr>
        <p:txBody>
          <a:bodyPr/>
          <a:lstStyle/>
          <a:p>
            <a:r>
              <a:rPr lang="en-US" dirty="0">
                <a:latin typeface="Arial" panose="020B0604020202020204" pitchFamily="34" charset="0"/>
                <a:cs typeface="Arial" panose="020B0604020202020204" pitchFamily="34" charset="0"/>
              </a:rPr>
              <a:t>Characteristics of Select FLT3 Inhibitors</a:t>
            </a:r>
          </a:p>
        </p:txBody>
      </p:sp>
      <p:graphicFrame>
        <p:nvGraphicFramePr>
          <p:cNvPr id="6" name="Content Placeholder 5">
            <a:extLst>
              <a:ext uri="{FF2B5EF4-FFF2-40B4-BE49-F238E27FC236}">
                <a16:creationId xmlns:a16="http://schemas.microsoft.com/office/drawing/2014/main" id="{09EEB63B-16EB-F44A-9C1D-796017E59E32}"/>
              </a:ext>
            </a:extLst>
          </p:cNvPr>
          <p:cNvGraphicFramePr>
            <a:graphicFrameLocks noGrp="1"/>
          </p:cNvGraphicFramePr>
          <p:nvPr>
            <p:ph idx="4294967295"/>
          </p:nvPr>
        </p:nvGraphicFramePr>
        <p:xfrm>
          <a:off x="1104838" y="1370013"/>
          <a:ext cx="9761837" cy="4541100"/>
        </p:xfrm>
        <a:graphic>
          <a:graphicData uri="http://schemas.openxmlformats.org/drawingml/2006/table">
            <a:tbl>
              <a:tblPr firstRow="1" bandRow="1">
                <a:tableStyleId>{21E4AEA4-8DFA-4A89-87EB-49C32662AFE0}</a:tableStyleId>
              </a:tblPr>
              <a:tblGrid>
                <a:gridCol w="1700073">
                  <a:extLst>
                    <a:ext uri="{9D8B030D-6E8A-4147-A177-3AD203B41FA5}">
                      <a16:colId xmlns:a16="http://schemas.microsoft.com/office/drawing/2014/main" val="1421461194"/>
                    </a:ext>
                  </a:extLst>
                </a:gridCol>
                <a:gridCol w="1294609">
                  <a:extLst>
                    <a:ext uri="{9D8B030D-6E8A-4147-A177-3AD203B41FA5}">
                      <a16:colId xmlns:a16="http://schemas.microsoft.com/office/drawing/2014/main" val="466096583"/>
                    </a:ext>
                  </a:extLst>
                </a:gridCol>
                <a:gridCol w="1967936">
                  <a:extLst>
                    <a:ext uri="{9D8B030D-6E8A-4147-A177-3AD203B41FA5}">
                      <a16:colId xmlns:a16="http://schemas.microsoft.com/office/drawing/2014/main" val="4252844837"/>
                    </a:ext>
                  </a:extLst>
                </a:gridCol>
                <a:gridCol w="1368997">
                  <a:extLst>
                    <a:ext uri="{9D8B030D-6E8A-4147-A177-3AD203B41FA5}">
                      <a16:colId xmlns:a16="http://schemas.microsoft.com/office/drawing/2014/main" val="2707256496"/>
                    </a:ext>
                  </a:extLst>
                </a:gridCol>
                <a:gridCol w="1368997">
                  <a:extLst>
                    <a:ext uri="{9D8B030D-6E8A-4147-A177-3AD203B41FA5}">
                      <a16:colId xmlns:a16="http://schemas.microsoft.com/office/drawing/2014/main" val="1692930807"/>
                    </a:ext>
                  </a:extLst>
                </a:gridCol>
                <a:gridCol w="2061225">
                  <a:extLst>
                    <a:ext uri="{9D8B030D-6E8A-4147-A177-3AD203B41FA5}">
                      <a16:colId xmlns:a16="http://schemas.microsoft.com/office/drawing/2014/main" val="2190719635"/>
                    </a:ext>
                  </a:extLst>
                </a:gridCol>
              </a:tblGrid>
              <a:tr h="748356">
                <a:tc>
                  <a:txBody>
                    <a:bodyPr/>
                    <a:lstStyle/>
                    <a:p>
                      <a:r>
                        <a:rPr lang="en-US" sz="1600" dirty="0"/>
                        <a:t>FLT3 Inhibitor</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600" dirty="0"/>
                        <a:t>Inhibitory Type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600" dirty="0"/>
                        <a:t>FLT3 Kinase Inhibition IC50</a:t>
                      </a:r>
                    </a:p>
                    <a:p>
                      <a:pPr algn="ctr"/>
                      <a:r>
                        <a:rPr lang="en-US" sz="1600" dirty="0"/>
                        <a:t>(nmol/L)</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600" dirty="0"/>
                        <a:t>Non-FLT3 Targets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600" dirty="0"/>
                        <a:t>FLT3-TKD mutation activity</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600" dirty="0"/>
                        <a:t>Major Toxicities</a:t>
                      </a: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extLst>
                  <a:ext uri="{0D108BD9-81ED-4DB2-BD59-A6C34878D82A}">
                    <a16:rowId xmlns:a16="http://schemas.microsoft.com/office/drawing/2014/main" val="626813600"/>
                  </a:ext>
                </a:extLst>
              </a:tr>
              <a:tr h="970091">
                <a:tc>
                  <a:txBody>
                    <a:bodyPr/>
                    <a:lstStyle/>
                    <a:p>
                      <a:r>
                        <a:rPr lang="en-US" sz="1600" kern="1200" dirty="0">
                          <a:solidFill>
                            <a:schemeClr val="dk1"/>
                          </a:solidFill>
                          <a:effectLst/>
                          <a:latin typeface="+mn-lt"/>
                          <a:ea typeface="+mn-ea"/>
                          <a:cs typeface="+mn-cs"/>
                        </a:rPr>
                        <a:t>Sorafenib</a:t>
                      </a:r>
                    </a:p>
                    <a:p>
                      <a:r>
                        <a:rPr lang="en-US" sz="1600" kern="1200" dirty="0">
                          <a:solidFill>
                            <a:schemeClr val="dk1"/>
                          </a:solidFill>
                          <a:effectLst/>
                          <a:latin typeface="+mn-lt"/>
                          <a:ea typeface="+mn-ea"/>
                          <a:cs typeface="+mn-cs"/>
                        </a:rPr>
                        <a:t>400 mg BID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600" dirty="0"/>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indent="0" algn="ctr">
                        <a:buFont typeface="Arial" panose="020B0604020202020204" pitchFamily="34" charset="0"/>
                        <a:buNone/>
                      </a:pPr>
                      <a:r>
                        <a:rPr lang="en-US" sz="1600" dirty="0"/>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indent="0" algn="ctr">
                        <a:buFont typeface="Arial" panose="020B0604020202020204" pitchFamily="34" charset="0"/>
                        <a:buNone/>
                      </a:pPr>
                      <a:r>
                        <a:rPr lang="en-US" sz="1600" dirty="0"/>
                        <a:t>c-KIT</a:t>
                      </a:r>
                    </a:p>
                    <a:p>
                      <a:pPr marL="0" indent="0" algn="ctr">
                        <a:buFont typeface="Arial" panose="020B0604020202020204" pitchFamily="34" charset="0"/>
                        <a:buNone/>
                      </a:pPr>
                      <a:r>
                        <a:rPr lang="en-US" sz="1600" dirty="0"/>
                        <a:t>PDGFR</a:t>
                      </a:r>
                    </a:p>
                    <a:p>
                      <a:pPr marL="0" indent="0" algn="ctr">
                        <a:buFont typeface="Arial" panose="020B0604020202020204" pitchFamily="34" charset="0"/>
                        <a:buNone/>
                      </a:pPr>
                      <a:r>
                        <a:rPr lang="en-US" sz="1600" dirty="0"/>
                        <a:t>RAF</a:t>
                      </a:r>
                    </a:p>
                    <a:p>
                      <a:pPr marL="0" indent="0" algn="ctr">
                        <a:buFont typeface="Arial" panose="020B0604020202020204" pitchFamily="34" charset="0"/>
                        <a:buNone/>
                      </a:pPr>
                      <a:r>
                        <a:rPr lang="en-US" sz="1600" dirty="0"/>
                        <a:t>VEGFR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indent="0" algn="ctr">
                        <a:buFont typeface="Arial" panose="020B0604020202020204" pitchFamily="34" charset="0"/>
                        <a:buNone/>
                      </a:pPr>
                      <a:r>
                        <a:rPr lang="en-US" sz="16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indent="0" algn="l">
                        <a:buFont typeface="Arial" panose="020B0604020202020204" pitchFamily="34" charset="0"/>
                        <a:buNone/>
                      </a:pPr>
                      <a:r>
                        <a:rPr lang="en-US" sz="1600" dirty="0"/>
                        <a:t>Rash</a:t>
                      </a:r>
                    </a:p>
                    <a:p>
                      <a:pPr marL="0" indent="0" algn="l">
                        <a:buFont typeface="Arial" panose="020B0604020202020204" pitchFamily="34" charset="0"/>
                        <a:buNone/>
                      </a:pPr>
                      <a:r>
                        <a:rPr lang="en-US" sz="1600" dirty="0"/>
                        <a:t>Hemorrhage Myelosuppression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4226574504"/>
                  </a:ext>
                </a:extLst>
              </a:tr>
              <a:tr h="970091">
                <a:tc>
                  <a:txBody>
                    <a:bodyPr/>
                    <a:lstStyle/>
                    <a:p>
                      <a:r>
                        <a:rPr lang="en-US" sz="1600" kern="1200" dirty="0" err="1">
                          <a:solidFill>
                            <a:schemeClr val="dk1"/>
                          </a:solidFill>
                          <a:effectLst/>
                          <a:latin typeface="+mn-lt"/>
                          <a:ea typeface="+mn-ea"/>
                          <a:cs typeface="+mn-cs"/>
                        </a:rPr>
                        <a:t>Midostaurin</a:t>
                      </a:r>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50 mg BID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600" dirty="0"/>
                        <a:t>c-KIT</a:t>
                      </a:r>
                    </a:p>
                    <a:p>
                      <a:pPr marL="0" indent="0" algn="ctr">
                        <a:buFont typeface="Arial" panose="020B0604020202020204" pitchFamily="34" charset="0"/>
                        <a:buNone/>
                      </a:pPr>
                      <a:r>
                        <a:rPr lang="en-US" sz="1600" dirty="0"/>
                        <a:t>PDGFR</a:t>
                      </a:r>
                    </a:p>
                    <a:p>
                      <a:pPr marL="0" indent="0" algn="ctr">
                        <a:buFont typeface="Arial" panose="020B0604020202020204" pitchFamily="34" charset="0"/>
                        <a:buNone/>
                      </a:pPr>
                      <a:r>
                        <a:rPr lang="en-US" sz="1600" dirty="0"/>
                        <a:t>PKC</a:t>
                      </a:r>
                    </a:p>
                    <a:p>
                      <a:pPr marL="0" indent="0" algn="ctr">
                        <a:buFont typeface="Arial" panose="020B0604020202020204" pitchFamily="34" charset="0"/>
                        <a:buNone/>
                      </a:pPr>
                      <a:r>
                        <a:rPr lang="en-US" sz="1600" dirty="0"/>
                        <a:t>VEGFR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600" dirty="0"/>
                        <a:t>GI toxicity</a:t>
                      </a:r>
                    </a:p>
                    <a:p>
                      <a:pPr marL="0" indent="0" algn="l">
                        <a:buFont typeface="Arial" panose="020B0604020202020204" pitchFamily="34" charset="0"/>
                        <a:buNone/>
                      </a:pPr>
                      <a:r>
                        <a:rPr lang="en-US" sz="1600" dirty="0"/>
                        <a:t>Myelosuppression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371620"/>
                  </a:ext>
                </a:extLst>
              </a:tr>
              <a:tr h="761580">
                <a:tc>
                  <a:txBody>
                    <a:bodyPr/>
                    <a:lstStyle/>
                    <a:p>
                      <a:r>
                        <a:rPr lang="en-US" sz="1600" dirty="0" err="1"/>
                        <a:t>Quizartinib</a:t>
                      </a:r>
                      <a:endParaRPr lang="en-US" sz="1600" dirty="0"/>
                    </a:p>
                    <a:p>
                      <a:r>
                        <a:rPr lang="en-US" sz="1600" dirty="0"/>
                        <a:t>30 – 60 mg QD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600" dirty="0"/>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600" dirty="0"/>
                        <a:t>1.6</a:t>
                      </a:r>
                      <a:endParaRPr lang="en-US" sz="16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indent="0" algn="ctr">
                        <a:buFont typeface="Arial" panose="020B0604020202020204" pitchFamily="34" charset="0"/>
                        <a:buNone/>
                      </a:pPr>
                      <a:r>
                        <a:rPr lang="en-US" sz="1600" dirty="0"/>
                        <a:t>c-KIT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600" baseline="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marR="0" lvl="0" indent="0" algn="l"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QTc prolongation</a:t>
                      </a:r>
                    </a:p>
                    <a:p>
                      <a:pPr marL="0" marR="0" lvl="0" indent="0" algn="l"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Myelosuppression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2978115296"/>
                  </a:ext>
                </a:extLst>
              </a:tr>
              <a:tr h="761580">
                <a:tc>
                  <a:txBody>
                    <a:bodyPr/>
                    <a:lstStyle/>
                    <a:p>
                      <a:r>
                        <a:rPr lang="en-US" sz="1600" dirty="0" err="1"/>
                        <a:t>Gilteritinib</a:t>
                      </a:r>
                      <a:endParaRPr lang="en-US" sz="1600" dirty="0"/>
                    </a:p>
                    <a:p>
                      <a:r>
                        <a:rPr lang="en-US" sz="1600" dirty="0"/>
                        <a:t>120 mg QD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a:t>AXL</a:t>
                      </a:r>
                      <a:br>
                        <a:rPr lang="en-US" sz="1600" baseline="0" dirty="0"/>
                      </a:br>
                      <a:r>
                        <a:rPr lang="en-US" sz="1600" baseline="0" dirty="0"/>
                        <a:t>LTK</a:t>
                      </a:r>
                      <a:br>
                        <a:rPr lang="en-US" sz="1600" baseline="0" dirty="0"/>
                      </a:br>
                      <a:r>
                        <a:rPr lang="en-US" sz="1600" baseline="0" dirty="0"/>
                        <a:t>ALK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Elevated transaminases</a:t>
                      </a:r>
                    </a:p>
                    <a:p>
                      <a:pPr marL="0" marR="0" lvl="0" indent="0" algn="l"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Diarrhea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458676"/>
                  </a:ext>
                </a:extLst>
              </a:tr>
            </a:tbl>
          </a:graphicData>
        </a:graphic>
      </p:graphicFrame>
      <p:sp>
        <p:nvSpPr>
          <p:cNvPr id="8" name="TextBox 7">
            <a:extLst>
              <a:ext uri="{FF2B5EF4-FFF2-40B4-BE49-F238E27FC236}">
                <a16:creationId xmlns:a16="http://schemas.microsoft.com/office/drawing/2014/main" id="{F33E5324-8488-AC4A-9293-FBF017699DE0}"/>
              </a:ext>
            </a:extLst>
          </p:cNvPr>
          <p:cNvSpPr txBox="1"/>
          <p:nvPr/>
        </p:nvSpPr>
        <p:spPr>
          <a:xfrm>
            <a:off x="692272" y="6304002"/>
            <a:ext cx="7272808" cy="553998"/>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Kiyoi</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H et al.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Cancer Science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2019;[</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Epub</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ahead of print];</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Short NJ et al. </a:t>
            </a:r>
            <a:r>
              <a:rPr kumimoji="0" lang="en-US" sz="1500" b="0" i="1"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Ther</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Adv </a:t>
            </a:r>
            <a:r>
              <a:rPr kumimoji="0" lang="en-US" sz="1500" b="0" i="1"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Hematol</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2019;10:2040620719827310.</a:t>
            </a:r>
          </a:p>
        </p:txBody>
      </p:sp>
    </p:spTree>
    <p:custDataLst>
      <p:tags r:id="rId1"/>
    </p:custDataLst>
    <p:extLst>
      <p:ext uri="{BB962C8B-B14F-4D97-AF65-F5344CB8AC3E}">
        <p14:creationId xmlns:p14="http://schemas.microsoft.com/office/powerpoint/2010/main" val="1018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FF0C-D93B-F74B-87A1-8A7F9D12A003}"/>
              </a:ext>
            </a:extLst>
          </p:cNvPr>
          <p:cNvSpPr>
            <a:spLocks noGrp="1"/>
          </p:cNvSpPr>
          <p:nvPr>
            <p:ph type="title" idx="4294967295"/>
          </p:nvPr>
        </p:nvSpPr>
        <p:spPr>
          <a:xfrm>
            <a:off x="462579" y="223836"/>
            <a:ext cx="11295529" cy="1143000"/>
          </a:xfrm>
        </p:spPr>
        <p:txBody>
          <a:bodyPr/>
          <a:lstStyle/>
          <a:p>
            <a:r>
              <a:rPr lang="en-US" dirty="0">
                <a:latin typeface="Arial" panose="020B0604020202020204" pitchFamily="34" charset="0"/>
                <a:cs typeface="Arial" panose="020B0604020202020204" pitchFamily="34" charset="0"/>
              </a:rPr>
              <a:t>RATIFY: Overall Survival Analyses</a:t>
            </a:r>
          </a:p>
        </p:txBody>
      </p:sp>
      <p:sp>
        <p:nvSpPr>
          <p:cNvPr id="3" name="TextBox 2">
            <a:extLst>
              <a:ext uri="{FF2B5EF4-FFF2-40B4-BE49-F238E27FC236}">
                <a16:creationId xmlns:a16="http://schemas.microsoft.com/office/drawing/2014/main" id="{4B4D19DE-4538-404E-A296-0FBF6B8BD084}"/>
              </a:ext>
            </a:extLst>
          </p:cNvPr>
          <p:cNvSpPr txBox="1"/>
          <p:nvPr/>
        </p:nvSpPr>
        <p:spPr>
          <a:xfrm>
            <a:off x="595924" y="6496540"/>
            <a:ext cx="3852658" cy="323165"/>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Stone RM et al.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N </a:t>
            </a:r>
            <a:r>
              <a:rPr kumimoji="0" lang="en-US" sz="1500" b="0" i="1"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Engl</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J Med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2017;377:454-64.</a:t>
            </a:r>
          </a:p>
        </p:txBody>
      </p:sp>
      <p:grpSp>
        <p:nvGrpSpPr>
          <p:cNvPr id="5" name="Group 4">
            <a:extLst>
              <a:ext uri="{FF2B5EF4-FFF2-40B4-BE49-F238E27FC236}">
                <a16:creationId xmlns:a16="http://schemas.microsoft.com/office/drawing/2014/main" id="{D930FD4C-5E8A-B943-8436-FAAE2C6F3E08}"/>
              </a:ext>
            </a:extLst>
          </p:cNvPr>
          <p:cNvGrpSpPr/>
          <p:nvPr/>
        </p:nvGrpSpPr>
        <p:grpSpPr>
          <a:xfrm>
            <a:off x="1907504" y="1036531"/>
            <a:ext cx="8376992" cy="5444412"/>
            <a:chOff x="2102704" y="1189752"/>
            <a:chExt cx="7911072" cy="5141599"/>
          </a:xfrm>
        </p:grpSpPr>
        <p:pic>
          <p:nvPicPr>
            <p:cNvPr id="14" name="Picture 13">
              <a:extLst>
                <a:ext uri="{FF2B5EF4-FFF2-40B4-BE49-F238E27FC236}">
                  <a16:creationId xmlns:a16="http://schemas.microsoft.com/office/drawing/2014/main" id="{F9A0EFFA-C653-D643-BDC0-7194C7C10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90" y="1189752"/>
              <a:ext cx="7453622" cy="4775287"/>
            </a:xfrm>
            <a:prstGeom prst="rect">
              <a:avLst/>
            </a:prstGeom>
          </p:spPr>
        </p:pic>
        <p:sp>
          <p:nvSpPr>
            <p:cNvPr id="4" name="TextBox 3">
              <a:extLst>
                <a:ext uri="{FF2B5EF4-FFF2-40B4-BE49-F238E27FC236}">
                  <a16:creationId xmlns:a16="http://schemas.microsoft.com/office/drawing/2014/main" id="{837DA659-FA8C-BB46-BD61-96DDC4F04FE2}"/>
                </a:ext>
              </a:extLst>
            </p:cNvPr>
            <p:cNvSpPr txBox="1"/>
            <p:nvPr/>
          </p:nvSpPr>
          <p:spPr>
            <a:xfrm>
              <a:off x="6253801" y="5992797"/>
              <a:ext cx="846386" cy="338554"/>
            </a:xfrm>
            <a:prstGeom prst="rect">
              <a:avLst/>
            </a:prstGeom>
            <a:noFill/>
          </p:spPr>
          <p:txBody>
            <a:bodyPr wrap="non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Months</a:t>
              </a:r>
            </a:p>
          </p:txBody>
        </p:sp>
        <p:sp>
          <p:nvSpPr>
            <p:cNvPr id="24" name="TextBox 23">
              <a:extLst>
                <a:ext uri="{FF2B5EF4-FFF2-40B4-BE49-F238E27FC236}">
                  <a16:creationId xmlns:a16="http://schemas.microsoft.com/office/drawing/2014/main" id="{1D4C8F2A-C366-BB47-9B1A-F213BCA5978A}"/>
                </a:ext>
              </a:extLst>
            </p:cNvPr>
            <p:cNvSpPr txBox="1"/>
            <p:nvPr/>
          </p:nvSpPr>
          <p:spPr>
            <a:xfrm rot="16200000">
              <a:off x="1087458" y="3368300"/>
              <a:ext cx="2369046" cy="338554"/>
            </a:xfrm>
            <a:prstGeom prst="rect">
              <a:avLst/>
            </a:prstGeom>
            <a:noFill/>
          </p:spPr>
          <p:txBody>
            <a:bodyPr wrap="non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Probability of survival (%)</a:t>
              </a:r>
            </a:p>
          </p:txBody>
        </p:sp>
        <p:sp>
          <p:nvSpPr>
            <p:cNvPr id="6" name="TextBox 5">
              <a:extLst>
                <a:ext uri="{FF2B5EF4-FFF2-40B4-BE49-F238E27FC236}">
                  <a16:creationId xmlns:a16="http://schemas.microsoft.com/office/drawing/2014/main" id="{77EE78A4-1681-A841-B15E-CDD57B2004D5}"/>
                </a:ext>
              </a:extLst>
            </p:cNvPr>
            <p:cNvSpPr txBox="1"/>
            <p:nvPr/>
          </p:nvSpPr>
          <p:spPr>
            <a:xfrm>
              <a:off x="8832042" y="3254231"/>
              <a:ext cx="1181734" cy="323165"/>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Midostaurin</a:t>
              </a:r>
              <a:endPar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endParaRPr>
            </a:p>
          </p:txBody>
        </p:sp>
        <p:sp>
          <p:nvSpPr>
            <p:cNvPr id="30" name="TextBox 29">
              <a:extLst>
                <a:ext uri="{FF2B5EF4-FFF2-40B4-BE49-F238E27FC236}">
                  <a16:creationId xmlns:a16="http://schemas.microsoft.com/office/drawing/2014/main" id="{DFAF8111-DB76-7B48-A4BC-AE2BDEC146B8}"/>
                </a:ext>
              </a:extLst>
            </p:cNvPr>
            <p:cNvSpPr txBox="1"/>
            <p:nvPr/>
          </p:nvSpPr>
          <p:spPr>
            <a:xfrm>
              <a:off x="8856858" y="3766249"/>
              <a:ext cx="811441" cy="323165"/>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Placebo</a:t>
              </a:r>
            </a:p>
          </p:txBody>
        </p:sp>
        <p:sp>
          <p:nvSpPr>
            <p:cNvPr id="31" name="TextBox 30">
              <a:extLst>
                <a:ext uri="{FF2B5EF4-FFF2-40B4-BE49-F238E27FC236}">
                  <a16:creationId xmlns:a16="http://schemas.microsoft.com/office/drawing/2014/main" id="{FB56EF93-2444-754D-8069-000B406E545C}"/>
                </a:ext>
              </a:extLst>
            </p:cNvPr>
            <p:cNvSpPr txBox="1"/>
            <p:nvPr/>
          </p:nvSpPr>
          <p:spPr>
            <a:xfrm>
              <a:off x="6846571" y="1404257"/>
              <a:ext cx="2580322" cy="800219"/>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Midostaurin</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74.7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mo</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(n = 360)</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Placebo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25.6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mo</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(n = 357)</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HR: 0.78;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0.009</a:t>
              </a:r>
            </a:p>
          </p:txBody>
        </p:sp>
      </p:grpSp>
    </p:spTree>
    <p:custDataLst>
      <p:tags r:id="rId1"/>
    </p:custDataLst>
    <p:extLst>
      <p:ext uri="{BB962C8B-B14F-4D97-AF65-F5344CB8AC3E}">
        <p14:creationId xmlns:p14="http://schemas.microsoft.com/office/powerpoint/2010/main" val="2354950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E67751-D2EE-6E43-84AB-581D666A4A2D}"/>
              </a:ext>
            </a:extLst>
          </p:cNvPr>
          <p:cNvSpPr>
            <a:spLocks noGrp="1"/>
          </p:cNvSpPr>
          <p:nvPr>
            <p:ph type="title" idx="4294967295"/>
          </p:nvPr>
        </p:nvSpPr>
        <p:spPr>
          <a:xfrm>
            <a:off x="1232607" y="572959"/>
            <a:ext cx="9809162" cy="1382001"/>
          </a:xfrm>
        </p:spPr>
        <p:txBody>
          <a:bodyPr>
            <a:normAutofit/>
          </a:bodyPr>
          <a:lstStyle/>
          <a:p>
            <a:pPr algn="l"/>
            <a:r>
              <a:rPr lang="en-US" sz="2600" dirty="0"/>
              <a:t>FDA Approves Addition of Survival Data to </a:t>
            </a:r>
            <a:r>
              <a:rPr lang="en-US" sz="2600" dirty="0" err="1"/>
              <a:t>Gilteritinib</a:t>
            </a:r>
            <a:r>
              <a:rPr lang="en-US" sz="2600" dirty="0"/>
              <a:t> Label for Relapsed or Refractory AML with a FLT3 Mutation</a:t>
            </a:r>
            <a:br>
              <a:rPr lang="en-US" sz="2600" dirty="0"/>
            </a:br>
            <a:r>
              <a:rPr lang="en-US" sz="2000" dirty="0"/>
              <a:t>Press Release – May 29, 2019</a:t>
            </a:r>
          </a:p>
        </p:txBody>
      </p:sp>
      <p:sp>
        <p:nvSpPr>
          <p:cNvPr id="4" name="Content Placeholder 3">
            <a:extLst>
              <a:ext uri="{FF2B5EF4-FFF2-40B4-BE49-F238E27FC236}">
                <a16:creationId xmlns:a16="http://schemas.microsoft.com/office/drawing/2014/main" id="{D9CE9244-57C1-D04D-AAAF-1597FFD75640}"/>
              </a:ext>
            </a:extLst>
          </p:cNvPr>
          <p:cNvSpPr>
            <a:spLocks noGrp="1"/>
          </p:cNvSpPr>
          <p:nvPr>
            <p:ph idx="4294967295"/>
          </p:nvPr>
        </p:nvSpPr>
        <p:spPr>
          <a:xfrm>
            <a:off x="1191419" y="2127809"/>
            <a:ext cx="9809162" cy="4100512"/>
          </a:xfrm>
        </p:spPr>
        <p:txBody>
          <a:bodyPr/>
          <a:lstStyle/>
          <a:p>
            <a:pPr marL="0" indent="0">
              <a:lnSpc>
                <a:spcPct val="100000"/>
              </a:lnSpc>
              <a:spcBef>
                <a:spcPts val="1200"/>
              </a:spcBef>
              <a:buNone/>
            </a:pPr>
            <a:r>
              <a:rPr lang="en-US" sz="2000" b="0" dirty="0"/>
              <a:t>“The Food and Drug Administration approved the addition of overall survival data in labeling for </a:t>
            </a:r>
            <a:r>
              <a:rPr lang="en-US" sz="2000" b="0" dirty="0" err="1"/>
              <a:t>gilteritinib</a:t>
            </a:r>
            <a:r>
              <a:rPr lang="en-US" sz="2000" b="0" dirty="0"/>
              <a:t>, indicated for adult patients who have relapsed or refractory AML with a FLT3 mutation as detected by an FDA-approved test.</a:t>
            </a:r>
          </a:p>
          <a:p>
            <a:pPr marL="0" indent="0">
              <a:lnSpc>
                <a:spcPct val="100000"/>
              </a:lnSpc>
              <a:spcBef>
                <a:spcPts val="1200"/>
              </a:spcBef>
              <a:buNone/>
            </a:pPr>
            <a:r>
              <a:rPr lang="en-US" sz="2000" b="0" dirty="0"/>
              <a:t>Approval was based on the ADMIRAL trial (NCT02421939), which included 371 adult patients with relapsed or refractory AML having a FLT3 ITD, D835, or I836 mutation by the </a:t>
            </a:r>
            <a:r>
              <a:rPr lang="en-US" sz="2000" b="0" dirty="0" err="1"/>
              <a:t>LeukoStrat</a:t>
            </a:r>
            <a:r>
              <a:rPr lang="en-US" sz="2000" b="0" dirty="0"/>
              <a:t> </a:t>
            </a:r>
            <a:r>
              <a:rPr lang="en-US" sz="2000" b="0" dirty="0" err="1"/>
              <a:t>CDx</a:t>
            </a:r>
            <a:r>
              <a:rPr lang="en-US" sz="2000" b="0" dirty="0"/>
              <a:t> FLT3 Mutation Assay. Patients were randomized (2:1) to receive </a:t>
            </a:r>
            <a:r>
              <a:rPr lang="en-US" sz="2000" b="0" dirty="0" err="1"/>
              <a:t>gilteritinib</a:t>
            </a:r>
            <a:r>
              <a:rPr lang="en-US" sz="2000" b="0" dirty="0"/>
              <a:t> 120 mg once daily (n = 247) over continuous 28-day cycles or prespecified salvage chemotherapy (n = 124). Salvage chemotherapy included either intensive cytotoxic chemotherapy or a low-intensity regimen. For the analysis, overall survival (OS) was measured from the randomization date until death by any cause.”</a:t>
            </a:r>
          </a:p>
        </p:txBody>
      </p:sp>
      <p:sp>
        <p:nvSpPr>
          <p:cNvPr id="5" name="TextBox 4">
            <a:extLst>
              <a:ext uri="{FF2B5EF4-FFF2-40B4-BE49-F238E27FC236}">
                <a16:creationId xmlns:a16="http://schemas.microsoft.com/office/drawing/2014/main" id="{5D928AF3-3BF8-DF4B-9BA2-F38695F1498F}"/>
              </a:ext>
            </a:extLst>
          </p:cNvPr>
          <p:cNvSpPr txBox="1"/>
          <p:nvPr/>
        </p:nvSpPr>
        <p:spPr>
          <a:xfrm>
            <a:off x="759314" y="6199188"/>
            <a:ext cx="6893960" cy="553998"/>
          </a:xfrm>
          <a:prstGeom prst="rect">
            <a:avLst/>
          </a:prstGeom>
          <a:noFill/>
        </p:spPr>
        <p:txBody>
          <a:bodyPr wrap="square" rtlCol="0">
            <a:spAutoFit/>
          </a:bodyPr>
          <a:lstStyle/>
          <a:p>
            <a:pPr marL="0" marR="0" lvl="0" indent="0" algn="l" defTabSz="455613" rtl="0" eaLnBrk="1" fontAlgn="base" latinLnBrk="0" hangingPunct="1">
              <a:lnSpc>
                <a:spcPct val="100000"/>
              </a:lnSpc>
              <a:spcBef>
                <a:spcPts val="6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https://</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www.fda.gov</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/drugs/resources-information-approved-drugs/fda-approves-addition-survival-data-gilteritinib-label-refractory-aml-flt3-mutation</a:t>
            </a:r>
          </a:p>
        </p:txBody>
      </p:sp>
    </p:spTree>
    <p:custDataLst>
      <p:tags r:id="rId1"/>
    </p:custDataLst>
    <p:extLst>
      <p:ext uri="{BB962C8B-B14F-4D97-AF65-F5344CB8AC3E}">
        <p14:creationId xmlns:p14="http://schemas.microsoft.com/office/powerpoint/2010/main" val="2500582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smoke&#10;&#10;Description automatically generated">
            <a:extLst>
              <a:ext uri="{FF2B5EF4-FFF2-40B4-BE49-F238E27FC236}">
                <a16:creationId xmlns:a16="http://schemas.microsoft.com/office/drawing/2014/main" id="{54998B45-DE1F-1B46-B0F9-F51EFEE95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783" y="1695647"/>
            <a:ext cx="7732656" cy="4051912"/>
          </a:xfrm>
          <a:prstGeom prst="rect">
            <a:avLst/>
          </a:prstGeom>
        </p:spPr>
      </p:pic>
      <p:sp>
        <p:nvSpPr>
          <p:cNvPr id="2" name="Title 1">
            <a:extLst>
              <a:ext uri="{FF2B5EF4-FFF2-40B4-BE49-F238E27FC236}">
                <a16:creationId xmlns:a16="http://schemas.microsoft.com/office/drawing/2014/main" id="{28F2B9D1-9A43-DD48-BF84-3ABA984B9BAB}"/>
              </a:ext>
            </a:extLst>
          </p:cNvPr>
          <p:cNvSpPr>
            <a:spLocks noGrp="1"/>
          </p:cNvSpPr>
          <p:nvPr>
            <p:ph type="title" idx="4294967295"/>
          </p:nvPr>
        </p:nvSpPr>
        <p:spPr>
          <a:xfrm>
            <a:off x="462579" y="267147"/>
            <a:ext cx="11306287" cy="1143000"/>
          </a:xfrm>
        </p:spPr>
        <p:txBody>
          <a:bodyPr/>
          <a:lstStyle/>
          <a:p>
            <a:r>
              <a:rPr lang="en-US" dirty="0"/>
              <a:t>ADMIRAL: Overall Survival</a:t>
            </a:r>
          </a:p>
        </p:txBody>
      </p:sp>
      <p:sp>
        <p:nvSpPr>
          <p:cNvPr id="3" name="TextBox 2">
            <a:extLst>
              <a:ext uri="{FF2B5EF4-FFF2-40B4-BE49-F238E27FC236}">
                <a16:creationId xmlns:a16="http://schemas.microsoft.com/office/drawing/2014/main" id="{29076C70-0337-2C4D-B0C4-247CDFA2417A}"/>
              </a:ext>
            </a:extLst>
          </p:cNvPr>
          <p:cNvSpPr txBox="1"/>
          <p:nvPr/>
        </p:nvSpPr>
        <p:spPr>
          <a:xfrm>
            <a:off x="796233" y="6463226"/>
            <a:ext cx="3976858" cy="338554"/>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Perl AE et al.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N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Engl</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J Med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2019;381:1728-40.</a:t>
            </a:r>
          </a:p>
        </p:txBody>
      </p:sp>
      <p:graphicFrame>
        <p:nvGraphicFramePr>
          <p:cNvPr id="7" name="Table 6">
            <a:extLst>
              <a:ext uri="{FF2B5EF4-FFF2-40B4-BE49-F238E27FC236}">
                <a16:creationId xmlns:a16="http://schemas.microsoft.com/office/drawing/2014/main" id="{8ADEA4D9-34DF-E54E-8C6C-7034355971C3}"/>
              </a:ext>
            </a:extLst>
          </p:cNvPr>
          <p:cNvGraphicFramePr>
            <a:graphicFrameLocks noGrp="1"/>
          </p:cNvGraphicFramePr>
          <p:nvPr/>
        </p:nvGraphicFramePr>
        <p:xfrm>
          <a:off x="4601317" y="1484389"/>
          <a:ext cx="5898147" cy="1645964"/>
        </p:xfrm>
        <a:graphic>
          <a:graphicData uri="http://schemas.openxmlformats.org/drawingml/2006/table">
            <a:tbl>
              <a:tblPr firstRow="1" bandRow="1">
                <a:tableStyleId>{21E4AEA4-8DFA-4A89-87EB-49C32662AFE0}</a:tableStyleId>
              </a:tblPr>
              <a:tblGrid>
                <a:gridCol w="1529149">
                  <a:extLst>
                    <a:ext uri="{9D8B030D-6E8A-4147-A177-3AD203B41FA5}">
                      <a16:colId xmlns:a16="http://schemas.microsoft.com/office/drawing/2014/main" val="1657202154"/>
                    </a:ext>
                  </a:extLst>
                </a:gridCol>
                <a:gridCol w="1237883">
                  <a:extLst>
                    <a:ext uri="{9D8B030D-6E8A-4147-A177-3AD203B41FA5}">
                      <a16:colId xmlns:a16="http://schemas.microsoft.com/office/drawing/2014/main" val="1804625139"/>
                    </a:ext>
                  </a:extLst>
                </a:gridCol>
                <a:gridCol w="1346151">
                  <a:extLst>
                    <a:ext uri="{9D8B030D-6E8A-4147-A177-3AD203B41FA5}">
                      <a16:colId xmlns:a16="http://schemas.microsoft.com/office/drawing/2014/main" val="4021144050"/>
                    </a:ext>
                  </a:extLst>
                </a:gridCol>
                <a:gridCol w="698465">
                  <a:extLst>
                    <a:ext uri="{9D8B030D-6E8A-4147-A177-3AD203B41FA5}">
                      <a16:colId xmlns:a16="http://schemas.microsoft.com/office/drawing/2014/main" val="122337617"/>
                    </a:ext>
                  </a:extLst>
                </a:gridCol>
                <a:gridCol w="1086499">
                  <a:extLst>
                    <a:ext uri="{9D8B030D-6E8A-4147-A177-3AD203B41FA5}">
                      <a16:colId xmlns:a16="http://schemas.microsoft.com/office/drawing/2014/main" val="3119364375"/>
                    </a:ext>
                  </a:extLst>
                </a:gridCol>
              </a:tblGrid>
              <a:tr h="587390">
                <a:tc>
                  <a:txBody>
                    <a:bodyPr/>
                    <a:lstStyle/>
                    <a:p>
                      <a:pPr>
                        <a:lnSpc>
                          <a:spcPct val="100000"/>
                        </a:lnSpc>
                      </a:pPr>
                      <a:r>
                        <a:rPr lang="en-US" sz="1500" dirty="0">
                          <a:solidFill>
                            <a:schemeClr val="bg1"/>
                          </a:solidFill>
                        </a:rPr>
                        <a:t>Median OS</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E56"/>
                    </a:solidFill>
                  </a:tcPr>
                </a:tc>
                <a:tc>
                  <a:txBody>
                    <a:bodyPr/>
                    <a:lstStyle/>
                    <a:p>
                      <a:pPr algn="ctr">
                        <a:lnSpc>
                          <a:spcPct val="100000"/>
                        </a:lnSpc>
                      </a:pPr>
                      <a:r>
                        <a:rPr lang="en-US" sz="1500" dirty="0" err="1">
                          <a:solidFill>
                            <a:schemeClr val="bg1"/>
                          </a:solidFill>
                        </a:rPr>
                        <a:t>Gilteritinib</a:t>
                      </a:r>
                      <a:endParaRPr lang="en-US" sz="1500" dirty="0">
                        <a:solidFill>
                          <a:schemeClr val="bg1"/>
                        </a:solidFill>
                      </a:endParaRPr>
                    </a:p>
                    <a:p>
                      <a:pPr algn="ctr">
                        <a:lnSpc>
                          <a:spcPct val="100000"/>
                        </a:lnSpc>
                      </a:pPr>
                      <a:r>
                        <a:rPr lang="en-US" sz="1500" dirty="0">
                          <a:solidFill>
                            <a:schemeClr val="bg1"/>
                          </a:solidFill>
                        </a:rPr>
                        <a:t>(n = 247)</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E56"/>
                    </a:solidFill>
                  </a:tcPr>
                </a:tc>
                <a:tc>
                  <a:txBody>
                    <a:bodyPr/>
                    <a:lstStyle/>
                    <a:p>
                      <a:pPr algn="ctr">
                        <a:lnSpc>
                          <a:spcPct val="100000"/>
                        </a:lnSpc>
                      </a:pPr>
                      <a:r>
                        <a:rPr lang="en-US" sz="1500" dirty="0">
                          <a:solidFill>
                            <a:schemeClr val="bg1"/>
                          </a:solidFill>
                        </a:rPr>
                        <a:t>Salvage</a:t>
                      </a:r>
                      <a:br>
                        <a:rPr lang="en-US" sz="1500" dirty="0">
                          <a:solidFill>
                            <a:schemeClr val="bg1"/>
                          </a:solidFill>
                        </a:rPr>
                      </a:br>
                      <a:r>
                        <a:rPr lang="en-US" sz="1500" dirty="0">
                          <a:solidFill>
                            <a:schemeClr val="bg1"/>
                          </a:solidFill>
                        </a:rPr>
                        <a:t>Chemo</a:t>
                      </a:r>
                      <a:br>
                        <a:rPr lang="en-US" sz="1500" dirty="0">
                          <a:solidFill>
                            <a:schemeClr val="bg1"/>
                          </a:solidFill>
                        </a:rPr>
                      </a:br>
                      <a:r>
                        <a:rPr lang="en-US" sz="1500" dirty="0">
                          <a:solidFill>
                            <a:schemeClr val="bg1"/>
                          </a:solidFill>
                        </a:rPr>
                        <a:t>(n = 124)</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E56"/>
                    </a:solidFill>
                  </a:tcPr>
                </a:tc>
                <a:tc>
                  <a:txBody>
                    <a:bodyPr/>
                    <a:lstStyle/>
                    <a:p>
                      <a:pPr algn="ctr">
                        <a:lnSpc>
                          <a:spcPct val="100000"/>
                        </a:lnSpc>
                      </a:pPr>
                      <a:r>
                        <a:rPr lang="en-US" sz="1500" dirty="0">
                          <a:solidFill>
                            <a:schemeClr val="bg1"/>
                          </a:solidFill>
                        </a:rPr>
                        <a:t>HR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E56"/>
                    </a:solidFill>
                  </a:tcPr>
                </a:tc>
                <a:tc>
                  <a:txBody>
                    <a:bodyPr/>
                    <a:lstStyle/>
                    <a:p>
                      <a:pPr algn="ctr">
                        <a:lnSpc>
                          <a:spcPct val="100000"/>
                        </a:lnSpc>
                      </a:pPr>
                      <a:r>
                        <a:rPr lang="en-US" sz="1500" i="1" dirty="0">
                          <a:solidFill>
                            <a:schemeClr val="bg1"/>
                          </a:solidFill>
                        </a:rPr>
                        <a:t>p</a:t>
                      </a:r>
                      <a:r>
                        <a:rPr lang="en-US" sz="1500" dirty="0">
                          <a:solidFill>
                            <a:schemeClr val="bg1"/>
                          </a:solidFill>
                        </a:rPr>
                        <a:t>-value</a:t>
                      </a: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E56"/>
                    </a:solidFill>
                  </a:tcPr>
                </a:tc>
                <a:extLst>
                  <a:ext uri="{0D108BD9-81ED-4DB2-BD59-A6C34878D82A}">
                    <a16:rowId xmlns:a16="http://schemas.microsoft.com/office/drawing/2014/main" val="482301359"/>
                  </a:ext>
                </a:extLst>
              </a:tr>
              <a:tr h="280258">
                <a:tc>
                  <a:txBody>
                    <a:bodyPr/>
                    <a:lstStyle/>
                    <a:p>
                      <a:pPr>
                        <a:lnSpc>
                          <a:spcPct val="100000"/>
                        </a:lnSpc>
                      </a:pPr>
                      <a:r>
                        <a:rPr lang="en-US" sz="1500" dirty="0"/>
                        <a:t>ITT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lnSpc>
                          <a:spcPct val="100000"/>
                        </a:lnSpc>
                      </a:pPr>
                      <a:r>
                        <a:rPr lang="en-US" sz="1500" dirty="0"/>
                        <a:t>9.3 </a:t>
                      </a:r>
                      <a:r>
                        <a:rPr lang="en-US" sz="1500" dirty="0" err="1"/>
                        <a:t>mo</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lnSpc>
                          <a:spcPct val="100000"/>
                        </a:lnSpc>
                      </a:pPr>
                      <a:r>
                        <a:rPr lang="en-US" sz="1500" dirty="0"/>
                        <a:t>5.6 </a:t>
                      </a:r>
                      <a:r>
                        <a:rPr lang="en-US" sz="1500" dirty="0" err="1"/>
                        <a:t>mo</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lnSpc>
                          <a:spcPct val="100000"/>
                        </a:lnSpc>
                      </a:pPr>
                      <a:r>
                        <a:rPr lang="en-US" sz="1500" dirty="0"/>
                        <a:t>0.64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lnSpc>
                          <a:spcPct val="100000"/>
                        </a:lnSpc>
                      </a:pPr>
                      <a:r>
                        <a:rPr lang="en-US" sz="1500" dirty="0"/>
                        <a:t>&lt;0.01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586763656"/>
                  </a:ext>
                </a:extLst>
              </a:tr>
              <a:tr h="4146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High allelic ratio </a:t>
                      </a:r>
                      <a:br>
                        <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br>
                      <a:r>
                        <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(n = 109, 60)</a:t>
                      </a:r>
                    </a:p>
                  </a:txBody>
                  <a:tcPr marL="81103" marR="81103"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7.1 </a:t>
                      </a:r>
                      <a:r>
                        <a:rPr kumimoji="0" lang="en-US" sz="1500" b="0" i="0" u="none" strike="noStrike" cap="none" normalizeH="0" baseline="0" dirty="0" err="1">
                          <a:ln>
                            <a:noFill/>
                          </a:ln>
                          <a:solidFill>
                            <a:schemeClr val="tx1"/>
                          </a:solidFill>
                          <a:effectLst/>
                          <a:latin typeface="Calibri" panose="020F0502020204030204" pitchFamily="34" charset="0"/>
                          <a:ea typeface="ＭＳ Ｐゴシック" charset="0"/>
                          <a:cs typeface="Calibri" panose="020F0502020204030204" pitchFamily="34" charset="0"/>
                        </a:rPr>
                        <a:t>mo</a:t>
                      </a:r>
                      <a:endPar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81103" marR="81103"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4.3 </a:t>
                      </a:r>
                      <a:r>
                        <a:rPr kumimoji="0" lang="en-US" sz="1500" b="0" i="0" u="none" strike="noStrike" cap="none" normalizeH="0" baseline="0" dirty="0" err="1">
                          <a:ln>
                            <a:noFill/>
                          </a:ln>
                          <a:solidFill>
                            <a:schemeClr val="tx1"/>
                          </a:solidFill>
                          <a:effectLst/>
                          <a:latin typeface="Calibri" panose="020F0502020204030204" pitchFamily="34" charset="0"/>
                          <a:ea typeface="ＭＳ Ｐゴシック" charset="0"/>
                          <a:cs typeface="Calibri" panose="020F0502020204030204" pitchFamily="34" charset="0"/>
                        </a:rPr>
                        <a:t>mo</a:t>
                      </a:r>
                      <a:endPar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81103" marR="81103"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0.49</a:t>
                      </a:r>
                    </a:p>
                  </a:txBody>
                  <a:tcPr marL="81103" marR="81103"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Not reported</a:t>
                      </a:r>
                    </a:p>
                  </a:txBody>
                  <a:tcPr marL="81103" marR="81103"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437417"/>
                  </a:ext>
                </a:extLst>
              </a:tr>
            </a:tbl>
          </a:graphicData>
        </a:graphic>
      </p:graphicFrame>
      <p:sp>
        <p:nvSpPr>
          <p:cNvPr id="4" name="TextBox 3">
            <a:extLst>
              <a:ext uri="{FF2B5EF4-FFF2-40B4-BE49-F238E27FC236}">
                <a16:creationId xmlns:a16="http://schemas.microsoft.com/office/drawing/2014/main" id="{46631F98-0815-E64A-AB87-4BFFBED8E81B}"/>
              </a:ext>
            </a:extLst>
          </p:cNvPr>
          <p:cNvSpPr txBox="1"/>
          <p:nvPr/>
        </p:nvSpPr>
        <p:spPr>
          <a:xfrm>
            <a:off x="5894046" y="5766828"/>
            <a:ext cx="846387" cy="338554"/>
          </a:xfrm>
          <a:prstGeom prst="rect">
            <a:avLst/>
          </a:prstGeom>
          <a:noFill/>
        </p:spPr>
        <p:txBody>
          <a:bodyPr wrap="non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Months</a:t>
            </a:r>
          </a:p>
        </p:txBody>
      </p:sp>
      <p:sp>
        <p:nvSpPr>
          <p:cNvPr id="8" name="TextBox 7">
            <a:extLst>
              <a:ext uri="{FF2B5EF4-FFF2-40B4-BE49-F238E27FC236}">
                <a16:creationId xmlns:a16="http://schemas.microsoft.com/office/drawing/2014/main" id="{DC10F999-46C6-5A4A-B2D2-80ADD9B512BF}"/>
              </a:ext>
            </a:extLst>
          </p:cNvPr>
          <p:cNvSpPr txBox="1"/>
          <p:nvPr/>
        </p:nvSpPr>
        <p:spPr>
          <a:xfrm rot="16200000">
            <a:off x="1044871" y="3646599"/>
            <a:ext cx="2061270" cy="338554"/>
          </a:xfrm>
          <a:prstGeom prst="rect">
            <a:avLst/>
          </a:prstGeom>
          <a:noFill/>
        </p:spPr>
        <p:txBody>
          <a:bodyPr wrap="non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Probability of Survival</a:t>
            </a:r>
          </a:p>
        </p:txBody>
      </p:sp>
      <p:sp>
        <p:nvSpPr>
          <p:cNvPr id="9" name="TextBox 8">
            <a:extLst>
              <a:ext uri="{FF2B5EF4-FFF2-40B4-BE49-F238E27FC236}">
                <a16:creationId xmlns:a16="http://schemas.microsoft.com/office/drawing/2014/main" id="{69D18D4B-355E-1C4C-A86A-EE9737F75AB3}"/>
              </a:ext>
            </a:extLst>
          </p:cNvPr>
          <p:cNvSpPr txBox="1"/>
          <p:nvPr/>
        </p:nvSpPr>
        <p:spPr>
          <a:xfrm>
            <a:off x="5639746" y="3848257"/>
            <a:ext cx="1100686" cy="338554"/>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Gilteritinib</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endParaRPr>
          </a:p>
        </p:txBody>
      </p:sp>
      <p:sp>
        <p:nvSpPr>
          <p:cNvPr id="10" name="TextBox 9">
            <a:extLst>
              <a:ext uri="{FF2B5EF4-FFF2-40B4-BE49-F238E27FC236}">
                <a16:creationId xmlns:a16="http://schemas.microsoft.com/office/drawing/2014/main" id="{68806C65-95AA-224E-AEAB-328F8E60C350}"/>
              </a:ext>
            </a:extLst>
          </p:cNvPr>
          <p:cNvSpPr txBox="1"/>
          <p:nvPr/>
        </p:nvSpPr>
        <p:spPr>
          <a:xfrm>
            <a:off x="3762668" y="4832553"/>
            <a:ext cx="2111925" cy="338554"/>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Salvage chemotherapy</a:t>
            </a:r>
          </a:p>
        </p:txBody>
      </p:sp>
    </p:spTree>
    <p:custDataLst>
      <p:tags r:id="rId1"/>
    </p:custDataLst>
    <p:extLst>
      <p:ext uri="{BB962C8B-B14F-4D97-AF65-F5344CB8AC3E}">
        <p14:creationId xmlns:p14="http://schemas.microsoft.com/office/powerpoint/2010/main" val="11808999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B9D1-9A43-DD48-BF84-3ABA984B9BAB}"/>
              </a:ext>
            </a:extLst>
          </p:cNvPr>
          <p:cNvSpPr>
            <a:spLocks noGrp="1"/>
          </p:cNvSpPr>
          <p:nvPr>
            <p:ph type="title" idx="4294967295"/>
          </p:nvPr>
        </p:nvSpPr>
        <p:spPr>
          <a:xfrm>
            <a:off x="0" y="200055"/>
            <a:ext cx="12192000" cy="1143000"/>
          </a:xfrm>
        </p:spPr>
        <p:txBody>
          <a:bodyPr>
            <a:normAutofit/>
          </a:bodyPr>
          <a:lstStyle/>
          <a:p>
            <a:r>
              <a:rPr lang="en-US" sz="3400" dirty="0"/>
              <a:t>ADMIRAL: Subgroup Analysis of Overall Survival</a:t>
            </a:r>
          </a:p>
        </p:txBody>
      </p:sp>
      <p:sp>
        <p:nvSpPr>
          <p:cNvPr id="3" name="TextBox 2">
            <a:extLst>
              <a:ext uri="{FF2B5EF4-FFF2-40B4-BE49-F238E27FC236}">
                <a16:creationId xmlns:a16="http://schemas.microsoft.com/office/drawing/2014/main" id="{29076C70-0337-2C4D-B0C4-247CDFA2417A}"/>
              </a:ext>
            </a:extLst>
          </p:cNvPr>
          <p:cNvSpPr txBox="1"/>
          <p:nvPr/>
        </p:nvSpPr>
        <p:spPr>
          <a:xfrm>
            <a:off x="591671" y="6487769"/>
            <a:ext cx="3976858" cy="338554"/>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Perl AE et al.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N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Engl</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J Med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2019;381:1728-40.</a:t>
            </a:r>
          </a:p>
        </p:txBody>
      </p:sp>
      <p:pic>
        <p:nvPicPr>
          <p:cNvPr id="5" name="Picture 4" descr="A screenshot of a cell phone&#10;&#10;Description automatically generated">
            <a:extLst>
              <a:ext uri="{FF2B5EF4-FFF2-40B4-BE49-F238E27FC236}">
                <a16:creationId xmlns:a16="http://schemas.microsoft.com/office/drawing/2014/main" id="{F14696E3-53D8-8F44-9393-EC05BD2C7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112" y="1143000"/>
            <a:ext cx="9239012" cy="5344769"/>
          </a:xfrm>
          <a:prstGeom prst="rect">
            <a:avLst/>
          </a:prstGeom>
        </p:spPr>
      </p:pic>
    </p:spTree>
    <p:custDataLst>
      <p:tags r:id="rId1"/>
    </p:custDataLst>
    <p:extLst>
      <p:ext uri="{BB962C8B-B14F-4D97-AF65-F5344CB8AC3E}">
        <p14:creationId xmlns:p14="http://schemas.microsoft.com/office/powerpoint/2010/main" val="2637372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DCBD3-BF16-AD4C-BB87-0D1C502F8B91}"/>
              </a:ext>
            </a:extLst>
          </p:cNvPr>
          <p:cNvSpPr>
            <a:spLocks noGrp="1"/>
          </p:cNvSpPr>
          <p:nvPr>
            <p:ph type="title" idx="4294967295"/>
          </p:nvPr>
        </p:nvSpPr>
        <p:spPr>
          <a:xfrm>
            <a:off x="441064" y="230792"/>
            <a:ext cx="11252498" cy="1143000"/>
          </a:xfrm>
        </p:spPr>
        <p:txBody>
          <a:bodyPr>
            <a:normAutofit/>
          </a:bodyPr>
          <a:lstStyle/>
          <a:p>
            <a:r>
              <a:rPr lang="en-US" sz="3200" dirty="0">
                <a:latin typeface="Arial" panose="020B0604020202020204" pitchFamily="34" charset="0"/>
                <a:cs typeface="Arial" panose="020B0604020202020204" pitchFamily="34" charset="0"/>
              </a:rPr>
              <a:t>Select Ongoing Phase III Trials of FLT3 Inhibitors</a:t>
            </a:r>
          </a:p>
        </p:txBody>
      </p:sp>
      <p:graphicFrame>
        <p:nvGraphicFramePr>
          <p:cNvPr id="6" name="Content Placeholder 5">
            <a:extLst>
              <a:ext uri="{FF2B5EF4-FFF2-40B4-BE49-F238E27FC236}">
                <a16:creationId xmlns:a16="http://schemas.microsoft.com/office/drawing/2014/main" id="{09EEB63B-16EB-F44A-9C1D-796017E59E32}"/>
              </a:ext>
            </a:extLst>
          </p:cNvPr>
          <p:cNvGraphicFramePr>
            <a:graphicFrameLocks noGrp="1"/>
          </p:cNvGraphicFramePr>
          <p:nvPr>
            <p:ph idx="4294967295"/>
          </p:nvPr>
        </p:nvGraphicFramePr>
        <p:xfrm>
          <a:off x="1130787" y="1373792"/>
          <a:ext cx="9930426" cy="4892040"/>
        </p:xfrm>
        <a:graphic>
          <a:graphicData uri="http://schemas.openxmlformats.org/drawingml/2006/table">
            <a:tbl>
              <a:tblPr firstRow="1" bandRow="1">
                <a:tableStyleId>{21E4AEA4-8DFA-4A89-87EB-49C32662AFE0}</a:tableStyleId>
              </a:tblPr>
              <a:tblGrid>
                <a:gridCol w="2103904">
                  <a:extLst>
                    <a:ext uri="{9D8B030D-6E8A-4147-A177-3AD203B41FA5}">
                      <a16:colId xmlns:a16="http://schemas.microsoft.com/office/drawing/2014/main" val="1421461194"/>
                    </a:ext>
                  </a:extLst>
                </a:gridCol>
                <a:gridCol w="1346499">
                  <a:extLst>
                    <a:ext uri="{9D8B030D-6E8A-4147-A177-3AD203B41FA5}">
                      <a16:colId xmlns:a16="http://schemas.microsoft.com/office/drawing/2014/main" val="466096583"/>
                    </a:ext>
                  </a:extLst>
                </a:gridCol>
                <a:gridCol w="2272216">
                  <a:extLst>
                    <a:ext uri="{9D8B030D-6E8A-4147-A177-3AD203B41FA5}">
                      <a16:colId xmlns:a16="http://schemas.microsoft.com/office/drawing/2014/main" val="4252844837"/>
                    </a:ext>
                  </a:extLst>
                </a:gridCol>
                <a:gridCol w="4207807">
                  <a:extLst>
                    <a:ext uri="{9D8B030D-6E8A-4147-A177-3AD203B41FA5}">
                      <a16:colId xmlns:a16="http://schemas.microsoft.com/office/drawing/2014/main" val="2707256496"/>
                    </a:ext>
                  </a:extLst>
                </a:gridCol>
              </a:tblGrid>
              <a:tr h="586252">
                <a:tc>
                  <a:txBody>
                    <a:bodyPr/>
                    <a:lstStyle/>
                    <a:p>
                      <a:r>
                        <a:rPr lang="en-US" sz="1800" dirty="0"/>
                        <a:t>Study</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800" dirty="0"/>
                        <a:t>Target Accrual</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800" dirty="0"/>
                        <a:t>Setting</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tc>
                  <a:txBody>
                    <a:bodyPr/>
                    <a:lstStyle/>
                    <a:p>
                      <a:pPr algn="ctr"/>
                      <a:r>
                        <a:rPr lang="en-US" sz="1800" dirty="0"/>
                        <a:t>Randomization</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2E59"/>
                    </a:solidFill>
                  </a:tcPr>
                </a:tc>
                <a:extLst>
                  <a:ext uri="{0D108BD9-81ED-4DB2-BD59-A6C34878D82A}">
                    <a16:rowId xmlns:a16="http://schemas.microsoft.com/office/drawing/2014/main" val="626813600"/>
                  </a:ext>
                </a:extLst>
              </a:tr>
              <a:tr h="586252">
                <a:tc>
                  <a:txBody>
                    <a:bodyPr/>
                    <a:lstStyle/>
                    <a:p>
                      <a:r>
                        <a:rPr lang="en-US" sz="1600" dirty="0"/>
                        <a:t>NCT01371981</a:t>
                      </a:r>
                      <a:endParaRPr lang="en-US" sz="17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700" dirty="0"/>
                        <a:t>1,641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0" indent="0" algn="ctr">
                        <a:buFont typeface="Arial" panose="020B0604020202020204" pitchFamily="34" charset="0"/>
                        <a:buNone/>
                      </a:pPr>
                      <a:r>
                        <a:rPr lang="en-US" sz="1700" dirty="0"/>
                        <a:t>Newly diagnosed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285750" indent="-285750" algn="l">
                        <a:buFont typeface="Arial" panose="020B0604020202020204" pitchFamily="34" charset="0"/>
                        <a:buChar char="•"/>
                      </a:pPr>
                      <a:r>
                        <a:rPr lang="en-US" sz="1700" dirty="0"/>
                        <a:t>Chemotherapy</a:t>
                      </a:r>
                    </a:p>
                    <a:p>
                      <a:pPr marL="285750" indent="-285750" algn="l">
                        <a:buFont typeface="Arial" panose="020B0604020202020204" pitchFamily="34" charset="0"/>
                        <a:buChar char="•"/>
                      </a:pPr>
                      <a:r>
                        <a:rPr lang="en-US" sz="1700" dirty="0"/>
                        <a:t>Chemotherapy + bortezomib</a:t>
                      </a:r>
                    </a:p>
                    <a:p>
                      <a:pPr marL="285750" indent="-285750" algn="l">
                        <a:buFont typeface="Arial" panose="020B0604020202020204" pitchFamily="34" charset="0"/>
                        <a:buChar char="•"/>
                      </a:pPr>
                      <a:r>
                        <a:rPr lang="en-US" sz="1700" dirty="0"/>
                        <a:t>Chemotherapy + bortezomib + sorafenib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4226574504"/>
                  </a:ext>
                </a:extLst>
              </a:tr>
              <a:tr h="837503">
                <a:tc>
                  <a:txBody>
                    <a:bodyPr/>
                    <a:lstStyle/>
                    <a:p>
                      <a:r>
                        <a:rPr lang="en-US" sz="1600" dirty="0"/>
                        <a:t>NCT02997202</a:t>
                      </a:r>
                      <a:endParaRPr lang="en-US" sz="17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dirty="0"/>
                        <a:t>Newly diagnosed/</a:t>
                      </a:r>
                    </a:p>
                    <a:p>
                      <a:pPr marL="0" marR="0" lvl="0" indent="0" algn="ctr" defTabSz="9141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dirty="0"/>
                        <a:t>Maintenance after transplant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700" dirty="0" err="1"/>
                        <a:t>Gilteritinib</a:t>
                      </a:r>
                      <a:endParaRPr lang="en-US" sz="1700" dirty="0"/>
                    </a:p>
                    <a:p>
                      <a:pPr marL="285750" indent="-285750" algn="l">
                        <a:buFont typeface="Arial" panose="020B0604020202020204" pitchFamily="34" charset="0"/>
                        <a:buChar char="•"/>
                      </a:pPr>
                      <a:r>
                        <a:rPr lang="en-US" sz="1700" dirty="0"/>
                        <a:t>Placebo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371620"/>
                  </a:ext>
                </a:extLst>
              </a:tr>
              <a:tr h="837503">
                <a:tc>
                  <a:txBody>
                    <a:bodyPr/>
                    <a:lstStyle/>
                    <a:p>
                      <a:r>
                        <a:rPr lang="en-US" sz="1700" dirty="0"/>
                        <a:t>HOVON 156 AML</a:t>
                      </a:r>
                    </a:p>
                    <a:p>
                      <a:r>
                        <a:rPr lang="en-US" sz="1700" dirty="0"/>
                        <a:t>(</a:t>
                      </a:r>
                      <a:r>
                        <a:rPr lang="en-US" sz="1600" dirty="0"/>
                        <a:t>NCT04027309)</a:t>
                      </a:r>
                      <a:endParaRPr 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700" dirty="0"/>
                        <a:t>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algn="ctr"/>
                      <a:r>
                        <a:rPr lang="en-US" sz="1700" dirty="0"/>
                        <a:t>Newly diagnosed</a:t>
                      </a:r>
                      <a:endParaRPr lang="en-US" sz="17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tc>
                  <a:txBody>
                    <a:bodyPr/>
                    <a:lstStyle/>
                    <a:p>
                      <a:pPr marL="285750" indent="-285750" algn="l">
                        <a:buFont typeface="Arial" panose="020B0604020202020204" pitchFamily="34" charset="0"/>
                        <a:buChar char="•"/>
                      </a:pPr>
                      <a:r>
                        <a:rPr lang="en-US" sz="1700" dirty="0"/>
                        <a:t>Induction/consolidation chemo + </a:t>
                      </a:r>
                      <a:r>
                        <a:rPr lang="en-US" sz="1700" dirty="0" err="1"/>
                        <a:t>midostaurin</a:t>
                      </a:r>
                      <a:r>
                        <a:rPr lang="en-US" sz="1700" dirty="0"/>
                        <a:t> </a:t>
                      </a:r>
                      <a:r>
                        <a:rPr lang="en-US" sz="1700" dirty="0">
                          <a:sym typeface="Wingdings" pitchFamily="2" charset="2"/>
                        </a:rPr>
                        <a:t></a:t>
                      </a:r>
                      <a:r>
                        <a:rPr lang="en-US" sz="1700" dirty="0"/>
                        <a:t> </a:t>
                      </a:r>
                      <a:r>
                        <a:rPr lang="en-US" sz="1700" dirty="0" err="1"/>
                        <a:t>midostaurin</a:t>
                      </a:r>
                      <a:endParaRPr lang="en-US" sz="1700" dirty="0"/>
                    </a:p>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Induction/consolidation chemo + </a:t>
                      </a:r>
                      <a:r>
                        <a:rPr lang="en-US" sz="1700" dirty="0" err="1"/>
                        <a:t>gilteritinib</a:t>
                      </a:r>
                      <a:r>
                        <a:rPr lang="en-US" sz="1700" dirty="0"/>
                        <a:t> </a:t>
                      </a:r>
                      <a:r>
                        <a:rPr lang="en-US" sz="1700" dirty="0">
                          <a:sym typeface="Wingdings" pitchFamily="2" charset="2"/>
                        </a:rPr>
                        <a:t></a:t>
                      </a:r>
                      <a:r>
                        <a:rPr lang="en-US" sz="1700" dirty="0"/>
                        <a:t> </a:t>
                      </a:r>
                      <a:r>
                        <a:rPr lang="en-US" sz="1700" dirty="0" err="1"/>
                        <a:t>gilteritinib</a:t>
                      </a:r>
                      <a:endParaRPr 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BF0"/>
                    </a:solidFill>
                  </a:tcPr>
                </a:tc>
                <a:extLst>
                  <a:ext uri="{0D108BD9-81ED-4DB2-BD59-A6C34878D82A}">
                    <a16:rowId xmlns:a16="http://schemas.microsoft.com/office/drawing/2014/main" val="2978115296"/>
                  </a:ext>
                </a:extLst>
              </a:tr>
              <a:tr h="837503">
                <a:tc>
                  <a:txBody>
                    <a:bodyPr/>
                    <a:lstStyle/>
                    <a:p>
                      <a:r>
                        <a:rPr lang="en-US" sz="1700" dirty="0" err="1"/>
                        <a:t>QuANTUM</a:t>
                      </a:r>
                      <a:r>
                        <a:rPr lang="en-US" sz="1700" dirty="0"/>
                        <a:t>-FIRST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t>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t>Newly diagnosed</a:t>
                      </a:r>
                      <a:endParaRPr lang="en-US" sz="17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700" dirty="0"/>
                        <a:t>Induction/consolidation chemo + </a:t>
                      </a:r>
                      <a:r>
                        <a:rPr lang="en-US" sz="1700" dirty="0" err="1"/>
                        <a:t>quizartinib</a:t>
                      </a:r>
                      <a:r>
                        <a:rPr lang="en-US" sz="1700" dirty="0"/>
                        <a:t> </a:t>
                      </a:r>
                      <a:r>
                        <a:rPr lang="en-US" sz="1700" dirty="0">
                          <a:sym typeface="Wingdings" pitchFamily="2" charset="2"/>
                        </a:rPr>
                        <a:t></a:t>
                      </a:r>
                      <a:r>
                        <a:rPr lang="en-US" sz="1700" dirty="0"/>
                        <a:t> </a:t>
                      </a:r>
                      <a:r>
                        <a:rPr lang="en-US" sz="1700" dirty="0" err="1"/>
                        <a:t>quizartinib</a:t>
                      </a:r>
                      <a:endParaRPr lang="en-US" sz="1700" dirty="0"/>
                    </a:p>
                    <a:p>
                      <a:pPr marL="285750" marR="0" lvl="0" indent="-285750" algn="l" defTabSz="9141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Induction/consolidation chemo + placebo </a:t>
                      </a:r>
                      <a:r>
                        <a:rPr lang="en-US" sz="1700" dirty="0">
                          <a:sym typeface="Wingdings" pitchFamily="2" charset="2"/>
                        </a:rPr>
                        <a:t></a:t>
                      </a:r>
                      <a:r>
                        <a:rPr lang="en-US" sz="1700" dirty="0"/>
                        <a:t> placebo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458676"/>
                  </a:ext>
                </a:extLst>
              </a:tr>
            </a:tbl>
          </a:graphicData>
        </a:graphic>
      </p:graphicFrame>
      <p:sp>
        <p:nvSpPr>
          <p:cNvPr id="8" name="TextBox 7">
            <a:extLst>
              <a:ext uri="{FF2B5EF4-FFF2-40B4-BE49-F238E27FC236}">
                <a16:creationId xmlns:a16="http://schemas.microsoft.com/office/drawing/2014/main" id="{F33E5324-8488-AC4A-9293-FBF017699DE0}"/>
              </a:ext>
            </a:extLst>
          </p:cNvPr>
          <p:cNvSpPr txBox="1"/>
          <p:nvPr/>
        </p:nvSpPr>
        <p:spPr>
          <a:xfrm>
            <a:off x="612068" y="6479758"/>
            <a:ext cx="7272808" cy="338554"/>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a:ea typeface="MS PGothic" charset="0"/>
                <a:cs typeface="+mn-cs"/>
              </a:rPr>
              <a:t>www.clinicaltrials.gov</a:t>
            </a:r>
            <a:r>
              <a:rPr kumimoji="0" lang="en-US" sz="1600" b="0" i="0" u="none" strike="noStrike" kern="1200" cap="none" spc="0" normalizeH="0" baseline="0" noProof="0" dirty="0">
                <a:ln>
                  <a:noFill/>
                </a:ln>
                <a:solidFill>
                  <a:srgbClr val="000000"/>
                </a:solidFill>
                <a:effectLst/>
                <a:uLnTx/>
                <a:uFillTx/>
                <a:latin typeface="Calibri"/>
                <a:ea typeface="MS PGothic" charset="0"/>
                <a:cs typeface="+mn-cs"/>
              </a:rPr>
              <a:t>. Accessed January 2020.</a:t>
            </a:r>
          </a:p>
        </p:txBody>
      </p:sp>
    </p:spTree>
    <p:custDataLst>
      <p:tags r:id="rId1"/>
    </p:custDataLst>
    <p:extLst>
      <p:ext uri="{BB962C8B-B14F-4D97-AF65-F5344CB8AC3E}">
        <p14:creationId xmlns:p14="http://schemas.microsoft.com/office/powerpoint/2010/main" val="2688673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CFC5C-36D9-3547-94C8-7BC8A757C88C}"/>
              </a:ext>
            </a:extLst>
          </p:cNvPr>
          <p:cNvSpPr>
            <a:spLocks noGrp="1"/>
          </p:cNvSpPr>
          <p:nvPr>
            <p:ph type="ctrTitle"/>
          </p:nvPr>
        </p:nvSpPr>
        <p:spPr/>
        <p:txBody>
          <a:bodyPr/>
          <a:lstStyle/>
          <a:p>
            <a:r>
              <a:rPr lang="en-US" dirty="0"/>
              <a:t>IDH Inhibitors in AML</a:t>
            </a:r>
          </a:p>
        </p:txBody>
      </p:sp>
      <p:sp>
        <p:nvSpPr>
          <p:cNvPr id="5" name="Subtitle 4">
            <a:extLst>
              <a:ext uri="{FF2B5EF4-FFF2-40B4-BE49-F238E27FC236}">
                <a16:creationId xmlns:a16="http://schemas.microsoft.com/office/drawing/2014/main" id="{25E4E14E-51F1-704B-A0A6-9F465792A8C1}"/>
              </a:ext>
            </a:extLst>
          </p:cNvPr>
          <p:cNvSpPr>
            <a:spLocks noGrp="1"/>
          </p:cNvSpPr>
          <p:nvPr>
            <p:ph type="subTitle" idx="1"/>
          </p:nvPr>
        </p:nvSpPr>
        <p:spPr>
          <a:xfrm>
            <a:off x="570233" y="3844341"/>
            <a:ext cx="6845328" cy="1306987"/>
          </a:xfrm>
        </p:spPr>
        <p:txBody>
          <a:bodyPr>
            <a:noAutofit/>
          </a:bodyPr>
          <a:lstStyle/>
          <a:p>
            <a:r>
              <a:rPr lang="en-US" dirty="0" err="1"/>
              <a:t>Eytan</a:t>
            </a:r>
            <a:r>
              <a:rPr lang="en-US" dirty="0"/>
              <a:t> M Stein, MD</a:t>
            </a:r>
          </a:p>
          <a:p>
            <a:r>
              <a:rPr lang="en-US" b="0" dirty="0"/>
              <a:t>Assistant Attending Physician</a:t>
            </a:r>
          </a:p>
          <a:p>
            <a:r>
              <a:rPr lang="en-US" b="0" dirty="0"/>
              <a:t>Director, Center for Drug Development in Leukemia</a:t>
            </a:r>
          </a:p>
          <a:p>
            <a:r>
              <a:rPr lang="en-US" b="0" dirty="0"/>
              <a:t>Leukemia Service, Department of Medicine</a:t>
            </a:r>
          </a:p>
          <a:p>
            <a:r>
              <a:rPr lang="en-US" b="0" dirty="0"/>
              <a:t>Memorial Sloan Kettering Cancer Center</a:t>
            </a:r>
          </a:p>
          <a:p>
            <a:r>
              <a:rPr lang="en-US" b="0" dirty="0"/>
              <a:t>New York, New York</a:t>
            </a:r>
          </a:p>
        </p:txBody>
      </p:sp>
    </p:spTree>
    <p:extLst>
      <p:ext uri="{BB962C8B-B14F-4D97-AF65-F5344CB8AC3E}">
        <p14:creationId xmlns:p14="http://schemas.microsoft.com/office/powerpoint/2010/main" val="2364794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CFC6-46A3-424C-A80D-CFF6927E910A}"/>
              </a:ext>
            </a:extLst>
          </p:cNvPr>
          <p:cNvSpPr>
            <a:spLocks noGrp="1"/>
          </p:cNvSpPr>
          <p:nvPr>
            <p:ph type="title"/>
          </p:nvPr>
        </p:nvSpPr>
        <p:spPr/>
        <p:txBody>
          <a:bodyPr/>
          <a:lstStyle/>
          <a:p>
            <a:r>
              <a:rPr lang="en-US" dirty="0"/>
              <a:t>Disclosures</a:t>
            </a:r>
          </a:p>
        </p:txBody>
      </p:sp>
      <p:graphicFrame>
        <p:nvGraphicFramePr>
          <p:cNvPr id="4" name="Table 3">
            <a:extLst>
              <a:ext uri="{FF2B5EF4-FFF2-40B4-BE49-F238E27FC236}">
                <a16:creationId xmlns:a16="http://schemas.microsoft.com/office/drawing/2014/main" id="{4C89D071-2B90-344C-A38B-75712B80990B}"/>
              </a:ext>
            </a:extLst>
          </p:cNvPr>
          <p:cNvGraphicFramePr>
            <a:graphicFrameLocks noGrp="1"/>
          </p:cNvGraphicFramePr>
          <p:nvPr/>
        </p:nvGraphicFramePr>
        <p:xfrm>
          <a:off x="1965091" y="1553014"/>
          <a:ext cx="8639718" cy="3751972"/>
        </p:xfrm>
        <a:graphic>
          <a:graphicData uri="http://schemas.openxmlformats.org/drawingml/2006/table">
            <a:tbl>
              <a:tblPr firstRow="1" bandRow="1">
                <a:tableStyleId>{5C22544A-7EE6-4342-B048-85BDC9FD1C3A}</a:tableStyleId>
              </a:tblPr>
              <a:tblGrid>
                <a:gridCol w="2628792">
                  <a:extLst>
                    <a:ext uri="{9D8B030D-6E8A-4147-A177-3AD203B41FA5}">
                      <a16:colId xmlns:a16="http://schemas.microsoft.com/office/drawing/2014/main" val="3667716535"/>
                    </a:ext>
                  </a:extLst>
                </a:gridCol>
                <a:gridCol w="6010926">
                  <a:extLst>
                    <a:ext uri="{9D8B030D-6E8A-4147-A177-3AD203B41FA5}">
                      <a16:colId xmlns:a16="http://schemas.microsoft.com/office/drawing/2014/main" val="690405912"/>
                    </a:ext>
                  </a:extLst>
                </a:gridCol>
              </a:tblGrid>
              <a:tr h="1316284">
                <a:tc>
                  <a:txBody>
                    <a:bodyPr/>
                    <a:lstStyle/>
                    <a:p>
                      <a:r>
                        <a:rPr lang="en-US" sz="1800" b="1" kern="1200" dirty="0">
                          <a:solidFill>
                            <a:sysClr val="windowText" lastClr="000000"/>
                          </a:solidFill>
                          <a:effectLst/>
                          <a:latin typeface="+mn-lt"/>
                          <a:ea typeface="+mn-ea"/>
                          <a:cs typeface="+mn-cs"/>
                        </a:rPr>
                        <a:t>Advisory Committee</a:t>
                      </a:r>
                      <a:r>
                        <a:rPr lang="en-US" b="1" dirty="0">
                          <a:solidFill>
                            <a:sysClr val="windowText" lastClr="000000"/>
                          </a:solidFill>
                          <a:effectLst/>
                        </a:rPr>
                        <a:t> </a:t>
                      </a: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err="1">
                          <a:solidFill>
                            <a:sysClr val="windowText" lastClr="000000"/>
                          </a:solidFill>
                          <a:effectLst/>
                          <a:latin typeface="+mn-lt"/>
                          <a:ea typeface="+mn-ea"/>
                          <a:cs typeface="+mn-cs"/>
                        </a:rPr>
                        <a:t>Agios</a:t>
                      </a:r>
                      <a:r>
                        <a:rPr lang="en-US" sz="1800" b="0" kern="1200" dirty="0">
                          <a:solidFill>
                            <a:sysClr val="windowText" lastClr="000000"/>
                          </a:solidFill>
                          <a:effectLst/>
                          <a:latin typeface="+mn-lt"/>
                          <a:ea typeface="+mn-ea"/>
                          <a:cs typeface="+mn-cs"/>
                        </a:rPr>
                        <a:t> Pharmaceuticals Inc, Amgen Inc, Astellas, Celgene Corporation, Daiichi Sankyo Inc, Genentech, </a:t>
                      </a:r>
                      <a:r>
                        <a:rPr lang="en-US" sz="1800" b="0" kern="1200" dirty="0" err="1">
                          <a:solidFill>
                            <a:sysClr val="windowText" lastClr="000000"/>
                          </a:solidFill>
                          <a:effectLst/>
                          <a:latin typeface="+mn-lt"/>
                          <a:ea typeface="+mn-ea"/>
                          <a:cs typeface="+mn-cs"/>
                        </a:rPr>
                        <a:t>Menarini</a:t>
                      </a:r>
                      <a:r>
                        <a:rPr lang="en-US" sz="1800" b="0" kern="1200" dirty="0">
                          <a:solidFill>
                            <a:sysClr val="windowText" lastClr="000000"/>
                          </a:solidFill>
                          <a:effectLst/>
                          <a:latin typeface="+mn-lt"/>
                          <a:ea typeface="+mn-ea"/>
                          <a:cs typeface="+mn-cs"/>
                        </a:rPr>
                        <a:t> Group, Novartis, PTC Therapeutics, Seattle Genetics, Syros Pharmaceuticals Inc</a:t>
                      </a:r>
                      <a:r>
                        <a:rPr lang="en-US" b="0" dirty="0">
                          <a:solidFill>
                            <a:sysClr val="windowText" lastClr="000000"/>
                          </a:solidFill>
                          <a:effectLst/>
                        </a:rPr>
                        <a:t> </a:t>
                      </a:r>
                      <a:endParaRPr 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819508"/>
                  </a:ext>
                </a:extLst>
              </a:tr>
              <a:tr h="1012526">
                <a:tc>
                  <a:txBody>
                    <a:bodyPr/>
                    <a:lstStyle/>
                    <a:p>
                      <a:r>
                        <a:rPr lang="en-US" sz="1800" b="1" kern="1200" dirty="0">
                          <a:solidFill>
                            <a:sysClr val="windowText" lastClr="000000"/>
                          </a:solidFill>
                          <a:effectLst/>
                          <a:latin typeface="+mn-lt"/>
                          <a:ea typeface="+mn-ea"/>
                          <a:cs typeface="+mn-cs"/>
                        </a:rPr>
                        <a:t>Contracted Research</a:t>
                      </a:r>
                      <a:r>
                        <a:rPr lang="en-US" b="1" dirty="0">
                          <a:solidFill>
                            <a:sysClr val="windowText" lastClr="000000"/>
                          </a:solidFill>
                          <a:effectLst/>
                        </a:rPr>
                        <a:t> </a:t>
                      </a: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err="1">
                          <a:solidFill>
                            <a:sysClr val="windowText" lastClr="000000"/>
                          </a:solidFill>
                          <a:effectLst/>
                          <a:latin typeface="+mn-lt"/>
                          <a:ea typeface="+mn-ea"/>
                          <a:cs typeface="+mn-cs"/>
                        </a:rPr>
                        <a:t>Agios</a:t>
                      </a:r>
                      <a:r>
                        <a:rPr lang="en-US" sz="1800" b="0" kern="1200" dirty="0">
                          <a:solidFill>
                            <a:sysClr val="windowText" lastClr="000000"/>
                          </a:solidFill>
                          <a:effectLst/>
                          <a:latin typeface="+mn-lt"/>
                          <a:ea typeface="+mn-ea"/>
                          <a:cs typeface="+mn-cs"/>
                        </a:rPr>
                        <a:t> Pharmaceuticals Inc, Amgen Inc, Bayer HealthCare Pharmaceuticals, Celgene Corporation, Syros Pharmaceuticals Inc</a:t>
                      </a:r>
                      <a:r>
                        <a:rPr lang="en-US" b="0" dirty="0">
                          <a:solidFill>
                            <a:sysClr val="windowText" lastClr="000000"/>
                          </a:solidFill>
                          <a:effectLst/>
                        </a:rPr>
                        <a:t> </a:t>
                      </a:r>
                      <a:endParaRPr 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2216801"/>
                  </a:ext>
                </a:extLst>
              </a:tr>
              <a:tr h="1012526">
                <a:tc>
                  <a:txBody>
                    <a:bodyPr/>
                    <a:lstStyle/>
                    <a:p>
                      <a:r>
                        <a:rPr lang="en-US" sz="1800" b="1" kern="1200" dirty="0">
                          <a:solidFill>
                            <a:sysClr val="windowText" lastClr="000000"/>
                          </a:solidFill>
                          <a:effectLst/>
                          <a:latin typeface="+mn-lt"/>
                          <a:ea typeface="+mn-ea"/>
                          <a:cs typeface="+mn-cs"/>
                        </a:rPr>
                        <a:t>Data and Safety Monitoring Board/Committee</a:t>
                      </a:r>
                      <a:r>
                        <a:rPr lang="en-US" b="1" dirty="0">
                          <a:solidFill>
                            <a:sysClr val="windowText" lastClr="000000"/>
                          </a:solidFill>
                          <a:effectLst/>
                        </a:rPr>
                        <a:t> </a:t>
                      </a: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err="1">
                          <a:solidFill>
                            <a:sysClr val="windowText" lastClr="000000"/>
                          </a:solidFill>
                          <a:effectLst/>
                          <a:latin typeface="+mn-lt"/>
                          <a:ea typeface="+mn-ea"/>
                          <a:cs typeface="+mn-cs"/>
                        </a:rPr>
                        <a:t>Cellectis</a:t>
                      </a:r>
                      <a:r>
                        <a:rPr lang="en-US" sz="1800" b="0" kern="1200" dirty="0">
                          <a:solidFill>
                            <a:sysClr val="windowText" lastClr="000000"/>
                          </a:solidFill>
                          <a:effectLst/>
                          <a:latin typeface="+mn-lt"/>
                          <a:ea typeface="+mn-ea"/>
                          <a:cs typeface="+mn-cs"/>
                        </a:rPr>
                        <a:t>, </a:t>
                      </a:r>
                      <a:r>
                        <a:rPr lang="en-US" sz="1800" b="0" kern="1200" dirty="0" err="1">
                          <a:solidFill>
                            <a:sysClr val="windowText" lastClr="000000"/>
                          </a:solidFill>
                          <a:effectLst/>
                          <a:latin typeface="+mn-lt"/>
                          <a:ea typeface="+mn-ea"/>
                          <a:cs typeface="+mn-cs"/>
                        </a:rPr>
                        <a:t>Epizyme</a:t>
                      </a:r>
                      <a:r>
                        <a:rPr lang="en-US" b="0" dirty="0">
                          <a:solidFill>
                            <a:sysClr val="windowText" lastClr="000000"/>
                          </a:solidFill>
                          <a:effectLst/>
                        </a:rPr>
                        <a:t> </a:t>
                      </a:r>
                      <a:endParaRPr 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134200"/>
                  </a:ext>
                </a:extLst>
              </a:tr>
              <a:tr h="410636">
                <a:tc>
                  <a:txBody>
                    <a:bodyPr/>
                    <a:lstStyle/>
                    <a:p>
                      <a:r>
                        <a:rPr lang="en-US" sz="1800" b="1" kern="1200" dirty="0">
                          <a:solidFill>
                            <a:sysClr val="windowText" lastClr="000000"/>
                          </a:solidFill>
                          <a:effectLst/>
                          <a:latin typeface="+mn-lt"/>
                          <a:ea typeface="+mn-ea"/>
                          <a:cs typeface="+mn-cs"/>
                        </a:rPr>
                        <a:t>Ownership Interest</a:t>
                      </a:r>
                      <a:r>
                        <a:rPr lang="en-US" b="1" dirty="0">
                          <a:solidFill>
                            <a:sysClr val="windowText" lastClr="000000"/>
                          </a:solidFill>
                          <a:effectLst/>
                        </a:rPr>
                        <a:t> </a:t>
                      </a: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err="1">
                          <a:solidFill>
                            <a:sysClr val="windowText" lastClr="000000"/>
                          </a:solidFill>
                          <a:effectLst/>
                          <a:latin typeface="+mn-lt"/>
                          <a:ea typeface="+mn-ea"/>
                          <a:cs typeface="+mn-cs"/>
                        </a:rPr>
                        <a:t>Auron</a:t>
                      </a:r>
                      <a:r>
                        <a:rPr lang="en-US" sz="1800" b="0" kern="1200" dirty="0">
                          <a:solidFill>
                            <a:sysClr val="windowText" lastClr="000000"/>
                          </a:solidFill>
                          <a:effectLst/>
                          <a:latin typeface="+mn-lt"/>
                          <a:ea typeface="+mn-ea"/>
                          <a:cs typeface="+mn-cs"/>
                        </a:rPr>
                        <a:t> Therapeutics</a:t>
                      </a:r>
                      <a:r>
                        <a:rPr lang="en-US" b="0" dirty="0">
                          <a:solidFill>
                            <a:sysClr val="windowText" lastClr="000000"/>
                          </a:solidFill>
                          <a:effectLst/>
                        </a:rPr>
                        <a:t> </a:t>
                      </a:r>
                      <a:endParaRPr 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60099"/>
                  </a:ext>
                </a:extLst>
              </a:tr>
            </a:tbl>
          </a:graphicData>
        </a:graphic>
      </p:graphicFrame>
    </p:spTree>
    <p:extLst>
      <p:ext uri="{BB962C8B-B14F-4D97-AF65-F5344CB8AC3E}">
        <p14:creationId xmlns:p14="http://schemas.microsoft.com/office/powerpoint/2010/main" val="906547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715" y="925816"/>
            <a:ext cx="10846569" cy="1470025"/>
          </a:xfrm>
        </p:spPr>
        <p:txBody>
          <a:bodyPr>
            <a:noAutofit/>
          </a:bodyPr>
          <a:lstStyle/>
          <a:p>
            <a:r>
              <a:rPr lang="en-US" sz="4800" b="1" dirty="0">
                <a:solidFill>
                  <a:srgbClr val="000000"/>
                </a:solidFill>
              </a:rPr>
              <a:t>Venetoclax combinations for AML in patients ineligible for intensive induction; FLT3 Inhibitors in AML</a:t>
            </a:r>
          </a:p>
        </p:txBody>
      </p:sp>
      <p:sp>
        <p:nvSpPr>
          <p:cNvPr id="3" name="Subtitle 2"/>
          <p:cNvSpPr>
            <a:spLocks noGrp="1"/>
          </p:cNvSpPr>
          <p:nvPr>
            <p:ph type="subTitle" idx="1"/>
          </p:nvPr>
        </p:nvSpPr>
        <p:spPr>
          <a:xfrm>
            <a:off x="1828799" y="3303288"/>
            <a:ext cx="8534400" cy="1752600"/>
          </a:xfrm>
        </p:spPr>
        <p:txBody>
          <a:bodyPr>
            <a:noAutofit/>
          </a:bodyPr>
          <a:lstStyle/>
          <a:p>
            <a:pPr>
              <a:spcBef>
                <a:spcPts val="0"/>
              </a:spcBef>
            </a:pPr>
            <a:r>
              <a:rPr lang="en-US" sz="2200" b="1" dirty="0">
                <a:solidFill>
                  <a:schemeClr val="tx1"/>
                </a:solidFill>
              </a:rPr>
              <a:t>Alexander Perl, MD</a:t>
            </a:r>
          </a:p>
          <a:p>
            <a:pPr>
              <a:spcBef>
                <a:spcPts val="0"/>
              </a:spcBef>
            </a:pPr>
            <a:r>
              <a:rPr lang="en-US" sz="2200" dirty="0">
                <a:solidFill>
                  <a:schemeClr val="tx1"/>
                </a:solidFill>
              </a:rPr>
              <a:t>Associate Professor of Medicine</a:t>
            </a:r>
          </a:p>
          <a:p>
            <a:pPr>
              <a:spcBef>
                <a:spcPts val="0"/>
              </a:spcBef>
            </a:pPr>
            <a:r>
              <a:rPr lang="en-US" sz="2200" dirty="0">
                <a:solidFill>
                  <a:schemeClr val="tx1"/>
                </a:solidFill>
              </a:rPr>
              <a:t>Perelman School of Medicine at the University of Pennsylvania</a:t>
            </a:r>
          </a:p>
          <a:p>
            <a:pPr>
              <a:spcBef>
                <a:spcPts val="0"/>
              </a:spcBef>
            </a:pPr>
            <a:r>
              <a:rPr lang="en-US" sz="2200" dirty="0">
                <a:solidFill>
                  <a:schemeClr val="tx1"/>
                </a:solidFill>
              </a:rPr>
              <a:t>Member, Leukemia Program</a:t>
            </a:r>
          </a:p>
          <a:p>
            <a:pPr>
              <a:spcBef>
                <a:spcPts val="0"/>
              </a:spcBef>
            </a:pPr>
            <a:r>
              <a:rPr lang="en-US" sz="2200" dirty="0">
                <a:solidFill>
                  <a:schemeClr val="tx1"/>
                </a:solidFill>
              </a:rPr>
              <a:t>Abramson Cancer Center of the University of Pennsylvania</a:t>
            </a:r>
          </a:p>
          <a:p>
            <a:pPr>
              <a:spcBef>
                <a:spcPts val="0"/>
              </a:spcBef>
            </a:pPr>
            <a:r>
              <a:rPr lang="en-US" sz="2200" dirty="0">
                <a:solidFill>
                  <a:schemeClr val="tx1"/>
                </a:solidFill>
              </a:rPr>
              <a:t>Philadelphia, Pennsylvania </a:t>
            </a:r>
          </a:p>
        </p:txBody>
      </p:sp>
      <p:pic>
        <p:nvPicPr>
          <p:cNvPr id="5" name="Picture 4" descr="penn_fulllogo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03" y="5688045"/>
            <a:ext cx="2774241" cy="903125"/>
          </a:xfrm>
          <a:prstGeom prst="rect">
            <a:avLst/>
          </a:prstGeom>
        </p:spPr>
      </p:pic>
    </p:spTree>
    <p:extLst>
      <p:ext uri="{BB962C8B-B14F-4D97-AF65-F5344CB8AC3E}">
        <p14:creationId xmlns:p14="http://schemas.microsoft.com/office/powerpoint/2010/main" val="1125215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Patient Case – IDH Mutation</a:t>
            </a:r>
          </a:p>
        </p:txBody>
      </p:sp>
      <p:sp>
        <p:nvSpPr>
          <p:cNvPr id="3" name="Content Placeholder 2"/>
          <p:cNvSpPr>
            <a:spLocks noGrp="1"/>
          </p:cNvSpPr>
          <p:nvPr>
            <p:ph idx="1"/>
          </p:nvPr>
        </p:nvSpPr>
        <p:spPr>
          <a:xfrm>
            <a:off x="471938" y="1478996"/>
            <a:ext cx="11394276" cy="5176316"/>
          </a:xfrm>
        </p:spPr>
        <p:txBody>
          <a:bodyPr>
            <a:normAutofit/>
          </a:bodyPr>
          <a:lstStyle/>
          <a:p>
            <a:pPr>
              <a:spcBef>
                <a:spcPts val="1776"/>
              </a:spcBef>
            </a:pPr>
            <a:r>
              <a:rPr lang="en-US" sz="2400" b="1" dirty="0"/>
              <a:t>58 year old man diagnosed in January, 2017 with AML associated with and an isolated mutation in IDH2 (R140Q). Receives induction chemotherapy with 7+3 </a:t>
            </a:r>
            <a:r>
              <a:rPr lang="en-US" sz="2400" b="1" dirty="0">
                <a:sym typeface="Wingdings"/>
              </a:rPr>
              <a:t> no remission </a:t>
            </a:r>
            <a:r>
              <a:rPr lang="en-US" sz="2400" b="1" dirty="0"/>
              <a:t> FLAG-IDA </a:t>
            </a:r>
            <a:r>
              <a:rPr lang="en-US" sz="2400" b="1" dirty="0">
                <a:sym typeface="Wingdings"/>
              </a:rPr>
              <a:t> no remission.</a:t>
            </a:r>
            <a:endParaRPr lang="en-US" sz="2400" b="1" dirty="0"/>
          </a:p>
          <a:p>
            <a:pPr>
              <a:spcBef>
                <a:spcPts val="1776"/>
              </a:spcBef>
            </a:pPr>
            <a:r>
              <a:rPr lang="en-US" sz="2400" b="1" dirty="0"/>
              <a:t>The patient feels well. Physical examination is normal. Labs are notable for a WBC of 2.4 with 90% peripheral blasts, an ANC of 0.2, </a:t>
            </a:r>
            <a:r>
              <a:rPr lang="en-US" sz="2400" b="1" dirty="0" err="1"/>
              <a:t>hgb</a:t>
            </a:r>
            <a:r>
              <a:rPr lang="en-US" sz="2400" b="1" dirty="0"/>
              <a:t> of 7.1 and platelets of 13. </a:t>
            </a:r>
          </a:p>
          <a:p>
            <a:pPr>
              <a:spcBef>
                <a:spcPts val="1776"/>
              </a:spcBef>
            </a:pPr>
            <a:r>
              <a:rPr lang="en-US" sz="2400" b="1" dirty="0"/>
              <a:t>Repeat bone marrow biopsy shows 80% </a:t>
            </a:r>
            <a:r>
              <a:rPr lang="en-US" sz="2400" b="1" dirty="0" err="1"/>
              <a:t>myeloblasts</a:t>
            </a:r>
            <a:r>
              <a:rPr lang="en-US" sz="2400" b="1" dirty="0"/>
              <a:t> and confirms the continued presence of an IDH2 mutation. What should you do?</a:t>
            </a:r>
          </a:p>
        </p:txBody>
      </p:sp>
    </p:spTree>
    <p:extLst>
      <p:ext uri="{BB962C8B-B14F-4D97-AF65-F5344CB8AC3E}">
        <p14:creationId xmlns:p14="http://schemas.microsoft.com/office/powerpoint/2010/main" val="4217402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27" y="1"/>
            <a:ext cx="11179295" cy="642939"/>
          </a:xfrm>
        </p:spPr>
        <p:txBody>
          <a:bodyPr>
            <a:normAutofit fontScale="90000"/>
          </a:bodyPr>
          <a:lstStyle/>
          <a:p>
            <a:pPr algn="ctr"/>
            <a:r>
              <a:rPr lang="en-US" sz="4000" dirty="0"/>
              <a:t>IDH in AML</a:t>
            </a:r>
          </a:p>
        </p:txBody>
      </p:sp>
      <p:sp>
        <p:nvSpPr>
          <p:cNvPr id="3" name="Content Placeholder 2"/>
          <p:cNvSpPr>
            <a:spLocks noGrp="1"/>
          </p:cNvSpPr>
          <p:nvPr>
            <p:ph idx="1"/>
          </p:nvPr>
        </p:nvSpPr>
        <p:spPr>
          <a:xfrm>
            <a:off x="7408190" y="1016350"/>
            <a:ext cx="4615371" cy="4635499"/>
          </a:xfrm>
        </p:spPr>
        <p:txBody>
          <a:bodyPr>
            <a:noAutofit/>
          </a:bodyPr>
          <a:lstStyle/>
          <a:p>
            <a:pPr>
              <a:spcBef>
                <a:spcPts val="1176"/>
              </a:spcBef>
            </a:pPr>
            <a:r>
              <a:rPr lang="en-US" sz="2400" b="1" dirty="0"/>
              <a:t>IDH1 in cytoplasm and IDH2 in mitochondria </a:t>
            </a:r>
          </a:p>
          <a:p>
            <a:pPr>
              <a:spcBef>
                <a:spcPts val="1176"/>
              </a:spcBef>
            </a:pPr>
            <a:r>
              <a:rPr lang="en-US" sz="2400" b="1" dirty="0"/>
              <a:t>Cancer-associated </a:t>
            </a:r>
            <a:r>
              <a:rPr lang="en-US" sz="2400" b="1" dirty="0" err="1"/>
              <a:t>IDHm</a:t>
            </a:r>
            <a:r>
              <a:rPr lang="en-US" sz="2400" b="1" dirty="0"/>
              <a:t> produces 2-hydroxyglutarate (R-2-HG)</a:t>
            </a:r>
          </a:p>
          <a:p>
            <a:pPr>
              <a:spcBef>
                <a:spcPts val="1176"/>
              </a:spcBef>
            </a:pPr>
            <a:r>
              <a:rPr lang="en-US" sz="2400" b="1" dirty="0"/>
              <a:t>IDH1/IDH2 mutations induce BCL-2 dependence (</a:t>
            </a:r>
            <a:r>
              <a:rPr lang="en-US" sz="2400" b="1" dirty="0" err="1"/>
              <a:t>Majeti</a:t>
            </a:r>
            <a:r>
              <a:rPr lang="en-US" sz="2400" b="1" dirty="0"/>
              <a:t>, Nature Medicine, 2015)</a:t>
            </a:r>
          </a:p>
          <a:p>
            <a:pPr>
              <a:spcBef>
                <a:spcPts val="1176"/>
              </a:spcBef>
            </a:pPr>
            <a:r>
              <a:rPr lang="en-US" sz="2400" b="1" dirty="0"/>
              <a:t>R-2HG suppresses homologous recombination (Bindra, Science Translational Medicine, 2017)</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6495" t="9375" r="13907" b="5679"/>
          <a:stretch/>
        </p:blipFill>
        <p:spPr>
          <a:xfrm>
            <a:off x="0" y="653762"/>
            <a:ext cx="7583216" cy="5360677"/>
          </a:xfrm>
          <a:prstGeom prst="rect">
            <a:avLst/>
          </a:prstGeom>
        </p:spPr>
      </p:pic>
      <p:sp>
        <p:nvSpPr>
          <p:cNvPr id="5" name="TextBox 4"/>
          <p:cNvSpPr txBox="1"/>
          <p:nvPr/>
        </p:nvSpPr>
        <p:spPr>
          <a:xfrm>
            <a:off x="4389752" y="6306985"/>
            <a:ext cx="428101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Prensner</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Chinnaiyan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Nature, 2011</a:t>
            </a:r>
          </a:p>
        </p:txBody>
      </p:sp>
    </p:spTree>
    <p:extLst>
      <p:ext uri="{BB962C8B-B14F-4D97-AF65-F5344CB8AC3E}">
        <p14:creationId xmlns:p14="http://schemas.microsoft.com/office/powerpoint/2010/main" val="431552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A192-F067-394F-862E-E7C1078AC1C4}"/>
              </a:ext>
            </a:extLst>
          </p:cNvPr>
          <p:cNvSpPr>
            <a:spLocks noGrp="1"/>
          </p:cNvSpPr>
          <p:nvPr>
            <p:ph type="title"/>
          </p:nvPr>
        </p:nvSpPr>
        <p:spPr/>
        <p:txBody>
          <a:bodyPr/>
          <a:lstStyle/>
          <a:p>
            <a:pPr algn="ctr"/>
            <a:r>
              <a:rPr lang="en-US" dirty="0"/>
              <a:t>Approved IDH Inhibitors in AML</a:t>
            </a:r>
          </a:p>
        </p:txBody>
      </p:sp>
      <p:sp>
        <p:nvSpPr>
          <p:cNvPr id="3" name="Content Placeholder 2">
            <a:extLst>
              <a:ext uri="{FF2B5EF4-FFF2-40B4-BE49-F238E27FC236}">
                <a16:creationId xmlns:a16="http://schemas.microsoft.com/office/drawing/2014/main" id="{8CACEC4D-3366-594E-BFE4-D4418D142B71}"/>
              </a:ext>
            </a:extLst>
          </p:cNvPr>
          <p:cNvSpPr>
            <a:spLocks noGrp="1"/>
          </p:cNvSpPr>
          <p:nvPr>
            <p:ph idx="1"/>
          </p:nvPr>
        </p:nvSpPr>
        <p:spPr>
          <a:xfrm>
            <a:off x="471938" y="1169109"/>
            <a:ext cx="11394276" cy="4753891"/>
          </a:xfrm>
        </p:spPr>
        <p:txBody>
          <a:bodyPr>
            <a:normAutofit fontScale="92500" lnSpcReduction="10000"/>
          </a:bodyPr>
          <a:lstStyle/>
          <a:p>
            <a:r>
              <a:rPr lang="en-US" sz="3000" b="1" dirty="0" err="1"/>
              <a:t>Enasidenib</a:t>
            </a:r>
            <a:r>
              <a:rPr lang="en-US" sz="3000" b="1" dirty="0"/>
              <a:t> – IDH2 inhibitor. Approved for relapsed and refractory IDH2 mutant AML.</a:t>
            </a:r>
          </a:p>
          <a:p>
            <a:pPr lvl="1"/>
            <a:r>
              <a:rPr lang="en-US" sz="2400" b="1" dirty="0"/>
              <a:t>Oral, given once daily, continuous 28 day cycles</a:t>
            </a:r>
          </a:p>
          <a:p>
            <a:pPr lvl="1"/>
            <a:r>
              <a:rPr lang="en-US" sz="2400" b="1" dirty="0"/>
              <a:t>Indirect hyperbilirubinemia</a:t>
            </a:r>
          </a:p>
          <a:p>
            <a:pPr lvl="1"/>
            <a:r>
              <a:rPr lang="en-US" sz="2400" b="1" dirty="0"/>
              <a:t>Median OS of 8.8 months</a:t>
            </a:r>
            <a:endParaRPr lang="en-US" sz="3000" b="1" dirty="0"/>
          </a:p>
          <a:p>
            <a:pPr>
              <a:spcBef>
                <a:spcPts val="1272"/>
              </a:spcBef>
            </a:pPr>
            <a:r>
              <a:rPr lang="en-US" sz="3000" b="1" dirty="0" err="1"/>
              <a:t>Ivosidenib</a:t>
            </a:r>
            <a:r>
              <a:rPr lang="en-US" sz="3000" b="1" dirty="0"/>
              <a:t> – IDH1 inhibitor. Approved for relapsed and refractory and newly diagnosed IDH1 mutant AML.</a:t>
            </a:r>
          </a:p>
          <a:p>
            <a:pPr lvl="1"/>
            <a:r>
              <a:rPr lang="en-US" sz="2400" b="1" dirty="0"/>
              <a:t>Oral, once daily, continuous 28 day cycles</a:t>
            </a:r>
          </a:p>
          <a:p>
            <a:pPr lvl="1"/>
            <a:r>
              <a:rPr lang="en-US" sz="2400" b="1" dirty="0"/>
              <a:t>QT prolongation</a:t>
            </a:r>
          </a:p>
          <a:p>
            <a:pPr lvl="1"/>
            <a:r>
              <a:rPr lang="en-US" sz="2400" b="1" dirty="0"/>
              <a:t>Median OS of 9.0 months</a:t>
            </a:r>
            <a:endParaRPr lang="en-US" sz="3000" b="1" dirty="0"/>
          </a:p>
          <a:p>
            <a:pPr>
              <a:spcBef>
                <a:spcPts val="1272"/>
              </a:spcBef>
            </a:pPr>
            <a:r>
              <a:rPr lang="en-US" sz="3000" b="1" dirty="0"/>
              <a:t>In R/R AML, complete remission rates with IDH inhibitors is about 21%</a:t>
            </a:r>
          </a:p>
        </p:txBody>
      </p:sp>
    </p:spTree>
    <p:extLst>
      <p:ext uri="{BB962C8B-B14F-4D97-AF65-F5344CB8AC3E}">
        <p14:creationId xmlns:p14="http://schemas.microsoft.com/office/powerpoint/2010/main" val="3174699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3469-99A1-4E27-8EC4-8D9C57C1A8CB}"/>
              </a:ext>
            </a:extLst>
          </p:cNvPr>
          <p:cNvSpPr>
            <a:spLocks noGrp="1"/>
          </p:cNvSpPr>
          <p:nvPr>
            <p:ph type="ctrTitle"/>
          </p:nvPr>
        </p:nvSpPr>
        <p:spPr>
          <a:xfrm>
            <a:off x="761695" y="1697450"/>
            <a:ext cx="10668610" cy="2168921"/>
          </a:xfrm>
        </p:spPr>
        <p:txBody>
          <a:bodyPr anchor="ctr">
            <a:noAutofit/>
          </a:bodyPr>
          <a:lstStyle/>
          <a:p>
            <a:r>
              <a:rPr lang="en-US" sz="2600" cap="none" dirty="0">
                <a:latin typeface="Arial" panose="020B0604020202020204" pitchFamily="34" charset="0"/>
                <a:cs typeface="Arial" panose="020B0604020202020204" pitchFamily="34" charset="0"/>
              </a:rPr>
              <a:t>Enasidenib Plus Azacitidine Significantly Improves Complete Remission and Overall Response Compared with Azacitidine Alone in Patients with Newly Diagnosed Acute Myeloid Leukemia (AML) with Isocitrate Dehydrogenase 2 (</a:t>
            </a:r>
            <a:r>
              <a:rPr lang="en-US" sz="2600" i="1" cap="none" dirty="0">
                <a:latin typeface="Arial" panose="020B0604020202020204" pitchFamily="34" charset="0"/>
                <a:cs typeface="Arial" panose="020B0604020202020204" pitchFamily="34" charset="0"/>
              </a:rPr>
              <a:t>IDH2</a:t>
            </a:r>
            <a:r>
              <a:rPr lang="en-US" sz="2600" cap="none" dirty="0">
                <a:latin typeface="Arial" panose="020B0604020202020204" pitchFamily="34" charset="0"/>
                <a:cs typeface="Arial" panose="020B0604020202020204" pitchFamily="34" charset="0"/>
              </a:rPr>
              <a:t>) Mutations: Interim Phase II Results from an Ongoing, Randomized Study</a:t>
            </a:r>
          </a:p>
        </p:txBody>
      </p:sp>
      <p:sp>
        <p:nvSpPr>
          <p:cNvPr id="8" name="Title 38">
            <a:extLst>
              <a:ext uri="{FF2B5EF4-FFF2-40B4-BE49-F238E27FC236}">
                <a16:creationId xmlns:a16="http://schemas.microsoft.com/office/drawing/2014/main" id="{58AF3559-ABD2-4EF4-BDED-9B197793C89D}"/>
              </a:ext>
            </a:extLst>
          </p:cNvPr>
          <p:cNvSpPr txBox="1">
            <a:spLocks/>
          </p:cNvSpPr>
          <p:nvPr/>
        </p:nvSpPr>
        <p:spPr>
          <a:xfrm>
            <a:off x="2215056" y="512956"/>
            <a:ext cx="7772400" cy="762530"/>
          </a:xfrm>
          <a:prstGeom prst="rect">
            <a:avLst/>
          </a:prstGeom>
        </p:spPr>
        <p:txBody>
          <a:bodyPr vert="horz" lIns="0" tIns="0" rIns="0" bIns="0" rtlCol="0" anchor="ctr">
            <a:normAutofit/>
          </a:bodyPr>
          <a:lstStyle>
            <a:lvl1pPr algn="ctr" defTabSz="914400" rtl="0" eaLnBrk="1" latinLnBrk="0" hangingPunct="1">
              <a:lnSpc>
                <a:spcPct val="90000"/>
              </a:lnSpc>
              <a:spcBef>
                <a:spcPct val="0"/>
              </a:spcBef>
              <a:buNone/>
              <a:defRPr lang="en-US" sz="1800" b="1" kern="1200" cap="all" spc="30" baseline="0" dirty="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all" spc="3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ASH 2019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all" spc="3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ABSTRACT 643</a:t>
            </a:r>
          </a:p>
        </p:txBody>
      </p:sp>
      <p:sp>
        <p:nvSpPr>
          <p:cNvPr id="10" name="Rectangle 9">
            <a:extLst>
              <a:ext uri="{FF2B5EF4-FFF2-40B4-BE49-F238E27FC236}">
                <a16:creationId xmlns:a16="http://schemas.microsoft.com/office/drawing/2014/main" id="{1B79AA88-5570-4C38-BCE2-18A31EDC0B9A}"/>
              </a:ext>
            </a:extLst>
          </p:cNvPr>
          <p:cNvSpPr txBox="1">
            <a:spLocks noChangeArrowheads="1"/>
          </p:cNvSpPr>
          <p:nvPr/>
        </p:nvSpPr>
        <p:spPr bwMode="auto">
          <a:xfrm>
            <a:off x="1092414" y="3814492"/>
            <a:ext cx="10550117" cy="23592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tx2"/>
              </a:buClr>
              <a:buFontTx/>
              <a:buNone/>
              <a:defRPr sz="2400" b="1">
                <a:solidFill>
                  <a:schemeClr val="tx2"/>
                </a:solidFill>
                <a:latin typeface="Arial" pitchFamily="34" charset="0"/>
                <a:ea typeface="+mn-ea"/>
                <a:cs typeface="+mn-cs"/>
              </a:defRPr>
            </a:lvl1pPr>
            <a:lvl2pPr marL="538163" indent="-217488" algn="l" rtl="0" eaLnBrk="0" fontAlgn="base" hangingPunct="0">
              <a:spcBef>
                <a:spcPct val="20000"/>
              </a:spcBef>
              <a:spcAft>
                <a:spcPct val="0"/>
              </a:spcAft>
              <a:buClr>
                <a:schemeClr val="bg2"/>
              </a:buClr>
              <a:buFont typeface="Arial" charset="0"/>
              <a:buChar char="–"/>
              <a:defRPr sz="1600">
                <a:solidFill>
                  <a:schemeClr val="tx1"/>
                </a:solidFill>
                <a:latin typeface="Arial" pitchFamily="34" charset="0"/>
              </a:defRPr>
            </a:lvl2pPr>
            <a:lvl3pPr marL="804863" indent="-200025" algn="l" rtl="0" eaLnBrk="0" fontAlgn="base" hangingPunct="0">
              <a:spcBef>
                <a:spcPct val="20000"/>
              </a:spcBef>
              <a:spcAft>
                <a:spcPct val="0"/>
              </a:spcAft>
              <a:buClr>
                <a:schemeClr val="bg2"/>
              </a:buClr>
              <a:buFont typeface="Wingdings" pitchFamily="2" charset="2"/>
              <a:buChar char="§"/>
              <a:defRPr sz="1400">
                <a:solidFill>
                  <a:schemeClr val="tx1"/>
                </a:solidFill>
                <a:latin typeface="Arial" pitchFamily="34" charset="0"/>
              </a:defRPr>
            </a:lvl3pPr>
            <a:lvl4pPr marL="1082675" indent="-171450" algn="l" rtl="0" eaLnBrk="0" fontAlgn="base" hangingPunct="0">
              <a:spcBef>
                <a:spcPct val="20000"/>
              </a:spcBef>
              <a:spcAft>
                <a:spcPct val="0"/>
              </a:spcAft>
              <a:buClr>
                <a:schemeClr val="tx2"/>
              </a:buClr>
              <a:buChar char="•"/>
              <a:defRPr sz="1200">
                <a:solidFill>
                  <a:schemeClr val="tx1"/>
                </a:solidFill>
                <a:latin typeface="Arial" pitchFamily="34" charset="0"/>
              </a:defRPr>
            </a:lvl4pPr>
            <a:lvl5pPr marL="1341438" indent="-290513" algn="l" rtl="0" eaLnBrk="0" fontAlgn="base" hangingPunct="0">
              <a:spcBef>
                <a:spcPct val="20000"/>
              </a:spcBef>
              <a:spcAft>
                <a:spcPct val="0"/>
              </a:spcAft>
              <a:buClr>
                <a:schemeClr val="tx2"/>
              </a:buClr>
              <a:buChar char="—"/>
              <a:defRPr sz="1200">
                <a:solidFill>
                  <a:schemeClr val="tx2"/>
                </a:solidFill>
                <a:latin typeface="Arial" pitchFamily="34" charset="0"/>
              </a:defRPr>
            </a:lvl5pPr>
            <a:lvl6pPr marL="2227263" indent="-290513" algn="l" rtl="0" fontAlgn="base">
              <a:spcBef>
                <a:spcPct val="20000"/>
              </a:spcBef>
              <a:spcAft>
                <a:spcPct val="0"/>
              </a:spcAft>
              <a:buClr>
                <a:schemeClr val="tx2"/>
              </a:buClr>
              <a:buChar char="—"/>
              <a:defRPr sz="1400">
                <a:solidFill>
                  <a:schemeClr val="tx1"/>
                </a:solidFill>
                <a:latin typeface="+mn-lt"/>
              </a:defRPr>
            </a:lvl6pPr>
            <a:lvl7pPr marL="2684463" indent="-290513" algn="l" rtl="0" fontAlgn="base">
              <a:spcBef>
                <a:spcPct val="20000"/>
              </a:spcBef>
              <a:spcAft>
                <a:spcPct val="0"/>
              </a:spcAft>
              <a:buClr>
                <a:schemeClr val="tx2"/>
              </a:buClr>
              <a:buChar char="—"/>
              <a:defRPr sz="1400">
                <a:solidFill>
                  <a:schemeClr val="tx1"/>
                </a:solidFill>
                <a:latin typeface="+mn-lt"/>
              </a:defRPr>
            </a:lvl7pPr>
            <a:lvl8pPr marL="3141663" indent="-290513" algn="l" rtl="0" fontAlgn="base">
              <a:spcBef>
                <a:spcPct val="20000"/>
              </a:spcBef>
              <a:spcAft>
                <a:spcPct val="0"/>
              </a:spcAft>
              <a:buClr>
                <a:schemeClr val="tx2"/>
              </a:buClr>
              <a:buChar char="—"/>
              <a:defRPr sz="1400">
                <a:solidFill>
                  <a:schemeClr val="tx1"/>
                </a:solidFill>
                <a:latin typeface="+mn-lt"/>
              </a:defRPr>
            </a:lvl8pPr>
            <a:lvl9pPr marL="3598863" indent="-290513" algn="l" rtl="0" fontAlgn="base">
              <a:spcBef>
                <a:spcPct val="20000"/>
              </a:spcBef>
              <a:spcAft>
                <a:spcPct val="0"/>
              </a:spcAft>
              <a:buClr>
                <a:schemeClr val="tx2"/>
              </a:buClr>
              <a:buChar char="—"/>
              <a:defRPr sz="14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064287"/>
              </a:buClr>
              <a:buSzTx/>
              <a:buFontTx/>
              <a:buNone/>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Courtney D. DiNardo</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Andre C. Schuh</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2</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Eytan M. Stein</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3,4</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Pau Montesinos</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5,6</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Andrew Wei</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7,8</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Stephane de Botton</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9</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Amer M. Zeidan</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10</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Amir T. Fathi</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11,12</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Lynn Quek</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13</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Hagop M. Kantarjian</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Mark G. Frattini</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14</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Frederik Lersch</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15</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Jing Gong</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14</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Aleksandra Franovic</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14</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Kyle MacBeth</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14</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Paresh Vyas</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12</a:t>
            </a:r>
            <a:r>
              <a:rPr kumimoji="0" lang="en-US" sz="1400" b="0" i="0" u="none" strike="noStrike" kern="0" cap="none" spc="0" normalizeH="0" baseline="0" noProof="0" dirty="0">
                <a:ln>
                  <a:noFill/>
                </a:ln>
                <a:solidFill>
                  <a:prstClr val="black"/>
                </a:solidFill>
                <a:effectLst/>
                <a:uLnTx/>
                <a:uFillTx/>
                <a:latin typeface="Arial" pitchFamily="34" charset="0"/>
                <a:ea typeface="+mn-ea"/>
                <a:cs typeface="+mn-cs"/>
              </a:rPr>
              <a:t> and Hartmut Döhner</a:t>
            </a:r>
            <a:r>
              <a:rPr kumimoji="0" lang="en-US" sz="1400" b="0" i="0" u="none" strike="noStrike" kern="0" cap="none" spc="0" normalizeH="0" baseline="30000" noProof="0" dirty="0">
                <a:ln>
                  <a:noFill/>
                </a:ln>
                <a:solidFill>
                  <a:prstClr val="black"/>
                </a:solidFill>
                <a:effectLst/>
                <a:uLnTx/>
                <a:uFillTx/>
                <a:latin typeface="Arial" pitchFamily="34" charset="0"/>
                <a:ea typeface="+mn-ea"/>
                <a:cs typeface="+mn-cs"/>
              </a:rPr>
              <a:t>16</a:t>
            </a:r>
          </a:p>
          <a:p>
            <a:pPr marL="0" marR="0" lvl="0" indent="0" algn="ctr" defTabSz="914400" rtl="0" eaLnBrk="0" fontAlgn="base" latinLnBrk="0" hangingPunct="0">
              <a:lnSpc>
                <a:spcPct val="100000"/>
              </a:lnSpc>
              <a:spcBef>
                <a:spcPct val="20000"/>
              </a:spcBef>
              <a:spcAft>
                <a:spcPct val="0"/>
              </a:spcAft>
              <a:buClr>
                <a:srgbClr val="064287"/>
              </a:buClr>
              <a:buSzTx/>
              <a:buFontTx/>
              <a:buNone/>
              <a:tabLst/>
              <a:defRPr/>
            </a:pPr>
            <a:endParaRPr kumimoji="0" lang="en-US" sz="1100" b="0" i="0" u="none" strike="noStrike" kern="0" cap="none" spc="0" normalizeH="0" baseline="0" noProof="0" dirty="0">
              <a:ln>
                <a:noFill/>
              </a:ln>
              <a:solidFill>
                <a:prstClr val="black"/>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
                <a:srgbClr val="064287"/>
              </a:buClr>
              <a:buSzTx/>
              <a:buFontTx/>
              <a:buNone/>
              <a:tabLst/>
              <a:defRPr/>
            </a:pP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The University of Texas MD Anderson Cancer Center, Houston, TX;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2</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Princess Margaret Cancer Centre, Toronto, ON, Canada;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3</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Memorial Sloan Kettering Cancer Center, New York, NY;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4</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Weill Cornell Medical College, New York, NY;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5</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Hospital Universitario y Politécnico Le Fe, Valencia, Spain;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6</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CIBERONC, Instituto Carlos III, Madrid, Spain;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7</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The Alfred Hospital, Melbourne, Australia;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8</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Australian Centre for Blood Diseases, Monash University, Melbourne, Australia;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9</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Gustave Roussy, Villejuif Cedex, France;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10</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Yale University School of Medicine and Yale Cancer Center, New Haven, CT;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11</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Harvard Medical School, Boston, MA;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12</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Massachusetts General Hospital, Cambridge, MA;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13</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MRC Molecular Haematology Unit and Oxford Biomedical Research Centre, University of Oxford and Oxford University Hospitals, Oxford, United Kingdom;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14</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Bristol-Myers Squibb, Summit, NJ;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15</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Celgene, A Bristol-Myers Squibb Company, Summit, NJ; </a:t>
            </a:r>
            <a:r>
              <a:rPr kumimoji="0" lang="en-US" sz="1100" b="0" i="0" u="none" strike="noStrike" kern="0" cap="none" spc="0" normalizeH="0" baseline="30000" noProof="0" dirty="0">
                <a:ln>
                  <a:noFill/>
                </a:ln>
                <a:solidFill>
                  <a:prstClr val="black"/>
                </a:solidFill>
                <a:effectLst/>
                <a:uLnTx/>
                <a:uFillTx/>
                <a:latin typeface="Arial" pitchFamily="34" charset="0"/>
                <a:ea typeface="+mn-ea"/>
                <a:cs typeface="+mn-cs"/>
              </a:rPr>
              <a:t>16</a:t>
            </a:r>
            <a:r>
              <a:rPr kumimoji="0" lang="en-US" sz="1100" b="0" i="0" u="none" strike="noStrike" kern="0" cap="none" spc="0" normalizeH="0" baseline="0" noProof="0" dirty="0">
                <a:ln>
                  <a:noFill/>
                </a:ln>
                <a:solidFill>
                  <a:prstClr val="black"/>
                </a:solidFill>
                <a:effectLst/>
                <a:uLnTx/>
                <a:uFillTx/>
                <a:latin typeface="Arial" pitchFamily="34" charset="0"/>
                <a:ea typeface="+mn-ea"/>
                <a:cs typeface="+mn-cs"/>
              </a:rPr>
              <a:t>Department of Internal Medicine III, University Hospital Ulm, Ulm, Germany</a:t>
            </a:r>
          </a:p>
        </p:txBody>
      </p:sp>
    </p:spTree>
    <p:extLst>
      <p:ext uri="{BB962C8B-B14F-4D97-AF65-F5344CB8AC3E}">
        <p14:creationId xmlns:p14="http://schemas.microsoft.com/office/powerpoint/2010/main" val="3099971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B83E-6A75-4735-B003-D5B864C17470}"/>
              </a:ext>
            </a:extLst>
          </p:cNvPr>
          <p:cNvSpPr>
            <a:spLocks noGrp="1"/>
          </p:cNvSpPr>
          <p:nvPr>
            <p:ph type="title"/>
          </p:nvPr>
        </p:nvSpPr>
        <p:spPr/>
        <p:txBody>
          <a:bodyPr>
            <a:normAutofit/>
          </a:bodyPr>
          <a:lstStyle/>
          <a:p>
            <a:r>
              <a:rPr lang="en-US" sz="2800" dirty="0">
                <a:latin typeface="Arial" panose="020B0604020202020204" pitchFamily="34" charset="0"/>
                <a:cs typeface="Arial" panose="020B0604020202020204" pitchFamily="34" charset="0"/>
              </a:rPr>
              <a:t>AG221-AML-005: Study design</a:t>
            </a:r>
          </a:p>
        </p:txBody>
      </p:sp>
      <p:sp>
        <p:nvSpPr>
          <p:cNvPr id="15" name="Pentagon 6">
            <a:extLst>
              <a:ext uri="{FF2B5EF4-FFF2-40B4-BE49-F238E27FC236}">
                <a16:creationId xmlns:a16="http://schemas.microsoft.com/office/drawing/2014/main" id="{7B0753B6-875D-4DAB-A26E-F273FE73F461}"/>
              </a:ext>
            </a:extLst>
          </p:cNvPr>
          <p:cNvSpPr/>
          <p:nvPr/>
        </p:nvSpPr>
        <p:spPr>
          <a:xfrm>
            <a:off x="382144" y="1470108"/>
            <a:ext cx="2249891" cy="464123"/>
          </a:xfrm>
          <a:prstGeom prst="rect">
            <a:avLst/>
          </a:prstGeom>
          <a:solidFill>
            <a:srgbClr val="6F819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rPr>
              <a:t>KEY ELIGIBILITY CRITERIA</a:t>
            </a:r>
            <a:endParaRPr kumimoji="0" lang="en-US" sz="1300" b="1" i="0" u="none" strike="noStrike" kern="1200" cap="none" spc="0" normalizeH="0" baseline="3000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B5681057-806B-4A87-BF11-2570BBD7301D}"/>
              </a:ext>
            </a:extLst>
          </p:cNvPr>
          <p:cNvSpPr/>
          <p:nvPr/>
        </p:nvSpPr>
        <p:spPr>
          <a:xfrm>
            <a:off x="3864653" y="3492364"/>
            <a:ext cx="2656051" cy="749808"/>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Dose-finding*: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ENA 100 mg QD + AZA (n=3)</a:t>
            </a:r>
            <a:b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200" b="0" i="0" u="none" strike="noStrike" kern="1200" cap="none" spc="0" normalizeH="0" baseline="0" noProof="0" dirty="0">
                <a:ln>
                  <a:noFill/>
                </a:ln>
                <a:solidFill>
                  <a:prstClr val="black"/>
                </a:solidFill>
                <a:effectLst/>
                <a:uLnTx/>
                <a:uFillTx/>
                <a:latin typeface="Corbel"/>
                <a:ea typeface="+mn-ea"/>
                <a:cs typeface="+mn-cs"/>
              </a:rPr>
              <a:t>ENA 200 mg QD + AZA (n=3)</a:t>
            </a:r>
            <a:endParaRPr kumimoji="0" lang="en-US" sz="12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BE8D64EA-4AFF-4B12-83FD-54DF1CD0F25B}"/>
              </a:ext>
            </a:extLst>
          </p:cNvPr>
          <p:cNvSpPr/>
          <p:nvPr/>
        </p:nvSpPr>
        <p:spPr>
          <a:xfrm>
            <a:off x="7534086" y="1464503"/>
            <a:ext cx="4417079" cy="469725"/>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Randomized, Open-Label Phase II (N=101</a:t>
            </a:r>
            <a:r>
              <a:rPr kumimoji="0" lang="en-US" sz="1400" b="1" i="0" u="none" strike="noStrike" kern="0" cap="none" spc="0" normalizeH="0" baseline="0" noProof="0" dirty="0">
                <a:ln>
                  <a:noFill/>
                </a:ln>
                <a:solidFill>
                  <a:prstClr val="white"/>
                </a:solidFill>
                <a:effectLst/>
                <a:uLnTx/>
                <a:uFillTx/>
                <a:latin typeface="Corbel"/>
                <a:ea typeface="+mn-ea"/>
                <a:cs typeface="+mn-cs"/>
              </a:rPr>
              <a:t>)</a:t>
            </a:r>
            <a:endParaRPr kumimoji="0" lang="en-US" sz="1400" b="1" i="0" u="none" strike="noStrike" kern="1200" cap="none" spc="0" normalizeH="0" baseline="30000" noProof="0" dirty="0">
              <a:ln>
                <a:noFill/>
              </a:ln>
              <a:solidFill>
                <a:prstClr val="white"/>
              </a:solidFill>
              <a:effectLst/>
              <a:uLnTx/>
              <a:uFillTx/>
              <a:latin typeface="Arial" panose="020B0604020202020204"/>
              <a:ea typeface="+mn-ea"/>
              <a:cs typeface="+mn-cs"/>
            </a:endParaRPr>
          </a:p>
        </p:txBody>
      </p:sp>
      <p:cxnSp>
        <p:nvCxnSpPr>
          <p:cNvPr id="22" name="Straight Arrow Connector 21">
            <a:extLst>
              <a:ext uri="{FF2B5EF4-FFF2-40B4-BE49-F238E27FC236}">
                <a16:creationId xmlns:a16="http://schemas.microsoft.com/office/drawing/2014/main" id="{DE6AF7BE-C0EF-4F96-A81C-93D18D5C495A}"/>
              </a:ext>
            </a:extLst>
          </p:cNvPr>
          <p:cNvCxnSpPr>
            <a:cxnSpLocks/>
          </p:cNvCxnSpPr>
          <p:nvPr/>
        </p:nvCxnSpPr>
        <p:spPr>
          <a:xfrm>
            <a:off x="6536093" y="3894441"/>
            <a:ext cx="34202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15F804-0870-4C7B-B2B3-5850FD80660E}"/>
              </a:ext>
            </a:extLst>
          </p:cNvPr>
          <p:cNvSpPr txBox="1"/>
          <p:nvPr/>
        </p:nvSpPr>
        <p:spPr>
          <a:xfrm rot="16200000">
            <a:off x="6664812" y="3008727"/>
            <a:ext cx="2104307" cy="365760"/>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Randomization (2:1)</a:t>
            </a:r>
          </a:p>
        </p:txBody>
      </p:sp>
      <p:sp>
        <p:nvSpPr>
          <p:cNvPr id="27" name="Rectangle 26">
            <a:extLst>
              <a:ext uri="{FF2B5EF4-FFF2-40B4-BE49-F238E27FC236}">
                <a16:creationId xmlns:a16="http://schemas.microsoft.com/office/drawing/2014/main" id="{052F640B-B6DB-4944-A44D-17BB0CB00D28}"/>
              </a:ext>
            </a:extLst>
          </p:cNvPr>
          <p:cNvSpPr/>
          <p:nvPr/>
        </p:nvSpPr>
        <p:spPr>
          <a:xfrm>
            <a:off x="3871527" y="2144711"/>
            <a:ext cx="2649178" cy="751783"/>
          </a:xfrm>
          <a:prstGeom prst="rect">
            <a:avLst/>
          </a:prstGeom>
          <a:solidFill>
            <a:schemeClr val="bg1">
              <a:lumMod val="9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Dose-finding* + Expansion: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IVO 500 mg QD + AZA (n=23)</a:t>
            </a:r>
            <a:r>
              <a:rPr kumimoji="0" lang="en-US" sz="1200" b="0" i="0" u="none" strike="noStrike" kern="1200" cap="none" spc="0" normalizeH="0" baseline="30000" noProof="0" dirty="0">
                <a:ln>
                  <a:noFill/>
                </a:ln>
                <a:solidFill>
                  <a:prstClr val="white">
                    <a:lumMod val="50000"/>
                  </a:prstClr>
                </a:solidFill>
                <a:effectLst/>
                <a:uLnTx/>
                <a:uFillTx/>
                <a:latin typeface="Arial" panose="020B0604020202020204"/>
                <a:ea typeface="+mn-ea"/>
                <a:cs typeface="+mn-cs"/>
              </a:rPr>
              <a:t> </a:t>
            </a:r>
            <a:endParaRPr kumimoji="0" lang="en-US" sz="1200" b="0" i="1" u="none" strike="noStrike" kern="1200" cap="none" spc="0" normalizeH="0" baseline="30000" noProof="0" dirty="0">
              <a:ln>
                <a:noFill/>
              </a:ln>
              <a:solidFill>
                <a:prstClr val="white">
                  <a:lumMod val="50000"/>
                </a:prstClr>
              </a:solidFill>
              <a:effectLst/>
              <a:uLnTx/>
              <a:uFillTx/>
              <a:latin typeface="Arial" panose="020B0604020202020204"/>
              <a:ea typeface="+mn-ea"/>
              <a:cs typeface="+mn-cs"/>
            </a:endParaRPr>
          </a:p>
        </p:txBody>
      </p:sp>
      <p:cxnSp>
        <p:nvCxnSpPr>
          <p:cNvPr id="29" name="Straight Arrow Connector 28">
            <a:extLst>
              <a:ext uri="{FF2B5EF4-FFF2-40B4-BE49-F238E27FC236}">
                <a16:creationId xmlns:a16="http://schemas.microsoft.com/office/drawing/2014/main" id="{DA0734A7-E96F-4851-9666-A33AA5DDA88F}"/>
              </a:ext>
            </a:extLst>
          </p:cNvPr>
          <p:cNvCxnSpPr>
            <a:cxnSpLocks/>
            <a:stCxn id="23" idx="2"/>
            <a:endCxn id="32" idx="1"/>
          </p:cNvCxnSpPr>
          <p:nvPr/>
        </p:nvCxnSpPr>
        <p:spPr>
          <a:xfrm flipV="1">
            <a:off x="7899846" y="2529832"/>
            <a:ext cx="578089" cy="661775"/>
          </a:xfrm>
          <a:prstGeom prst="straightConnector1">
            <a:avLst/>
          </a:prstGeom>
          <a:solidFill>
            <a:schemeClr val="accent2"/>
          </a:solidFill>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BD8314E-560D-4358-B66C-C6D22A5D722B}"/>
              </a:ext>
            </a:extLst>
          </p:cNvPr>
          <p:cNvCxnSpPr>
            <a:cxnSpLocks/>
            <a:stCxn id="23" idx="2"/>
            <a:endCxn id="33" idx="1"/>
          </p:cNvCxnSpPr>
          <p:nvPr/>
        </p:nvCxnSpPr>
        <p:spPr>
          <a:xfrm>
            <a:off x="7899846" y="3191607"/>
            <a:ext cx="578089" cy="675191"/>
          </a:xfrm>
          <a:prstGeom prst="straightConnector1">
            <a:avLst/>
          </a:prstGeom>
          <a:solidFill>
            <a:schemeClr val="accent2"/>
          </a:solid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578B5C6-0737-430C-A79B-235256F47B37}"/>
              </a:ext>
            </a:extLst>
          </p:cNvPr>
          <p:cNvSpPr/>
          <p:nvPr/>
        </p:nvSpPr>
        <p:spPr>
          <a:xfrm>
            <a:off x="8477935" y="2144711"/>
            <a:ext cx="2564025" cy="770242"/>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ENA 100 mg QD + AZA</a:t>
            </a:r>
            <a:b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(n=68)</a:t>
            </a:r>
          </a:p>
        </p:txBody>
      </p:sp>
      <p:sp>
        <p:nvSpPr>
          <p:cNvPr id="33" name="Rectangle 32">
            <a:extLst>
              <a:ext uri="{FF2B5EF4-FFF2-40B4-BE49-F238E27FC236}">
                <a16:creationId xmlns:a16="http://schemas.microsoft.com/office/drawing/2014/main" id="{BC48148B-3417-4453-BDC5-7FFC7A5E3436}"/>
              </a:ext>
            </a:extLst>
          </p:cNvPr>
          <p:cNvSpPr/>
          <p:nvPr/>
        </p:nvSpPr>
        <p:spPr>
          <a:xfrm>
            <a:off x="8477935" y="3491423"/>
            <a:ext cx="2564026" cy="750749"/>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orbel"/>
                <a:ea typeface="+mn-ea"/>
                <a:cs typeface="+mn-cs"/>
              </a:rPr>
              <a:t>AZA Only</a:t>
            </a:r>
            <a:b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(n=33)</a:t>
            </a:r>
          </a:p>
        </p:txBody>
      </p:sp>
      <p:sp>
        <p:nvSpPr>
          <p:cNvPr id="35" name="TextBox 34">
            <a:extLst>
              <a:ext uri="{FF2B5EF4-FFF2-40B4-BE49-F238E27FC236}">
                <a16:creationId xmlns:a16="http://schemas.microsoft.com/office/drawing/2014/main" id="{813C700C-4DF3-432D-880E-4234954D5BAB}"/>
              </a:ext>
            </a:extLst>
          </p:cNvPr>
          <p:cNvSpPr txBox="1"/>
          <p:nvPr/>
        </p:nvSpPr>
        <p:spPr>
          <a:xfrm rot="16200000">
            <a:off x="10716131" y="3008729"/>
            <a:ext cx="2104310" cy="365760"/>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Follow-up</a:t>
            </a:r>
          </a:p>
        </p:txBody>
      </p:sp>
      <p:cxnSp>
        <p:nvCxnSpPr>
          <p:cNvPr id="36" name="Straight Arrow Connector 35">
            <a:extLst>
              <a:ext uri="{FF2B5EF4-FFF2-40B4-BE49-F238E27FC236}">
                <a16:creationId xmlns:a16="http://schemas.microsoft.com/office/drawing/2014/main" id="{04998B93-8F69-4C3D-8F15-426C5F63DCEA}"/>
              </a:ext>
            </a:extLst>
          </p:cNvPr>
          <p:cNvCxnSpPr>
            <a:cxnSpLocks/>
            <a:stCxn id="27" idx="3"/>
          </p:cNvCxnSpPr>
          <p:nvPr/>
        </p:nvCxnSpPr>
        <p:spPr>
          <a:xfrm>
            <a:off x="6520705" y="2520603"/>
            <a:ext cx="342025" cy="0"/>
          </a:xfrm>
          <a:prstGeom prst="straightConnector1">
            <a:avLst/>
          </a:prstGeom>
          <a:ln w="1270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D0A2E9A-308E-4CA5-AC6A-EF3A58180EF1}"/>
              </a:ext>
            </a:extLst>
          </p:cNvPr>
          <p:cNvCxnSpPr>
            <a:cxnSpLocks/>
            <a:stCxn id="33" idx="3"/>
          </p:cNvCxnSpPr>
          <p:nvPr/>
        </p:nvCxnSpPr>
        <p:spPr>
          <a:xfrm>
            <a:off x="11041961" y="3866798"/>
            <a:ext cx="543444"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D901F6B-FEAA-43E2-AC2E-21320BC393E2}"/>
              </a:ext>
            </a:extLst>
          </p:cNvPr>
          <p:cNvCxnSpPr>
            <a:cxnSpLocks/>
            <a:stCxn id="32" idx="3"/>
          </p:cNvCxnSpPr>
          <p:nvPr/>
        </p:nvCxnSpPr>
        <p:spPr>
          <a:xfrm>
            <a:off x="11041960" y="2529832"/>
            <a:ext cx="543445"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9A2E2B4-F845-43C3-A132-42602FC07DEF}"/>
              </a:ext>
            </a:extLst>
          </p:cNvPr>
          <p:cNvSpPr/>
          <p:nvPr/>
        </p:nvSpPr>
        <p:spPr>
          <a:xfrm>
            <a:off x="3866434" y="1464503"/>
            <a:ext cx="3306879" cy="469729"/>
          </a:xfrm>
          <a:prstGeom prst="rect">
            <a:avLst/>
          </a:prstGeom>
          <a:solidFill>
            <a:schemeClr val="bg1">
              <a:lumMod val="9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Phase Ib: Dose-finding (3+3) and </a:t>
            </a:r>
            <a:br>
              <a:rPr kumimoji="0" lang="en-US" sz="12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br>
            <a:r>
              <a:rPr kumimoji="0" lang="en-US" sz="1200" b="1"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IVO+ AZA Expansion</a:t>
            </a:r>
            <a:endParaRPr kumimoji="0" lang="en-US" sz="1200" b="1" i="0" u="none" strike="noStrike" kern="1200" cap="none" spc="0" normalizeH="0" baseline="30000" noProof="0" dirty="0">
              <a:ln>
                <a:noFill/>
              </a:ln>
              <a:solidFill>
                <a:prstClr val="white">
                  <a:lumMod val="50000"/>
                </a:prstClr>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13653D74-E115-4D99-BAB4-5F7399286381}"/>
              </a:ext>
            </a:extLst>
          </p:cNvPr>
          <p:cNvSpPr txBox="1"/>
          <p:nvPr/>
        </p:nvSpPr>
        <p:spPr>
          <a:xfrm>
            <a:off x="7951406" y="2488828"/>
            <a:ext cx="23697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86E2"/>
                </a:solidFill>
                <a:effectLst/>
                <a:uLnTx/>
                <a:uFillTx/>
                <a:latin typeface="Arial" panose="020B0604020202020204"/>
                <a:ea typeface="+mn-ea"/>
                <a:cs typeface="+mn-cs"/>
              </a:rPr>
              <a:t>2</a:t>
            </a:r>
          </a:p>
        </p:txBody>
      </p:sp>
      <p:sp>
        <p:nvSpPr>
          <p:cNvPr id="42" name="TextBox 41">
            <a:extLst>
              <a:ext uri="{FF2B5EF4-FFF2-40B4-BE49-F238E27FC236}">
                <a16:creationId xmlns:a16="http://schemas.microsoft.com/office/drawing/2014/main" id="{C572D51E-33F4-4ADC-85B5-A60558102016}"/>
              </a:ext>
            </a:extLst>
          </p:cNvPr>
          <p:cNvSpPr txBox="1"/>
          <p:nvPr/>
        </p:nvSpPr>
        <p:spPr>
          <a:xfrm>
            <a:off x="7951406" y="3606615"/>
            <a:ext cx="23697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86E2"/>
                </a:solidFill>
                <a:effectLst/>
                <a:uLnTx/>
                <a:uFillTx/>
                <a:latin typeface="Arial" panose="020B0604020202020204"/>
                <a:ea typeface="+mn-ea"/>
                <a:cs typeface="+mn-cs"/>
              </a:rPr>
              <a:t>1</a:t>
            </a:r>
          </a:p>
        </p:txBody>
      </p:sp>
      <p:sp>
        <p:nvSpPr>
          <p:cNvPr id="45" name="Rectangle 44">
            <a:extLst>
              <a:ext uri="{FF2B5EF4-FFF2-40B4-BE49-F238E27FC236}">
                <a16:creationId xmlns:a16="http://schemas.microsoft.com/office/drawing/2014/main" id="{1152AF01-4592-435C-BB05-AD0F9AF6ECC8}"/>
              </a:ext>
            </a:extLst>
          </p:cNvPr>
          <p:cNvSpPr/>
          <p:nvPr/>
        </p:nvSpPr>
        <p:spPr>
          <a:xfrm>
            <a:off x="2915799" y="2328095"/>
            <a:ext cx="669504" cy="384048"/>
          </a:xfrm>
          <a:prstGeom prst="rect">
            <a:avLst/>
          </a:prstGeom>
          <a:solidFill>
            <a:schemeClr val="bg1">
              <a:lumMod val="95000"/>
            </a:schemeClr>
          </a:solidFill>
          <a:ln/>
        </p:spPr>
        <p:style>
          <a:lnRef idx="0">
            <a:schemeClr val="accent5"/>
          </a:lnRef>
          <a:fillRef idx="3">
            <a:schemeClr val="accent5"/>
          </a:fillRef>
          <a:effectRef idx="3">
            <a:schemeClr val="accent5"/>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m</a:t>
            </a:r>
            <a:r>
              <a:rPr kumimoji="0" lang="en-US" sz="12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IDH1</a:t>
            </a:r>
          </a:p>
        </p:txBody>
      </p:sp>
      <p:cxnSp>
        <p:nvCxnSpPr>
          <p:cNvPr id="47" name="Straight Arrow Connector 46">
            <a:extLst>
              <a:ext uri="{FF2B5EF4-FFF2-40B4-BE49-F238E27FC236}">
                <a16:creationId xmlns:a16="http://schemas.microsoft.com/office/drawing/2014/main" id="{A5FDE088-4F2A-43DF-9243-7401CAA49344}"/>
              </a:ext>
            </a:extLst>
          </p:cNvPr>
          <p:cNvCxnSpPr>
            <a:cxnSpLocks/>
            <a:stCxn id="45" idx="3"/>
            <a:endCxn id="27" idx="1"/>
          </p:cNvCxnSpPr>
          <p:nvPr/>
        </p:nvCxnSpPr>
        <p:spPr>
          <a:xfrm>
            <a:off x="3585303" y="2520119"/>
            <a:ext cx="286224" cy="484"/>
          </a:xfrm>
          <a:prstGeom prst="straightConnector1">
            <a:avLst/>
          </a:prstGeom>
          <a:ln w="1270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17E1A28-EA96-48EE-9288-F7AE9E428444}"/>
              </a:ext>
            </a:extLst>
          </p:cNvPr>
          <p:cNvSpPr txBox="1"/>
          <p:nvPr/>
        </p:nvSpPr>
        <p:spPr>
          <a:xfrm>
            <a:off x="7534085" y="4880655"/>
            <a:ext cx="4359098" cy="777136"/>
          </a:xfrm>
          <a:prstGeom prst="rect">
            <a:avLst/>
          </a:prstGeom>
          <a:solidFill>
            <a:schemeClr val="bg1"/>
          </a:solidFill>
          <a:ln w="19050">
            <a:solidFill>
              <a:schemeClr val="accent2"/>
            </a:solidFill>
          </a:ln>
        </p:spPr>
        <p:txBody>
          <a:bodyPr wrap="square" rtlCol="0">
            <a:noAutofit/>
          </a:bodyPr>
          <a:lstStyle/>
          <a:p>
            <a:pPr marL="111125" marR="0" lvl="0" indent="-111125"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Primary Endpoint: ORR</a:t>
            </a:r>
            <a:endParaRPr kumimoji="0" lang="en-US" sz="1400" b="0" i="0" u="none" strike="noStrike" kern="1200" cap="none" spc="0" normalizeH="0" baseline="30000" noProof="0" dirty="0">
              <a:ln>
                <a:noFill/>
              </a:ln>
              <a:solidFill>
                <a:prstClr val="black"/>
              </a:solidFill>
              <a:effectLst/>
              <a:highlight>
                <a:srgbClr val="FFFF00"/>
              </a:highlight>
              <a:uLnTx/>
              <a:uFillTx/>
              <a:latin typeface="Arial" panose="020B0604020202020204"/>
              <a:ea typeface="+mn-ea"/>
              <a:cs typeface="+mn-cs"/>
            </a:endParaRPr>
          </a:p>
          <a:p>
            <a:pPr marL="111125" marR="0" lvl="0" indent="-111125" algn="l" defTabSz="485775"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Key Secondary Endpoints: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 rate, safety, overall survival (OS), event-free survival (EFS)</a:t>
            </a:r>
          </a:p>
        </p:txBody>
      </p:sp>
      <p:sp>
        <p:nvSpPr>
          <p:cNvPr id="40" name="TextBox 39">
            <a:extLst>
              <a:ext uri="{FF2B5EF4-FFF2-40B4-BE49-F238E27FC236}">
                <a16:creationId xmlns:a16="http://schemas.microsoft.com/office/drawing/2014/main" id="{67D20A45-7836-489E-A783-C44CBDF15CDC}"/>
              </a:ext>
            </a:extLst>
          </p:cNvPr>
          <p:cNvSpPr txBox="1"/>
          <p:nvPr/>
        </p:nvSpPr>
        <p:spPr>
          <a:xfrm>
            <a:off x="3933073" y="4463087"/>
            <a:ext cx="8021656" cy="276999"/>
          </a:xfrm>
          <a:prstGeom prst="rect">
            <a:avLst/>
          </a:prstGeom>
          <a:solidFill>
            <a:schemeClr val="bg1">
              <a:lumMod val="95000"/>
            </a:schemeClr>
          </a:solidFill>
          <a:ln w="12700">
            <a:solidFill>
              <a:schemeClr val="tx1"/>
            </a:solidFill>
          </a:ln>
        </p:spPr>
        <p:txBody>
          <a:bodyPr wrap="square" rtlCol="0">
            <a:spAutoFit/>
          </a:bodyPr>
          <a:lstStyle/>
          <a:p>
            <a:pPr marL="111125" marR="0" lvl="0" indent="-111125" algn="ctr" defTabSz="4572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a:ea typeface="+mn-ea"/>
                <a:cs typeface="+mn-cs"/>
              </a:rPr>
              <a:t>SC AZA 75mg/m</a:t>
            </a:r>
            <a:r>
              <a:rPr kumimoji="0" lang="en-US" sz="1200" b="0" i="0" u="none" strike="noStrike" kern="1200" cap="none" spc="0" normalizeH="0" baseline="30000" noProof="0" dirty="0">
                <a:ln>
                  <a:noFill/>
                </a:ln>
                <a:solidFill>
                  <a:srgbClr val="4C4C4C"/>
                </a:solidFill>
                <a:effectLst/>
                <a:uLnTx/>
                <a:uFillTx/>
                <a:latin typeface="Arial" panose="020B0604020202020204"/>
                <a:ea typeface="+mn-ea"/>
                <a:cs typeface="+mn-cs"/>
              </a:rPr>
              <a:t>2</a:t>
            </a:r>
            <a:r>
              <a:rPr kumimoji="0" lang="en-US" sz="1200" b="0" i="0" u="none" strike="noStrike" kern="1200" cap="none" spc="0" normalizeH="0" baseline="0" noProof="0" dirty="0">
                <a:ln>
                  <a:noFill/>
                </a:ln>
                <a:solidFill>
                  <a:srgbClr val="4C4C4C"/>
                </a:solidFill>
                <a:effectLst/>
                <a:uLnTx/>
                <a:uFillTx/>
                <a:latin typeface="Arial" panose="020B0604020202020204"/>
                <a:ea typeface="+mn-ea"/>
                <a:cs typeface="+mn-cs"/>
              </a:rPr>
              <a:t>/day x 7 days/ 28-day cycle (all study phases)</a:t>
            </a:r>
          </a:p>
        </p:txBody>
      </p:sp>
      <p:cxnSp>
        <p:nvCxnSpPr>
          <p:cNvPr id="49" name="Straight Arrow Connector 48">
            <a:extLst>
              <a:ext uri="{FF2B5EF4-FFF2-40B4-BE49-F238E27FC236}">
                <a16:creationId xmlns:a16="http://schemas.microsoft.com/office/drawing/2014/main" id="{70BC64CF-B6EE-4E15-9AF9-6D0219AC4740}"/>
              </a:ext>
            </a:extLst>
          </p:cNvPr>
          <p:cNvCxnSpPr>
            <a:cxnSpLocks/>
            <a:stCxn id="14" idx="3"/>
            <a:endCxn id="45" idx="1"/>
          </p:cNvCxnSpPr>
          <p:nvPr/>
        </p:nvCxnSpPr>
        <p:spPr>
          <a:xfrm flipV="1">
            <a:off x="2632035" y="2520119"/>
            <a:ext cx="283764" cy="670694"/>
          </a:xfrm>
          <a:prstGeom prst="straightConnector1">
            <a:avLst/>
          </a:prstGeom>
          <a:ln w="12700">
            <a:solidFill>
              <a:schemeClr val="tx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E03C8A3-B304-4CC2-B85E-9B023B3F89A2}"/>
              </a:ext>
            </a:extLst>
          </p:cNvPr>
          <p:cNvCxnSpPr>
            <a:cxnSpLocks/>
            <a:stCxn id="14" idx="3"/>
            <a:endCxn id="46" idx="1"/>
          </p:cNvCxnSpPr>
          <p:nvPr/>
        </p:nvCxnSpPr>
        <p:spPr>
          <a:xfrm>
            <a:off x="2632035" y="3190813"/>
            <a:ext cx="277767" cy="436197"/>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32D76E8-FB41-43A3-B2BF-2F74EFFB18A5}"/>
              </a:ext>
            </a:extLst>
          </p:cNvPr>
          <p:cNvCxnSpPr>
            <a:cxnSpLocks/>
            <a:stCxn id="46" idx="3"/>
          </p:cNvCxnSpPr>
          <p:nvPr/>
        </p:nvCxnSpPr>
        <p:spPr>
          <a:xfrm flipV="1">
            <a:off x="3577687" y="3197250"/>
            <a:ext cx="578035" cy="429760"/>
          </a:xfrm>
          <a:prstGeom prst="straightConnector1">
            <a:avLst/>
          </a:prstGeom>
          <a:ln w="381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B17649-BF3F-47A0-968F-81597C2F9F8E}"/>
              </a:ext>
            </a:extLst>
          </p:cNvPr>
          <p:cNvCxnSpPr>
            <a:cxnSpLocks/>
            <a:stCxn id="23" idx="0"/>
          </p:cNvCxnSpPr>
          <p:nvPr/>
        </p:nvCxnSpPr>
        <p:spPr>
          <a:xfrm flipH="1">
            <a:off x="4149726" y="3191607"/>
            <a:ext cx="3384360" cy="0"/>
          </a:xfrm>
          <a:prstGeom prst="line">
            <a:avLst/>
          </a:prstGeom>
          <a:ln w="38100">
            <a:solidFill>
              <a:schemeClr val="accent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6B6318-5627-42CC-B2E3-8E389C9EFF3D}"/>
              </a:ext>
            </a:extLst>
          </p:cNvPr>
          <p:cNvSpPr txBox="1"/>
          <p:nvPr/>
        </p:nvSpPr>
        <p:spPr>
          <a:xfrm rot="16200000">
            <a:off x="5969370" y="3058015"/>
            <a:ext cx="2094498" cy="276999"/>
          </a:xfrm>
          <a:prstGeom prst="rect">
            <a:avLst/>
          </a:prstGeom>
          <a:solidFill>
            <a:schemeClr val="tx1">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Follow-up</a:t>
            </a:r>
            <a:endParaRPr kumimoji="0" lang="en-US" sz="14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72B5DF5F-6238-4799-821E-BD6984D23F14}"/>
              </a:ext>
            </a:extLst>
          </p:cNvPr>
          <p:cNvSpPr/>
          <p:nvPr/>
        </p:nvSpPr>
        <p:spPr>
          <a:xfrm>
            <a:off x="2909802" y="3434986"/>
            <a:ext cx="667885" cy="384048"/>
          </a:xfrm>
          <a:prstGeom prst="rect">
            <a:avLst/>
          </a:prstGeom>
          <a:solidFill>
            <a:schemeClr val="accent2">
              <a:lumMod val="20000"/>
              <a:lumOff val="80000"/>
            </a:schemeClr>
          </a:solidFill>
          <a:ln/>
        </p:spPr>
        <p:style>
          <a:lnRef idx="0">
            <a:schemeClr val="accent5"/>
          </a:lnRef>
          <a:fillRef idx="3">
            <a:schemeClr val="accent5"/>
          </a:fillRef>
          <a:effectRef idx="3">
            <a:schemeClr val="accent5"/>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m</a:t>
            </a:r>
            <a:r>
              <a:rPr kumimoji="0" lang="en-US" sz="1400" b="1" i="1" u="none" strike="noStrike" kern="1200" cap="none" spc="0" normalizeH="0" baseline="0" noProof="0" dirty="0">
                <a:ln>
                  <a:noFill/>
                </a:ln>
                <a:solidFill>
                  <a:prstClr val="black"/>
                </a:solidFill>
                <a:effectLst/>
                <a:uLnTx/>
                <a:uFillTx/>
                <a:latin typeface="Arial" panose="020B0604020202020204"/>
                <a:ea typeface="+mn-ea"/>
                <a:cs typeface="+mn-cs"/>
              </a:rPr>
              <a:t>IDH2</a:t>
            </a:r>
          </a:p>
        </p:txBody>
      </p:sp>
      <p:sp>
        <p:nvSpPr>
          <p:cNvPr id="14" name="Rectangle 13">
            <a:extLst>
              <a:ext uri="{FF2B5EF4-FFF2-40B4-BE49-F238E27FC236}">
                <a16:creationId xmlns:a16="http://schemas.microsoft.com/office/drawing/2014/main" id="{49D067CC-B27B-4C52-9249-4E3CD318AD46}"/>
              </a:ext>
            </a:extLst>
          </p:cNvPr>
          <p:cNvSpPr/>
          <p:nvPr/>
        </p:nvSpPr>
        <p:spPr>
          <a:xfrm>
            <a:off x="382144" y="2139454"/>
            <a:ext cx="2249891" cy="2102718"/>
          </a:xfrm>
          <a:prstGeom prst="rect">
            <a:avLst/>
          </a:prstGeom>
          <a:solidFill>
            <a:srgbClr val="6F8190"/>
          </a:solidFill>
        </p:spPr>
        <p:style>
          <a:lnRef idx="0">
            <a:schemeClr val="accent2"/>
          </a:lnRef>
          <a:fillRef idx="3">
            <a:schemeClr val="accent2"/>
          </a:fillRef>
          <a:effectRef idx="3">
            <a:schemeClr val="accent2"/>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ND-AML</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Age ≥18 years</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Ineligible for intensive chemotherapy</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Patients with antecedent hematologic disorders allowed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Prior HMA excluded</a:t>
            </a:r>
          </a:p>
        </p:txBody>
      </p:sp>
      <p:cxnSp>
        <p:nvCxnSpPr>
          <p:cNvPr id="48" name="Straight Arrow Connector 47">
            <a:extLst>
              <a:ext uri="{FF2B5EF4-FFF2-40B4-BE49-F238E27FC236}">
                <a16:creationId xmlns:a16="http://schemas.microsoft.com/office/drawing/2014/main" id="{2FAEEEB6-FAB5-4AAC-9490-7E8A3E0F6981}"/>
              </a:ext>
            </a:extLst>
          </p:cNvPr>
          <p:cNvCxnSpPr>
            <a:cxnSpLocks/>
            <a:stCxn id="46" idx="3"/>
            <a:endCxn id="20" idx="1"/>
          </p:cNvCxnSpPr>
          <p:nvPr/>
        </p:nvCxnSpPr>
        <p:spPr>
          <a:xfrm>
            <a:off x="3577687" y="3627010"/>
            <a:ext cx="286966" cy="24025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816848-78F2-CE4B-A5E5-61A0027F7217}"/>
              </a:ext>
            </a:extLst>
          </p:cNvPr>
          <p:cNvSpPr txBox="1"/>
          <p:nvPr/>
        </p:nvSpPr>
        <p:spPr>
          <a:xfrm>
            <a:off x="9146808" y="6304008"/>
            <a:ext cx="280435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DiNardo CD et al. ASH 2019</a:t>
            </a:r>
          </a:p>
        </p:txBody>
      </p:sp>
    </p:spTree>
    <p:extLst>
      <p:ext uri="{BB962C8B-B14F-4D97-AF65-F5344CB8AC3E}">
        <p14:creationId xmlns:p14="http://schemas.microsoft.com/office/powerpoint/2010/main" val="3420529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74BCEC7-114B-4FF3-9E6C-0AAE20D8D480}"/>
              </a:ext>
            </a:extLst>
          </p:cNvPr>
          <p:cNvSpPr txBox="1"/>
          <p:nvPr/>
        </p:nvSpPr>
        <p:spPr>
          <a:xfrm>
            <a:off x="423081" y="2483267"/>
            <a:ext cx="5767643" cy="3769954"/>
          </a:xfrm>
          <a:prstGeom prst="rect">
            <a:avLst/>
          </a:prstGeom>
          <a:solidFill>
            <a:schemeClr val="bg1"/>
          </a:solidFill>
          <a:ln>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986E2"/>
              </a:solidFill>
              <a:effectLst/>
              <a:uLnTx/>
              <a:uFillTx/>
              <a:latin typeface="Corbel"/>
              <a:ea typeface="+mn-ea"/>
              <a:cs typeface="+mn-cs"/>
            </a:endParaRPr>
          </a:p>
        </p:txBody>
      </p:sp>
      <p:graphicFrame>
        <p:nvGraphicFramePr>
          <p:cNvPr id="7" name="Chart 6">
            <a:extLst>
              <a:ext uri="{FF2B5EF4-FFF2-40B4-BE49-F238E27FC236}">
                <a16:creationId xmlns:a16="http://schemas.microsoft.com/office/drawing/2014/main" id="{53287386-E7ED-4231-A361-43E1C5C7801E}"/>
              </a:ext>
            </a:extLst>
          </p:cNvPr>
          <p:cNvGraphicFramePr/>
          <p:nvPr/>
        </p:nvGraphicFramePr>
        <p:xfrm>
          <a:off x="197697" y="2748876"/>
          <a:ext cx="6035040" cy="350434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7D036882-388B-4E43-AF0A-60784431A391}"/>
              </a:ext>
            </a:extLst>
          </p:cNvPr>
          <p:cNvSpPr txBox="1"/>
          <p:nvPr/>
        </p:nvSpPr>
        <p:spPr>
          <a:xfrm>
            <a:off x="6310233" y="2483267"/>
            <a:ext cx="5767643" cy="3769954"/>
          </a:xfrm>
          <a:prstGeom prst="rect">
            <a:avLst/>
          </a:prstGeom>
          <a:solidFill>
            <a:schemeClr val="bg1"/>
          </a:solidFill>
          <a:ln>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986E2"/>
              </a:solidFill>
              <a:effectLst/>
              <a:uLnTx/>
              <a:uFillTx/>
              <a:latin typeface="Corbel"/>
              <a:ea typeface="+mn-ea"/>
              <a:cs typeface="+mn-cs"/>
            </a:endParaRPr>
          </a:p>
        </p:txBody>
      </p:sp>
      <p:sp>
        <p:nvSpPr>
          <p:cNvPr id="15" name="TextBox 14">
            <a:extLst>
              <a:ext uri="{FF2B5EF4-FFF2-40B4-BE49-F238E27FC236}">
                <a16:creationId xmlns:a16="http://schemas.microsoft.com/office/drawing/2014/main" id="{F5F9EC45-7CEE-4D5B-9F41-BB6FFC46FC38}"/>
              </a:ext>
            </a:extLst>
          </p:cNvPr>
          <p:cNvSpPr txBox="1"/>
          <p:nvPr/>
        </p:nvSpPr>
        <p:spPr>
          <a:xfrm>
            <a:off x="6310233" y="2483266"/>
            <a:ext cx="5767643" cy="281167"/>
          </a:xfrm>
          <a:prstGeom prst="rect">
            <a:avLst/>
          </a:prstGeom>
          <a:solidFill>
            <a:schemeClr val="accent2">
              <a:lumMod val="20000"/>
              <a:lumOff val="80000"/>
            </a:schemeClr>
          </a:solidFill>
          <a:ln>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86E2"/>
                </a:solidFill>
                <a:effectLst/>
                <a:uLnTx/>
                <a:uFillTx/>
                <a:latin typeface="Corbel"/>
                <a:ea typeface="+mn-ea"/>
                <a:cs typeface="+mn-cs"/>
              </a:rPr>
              <a:t>Event-free survival</a:t>
            </a:r>
          </a:p>
        </p:txBody>
      </p:sp>
      <p:graphicFrame>
        <p:nvGraphicFramePr>
          <p:cNvPr id="14" name="Chart 13">
            <a:extLst>
              <a:ext uri="{FF2B5EF4-FFF2-40B4-BE49-F238E27FC236}">
                <a16:creationId xmlns:a16="http://schemas.microsoft.com/office/drawing/2014/main" id="{54ABFF9D-E94F-466F-8645-319B0B3DDFAF}"/>
              </a:ext>
            </a:extLst>
          </p:cNvPr>
          <p:cNvGraphicFramePr/>
          <p:nvPr/>
        </p:nvGraphicFramePr>
        <p:xfrm>
          <a:off x="6084849" y="2748876"/>
          <a:ext cx="6035040" cy="3504344"/>
        </p:xfrm>
        <a:graphic>
          <a:graphicData uri="http://schemas.openxmlformats.org/drawingml/2006/chart">
            <c:chart xmlns:c="http://schemas.openxmlformats.org/drawingml/2006/chart" xmlns:r="http://schemas.openxmlformats.org/officeDocument/2006/relationships" r:id="rId4"/>
          </a:graphicData>
        </a:graphic>
      </p:graphicFrame>
      <p:sp>
        <p:nvSpPr>
          <p:cNvPr id="31" name="Title 1">
            <a:extLst>
              <a:ext uri="{FF2B5EF4-FFF2-40B4-BE49-F238E27FC236}">
                <a16:creationId xmlns:a16="http://schemas.microsoft.com/office/drawing/2014/main" id="{835BA06F-975A-45D8-BAB4-C8249F036874}"/>
              </a:ext>
            </a:extLst>
          </p:cNvPr>
          <p:cNvSpPr txBox="1">
            <a:spLocks/>
          </p:cNvSpPr>
          <p:nvPr/>
        </p:nvSpPr>
        <p:spPr>
          <a:xfrm>
            <a:off x="584200" y="198793"/>
            <a:ext cx="11216640" cy="56197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600" b="1" kern="1200" cap="all" spc="3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30" normalizeH="0" baseline="0" noProof="0" dirty="0">
                <a:ln>
                  <a:noFill/>
                </a:ln>
                <a:solidFill>
                  <a:srgbClr val="2986E2"/>
                </a:solidFill>
                <a:effectLst/>
                <a:uLnTx/>
                <a:uFillTx/>
                <a:latin typeface="Corbel"/>
                <a:ea typeface="+mj-ea"/>
                <a:cs typeface="+mj-cs"/>
              </a:rPr>
              <a:t>Survival</a:t>
            </a:r>
            <a:endParaRPr kumimoji="0" lang="en-US" sz="2600" b="1" i="1" u="none" strike="noStrike" kern="1200" cap="all" spc="30" normalizeH="0" baseline="0" noProof="0" dirty="0">
              <a:ln>
                <a:noFill/>
              </a:ln>
              <a:solidFill>
                <a:srgbClr val="2986E2"/>
              </a:solidFill>
              <a:effectLst/>
              <a:uLnTx/>
              <a:uFillTx/>
              <a:latin typeface="Corbel"/>
              <a:ea typeface="+mj-ea"/>
              <a:cs typeface="+mj-cs"/>
            </a:endParaRPr>
          </a:p>
        </p:txBody>
      </p:sp>
      <p:sp>
        <p:nvSpPr>
          <p:cNvPr id="9" name="Content Placeholder 2">
            <a:extLst>
              <a:ext uri="{FF2B5EF4-FFF2-40B4-BE49-F238E27FC236}">
                <a16:creationId xmlns:a16="http://schemas.microsoft.com/office/drawing/2014/main" id="{30648BB2-B8A2-472E-9C56-73531E490690}"/>
              </a:ext>
            </a:extLst>
          </p:cNvPr>
          <p:cNvSpPr txBox="1">
            <a:spLocks/>
          </p:cNvSpPr>
          <p:nvPr/>
        </p:nvSpPr>
        <p:spPr>
          <a:xfrm>
            <a:off x="584199" y="760767"/>
            <a:ext cx="11442959" cy="1799767"/>
          </a:xfrm>
          <a:prstGeom prst="rect">
            <a:avLst/>
          </a:prstGeom>
        </p:spPr>
        <p:txBody>
          <a:bodyPr vert="horz" lIns="91440" tIns="45720" rIns="91440" bIns="45720" rtlCol="0">
            <a:normAutofit lnSpcReduction="10000"/>
          </a:bodyPr>
          <a:lstStyle>
            <a:lvl1pPr marL="177800" indent="-1778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rgbClr val="4C4C4C"/>
                </a:solidFill>
                <a:latin typeface="+mn-lt"/>
                <a:ea typeface="+mn-ea"/>
                <a:cs typeface="+mn-cs"/>
              </a:defRPr>
            </a:lvl1pPr>
            <a:lvl2pPr marL="487363" indent="-1873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4C4C4C"/>
                </a:solidFill>
                <a:latin typeface="+mn-lt"/>
                <a:ea typeface="+mn-ea"/>
                <a:cs typeface="+mn-cs"/>
              </a:defRPr>
            </a:lvl2pPr>
            <a:lvl3pPr marL="771525" indent="-1365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rgbClr val="4C4C4C"/>
                </a:solidFill>
                <a:latin typeface="+mn-lt"/>
                <a:ea typeface="+mn-ea"/>
                <a:cs typeface="+mn-cs"/>
              </a:defRPr>
            </a:lvl3pPr>
            <a:lvl4pPr marL="1028700" indent="-1778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rgbClr val="4C4C4C"/>
                </a:solidFill>
                <a:latin typeface="+mn-lt"/>
                <a:ea typeface="+mn-ea"/>
                <a:cs typeface="+mn-cs"/>
              </a:defRPr>
            </a:lvl4pPr>
            <a:lvl5pPr marL="1206500" indent="-1778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914400" rtl="0" eaLnBrk="1" fontAlgn="auto" latinLnBrk="0" hangingPunct="1">
              <a:lnSpc>
                <a:spcPct val="100000"/>
              </a:lnSpc>
              <a:spcBef>
                <a:spcPts val="600"/>
              </a:spcBef>
              <a:spcAft>
                <a:spcPts val="0"/>
              </a:spcAft>
              <a:buClr>
                <a:srgbClr val="2986E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Arial" panose="020B0604020202020204" pitchFamily="34" charset="0"/>
              </a:rPr>
              <a:t>Median follow-up was 14 months in both treatment arms</a:t>
            </a:r>
          </a:p>
          <a:p>
            <a:pPr marL="231775" marR="0" lvl="0" indent="-231775" algn="l" defTabSz="914400" rtl="0" eaLnBrk="1" fontAlgn="auto" latinLnBrk="0" hangingPunct="1">
              <a:lnSpc>
                <a:spcPct val="100000"/>
              </a:lnSpc>
              <a:spcBef>
                <a:spcPts val="600"/>
              </a:spcBef>
              <a:spcAft>
                <a:spcPts val="0"/>
              </a:spcAft>
              <a:buClr>
                <a:srgbClr val="2986E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Arial" panose="020B0604020202020204" pitchFamily="34" charset="0"/>
              </a:rPr>
              <a:t>Median OS in the ENA + AZA group was 22.0 months, and in the AZA Only group was 22.3 months (HR 0.99 [95%CI 0.52, 1.87], </a:t>
            </a:r>
            <a:r>
              <a:rPr kumimoji="0" lang="en-US" sz="1600" b="0" i="1" u="none" strike="noStrike" kern="1200" cap="none" spc="0" normalizeH="0" baseline="0" noProof="0" dirty="0">
                <a:ln>
                  <a:noFill/>
                </a:ln>
                <a:solidFill>
                  <a:prstClr val="black"/>
                </a:solidFill>
                <a:effectLst/>
                <a:uLnTx/>
                <a:uFillTx/>
                <a:latin typeface="Corbel"/>
                <a:ea typeface="+mn-ea"/>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Corbel"/>
                <a:ea typeface="+mn-ea"/>
                <a:cs typeface="Arial" panose="020B0604020202020204" pitchFamily="34" charset="0"/>
              </a:rPr>
              <a:t>=0.9686)</a:t>
            </a:r>
          </a:p>
          <a:p>
            <a:pPr marL="541338" marR="0" lvl="1" indent="-231775" algn="l" defTabSz="914400" rtl="0" eaLnBrk="1" fontAlgn="auto" latinLnBrk="0" hangingPunct="1">
              <a:lnSpc>
                <a:spcPct val="100000"/>
              </a:lnSpc>
              <a:spcBef>
                <a:spcPts val="600"/>
              </a:spcBef>
              <a:spcAft>
                <a:spcPts val="0"/>
              </a:spcAft>
              <a:buClr>
                <a:srgbClr val="2986E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Arial" panose="020B0604020202020204" pitchFamily="34" charset="0"/>
              </a:rPr>
              <a:t>Among pts in the ENA + AZA arm who achieved CR, median OS was not reached and estimated 1-year survival was over 90%</a:t>
            </a:r>
          </a:p>
          <a:p>
            <a:pPr marL="231775" marR="0" lvl="0" indent="-231775" algn="l" defTabSz="914400" rtl="0" eaLnBrk="1" fontAlgn="auto" latinLnBrk="0" hangingPunct="1">
              <a:lnSpc>
                <a:spcPct val="100000"/>
              </a:lnSpc>
              <a:spcBef>
                <a:spcPts val="600"/>
              </a:spcBef>
              <a:spcAft>
                <a:spcPts val="0"/>
              </a:spcAft>
              <a:buClr>
                <a:srgbClr val="2986E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Arial" panose="020B0604020202020204" pitchFamily="34" charset="0"/>
              </a:rPr>
              <a:t>Median EFS was 17.2 months in the ENA + AZA group, vs. 10.8 months in the AZA Only group (HR 0.59 [95%CI 0.30, 1.17], </a:t>
            </a:r>
            <a:r>
              <a:rPr kumimoji="0" lang="en-US" sz="1600" b="0" i="1" u="none" strike="noStrike" kern="1200" cap="none" spc="0" normalizeH="0" baseline="0" noProof="0" dirty="0">
                <a:ln>
                  <a:noFill/>
                </a:ln>
                <a:solidFill>
                  <a:prstClr val="black"/>
                </a:solidFill>
                <a:effectLst/>
                <a:uLnTx/>
                <a:uFillTx/>
                <a:latin typeface="Corbel"/>
                <a:ea typeface="+mn-ea"/>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Corbel"/>
                <a:ea typeface="+mn-ea"/>
                <a:cs typeface="Arial" panose="020B0604020202020204" pitchFamily="34" charset="0"/>
              </a:rPr>
              <a:t>=0.1278)</a:t>
            </a:r>
          </a:p>
          <a:p>
            <a:pPr marL="231775" marR="0" lvl="0" indent="-231775" algn="l" defTabSz="914400" rtl="0" eaLnBrk="1" fontAlgn="auto" latinLnBrk="0" hangingPunct="1">
              <a:lnSpc>
                <a:spcPct val="100000"/>
              </a:lnSpc>
              <a:spcBef>
                <a:spcPts val="600"/>
              </a:spcBef>
              <a:spcAft>
                <a:spcPts val="0"/>
              </a:spcAft>
              <a:buClr>
                <a:srgbClr val="2986E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Arial" panose="020B0604020202020204" pitchFamily="34" charset="0"/>
              </a:rPr>
              <a:t>In the AZA Only arm, 7 patients (21%) received subsequent treatment with enasidenib monotherapy</a:t>
            </a:r>
          </a:p>
        </p:txBody>
      </p:sp>
      <p:sp>
        <p:nvSpPr>
          <p:cNvPr id="10" name="TextBox 9">
            <a:extLst>
              <a:ext uri="{FF2B5EF4-FFF2-40B4-BE49-F238E27FC236}">
                <a16:creationId xmlns:a16="http://schemas.microsoft.com/office/drawing/2014/main" id="{B2AF3B75-E2F3-46E9-83E7-A7B5B912BAC1}"/>
              </a:ext>
            </a:extLst>
          </p:cNvPr>
          <p:cNvSpPr txBox="1"/>
          <p:nvPr/>
        </p:nvSpPr>
        <p:spPr>
          <a:xfrm>
            <a:off x="423081" y="2483266"/>
            <a:ext cx="5767643" cy="281167"/>
          </a:xfrm>
          <a:prstGeom prst="rect">
            <a:avLst/>
          </a:prstGeom>
          <a:solidFill>
            <a:schemeClr val="accent2">
              <a:lumMod val="20000"/>
              <a:lumOff val="80000"/>
            </a:schemeClr>
          </a:solidFill>
          <a:ln>
            <a:solidFill>
              <a:schemeClr val="accent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86E2"/>
                </a:solidFill>
                <a:effectLst/>
                <a:uLnTx/>
                <a:uFillTx/>
                <a:latin typeface="Corbel"/>
                <a:ea typeface="+mn-ea"/>
                <a:cs typeface="+mn-cs"/>
              </a:rPr>
              <a:t>Overall survival</a:t>
            </a:r>
          </a:p>
        </p:txBody>
      </p:sp>
      <p:sp>
        <p:nvSpPr>
          <p:cNvPr id="12" name="TextBox 11">
            <a:extLst>
              <a:ext uri="{FF2B5EF4-FFF2-40B4-BE49-F238E27FC236}">
                <a16:creationId xmlns:a16="http://schemas.microsoft.com/office/drawing/2014/main" id="{94E847B4-5D92-40E0-B62D-73C554413D86}"/>
              </a:ext>
            </a:extLst>
          </p:cNvPr>
          <p:cNvSpPr txBox="1"/>
          <p:nvPr/>
        </p:nvSpPr>
        <p:spPr>
          <a:xfrm>
            <a:off x="7925876" y="4263314"/>
            <a:ext cx="99177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orbel"/>
                <a:ea typeface="+mn-ea"/>
                <a:cs typeface="+mn-cs"/>
              </a:rPr>
              <a:t>AZA Only: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orbel"/>
                <a:ea typeface="+mn-ea"/>
                <a:cs typeface="+mn-cs"/>
              </a:rPr>
              <a:t>10.8 months</a:t>
            </a:r>
          </a:p>
        </p:txBody>
      </p:sp>
      <p:sp>
        <p:nvSpPr>
          <p:cNvPr id="16" name="TextBox 15">
            <a:extLst>
              <a:ext uri="{FF2B5EF4-FFF2-40B4-BE49-F238E27FC236}">
                <a16:creationId xmlns:a16="http://schemas.microsoft.com/office/drawing/2014/main" id="{03A85E65-CF82-4C10-B76E-33C6A6C1FF5B}"/>
              </a:ext>
            </a:extLst>
          </p:cNvPr>
          <p:cNvSpPr txBox="1"/>
          <p:nvPr/>
        </p:nvSpPr>
        <p:spPr>
          <a:xfrm>
            <a:off x="9494073" y="3535338"/>
            <a:ext cx="1091934"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orbel"/>
                <a:ea typeface="+mn-ea"/>
                <a:cs typeface="+mn-cs"/>
              </a:rPr>
              <a:t>ENA + AZA:</a:t>
            </a:r>
            <a:br>
              <a:rPr kumimoji="0" lang="en-US" sz="1100" b="0" i="0" u="none" strike="noStrike" kern="1200" cap="none" spc="0" normalizeH="0" baseline="0" noProof="0" dirty="0">
                <a:ln>
                  <a:noFill/>
                </a:ln>
                <a:solidFill>
                  <a:prstClr val="black"/>
                </a:solidFill>
                <a:effectLst/>
                <a:uLnTx/>
                <a:uFillTx/>
                <a:latin typeface="Corbel"/>
                <a:ea typeface="+mn-ea"/>
                <a:cs typeface="+mn-cs"/>
              </a:rPr>
            </a:br>
            <a:r>
              <a:rPr kumimoji="0" lang="en-US" sz="1100" b="0" i="0" u="none" strike="noStrike" kern="1200" cap="none" spc="0" normalizeH="0" baseline="0" noProof="0" dirty="0">
                <a:ln>
                  <a:noFill/>
                </a:ln>
                <a:solidFill>
                  <a:prstClr val="black"/>
                </a:solidFill>
                <a:effectLst/>
                <a:uLnTx/>
                <a:uFillTx/>
                <a:latin typeface="Corbel"/>
                <a:ea typeface="+mn-ea"/>
                <a:cs typeface="+mn-cs"/>
              </a:rPr>
              <a:t>17.2 months</a:t>
            </a:r>
          </a:p>
        </p:txBody>
      </p:sp>
      <p:cxnSp>
        <p:nvCxnSpPr>
          <p:cNvPr id="17" name="Straight Arrow Connector 16">
            <a:extLst>
              <a:ext uri="{FF2B5EF4-FFF2-40B4-BE49-F238E27FC236}">
                <a16:creationId xmlns:a16="http://schemas.microsoft.com/office/drawing/2014/main" id="{72366C38-7071-4714-A94C-8E7491EED14A}"/>
              </a:ext>
            </a:extLst>
          </p:cNvPr>
          <p:cNvCxnSpPr>
            <a:cxnSpLocks/>
          </p:cNvCxnSpPr>
          <p:nvPr/>
        </p:nvCxnSpPr>
        <p:spPr>
          <a:xfrm flipV="1">
            <a:off x="8421762" y="4114642"/>
            <a:ext cx="307800" cy="152177"/>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54C2C3A-AAAB-429D-B067-2979329F1458}"/>
              </a:ext>
            </a:extLst>
          </p:cNvPr>
          <p:cNvCxnSpPr>
            <a:cxnSpLocks/>
          </p:cNvCxnSpPr>
          <p:nvPr/>
        </p:nvCxnSpPr>
        <p:spPr>
          <a:xfrm flipH="1">
            <a:off x="9652857" y="3924728"/>
            <a:ext cx="307629" cy="153826"/>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41F2300-0B7B-9A4C-BB7E-D131318E7F45}"/>
              </a:ext>
            </a:extLst>
          </p:cNvPr>
          <p:cNvSpPr txBox="1"/>
          <p:nvPr/>
        </p:nvSpPr>
        <p:spPr>
          <a:xfrm>
            <a:off x="9146808" y="6304008"/>
            <a:ext cx="280435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DiNardo CD et al. ASH 2019</a:t>
            </a:r>
          </a:p>
        </p:txBody>
      </p:sp>
    </p:spTree>
    <p:extLst>
      <p:ext uri="{BB962C8B-B14F-4D97-AF65-F5344CB8AC3E}">
        <p14:creationId xmlns:p14="http://schemas.microsoft.com/office/powerpoint/2010/main" val="4090137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38" y="74468"/>
            <a:ext cx="11394276" cy="551509"/>
          </a:xfrm>
        </p:spPr>
        <p:txBody>
          <a:bodyPr>
            <a:noAutofit/>
          </a:bodyPr>
          <a:lstStyle/>
          <a:p>
            <a:pPr algn="ctr"/>
            <a:r>
              <a:rPr lang="en-US" dirty="0"/>
              <a:t>Study design</a:t>
            </a:r>
          </a:p>
        </p:txBody>
      </p:sp>
      <p:sp>
        <p:nvSpPr>
          <p:cNvPr id="5" name="TextBox 4"/>
          <p:cNvSpPr txBox="1"/>
          <p:nvPr/>
        </p:nvSpPr>
        <p:spPr>
          <a:xfrm>
            <a:off x="2689711" y="1216397"/>
            <a:ext cx="2856443"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ivosidenib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DNR (60mg/m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6" name="TextBox 5"/>
          <p:cNvSpPr txBox="1"/>
          <p:nvPr/>
        </p:nvSpPr>
        <p:spPr>
          <a:xfrm>
            <a:off x="2722790" y="2405400"/>
            <a:ext cx="2790284"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ivosidenib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IDR (12mg/m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7" name="TextBox 6"/>
          <p:cNvSpPr txBox="1"/>
          <p:nvPr/>
        </p:nvSpPr>
        <p:spPr>
          <a:xfrm>
            <a:off x="2735807" y="3584233"/>
            <a:ext cx="2764250"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enasidenib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DNR (60mg/m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8" name="TextBox 7"/>
          <p:cNvSpPr txBox="1"/>
          <p:nvPr/>
        </p:nvSpPr>
        <p:spPr>
          <a:xfrm>
            <a:off x="2735807" y="4785246"/>
            <a:ext cx="2764250"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enasidenib 100mg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IDR (12mg/m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9" name="TextBox 8"/>
          <p:cNvSpPr txBox="1"/>
          <p:nvPr/>
        </p:nvSpPr>
        <p:spPr>
          <a:xfrm>
            <a:off x="2941873" y="627859"/>
            <a:ext cx="235211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INDUCTION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cycles)</a:t>
            </a:r>
          </a:p>
        </p:txBody>
      </p:sp>
      <p:sp>
        <p:nvSpPr>
          <p:cNvPr id="17" name="TextBox 16"/>
          <p:cNvSpPr txBox="1"/>
          <p:nvPr/>
        </p:nvSpPr>
        <p:spPr>
          <a:xfrm>
            <a:off x="6788701" y="1143313"/>
            <a:ext cx="1651189" cy="1731834"/>
          </a:xfrm>
          <a:prstGeom prst="rect">
            <a:avLst/>
          </a:prstGeom>
          <a:solidFill>
            <a:schemeClr val="accent5">
              <a:lumMod val="40000"/>
              <a:lumOff val="60000"/>
            </a:schemeClr>
          </a:solidFill>
          <a:ln w="38100">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ivosidenib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500mg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4 cycles)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mitoxantrone + etoposide (ME)</a:t>
            </a:r>
          </a:p>
        </p:txBody>
      </p:sp>
      <p:sp>
        <p:nvSpPr>
          <p:cNvPr id="18" name="TextBox 17"/>
          <p:cNvSpPr txBox="1"/>
          <p:nvPr/>
        </p:nvSpPr>
        <p:spPr>
          <a:xfrm>
            <a:off x="6678295" y="627859"/>
            <a:ext cx="1872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CONSOLIDATION</a:t>
            </a:r>
          </a:p>
        </p:txBody>
      </p:sp>
      <p:sp>
        <p:nvSpPr>
          <p:cNvPr id="22" name="TextBox 21"/>
          <p:cNvSpPr txBox="1"/>
          <p:nvPr/>
        </p:nvSpPr>
        <p:spPr>
          <a:xfrm>
            <a:off x="6804936" y="3625209"/>
            <a:ext cx="1618718" cy="1726723"/>
          </a:xfrm>
          <a:prstGeom prst="rect">
            <a:avLst/>
          </a:prstGeom>
          <a:solidFill>
            <a:schemeClr val="accent5">
              <a:lumMod val="40000"/>
              <a:lumOff val="60000"/>
            </a:schemeClr>
          </a:solidFill>
          <a:ln w="38100">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enasidenib 100mg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4 cycles) or mitoxantrone + etoposide (ME)</a:t>
            </a:r>
          </a:p>
        </p:txBody>
      </p:sp>
      <p:cxnSp>
        <p:nvCxnSpPr>
          <p:cNvPr id="11" name="Straight Arrow Connector 10"/>
          <p:cNvCxnSpPr/>
          <p:nvPr/>
        </p:nvCxnSpPr>
        <p:spPr>
          <a:xfrm flipV="1">
            <a:off x="5820539" y="1528905"/>
            <a:ext cx="720000" cy="112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820539" y="2810506"/>
            <a:ext cx="7200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784318" y="1681120"/>
            <a:ext cx="792442" cy="923330"/>
          </a:xfrm>
          <a:prstGeom prst="rect">
            <a:avLst/>
          </a:prstGeom>
          <a:noFill/>
          <a:ln w="190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 CRi CRp</a:t>
            </a:r>
          </a:p>
        </p:txBody>
      </p:sp>
      <p:cxnSp>
        <p:nvCxnSpPr>
          <p:cNvPr id="23" name="Straight Arrow Connector 22"/>
          <p:cNvCxnSpPr/>
          <p:nvPr/>
        </p:nvCxnSpPr>
        <p:spPr>
          <a:xfrm>
            <a:off x="5820539" y="3967546"/>
            <a:ext cx="7200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20539" y="5190402"/>
            <a:ext cx="7200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784319" y="4129866"/>
            <a:ext cx="792441" cy="923330"/>
          </a:xfrm>
          <a:prstGeom prst="rect">
            <a:avLst/>
          </a:prstGeom>
          <a:noFill/>
          <a:ln w="190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 CRi CRp</a:t>
            </a:r>
          </a:p>
        </p:txBody>
      </p:sp>
      <p:sp>
        <p:nvSpPr>
          <p:cNvPr id="44" name="TextBox 43"/>
          <p:cNvSpPr txBox="1"/>
          <p:nvPr/>
        </p:nvSpPr>
        <p:spPr>
          <a:xfrm>
            <a:off x="9680488" y="2592002"/>
            <a:ext cx="1980000" cy="1477328"/>
          </a:xfrm>
          <a:prstGeom prst="rect">
            <a:avLst/>
          </a:prstGeom>
          <a:solidFill>
            <a:schemeClr val="accent4">
              <a:lumMod val="20000"/>
              <a:lumOff val="80000"/>
            </a:schemeClr>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Single-agent ivosidenib or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enasidenib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daily until the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 of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8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a</a:t>
            </a: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9604780" y="627230"/>
            <a:ext cx="1980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a:t>
            </a:r>
          </a:p>
        </p:txBody>
      </p:sp>
      <p:sp>
        <p:nvSpPr>
          <p:cNvPr id="24" name="TextBox 23"/>
          <p:cNvSpPr txBox="1"/>
          <p:nvPr/>
        </p:nvSpPr>
        <p:spPr>
          <a:xfrm rot="16200000">
            <a:off x="-1394325" y="3254430"/>
            <a:ext cx="4529858" cy="369332"/>
          </a:xfrm>
          <a:prstGeom prst="rect">
            <a:avLst/>
          </a:prstGeom>
          <a:solidFill>
            <a:srgbClr val="FFF1A6"/>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a:t>
            </a:r>
          </a:p>
        </p:txBody>
      </p:sp>
      <p:sp>
        <p:nvSpPr>
          <p:cNvPr id="30" name="TextBox 29"/>
          <p:cNvSpPr txBox="1"/>
          <p:nvPr/>
        </p:nvSpPr>
        <p:spPr>
          <a:xfrm>
            <a:off x="1315776" y="2070457"/>
            <a:ext cx="806155" cy="307777"/>
          </a:xfrm>
          <a:prstGeom prst="rect">
            <a:avLst/>
          </a:prstGeom>
          <a:solidFill>
            <a:srgbClr val="00B0F0"/>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mIDH1</a:t>
            </a:r>
          </a:p>
        </p:txBody>
      </p:sp>
      <p:sp>
        <p:nvSpPr>
          <p:cNvPr id="39" name="TextBox 38"/>
          <p:cNvSpPr txBox="1"/>
          <p:nvPr/>
        </p:nvSpPr>
        <p:spPr>
          <a:xfrm>
            <a:off x="1324072" y="4439918"/>
            <a:ext cx="797859" cy="307777"/>
          </a:xfrm>
          <a:prstGeom prst="rect">
            <a:avLst/>
          </a:prstGeom>
          <a:solidFill>
            <a:srgbClr val="00B0F0"/>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mIDH2</a:t>
            </a:r>
          </a:p>
        </p:txBody>
      </p:sp>
      <p:sp>
        <p:nvSpPr>
          <p:cNvPr id="58" name="Left Brace 57"/>
          <p:cNvSpPr/>
          <p:nvPr/>
        </p:nvSpPr>
        <p:spPr>
          <a:xfrm>
            <a:off x="2120608" y="3812722"/>
            <a:ext cx="327866" cy="1591088"/>
          </a:xfrm>
          <a:prstGeom prst="leftBrace">
            <a:avLst>
              <a:gd name="adj1" fmla="val 1841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Left Brace 60"/>
          <p:cNvSpPr/>
          <p:nvPr/>
        </p:nvSpPr>
        <p:spPr>
          <a:xfrm>
            <a:off x="2119372" y="1397361"/>
            <a:ext cx="313658" cy="1615646"/>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Left Brace 3"/>
          <p:cNvSpPr/>
          <p:nvPr/>
        </p:nvSpPr>
        <p:spPr>
          <a:xfrm rot="16200000">
            <a:off x="7545688" y="3817144"/>
            <a:ext cx="317527" cy="3246685"/>
          </a:xfrm>
          <a:prstGeom prst="leftBrace">
            <a:avLst>
              <a:gd name="adj1" fmla="val 8333"/>
              <a:gd name="adj2" fmla="val 5048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3" name="TextBox 12"/>
          <p:cNvSpPr txBox="1"/>
          <p:nvPr/>
        </p:nvSpPr>
        <p:spPr>
          <a:xfrm>
            <a:off x="5829662" y="5595905"/>
            <a:ext cx="391885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Ivosidenib and enasidenib are discontinued and not resumed in patient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who proceed to transplant</a:t>
            </a:r>
          </a:p>
        </p:txBody>
      </p:sp>
      <p:sp>
        <p:nvSpPr>
          <p:cNvPr id="32" name="Footer Placeholder 3"/>
          <p:cNvSpPr txBox="1">
            <a:spLocks/>
          </p:cNvSpPr>
          <p:nvPr/>
        </p:nvSpPr>
        <p:spPr>
          <a:xfrm>
            <a:off x="541839" y="5840181"/>
            <a:ext cx="5030249" cy="292155"/>
          </a:xfrm>
          <a:prstGeom prst="rect">
            <a:avLst/>
          </a:prstGeom>
          <a:noFill/>
          <a:ln>
            <a:noFill/>
          </a:ln>
        </p:spPr>
        <p:txBody>
          <a:bodyPr vert="horz" lIns="91440" tIns="45720" rIns="91440" bIns="45720" rtlCol="0" anchor="ctr"/>
          <a:lstStyle>
            <a:defPPr>
              <a:defRPr lang="en-US"/>
            </a:defPPr>
            <a:lvl1pPr marL="0" algn="l" defTabSz="914400" rtl="0" eaLnBrk="1" latinLnBrk="0" hangingPunct="1">
              <a:defRPr sz="1200" kern="1200">
                <a:solidFill>
                  <a:srgbClr val="2C546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C546E"/>
                </a:solidFill>
                <a:effectLst/>
                <a:uLnTx/>
                <a:uFillTx/>
                <a:latin typeface="Arial" panose="020B0604020202020204" pitchFamily="34" charset="0"/>
                <a:ea typeface="+mn-ea"/>
                <a:cs typeface="Arial" panose="020B0604020202020204" pitchFamily="34" charset="0"/>
              </a:rPr>
              <a:t>ARA-C = cytarabine; DNR = </a:t>
            </a:r>
            <a:r>
              <a:rPr kumimoji="0" lang="en-US" sz="1200" b="0" i="0" u="none" strike="noStrike" kern="1200" cap="none" spc="0" normalizeH="0" baseline="0" noProof="0" dirty="0">
                <a:ln>
                  <a:noFill/>
                </a:ln>
                <a:solidFill>
                  <a:srgbClr val="2C546E"/>
                </a:solidFill>
                <a:effectLst/>
                <a:uLnTx/>
                <a:uFillTx/>
                <a:latin typeface="Arial" charset="0"/>
                <a:ea typeface="Arial" charset="0"/>
                <a:cs typeface="Arial" charset="0"/>
              </a:rPr>
              <a:t>daunorubicin; </a:t>
            </a:r>
            <a:r>
              <a:rPr kumimoji="0" lang="en-US" sz="1200" b="0" i="0" u="none" strike="noStrike" kern="1200" cap="none" spc="0" normalizeH="0" baseline="0" noProof="0" dirty="0">
                <a:ln>
                  <a:noFill/>
                </a:ln>
                <a:solidFill>
                  <a:srgbClr val="2C546E"/>
                </a:solidFill>
                <a:effectLst/>
                <a:uLnTx/>
                <a:uFillTx/>
                <a:latin typeface="Arial" panose="020B0604020202020204" pitchFamily="34" charset="0"/>
                <a:ea typeface="+mn-ea"/>
                <a:cs typeface="Arial" panose="020B0604020202020204" pitchFamily="34" charset="0"/>
              </a:rPr>
              <a:t>IDR = </a:t>
            </a:r>
            <a:r>
              <a:rPr kumimoji="0" lang="en-US" sz="1200" b="0" i="0" u="none" strike="noStrike" kern="1200" cap="none" spc="0" normalizeH="0" baseline="0" noProof="0" dirty="0">
                <a:ln>
                  <a:noFill/>
                </a:ln>
                <a:solidFill>
                  <a:srgbClr val="2C546E"/>
                </a:solidFill>
                <a:effectLst/>
                <a:uLnTx/>
                <a:uFillTx/>
                <a:latin typeface="Arial" charset="0"/>
                <a:ea typeface="Arial" charset="0"/>
                <a:cs typeface="Arial" charset="0"/>
              </a:rPr>
              <a:t>idarubicin </a:t>
            </a:r>
            <a:endParaRPr kumimoji="0" lang="en-US" sz="1200" b="0" i="0" u="none" strike="noStrike" kern="1200" cap="none" spc="0" normalizeH="0" baseline="0" noProof="0" dirty="0">
              <a:ln>
                <a:noFill/>
              </a:ln>
              <a:solidFill>
                <a:srgbClr val="2C546E"/>
              </a:solidFill>
              <a:effectLst/>
              <a:uLnTx/>
              <a:uFillTx/>
              <a:latin typeface="Arial"/>
              <a:ea typeface="+mn-ea"/>
              <a:cs typeface="Arial"/>
            </a:endParaRPr>
          </a:p>
        </p:txBody>
      </p:sp>
      <p:cxnSp>
        <p:nvCxnSpPr>
          <p:cNvPr id="48" name="Straight Arrow Connector 47"/>
          <p:cNvCxnSpPr/>
          <p:nvPr/>
        </p:nvCxnSpPr>
        <p:spPr>
          <a:xfrm>
            <a:off x="8746332" y="2019128"/>
            <a:ext cx="612000" cy="38627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8651830" y="2781778"/>
            <a:ext cx="801004" cy="923330"/>
          </a:xfrm>
          <a:prstGeom prst="rect">
            <a:avLst/>
          </a:prstGeom>
          <a:noFill/>
          <a:ln w="190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a:t>
            </a:r>
          </a:p>
        </p:txBody>
      </p:sp>
      <p:cxnSp>
        <p:nvCxnSpPr>
          <p:cNvPr id="35" name="Straight Arrow Connector 34"/>
          <p:cNvCxnSpPr/>
          <p:nvPr/>
        </p:nvCxnSpPr>
        <p:spPr>
          <a:xfrm flipV="1">
            <a:off x="8746332" y="4081486"/>
            <a:ext cx="612000" cy="38627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E1332CB-8148-A641-B632-8CCD5720781A}"/>
              </a:ext>
            </a:extLst>
          </p:cNvPr>
          <p:cNvSpPr txBox="1"/>
          <p:nvPr/>
        </p:nvSpPr>
        <p:spPr>
          <a:xfrm>
            <a:off x="9452834" y="6301543"/>
            <a:ext cx="24820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Stein EM et al. ASH 2018</a:t>
            </a:r>
          </a:p>
        </p:txBody>
      </p:sp>
    </p:spTree>
    <p:extLst>
      <p:ext uri="{BB962C8B-B14F-4D97-AF65-F5344CB8AC3E}">
        <p14:creationId xmlns:p14="http://schemas.microsoft.com/office/powerpoint/2010/main" val="2016018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772" y="302817"/>
            <a:ext cx="11338636" cy="550905"/>
          </a:xfrm>
        </p:spPr>
        <p:txBody>
          <a:bodyPr>
            <a:noAutofit/>
          </a:bodyPr>
          <a:lstStyle/>
          <a:p>
            <a:r>
              <a:rPr lang="en-US" spc="-10" dirty="0"/>
              <a:t>Summary of best overall response in efficacy-evaluable patients</a:t>
            </a:r>
            <a:endParaRPr lang="en-US" spc="-10" baseline="30000" dirty="0"/>
          </a:p>
        </p:txBody>
      </p:sp>
      <p:sp>
        <p:nvSpPr>
          <p:cNvPr id="7" name="TextBox 6"/>
          <p:cNvSpPr txBox="1"/>
          <p:nvPr/>
        </p:nvSpPr>
        <p:spPr>
          <a:xfrm>
            <a:off x="601090" y="5577574"/>
            <a:ext cx="11433999" cy="5386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30000" noProof="0" dirty="0" err="1">
                <a:ln>
                  <a:noFill/>
                </a:ln>
                <a:solidFill>
                  <a:srgbClr val="2C546E"/>
                </a:solidFill>
                <a:effectLst/>
                <a:uLnTx/>
                <a:uFillTx/>
                <a:latin typeface="Arial" charset="0"/>
                <a:ea typeface="Arial" charset="0"/>
                <a:cs typeface="Arial" charset="0"/>
              </a:rPr>
              <a:t>a</a:t>
            </a:r>
            <a:r>
              <a:rPr kumimoji="0" lang="en-US" sz="1200" b="0" i="0" u="none" strike="noStrike" kern="1200" cap="none" spc="0" normalizeH="0" baseline="0" noProof="0" dirty="0" err="1">
                <a:ln>
                  <a:noFill/>
                </a:ln>
                <a:solidFill>
                  <a:srgbClr val="2C546E"/>
                </a:solidFill>
                <a:effectLst/>
                <a:uLnTx/>
                <a:uFillTx/>
                <a:latin typeface="Arial" charset="0"/>
                <a:ea typeface="Arial" charset="0"/>
                <a:cs typeface="Arial" charset="0"/>
              </a:rPr>
              <a:t>Patients</a:t>
            </a:r>
            <a:r>
              <a:rPr kumimoji="0" lang="en-US" sz="1200" b="0" i="0" u="none" strike="noStrike" kern="1200" cap="none" spc="0" normalizeH="0" baseline="0" noProof="0" dirty="0">
                <a:ln>
                  <a:noFill/>
                </a:ln>
                <a:solidFill>
                  <a:srgbClr val="2C546E"/>
                </a:solidFill>
                <a:effectLst/>
                <a:uLnTx/>
                <a:uFillTx/>
                <a:latin typeface="Arial" charset="0"/>
                <a:ea typeface="Arial" charset="0"/>
                <a:cs typeface="Arial" charset="0"/>
              </a:rPr>
              <a:t> who have at least one post-baseline response assessment on or after Induction Day 21 or who discontinued treatment before having a response assessment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30000" noProof="0" dirty="0" err="1">
                <a:ln>
                  <a:noFill/>
                </a:ln>
                <a:solidFill>
                  <a:srgbClr val="2C546E"/>
                </a:solidFill>
                <a:effectLst/>
                <a:uLnTx/>
                <a:uFillTx/>
                <a:latin typeface="Arial" panose="020B0604020202020204" pitchFamily="34" charset="0"/>
                <a:ea typeface="Verdana" panose="020B0604030504040204" pitchFamily="34" charset="0"/>
                <a:cs typeface="Arial" panose="020B0604020202020204" pitchFamily="34" charset="0"/>
              </a:rPr>
              <a:t>b</a:t>
            </a:r>
            <a:r>
              <a:rPr kumimoji="0" lang="en-GB" sz="1200" b="0" i="0" u="none" strike="noStrike" kern="1200" cap="none" spc="0" normalizeH="0" baseline="0" noProof="0" dirty="0" err="1">
                <a:ln>
                  <a:noFill/>
                </a:ln>
                <a:solidFill>
                  <a:srgbClr val="2C546E"/>
                </a:solidFill>
                <a:effectLst/>
                <a:uLnTx/>
                <a:uFillTx/>
                <a:latin typeface="Arial" panose="020B0604020202020204" pitchFamily="34" charset="0"/>
                <a:ea typeface="Verdana" panose="020B0604030504040204" pitchFamily="34" charset="0"/>
                <a:cs typeface="Arial" panose="020B0604020202020204" pitchFamily="34" charset="0"/>
              </a:rPr>
              <a:t>Best</a:t>
            </a:r>
            <a:r>
              <a:rPr kumimoji="0" lang="en-GB" sz="1200" b="0" i="0" u="none" strike="noStrike" kern="1200" cap="none" spc="0" normalizeH="0" baseline="0" noProof="0" dirty="0">
                <a:ln>
                  <a:noFill/>
                </a:ln>
                <a:solidFill>
                  <a:srgbClr val="2C546E"/>
                </a:solidFill>
                <a:effectLst/>
                <a:uLnTx/>
                <a:uFillTx/>
                <a:latin typeface="Arial" panose="020B0604020202020204" pitchFamily="34" charset="0"/>
                <a:ea typeface="Verdana" panose="020B0604030504040204" pitchFamily="34" charset="0"/>
                <a:cs typeface="Arial" panose="020B0604020202020204" pitchFamily="34" charset="0"/>
              </a:rPr>
              <a:t> response from any time on study is shown</a:t>
            </a:r>
          </a:p>
        </p:txBody>
      </p:sp>
      <p:graphicFrame>
        <p:nvGraphicFramePr>
          <p:cNvPr id="9" name="Table 8"/>
          <p:cNvGraphicFramePr>
            <a:graphicFrameLocks noGrp="1"/>
          </p:cNvGraphicFramePr>
          <p:nvPr/>
        </p:nvGraphicFramePr>
        <p:xfrm>
          <a:off x="648772" y="1286207"/>
          <a:ext cx="10972799" cy="3926444"/>
        </p:xfrm>
        <a:graphic>
          <a:graphicData uri="http://schemas.openxmlformats.org/drawingml/2006/table">
            <a:tbl>
              <a:tblPr firstRow="1" firstCol="1" bandRow="1">
                <a:tableStyleId>{BDBED569-4797-4DF1-A0F4-6AAB3CD982D8}</a:tableStyleId>
              </a:tblPr>
              <a:tblGrid>
                <a:gridCol w="2014217">
                  <a:extLst>
                    <a:ext uri="{9D8B030D-6E8A-4147-A177-3AD203B41FA5}">
                      <a16:colId xmlns:a16="http://schemas.microsoft.com/office/drawing/2014/main" val="20000"/>
                    </a:ext>
                  </a:extLst>
                </a:gridCol>
                <a:gridCol w="1493097">
                  <a:extLst>
                    <a:ext uri="{9D8B030D-6E8A-4147-A177-3AD203B41FA5}">
                      <a16:colId xmlns:a16="http://schemas.microsoft.com/office/drawing/2014/main" val="20001"/>
                    </a:ext>
                  </a:extLst>
                </a:gridCol>
                <a:gridCol w="1493097">
                  <a:extLst>
                    <a:ext uri="{9D8B030D-6E8A-4147-A177-3AD203B41FA5}">
                      <a16:colId xmlns:a16="http://schemas.microsoft.com/office/drawing/2014/main" val="20002"/>
                    </a:ext>
                  </a:extLst>
                </a:gridCol>
                <a:gridCol w="1493097">
                  <a:extLst>
                    <a:ext uri="{9D8B030D-6E8A-4147-A177-3AD203B41FA5}">
                      <a16:colId xmlns:a16="http://schemas.microsoft.com/office/drawing/2014/main" val="20003"/>
                    </a:ext>
                  </a:extLst>
                </a:gridCol>
                <a:gridCol w="1493097">
                  <a:extLst>
                    <a:ext uri="{9D8B030D-6E8A-4147-A177-3AD203B41FA5}">
                      <a16:colId xmlns:a16="http://schemas.microsoft.com/office/drawing/2014/main" val="20004"/>
                    </a:ext>
                  </a:extLst>
                </a:gridCol>
                <a:gridCol w="1493097">
                  <a:extLst>
                    <a:ext uri="{9D8B030D-6E8A-4147-A177-3AD203B41FA5}">
                      <a16:colId xmlns:a16="http://schemas.microsoft.com/office/drawing/2014/main" val="20005"/>
                    </a:ext>
                  </a:extLst>
                </a:gridCol>
                <a:gridCol w="1493097">
                  <a:extLst>
                    <a:ext uri="{9D8B030D-6E8A-4147-A177-3AD203B41FA5}">
                      <a16:colId xmlns:a16="http://schemas.microsoft.com/office/drawing/2014/main" val="20006"/>
                    </a:ext>
                  </a:extLst>
                </a:gridCol>
              </a:tblGrid>
              <a:tr h="414773">
                <a:tc>
                  <a:txBody>
                    <a:bodyPr/>
                    <a:lstStyle/>
                    <a:p>
                      <a:pPr marL="0" marR="0" algn="ctr">
                        <a:lnSpc>
                          <a:spcPct val="150000"/>
                        </a:lnSpc>
                        <a:spcBef>
                          <a:spcPts val="0"/>
                        </a:spcBef>
                        <a:spcAft>
                          <a:spcPts val="0"/>
                        </a:spcAft>
                      </a:pPr>
                      <a:r>
                        <a:rPr lang="en-US" sz="1600" dirty="0">
                          <a:solidFill>
                            <a:schemeClr val="bg1"/>
                          </a:solidFill>
                          <a:effectLst/>
                          <a:latin typeface="Arial" charset="0"/>
                          <a:ea typeface="Arial" charset="0"/>
                          <a:cs typeface="Arial" charset="0"/>
                        </a:rPr>
                        <a:t> </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009DD0"/>
                    </a:solidFill>
                  </a:tcPr>
                </a:tc>
                <a:tc gridSpan="3">
                  <a:txBody>
                    <a:bodyPr/>
                    <a:lstStyle/>
                    <a:p>
                      <a:pPr marL="0" marR="0" algn="ctr">
                        <a:lnSpc>
                          <a:spcPct val="150000"/>
                        </a:lnSpc>
                        <a:spcBef>
                          <a:spcPts val="0"/>
                        </a:spcBef>
                        <a:spcAft>
                          <a:spcPts val="0"/>
                        </a:spcAft>
                      </a:pPr>
                      <a:r>
                        <a:rPr lang="en-US" sz="1600" dirty="0">
                          <a:solidFill>
                            <a:schemeClr val="bg1"/>
                          </a:solidFill>
                          <a:effectLst/>
                          <a:latin typeface="Arial" charset="0"/>
                          <a:ea typeface="Arial" charset="0"/>
                          <a:cs typeface="Arial" charset="0"/>
                        </a:rPr>
                        <a:t>Ivosidenib (AG-120) + chemotherapy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DD0"/>
                    </a:solidFill>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600" dirty="0">
                          <a:solidFill>
                            <a:schemeClr val="bg1"/>
                          </a:solidFill>
                          <a:effectLst/>
                          <a:latin typeface="Arial" charset="0"/>
                          <a:ea typeface="Arial" charset="0"/>
                          <a:cs typeface="Arial" charset="0"/>
                        </a:rPr>
                        <a:t>Enasidenib (AG-221) + chemotherapy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D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9645">
                <a:tc>
                  <a:txBody>
                    <a:bodyPr/>
                    <a:lstStyle/>
                    <a:p>
                      <a:pPr marL="0" marR="0" algn="l">
                        <a:lnSpc>
                          <a:spcPct val="150000"/>
                        </a:lnSpc>
                        <a:spcBef>
                          <a:spcPts val="0"/>
                        </a:spcBef>
                        <a:spcAft>
                          <a:spcPts val="0"/>
                        </a:spcAft>
                      </a:pPr>
                      <a:r>
                        <a:rPr lang="en-US" sz="1600" b="1" dirty="0" err="1">
                          <a:solidFill>
                            <a:schemeClr val="bg1"/>
                          </a:solidFill>
                          <a:effectLst/>
                          <a:latin typeface="Arial" charset="0"/>
                          <a:ea typeface="Arial" charset="0"/>
                          <a:cs typeface="Arial" charset="0"/>
                        </a:rPr>
                        <a:t>Response,</a:t>
                      </a:r>
                      <a:r>
                        <a:rPr lang="en-US" sz="1600" b="1" baseline="30000" dirty="0" err="1">
                          <a:solidFill>
                            <a:schemeClr val="bg1"/>
                          </a:solidFill>
                          <a:effectLst/>
                          <a:latin typeface="Arial" charset="0"/>
                          <a:ea typeface="Arial" charset="0"/>
                          <a:cs typeface="Arial" charset="0"/>
                        </a:rPr>
                        <a:t>b</a:t>
                      </a:r>
                      <a:r>
                        <a:rPr lang="en-US" sz="1600" b="1" dirty="0">
                          <a:solidFill>
                            <a:schemeClr val="bg1"/>
                          </a:solidFill>
                          <a:effectLst/>
                          <a:latin typeface="Arial" charset="0"/>
                          <a:ea typeface="Arial" charset="0"/>
                          <a:cs typeface="Arial" charset="0"/>
                        </a:rPr>
                        <a:t> n (%)</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0"/>
                    </a:solidFill>
                  </a:tcPr>
                </a:tc>
                <a:tc>
                  <a:txBody>
                    <a:bodyPr/>
                    <a:lstStyle/>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All</a:t>
                      </a:r>
                    </a:p>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(n=49)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0"/>
                    </a:solidFill>
                  </a:tcPr>
                </a:tc>
                <a:tc>
                  <a:txBody>
                    <a:bodyPr/>
                    <a:lstStyle/>
                    <a:p>
                      <a:pPr marL="0" marR="0" algn="ctr">
                        <a:lnSpc>
                          <a:spcPct val="150000"/>
                        </a:lnSpc>
                        <a:spcBef>
                          <a:spcPts val="0"/>
                        </a:spcBef>
                        <a:spcAft>
                          <a:spcPts val="0"/>
                        </a:spcAft>
                      </a:pPr>
                      <a:r>
                        <a:rPr lang="en-US" sz="1600" b="1" i="1" dirty="0">
                          <a:solidFill>
                            <a:schemeClr val="bg1"/>
                          </a:solidFill>
                          <a:effectLst/>
                          <a:latin typeface="Arial" charset="0"/>
                          <a:ea typeface="Arial" charset="0"/>
                          <a:cs typeface="Arial" charset="0"/>
                        </a:rPr>
                        <a:t>De novo</a:t>
                      </a:r>
                    </a:p>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(n=34)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0"/>
                    </a:solidFill>
                  </a:tcPr>
                </a:tc>
                <a:tc>
                  <a:txBody>
                    <a:bodyPr/>
                    <a:lstStyle/>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sAML</a:t>
                      </a:r>
                    </a:p>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(n=15)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0"/>
                    </a:solidFill>
                  </a:tcPr>
                </a:tc>
                <a:tc>
                  <a:txBody>
                    <a:bodyPr/>
                    <a:lstStyle/>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All</a:t>
                      </a:r>
                    </a:p>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(n=89)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0"/>
                    </a:solidFill>
                  </a:tcPr>
                </a:tc>
                <a:tc>
                  <a:txBody>
                    <a:bodyPr/>
                    <a:lstStyle/>
                    <a:p>
                      <a:pPr marL="0" marR="0" algn="ctr">
                        <a:lnSpc>
                          <a:spcPct val="150000"/>
                        </a:lnSpc>
                        <a:spcBef>
                          <a:spcPts val="0"/>
                        </a:spcBef>
                        <a:spcAft>
                          <a:spcPts val="0"/>
                        </a:spcAft>
                      </a:pPr>
                      <a:r>
                        <a:rPr lang="en-US" sz="1600" b="1" i="1" dirty="0">
                          <a:solidFill>
                            <a:schemeClr val="bg1"/>
                          </a:solidFill>
                          <a:effectLst/>
                          <a:latin typeface="Arial" charset="0"/>
                          <a:ea typeface="Arial" charset="0"/>
                          <a:cs typeface="Arial" charset="0"/>
                        </a:rPr>
                        <a:t>De novo</a:t>
                      </a:r>
                    </a:p>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(n=56)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0"/>
                    </a:solidFill>
                  </a:tcPr>
                </a:tc>
                <a:tc>
                  <a:txBody>
                    <a:bodyPr/>
                    <a:lstStyle/>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sAML</a:t>
                      </a:r>
                    </a:p>
                    <a:p>
                      <a:pPr marL="0" marR="0" algn="ctr">
                        <a:lnSpc>
                          <a:spcPct val="150000"/>
                        </a:lnSpc>
                        <a:spcBef>
                          <a:spcPts val="0"/>
                        </a:spcBef>
                        <a:spcAft>
                          <a:spcPts val="0"/>
                        </a:spcAft>
                      </a:pPr>
                      <a:r>
                        <a:rPr lang="en-US" sz="1600" b="1" dirty="0">
                          <a:solidFill>
                            <a:schemeClr val="bg1"/>
                          </a:solidFill>
                          <a:effectLst/>
                          <a:latin typeface="Arial" charset="0"/>
                          <a:ea typeface="Arial" charset="0"/>
                          <a:cs typeface="Arial" charset="0"/>
                        </a:rPr>
                        <a:t>(n=33)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DD0"/>
                    </a:solidFill>
                  </a:tcPr>
                </a:tc>
                <a:extLst>
                  <a:ext uri="{0D108BD9-81ED-4DB2-BD59-A6C34878D82A}">
                    <a16:rowId xmlns:a16="http://schemas.microsoft.com/office/drawing/2014/main" val="10001"/>
                  </a:ext>
                </a:extLst>
              </a:tr>
              <a:tr h="438671">
                <a:tc>
                  <a:txBody>
                    <a:bodyPr/>
                    <a:lstStyle/>
                    <a:p>
                      <a:pPr marL="0" marR="0">
                        <a:lnSpc>
                          <a:spcPct val="150000"/>
                        </a:lnSpc>
                        <a:spcBef>
                          <a:spcPts val="0"/>
                        </a:spcBef>
                        <a:spcAft>
                          <a:spcPts val="0"/>
                        </a:spcAft>
                      </a:pPr>
                      <a:r>
                        <a:rPr lang="en-US" sz="1600" b="0" dirty="0">
                          <a:effectLst/>
                          <a:latin typeface="Arial" charset="0"/>
                          <a:ea typeface="Arial" charset="0"/>
                          <a:cs typeface="Arial" charset="0"/>
                        </a:rPr>
                        <a:t>CR+CRi/CRp</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39 (80)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31 (91)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8 (53)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64 (72)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43 (77)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21 (64)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7F0F7"/>
                    </a:solidFill>
                  </a:tcPr>
                </a:tc>
                <a:extLst>
                  <a:ext uri="{0D108BD9-81ED-4DB2-BD59-A6C34878D82A}">
                    <a16:rowId xmlns:a16="http://schemas.microsoft.com/office/drawing/2014/main" val="10002"/>
                  </a:ext>
                </a:extLst>
              </a:tr>
              <a:tr h="438671">
                <a:tc>
                  <a:txBody>
                    <a:bodyPr/>
                    <a:lstStyle/>
                    <a:p>
                      <a:pPr marL="0" marR="0">
                        <a:lnSpc>
                          <a:spcPct val="150000"/>
                        </a:lnSpc>
                        <a:spcBef>
                          <a:spcPts val="0"/>
                        </a:spcBef>
                        <a:spcAft>
                          <a:spcPts val="0"/>
                        </a:spcAft>
                      </a:pPr>
                      <a:r>
                        <a:rPr lang="en-US" sz="1600" b="0" dirty="0">
                          <a:effectLst/>
                          <a:latin typeface="Arial" charset="0"/>
                          <a:ea typeface="Arial" charset="0"/>
                          <a:cs typeface="Arial" charset="0"/>
                        </a:rPr>
                        <a:t>CR</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35 (71)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27 (79)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8 (53)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50 (56)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36 (64)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14 (42)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extLst>
                  <a:ext uri="{0D108BD9-81ED-4DB2-BD59-A6C34878D82A}">
                    <a16:rowId xmlns:a16="http://schemas.microsoft.com/office/drawing/2014/main" val="10003"/>
                  </a:ext>
                </a:extLst>
              </a:tr>
              <a:tr h="438671">
                <a:tc>
                  <a:txBody>
                    <a:bodyPr/>
                    <a:lstStyle/>
                    <a:p>
                      <a:pPr marL="0" marR="0">
                        <a:lnSpc>
                          <a:spcPct val="150000"/>
                        </a:lnSpc>
                        <a:spcBef>
                          <a:spcPts val="0"/>
                        </a:spcBef>
                        <a:spcAft>
                          <a:spcPts val="0"/>
                        </a:spcAft>
                      </a:pPr>
                      <a:r>
                        <a:rPr lang="en-US" sz="1600" b="0" dirty="0">
                          <a:effectLst/>
                          <a:latin typeface="Arial" charset="0"/>
                          <a:ea typeface="Arial" charset="0"/>
                          <a:cs typeface="Arial" charset="0"/>
                        </a:rPr>
                        <a:t>CRi/CRp</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4 (8)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4 (12)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14</a:t>
                      </a:r>
                      <a:r>
                        <a:rPr lang="en-US" sz="1600" b="1" baseline="0" dirty="0">
                          <a:effectLst/>
                          <a:latin typeface="Arial" charset="0"/>
                          <a:ea typeface="Arial" charset="0"/>
                          <a:cs typeface="Arial" charset="0"/>
                        </a:rPr>
                        <a:t> (16)</a:t>
                      </a:r>
                      <a:endParaRPr lang="en-US" sz="1600" b="1" dirty="0">
                        <a:effectLst/>
                        <a:latin typeface="Arial" charset="0"/>
                        <a:ea typeface="Arial" charset="0"/>
                        <a:cs typeface="Arial"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7 (13)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7 (21)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extLst>
                  <a:ext uri="{0D108BD9-81ED-4DB2-BD59-A6C34878D82A}">
                    <a16:rowId xmlns:a16="http://schemas.microsoft.com/office/drawing/2014/main" val="10004"/>
                  </a:ext>
                </a:extLst>
              </a:tr>
              <a:tr h="438671">
                <a:tc>
                  <a:txBody>
                    <a:bodyPr/>
                    <a:lstStyle/>
                    <a:p>
                      <a:pPr marL="0" marR="0">
                        <a:lnSpc>
                          <a:spcPct val="150000"/>
                        </a:lnSpc>
                        <a:spcBef>
                          <a:spcPts val="0"/>
                        </a:spcBef>
                        <a:spcAft>
                          <a:spcPts val="0"/>
                        </a:spcAft>
                      </a:pPr>
                      <a:r>
                        <a:rPr lang="en-US" sz="1600" b="0" dirty="0">
                          <a:effectLst/>
                          <a:latin typeface="Arial" charset="0"/>
                          <a:ea typeface="Arial" charset="0"/>
                          <a:cs typeface="Arial" charset="0"/>
                        </a:rPr>
                        <a:t>MLFS</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3 (6)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1</a:t>
                      </a:r>
                      <a:r>
                        <a:rPr lang="en-US" sz="1600" baseline="0" dirty="0">
                          <a:effectLst/>
                          <a:latin typeface="Arial" charset="0"/>
                          <a:ea typeface="Arial" charset="0"/>
                          <a:cs typeface="Arial" charset="0"/>
                        </a:rPr>
                        <a:t> (3)</a:t>
                      </a:r>
                      <a:endParaRPr lang="en-US" sz="1600" dirty="0">
                        <a:effectLst/>
                        <a:latin typeface="Arial" charset="0"/>
                        <a:ea typeface="Arial" charset="0"/>
                        <a:cs typeface="Arial"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2 (13)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11 (12)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6 (11)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5 (15)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extLst>
                  <a:ext uri="{0D108BD9-81ED-4DB2-BD59-A6C34878D82A}">
                    <a16:rowId xmlns:a16="http://schemas.microsoft.com/office/drawing/2014/main" val="10005"/>
                  </a:ext>
                </a:extLst>
              </a:tr>
              <a:tr h="438671">
                <a:tc>
                  <a:txBody>
                    <a:bodyPr/>
                    <a:lstStyle/>
                    <a:p>
                      <a:pPr marL="0" marR="0">
                        <a:lnSpc>
                          <a:spcPct val="150000"/>
                        </a:lnSpc>
                        <a:spcBef>
                          <a:spcPts val="0"/>
                        </a:spcBef>
                        <a:spcAft>
                          <a:spcPts val="0"/>
                        </a:spcAft>
                      </a:pPr>
                      <a:r>
                        <a:rPr lang="en-US" sz="1600" b="0" dirty="0">
                          <a:effectLst/>
                          <a:latin typeface="Arial" charset="0"/>
                          <a:ea typeface="Arial" charset="0"/>
                          <a:cs typeface="Arial" charset="0"/>
                        </a:rPr>
                        <a:t>PR</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1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1 (7)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1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1 (3)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solidFill>
                      <a:srgbClr val="E7F0F7"/>
                    </a:solidFill>
                  </a:tcPr>
                </a:tc>
                <a:extLst>
                  <a:ext uri="{0D108BD9-81ED-4DB2-BD59-A6C34878D82A}">
                    <a16:rowId xmlns:a16="http://schemas.microsoft.com/office/drawing/2014/main" val="10006"/>
                  </a:ext>
                </a:extLst>
              </a:tr>
              <a:tr h="438671">
                <a:tc>
                  <a:txBody>
                    <a:bodyPr/>
                    <a:lstStyle/>
                    <a:p>
                      <a:pPr marL="0" marR="0">
                        <a:lnSpc>
                          <a:spcPct val="100000"/>
                        </a:lnSpc>
                        <a:spcBef>
                          <a:spcPts val="0"/>
                        </a:spcBef>
                        <a:spcAft>
                          <a:spcPts val="0"/>
                        </a:spcAft>
                      </a:pPr>
                      <a:r>
                        <a:rPr lang="en-US" sz="1600" b="0" dirty="0">
                          <a:solidFill>
                            <a:schemeClr val="tx1"/>
                          </a:solidFill>
                          <a:effectLst/>
                          <a:latin typeface="Arial" charset="0"/>
                          <a:ea typeface="Arial" charset="0"/>
                          <a:cs typeface="Arial" charset="0"/>
                        </a:rPr>
                        <a:t>Treatment failure</a:t>
                      </a:r>
                    </a:p>
                  </a:txBody>
                  <a:tcPr marL="68580" marR="68580" marT="0" marB="0" anchor="ctr">
                    <a:lnL w="12700" cap="flat" cmpd="sng" algn="ctr">
                      <a:solidFill>
                        <a:srgbClr val="009DD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6 (12)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2 (6)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4 (27)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effectLst/>
                          <a:latin typeface="Arial" charset="0"/>
                          <a:ea typeface="Arial" charset="0"/>
                          <a:cs typeface="Arial" charset="0"/>
                        </a:rPr>
                        <a:t>13 (15)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7 (13)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effectLst/>
                          <a:latin typeface="Arial" charset="0"/>
                          <a:ea typeface="Arial" charset="0"/>
                          <a:cs typeface="Arial" charset="0"/>
                        </a:rPr>
                        <a:t>6 (18)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9DD0"/>
                      </a:solidFill>
                      <a:prstDash val="solid"/>
                      <a:round/>
                      <a:headEnd type="none" w="med" len="med"/>
                      <a:tailEnd type="none" w="med" len="med"/>
                    </a:lnR>
                    <a:lnT w="12700" cap="flat" cmpd="sng" algn="ctr">
                      <a:solidFill>
                        <a:srgbClr val="009DD0"/>
                      </a:solidFill>
                      <a:prstDash val="solid"/>
                      <a:round/>
                      <a:headEnd type="none" w="med" len="med"/>
                      <a:tailEnd type="none" w="med" len="med"/>
                    </a:lnT>
                    <a:lnB w="12700" cap="flat" cmpd="sng" algn="ctr">
                      <a:solidFill>
                        <a:srgbClr val="009DD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10" name="Straight Connector 9"/>
          <p:cNvCxnSpPr>
            <a:cxnSpLocks/>
          </p:cNvCxnSpPr>
          <p:nvPr/>
        </p:nvCxnSpPr>
        <p:spPr>
          <a:xfrm>
            <a:off x="7138035" y="1286208"/>
            <a:ext cx="0" cy="392644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1839" y="6548668"/>
            <a:ext cx="218761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C546E"/>
                </a:solidFill>
                <a:effectLst/>
                <a:uLnTx/>
                <a:uFillTx/>
                <a:latin typeface="Arial"/>
                <a:ea typeface="+mn-ea"/>
                <a:cs typeface="Arial"/>
              </a:rPr>
              <a:t>Data cut 01AUG2018</a:t>
            </a:r>
          </a:p>
        </p:txBody>
      </p:sp>
      <p:sp>
        <p:nvSpPr>
          <p:cNvPr id="8" name="TextBox 7">
            <a:extLst>
              <a:ext uri="{FF2B5EF4-FFF2-40B4-BE49-F238E27FC236}">
                <a16:creationId xmlns:a16="http://schemas.microsoft.com/office/drawing/2014/main" id="{A68778B4-1A55-F34E-AB9A-1742CD478CBC}"/>
              </a:ext>
            </a:extLst>
          </p:cNvPr>
          <p:cNvSpPr txBox="1"/>
          <p:nvPr/>
        </p:nvSpPr>
        <p:spPr>
          <a:xfrm>
            <a:off x="9452834" y="6301543"/>
            <a:ext cx="24820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Stein EM et al. ASH 2018</a:t>
            </a:r>
          </a:p>
        </p:txBody>
      </p:sp>
    </p:spTree>
    <p:extLst>
      <p:ext uri="{BB962C8B-B14F-4D97-AF65-F5344CB8AC3E}">
        <p14:creationId xmlns:p14="http://schemas.microsoft.com/office/powerpoint/2010/main" val="515387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379" y="711023"/>
            <a:ext cx="10267585" cy="5404738"/>
          </a:xfrm>
          <a:prstGeom prst="rect">
            <a:avLst/>
          </a:prstGeom>
        </p:spPr>
      </p:pic>
      <p:sp>
        <p:nvSpPr>
          <p:cNvPr id="4" name="Title 3"/>
          <p:cNvSpPr>
            <a:spLocks noGrp="1"/>
          </p:cNvSpPr>
          <p:nvPr>
            <p:ph type="title"/>
          </p:nvPr>
        </p:nvSpPr>
        <p:spPr/>
        <p:txBody>
          <a:bodyPr>
            <a:normAutofit fontScale="90000"/>
          </a:bodyPr>
          <a:lstStyle/>
          <a:p>
            <a:r>
              <a:rPr lang="en-US" dirty="0">
                <a:solidFill>
                  <a:schemeClr val="accent1"/>
                </a:solidFill>
              </a:rPr>
              <a:t>Overall survival in ivosidenib-treated patients</a:t>
            </a:r>
          </a:p>
        </p:txBody>
      </p:sp>
      <p:sp>
        <p:nvSpPr>
          <p:cNvPr id="2" name="TextBox 1"/>
          <p:cNvSpPr txBox="1"/>
          <p:nvPr/>
        </p:nvSpPr>
        <p:spPr>
          <a:xfrm>
            <a:off x="2770739" y="3423424"/>
            <a:ext cx="4680000" cy="1077218"/>
          </a:xfrm>
          <a:prstGeom prst="rect">
            <a:avLst/>
          </a:prstGeom>
          <a:solidFill>
            <a:schemeClr val="accent5">
              <a:lumMod val="20000"/>
              <a:lumOff val="80000"/>
            </a:schemeClr>
          </a:solid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79% probability of being alive at 1 year after Induction Day 1</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overall survival not yet estimable</a:t>
            </a:r>
          </a:p>
        </p:txBody>
      </p:sp>
      <p:sp>
        <p:nvSpPr>
          <p:cNvPr id="7" name="TextBox 6">
            <a:extLst>
              <a:ext uri="{FF2B5EF4-FFF2-40B4-BE49-F238E27FC236}">
                <a16:creationId xmlns:a16="http://schemas.microsoft.com/office/drawing/2014/main" id="{EFF2D9A4-B249-7B4C-B30C-79DC5D704B8D}"/>
              </a:ext>
            </a:extLst>
          </p:cNvPr>
          <p:cNvSpPr txBox="1"/>
          <p:nvPr/>
        </p:nvSpPr>
        <p:spPr>
          <a:xfrm>
            <a:off x="9452834" y="6301543"/>
            <a:ext cx="24820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Stein EM et al. ASH 2018</a:t>
            </a:r>
          </a:p>
        </p:txBody>
      </p:sp>
    </p:spTree>
    <p:extLst>
      <p:ext uri="{BB962C8B-B14F-4D97-AF65-F5344CB8AC3E}">
        <p14:creationId xmlns:p14="http://schemas.microsoft.com/office/powerpoint/2010/main" val="2375775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19" y="695701"/>
            <a:ext cx="10267585" cy="5397384"/>
          </a:xfrm>
          <a:prstGeom prst="rect">
            <a:avLst/>
          </a:prstGeom>
        </p:spPr>
      </p:pic>
      <p:sp>
        <p:nvSpPr>
          <p:cNvPr id="4" name="Title 3"/>
          <p:cNvSpPr>
            <a:spLocks noGrp="1"/>
          </p:cNvSpPr>
          <p:nvPr>
            <p:ph type="title"/>
          </p:nvPr>
        </p:nvSpPr>
        <p:spPr>
          <a:xfrm>
            <a:off x="648772" y="191305"/>
            <a:ext cx="10972800" cy="550905"/>
          </a:xfrm>
        </p:spPr>
        <p:txBody>
          <a:bodyPr>
            <a:normAutofit fontScale="90000"/>
          </a:bodyPr>
          <a:lstStyle/>
          <a:p>
            <a:r>
              <a:rPr lang="en-US" dirty="0">
                <a:solidFill>
                  <a:schemeClr val="accent1"/>
                </a:solidFill>
              </a:rPr>
              <a:t>Overall survival in enasidenib-treated patients</a:t>
            </a:r>
          </a:p>
        </p:txBody>
      </p:sp>
      <p:sp>
        <p:nvSpPr>
          <p:cNvPr id="6" name="TextBox 5"/>
          <p:cNvSpPr txBox="1"/>
          <p:nvPr/>
        </p:nvSpPr>
        <p:spPr>
          <a:xfrm>
            <a:off x="2759588" y="3394393"/>
            <a:ext cx="4680000" cy="1077218"/>
          </a:xfrm>
          <a:prstGeom prst="rect">
            <a:avLst/>
          </a:prstGeom>
          <a:solidFill>
            <a:schemeClr val="accent2">
              <a:lumMod val="20000"/>
              <a:lumOff val="80000"/>
            </a:schemeClr>
          </a:solid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 probability of being alive at 1 year after Induction Day 1</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overall survival not yet estimable</a:t>
            </a:r>
          </a:p>
        </p:txBody>
      </p:sp>
      <p:sp>
        <p:nvSpPr>
          <p:cNvPr id="7" name="TextBox 6">
            <a:extLst>
              <a:ext uri="{FF2B5EF4-FFF2-40B4-BE49-F238E27FC236}">
                <a16:creationId xmlns:a16="http://schemas.microsoft.com/office/drawing/2014/main" id="{E947AE44-D42E-8A47-B9EF-278DC6BF5A4C}"/>
              </a:ext>
            </a:extLst>
          </p:cNvPr>
          <p:cNvSpPr txBox="1"/>
          <p:nvPr/>
        </p:nvSpPr>
        <p:spPr>
          <a:xfrm>
            <a:off x="9452834" y="6301543"/>
            <a:ext cx="24820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Stein EM et al. ASH 2018</a:t>
            </a:r>
          </a:p>
        </p:txBody>
      </p:sp>
    </p:spTree>
    <p:extLst>
      <p:ext uri="{BB962C8B-B14F-4D97-AF65-F5344CB8AC3E}">
        <p14:creationId xmlns:p14="http://schemas.microsoft.com/office/powerpoint/2010/main" val="287598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525B-06D4-0D49-99F3-83D8FCC71E1C}"/>
              </a:ext>
            </a:extLst>
          </p:cNvPr>
          <p:cNvSpPr>
            <a:spLocks noGrp="1"/>
          </p:cNvSpPr>
          <p:nvPr>
            <p:ph type="title"/>
          </p:nvPr>
        </p:nvSpPr>
        <p:spPr/>
        <p:txBody>
          <a:bodyPr>
            <a:normAutofit/>
          </a:bodyPr>
          <a:lstStyle/>
          <a:p>
            <a:r>
              <a:rPr lang="en-US" sz="4200" b="1" dirty="0"/>
              <a:t>Disclosures</a:t>
            </a:r>
          </a:p>
        </p:txBody>
      </p:sp>
      <p:graphicFrame>
        <p:nvGraphicFramePr>
          <p:cNvPr id="5" name="Table 4">
            <a:extLst>
              <a:ext uri="{FF2B5EF4-FFF2-40B4-BE49-F238E27FC236}">
                <a16:creationId xmlns:a16="http://schemas.microsoft.com/office/drawing/2014/main" id="{85EEA8DC-472F-EA48-ADCA-5BBA59DD8957}"/>
              </a:ext>
            </a:extLst>
          </p:cNvPr>
          <p:cNvGraphicFramePr>
            <a:graphicFrameLocks noGrp="1"/>
          </p:cNvGraphicFramePr>
          <p:nvPr>
            <p:extLst>
              <p:ext uri="{D42A27DB-BD31-4B8C-83A1-F6EECF244321}">
                <p14:modId xmlns:p14="http://schemas.microsoft.com/office/powerpoint/2010/main" val="4028402267"/>
              </p:ext>
            </p:extLst>
          </p:nvPr>
        </p:nvGraphicFramePr>
        <p:xfrm>
          <a:off x="1682459" y="1859533"/>
          <a:ext cx="8643069" cy="3713533"/>
        </p:xfrm>
        <a:graphic>
          <a:graphicData uri="http://schemas.openxmlformats.org/drawingml/2006/table">
            <a:tbl>
              <a:tblPr firstRow="1" bandRow="1">
                <a:tableStyleId>{5C22544A-7EE6-4342-B048-85BDC9FD1C3A}</a:tableStyleId>
              </a:tblPr>
              <a:tblGrid>
                <a:gridCol w="3526786">
                  <a:extLst>
                    <a:ext uri="{9D8B030D-6E8A-4147-A177-3AD203B41FA5}">
                      <a16:colId xmlns:a16="http://schemas.microsoft.com/office/drawing/2014/main" val="2921832558"/>
                    </a:ext>
                  </a:extLst>
                </a:gridCol>
                <a:gridCol w="5116283">
                  <a:extLst>
                    <a:ext uri="{9D8B030D-6E8A-4147-A177-3AD203B41FA5}">
                      <a16:colId xmlns:a16="http://schemas.microsoft.com/office/drawing/2014/main" val="26134281"/>
                    </a:ext>
                  </a:extLst>
                </a:gridCol>
              </a:tblGrid>
              <a:tr h="1387100">
                <a:tc>
                  <a:txBody>
                    <a:bodyPr/>
                    <a:lstStyle/>
                    <a:p>
                      <a:r>
                        <a:rPr lang="en-US" sz="1800" b="1" kern="1200" dirty="0">
                          <a:solidFill>
                            <a:schemeClr val="tx1"/>
                          </a:solidFill>
                          <a:effectLst/>
                          <a:latin typeface="+mn-lt"/>
                          <a:ea typeface="+mn-ea"/>
                          <a:cs typeface="+mn-cs"/>
                        </a:rPr>
                        <a:t>Advisory Committee</a:t>
                      </a:r>
                      <a:r>
                        <a:rPr lang="en-US" sz="1800" b="1" dirty="0">
                          <a:solidFill>
                            <a:schemeClr val="tx1"/>
                          </a:solidFill>
                          <a:effectLst/>
                        </a:rPr>
                        <a:t> </a:t>
                      </a:r>
                      <a:endParaRPr lang="en-US" sz="18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 Actinium Pharmaceuticals Inc, Astellas, Daiichi Sankyo Inc, FORMA Therapeutics, </a:t>
                      </a:r>
                      <a:r>
                        <a:rPr lang="en-US" sz="1800" b="0" kern="1200" dirty="0" err="1">
                          <a:solidFill>
                            <a:schemeClr val="tx1"/>
                          </a:solidFill>
                          <a:effectLst/>
                          <a:latin typeface="+mn-lt"/>
                          <a:ea typeface="+mn-ea"/>
                          <a:cs typeface="+mn-cs"/>
                        </a:rPr>
                        <a:t>Loxo</a:t>
                      </a:r>
                      <a:r>
                        <a:rPr lang="en-US" sz="1800" b="0" kern="1200" dirty="0">
                          <a:solidFill>
                            <a:schemeClr val="tx1"/>
                          </a:solidFill>
                          <a:effectLst/>
                          <a:latin typeface="+mn-lt"/>
                          <a:ea typeface="+mn-ea"/>
                          <a:cs typeface="+mn-cs"/>
                        </a:rPr>
                        <a:t> Oncology Inc, a wholly owned subsidiary of Eli Lilly &amp; Company, </a:t>
                      </a:r>
                      <a:r>
                        <a:rPr lang="en-US" sz="1800" b="0" kern="1200" dirty="0" err="1">
                          <a:solidFill>
                            <a:schemeClr val="tx1"/>
                          </a:solidFill>
                          <a:effectLst/>
                          <a:latin typeface="+mn-lt"/>
                          <a:ea typeface="+mn-ea"/>
                          <a:cs typeface="+mn-cs"/>
                        </a:rPr>
                        <a:t>NewLink</a:t>
                      </a:r>
                      <a:r>
                        <a:rPr lang="en-US" sz="1800" b="0" kern="1200" dirty="0">
                          <a:solidFill>
                            <a:schemeClr val="tx1"/>
                          </a:solidFill>
                          <a:effectLst/>
                          <a:latin typeface="+mn-lt"/>
                          <a:ea typeface="+mn-ea"/>
                          <a:cs typeface="+mn-cs"/>
                        </a:rPr>
                        <a:t> Genetics</a:t>
                      </a:r>
                      <a:r>
                        <a:rPr lang="en-US" sz="1800" b="0" dirty="0">
                          <a:solidFill>
                            <a:schemeClr val="tx1"/>
                          </a:solidFill>
                          <a:effectLst/>
                        </a:rPr>
                        <a:t> </a:t>
                      </a:r>
                      <a:endParaRPr lang="en-US" sz="1800" b="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925041"/>
                  </a:ext>
                </a:extLst>
              </a:tr>
              <a:tr h="678543">
                <a:tc>
                  <a:txBody>
                    <a:bodyPr/>
                    <a:lstStyle/>
                    <a:p>
                      <a:r>
                        <a:rPr lang="en-US" sz="1800" b="1" kern="1200" dirty="0">
                          <a:solidFill>
                            <a:schemeClr val="tx1"/>
                          </a:solidFill>
                          <a:effectLst/>
                          <a:latin typeface="+mn-lt"/>
                          <a:ea typeface="+mn-ea"/>
                          <a:cs typeface="+mn-cs"/>
                        </a:rPr>
                        <a:t>Consulting Agreements</a:t>
                      </a:r>
                      <a:r>
                        <a:rPr lang="en-US" sz="1800" b="1" dirty="0">
                          <a:solidFill>
                            <a:schemeClr val="tx1"/>
                          </a:solidFill>
                          <a:effectLst/>
                        </a:rPr>
                        <a:t> </a:t>
                      </a:r>
                      <a:endParaRPr lang="en-US" sz="18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 </a:t>
                      </a:r>
                      <a:r>
                        <a:rPr lang="en-US" sz="1800" b="0" kern="1200" dirty="0" err="1">
                          <a:solidFill>
                            <a:schemeClr val="tx1"/>
                          </a:solidFill>
                          <a:effectLst/>
                          <a:latin typeface="+mn-lt"/>
                          <a:ea typeface="+mn-ea"/>
                          <a:cs typeface="+mn-cs"/>
                        </a:rPr>
                        <a:t>Arog</a:t>
                      </a:r>
                      <a:r>
                        <a:rPr lang="en-US" sz="1800" b="0" kern="1200" dirty="0">
                          <a:solidFill>
                            <a:schemeClr val="tx1"/>
                          </a:solidFill>
                          <a:effectLst/>
                          <a:latin typeface="+mn-lt"/>
                          <a:ea typeface="+mn-ea"/>
                          <a:cs typeface="+mn-cs"/>
                        </a:rPr>
                        <a:t> Pharmaceuticals Inc, Astellas, Daiichi Sankyo Inc</a:t>
                      </a:r>
                      <a:endParaRPr lang="en-US" sz="1800" b="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365728"/>
                  </a:ext>
                </a:extLst>
              </a:tr>
              <a:tr h="969347">
                <a:tc>
                  <a:txBody>
                    <a:bodyPr/>
                    <a:lstStyle/>
                    <a:p>
                      <a:r>
                        <a:rPr lang="en-US" sz="1800" b="1" kern="1200" dirty="0">
                          <a:solidFill>
                            <a:schemeClr val="tx1"/>
                          </a:solidFill>
                          <a:effectLst/>
                          <a:latin typeface="+mn-lt"/>
                          <a:ea typeface="+mn-ea"/>
                          <a:cs typeface="+mn-cs"/>
                        </a:rPr>
                        <a:t>Contracted Research</a:t>
                      </a:r>
                      <a:endParaRPr lang="en-US" sz="18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 Astellas, Bayer HealthCare Pharmaceuticals, Daiichi Sankyo Inc, FUJIFILM Pharmaceuticals USA Inc</a:t>
                      </a:r>
                      <a:r>
                        <a:rPr lang="en-US" sz="1800" b="0" dirty="0">
                          <a:solidFill>
                            <a:schemeClr val="tx1"/>
                          </a:solidFill>
                          <a:effectLst/>
                        </a:rPr>
                        <a:t> </a:t>
                      </a:r>
                      <a:endParaRPr lang="en-US" sz="1800" b="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3418149"/>
                  </a:ext>
                </a:extLst>
              </a:tr>
              <a:tr h="678543">
                <a:tc>
                  <a:txBody>
                    <a:bodyPr/>
                    <a:lstStyle/>
                    <a:p>
                      <a:r>
                        <a:rPr lang="en-US" sz="1800" b="1" kern="1200" dirty="0">
                          <a:solidFill>
                            <a:schemeClr val="tx1"/>
                          </a:solidFill>
                          <a:effectLst/>
                          <a:latin typeface="+mn-lt"/>
                          <a:ea typeface="+mn-ea"/>
                          <a:cs typeface="+mn-cs"/>
                        </a:rPr>
                        <a:t>Data and Safety Monitoring Board/Committee</a:t>
                      </a:r>
                      <a:r>
                        <a:rPr lang="en-US" sz="1800" b="1" dirty="0">
                          <a:solidFill>
                            <a:schemeClr val="tx1"/>
                          </a:solidFill>
                          <a:effectLst/>
                        </a:rPr>
                        <a:t> </a:t>
                      </a:r>
                      <a:endParaRPr lang="en-US" sz="18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Leukemia &amp; Lymphoma Society</a:t>
                      </a:r>
                      <a:endParaRPr lang="en-US" sz="1800" b="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0023074"/>
                  </a:ext>
                </a:extLst>
              </a:tr>
            </a:tbl>
          </a:graphicData>
        </a:graphic>
      </p:graphicFrame>
    </p:spTree>
    <p:extLst>
      <p:ext uri="{BB962C8B-B14F-4D97-AF65-F5344CB8AC3E}">
        <p14:creationId xmlns:p14="http://schemas.microsoft.com/office/powerpoint/2010/main" val="1940524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jamanetwork.com/data/Journals/ONCOLOGY/0/cbr170035t1.png"/>
          <p:cNvPicPr>
            <a:picLocks noChangeAspect="1" noChangeArrowheads="1"/>
          </p:cNvPicPr>
          <p:nvPr/>
        </p:nvPicPr>
        <p:blipFill rotWithShape="1">
          <a:blip r:embed="rId2">
            <a:extLst>
              <a:ext uri="{28A0092B-C50C-407E-A947-70E740481C1C}">
                <a14:useLocalDpi xmlns:a14="http://schemas.microsoft.com/office/drawing/2010/main" val="0"/>
              </a:ext>
            </a:extLst>
          </a:blip>
          <a:srcRect r="6198" b="23184"/>
          <a:stretch/>
        </p:blipFill>
        <p:spPr bwMode="auto">
          <a:xfrm>
            <a:off x="3160753" y="735303"/>
            <a:ext cx="5702209" cy="53623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CF2149-AB91-A747-9AE5-79D5C5992673}"/>
              </a:ext>
            </a:extLst>
          </p:cNvPr>
          <p:cNvSpPr/>
          <p:nvPr/>
        </p:nvSpPr>
        <p:spPr>
          <a:xfrm>
            <a:off x="3254188" y="849086"/>
            <a:ext cx="5560359" cy="288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p:cNvSpPr>
            <a:spLocks noGrp="1"/>
          </p:cNvSpPr>
          <p:nvPr>
            <p:ph type="title"/>
          </p:nvPr>
        </p:nvSpPr>
        <p:spPr/>
        <p:txBody>
          <a:bodyPr>
            <a:normAutofit/>
          </a:bodyPr>
          <a:lstStyle/>
          <a:p>
            <a:pPr algn="ctr"/>
            <a:r>
              <a:rPr lang="en-US" dirty="0"/>
              <a:t>Differentiation Syndrome</a:t>
            </a:r>
          </a:p>
        </p:txBody>
      </p:sp>
      <p:sp>
        <p:nvSpPr>
          <p:cNvPr id="4" name="TextBox 3"/>
          <p:cNvSpPr txBox="1"/>
          <p:nvPr/>
        </p:nvSpPr>
        <p:spPr>
          <a:xfrm>
            <a:off x="7532916" y="6254395"/>
            <a:ext cx="4215689" cy="348763"/>
          </a:xfrm>
          <a:prstGeom prst="rect">
            <a:avLst/>
          </a:prstGeom>
          <a:noFill/>
        </p:spPr>
        <p:txBody>
          <a:bodyPr wrap="square" lIns="121800" tIns="60903" rIns="121800" bIns="60903" rtlCol="0">
            <a:spAutoFit/>
          </a:bodyPr>
          <a:lstStyle/>
          <a:p>
            <a:pPr marL="0" marR="0" lvl="0" indent="0" algn="r" defTabSz="1218034"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Fathi A et al. JAMA Oncology 2018</a:t>
            </a:r>
          </a:p>
        </p:txBody>
      </p:sp>
      <p:sp>
        <p:nvSpPr>
          <p:cNvPr id="6" name="Rectangle 5">
            <a:extLst>
              <a:ext uri="{FF2B5EF4-FFF2-40B4-BE49-F238E27FC236}">
                <a16:creationId xmlns:a16="http://schemas.microsoft.com/office/drawing/2014/main" id="{CCDB394A-E165-3345-B9ED-E0360C30A4C8}"/>
              </a:ext>
            </a:extLst>
          </p:cNvPr>
          <p:cNvSpPr/>
          <p:nvPr/>
        </p:nvSpPr>
        <p:spPr>
          <a:xfrm>
            <a:off x="3160753" y="849086"/>
            <a:ext cx="664115" cy="288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7" name="Picture 6" descr="https://jamanetwork.com/data/Journals/ONCOLOGY/0/cbr170035t1.png">
            <a:extLst>
              <a:ext uri="{FF2B5EF4-FFF2-40B4-BE49-F238E27FC236}">
                <a16:creationId xmlns:a16="http://schemas.microsoft.com/office/drawing/2014/main" id="{7DD36A0A-41BA-2A44-9159-BCBD821ED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24" t="2241" r="8932" b="94319"/>
          <a:stretch/>
        </p:blipFill>
        <p:spPr bwMode="auto">
          <a:xfrm>
            <a:off x="3598377" y="897298"/>
            <a:ext cx="4871980" cy="240126"/>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a:extLst>
              <a:ext uri="{FF2B5EF4-FFF2-40B4-BE49-F238E27FC236}">
                <a16:creationId xmlns:a16="http://schemas.microsoft.com/office/drawing/2014/main" id="{86EFE19D-DCDF-8C4A-86FB-1E6B14686389}"/>
              </a:ext>
            </a:extLst>
          </p:cNvPr>
          <p:cNvSpPr/>
          <p:nvPr/>
        </p:nvSpPr>
        <p:spPr>
          <a:xfrm>
            <a:off x="8402855" y="1848050"/>
            <a:ext cx="135792" cy="197318"/>
          </a:xfrm>
          <a:custGeom>
            <a:avLst/>
            <a:gdLst>
              <a:gd name="connsiteX0" fmla="*/ 83642 w 136581"/>
              <a:gd name="connsiteY0" fmla="*/ 0 h 192506"/>
              <a:gd name="connsiteX1" fmla="*/ 83642 w 136581"/>
              <a:gd name="connsiteY1" fmla="*/ 0 h 192506"/>
              <a:gd name="connsiteX2" fmla="*/ 35516 w 136581"/>
              <a:gd name="connsiteY2" fmla="*/ 33689 h 192506"/>
              <a:gd name="connsiteX3" fmla="*/ 6640 w 136581"/>
              <a:gd name="connsiteY3" fmla="*/ 43314 h 192506"/>
              <a:gd name="connsiteX4" fmla="*/ 6640 w 136581"/>
              <a:gd name="connsiteY4" fmla="*/ 115503 h 192506"/>
              <a:gd name="connsiteX5" fmla="*/ 11453 w 136581"/>
              <a:gd name="connsiteY5" fmla="*/ 134754 h 192506"/>
              <a:gd name="connsiteX6" fmla="*/ 21078 w 136581"/>
              <a:gd name="connsiteY6" fmla="*/ 163630 h 192506"/>
              <a:gd name="connsiteX7" fmla="*/ 25891 w 136581"/>
              <a:gd name="connsiteY7" fmla="*/ 178068 h 192506"/>
              <a:gd name="connsiteX8" fmla="*/ 35516 w 136581"/>
              <a:gd name="connsiteY8" fmla="*/ 192506 h 192506"/>
              <a:gd name="connsiteX9" fmla="*/ 122144 w 136581"/>
              <a:gd name="connsiteY9" fmla="*/ 187693 h 192506"/>
              <a:gd name="connsiteX10" fmla="*/ 126956 w 136581"/>
              <a:gd name="connsiteY10" fmla="*/ 168442 h 192506"/>
              <a:gd name="connsiteX11" fmla="*/ 136581 w 136581"/>
              <a:gd name="connsiteY11" fmla="*/ 139567 h 192506"/>
              <a:gd name="connsiteX12" fmla="*/ 122144 w 136581"/>
              <a:gd name="connsiteY12" fmla="*/ 62564 h 192506"/>
              <a:gd name="connsiteX13" fmla="*/ 117331 w 136581"/>
              <a:gd name="connsiteY13" fmla="*/ 48127 h 192506"/>
              <a:gd name="connsiteX14" fmla="*/ 107706 w 136581"/>
              <a:gd name="connsiteY14" fmla="*/ 38501 h 192506"/>
              <a:gd name="connsiteX15" fmla="*/ 83642 w 136581"/>
              <a:gd name="connsiteY15" fmla="*/ 0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581" h="192506">
                <a:moveTo>
                  <a:pt x="83642" y="0"/>
                </a:moveTo>
                <a:lnTo>
                  <a:pt x="83642" y="0"/>
                </a:lnTo>
                <a:cubicBezTo>
                  <a:pt x="67600" y="11230"/>
                  <a:pt x="54093" y="27497"/>
                  <a:pt x="35516" y="33689"/>
                </a:cubicBezTo>
                <a:lnTo>
                  <a:pt x="6640" y="43314"/>
                </a:lnTo>
                <a:cubicBezTo>
                  <a:pt x="-3780" y="74578"/>
                  <a:pt x="-497" y="58408"/>
                  <a:pt x="6640" y="115503"/>
                </a:cubicBezTo>
                <a:cubicBezTo>
                  <a:pt x="7460" y="122066"/>
                  <a:pt x="9552" y="128418"/>
                  <a:pt x="11453" y="134754"/>
                </a:cubicBezTo>
                <a:cubicBezTo>
                  <a:pt x="14368" y="144472"/>
                  <a:pt x="17870" y="154005"/>
                  <a:pt x="21078" y="163630"/>
                </a:cubicBezTo>
                <a:cubicBezTo>
                  <a:pt x="22682" y="168443"/>
                  <a:pt x="23077" y="173847"/>
                  <a:pt x="25891" y="178068"/>
                </a:cubicBezTo>
                <a:lnTo>
                  <a:pt x="35516" y="192506"/>
                </a:lnTo>
                <a:cubicBezTo>
                  <a:pt x="64392" y="190902"/>
                  <a:pt x="94176" y="195053"/>
                  <a:pt x="122144" y="187693"/>
                </a:cubicBezTo>
                <a:cubicBezTo>
                  <a:pt x="128541" y="186010"/>
                  <a:pt x="125055" y="174778"/>
                  <a:pt x="126956" y="168442"/>
                </a:cubicBezTo>
                <a:cubicBezTo>
                  <a:pt x="129871" y="158724"/>
                  <a:pt x="136581" y="139567"/>
                  <a:pt x="136581" y="139567"/>
                </a:cubicBezTo>
                <a:cubicBezTo>
                  <a:pt x="131507" y="109123"/>
                  <a:pt x="129778" y="89282"/>
                  <a:pt x="122144" y="62564"/>
                </a:cubicBezTo>
                <a:cubicBezTo>
                  <a:pt x="120750" y="57686"/>
                  <a:pt x="119941" y="52477"/>
                  <a:pt x="117331" y="48127"/>
                </a:cubicBezTo>
                <a:cubicBezTo>
                  <a:pt x="114996" y="44236"/>
                  <a:pt x="110914" y="41710"/>
                  <a:pt x="107706" y="38501"/>
                </a:cubicBezTo>
                <a:cubicBezTo>
                  <a:pt x="101759" y="20660"/>
                  <a:pt x="87653" y="6417"/>
                  <a:pt x="83642" y="0"/>
                </a:cubicBezTo>
                <a:close/>
              </a:path>
            </a:pathLst>
          </a:custGeom>
          <a:solidFill>
            <a:srgbClr val="F6F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209074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327308" y="546100"/>
            <a:ext cx="7779058" cy="5553527"/>
          </a:xfrm>
          <a:prstGeom prst="rect">
            <a:avLst/>
          </a:prstGeom>
        </p:spPr>
      </p:pic>
      <p:sp>
        <p:nvSpPr>
          <p:cNvPr id="3" name="Rectangle 2"/>
          <p:cNvSpPr/>
          <p:nvPr/>
        </p:nvSpPr>
        <p:spPr>
          <a:xfrm>
            <a:off x="7740035" y="6259809"/>
            <a:ext cx="4126179" cy="338554"/>
          </a:xfrm>
          <a:prstGeom prst="rect">
            <a:avLst/>
          </a:prstGeom>
        </p:spPr>
        <p:txBody>
          <a:bodyPr wrap="square">
            <a:spAutoFit/>
          </a:bodyPr>
          <a:lstStyle/>
          <a:p>
            <a:pPr marL="0" marR="0" lvl="0" indent="0" algn="r" defTabSz="121803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Abou</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Dalle</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et al. </a:t>
            </a:r>
            <a:r>
              <a:rPr kumimoji="0" lang="en-US"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Ther</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Adv Heme 2018</a:t>
            </a:r>
          </a:p>
        </p:txBody>
      </p:sp>
      <p:sp>
        <p:nvSpPr>
          <p:cNvPr id="4" name="Title 3"/>
          <p:cNvSpPr>
            <a:spLocks noGrp="1"/>
          </p:cNvSpPr>
          <p:nvPr>
            <p:ph type="title"/>
          </p:nvPr>
        </p:nvSpPr>
        <p:spPr>
          <a:xfrm>
            <a:off x="471938" y="21773"/>
            <a:ext cx="11394276" cy="685235"/>
          </a:xfrm>
        </p:spPr>
        <p:txBody>
          <a:bodyPr>
            <a:normAutofit/>
          </a:bodyPr>
          <a:lstStyle/>
          <a:p>
            <a:pPr algn="ctr"/>
            <a:r>
              <a:rPr lang="en-US" dirty="0"/>
              <a:t>Management of IDH-DS</a:t>
            </a:r>
          </a:p>
        </p:txBody>
      </p:sp>
    </p:spTree>
    <p:extLst>
      <p:ext uri="{BB962C8B-B14F-4D97-AF65-F5344CB8AC3E}">
        <p14:creationId xmlns:p14="http://schemas.microsoft.com/office/powerpoint/2010/main" val="717028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49022-579B-6945-9A8C-78CF25DF9000}"/>
              </a:ext>
            </a:extLst>
          </p:cNvPr>
          <p:cNvSpPr>
            <a:spLocks noGrp="1"/>
          </p:cNvSpPr>
          <p:nvPr>
            <p:ph type="body" sz="quarter" idx="12"/>
          </p:nvPr>
        </p:nvSpPr>
        <p:spPr/>
        <p:txBody>
          <a:bodyPr/>
          <a:lstStyle/>
          <a:p>
            <a:r>
              <a:rPr lang="en-US" dirty="0"/>
              <a:t>Role of Blinatumomab and CAR T-Cell Therapy in ALL</a:t>
            </a:r>
          </a:p>
        </p:txBody>
      </p:sp>
    </p:spTree>
    <p:extLst>
      <p:ext uri="{BB962C8B-B14F-4D97-AF65-F5344CB8AC3E}">
        <p14:creationId xmlns:p14="http://schemas.microsoft.com/office/powerpoint/2010/main" val="4066868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ACB5-3D62-024C-93CB-4D2E1016F6AF}"/>
              </a:ext>
            </a:extLst>
          </p:cNvPr>
          <p:cNvSpPr>
            <a:spLocks noGrp="1"/>
          </p:cNvSpPr>
          <p:nvPr>
            <p:ph type="title"/>
          </p:nvPr>
        </p:nvSpPr>
        <p:spPr/>
        <p:txBody>
          <a:bodyPr/>
          <a:lstStyle/>
          <a:p>
            <a:pPr algn="ctr"/>
            <a:r>
              <a:rPr lang="en-US" dirty="0"/>
              <a:t>In ALL, It’s all About T Cells - Blinatumomab</a:t>
            </a:r>
          </a:p>
        </p:txBody>
      </p:sp>
      <p:pic>
        <p:nvPicPr>
          <p:cNvPr id="3" name="Picture 3">
            <a:extLst>
              <a:ext uri="{FF2B5EF4-FFF2-40B4-BE49-F238E27FC236}">
                <a16:creationId xmlns:a16="http://schemas.microsoft.com/office/drawing/2014/main" id="{5481853D-4D17-5E43-B018-2E89BCDED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24" t="69444" r="1875" b="1008"/>
          <a:stretch/>
        </p:blipFill>
        <p:spPr bwMode="auto">
          <a:xfrm>
            <a:off x="194996" y="1687928"/>
            <a:ext cx="5748096" cy="38790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a:extLst>
              <a:ext uri="{FF2B5EF4-FFF2-40B4-BE49-F238E27FC236}">
                <a16:creationId xmlns:a16="http://schemas.microsoft.com/office/drawing/2014/main" id="{6925EF81-48B7-B74D-8177-B0811D9E4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85" t="969" r="2806" b="66665"/>
          <a:stretch/>
        </p:blipFill>
        <p:spPr bwMode="auto">
          <a:xfrm>
            <a:off x="6118118" y="1291066"/>
            <a:ext cx="5748096" cy="42758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E121FB72-D4D4-8043-BCD4-E0F0CAF72F4E}"/>
              </a:ext>
            </a:extLst>
          </p:cNvPr>
          <p:cNvSpPr txBox="1"/>
          <p:nvPr/>
        </p:nvSpPr>
        <p:spPr>
          <a:xfrm>
            <a:off x="8992166" y="6377381"/>
            <a:ext cx="29793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Kantarjian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 et al. NEJM 2017</a:t>
            </a:r>
          </a:p>
        </p:txBody>
      </p:sp>
    </p:spTree>
    <p:extLst>
      <p:ext uri="{BB962C8B-B14F-4D97-AF65-F5344CB8AC3E}">
        <p14:creationId xmlns:p14="http://schemas.microsoft.com/office/powerpoint/2010/main" val="1590396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C825A-2EF4-7148-B2A6-EACC4D2B499A}"/>
              </a:ext>
            </a:extLst>
          </p:cNvPr>
          <p:cNvSpPr>
            <a:spLocks noGrp="1"/>
          </p:cNvSpPr>
          <p:nvPr>
            <p:ph type="title" idx="4294967295"/>
          </p:nvPr>
        </p:nvSpPr>
        <p:spPr>
          <a:xfrm>
            <a:off x="838200" y="0"/>
            <a:ext cx="10515600" cy="1144588"/>
          </a:xfrm>
        </p:spPr>
        <p:txBody>
          <a:bodyPr/>
          <a:lstStyle/>
          <a:p>
            <a:r>
              <a:rPr lang="en-US" sz="2800" dirty="0"/>
              <a:t>Blinatumomab for minimal residual disease in adults with</a:t>
            </a:r>
            <a:br>
              <a:rPr lang="en-US" sz="2800" dirty="0"/>
            </a:br>
            <a:r>
              <a:rPr lang="en-US" sz="2800" dirty="0"/>
              <a:t>B-cell precursor acute lymphoblastic leukemia</a:t>
            </a:r>
            <a:endParaRPr lang="en-US" dirty="0"/>
          </a:p>
        </p:txBody>
      </p:sp>
      <p:sp>
        <p:nvSpPr>
          <p:cNvPr id="6" name="Content Placeholder 5">
            <a:extLst>
              <a:ext uri="{FF2B5EF4-FFF2-40B4-BE49-F238E27FC236}">
                <a16:creationId xmlns:a16="http://schemas.microsoft.com/office/drawing/2014/main" id="{C0C85708-9101-944E-856D-BBC5805374F2}"/>
              </a:ext>
            </a:extLst>
          </p:cNvPr>
          <p:cNvSpPr>
            <a:spLocks noGrp="1"/>
          </p:cNvSpPr>
          <p:nvPr>
            <p:ph idx="4294967295"/>
          </p:nvPr>
        </p:nvSpPr>
        <p:spPr>
          <a:xfrm>
            <a:off x="838200" y="1384300"/>
            <a:ext cx="10515600" cy="1001713"/>
          </a:xfrm>
        </p:spPr>
        <p:txBody>
          <a:bodyPr>
            <a:noAutofit/>
          </a:bodyPr>
          <a:lstStyle/>
          <a:p>
            <a:pPr>
              <a:lnSpc>
                <a:spcPct val="110000"/>
              </a:lnSpc>
            </a:pPr>
            <a:r>
              <a:rPr lang="en-US" sz="1800" dirty="0">
                <a:solidFill>
                  <a:schemeClr val="tx1"/>
                </a:solidFill>
              </a:rPr>
              <a:t>Adults with B-cell precursor ALL in hematologic complete remission with MRD (≥ 10</a:t>
            </a:r>
            <a:r>
              <a:rPr lang="en-US" sz="1800" baseline="30000" dirty="0">
                <a:solidFill>
                  <a:schemeClr val="tx1"/>
                </a:solidFill>
              </a:rPr>
              <a:t>-3</a:t>
            </a:r>
            <a:r>
              <a:rPr lang="en-US" sz="1800" dirty="0">
                <a:solidFill>
                  <a:schemeClr val="tx1"/>
                </a:solidFill>
              </a:rPr>
              <a:t>) received blinatumomab 15 𝜇g/m</a:t>
            </a:r>
            <a:r>
              <a:rPr lang="en-US" sz="1800" baseline="30000" dirty="0">
                <a:solidFill>
                  <a:schemeClr val="tx1"/>
                </a:solidFill>
              </a:rPr>
              <a:t>2</a:t>
            </a:r>
            <a:r>
              <a:rPr lang="en-US" sz="1800" dirty="0">
                <a:solidFill>
                  <a:schemeClr val="tx1"/>
                </a:solidFill>
              </a:rPr>
              <a:t> per day by continuous IV infusion for up to 4 cycles</a:t>
            </a:r>
          </a:p>
          <a:p>
            <a:pPr>
              <a:lnSpc>
                <a:spcPct val="110000"/>
              </a:lnSpc>
            </a:pPr>
            <a:r>
              <a:rPr lang="en-US" sz="1800" b="1" dirty="0">
                <a:solidFill>
                  <a:srgbClr val="0432FF"/>
                </a:solidFill>
              </a:rPr>
              <a:t>Primary endpoint: Complete MRD response after 1 cycle of blinatumomab: 88/113 (78%)</a:t>
            </a:r>
          </a:p>
        </p:txBody>
      </p:sp>
      <p:sp>
        <p:nvSpPr>
          <p:cNvPr id="7" name="TextBox 6">
            <a:extLst>
              <a:ext uri="{FF2B5EF4-FFF2-40B4-BE49-F238E27FC236}">
                <a16:creationId xmlns:a16="http://schemas.microsoft.com/office/drawing/2014/main" id="{2CE5ECE8-6F26-BC4B-B3D8-BACD6D78D986}"/>
              </a:ext>
            </a:extLst>
          </p:cNvPr>
          <p:cNvSpPr txBox="1"/>
          <p:nvPr/>
        </p:nvSpPr>
        <p:spPr>
          <a:xfrm>
            <a:off x="838200" y="6340628"/>
            <a:ext cx="39533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Gokbuget</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N et al. </a:t>
            </a: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Blood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2018;131(14):1522-31.</a:t>
            </a:r>
          </a:p>
        </p:txBody>
      </p:sp>
      <p:graphicFrame>
        <p:nvGraphicFramePr>
          <p:cNvPr id="8" name="Table 7">
            <a:extLst>
              <a:ext uri="{FF2B5EF4-FFF2-40B4-BE49-F238E27FC236}">
                <a16:creationId xmlns:a16="http://schemas.microsoft.com/office/drawing/2014/main" id="{89810248-08CC-974A-8B5D-B1D70A623D25}"/>
              </a:ext>
            </a:extLst>
          </p:cNvPr>
          <p:cNvGraphicFramePr>
            <a:graphicFrameLocks noGrp="1"/>
          </p:cNvGraphicFramePr>
          <p:nvPr/>
        </p:nvGraphicFramePr>
        <p:xfrm>
          <a:off x="932924" y="2736052"/>
          <a:ext cx="10420876" cy="2426962"/>
        </p:xfrm>
        <a:graphic>
          <a:graphicData uri="http://schemas.openxmlformats.org/drawingml/2006/table">
            <a:tbl>
              <a:tblPr firstRow="1" bandRow="1">
                <a:tableStyleId>{5C22544A-7EE6-4342-B048-85BDC9FD1C3A}</a:tableStyleId>
              </a:tblPr>
              <a:tblGrid>
                <a:gridCol w="2605219">
                  <a:extLst>
                    <a:ext uri="{9D8B030D-6E8A-4147-A177-3AD203B41FA5}">
                      <a16:colId xmlns:a16="http://schemas.microsoft.com/office/drawing/2014/main" val="2469658810"/>
                    </a:ext>
                  </a:extLst>
                </a:gridCol>
                <a:gridCol w="2605219">
                  <a:extLst>
                    <a:ext uri="{9D8B030D-6E8A-4147-A177-3AD203B41FA5}">
                      <a16:colId xmlns:a16="http://schemas.microsoft.com/office/drawing/2014/main" val="132084387"/>
                    </a:ext>
                  </a:extLst>
                </a:gridCol>
                <a:gridCol w="2605219">
                  <a:extLst>
                    <a:ext uri="{9D8B030D-6E8A-4147-A177-3AD203B41FA5}">
                      <a16:colId xmlns:a16="http://schemas.microsoft.com/office/drawing/2014/main" val="4022680420"/>
                    </a:ext>
                  </a:extLst>
                </a:gridCol>
                <a:gridCol w="2605219">
                  <a:extLst>
                    <a:ext uri="{9D8B030D-6E8A-4147-A177-3AD203B41FA5}">
                      <a16:colId xmlns:a16="http://schemas.microsoft.com/office/drawing/2014/main" val="3702039912"/>
                    </a:ext>
                  </a:extLst>
                </a:gridCol>
              </a:tblGrid>
              <a:tr h="409164">
                <a:tc>
                  <a:txBody>
                    <a:bodyPr/>
                    <a:lstStyle/>
                    <a:p>
                      <a:endParaRPr lang="en-US" dirty="0"/>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655"/>
                    </a:solidFill>
                  </a:tcPr>
                </a:tc>
                <a:tc>
                  <a:txBody>
                    <a:bodyPr/>
                    <a:lstStyle/>
                    <a:p>
                      <a:pPr algn="ctr"/>
                      <a:r>
                        <a:rPr lang="en-US" dirty="0"/>
                        <a:t>All patients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655"/>
                    </a:solidFill>
                  </a:tcPr>
                </a:tc>
                <a:tc>
                  <a:txBody>
                    <a:bodyPr/>
                    <a:lstStyle/>
                    <a:p>
                      <a:pPr algn="ctr"/>
                      <a:r>
                        <a:rPr lang="en-US" dirty="0"/>
                        <a:t>MRD responders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655"/>
                    </a:solidFill>
                  </a:tcPr>
                </a:tc>
                <a:tc>
                  <a:txBody>
                    <a:bodyPr/>
                    <a:lstStyle/>
                    <a:p>
                      <a:pPr algn="ctr"/>
                      <a:r>
                        <a:rPr lang="en-US" dirty="0"/>
                        <a:t>MRD </a:t>
                      </a:r>
                      <a:r>
                        <a:rPr lang="en-US" dirty="0" err="1"/>
                        <a:t>nonresponders</a:t>
                      </a:r>
                      <a:endParaRPr lang="en-US" dirty="0"/>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655"/>
                    </a:solidFill>
                  </a:tcPr>
                </a:tc>
                <a:extLst>
                  <a:ext uri="{0D108BD9-81ED-4DB2-BD59-A6C34878D82A}">
                    <a16:rowId xmlns:a16="http://schemas.microsoft.com/office/drawing/2014/main" val="2604172629"/>
                  </a:ext>
                </a:extLst>
              </a:tr>
              <a:tr h="1008899">
                <a:tc>
                  <a:txBody>
                    <a:bodyPr/>
                    <a:lstStyle/>
                    <a:p>
                      <a:r>
                        <a:rPr lang="en-US" b="1" dirty="0"/>
                        <a:t>Overall survival</a:t>
                      </a:r>
                    </a:p>
                    <a:p>
                      <a:r>
                        <a:rPr lang="en-US" dirty="0"/>
                        <a:t>   Patients with events</a:t>
                      </a:r>
                    </a:p>
                    <a:p>
                      <a:r>
                        <a:rPr lang="en-US" dirty="0"/>
                        <a:t>   Median OS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E3F4"/>
                    </a:solidFill>
                  </a:tcPr>
                </a:tc>
                <a:tc>
                  <a:txBody>
                    <a:bodyPr/>
                    <a:lstStyle/>
                    <a:p>
                      <a:pPr algn="ctr"/>
                      <a:endParaRPr lang="en-US" dirty="0"/>
                    </a:p>
                    <a:p>
                      <a:pPr algn="ctr"/>
                      <a:r>
                        <a:rPr lang="en-US" dirty="0"/>
                        <a:t>48/110</a:t>
                      </a:r>
                    </a:p>
                    <a:p>
                      <a:pPr algn="ctr"/>
                      <a:r>
                        <a:rPr lang="en-US" dirty="0"/>
                        <a:t>36.5 </a:t>
                      </a:r>
                      <a:r>
                        <a:rPr lang="en-US" dirty="0" err="1"/>
                        <a:t>mo</a:t>
                      </a:r>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E3F4"/>
                    </a:solidFill>
                  </a:tcPr>
                </a:tc>
                <a:tc>
                  <a:txBody>
                    <a:bodyPr/>
                    <a:lstStyle/>
                    <a:p>
                      <a:pPr algn="ctr"/>
                      <a:endParaRPr lang="en-US" dirty="0"/>
                    </a:p>
                    <a:p>
                      <a:pPr algn="ctr"/>
                      <a:r>
                        <a:rPr lang="en-US" dirty="0"/>
                        <a:t>31/85</a:t>
                      </a:r>
                    </a:p>
                    <a:p>
                      <a:pPr algn="ctr"/>
                      <a:r>
                        <a:rPr lang="en-US" dirty="0"/>
                        <a:t>38.9 </a:t>
                      </a:r>
                      <a:r>
                        <a:rPr lang="en-US" dirty="0" err="1"/>
                        <a:t>mo</a:t>
                      </a:r>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E3F4"/>
                    </a:solidFill>
                  </a:tcPr>
                </a:tc>
                <a:tc>
                  <a:txBody>
                    <a:bodyPr/>
                    <a:lstStyle/>
                    <a:p>
                      <a:pPr algn="ctr"/>
                      <a:endParaRPr lang="en-US" dirty="0"/>
                    </a:p>
                    <a:p>
                      <a:pPr algn="ctr"/>
                      <a:r>
                        <a:rPr lang="en-US" dirty="0"/>
                        <a:t>14/22</a:t>
                      </a:r>
                    </a:p>
                    <a:p>
                      <a:pPr algn="ctr"/>
                      <a:r>
                        <a:rPr lang="en-US" dirty="0"/>
                        <a:t>12.5 </a:t>
                      </a:r>
                      <a:r>
                        <a:rPr lang="en-US" dirty="0" err="1"/>
                        <a:t>mo</a:t>
                      </a:r>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E3F4"/>
                    </a:solidFill>
                  </a:tcPr>
                </a:tc>
                <a:extLst>
                  <a:ext uri="{0D108BD9-81ED-4DB2-BD59-A6C34878D82A}">
                    <a16:rowId xmlns:a16="http://schemas.microsoft.com/office/drawing/2014/main" val="837463510"/>
                  </a:ext>
                </a:extLst>
              </a:tr>
              <a:tr h="1008899">
                <a:tc>
                  <a:txBody>
                    <a:bodyPr/>
                    <a:lstStyle/>
                    <a:p>
                      <a:r>
                        <a:rPr lang="en-US" b="1" dirty="0"/>
                        <a:t>Hematologic RFS</a:t>
                      </a:r>
                    </a:p>
                    <a:p>
                      <a:r>
                        <a:rPr lang="en-US" dirty="0"/>
                        <a:t>   Patients with events</a:t>
                      </a:r>
                    </a:p>
                    <a:p>
                      <a:r>
                        <a:rPr lang="en-US" dirty="0"/>
                        <a:t>   Median Hem RFS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p>
                      <a:pPr algn="ctr"/>
                      <a:r>
                        <a:rPr lang="en-US" dirty="0"/>
                        <a:t>62/110</a:t>
                      </a:r>
                    </a:p>
                    <a:p>
                      <a:pPr algn="ctr"/>
                      <a:r>
                        <a:rPr lang="en-US" dirty="0"/>
                        <a:t>18.9 </a:t>
                      </a:r>
                      <a:r>
                        <a:rPr lang="en-US" dirty="0" err="1"/>
                        <a:t>mo</a:t>
                      </a:r>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p>
                      <a:pPr algn="ctr"/>
                      <a:r>
                        <a:rPr lang="en-US" dirty="0"/>
                        <a:t>40/85</a:t>
                      </a:r>
                    </a:p>
                    <a:p>
                      <a:pPr algn="ctr"/>
                      <a:r>
                        <a:rPr lang="en-US" dirty="0"/>
                        <a:t>23.6 </a:t>
                      </a:r>
                      <a:r>
                        <a:rPr lang="en-US" dirty="0" err="1"/>
                        <a:t>mo</a:t>
                      </a:r>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p>
                      <a:pPr algn="ctr"/>
                      <a:r>
                        <a:rPr lang="en-US" dirty="0"/>
                        <a:t>12/15</a:t>
                      </a:r>
                    </a:p>
                    <a:p>
                      <a:pPr algn="ctr"/>
                      <a:r>
                        <a:rPr lang="en-US" dirty="0"/>
                        <a:t>5.7 </a:t>
                      </a:r>
                      <a:r>
                        <a:rPr lang="en-US" dirty="0" err="1"/>
                        <a:t>mo</a:t>
                      </a:r>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785693"/>
                  </a:ext>
                </a:extLst>
              </a:tr>
            </a:tbl>
          </a:graphicData>
        </a:graphic>
      </p:graphicFrame>
    </p:spTree>
    <p:extLst>
      <p:ext uri="{BB962C8B-B14F-4D97-AF65-F5344CB8AC3E}">
        <p14:creationId xmlns:p14="http://schemas.microsoft.com/office/powerpoint/2010/main" val="1496945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5C5F-FE77-504E-A64B-017D08C6DB0F}"/>
              </a:ext>
            </a:extLst>
          </p:cNvPr>
          <p:cNvSpPr>
            <a:spLocks noGrp="1"/>
          </p:cNvSpPr>
          <p:nvPr>
            <p:ph type="title" idx="4294967295"/>
          </p:nvPr>
        </p:nvSpPr>
        <p:spPr>
          <a:xfrm>
            <a:off x="712159" y="255800"/>
            <a:ext cx="10515600" cy="1144588"/>
          </a:xfrm>
        </p:spPr>
        <p:txBody>
          <a:bodyPr>
            <a:noAutofit/>
          </a:bodyPr>
          <a:lstStyle/>
          <a:p>
            <a:r>
              <a:rPr lang="en-US" sz="2800" dirty="0"/>
              <a:t>COG AALL1331: Blinatumomab vs Chemo </a:t>
            </a:r>
            <a:br>
              <a:rPr lang="en-US" sz="2800" dirty="0"/>
            </a:br>
            <a:r>
              <a:rPr lang="en-US" sz="2800" dirty="0"/>
              <a:t>as Post-Reinduction Therapy for Children and </a:t>
            </a:r>
            <a:br>
              <a:rPr lang="en-US" sz="2800" dirty="0"/>
            </a:br>
            <a:r>
              <a:rPr lang="en-US" sz="2800" dirty="0"/>
              <a:t>Young Adults with Relapsed B-ALL</a:t>
            </a:r>
          </a:p>
        </p:txBody>
      </p:sp>
      <p:sp>
        <p:nvSpPr>
          <p:cNvPr id="4" name="TextBox 3">
            <a:extLst>
              <a:ext uri="{FF2B5EF4-FFF2-40B4-BE49-F238E27FC236}">
                <a16:creationId xmlns:a16="http://schemas.microsoft.com/office/drawing/2014/main" id="{6862AB2D-9110-554A-9AF9-43FE4D1CF680}"/>
              </a:ext>
            </a:extLst>
          </p:cNvPr>
          <p:cNvSpPr txBox="1"/>
          <p:nvPr/>
        </p:nvSpPr>
        <p:spPr>
          <a:xfrm>
            <a:off x="641409" y="6390963"/>
            <a:ext cx="33207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Brown PA et al. </a:t>
            </a: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Proc ASH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2019;LBA-1.</a:t>
            </a:r>
          </a:p>
        </p:txBody>
      </p:sp>
      <p:sp>
        <p:nvSpPr>
          <p:cNvPr id="5" name="Freeform: Shape 2">
            <a:extLst>
              <a:ext uri="{FF2B5EF4-FFF2-40B4-BE49-F238E27FC236}">
                <a16:creationId xmlns:a16="http://schemas.microsoft.com/office/drawing/2014/main" id="{01DCBA6F-4DAF-644C-8D27-EB0C8E2C545B}"/>
              </a:ext>
            </a:extLst>
          </p:cNvPr>
          <p:cNvSpPr/>
          <p:nvPr/>
        </p:nvSpPr>
        <p:spPr bwMode="auto">
          <a:xfrm>
            <a:off x="1519349" y="2315590"/>
            <a:ext cx="4273421" cy="2743200"/>
          </a:xfrm>
          <a:custGeom>
            <a:avLst/>
            <a:gdLst>
              <a:gd name="connsiteX0" fmla="*/ 0 w 4273421"/>
              <a:gd name="connsiteY0" fmla="*/ 0 h 2743200"/>
              <a:gd name="connsiteX1" fmla="*/ 0 w 4273421"/>
              <a:gd name="connsiteY1" fmla="*/ 2743200 h 2743200"/>
              <a:gd name="connsiteX2" fmla="*/ 4273421 w 4273421"/>
              <a:gd name="connsiteY2" fmla="*/ 2743200 h 2743200"/>
            </a:gdLst>
            <a:ahLst/>
            <a:cxnLst>
              <a:cxn ang="0">
                <a:pos x="connsiteX0" y="connsiteY0"/>
              </a:cxn>
              <a:cxn ang="0">
                <a:pos x="connsiteX1" y="connsiteY1"/>
              </a:cxn>
              <a:cxn ang="0">
                <a:pos x="connsiteX2" y="connsiteY2"/>
              </a:cxn>
            </a:cxnLst>
            <a:rect l="l" t="t" r="r" b="b"/>
            <a:pathLst>
              <a:path w="4273421" h="2743200">
                <a:moveTo>
                  <a:pt x="0" y="0"/>
                </a:moveTo>
                <a:lnTo>
                  <a:pt x="0" y="2743200"/>
                </a:lnTo>
                <a:lnTo>
                  <a:pt x="4273421" y="2743200"/>
                </a:lnTo>
              </a:path>
            </a:pathLst>
          </a:custGeom>
          <a:noFill/>
          <a:ln w="2857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6348ADB0-C10E-6640-8D87-C9C38AF4DA12}"/>
              </a:ext>
            </a:extLst>
          </p:cNvPr>
          <p:cNvGrpSpPr/>
          <p:nvPr/>
        </p:nvGrpSpPr>
        <p:grpSpPr>
          <a:xfrm>
            <a:off x="1444703" y="2315590"/>
            <a:ext cx="75325" cy="2640563"/>
            <a:chOff x="1511559" y="2164702"/>
            <a:chExt cx="111968" cy="762000"/>
          </a:xfrm>
        </p:grpSpPr>
        <p:cxnSp>
          <p:nvCxnSpPr>
            <p:cNvPr id="7" name="Straight Connector 6">
              <a:extLst>
                <a:ext uri="{FF2B5EF4-FFF2-40B4-BE49-F238E27FC236}">
                  <a16:creationId xmlns:a16="http://schemas.microsoft.com/office/drawing/2014/main" id="{905DBAF7-F2CF-7E40-9F66-C9B066E3019A}"/>
                </a:ext>
              </a:extLst>
            </p:cNvPr>
            <p:cNvCxnSpPr/>
            <p:nvPr/>
          </p:nvCxnSpPr>
          <p:spPr bwMode="auto">
            <a:xfrm>
              <a:off x="1511559" y="21647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512FF110-3DB3-2041-935F-440C1F4C89E3}"/>
                </a:ext>
              </a:extLst>
            </p:cNvPr>
            <p:cNvCxnSpPr/>
            <p:nvPr/>
          </p:nvCxnSpPr>
          <p:spPr bwMode="auto">
            <a:xfrm>
              <a:off x="1511559" y="23171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9CC6A342-3663-9747-A7AA-D3A5AE9A6075}"/>
                </a:ext>
              </a:extLst>
            </p:cNvPr>
            <p:cNvCxnSpPr/>
            <p:nvPr/>
          </p:nvCxnSpPr>
          <p:spPr bwMode="auto">
            <a:xfrm>
              <a:off x="1511559" y="24695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2ED72EE4-F26F-344C-AFDA-7E7AFC059F72}"/>
                </a:ext>
              </a:extLst>
            </p:cNvPr>
            <p:cNvCxnSpPr/>
            <p:nvPr/>
          </p:nvCxnSpPr>
          <p:spPr bwMode="auto">
            <a:xfrm>
              <a:off x="1511559" y="26219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D1CC7B6-A7F5-F140-B1DD-3C996499CBD8}"/>
                </a:ext>
              </a:extLst>
            </p:cNvPr>
            <p:cNvCxnSpPr/>
            <p:nvPr/>
          </p:nvCxnSpPr>
          <p:spPr bwMode="auto">
            <a:xfrm>
              <a:off x="1511559" y="27743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A7C9265E-AB6C-214C-97EC-35C748F11C16}"/>
                </a:ext>
              </a:extLst>
            </p:cNvPr>
            <p:cNvCxnSpPr/>
            <p:nvPr/>
          </p:nvCxnSpPr>
          <p:spPr bwMode="auto">
            <a:xfrm>
              <a:off x="1511559" y="2926702"/>
              <a:ext cx="111968" cy="0"/>
            </a:xfrm>
            <a:prstGeom prst="line">
              <a:avLst/>
            </a:prstGeom>
            <a:noFill/>
            <a:ln w="28575" cap="flat" cmpd="sng" algn="ctr">
              <a:solidFill>
                <a:schemeClr val="tx1"/>
              </a:solidFill>
              <a:prstDash val="solid"/>
              <a:round/>
              <a:headEnd type="none" w="med" len="med"/>
              <a:tailEnd type="none" w="med" len="med"/>
            </a:ln>
            <a:effectLst/>
          </p:spPr>
        </p:cxnSp>
      </p:grpSp>
      <p:sp>
        <p:nvSpPr>
          <p:cNvPr id="13" name="TextBox 12">
            <a:extLst>
              <a:ext uri="{FF2B5EF4-FFF2-40B4-BE49-F238E27FC236}">
                <a16:creationId xmlns:a16="http://schemas.microsoft.com/office/drawing/2014/main" id="{E88C2EF2-109B-BD41-B683-B316EF1CAEFE}"/>
              </a:ext>
            </a:extLst>
          </p:cNvPr>
          <p:cNvSpPr txBox="1"/>
          <p:nvPr/>
        </p:nvSpPr>
        <p:spPr bwMode="auto">
          <a:xfrm>
            <a:off x="1056609" y="2142973"/>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14" name="TextBox 13">
            <a:extLst>
              <a:ext uri="{FF2B5EF4-FFF2-40B4-BE49-F238E27FC236}">
                <a16:creationId xmlns:a16="http://schemas.microsoft.com/office/drawing/2014/main" id="{13642D2B-E8BF-A34D-BE9F-34DFB5AB6492}"/>
              </a:ext>
            </a:extLst>
          </p:cNvPr>
          <p:cNvSpPr txBox="1"/>
          <p:nvPr/>
        </p:nvSpPr>
        <p:spPr bwMode="auto">
          <a:xfrm>
            <a:off x="1056609" y="2668599"/>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p>
        </p:txBody>
      </p:sp>
      <p:sp>
        <p:nvSpPr>
          <p:cNvPr id="15" name="TextBox 14">
            <a:extLst>
              <a:ext uri="{FF2B5EF4-FFF2-40B4-BE49-F238E27FC236}">
                <a16:creationId xmlns:a16="http://schemas.microsoft.com/office/drawing/2014/main" id="{D5F4A75C-5EAC-F347-AF43-3B59639563C4}"/>
              </a:ext>
            </a:extLst>
          </p:cNvPr>
          <p:cNvSpPr txBox="1"/>
          <p:nvPr/>
        </p:nvSpPr>
        <p:spPr bwMode="auto">
          <a:xfrm>
            <a:off x="1056609" y="3212885"/>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a:t>
            </a:r>
          </a:p>
        </p:txBody>
      </p:sp>
      <p:sp>
        <p:nvSpPr>
          <p:cNvPr id="16" name="TextBox 15">
            <a:extLst>
              <a:ext uri="{FF2B5EF4-FFF2-40B4-BE49-F238E27FC236}">
                <a16:creationId xmlns:a16="http://schemas.microsoft.com/office/drawing/2014/main" id="{BB4D79E8-1499-044F-AFB0-87EEDAF1920A}"/>
              </a:ext>
            </a:extLst>
          </p:cNvPr>
          <p:cNvSpPr txBox="1"/>
          <p:nvPr/>
        </p:nvSpPr>
        <p:spPr bwMode="auto">
          <a:xfrm>
            <a:off x="1056609" y="3729179"/>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a:t>
            </a:r>
          </a:p>
        </p:txBody>
      </p:sp>
      <p:sp>
        <p:nvSpPr>
          <p:cNvPr id="17" name="TextBox 16">
            <a:extLst>
              <a:ext uri="{FF2B5EF4-FFF2-40B4-BE49-F238E27FC236}">
                <a16:creationId xmlns:a16="http://schemas.microsoft.com/office/drawing/2014/main" id="{6C29BFD2-2716-8B4C-9D2C-A0F5F0D13BAE}"/>
              </a:ext>
            </a:extLst>
          </p:cNvPr>
          <p:cNvSpPr txBox="1"/>
          <p:nvPr/>
        </p:nvSpPr>
        <p:spPr bwMode="auto">
          <a:xfrm>
            <a:off x="1056609" y="4236143"/>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a:t>
            </a:r>
          </a:p>
        </p:txBody>
      </p:sp>
      <p:sp>
        <p:nvSpPr>
          <p:cNvPr id="18" name="TextBox 17">
            <a:extLst>
              <a:ext uri="{FF2B5EF4-FFF2-40B4-BE49-F238E27FC236}">
                <a16:creationId xmlns:a16="http://schemas.microsoft.com/office/drawing/2014/main" id="{E380F5F1-CFD5-834F-8FB4-2C1BCA172652}"/>
              </a:ext>
            </a:extLst>
          </p:cNvPr>
          <p:cNvSpPr txBox="1"/>
          <p:nvPr/>
        </p:nvSpPr>
        <p:spPr bwMode="auto">
          <a:xfrm>
            <a:off x="1231335" y="478975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9" name="TextBox 18">
            <a:extLst>
              <a:ext uri="{FF2B5EF4-FFF2-40B4-BE49-F238E27FC236}">
                <a16:creationId xmlns:a16="http://schemas.microsoft.com/office/drawing/2014/main" id="{27E9EDF2-AD09-444D-9CCB-0D9DF471FA80}"/>
              </a:ext>
            </a:extLst>
          </p:cNvPr>
          <p:cNvSpPr txBox="1"/>
          <p:nvPr/>
        </p:nvSpPr>
        <p:spPr bwMode="auto">
          <a:xfrm rot="16200000">
            <a:off x="573660" y="3449264"/>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DFS</a:t>
            </a:r>
          </a:p>
        </p:txBody>
      </p:sp>
      <p:grpSp>
        <p:nvGrpSpPr>
          <p:cNvPr id="20" name="Group 19">
            <a:extLst>
              <a:ext uri="{FF2B5EF4-FFF2-40B4-BE49-F238E27FC236}">
                <a16:creationId xmlns:a16="http://schemas.microsoft.com/office/drawing/2014/main" id="{F1D1FD8D-7DBF-A64A-8C5B-930422E52B4D}"/>
              </a:ext>
            </a:extLst>
          </p:cNvPr>
          <p:cNvGrpSpPr/>
          <p:nvPr/>
        </p:nvGrpSpPr>
        <p:grpSpPr>
          <a:xfrm rot="5400000">
            <a:off x="2735438" y="3951557"/>
            <a:ext cx="76539" cy="2305877"/>
            <a:chOff x="1511559" y="2164702"/>
            <a:chExt cx="111968" cy="762000"/>
          </a:xfrm>
        </p:grpSpPr>
        <p:cxnSp>
          <p:nvCxnSpPr>
            <p:cNvPr id="21" name="Straight Connector 20">
              <a:extLst>
                <a:ext uri="{FF2B5EF4-FFF2-40B4-BE49-F238E27FC236}">
                  <a16:creationId xmlns:a16="http://schemas.microsoft.com/office/drawing/2014/main" id="{BEE58269-5FD7-9740-A2DC-0E5F5D7B65EB}"/>
                </a:ext>
              </a:extLst>
            </p:cNvPr>
            <p:cNvCxnSpPr/>
            <p:nvPr/>
          </p:nvCxnSpPr>
          <p:spPr bwMode="auto">
            <a:xfrm>
              <a:off x="1511559" y="21647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C760DB49-F04A-BA4F-905C-57852AA9E547}"/>
                </a:ext>
              </a:extLst>
            </p:cNvPr>
            <p:cNvCxnSpPr/>
            <p:nvPr/>
          </p:nvCxnSpPr>
          <p:spPr bwMode="auto">
            <a:xfrm>
              <a:off x="1511559" y="23171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20EB80A4-1B03-4F44-A988-0148E271DCAD}"/>
                </a:ext>
              </a:extLst>
            </p:cNvPr>
            <p:cNvCxnSpPr/>
            <p:nvPr/>
          </p:nvCxnSpPr>
          <p:spPr bwMode="auto">
            <a:xfrm>
              <a:off x="1511559" y="24695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ADC4850-43AD-9645-8FCC-32F4246836A2}"/>
                </a:ext>
              </a:extLst>
            </p:cNvPr>
            <p:cNvCxnSpPr/>
            <p:nvPr/>
          </p:nvCxnSpPr>
          <p:spPr bwMode="auto">
            <a:xfrm>
              <a:off x="1511559" y="26219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2BF6ED98-41AA-E443-9CDA-C3F8F72CEA56}"/>
                </a:ext>
              </a:extLst>
            </p:cNvPr>
            <p:cNvCxnSpPr/>
            <p:nvPr/>
          </p:nvCxnSpPr>
          <p:spPr bwMode="auto">
            <a:xfrm>
              <a:off x="1511559" y="27743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0885003C-9EF5-1E42-8248-DE18E00F6CFC}"/>
                </a:ext>
              </a:extLst>
            </p:cNvPr>
            <p:cNvCxnSpPr/>
            <p:nvPr/>
          </p:nvCxnSpPr>
          <p:spPr bwMode="auto">
            <a:xfrm>
              <a:off x="1511559" y="2926702"/>
              <a:ext cx="111968" cy="0"/>
            </a:xfrm>
            <a:prstGeom prst="line">
              <a:avLst/>
            </a:prstGeom>
            <a:noFill/>
            <a:ln w="28575" cap="flat" cmpd="sng" algn="ctr">
              <a:solidFill>
                <a:schemeClr val="tx1"/>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844F16D8-5A22-C34B-AD30-A524EEB26C7B}"/>
              </a:ext>
            </a:extLst>
          </p:cNvPr>
          <p:cNvGrpSpPr/>
          <p:nvPr/>
        </p:nvGrpSpPr>
        <p:grpSpPr>
          <a:xfrm rot="5400000">
            <a:off x="5048560" y="4406790"/>
            <a:ext cx="76539" cy="1383527"/>
            <a:chOff x="1511559" y="2469502"/>
            <a:chExt cx="111968" cy="457200"/>
          </a:xfrm>
        </p:grpSpPr>
        <p:cxnSp>
          <p:nvCxnSpPr>
            <p:cNvPr id="28" name="Straight Connector 27">
              <a:extLst>
                <a:ext uri="{FF2B5EF4-FFF2-40B4-BE49-F238E27FC236}">
                  <a16:creationId xmlns:a16="http://schemas.microsoft.com/office/drawing/2014/main" id="{BF71191A-63FC-DD40-872D-78862A4667FB}"/>
                </a:ext>
              </a:extLst>
            </p:cNvPr>
            <p:cNvCxnSpPr/>
            <p:nvPr/>
          </p:nvCxnSpPr>
          <p:spPr bwMode="auto">
            <a:xfrm>
              <a:off x="1511559" y="24695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4F41BBF-3226-4A4A-8979-8A4137DF6FC8}"/>
                </a:ext>
              </a:extLst>
            </p:cNvPr>
            <p:cNvCxnSpPr/>
            <p:nvPr/>
          </p:nvCxnSpPr>
          <p:spPr bwMode="auto">
            <a:xfrm>
              <a:off x="1511559" y="26219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3A52BC1-74AC-DC45-A42C-DD0197D9C642}"/>
                </a:ext>
              </a:extLst>
            </p:cNvPr>
            <p:cNvCxnSpPr/>
            <p:nvPr/>
          </p:nvCxnSpPr>
          <p:spPr bwMode="auto">
            <a:xfrm>
              <a:off x="1511559" y="27743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E20D620-A877-624E-AFE4-816F4C42983F}"/>
                </a:ext>
              </a:extLst>
            </p:cNvPr>
            <p:cNvCxnSpPr/>
            <p:nvPr/>
          </p:nvCxnSpPr>
          <p:spPr bwMode="auto">
            <a:xfrm>
              <a:off x="1511559" y="2926702"/>
              <a:ext cx="111968" cy="0"/>
            </a:xfrm>
            <a:prstGeom prst="line">
              <a:avLst/>
            </a:prstGeom>
            <a:noFill/>
            <a:ln w="28575" cap="flat" cmpd="sng" algn="ctr">
              <a:solidFill>
                <a:schemeClr val="tx1"/>
              </a:solidFill>
              <a:prstDash val="solid"/>
              <a:round/>
              <a:headEnd type="none" w="med" len="med"/>
              <a:tailEnd type="none" w="med" len="med"/>
            </a:ln>
            <a:effectLst/>
          </p:spPr>
        </p:cxnSp>
      </p:grpSp>
      <p:sp>
        <p:nvSpPr>
          <p:cNvPr id="32" name="TextBox 31">
            <a:extLst>
              <a:ext uri="{FF2B5EF4-FFF2-40B4-BE49-F238E27FC236}">
                <a16:creationId xmlns:a16="http://schemas.microsoft.com/office/drawing/2014/main" id="{74FD4C21-B969-F945-8D57-E912402C23CC}"/>
              </a:ext>
            </a:extLst>
          </p:cNvPr>
          <p:cNvSpPr txBox="1"/>
          <p:nvPr/>
        </p:nvSpPr>
        <p:spPr bwMode="auto">
          <a:xfrm>
            <a:off x="1477041" y="505723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33" name="TextBox 32">
            <a:extLst>
              <a:ext uri="{FF2B5EF4-FFF2-40B4-BE49-F238E27FC236}">
                <a16:creationId xmlns:a16="http://schemas.microsoft.com/office/drawing/2014/main" id="{28078336-110B-EF4B-8E78-C0FC4CA7281D}"/>
              </a:ext>
            </a:extLst>
          </p:cNvPr>
          <p:cNvSpPr txBox="1"/>
          <p:nvPr/>
        </p:nvSpPr>
        <p:spPr bwMode="auto">
          <a:xfrm>
            <a:off x="1843491"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a:t>
            </a:r>
          </a:p>
        </p:txBody>
      </p:sp>
      <p:sp>
        <p:nvSpPr>
          <p:cNvPr id="34" name="TextBox 33">
            <a:extLst>
              <a:ext uri="{FF2B5EF4-FFF2-40B4-BE49-F238E27FC236}">
                <a16:creationId xmlns:a16="http://schemas.microsoft.com/office/drawing/2014/main" id="{6FFEB8EF-8D1F-1E46-AC92-9C1CA166F505}"/>
              </a:ext>
            </a:extLst>
          </p:cNvPr>
          <p:cNvSpPr txBox="1"/>
          <p:nvPr/>
        </p:nvSpPr>
        <p:spPr bwMode="auto">
          <a:xfrm>
            <a:off x="2319352"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35" name="TextBox 34">
            <a:extLst>
              <a:ext uri="{FF2B5EF4-FFF2-40B4-BE49-F238E27FC236}">
                <a16:creationId xmlns:a16="http://schemas.microsoft.com/office/drawing/2014/main" id="{DB9567A2-26A5-3E43-B06F-3C3F4B868E6A}"/>
              </a:ext>
            </a:extLst>
          </p:cNvPr>
          <p:cNvSpPr txBox="1"/>
          <p:nvPr/>
        </p:nvSpPr>
        <p:spPr bwMode="auto">
          <a:xfrm>
            <a:off x="2779662"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36" name="TextBox 35">
            <a:extLst>
              <a:ext uri="{FF2B5EF4-FFF2-40B4-BE49-F238E27FC236}">
                <a16:creationId xmlns:a16="http://schemas.microsoft.com/office/drawing/2014/main" id="{25318E86-0BF1-E241-B0B2-B7DC22C5F336}"/>
              </a:ext>
            </a:extLst>
          </p:cNvPr>
          <p:cNvSpPr txBox="1"/>
          <p:nvPr/>
        </p:nvSpPr>
        <p:spPr bwMode="auto">
          <a:xfrm>
            <a:off x="3221311"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37" name="TextBox 36">
            <a:extLst>
              <a:ext uri="{FF2B5EF4-FFF2-40B4-BE49-F238E27FC236}">
                <a16:creationId xmlns:a16="http://schemas.microsoft.com/office/drawing/2014/main" id="{0783AA99-7375-8945-B154-61029E03B25D}"/>
              </a:ext>
            </a:extLst>
          </p:cNvPr>
          <p:cNvSpPr txBox="1"/>
          <p:nvPr/>
        </p:nvSpPr>
        <p:spPr bwMode="auto">
          <a:xfrm>
            <a:off x="3709613"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38" name="TextBox 37">
            <a:extLst>
              <a:ext uri="{FF2B5EF4-FFF2-40B4-BE49-F238E27FC236}">
                <a16:creationId xmlns:a16="http://schemas.microsoft.com/office/drawing/2014/main" id="{1D2C3FE4-EC7C-0A45-833C-7E0151241C59}"/>
              </a:ext>
            </a:extLst>
          </p:cNvPr>
          <p:cNvSpPr txBox="1"/>
          <p:nvPr/>
        </p:nvSpPr>
        <p:spPr bwMode="auto">
          <a:xfrm>
            <a:off x="4169923"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a:t>
            </a:r>
          </a:p>
        </p:txBody>
      </p:sp>
      <p:sp>
        <p:nvSpPr>
          <p:cNvPr id="39" name="TextBox 38">
            <a:extLst>
              <a:ext uri="{FF2B5EF4-FFF2-40B4-BE49-F238E27FC236}">
                <a16:creationId xmlns:a16="http://schemas.microsoft.com/office/drawing/2014/main" id="{8DD54A6E-D893-6F4C-8F93-5F4343DF9475}"/>
              </a:ext>
            </a:extLst>
          </p:cNvPr>
          <p:cNvSpPr txBox="1"/>
          <p:nvPr/>
        </p:nvSpPr>
        <p:spPr bwMode="auto">
          <a:xfrm>
            <a:off x="4630234"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a:t>
            </a:r>
          </a:p>
        </p:txBody>
      </p:sp>
      <p:sp>
        <p:nvSpPr>
          <p:cNvPr id="40" name="TextBox 39">
            <a:extLst>
              <a:ext uri="{FF2B5EF4-FFF2-40B4-BE49-F238E27FC236}">
                <a16:creationId xmlns:a16="http://schemas.microsoft.com/office/drawing/2014/main" id="{D7CC5D1E-501A-9443-937C-71325C1553D5}"/>
              </a:ext>
            </a:extLst>
          </p:cNvPr>
          <p:cNvSpPr txBox="1"/>
          <p:nvPr/>
        </p:nvSpPr>
        <p:spPr bwMode="auto">
          <a:xfrm>
            <a:off x="5081214"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a:t>
            </a:r>
          </a:p>
        </p:txBody>
      </p:sp>
      <p:sp>
        <p:nvSpPr>
          <p:cNvPr id="41" name="TextBox 40">
            <a:extLst>
              <a:ext uri="{FF2B5EF4-FFF2-40B4-BE49-F238E27FC236}">
                <a16:creationId xmlns:a16="http://schemas.microsoft.com/office/drawing/2014/main" id="{4EB42ED6-51DA-E04C-A69B-C28360606B0C}"/>
              </a:ext>
            </a:extLst>
          </p:cNvPr>
          <p:cNvSpPr txBox="1"/>
          <p:nvPr/>
        </p:nvSpPr>
        <p:spPr bwMode="auto">
          <a:xfrm>
            <a:off x="5520925" y="505723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a:t>
            </a:r>
          </a:p>
        </p:txBody>
      </p:sp>
      <p:sp>
        <p:nvSpPr>
          <p:cNvPr id="42" name="TextBox 41">
            <a:extLst>
              <a:ext uri="{FF2B5EF4-FFF2-40B4-BE49-F238E27FC236}">
                <a16:creationId xmlns:a16="http://schemas.microsoft.com/office/drawing/2014/main" id="{EEBA153F-198E-A547-BE34-23D7DB541C69}"/>
              </a:ext>
            </a:extLst>
          </p:cNvPr>
          <p:cNvSpPr txBox="1"/>
          <p:nvPr/>
        </p:nvSpPr>
        <p:spPr bwMode="auto">
          <a:xfrm>
            <a:off x="3405562" y="5453199"/>
            <a:ext cx="556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Yrs</a:t>
            </a:r>
          </a:p>
        </p:txBody>
      </p:sp>
      <p:sp>
        <p:nvSpPr>
          <p:cNvPr id="43" name="TextBox 42">
            <a:extLst>
              <a:ext uri="{FF2B5EF4-FFF2-40B4-BE49-F238E27FC236}">
                <a16:creationId xmlns:a16="http://schemas.microsoft.com/office/drawing/2014/main" id="{CCBB801E-A0DF-E64E-B5B7-05CB9EB1BC92}"/>
              </a:ext>
            </a:extLst>
          </p:cNvPr>
          <p:cNvSpPr txBox="1"/>
          <p:nvPr/>
        </p:nvSpPr>
        <p:spPr bwMode="auto">
          <a:xfrm>
            <a:off x="1871482" y="4245472"/>
            <a:ext cx="1529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Chemotherapy</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Blinatumomab</a:t>
            </a:r>
          </a:p>
        </p:txBody>
      </p:sp>
      <p:cxnSp>
        <p:nvCxnSpPr>
          <p:cNvPr id="44" name="Straight Connector 43">
            <a:extLst>
              <a:ext uri="{FF2B5EF4-FFF2-40B4-BE49-F238E27FC236}">
                <a16:creationId xmlns:a16="http://schemas.microsoft.com/office/drawing/2014/main" id="{1F948EE0-9DE0-1F4B-9A53-BAEF7A1CE178}"/>
              </a:ext>
            </a:extLst>
          </p:cNvPr>
          <p:cNvCxnSpPr/>
          <p:nvPr/>
        </p:nvCxnSpPr>
        <p:spPr bwMode="auto">
          <a:xfrm>
            <a:off x="1640647" y="4405647"/>
            <a:ext cx="261257" cy="0"/>
          </a:xfrm>
          <a:prstGeom prst="line">
            <a:avLst/>
          </a:prstGeom>
          <a:noFill/>
          <a:ln w="28575" cap="flat" cmpd="sng" algn="ctr">
            <a:solidFill>
              <a:schemeClr val="accent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34E4EEC9-8B0D-524C-A30E-F41611C22BE9}"/>
              </a:ext>
            </a:extLst>
          </p:cNvPr>
          <p:cNvCxnSpPr/>
          <p:nvPr/>
        </p:nvCxnSpPr>
        <p:spPr bwMode="auto">
          <a:xfrm>
            <a:off x="1634426" y="4688675"/>
            <a:ext cx="261257" cy="0"/>
          </a:xfrm>
          <a:prstGeom prst="line">
            <a:avLst/>
          </a:prstGeom>
          <a:noFill/>
          <a:ln w="28575" cap="flat" cmpd="sng" algn="ctr">
            <a:solidFill>
              <a:schemeClr val="accent1"/>
            </a:solidFill>
            <a:prstDash val="solid"/>
            <a:round/>
            <a:headEnd type="none" w="med" len="med"/>
            <a:tailEnd type="none" w="med" len="med"/>
          </a:ln>
          <a:effectLst/>
        </p:spPr>
      </p:cxnSp>
      <p:sp>
        <p:nvSpPr>
          <p:cNvPr id="46" name="TextBox 45">
            <a:extLst>
              <a:ext uri="{FF2B5EF4-FFF2-40B4-BE49-F238E27FC236}">
                <a16:creationId xmlns:a16="http://schemas.microsoft.com/office/drawing/2014/main" id="{1F2E9674-AD36-834B-B8F7-84F8BE6233A2}"/>
              </a:ext>
            </a:extLst>
          </p:cNvPr>
          <p:cNvSpPr txBox="1"/>
          <p:nvPr/>
        </p:nvSpPr>
        <p:spPr bwMode="auto">
          <a:xfrm>
            <a:off x="3292845" y="4248582"/>
            <a:ext cx="22252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41.0% at 2yr (n = 103)</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59.3% at 2yr (n = 105)</a:t>
            </a:r>
          </a:p>
        </p:txBody>
      </p:sp>
      <p:sp>
        <p:nvSpPr>
          <p:cNvPr id="47" name="TextBox 46">
            <a:extLst>
              <a:ext uri="{FF2B5EF4-FFF2-40B4-BE49-F238E27FC236}">
                <a16:creationId xmlns:a16="http://schemas.microsoft.com/office/drawing/2014/main" id="{C7B62291-A83B-A64D-9960-81F16DFF18BA}"/>
              </a:ext>
            </a:extLst>
          </p:cNvPr>
          <p:cNvSpPr txBox="1"/>
          <p:nvPr/>
        </p:nvSpPr>
        <p:spPr bwMode="auto">
          <a:xfrm>
            <a:off x="1915025" y="4736884"/>
            <a:ext cx="1069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0.050</a:t>
            </a:r>
          </a:p>
        </p:txBody>
      </p:sp>
      <p:sp>
        <p:nvSpPr>
          <p:cNvPr id="48" name="Freeform: Shape 65">
            <a:extLst>
              <a:ext uri="{FF2B5EF4-FFF2-40B4-BE49-F238E27FC236}">
                <a16:creationId xmlns:a16="http://schemas.microsoft.com/office/drawing/2014/main" id="{0FD2D8C0-788E-0B46-A2BE-3A9320792986}"/>
              </a:ext>
            </a:extLst>
          </p:cNvPr>
          <p:cNvSpPr/>
          <p:nvPr/>
        </p:nvSpPr>
        <p:spPr bwMode="auto">
          <a:xfrm>
            <a:off x="6843236" y="2395180"/>
            <a:ext cx="4273421" cy="2743200"/>
          </a:xfrm>
          <a:custGeom>
            <a:avLst/>
            <a:gdLst>
              <a:gd name="connsiteX0" fmla="*/ 0 w 4273421"/>
              <a:gd name="connsiteY0" fmla="*/ 0 h 2743200"/>
              <a:gd name="connsiteX1" fmla="*/ 0 w 4273421"/>
              <a:gd name="connsiteY1" fmla="*/ 2743200 h 2743200"/>
              <a:gd name="connsiteX2" fmla="*/ 4273421 w 4273421"/>
              <a:gd name="connsiteY2" fmla="*/ 2743200 h 2743200"/>
            </a:gdLst>
            <a:ahLst/>
            <a:cxnLst>
              <a:cxn ang="0">
                <a:pos x="connsiteX0" y="connsiteY0"/>
              </a:cxn>
              <a:cxn ang="0">
                <a:pos x="connsiteX1" y="connsiteY1"/>
              </a:cxn>
              <a:cxn ang="0">
                <a:pos x="connsiteX2" y="connsiteY2"/>
              </a:cxn>
            </a:cxnLst>
            <a:rect l="l" t="t" r="r" b="b"/>
            <a:pathLst>
              <a:path w="4273421" h="2743200">
                <a:moveTo>
                  <a:pt x="0" y="0"/>
                </a:moveTo>
                <a:lnTo>
                  <a:pt x="0" y="2743200"/>
                </a:lnTo>
                <a:lnTo>
                  <a:pt x="4273421" y="2743200"/>
                </a:lnTo>
              </a:path>
            </a:pathLst>
          </a:custGeom>
          <a:noFill/>
          <a:ln w="2857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9" name="Group 48">
            <a:extLst>
              <a:ext uri="{FF2B5EF4-FFF2-40B4-BE49-F238E27FC236}">
                <a16:creationId xmlns:a16="http://schemas.microsoft.com/office/drawing/2014/main" id="{17FB1BED-00CD-534C-A210-BA6B14BF7104}"/>
              </a:ext>
            </a:extLst>
          </p:cNvPr>
          <p:cNvGrpSpPr/>
          <p:nvPr/>
        </p:nvGrpSpPr>
        <p:grpSpPr>
          <a:xfrm>
            <a:off x="6768590" y="2395180"/>
            <a:ext cx="75325" cy="2640563"/>
            <a:chOff x="1511559" y="2164702"/>
            <a:chExt cx="111968" cy="762000"/>
          </a:xfrm>
        </p:grpSpPr>
        <p:cxnSp>
          <p:nvCxnSpPr>
            <p:cNvPr id="50" name="Straight Connector 49">
              <a:extLst>
                <a:ext uri="{FF2B5EF4-FFF2-40B4-BE49-F238E27FC236}">
                  <a16:creationId xmlns:a16="http://schemas.microsoft.com/office/drawing/2014/main" id="{54378587-ACD6-CD42-9BF8-9BC2A0FCF178}"/>
                </a:ext>
              </a:extLst>
            </p:cNvPr>
            <p:cNvCxnSpPr/>
            <p:nvPr/>
          </p:nvCxnSpPr>
          <p:spPr bwMode="auto">
            <a:xfrm>
              <a:off x="1511559" y="21647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ABF70F9F-E92C-564B-9D41-38C0A5BC7A0D}"/>
                </a:ext>
              </a:extLst>
            </p:cNvPr>
            <p:cNvCxnSpPr/>
            <p:nvPr/>
          </p:nvCxnSpPr>
          <p:spPr bwMode="auto">
            <a:xfrm>
              <a:off x="1511559" y="23171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1D0BF21F-0F31-D848-9191-8CFC1ABD6889}"/>
                </a:ext>
              </a:extLst>
            </p:cNvPr>
            <p:cNvCxnSpPr/>
            <p:nvPr/>
          </p:nvCxnSpPr>
          <p:spPr bwMode="auto">
            <a:xfrm>
              <a:off x="1511559" y="24695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A988102-09FA-1D48-839A-DC03CDAA7A1C}"/>
                </a:ext>
              </a:extLst>
            </p:cNvPr>
            <p:cNvCxnSpPr/>
            <p:nvPr/>
          </p:nvCxnSpPr>
          <p:spPr bwMode="auto">
            <a:xfrm>
              <a:off x="1511559" y="26219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37D4D4A8-FE0B-D244-BF62-D53BE39C1099}"/>
                </a:ext>
              </a:extLst>
            </p:cNvPr>
            <p:cNvCxnSpPr/>
            <p:nvPr/>
          </p:nvCxnSpPr>
          <p:spPr bwMode="auto">
            <a:xfrm>
              <a:off x="1511559" y="27743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847EAB9C-7FE0-6044-9273-18EA5082317D}"/>
                </a:ext>
              </a:extLst>
            </p:cNvPr>
            <p:cNvCxnSpPr/>
            <p:nvPr/>
          </p:nvCxnSpPr>
          <p:spPr bwMode="auto">
            <a:xfrm>
              <a:off x="1511559" y="2926702"/>
              <a:ext cx="111968" cy="0"/>
            </a:xfrm>
            <a:prstGeom prst="line">
              <a:avLst/>
            </a:prstGeom>
            <a:noFill/>
            <a:ln w="28575" cap="flat" cmpd="sng" algn="ctr">
              <a:solidFill>
                <a:schemeClr val="tx1"/>
              </a:solidFill>
              <a:prstDash val="solid"/>
              <a:round/>
              <a:headEnd type="none" w="med" len="med"/>
              <a:tailEnd type="none" w="med" len="med"/>
            </a:ln>
            <a:effectLst/>
          </p:spPr>
        </p:cxnSp>
      </p:grpSp>
      <p:sp>
        <p:nvSpPr>
          <p:cNvPr id="56" name="TextBox 55">
            <a:extLst>
              <a:ext uri="{FF2B5EF4-FFF2-40B4-BE49-F238E27FC236}">
                <a16:creationId xmlns:a16="http://schemas.microsoft.com/office/drawing/2014/main" id="{B10AF3F6-EDB9-3C45-AB7A-BA8B37AC9C9C}"/>
              </a:ext>
            </a:extLst>
          </p:cNvPr>
          <p:cNvSpPr txBox="1"/>
          <p:nvPr/>
        </p:nvSpPr>
        <p:spPr bwMode="auto">
          <a:xfrm>
            <a:off x="6380496" y="2222563"/>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57" name="TextBox 56">
            <a:extLst>
              <a:ext uri="{FF2B5EF4-FFF2-40B4-BE49-F238E27FC236}">
                <a16:creationId xmlns:a16="http://schemas.microsoft.com/office/drawing/2014/main" id="{60271B4C-63EF-244B-81FF-94FB62DDA26A}"/>
              </a:ext>
            </a:extLst>
          </p:cNvPr>
          <p:cNvSpPr txBox="1"/>
          <p:nvPr/>
        </p:nvSpPr>
        <p:spPr bwMode="auto">
          <a:xfrm>
            <a:off x="6380496" y="2748189"/>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p>
        </p:txBody>
      </p:sp>
      <p:sp>
        <p:nvSpPr>
          <p:cNvPr id="58" name="TextBox 57">
            <a:extLst>
              <a:ext uri="{FF2B5EF4-FFF2-40B4-BE49-F238E27FC236}">
                <a16:creationId xmlns:a16="http://schemas.microsoft.com/office/drawing/2014/main" id="{6F2BA82F-B3B2-3943-BFCB-76B2D9B237FC}"/>
              </a:ext>
            </a:extLst>
          </p:cNvPr>
          <p:cNvSpPr txBox="1"/>
          <p:nvPr/>
        </p:nvSpPr>
        <p:spPr bwMode="auto">
          <a:xfrm>
            <a:off x="6380496" y="3292475"/>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a:t>
            </a:r>
          </a:p>
        </p:txBody>
      </p:sp>
      <p:sp>
        <p:nvSpPr>
          <p:cNvPr id="59" name="TextBox 58">
            <a:extLst>
              <a:ext uri="{FF2B5EF4-FFF2-40B4-BE49-F238E27FC236}">
                <a16:creationId xmlns:a16="http://schemas.microsoft.com/office/drawing/2014/main" id="{9972C5F0-ED72-5147-B369-F8CA46A2B85C}"/>
              </a:ext>
            </a:extLst>
          </p:cNvPr>
          <p:cNvSpPr txBox="1"/>
          <p:nvPr/>
        </p:nvSpPr>
        <p:spPr bwMode="auto">
          <a:xfrm>
            <a:off x="6380496" y="3808769"/>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a:t>
            </a:r>
          </a:p>
        </p:txBody>
      </p:sp>
      <p:sp>
        <p:nvSpPr>
          <p:cNvPr id="60" name="TextBox 59">
            <a:extLst>
              <a:ext uri="{FF2B5EF4-FFF2-40B4-BE49-F238E27FC236}">
                <a16:creationId xmlns:a16="http://schemas.microsoft.com/office/drawing/2014/main" id="{4F563659-63C4-2C43-95A3-99103E58D74B}"/>
              </a:ext>
            </a:extLst>
          </p:cNvPr>
          <p:cNvSpPr txBox="1"/>
          <p:nvPr/>
        </p:nvSpPr>
        <p:spPr bwMode="auto">
          <a:xfrm>
            <a:off x="6380496" y="4315733"/>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a:t>
            </a:r>
          </a:p>
        </p:txBody>
      </p:sp>
      <p:sp>
        <p:nvSpPr>
          <p:cNvPr id="61" name="TextBox 60">
            <a:extLst>
              <a:ext uri="{FF2B5EF4-FFF2-40B4-BE49-F238E27FC236}">
                <a16:creationId xmlns:a16="http://schemas.microsoft.com/office/drawing/2014/main" id="{9A23F69E-6D96-C949-B8AB-E848CD3F06E5}"/>
              </a:ext>
            </a:extLst>
          </p:cNvPr>
          <p:cNvSpPr txBox="1"/>
          <p:nvPr/>
        </p:nvSpPr>
        <p:spPr bwMode="auto">
          <a:xfrm>
            <a:off x="6555222" y="486934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62" name="TextBox 61">
            <a:extLst>
              <a:ext uri="{FF2B5EF4-FFF2-40B4-BE49-F238E27FC236}">
                <a16:creationId xmlns:a16="http://schemas.microsoft.com/office/drawing/2014/main" id="{E81FB105-ECE1-C74C-BF80-60F284EC9512}"/>
              </a:ext>
            </a:extLst>
          </p:cNvPr>
          <p:cNvSpPr txBox="1"/>
          <p:nvPr/>
        </p:nvSpPr>
        <p:spPr bwMode="auto">
          <a:xfrm rot="16200000">
            <a:off x="5961667" y="3528854"/>
            <a:ext cx="518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a:t>
            </a:r>
          </a:p>
        </p:txBody>
      </p:sp>
      <p:grpSp>
        <p:nvGrpSpPr>
          <p:cNvPr id="63" name="Group 62">
            <a:extLst>
              <a:ext uri="{FF2B5EF4-FFF2-40B4-BE49-F238E27FC236}">
                <a16:creationId xmlns:a16="http://schemas.microsoft.com/office/drawing/2014/main" id="{CF4F5696-459F-8A41-A627-18FD48CDC687}"/>
              </a:ext>
            </a:extLst>
          </p:cNvPr>
          <p:cNvGrpSpPr/>
          <p:nvPr/>
        </p:nvGrpSpPr>
        <p:grpSpPr>
          <a:xfrm rot="5400000">
            <a:off x="8059325" y="4031147"/>
            <a:ext cx="76539" cy="2305877"/>
            <a:chOff x="1511559" y="2164702"/>
            <a:chExt cx="111968" cy="762000"/>
          </a:xfrm>
        </p:grpSpPr>
        <p:cxnSp>
          <p:nvCxnSpPr>
            <p:cNvPr id="64" name="Straight Connector 63">
              <a:extLst>
                <a:ext uri="{FF2B5EF4-FFF2-40B4-BE49-F238E27FC236}">
                  <a16:creationId xmlns:a16="http://schemas.microsoft.com/office/drawing/2014/main" id="{BAC21A14-5387-014C-9F65-9134B3B67380}"/>
                </a:ext>
              </a:extLst>
            </p:cNvPr>
            <p:cNvCxnSpPr/>
            <p:nvPr/>
          </p:nvCxnSpPr>
          <p:spPr bwMode="auto">
            <a:xfrm>
              <a:off x="1511559" y="21647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85AB6E05-5408-8349-9758-B0382BD77324}"/>
                </a:ext>
              </a:extLst>
            </p:cNvPr>
            <p:cNvCxnSpPr/>
            <p:nvPr/>
          </p:nvCxnSpPr>
          <p:spPr bwMode="auto">
            <a:xfrm>
              <a:off x="1511559" y="23171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FF0C7EB-E17A-F74D-876A-C53619C19A10}"/>
                </a:ext>
              </a:extLst>
            </p:cNvPr>
            <p:cNvCxnSpPr/>
            <p:nvPr/>
          </p:nvCxnSpPr>
          <p:spPr bwMode="auto">
            <a:xfrm>
              <a:off x="1511559" y="24695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B44ADE85-7711-A642-9A4C-7D468B8A605F}"/>
                </a:ext>
              </a:extLst>
            </p:cNvPr>
            <p:cNvCxnSpPr/>
            <p:nvPr/>
          </p:nvCxnSpPr>
          <p:spPr bwMode="auto">
            <a:xfrm>
              <a:off x="1511559" y="26219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AD1ACCD8-2740-7342-A7E6-CD5BDC54D531}"/>
                </a:ext>
              </a:extLst>
            </p:cNvPr>
            <p:cNvCxnSpPr/>
            <p:nvPr/>
          </p:nvCxnSpPr>
          <p:spPr bwMode="auto">
            <a:xfrm>
              <a:off x="1511559" y="27743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5C6011FA-868A-A64E-AC4F-2397612DDCED}"/>
                </a:ext>
              </a:extLst>
            </p:cNvPr>
            <p:cNvCxnSpPr/>
            <p:nvPr/>
          </p:nvCxnSpPr>
          <p:spPr bwMode="auto">
            <a:xfrm>
              <a:off x="1511559" y="2926702"/>
              <a:ext cx="111968" cy="0"/>
            </a:xfrm>
            <a:prstGeom prst="line">
              <a:avLst/>
            </a:prstGeom>
            <a:noFill/>
            <a:ln w="28575" cap="flat" cmpd="sng" algn="ctr">
              <a:solidFill>
                <a:schemeClr val="tx1"/>
              </a:solidFill>
              <a:prstDash val="solid"/>
              <a:round/>
              <a:headEnd type="none" w="med" len="med"/>
              <a:tailEnd type="none" w="med" len="med"/>
            </a:ln>
            <a:effectLst/>
          </p:spPr>
        </p:cxnSp>
      </p:grpSp>
      <p:grpSp>
        <p:nvGrpSpPr>
          <p:cNvPr id="70" name="Group 69">
            <a:extLst>
              <a:ext uri="{FF2B5EF4-FFF2-40B4-BE49-F238E27FC236}">
                <a16:creationId xmlns:a16="http://schemas.microsoft.com/office/drawing/2014/main" id="{B76FF616-A2F5-3348-BF0D-1704F12A0411}"/>
              </a:ext>
            </a:extLst>
          </p:cNvPr>
          <p:cNvGrpSpPr/>
          <p:nvPr/>
        </p:nvGrpSpPr>
        <p:grpSpPr>
          <a:xfrm rot="5400000">
            <a:off x="10372447" y="4495433"/>
            <a:ext cx="76539" cy="1383527"/>
            <a:chOff x="1511559" y="2469502"/>
            <a:chExt cx="111968" cy="457200"/>
          </a:xfrm>
        </p:grpSpPr>
        <p:cxnSp>
          <p:nvCxnSpPr>
            <p:cNvPr id="71" name="Straight Connector 70">
              <a:extLst>
                <a:ext uri="{FF2B5EF4-FFF2-40B4-BE49-F238E27FC236}">
                  <a16:creationId xmlns:a16="http://schemas.microsoft.com/office/drawing/2014/main" id="{8EBF6A5D-9B72-4642-8132-C84A04E17CC0}"/>
                </a:ext>
              </a:extLst>
            </p:cNvPr>
            <p:cNvCxnSpPr/>
            <p:nvPr/>
          </p:nvCxnSpPr>
          <p:spPr bwMode="auto">
            <a:xfrm>
              <a:off x="1511559" y="24695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DFA4627F-754E-C941-95C4-A0F731B14097}"/>
                </a:ext>
              </a:extLst>
            </p:cNvPr>
            <p:cNvCxnSpPr/>
            <p:nvPr/>
          </p:nvCxnSpPr>
          <p:spPr bwMode="auto">
            <a:xfrm>
              <a:off x="1511559" y="26219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50902664-CFAF-9A4B-8BF9-ADE623B467FC}"/>
                </a:ext>
              </a:extLst>
            </p:cNvPr>
            <p:cNvCxnSpPr/>
            <p:nvPr/>
          </p:nvCxnSpPr>
          <p:spPr bwMode="auto">
            <a:xfrm>
              <a:off x="1511559" y="2774302"/>
              <a:ext cx="111968" cy="0"/>
            </a:xfrm>
            <a:prstGeom prst="line">
              <a:avLst/>
            </a:prstGeom>
            <a:noFill/>
            <a:ln w="28575"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4284AC4C-7257-A345-87AE-C73A6C3038C6}"/>
                </a:ext>
              </a:extLst>
            </p:cNvPr>
            <p:cNvCxnSpPr/>
            <p:nvPr/>
          </p:nvCxnSpPr>
          <p:spPr bwMode="auto">
            <a:xfrm>
              <a:off x="1511559" y="2926702"/>
              <a:ext cx="111968" cy="0"/>
            </a:xfrm>
            <a:prstGeom prst="line">
              <a:avLst/>
            </a:prstGeom>
            <a:noFill/>
            <a:ln w="28575" cap="flat" cmpd="sng" algn="ctr">
              <a:solidFill>
                <a:schemeClr val="tx1"/>
              </a:solidFill>
              <a:prstDash val="solid"/>
              <a:round/>
              <a:headEnd type="none" w="med" len="med"/>
              <a:tailEnd type="none" w="med" len="med"/>
            </a:ln>
            <a:effectLst/>
          </p:spPr>
        </p:cxnSp>
      </p:grpSp>
      <p:sp>
        <p:nvSpPr>
          <p:cNvPr id="75" name="TextBox 74">
            <a:extLst>
              <a:ext uri="{FF2B5EF4-FFF2-40B4-BE49-F238E27FC236}">
                <a16:creationId xmlns:a16="http://schemas.microsoft.com/office/drawing/2014/main" id="{D7E658CA-880C-E54F-B5F3-34AB34A9E3C2}"/>
              </a:ext>
            </a:extLst>
          </p:cNvPr>
          <p:cNvSpPr txBox="1"/>
          <p:nvPr/>
        </p:nvSpPr>
        <p:spPr bwMode="auto">
          <a:xfrm>
            <a:off x="6800928" y="513682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76" name="TextBox 75">
            <a:extLst>
              <a:ext uri="{FF2B5EF4-FFF2-40B4-BE49-F238E27FC236}">
                <a16:creationId xmlns:a16="http://schemas.microsoft.com/office/drawing/2014/main" id="{49C1911F-AF0B-C840-A2A7-F26B861FB7A2}"/>
              </a:ext>
            </a:extLst>
          </p:cNvPr>
          <p:cNvSpPr txBox="1"/>
          <p:nvPr/>
        </p:nvSpPr>
        <p:spPr bwMode="auto">
          <a:xfrm>
            <a:off x="7167378"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a:t>
            </a:r>
          </a:p>
        </p:txBody>
      </p:sp>
      <p:sp>
        <p:nvSpPr>
          <p:cNvPr id="77" name="TextBox 76">
            <a:extLst>
              <a:ext uri="{FF2B5EF4-FFF2-40B4-BE49-F238E27FC236}">
                <a16:creationId xmlns:a16="http://schemas.microsoft.com/office/drawing/2014/main" id="{72A3E13D-0DD5-7844-97E9-5AF68E3D9A61}"/>
              </a:ext>
            </a:extLst>
          </p:cNvPr>
          <p:cNvSpPr txBox="1"/>
          <p:nvPr/>
        </p:nvSpPr>
        <p:spPr bwMode="auto">
          <a:xfrm>
            <a:off x="7643239"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78" name="TextBox 77">
            <a:extLst>
              <a:ext uri="{FF2B5EF4-FFF2-40B4-BE49-F238E27FC236}">
                <a16:creationId xmlns:a16="http://schemas.microsoft.com/office/drawing/2014/main" id="{A31D9F31-4017-E340-BED4-7E19B0185FFA}"/>
              </a:ext>
            </a:extLst>
          </p:cNvPr>
          <p:cNvSpPr txBox="1"/>
          <p:nvPr/>
        </p:nvSpPr>
        <p:spPr bwMode="auto">
          <a:xfrm>
            <a:off x="8103549"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79" name="TextBox 78">
            <a:extLst>
              <a:ext uri="{FF2B5EF4-FFF2-40B4-BE49-F238E27FC236}">
                <a16:creationId xmlns:a16="http://schemas.microsoft.com/office/drawing/2014/main" id="{84C9AB5E-C0F0-A541-9052-9E05587E694F}"/>
              </a:ext>
            </a:extLst>
          </p:cNvPr>
          <p:cNvSpPr txBox="1"/>
          <p:nvPr/>
        </p:nvSpPr>
        <p:spPr bwMode="auto">
          <a:xfrm>
            <a:off x="8545198"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80" name="TextBox 79">
            <a:extLst>
              <a:ext uri="{FF2B5EF4-FFF2-40B4-BE49-F238E27FC236}">
                <a16:creationId xmlns:a16="http://schemas.microsoft.com/office/drawing/2014/main" id="{A3058013-EA84-0E4D-A824-013B1BACEFC2}"/>
              </a:ext>
            </a:extLst>
          </p:cNvPr>
          <p:cNvSpPr txBox="1"/>
          <p:nvPr/>
        </p:nvSpPr>
        <p:spPr bwMode="auto">
          <a:xfrm>
            <a:off x="9033500"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81" name="TextBox 80">
            <a:extLst>
              <a:ext uri="{FF2B5EF4-FFF2-40B4-BE49-F238E27FC236}">
                <a16:creationId xmlns:a16="http://schemas.microsoft.com/office/drawing/2014/main" id="{4CE3F6D1-4395-4C44-832B-4D734D5A92BF}"/>
              </a:ext>
            </a:extLst>
          </p:cNvPr>
          <p:cNvSpPr txBox="1"/>
          <p:nvPr/>
        </p:nvSpPr>
        <p:spPr bwMode="auto">
          <a:xfrm>
            <a:off x="9493810"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a:t>
            </a:r>
          </a:p>
        </p:txBody>
      </p:sp>
      <p:sp>
        <p:nvSpPr>
          <p:cNvPr id="82" name="TextBox 81">
            <a:extLst>
              <a:ext uri="{FF2B5EF4-FFF2-40B4-BE49-F238E27FC236}">
                <a16:creationId xmlns:a16="http://schemas.microsoft.com/office/drawing/2014/main" id="{C9A24212-CAEC-2A40-BABE-38BE572A0E24}"/>
              </a:ext>
            </a:extLst>
          </p:cNvPr>
          <p:cNvSpPr txBox="1"/>
          <p:nvPr/>
        </p:nvSpPr>
        <p:spPr bwMode="auto">
          <a:xfrm>
            <a:off x="9954121"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a:t>
            </a:r>
          </a:p>
        </p:txBody>
      </p:sp>
      <p:sp>
        <p:nvSpPr>
          <p:cNvPr id="83" name="TextBox 82">
            <a:extLst>
              <a:ext uri="{FF2B5EF4-FFF2-40B4-BE49-F238E27FC236}">
                <a16:creationId xmlns:a16="http://schemas.microsoft.com/office/drawing/2014/main" id="{C9BD0C9D-6994-9841-9930-6365C73D8587}"/>
              </a:ext>
            </a:extLst>
          </p:cNvPr>
          <p:cNvSpPr txBox="1"/>
          <p:nvPr/>
        </p:nvSpPr>
        <p:spPr bwMode="auto">
          <a:xfrm>
            <a:off x="10405101"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a:t>
            </a:r>
          </a:p>
        </p:txBody>
      </p:sp>
      <p:sp>
        <p:nvSpPr>
          <p:cNvPr id="84" name="TextBox 83">
            <a:extLst>
              <a:ext uri="{FF2B5EF4-FFF2-40B4-BE49-F238E27FC236}">
                <a16:creationId xmlns:a16="http://schemas.microsoft.com/office/drawing/2014/main" id="{7AF733D0-C924-FE43-9837-6F4E727E7FCF}"/>
              </a:ext>
            </a:extLst>
          </p:cNvPr>
          <p:cNvSpPr txBox="1"/>
          <p:nvPr/>
        </p:nvSpPr>
        <p:spPr bwMode="auto">
          <a:xfrm>
            <a:off x="10862723" y="5136824"/>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a:t>
            </a:r>
          </a:p>
        </p:txBody>
      </p:sp>
      <p:sp>
        <p:nvSpPr>
          <p:cNvPr id="85" name="TextBox 84">
            <a:extLst>
              <a:ext uri="{FF2B5EF4-FFF2-40B4-BE49-F238E27FC236}">
                <a16:creationId xmlns:a16="http://schemas.microsoft.com/office/drawing/2014/main" id="{B6CDFF45-340F-4D4F-B810-98B08C63D70A}"/>
              </a:ext>
            </a:extLst>
          </p:cNvPr>
          <p:cNvSpPr txBox="1"/>
          <p:nvPr/>
        </p:nvSpPr>
        <p:spPr bwMode="auto">
          <a:xfrm>
            <a:off x="8729449" y="5532789"/>
            <a:ext cx="556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Yrs</a:t>
            </a:r>
          </a:p>
        </p:txBody>
      </p:sp>
      <p:sp>
        <p:nvSpPr>
          <p:cNvPr id="86" name="TextBox 85">
            <a:extLst>
              <a:ext uri="{FF2B5EF4-FFF2-40B4-BE49-F238E27FC236}">
                <a16:creationId xmlns:a16="http://schemas.microsoft.com/office/drawing/2014/main" id="{C5A89A64-793E-2C46-A37F-D02DA6852E1D}"/>
              </a:ext>
            </a:extLst>
          </p:cNvPr>
          <p:cNvSpPr txBox="1"/>
          <p:nvPr/>
        </p:nvSpPr>
        <p:spPr bwMode="auto">
          <a:xfrm>
            <a:off x="7195369" y="4325062"/>
            <a:ext cx="1529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Chemotherapy</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Blinatumomab</a:t>
            </a:r>
          </a:p>
        </p:txBody>
      </p:sp>
      <p:cxnSp>
        <p:nvCxnSpPr>
          <p:cNvPr id="87" name="Straight Connector 86">
            <a:extLst>
              <a:ext uri="{FF2B5EF4-FFF2-40B4-BE49-F238E27FC236}">
                <a16:creationId xmlns:a16="http://schemas.microsoft.com/office/drawing/2014/main" id="{752D04AE-0428-3042-8783-7CF5BDEA44A0}"/>
              </a:ext>
            </a:extLst>
          </p:cNvPr>
          <p:cNvCxnSpPr/>
          <p:nvPr/>
        </p:nvCxnSpPr>
        <p:spPr bwMode="auto">
          <a:xfrm>
            <a:off x="6964534" y="4485237"/>
            <a:ext cx="261257" cy="0"/>
          </a:xfrm>
          <a:prstGeom prst="line">
            <a:avLst/>
          </a:prstGeom>
          <a:noFill/>
          <a:ln w="28575" cap="flat" cmpd="sng" algn="ctr">
            <a:solidFill>
              <a:schemeClr val="accent3"/>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1ABA1924-1BAC-EF4B-8E85-4056763B9475}"/>
              </a:ext>
            </a:extLst>
          </p:cNvPr>
          <p:cNvCxnSpPr/>
          <p:nvPr/>
        </p:nvCxnSpPr>
        <p:spPr bwMode="auto">
          <a:xfrm>
            <a:off x="6958313" y="4768265"/>
            <a:ext cx="261257" cy="0"/>
          </a:xfrm>
          <a:prstGeom prst="line">
            <a:avLst/>
          </a:prstGeom>
          <a:noFill/>
          <a:ln w="28575" cap="flat" cmpd="sng" algn="ctr">
            <a:solidFill>
              <a:schemeClr val="accent1"/>
            </a:solidFill>
            <a:prstDash val="solid"/>
            <a:round/>
            <a:headEnd type="none" w="med" len="med"/>
            <a:tailEnd type="none" w="med" len="med"/>
          </a:ln>
          <a:effectLst/>
        </p:spPr>
      </p:cxnSp>
      <p:sp>
        <p:nvSpPr>
          <p:cNvPr id="89" name="TextBox 88">
            <a:extLst>
              <a:ext uri="{FF2B5EF4-FFF2-40B4-BE49-F238E27FC236}">
                <a16:creationId xmlns:a16="http://schemas.microsoft.com/office/drawing/2014/main" id="{2D166CA8-FCE7-594C-A423-B89A1DFE92BE}"/>
              </a:ext>
            </a:extLst>
          </p:cNvPr>
          <p:cNvSpPr txBox="1"/>
          <p:nvPr/>
        </p:nvSpPr>
        <p:spPr bwMode="auto">
          <a:xfrm>
            <a:off x="8616732" y="4328172"/>
            <a:ext cx="22829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59.2% at 2yr (n = 103)</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79.4 % at 2yr (n = 105)</a:t>
            </a:r>
          </a:p>
        </p:txBody>
      </p:sp>
      <p:sp>
        <p:nvSpPr>
          <p:cNvPr id="90" name="TextBox 89">
            <a:extLst>
              <a:ext uri="{FF2B5EF4-FFF2-40B4-BE49-F238E27FC236}">
                <a16:creationId xmlns:a16="http://schemas.microsoft.com/office/drawing/2014/main" id="{7431B488-9D10-844F-AAF1-20371077D7CA}"/>
              </a:ext>
            </a:extLst>
          </p:cNvPr>
          <p:cNvSpPr txBox="1"/>
          <p:nvPr/>
        </p:nvSpPr>
        <p:spPr bwMode="auto">
          <a:xfrm>
            <a:off x="7238912" y="4816474"/>
            <a:ext cx="1069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0.005</a:t>
            </a:r>
          </a:p>
        </p:txBody>
      </p:sp>
      <p:sp>
        <p:nvSpPr>
          <p:cNvPr id="91" name="Freeform: Shape 119">
            <a:extLst>
              <a:ext uri="{FF2B5EF4-FFF2-40B4-BE49-F238E27FC236}">
                <a16:creationId xmlns:a16="http://schemas.microsoft.com/office/drawing/2014/main" id="{D0A2C9CE-42C3-C645-AFC0-5042FF9EEFC1}"/>
              </a:ext>
            </a:extLst>
          </p:cNvPr>
          <p:cNvSpPr/>
          <p:nvPr/>
        </p:nvSpPr>
        <p:spPr bwMode="auto">
          <a:xfrm>
            <a:off x="1614837" y="2330046"/>
            <a:ext cx="3922905" cy="1558343"/>
          </a:xfrm>
          <a:custGeom>
            <a:avLst/>
            <a:gdLst>
              <a:gd name="connsiteX0" fmla="*/ 3922905 w 3922905"/>
              <a:gd name="connsiteY0" fmla="*/ 1558343 h 1558343"/>
              <a:gd name="connsiteX1" fmla="*/ 1815921 w 3922905"/>
              <a:gd name="connsiteY1" fmla="*/ 1558343 h 1558343"/>
              <a:gd name="connsiteX2" fmla="*/ 1815921 w 3922905"/>
              <a:gd name="connsiteY2" fmla="*/ 1506828 h 1558343"/>
              <a:gd name="connsiteX3" fmla="*/ 1769557 w 3922905"/>
              <a:gd name="connsiteY3" fmla="*/ 1506828 h 1558343"/>
              <a:gd name="connsiteX4" fmla="*/ 1769557 w 3922905"/>
              <a:gd name="connsiteY4" fmla="*/ 1442434 h 1558343"/>
              <a:gd name="connsiteX5" fmla="*/ 1702587 w 3922905"/>
              <a:gd name="connsiteY5" fmla="*/ 1442434 h 1558343"/>
              <a:gd name="connsiteX6" fmla="*/ 1702587 w 3922905"/>
              <a:gd name="connsiteY6" fmla="*/ 1380615 h 1558343"/>
              <a:gd name="connsiteX7" fmla="*/ 1290463 w 3922905"/>
              <a:gd name="connsiteY7" fmla="*/ 1380615 h 1558343"/>
              <a:gd name="connsiteX8" fmla="*/ 1290463 w 3922905"/>
              <a:gd name="connsiteY8" fmla="*/ 1349706 h 1558343"/>
              <a:gd name="connsiteX9" fmla="*/ 1246675 w 3922905"/>
              <a:gd name="connsiteY9" fmla="*/ 1349706 h 1558343"/>
              <a:gd name="connsiteX10" fmla="*/ 1246675 w 3922905"/>
              <a:gd name="connsiteY10" fmla="*/ 1254402 h 1558343"/>
              <a:gd name="connsiteX11" fmla="*/ 1066370 w 3922905"/>
              <a:gd name="connsiteY11" fmla="*/ 1254402 h 1558343"/>
              <a:gd name="connsiteX12" fmla="*/ 1066370 w 3922905"/>
              <a:gd name="connsiteY12" fmla="*/ 1182280 h 1558343"/>
              <a:gd name="connsiteX13" fmla="*/ 960764 w 3922905"/>
              <a:gd name="connsiteY13" fmla="*/ 1182280 h 1558343"/>
              <a:gd name="connsiteX14" fmla="*/ 960764 w 3922905"/>
              <a:gd name="connsiteY14" fmla="*/ 1135916 h 1558343"/>
              <a:gd name="connsiteX15" fmla="*/ 857733 w 3922905"/>
              <a:gd name="connsiteY15" fmla="*/ 1135916 h 1558343"/>
              <a:gd name="connsiteX16" fmla="*/ 857733 w 3922905"/>
              <a:gd name="connsiteY16" fmla="*/ 1092128 h 1558343"/>
              <a:gd name="connsiteX17" fmla="*/ 798490 w 3922905"/>
              <a:gd name="connsiteY17" fmla="*/ 1092128 h 1558343"/>
              <a:gd name="connsiteX18" fmla="*/ 798490 w 3922905"/>
              <a:gd name="connsiteY18" fmla="*/ 973643 h 1558343"/>
              <a:gd name="connsiteX19" fmla="*/ 780460 w 3922905"/>
              <a:gd name="connsiteY19" fmla="*/ 973643 h 1558343"/>
              <a:gd name="connsiteX20" fmla="*/ 780460 w 3922905"/>
              <a:gd name="connsiteY20" fmla="*/ 909248 h 1558343"/>
              <a:gd name="connsiteX21" fmla="*/ 680004 w 3922905"/>
              <a:gd name="connsiteY21" fmla="*/ 909248 h 1558343"/>
              <a:gd name="connsiteX22" fmla="*/ 680004 w 3922905"/>
              <a:gd name="connsiteY22" fmla="*/ 860309 h 1558343"/>
              <a:gd name="connsiteX23" fmla="*/ 631065 w 3922905"/>
              <a:gd name="connsiteY23" fmla="*/ 860309 h 1558343"/>
              <a:gd name="connsiteX24" fmla="*/ 631065 w 3922905"/>
              <a:gd name="connsiteY24" fmla="*/ 816520 h 1558343"/>
              <a:gd name="connsiteX25" fmla="*/ 607883 w 3922905"/>
              <a:gd name="connsiteY25" fmla="*/ 816520 h 1558343"/>
              <a:gd name="connsiteX26" fmla="*/ 607883 w 3922905"/>
              <a:gd name="connsiteY26" fmla="*/ 780460 h 1558343"/>
              <a:gd name="connsiteX27" fmla="*/ 582125 w 3922905"/>
              <a:gd name="connsiteY27" fmla="*/ 780460 h 1558343"/>
              <a:gd name="connsiteX28" fmla="*/ 582125 w 3922905"/>
              <a:gd name="connsiteY28" fmla="*/ 731520 h 1558343"/>
              <a:gd name="connsiteX29" fmla="*/ 564094 w 3922905"/>
              <a:gd name="connsiteY29" fmla="*/ 731520 h 1558343"/>
              <a:gd name="connsiteX30" fmla="*/ 564094 w 3922905"/>
              <a:gd name="connsiteY30" fmla="*/ 692883 h 1558343"/>
              <a:gd name="connsiteX31" fmla="*/ 476518 w 3922905"/>
              <a:gd name="connsiteY31" fmla="*/ 692883 h 1558343"/>
              <a:gd name="connsiteX32" fmla="*/ 476518 w 3922905"/>
              <a:gd name="connsiteY32" fmla="*/ 623337 h 1558343"/>
              <a:gd name="connsiteX33" fmla="*/ 409548 w 3922905"/>
              <a:gd name="connsiteY33" fmla="*/ 623337 h 1558343"/>
              <a:gd name="connsiteX34" fmla="*/ 409548 w 3922905"/>
              <a:gd name="connsiteY34" fmla="*/ 579549 h 1558343"/>
              <a:gd name="connsiteX35" fmla="*/ 360608 w 3922905"/>
              <a:gd name="connsiteY35" fmla="*/ 579549 h 1558343"/>
              <a:gd name="connsiteX36" fmla="*/ 360608 w 3922905"/>
              <a:gd name="connsiteY36" fmla="*/ 538337 h 1558343"/>
              <a:gd name="connsiteX37" fmla="*/ 270456 w 3922905"/>
              <a:gd name="connsiteY37" fmla="*/ 538337 h 1558343"/>
              <a:gd name="connsiteX38" fmla="*/ 270456 w 3922905"/>
              <a:gd name="connsiteY38" fmla="*/ 437882 h 1558343"/>
              <a:gd name="connsiteX39" fmla="*/ 231820 w 3922905"/>
              <a:gd name="connsiteY39" fmla="*/ 437882 h 1558343"/>
              <a:gd name="connsiteX40" fmla="*/ 231820 w 3922905"/>
              <a:gd name="connsiteY40" fmla="*/ 386366 h 1558343"/>
              <a:gd name="connsiteX41" fmla="*/ 167425 w 3922905"/>
              <a:gd name="connsiteY41" fmla="*/ 386366 h 1558343"/>
              <a:gd name="connsiteX42" fmla="*/ 167425 w 3922905"/>
              <a:gd name="connsiteY42" fmla="*/ 309093 h 1558343"/>
              <a:gd name="connsiteX43" fmla="*/ 131364 w 3922905"/>
              <a:gd name="connsiteY43" fmla="*/ 309093 h 1558343"/>
              <a:gd name="connsiteX44" fmla="*/ 131364 w 3922905"/>
              <a:gd name="connsiteY44" fmla="*/ 193183 h 1558343"/>
              <a:gd name="connsiteX45" fmla="*/ 95303 w 3922905"/>
              <a:gd name="connsiteY45" fmla="*/ 193183 h 1558343"/>
              <a:gd name="connsiteX46" fmla="*/ 95303 w 3922905"/>
              <a:gd name="connsiteY46" fmla="*/ 95303 h 1558343"/>
              <a:gd name="connsiteX47" fmla="*/ 72121 w 3922905"/>
              <a:gd name="connsiteY47" fmla="*/ 95303 h 1558343"/>
              <a:gd name="connsiteX48" fmla="*/ 72121 w 3922905"/>
              <a:gd name="connsiteY48" fmla="*/ 38636 h 1558343"/>
              <a:gd name="connsiteX49" fmla="*/ 38636 w 3922905"/>
              <a:gd name="connsiteY49" fmla="*/ 38636 h 1558343"/>
              <a:gd name="connsiteX50" fmla="*/ 38636 w 3922905"/>
              <a:gd name="connsiteY50" fmla="*/ 0 h 1558343"/>
              <a:gd name="connsiteX51" fmla="*/ 0 w 3922905"/>
              <a:gd name="connsiteY51" fmla="*/ 0 h 15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22905" h="1558343">
                <a:moveTo>
                  <a:pt x="3922905" y="1558343"/>
                </a:moveTo>
                <a:lnTo>
                  <a:pt x="1815921" y="1558343"/>
                </a:lnTo>
                <a:lnTo>
                  <a:pt x="1815921" y="1506828"/>
                </a:lnTo>
                <a:lnTo>
                  <a:pt x="1769557" y="1506828"/>
                </a:lnTo>
                <a:lnTo>
                  <a:pt x="1769557" y="1442434"/>
                </a:lnTo>
                <a:lnTo>
                  <a:pt x="1702587" y="1442434"/>
                </a:lnTo>
                <a:lnTo>
                  <a:pt x="1702587" y="1380615"/>
                </a:lnTo>
                <a:lnTo>
                  <a:pt x="1290463" y="1380615"/>
                </a:lnTo>
                <a:lnTo>
                  <a:pt x="1290463" y="1349706"/>
                </a:lnTo>
                <a:lnTo>
                  <a:pt x="1246675" y="1349706"/>
                </a:lnTo>
                <a:lnTo>
                  <a:pt x="1246675" y="1254402"/>
                </a:lnTo>
                <a:lnTo>
                  <a:pt x="1066370" y="1254402"/>
                </a:lnTo>
                <a:lnTo>
                  <a:pt x="1066370" y="1182280"/>
                </a:lnTo>
                <a:lnTo>
                  <a:pt x="960764" y="1182280"/>
                </a:lnTo>
                <a:lnTo>
                  <a:pt x="960764" y="1135916"/>
                </a:lnTo>
                <a:lnTo>
                  <a:pt x="857733" y="1135916"/>
                </a:lnTo>
                <a:lnTo>
                  <a:pt x="857733" y="1092128"/>
                </a:lnTo>
                <a:lnTo>
                  <a:pt x="798490" y="1092128"/>
                </a:lnTo>
                <a:lnTo>
                  <a:pt x="798490" y="973643"/>
                </a:lnTo>
                <a:lnTo>
                  <a:pt x="780460" y="973643"/>
                </a:lnTo>
                <a:lnTo>
                  <a:pt x="780460" y="909248"/>
                </a:lnTo>
                <a:lnTo>
                  <a:pt x="680004" y="909248"/>
                </a:lnTo>
                <a:lnTo>
                  <a:pt x="680004" y="860309"/>
                </a:lnTo>
                <a:lnTo>
                  <a:pt x="631065" y="860309"/>
                </a:lnTo>
                <a:lnTo>
                  <a:pt x="631065" y="816520"/>
                </a:lnTo>
                <a:lnTo>
                  <a:pt x="607883" y="816520"/>
                </a:lnTo>
                <a:lnTo>
                  <a:pt x="607883" y="780460"/>
                </a:lnTo>
                <a:lnTo>
                  <a:pt x="582125" y="780460"/>
                </a:lnTo>
                <a:lnTo>
                  <a:pt x="582125" y="731520"/>
                </a:lnTo>
                <a:lnTo>
                  <a:pt x="564094" y="731520"/>
                </a:lnTo>
                <a:lnTo>
                  <a:pt x="564094" y="692883"/>
                </a:lnTo>
                <a:lnTo>
                  <a:pt x="476518" y="692883"/>
                </a:lnTo>
                <a:lnTo>
                  <a:pt x="476518" y="623337"/>
                </a:lnTo>
                <a:lnTo>
                  <a:pt x="409548" y="623337"/>
                </a:lnTo>
                <a:lnTo>
                  <a:pt x="409548" y="579549"/>
                </a:lnTo>
                <a:lnTo>
                  <a:pt x="360608" y="579549"/>
                </a:lnTo>
                <a:lnTo>
                  <a:pt x="360608" y="538337"/>
                </a:lnTo>
                <a:lnTo>
                  <a:pt x="270456" y="538337"/>
                </a:lnTo>
                <a:lnTo>
                  <a:pt x="270456" y="437882"/>
                </a:lnTo>
                <a:lnTo>
                  <a:pt x="231820" y="437882"/>
                </a:lnTo>
                <a:lnTo>
                  <a:pt x="231820" y="386366"/>
                </a:lnTo>
                <a:lnTo>
                  <a:pt x="167425" y="386366"/>
                </a:lnTo>
                <a:lnTo>
                  <a:pt x="167425" y="309093"/>
                </a:lnTo>
                <a:lnTo>
                  <a:pt x="131364" y="309093"/>
                </a:lnTo>
                <a:lnTo>
                  <a:pt x="131364" y="193183"/>
                </a:lnTo>
                <a:lnTo>
                  <a:pt x="95303" y="193183"/>
                </a:lnTo>
                <a:lnTo>
                  <a:pt x="95303" y="95303"/>
                </a:lnTo>
                <a:lnTo>
                  <a:pt x="72121" y="95303"/>
                </a:lnTo>
                <a:lnTo>
                  <a:pt x="72121" y="38636"/>
                </a:lnTo>
                <a:lnTo>
                  <a:pt x="38636" y="38636"/>
                </a:lnTo>
                <a:lnTo>
                  <a:pt x="38636" y="0"/>
                </a:lnTo>
                <a:lnTo>
                  <a:pt x="0" y="0"/>
                </a:lnTo>
              </a:path>
            </a:pathLst>
          </a:custGeom>
          <a:noFill/>
          <a:ln w="28575">
            <a:solidFill>
              <a:schemeClr val="accent3"/>
            </a:solidFill>
            <a:miter lim="800000"/>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Freeform: Shape 120">
            <a:extLst>
              <a:ext uri="{FF2B5EF4-FFF2-40B4-BE49-F238E27FC236}">
                <a16:creationId xmlns:a16="http://schemas.microsoft.com/office/drawing/2014/main" id="{7AEDF337-0E69-7741-94E1-8F25B19999D2}"/>
              </a:ext>
            </a:extLst>
          </p:cNvPr>
          <p:cNvSpPr/>
          <p:nvPr/>
        </p:nvSpPr>
        <p:spPr bwMode="auto">
          <a:xfrm>
            <a:off x="1619988" y="2317167"/>
            <a:ext cx="3835329" cy="1081825"/>
          </a:xfrm>
          <a:custGeom>
            <a:avLst/>
            <a:gdLst>
              <a:gd name="connsiteX0" fmla="*/ 3835329 w 3835329"/>
              <a:gd name="connsiteY0" fmla="*/ 1081825 h 1081825"/>
              <a:gd name="connsiteX1" fmla="*/ 1635617 w 3835329"/>
              <a:gd name="connsiteY1" fmla="*/ 1081825 h 1081825"/>
              <a:gd name="connsiteX2" fmla="*/ 1635617 w 3835329"/>
              <a:gd name="connsiteY2" fmla="*/ 1032886 h 1081825"/>
              <a:gd name="connsiteX3" fmla="*/ 1038038 w 3835329"/>
              <a:gd name="connsiteY3" fmla="*/ 1032886 h 1081825"/>
              <a:gd name="connsiteX4" fmla="*/ 1038038 w 3835329"/>
              <a:gd name="connsiteY4" fmla="*/ 991673 h 1081825"/>
              <a:gd name="connsiteX5" fmla="*/ 875764 w 3835329"/>
              <a:gd name="connsiteY5" fmla="*/ 991673 h 1081825"/>
              <a:gd name="connsiteX6" fmla="*/ 875764 w 3835329"/>
              <a:gd name="connsiteY6" fmla="*/ 971067 h 1081825"/>
              <a:gd name="connsiteX7" fmla="*/ 824248 w 3835329"/>
              <a:gd name="connsiteY7" fmla="*/ 971067 h 1081825"/>
              <a:gd name="connsiteX8" fmla="*/ 824248 w 3835329"/>
              <a:gd name="connsiteY8" fmla="*/ 898945 h 1081825"/>
              <a:gd name="connsiteX9" fmla="*/ 759854 w 3835329"/>
              <a:gd name="connsiteY9" fmla="*/ 898945 h 1081825"/>
              <a:gd name="connsiteX10" fmla="*/ 759854 w 3835329"/>
              <a:gd name="connsiteY10" fmla="*/ 857733 h 1081825"/>
              <a:gd name="connsiteX11" fmla="*/ 734096 w 3835329"/>
              <a:gd name="connsiteY11" fmla="*/ 857733 h 1081825"/>
              <a:gd name="connsiteX12" fmla="*/ 734096 w 3835329"/>
              <a:gd name="connsiteY12" fmla="*/ 821672 h 1081825"/>
              <a:gd name="connsiteX13" fmla="*/ 605307 w 3835329"/>
              <a:gd name="connsiteY13" fmla="*/ 821672 h 1081825"/>
              <a:gd name="connsiteX14" fmla="*/ 605307 w 3835329"/>
              <a:gd name="connsiteY14" fmla="*/ 754702 h 1081825"/>
              <a:gd name="connsiteX15" fmla="*/ 574398 w 3835329"/>
              <a:gd name="connsiteY15" fmla="*/ 754702 h 1081825"/>
              <a:gd name="connsiteX16" fmla="*/ 574398 w 3835329"/>
              <a:gd name="connsiteY16" fmla="*/ 703186 h 1081825"/>
              <a:gd name="connsiteX17" fmla="*/ 546065 w 3835329"/>
              <a:gd name="connsiteY17" fmla="*/ 703186 h 1081825"/>
              <a:gd name="connsiteX18" fmla="*/ 546065 w 3835329"/>
              <a:gd name="connsiteY18" fmla="*/ 667126 h 1081825"/>
              <a:gd name="connsiteX19" fmla="*/ 486822 w 3835329"/>
              <a:gd name="connsiteY19" fmla="*/ 667126 h 1081825"/>
              <a:gd name="connsiteX20" fmla="*/ 486822 w 3835329"/>
              <a:gd name="connsiteY20" fmla="*/ 618186 h 1081825"/>
              <a:gd name="connsiteX21" fmla="*/ 458488 w 3835329"/>
              <a:gd name="connsiteY21" fmla="*/ 618186 h 1081825"/>
              <a:gd name="connsiteX22" fmla="*/ 458488 w 3835329"/>
              <a:gd name="connsiteY22" fmla="*/ 579549 h 1081825"/>
              <a:gd name="connsiteX23" fmla="*/ 394094 w 3835329"/>
              <a:gd name="connsiteY23" fmla="*/ 579549 h 1081825"/>
              <a:gd name="connsiteX24" fmla="*/ 394094 w 3835329"/>
              <a:gd name="connsiteY24" fmla="*/ 504852 h 1081825"/>
              <a:gd name="connsiteX25" fmla="*/ 355457 w 3835329"/>
              <a:gd name="connsiteY25" fmla="*/ 504852 h 1081825"/>
              <a:gd name="connsiteX26" fmla="*/ 355457 w 3835329"/>
              <a:gd name="connsiteY26" fmla="*/ 468791 h 1081825"/>
              <a:gd name="connsiteX27" fmla="*/ 319396 w 3835329"/>
              <a:gd name="connsiteY27" fmla="*/ 468791 h 1081825"/>
              <a:gd name="connsiteX28" fmla="*/ 319396 w 3835329"/>
              <a:gd name="connsiteY28" fmla="*/ 437882 h 1081825"/>
              <a:gd name="connsiteX29" fmla="*/ 275608 w 3835329"/>
              <a:gd name="connsiteY29" fmla="*/ 437882 h 1081825"/>
              <a:gd name="connsiteX30" fmla="*/ 275608 w 3835329"/>
              <a:gd name="connsiteY30" fmla="*/ 399245 h 1081825"/>
              <a:gd name="connsiteX31" fmla="*/ 218941 w 3835329"/>
              <a:gd name="connsiteY31" fmla="*/ 399245 h 1081825"/>
              <a:gd name="connsiteX32" fmla="*/ 218941 w 3835329"/>
              <a:gd name="connsiteY32" fmla="*/ 350305 h 1081825"/>
              <a:gd name="connsiteX33" fmla="*/ 182880 w 3835329"/>
              <a:gd name="connsiteY33" fmla="*/ 350305 h 1081825"/>
              <a:gd name="connsiteX34" fmla="*/ 182880 w 3835329"/>
              <a:gd name="connsiteY34" fmla="*/ 298790 h 1081825"/>
              <a:gd name="connsiteX35" fmla="*/ 154547 w 3835329"/>
              <a:gd name="connsiteY35" fmla="*/ 298790 h 1081825"/>
              <a:gd name="connsiteX36" fmla="*/ 154547 w 3835329"/>
              <a:gd name="connsiteY36" fmla="*/ 244699 h 1081825"/>
              <a:gd name="connsiteX37" fmla="*/ 100456 w 3835329"/>
              <a:gd name="connsiteY37" fmla="*/ 244699 h 1081825"/>
              <a:gd name="connsiteX38" fmla="*/ 100456 w 3835329"/>
              <a:gd name="connsiteY38" fmla="*/ 110758 h 1081825"/>
              <a:gd name="connsiteX39" fmla="*/ 69546 w 3835329"/>
              <a:gd name="connsiteY39" fmla="*/ 110758 h 1081825"/>
              <a:gd name="connsiteX40" fmla="*/ 69546 w 3835329"/>
              <a:gd name="connsiteY40" fmla="*/ 56667 h 1081825"/>
              <a:gd name="connsiteX41" fmla="*/ 36061 w 3835329"/>
              <a:gd name="connsiteY41" fmla="*/ 56667 h 1081825"/>
              <a:gd name="connsiteX42" fmla="*/ 36061 w 3835329"/>
              <a:gd name="connsiteY42" fmla="*/ 0 h 1081825"/>
              <a:gd name="connsiteX43" fmla="*/ 0 w 3835329"/>
              <a:gd name="connsiteY43" fmla="*/ 0 h 108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35329" h="1081825">
                <a:moveTo>
                  <a:pt x="3835329" y="1081825"/>
                </a:moveTo>
                <a:lnTo>
                  <a:pt x="1635617" y="1081825"/>
                </a:lnTo>
                <a:lnTo>
                  <a:pt x="1635617" y="1032886"/>
                </a:lnTo>
                <a:lnTo>
                  <a:pt x="1038038" y="1032886"/>
                </a:lnTo>
                <a:lnTo>
                  <a:pt x="1038038" y="991673"/>
                </a:lnTo>
                <a:lnTo>
                  <a:pt x="875764" y="991673"/>
                </a:lnTo>
                <a:lnTo>
                  <a:pt x="875764" y="971067"/>
                </a:lnTo>
                <a:lnTo>
                  <a:pt x="824248" y="971067"/>
                </a:lnTo>
                <a:lnTo>
                  <a:pt x="824248" y="898945"/>
                </a:lnTo>
                <a:lnTo>
                  <a:pt x="759854" y="898945"/>
                </a:lnTo>
                <a:lnTo>
                  <a:pt x="759854" y="857733"/>
                </a:lnTo>
                <a:lnTo>
                  <a:pt x="734096" y="857733"/>
                </a:lnTo>
                <a:lnTo>
                  <a:pt x="734096" y="821672"/>
                </a:lnTo>
                <a:lnTo>
                  <a:pt x="605307" y="821672"/>
                </a:lnTo>
                <a:lnTo>
                  <a:pt x="605307" y="754702"/>
                </a:lnTo>
                <a:lnTo>
                  <a:pt x="574398" y="754702"/>
                </a:lnTo>
                <a:lnTo>
                  <a:pt x="574398" y="703186"/>
                </a:lnTo>
                <a:lnTo>
                  <a:pt x="546065" y="703186"/>
                </a:lnTo>
                <a:lnTo>
                  <a:pt x="546065" y="667126"/>
                </a:lnTo>
                <a:lnTo>
                  <a:pt x="486822" y="667126"/>
                </a:lnTo>
                <a:lnTo>
                  <a:pt x="486822" y="618186"/>
                </a:lnTo>
                <a:lnTo>
                  <a:pt x="458488" y="618186"/>
                </a:lnTo>
                <a:lnTo>
                  <a:pt x="458488" y="579549"/>
                </a:lnTo>
                <a:lnTo>
                  <a:pt x="394094" y="579549"/>
                </a:lnTo>
                <a:lnTo>
                  <a:pt x="394094" y="504852"/>
                </a:lnTo>
                <a:lnTo>
                  <a:pt x="355457" y="504852"/>
                </a:lnTo>
                <a:lnTo>
                  <a:pt x="355457" y="468791"/>
                </a:lnTo>
                <a:lnTo>
                  <a:pt x="319396" y="468791"/>
                </a:lnTo>
                <a:lnTo>
                  <a:pt x="319396" y="437882"/>
                </a:lnTo>
                <a:lnTo>
                  <a:pt x="275608" y="437882"/>
                </a:lnTo>
                <a:lnTo>
                  <a:pt x="275608" y="399245"/>
                </a:lnTo>
                <a:lnTo>
                  <a:pt x="218941" y="399245"/>
                </a:lnTo>
                <a:lnTo>
                  <a:pt x="218941" y="350305"/>
                </a:lnTo>
                <a:lnTo>
                  <a:pt x="182880" y="350305"/>
                </a:lnTo>
                <a:lnTo>
                  <a:pt x="182880" y="298790"/>
                </a:lnTo>
                <a:lnTo>
                  <a:pt x="154547" y="298790"/>
                </a:lnTo>
                <a:lnTo>
                  <a:pt x="154547" y="244699"/>
                </a:lnTo>
                <a:lnTo>
                  <a:pt x="100456" y="244699"/>
                </a:lnTo>
                <a:lnTo>
                  <a:pt x="100456" y="110758"/>
                </a:lnTo>
                <a:lnTo>
                  <a:pt x="69546" y="110758"/>
                </a:lnTo>
                <a:lnTo>
                  <a:pt x="69546" y="56667"/>
                </a:lnTo>
                <a:lnTo>
                  <a:pt x="36061" y="56667"/>
                </a:lnTo>
                <a:lnTo>
                  <a:pt x="36061" y="0"/>
                </a:lnTo>
                <a:lnTo>
                  <a:pt x="0" y="0"/>
                </a:lnTo>
              </a:path>
            </a:pathLst>
          </a:custGeom>
          <a:noFill/>
          <a:ln w="28575">
            <a:solidFill>
              <a:schemeClr val="accent1"/>
            </a:solidFill>
            <a:miter lim="800000"/>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 name="Freeform: Shape 121">
            <a:extLst>
              <a:ext uri="{FF2B5EF4-FFF2-40B4-BE49-F238E27FC236}">
                <a16:creationId xmlns:a16="http://schemas.microsoft.com/office/drawing/2014/main" id="{4247CBCB-A103-0346-BF19-3AC43A1E1734}"/>
              </a:ext>
            </a:extLst>
          </p:cNvPr>
          <p:cNvSpPr/>
          <p:nvPr/>
        </p:nvSpPr>
        <p:spPr bwMode="auto">
          <a:xfrm>
            <a:off x="6937379" y="2401039"/>
            <a:ext cx="3908809" cy="1112855"/>
          </a:xfrm>
          <a:custGeom>
            <a:avLst/>
            <a:gdLst>
              <a:gd name="connsiteX0" fmla="*/ 3908809 w 3908809"/>
              <a:gd name="connsiteY0" fmla="*/ 1112855 h 1112855"/>
              <a:gd name="connsiteX1" fmla="*/ 1798655 w 3908809"/>
              <a:gd name="connsiteY1" fmla="*/ 1112855 h 1112855"/>
              <a:gd name="connsiteX2" fmla="*/ 1798655 w 3908809"/>
              <a:gd name="connsiteY2" fmla="*/ 1050052 h 1112855"/>
              <a:gd name="connsiteX3" fmla="*/ 1698171 w 3908809"/>
              <a:gd name="connsiteY3" fmla="*/ 1050052 h 1112855"/>
              <a:gd name="connsiteX4" fmla="*/ 1698171 w 3908809"/>
              <a:gd name="connsiteY4" fmla="*/ 994786 h 1112855"/>
              <a:gd name="connsiteX5" fmla="*/ 1431890 w 3908809"/>
              <a:gd name="connsiteY5" fmla="*/ 994786 h 1112855"/>
              <a:gd name="connsiteX6" fmla="*/ 1431890 w 3908809"/>
              <a:gd name="connsiteY6" fmla="*/ 949569 h 1112855"/>
              <a:gd name="connsiteX7" fmla="*/ 1311310 w 3908809"/>
              <a:gd name="connsiteY7" fmla="*/ 949569 h 1112855"/>
              <a:gd name="connsiteX8" fmla="*/ 1311310 w 3908809"/>
              <a:gd name="connsiteY8" fmla="*/ 909376 h 1112855"/>
              <a:gd name="connsiteX9" fmla="*/ 1130439 w 3908809"/>
              <a:gd name="connsiteY9" fmla="*/ 909376 h 1112855"/>
              <a:gd name="connsiteX10" fmla="*/ 1130439 w 3908809"/>
              <a:gd name="connsiteY10" fmla="*/ 871694 h 1112855"/>
              <a:gd name="connsiteX11" fmla="*/ 1062613 w 3908809"/>
              <a:gd name="connsiteY11" fmla="*/ 871694 h 1112855"/>
              <a:gd name="connsiteX12" fmla="*/ 1062613 w 3908809"/>
              <a:gd name="connsiteY12" fmla="*/ 781259 h 1112855"/>
              <a:gd name="connsiteX13" fmla="*/ 1009859 w 3908809"/>
              <a:gd name="connsiteY13" fmla="*/ 781259 h 1112855"/>
              <a:gd name="connsiteX14" fmla="*/ 1009859 w 3908809"/>
              <a:gd name="connsiteY14" fmla="*/ 748602 h 1112855"/>
              <a:gd name="connsiteX15" fmla="*/ 962130 w 3908809"/>
              <a:gd name="connsiteY15" fmla="*/ 748602 h 1112855"/>
              <a:gd name="connsiteX16" fmla="*/ 962130 w 3908809"/>
              <a:gd name="connsiteY16" fmla="*/ 713433 h 1112855"/>
              <a:gd name="connsiteX17" fmla="*/ 816429 w 3908809"/>
              <a:gd name="connsiteY17" fmla="*/ 713433 h 1112855"/>
              <a:gd name="connsiteX18" fmla="*/ 816429 w 3908809"/>
              <a:gd name="connsiteY18" fmla="*/ 670727 h 1112855"/>
              <a:gd name="connsiteX19" fmla="*/ 783771 w 3908809"/>
              <a:gd name="connsiteY19" fmla="*/ 670727 h 1112855"/>
              <a:gd name="connsiteX20" fmla="*/ 783771 w 3908809"/>
              <a:gd name="connsiteY20" fmla="*/ 628022 h 1112855"/>
              <a:gd name="connsiteX21" fmla="*/ 605413 w 3908809"/>
              <a:gd name="connsiteY21" fmla="*/ 628022 h 1112855"/>
              <a:gd name="connsiteX22" fmla="*/ 605413 w 3908809"/>
              <a:gd name="connsiteY22" fmla="*/ 582804 h 1112855"/>
              <a:gd name="connsiteX23" fmla="*/ 562708 w 3908809"/>
              <a:gd name="connsiteY23" fmla="*/ 582804 h 1112855"/>
              <a:gd name="connsiteX24" fmla="*/ 562708 w 3908809"/>
              <a:gd name="connsiteY24" fmla="*/ 479808 h 1112855"/>
              <a:gd name="connsiteX25" fmla="*/ 552659 w 3908809"/>
              <a:gd name="connsiteY25" fmla="*/ 479808 h 1112855"/>
              <a:gd name="connsiteX26" fmla="*/ 552659 w 3908809"/>
              <a:gd name="connsiteY26" fmla="*/ 414494 h 1112855"/>
              <a:gd name="connsiteX27" fmla="*/ 437103 w 3908809"/>
              <a:gd name="connsiteY27" fmla="*/ 414494 h 1112855"/>
              <a:gd name="connsiteX28" fmla="*/ 437103 w 3908809"/>
              <a:gd name="connsiteY28" fmla="*/ 268793 h 1112855"/>
              <a:gd name="connsiteX29" fmla="*/ 399422 w 3908809"/>
              <a:gd name="connsiteY29" fmla="*/ 268793 h 1112855"/>
              <a:gd name="connsiteX30" fmla="*/ 399422 w 3908809"/>
              <a:gd name="connsiteY30" fmla="*/ 233624 h 1112855"/>
              <a:gd name="connsiteX31" fmla="*/ 283866 w 3908809"/>
              <a:gd name="connsiteY31" fmla="*/ 233624 h 1112855"/>
              <a:gd name="connsiteX32" fmla="*/ 283866 w 3908809"/>
              <a:gd name="connsiteY32" fmla="*/ 175846 h 1112855"/>
              <a:gd name="connsiteX33" fmla="*/ 246185 w 3908809"/>
              <a:gd name="connsiteY33" fmla="*/ 175846 h 1112855"/>
              <a:gd name="connsiteX34" fmla="*/ 246185 w 3908809"/>
              <a:gd name="connsiteY34" fmla="*/ 138165 h 1112855"/>
              <a:gd name="connsiteX35" fmla="*/ 150725 w 3908809"/>
              <a:gd name="connsiteY35" fmla="*/ 138165 h 1112855"/>
              <a:gd name="connsiteX36" fmla="*/ 150725 w 3908809"/>
              <a:gd name="connsiteY36" fmla="*/ 92947 h 1112855"/>
              <a:gd name="connsiteX37" fmla="*/ 110532 w 3908809"/>
              <a:gd name="connsiteY37" fmla="*/ 92947 h 1112855"/>
              <a:gd name="connsiteX38" fmla="*/ 110532 w 3908809"/>
              <a:gd name="connsiteY38" fmla="*/ 57778 h 1112855"/>
              <a:gd name="connsiteX39" fmla="*/ 77875 w 3908809"/>
              <a:gd name="connsiteY39" fmla="*/ 57778 h 1112855"/>
              <a:gd name="connsiteX40" fmla="*/ 77875 w 3908809"/>
              <a:gd name="connsiteY40" fmla="*/ 25121 h 1112855"/>
              <a:gd name="connsiteX41" fmla="*/ 57778 w 3908809"/>
              <a:gd name="connsiteY41" fmla="*/ 25121 h 1112855"/>
              <a:gd name="connsiteX42" fmla="*/ 57778 w 3908809"/>
              <a:gd name="connsiteY42" fmla="*/ 0 h 1112855"/>
              <a:gd name="connsiteX43" fmla="*/ 0 w 3908809"/>
              <a:gd name="connsiteY43" fmla="*/ 0 h 11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08809" h="1112855">
                <a:moveTo>
                  <a:pt x="3908809" y="1112855"/>
                </a:moveTo>
                <a:lnTo>
                  <a:pt x="1798655" y="1112855"/>
                </a:lnTo>
                <a:lnTo>
                  <a:pt x="1798655" y="1050052"/>
                </a:lnTo>
                <a:lnTo>
                  <a:pt x="1698171" y="1050052"/>
                </a:lnTo>
                <a:lnTo>
                  <a:pt x="1698171" y="994786"/>
                </a:lnTo>
                <a:lnTo>
                  <a:pt x="1431890" y="994786"/>
                </a:lnTo>
                <a:lnTo>
                  <a:pt x="1431890" y="949569"/>
                </a:lnTo>
                <a:lnTo>
                  <a:pt x="1311310" y="949569"/>
                </a:lnTo>
                <a:lnTo>
                  <a:pt x="1311310" y="909376"/>
                </a:lnTo>
                <a:lnTo>
                  <a:pt x="1130439" y="909376"/>
                </a:lnTo>
                <a:lnTo>
                  <a:pt x="1130439" y="871694"/>
                </a:lnTo>
                <a:lnTo>
                  <a:pt x="1062613" y="871694"/>
                </a:lnTo>
                <a:lnTo>
                  <a:pt x="1062613" y="781259"/>
                </a:lnTo>
                <a:lnTo>
                  <a:pt x="1009859" y="781259"/>
                </a:lnTo>
                <a:lnTo>
                  <a:pt x="1009859" y="748602"/>
                </a:lnTo>
                <a:lnTo>
                  <a:pt x="962130" y="748602"/>
                </a:lnTo>
                <a:lnTo>
                  <a:pt x="962130" y="713433"/>
                </a:lnTo>
                <a:lnTo>
                  <a:pt x="816429" y="713433"/>
                </a:lnTo>
                <a:lnTo>
                  <a:pt x="816429" y="670727"/>
                </a:lnTo>
                <a:lnTo>
                  <a:pt x="783771" y="670727"/>
                </a:lnTo>
                <a:lnTo>
                  <a:pt x="783771" y="628022"/>
                </a:lnTo>
                <a:lnTo>
                  <a:pt x="605413" y="628022"/>
                </a:lnTo>
                <a:lnTo>
                  <a:pt x="605413" y="582804"/>
                </a:lnTo>
                <a:lnTo>
                  <a:pt x="562708" y="582804"/>
                </a:lnTo>
                <a:lnTo>
                  <a:pt x="562708" y="479808"/>
                </a:lnTo>
                <a:lnTo>
                  <a:pt x="552659" y="479808"/>
                </a:lnTo>
                <a:lnTo>
                  <a:pt x="552659" y="414494"/>
                </a:lnTo>
                <a:lnTo>
                  <a:pt x="437103" y="414494"/>
                </a:lnTo>
                <a:lnTo>
                  <a:pt x="437103" y="268793"/>
                </a:lnTo>
                <a:lnTo>
                  <a:pt x="399422" y="268793"/>
                </a:lnTo>
                <a:lnTo>
                  <a:pt x="399422" y="233624"/>
                </a:lnTo>
                <a:lnTo>
                  <a:pt x="283866" y="233624"/>
                </a:lnTo>
                <a:lnTo>
                  <a:pt x="283866" y="175846"/>
                </a:lnTo>
                <a:lnTo>
                  <a:pt x="246185" y="175846"/>
                </a:lnTo>
                <a:lnTo>
                  <a:pt x="246185" y="138165"/>
                </a:lnTo>
                <a:lnTo>
                  <a:pt x="150725" y="138165"/>
                </a:lnTo>
                <a:lnTo>
                  <a:pt x="150725" y="92947"/>
                </a:lnTo>
                <a:lnTo>
                  <a:pt x="110532" y="92947"/>
                </a:lnTo>
                <a:lnTo>
                  <a:pt x="110532" y="57778"/>
                </a:lnTo>
                <a:lnTo>
                  <a:pt x="77875" y="57778"/>
                </a:lnTo>
                <a:lnTo>
                  <a:pt x="77875" y="25121"/>
                </a:lnTo>
                <a:lnTo>
                  <a:pt x="57778" y="25121"/>
                </a:lnTo>
                <a:lnTo>
                  <a:pt x="57778" y="0"/>
                </a:lnTo>
                <a:lnTo>
                  <a:pt x="0" y="0"/>
                </a:lnTo>
              </a:path>
            </a:pathLst>
          </a:custGeom>
          <a:noFill/>
          <a:ln w="28575">
            <a:solidFill>
              <a:schemeClr val="accent3"/>
            </a:solidFill>
            <a:miter lim="800000"/>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 name="Freeform: Shape 122">
            <a:extLst>
              <a:ext uri="{FF2B5EF4-FFF2-40B4-BE49-F238E27FC236}">
                <a16:creationId xmlns:a16="http://schemas.microsoft.com/office/drawing/2014/main" id="{053C6484-4743-AF42-9639-0A7F8D164418}"/>
              </a:ext>
            </a:extLst>
          </p:cNvPr>
          <p:cNvSpPr/>
          <p:nvPr/>
        </p:nvSpPr>
        <p:spPr bwMode="auto">
          <a:xfrm>
            <a:off x="6942403" y="2393502"/>
            <a:ext cx="3835958" cy="643095"/>
          </a:xfrm>
          <a:custGeom>
            <a:avLst/>
            <a:gdLst>
              <a:gd name="connsiteX0" fmla="*/ 3835958 w 3835958"/>
              <a:gd name="connsiteY0" fmla="*/ 643095 h 643095"/>
              <a:gd name="connsiteX1" fmla="*/ 2444262 w 3835958"/>
              <a:gd name="connsiteY1" fmla="*/ 643095 h 643095"/>
              <a:gd name="connsiteX2" fmla="*/ 2444262 w 3835958"/>
              <a:gd name="connsiteY2" fmla="*/ 545123 h 643095"/>
              <a:gd name="connsiteX3" fmla="*/ 861646 w 3835958"/>
              <a:gd name="connsiteY3" fmla="*/ 545123 h 643095"/>
              <a:gd name="connsiteX4" fmla="*/ 861646 w 3835958"/>
              <a:gd name="connsiteY4" fmla="*/ 517491 h 643095"/>
              <a:gd name="connsiteX5" fmla="*/ 763675 w 3835958"/>
              <a:gd name="connsiteY5" fmla="*/ 517491 h 643095"/>
              <a:gd name="connsiteX6" fmla="*/ 763675 w 3835958"/>
              <a:gd name="connsiteY6" fmla="*/ 482321 h 643095"/>
              <a:gd name="connsiteX7" fmla="*/ 720969 w 3835958"/>
              <a:gd name="connsiteY7" fmla="*/ 482321 h 643095"/>
              <a:gd name="connsiteX8" fmla="*/ 720969 w 3835958"/>
              <a:gd name="connsiteY8" fmla="*/ 437104 h 643095"/>
              <a:gd name="connsiteX9" fmla="*/ 622998 w 3835958"/>
              <a:gd name="connsiteY9" fmla="*/ 437104 h 643095"/>
              <a:gd name="connsiteX10" fmla="*/ 622998 w 3835958"/>
              <a:gd name="connsiteY10" fmla="*/ 374302 h 643095"/>
              <a:gd name="connsiteX11" fmla="*/ 587829 w 3835958"/>
              <a:gd name="connsiteY11" fmla="*/ 374302 h 643095"/>
              <a:gd name="connsiteX12" fmla="*/ 587829 w 3835958"/>
              <a:gd name="connsiteY12" fmla="*/ 341644 h 643095"/>
              <a:gd name="connsiteX13" fmla="*/ 560196 w 3835958"/>
              <a:gd name="connsiteY13" fmla="*/ 341644 h 643095"/>
              <a:gd name="connsiteX14" fmla="*/ 560196 w 3835958"/>
              <a:gd name="connsiteY14" fmla="*/ 314011 h 643095"/>
              <a:gd name="connsiteX15" fmla="*/ 469761 w 3835958"/>
              <a:gd name="connsiteY15" fmla="*/ 314011 h 643095"/>
              <a:gd name="connsiteX16" fmla="*/ 469761 w 3835958"/>
              <a:gd name="connsiteY16" fmla="*/ 253721 h 643095"/>
              <a:gd name="connsiteX17" fmla="*/ 394398 w 3835958"/>
              <a:gd name="connsiteY17" fmla="*/ 253721 h 643095"/>
              <a:gd name="connsiteX18" fmla="*/ 394398 w 3835958"/>
              <a:gd name="connsiteY18" fmla="*/ 125605 h 643095"/>
              <a:gd name="connsiteX19" fmla="*/ 359229 w 3835958"/>
              <a:gd name="connsiteY19" fmla="*/ 125605 h 643095"/>
              <a:gd name="connsiteX20" fmla="*/ 359229 w 3835958"/>
              <a:gd name="connsiteY20" fmla="*/ 72851 h 643095"/>
              <a:gd name="connsiteX21" fmla="*/ 316523 w 3835958"/>
              <a:gd name="connsiteY21" fmla="*/ 72851 h 643095"/>
              <a:gd name="connsiteX22" fmla="*/ 316523 w 3835958"/>
              <a:gd name="connsiteY22" fmla="*/ 32658 h 643095"/>
              <a:gd name="connsiteX23" fmla="*/ 12561 w 3835958"/>
              <a:gd name="connsiteY23" fmla="*/ 32658 h 643095"/>
              <a:gd name="connsiteX24" fmla="*/ 12561 w 3835958"/>
              <a:gd name="connsiteY24" fmla="*/ 0 h 643095"/>
              <a:gd name="connsiteX25" fmla="*/ 0 w 3835958"/>
              <a:gd name="connsiteY25" fmla="*/ 0 h 64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35958" h="643095">
                <a:moveTo>
                  <a:pt x="3835958" y="643095"/>
                </a:moveTo>
                <a:lnTo>
                  <a:pt x="2444262" y="643095"/>
                </a:lnTo>
                <a:lnTo>
                  <a:pt x="2444262" y="545123"/>
                </a:lnTo>
                <a:lnTo>
                  <a:pt x="861646" y="545123"/>
                </a:lnTo>
                <a:lnTo>
                  <a:pt x="861646" y="517491"/>
                </a:lnTo>
                <a:lnTo>
                  <a:pt x="763675" y="517491"/>
                </a:lnTo>
                <a:lnTo>
                  <a:pt x="763675" y="482321"/>
                </a:lnTo>
                <a:lnTo>
                  <a:pt x="720969" y="482321"/>
                </a:lnTo>
                <a:lnTo>
                  <a:pt x="720969" y="437104"/>
                </a:lnTo>
                <a:lnTo>
                  <a:pt x="622998" y="437104"/>
                </a:lnTo>
                <a:lnTo>
                  <a:pt x="622998" y="374302"/>
                </a:lnTo>
                <a:lnTo>
                  <a:pt x="587829" y="374302"/>
                </a:lnTo>
                <a:lnTo>
                  <a:pt x="587829" y="341644"/>
                </a:lnTo>
                <a:lnTo>
                  <a:pt x="560196" y="341644"/>
                </a:lnTo>
                <a:lnTo>
                  <a:pt x="560196" y="314011"/>
                </a:lnTo>
                <a:lnTo>
                  <a:pt x="469761" y="314011"/>
                </a:lnTo>
                <a:lnTo>
                  <a:pt x="469761" y="253721"/>
                </a:lnTo>
                <a:lnTo>
                  <a:pt x="394398" y="253721"/>
                </a:lnTo>
                <a:lnTo>
                  <a:pt x="394398" y="125605"/>
                </a:lnTo>
                <a:lnTo>
                  <a:pt x="359229" y="125605"/>
                </a:lnTo>
                <a:lnTo>
                  <a:pt x="359229" y="72851"/>
                </a:lnTo>
                <a:lnTo>
                  <a:pt x="316523" y="72851"/>
                </a:lnTo>
                <a:lnTo>
                  <a:pt x="316523" y="32658"/>
                </a:lnTo>
                <a:lnTo>
                  <a:pt x="12561" y="32658"/>
                </a:lnTo>
                <a:lnTo>
                  <a:pt x="12561" y="0"/>
                </a:lnTo>
                <a:lnTo>
                  <a:pt x="0" y="0"/>
                </a:lnTo>
              </a:path>
            </a:pathLst>
          </a:custGeom>
          <a:noFill/>
          <a:ln w="28575">
            <a:solidFill>
              <a:schemeClr val="accent1"/>
            </a:solidFill>
            <a:miter lim="800000"/>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TextBox 94">
            <a:extLst>
              <a:ext uri="{FF2B5EF4-FFF2-40B4-BE49-F238E27FC236}">
                <a16:creationId xmlns:a16="http://schemas.microsoft.com/office/drawing/2014/main" id="{1EF6A5DA-D0F2-3D4A-8D2D-33E76F328A31}"/>
              </a:ext>
            </a:extLst>
          </p:cNvPr>
          <p:cNvSpPr txBox="1"/>
          <p:nvPr/>
        </p:nvSpPr>
        <p:spPr bwMode="auto">
          <a:xfrm>
            <a:off x="3372076" y="1889785"/>
            <a:ext cx="7489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DFS</a:t>
            </a:r>
          </a:p>
        </p:txBody>
      </p:sp>
      <p:sp>
        <p:nvSpPr>
          <p:cNvPr id="96" name="TextBox 95">
            <a:extLst>
              <a:ext uri="{FF2B5EF4-FFF2-40B4-BE49-F238E27FC236}">
                <a16:creationId xmlns:a16="http://schemas.microsoft.com/office/drawing/2014/main" id="{4190F5B5-6961-4F4B-A407-62694E2611A4}"/>
              </a:ext>
            </a:extLst>
          </p:cNvPr>
          <p:cNvSpPr txBox="1"/>
          <p:nvPr/>
        </p:nvSpPr>
        <p:spPr bwMode="auto">
          <a:xfrm>
            <a:off x="8824836" y="1966262"/>
            <a:ext cx="5918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a:t>
            </a:r>
          </a:p>
        </p:txBody>
      </p:sp>
    </p:spTree>
    <p:extLst>
      <p:ext uri="{BB962C8B-B14F-4D97-AF65-F5344CB8AC3E}">
        <p14:creationId xmlns:p14="http://schemas.microsoft.com/office/powerpoint/2010/main" val="1999051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7ED1-D790-9C45-805B-6D776D86729F}"/>
              </a:ext>
            </a:extLst>
          </p:cNvPr>
          <p:cNvSpPr>
            <a:spLocks noGrp="1"/>
          </p:cNvSpPr>
          <p:nvPr>
            <p:ph type="title" idx="4294967295"/>
          </p:nvPr>
        </p:nvSpPr>
        <p:spPr>
          <a:xfrm>
            <a:off x="479502" y="0"/>
            <a:ext cx="11262732" cy="1144588"/>
          </a:xfrm>
        </p:spPr>
        <p:txBody>
          <a:bodyPr>
            <a:normAutofit/>
          </a:bodyPr>
          <a:lstStyle/>
          <a:p>
            <a:r>
              <a:rPr lang="en-US" sz="2800" dirty="0">
                <a:latin typeface="Arial" panose="020B0604020202020204" pitchFamily="34" charset="0"/>
                <a:cs typeface="Arial" panose="020B0604020202020204" pitchFamily="34" charset="0"/>
              </a:rPr>
              <a:t>ECOG-E1910: Ongoing Phase III Trial Design</a:t>
            </a:r>
            <a:endParaRPr lang="en-US" sz="2800" dirty="0"/>
          </a:p>
        </p:txBody>
      </p:sp>
      <p:sp>
        <p:nvSpPr>
          <p:cNvPr id="4" name="TextBox 3">
            <a:extLst>
              <a:ext uri="{FF2B5EF4-FFF2-40B4-BE49-F238E27FC236}">
                <a16:creationId xmlns:a16="http://schemas.microsoft.com/office/drawing/2014/main" id="{237D0263-90FB-7246-904A-17889768CBED}"/>
              </a:ext>
            </a:extLst>
          </p:cNvPr>
          <p:cNvSpPr txBox="1"/>
          <p:nvPr/>
        </p:nvSpPr>
        <p:spPr>
          <a:xfrm>
            <a:off x="620775" y="6326925"/>
            <a:ext cx="532979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Arial" charset="0"/>
                <a:cs typeface="Arial" panose="020B0604020202020204" pitchFamily="34" charset="0"/>
              </a:rPr>
              <a:t>www.clinicaltrials.gov</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 (NCT02003222). Accessed February 2020.</a:t>
            </a:r>
          </a:p>
        </p:txBody>
      </p:sp>
      <p:sp>
        <p:nvSpPr>
          <p:cNvPr id="5" name="TextBox 4">
            <a:extLst>
              <a:ext uri="{FF2B5EF4-FFF2-40B4-BE49-F238E27FC236}">
                <a16:creationId xmlns:a16="http://schemas.microsoft.com/office/drawing/2014/main" id="{95B6C9E2-F1DA-1B4C-8FAD-F10D17302BE4}"/>
              </a:ext>
            </a:extLst>
          </p:cNvPr>
          <p:cNvSpPr txBox="1"/>
          <p:nvPr/>
        </p:nvSpPr>
        <p:spPr>
          <a:xfrm>
            <a:off x="1066806" y="5058374"/>
            <a:ext cx="7315200" cy="430887"/>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Primary endpoint: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Overall survival</a:t>
            </a:r>
          </a:p>
        </p:txBody>
      </p:sp>
      <p:cxnSp>
        <p:nvCxnSpPr>
          <p:cNvPr id="6" name="Straight Connector 10">
            <a:extLst>
              <a:ext uri="{FF2B5EF4-FFF2-40B4-BE49-F238E27FC236}">
                <a16:creationId xmlns:a16="http://schemas.microsoft.com/office/drawing/2014/main" id="{842B636C-A0F4-204E-9A4A-8D2BD4C46276}"/>
              </a:ext>
            </a:extLst>
          </p:cNvPr>
          <p:cNvCxnSpPr>
            <a:cxnSpLocks noChangeShapeType="1"/>
          </p:cNvCxnSpPr>
          <p:nvPr/>
        </p:nvCxnSpPr>
        <p:spPr bwMode="auto">
          <a:xfrm>
            <a:off x="6103391" y="3387492"/>
            <a:ext cx="4572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F1CE43C-8726-5E41-8223-DD4C018A51A9}"/>
              </a:ext>
            </a:extLst>
          </p:cNvPr>
          <p:cNvCxnSpPr>
            <a:cxnSpLocks/>
          </p:cNvCxnSpPr>
          <p:nvPr/>
        </p:nvCxnSpPr>
        <p:spPr bwMode="auto">
          <a:xfrm flipV="1">
            <a:off x="6745392" y="2538701"/>
            <a:ext cx="0" cy="1410527"/>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0A242CE-9E93-A545-B7BE-6E2D430AC6E1}"/>
              </a:ext>
            </a:extLst>
          </p:cNvPr>
          <p:cNvCxnSpPr/>
          <p:nvPr/>
        </p:nvCxnSpPr>
        <p:spPr bwMode="auto">
          <a:xfrm>
            <a:off x="6745394" y="3950118"/>
            <a:ext cx="529940"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FCE739-28FD-5345-B3E4-DE4A97CDF775}"/>
              </a:ext>
            </a:extLst>
          </p:cNvPr>
          <p:cNvCxnSpPr/>
          <p:nvPr/>
        </p:nvCxnSpPr>
        <p:spPr bwMode="auto">
          <a:xfrm>
            <a:off x="6745397" y="2538701"/>
            <a:ext cx="529937"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 name="Group 31">
            <a:extLst>
              <a:ext uri="{FF2B5EF4-FFF2-40B4-BE49-F238E27FC236}">
                <a16:creationId xmlns:a16="http://schemas.microsoft.com/office/drawing/2014/main" id="{EA89A95C-B70B-DA42-B1C3-DF3D5AAB95B0}"/>
              </a:ext>
            </a:extLst>
          </p:cNvPr>
          <p:cNvGraphicFramePr>
            <a:graphicFrameLocks noGrp="1"/>
          </p:cNvGraphicFramePr>
          <p:nvPr/>
        </p:nvGraphicFramePr>
        <p:xfrm>
          <a:off x="1066806" y="1668377"/>
          <a:ext cx="5036581" cy="3141556"/>
        </p:xfrm>
        <a:graphic>
          <a:graphicData uri="http://schemas.openxmlformats.org/drawingml/2006/table">
            <a:tbl>
              <a:tblPr/>
              <a:tblGrid>
                <a:gridCol w="5036581">
                  <a:extLst>
                    <a:ext uri="{9D8B030D-6E8A-4147-A177-3AD203B41FA5}">
                      <a16:colId xmlns:a16="http://schemas.microsoft.com/office/drawing/2014/main" val="20000"/>
                    </a:ext>
                  </a:extLst>
                </a:gridCol>
              </a:tblGrid>
              <a:tr h="435711">
                <a:tc>
                  <a:txBody>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000" b="1" i="0" u="none" strike="noStrike" cap="none" normalizeH="0" baseline="0" dirty="0">
                          <a:ln>
                            <a:noFill/>
                          </a:ln>
                          <a:solidFill>
                            <a:schemeClr val="bg1"/>
                          </a:solidFill>
                          <a:effectLst/>
                          <a:latin typeface="Arial" panose="020B0604020202020204" pitchFamily="34" charset="0"/>
                          <a:ea typeface="Calibri" charset="0"/>
                          <a:cs typeface="Arial" panose="020B0604020202020204" pitchFamily="34" charset="0"/>
                        </a:rPr>
                        <a:t>Estimated Enrollment (N = 488)</a:t>
                      </a:r>
                    </a:p>
                  </a:txBody>
                  <a:tcPr marL="68580" marR="68580" marT="34308" marB="343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val="10000"/>
                  </a:ext>
                </a:extLst>
              </a:tr>
              <a:tr h="2705845">
                <a:tc>
                  <a:txBody>
                    <a:bodyPr/>
                    <a:lstStyle/>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Newly diagnosed B-lineage ALL</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BCR-ABL-negative disease</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No concurrent active cancer</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No history of recent myocardial infarction (within 3 months)</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ECOG PS 0-3</a:t>
                      </a:r>
                    </a:p>
                  </a:txBody>
                  <a:tcPr marL="68580" marR="68580" marT="34308" marB="343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3F4"/>
                    </a:solidFill>
                  </a:tcPr>
                </a:tc>
                <a:extLst>
                  <a:ext uri="{0D108BD9-81ED-4DB2-BD59-A6C34878D82A}">
                    <a16:rowId xmlns:a16="http://schemas.microsoft.com/office/drawing/2014/main" val="10001"/>
                  </a:ext>
                </a:extLst>
              </a:tr>
            </a:tbl>
          </a:graphicData>
        </a:graphic>
      </p:graphicFrame>
      <p:sp>
        <p:nvSpPr>
          <p:cNvPr id="11" name="Rectangle 18">
            <a:extLst>
              <a:ext uri="{FF2B5EF4-FFF2-40B4-BE49-F238E27FC236}">
                <a16:creationId xmlns:a16="http://schemas.microsoft.com/office/drawing/2014/main" id="{058D55EF-C60B-4241-A3D2-1848E9186A8B}"/>
              </a:ext>
            </a:extLst>
          </p:cNvPr>
          <p:cNvSpPr>
            <a:spLocks noChangeArrowheads="1"/>
          </p:cNvSpPr>
          <p:nvPr/>
        </p:nvSpPr>
        <p:spPr bwMode="auto">
          <a:xfrm>
            <a:off x="7333477" y="2133600"/>
            <a:ext cx="4090540" cy="729877"/>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marL="0" marR="0" lvl="0" indent="0" algn="ctr" defTabSz="455613"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Chemotherapy</a:t>
            </a:r>
          </a:p>
        </p:txBody>
      </p:sp>
      <p:sp>
        <p:nvSpPr>
          <p:cNvPr id="12" name="Rectangle 18">
            <a:extLst>
              <a:ext uri="{FF2B5EF4-FFF2-40B4-BE49-F238E27FC236}">
                <a16:creationId xmlns:a16="http://schemas.microsoft.com/office/drawing/2014/main" id="{A7FD4138-DF2D-9340-86D3-772DFF2F235C}"/>
              </a:ext>
            </a:extLst>
          </p:cNvPr>
          <p:cNvSpPr>
            <a:spLocks noChangeArrowheads="1"/>
          </p:cNvSpPr>
          <p:nvPr/>
        </p:nvSpPr>
        <p:spPr bwMode="auto">
          <a:xfrm>
            <a:off x="7339457" y="3464065"/>
            <a:ext cx="4090540" cy="871329"/>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marL="0" marR="0" lvl="0" indent="0" algn="ctr" defTabSz="455613"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Blinatumomab + chemotherapy</a:t>
            </a:r>
          </a:p>
        </p:txBody>
      </p:sp>
      <p:grpSp>
        <p:nvGrpSpPr>
          <p:cNvPr id="13" name="Group 12">
            <a:extLst>
              <a:ext uri="{FF2B5EF4-FFF2-40B4-BE49-F238E27FC236}">
                <a16:creationId xmlns:a16="http://schemas.microsoft.com/office/drawing/2014/main" id="{C31F015F-FB4A-344D-B1F1-EE31A1E17F71}"/>
              </a:ext>
            </a:extLst>
          </p:cNvPr>
          <p:cNvGrpSpPr>
            <a:grpSpLocks/>
          </p:cNvGrpSpPr>
          <p:nvPr/>
        </p:nvGrpSpPr>
        <p:grpSpPr bwMode="auto">
          <a:xfrm>
            <a:off x="6261664" y="2787277"/>
            <a:ext cx="914400" cy="914400"/>
            <a:chOff x="1872" y="1584"/>
            <a:chExt cx="576" cy="576"/>
          </a:xfrm>
        </p:grpSpPr>
        <p:sp>
          <p:nvSpPr>
            <p:cNvPr id="14" name="Oval 13">
              <a:extLst>
                <a:ext uri="{FF2B5EF4-FFF2-40B4-BE49-F238E27FC236}">
                  <a16:creationId xmlns:a16="http://schemas.microsoft.com/office/drawing/2014/main" id="{7A4A0929-6C9D-554D-A497-3583415B2BD8}"/>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333399"/>
                </a:solidFill>
                <a:effectLst/>
                <a:uLnTx/>
                <a:uFillTx/>
                <a:latin typeface="Arial" charset="0"/>
                <a:ea typeface="Arial" charset="0"/>
                <a:cs typeface="Arial" charset="0"/>
              </a:endParaRPr>
            </a:p>
          </p:txBody>
        </p:sp>
        <p:sp>
          <p:nvSpPr>
            <p:cNvPr id="15" name="Rectangle 14">
              <a:extLst>
                <a:ext uri="{FF2B5EF4-FFF2-40B4-BE49-F238E27FC236}">
                  <a16:creationId xmlns:a16="http://schemas.microsoft.com/office/drawing/2014/main" id="{698EA456-5E1F-1B4C-BCD7-615799B5D39D}"/>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Arial" charset="0"/>
                  <a:cs typeface="Arial" charset="0"/>
                </a:rPr>
                <a:t>R</a:t>
              </a:r>
            </a:p>
          </p:txBody>
        </p:sp>
      </p:grpSp>
    </p:spTree>
    <p:extLst>
      <p:ext uri="{BB962C8B-B14F-4D97-AF65-F5344CB8AC3E}">
        <p14:creationId xmlns:p14="http://schemas.microsoft.com/office/powerpoint/2010/main" val="2466403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7866-D2D1-CE4D-9B74-ED4721FA741F}"/>
              </a:ext>
            </a:extLst>
          </p:cNvPr>
          <p:cNvSpPr>
            <a:spLocks noGrp="1"/>
          </p:cNvSpPr>
          <p:nvPr>
            <p:ph type="title"/>
          </p:nvPr>
        </p:nvSpPr>
        <p:spPr>
          <a:xfrm>
            <a:off x="471938" y="89097"/>
            <a:ext cx="11394276" cy="578083"/>
          </a:xfrm>
        </p:spPr>
        <p:txBody>
          <a:bodyPr>
            <a:normAutofit fontScale="90000"/>
          </a:bodyPr>
          <a:lstStyle/>
          <a:p>
            <a:pPr algn="ctr"/>
            <a:r>
              <a:rPr lang="en-US" dirty="0"/>
              <a:t>In ALL, It’s all About T Cells – CAR T</a:t>
            </a:r>
          </a:p>
        </p:txBody>
      </p:sp>
      <p:pic>
        <p:nvPicPr>
          <p:cNvPr id="3" name="Picture 3">
            <a:extLst>
              <a:ext uri="{FF2B5EF4-FFF2-40B4-BE49-F238E27FC236}">
                <a16:creationId xmlns:a16="http://schemas.microsoft.com/office/drawing/2014/main" id="{FEED043B-12BD-AC4D-8042-E9224F125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787" y="667180"/>
            <a:ext cx="7670038" cy="56252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39A17267-D1EF-1B47-800A-B9C98D4A8666}"/>
              </a:ext>
            </a:extLst>
          </p:cNvPr>
          <p:cNvSpPr txBox="1"/>
          <p:nvPr/>
        </p:nvSpPr>
        <p:spPr>
          <a:xfrm>
            <a:off x="9377776" y="6399571"/>
            <a:ext cx="24884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Park JH et al. NEJM 2018</a:t>
            </a:r>
          </a:p>
        </p:txBody>
      </p:sp>
    </p:spTree>
    <p:extLst>
      <p:ext uri="{BB962C8B-B14F-4D97-AF65-F5344CB8AC3E}">
        <p14:creationId xmlns:p14="http://schemas.microsoft.com/office/powerpoint/2010/main" val="1988398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1DD83-A74F-A341-A761-CCDB873C22A3}"/>
              </a:ext>
            </a:extLst>
          </p:cNvPr>
          <p:cNvSpPr/>
          <p:nvPr/>
        </p:nvSpPr>
        <p:spPr>
          <a:xfrm>
            <a:off x="468351" y="1389301"/>
            <a:ext cx="11240429" cy="473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FE372B85-E0A8-0F48-B631-42818D9EF88B}"/>
              </a:ext>
            </a:extLst>
          </p:cNvPr>
          <p:cNvSpPr>
            <a:spLocks noGrp="1"/>
          </p:cNvSpPr>
          <p:nvPr>
            <p:ph type="title" idx="4294967295"/>
          </p:nvPr>
        </p:nvSpPr>
        <p:spPr>
          <a:xfrm>
            <a:off x="490652" y="0"/>
            <a:ext cx="11195825" cy="1144588"/>
          </a:xfrm>
        </p:spPr>
        <p:txBody>
          <a:bodyPr>
            <a:noAutofit/>
          </a:bodyPr>
          <a:lstStyle/>
          <a:p>
            <a:r>
              <a:rPr lang="en-US" sz="2800" dirty="0" err="1"/>
              <a:t>Tisagenlecleucel</a:t>
            </a:r>
            <a:r>
              <a:rPr lang="en-US" sz="2800" dirty="0"/>
              <a:t> in Children and Young</a:t>
            </a:r>
            <a:br>
              <a:rPr lang="en-US" sz="2800" dirty="0"/>
            </a:br>
            <a:r>
              <a:rPr lang="en-US" sz="2800" dirty="0"/>
              <a:t>Adults with B-Cell Lymphoblastic Leukemia</a:t>
            </a:r>
          </a:p>
        </p:txBody>
      </p:sp>
      <p:sp>
        <p:nvSpPr>
          <p:cNvPr id="5" name="TextBox 4">
            <a:extLst>
              <a:ext uri="{FF2B5EF4-FFF2-40B4-BE49-F238E27FC236}">
                <a16:creationId xmlns:a16="http://schemas.microsoft.com/office/drawing/2014/main" id="{E85F6D1C-E8E2-9D49-AA7D-8EF611DDEF44}"/>
              </a:ext>
            </a:extLst>
          </p:cNvPr>
          <p:cNvSpPr txBox="1"/>
          <p:nvPr/>
        </p:nvSpPr>
        <p:spPr>
          <a:xfrm>
            <a:off x="838200" y="6366733"/>
            <a:ext cx="400757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Maude SL et al. </a:t>
            </a: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N </a:t>
            </a:r>
            <a:r>
              <a:rPr kumimoji="0" lang="en-US" sz="1400" b="0" i="1" u="none" strike="noStrike" kern="1200" cap="none" spc="0" normalizeH="0" baseline="0" noProof="0" dirty="0" err="1">
                <a:ln>
                  <a:noFill/>
                </a:ln>
                <a:solidFill>
                  <a:prstClr val="black"/>
                </a:solidFill>
                <a:effectLst/>
                <a:uLnTx/>
                <a:uFillTx/>
                <a:latin typeface="Arial" panose="020B0604020202020204"/>
                <a:ea typeface="+mn-ea"/>
                <a:cs typeface="+mn-cs"/>
              </a:rPr>
              <a:t>Engl</a:t>
            </a: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 J Med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2018;378:439-48.</a:t>
            </a:r>
          </a:p>
        </p:txBody>
      </p:sp>
      <p:pic>
        <p:nvPicPr>
          <p:cNvPr id="7" name="Picture 6" descr="A screenshot of a cell phone&#10;&#10;Description automatically generated">
            <a:extLst>
              <a:ext uri="{FF2B5EF4-FFF2-40B4-BE49-F238E27FC236}">
                <a16:creationId xmlns:a16="http://schemas.microsoft.com/office/drawing/2014/main" id="{26463E2B-CA29-8C40-B007-709265F71A3B}"/>
              </a:ext>
            </a:extLst>
          </p:cNvPr>
          <p:cNvPicPr>
            <a:picLocks noChangeAspect="1"/>
          </p:cNvPicPr>
          <p:nvPr/>
        </p:nvPicPr>
        <p:blipFill>
          <a:blip r:embed="rId2"/>
          <a:stretch>
            <a:fillRect/>
          </a:stretch>
        </p:blipFill>
        <p:spPr>
          <a:xfrm>
            <a:off x="838200" y="1699529"/>
            <a:ext cx="4819650" cy="4238557"/>
          </a:xfrm>
          <a:prstGeom prst="rect">
            <a:avLst/>
          </a:prstGeom>
        </p:spPr>
      </p:pic>
      <p:pic>
        <p:nvPicPr>
          <p:cNvPr id="9" name="Picture 8" descr="A close up of a piece of paper&#10;&#10;Description automatically generated">
            <a:extLst>
              <a:ext uri="{FF2B5EF4-FFF2-40B4-BE49-F238E27FC236}">
                <a16:creationId xmlns:a16="http://schemas.microsoft.com/office/drawing/2014/main" id="{262023DD-F01E-554C-95D0-D76F6ACAC54D}"/>
              </a:ext>
            </a:extLst>
          </p:cNvPr>
          <p:cNvPicPr>
            <a:picLocks noChangeAspect="1"/>
          </p:cNvPicPr>
          <p:nvPr/>
        </p:nvPicPr>
        <p:blipFill>
          <a:blip r:embed="rId3"/>
          <a:stretch>
            <a:fillRect/>
          </a:stretch>
        </p:blipFill>
        <p:spPr>
          <a:xfrm>
            <a:off x="6274425" y="1699529"/>
            <a:ext cx="4938218" cy="4288152"/>
          </a:xfrm>
          <a:prstGeom prst="rect">
            <a:avLst/>
          </a:prstGeom>
        </p:spPr>
      </p:pic>
      <p:sp>
        <p:nvSpPr>
          <p:cNvPr id="10" name="TextBox 9">
            <a:extLst>
              <a:ext uri="{FF2B5EF4-FFF2-40B4-BE49-F238E27FC236}">
                <a16:creationId xmlns:a16="http://schemas.microsoft.com/office/drawing/2014/main" id="{69926F86-215B-E249-A2DD-E2B0DA202480}"/>
              </a:ext>
            </a:extLst>
          </p:cNvPr>
          <p:cNvSpPr txBox="1"/>
          <p:nvPr/>
        </p:nvSpPr>
        <p:spPr>
          <a:xfrm>
            <a:off x="2413416" y="1462916"/>
            <a:ext cx="26468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Duration of Remission</a:t>
            </a:r>
          </a:p>
        </p:txBody>
      </p:sp>
      <p:sp>
        <p:nvSpPr>
          <p:cNvPr id="11" name="TextBox 10">
            <a:extLst>
              <a:ext uri="{FF2B5EF4-FFF2-40B4-BE49-F238E27FC236}">
                <a16:creationId xmlns:a16="http://schemas.microsoft.com/office/drawing/2014/main" id="{EE069B72-9CFF-1844-84CC-6FFDBA9B55F1}"/>
              </a:ext>
            </a:extLst>
          </p:cNvPr>
          <p:cNvSpPr txBox="1"/>
          <p:nvPr/>
        </p:nvSpPr>
        <p:spPr>
          <a:xfrm>
            <a:off x="7552667" y="1389301"/>
            <a:ext cx="36599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Event-Free and Overall Survival</a:t>
            </a:r>
          </a:p>
        </p:txBody>
      </p:sp>
    </p:spTree>
    <p:extLst>
      <p:ext uri="{BB962C8B-B14F-4D97-AF65-F5344CB8AC3E}">
        <p14:creationId xmlns:p14="http://schemas.microsoft.com/office/powerpoint/2010/main" val="1787754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t>Case</a:t>
            </a:r>
          </a:p>
        </p:txBody>
      </p:sp>
      <p:sp>
        <p:nvSpPr>
          <p:cNvPr id="3" name="Content Placeholder 2"/>
          <p:cNvSpPr>
            <a:spLocks noGrp="1"/>
          </p:cNvSpPr>
          <p:nvPr>
            <p:ph idx="1"/>
          </p:nvPr>
        </p:nvSpPr>
        <p:spPr>
          <a:xfrm>
            <a:off x="946792" y="1725462"/>
            <a:ext cx="10635608" cy="4471826"/>
          </a:xfrm>
        </p:spPr>
        <p:txBody>
          <a:bodyPr>
            <a:noAutofit/>
          </a:bodyPr>
          <a:lstStyle/>
          <a:p>
            <a:pPr>
              <a:spcBef>
                <a:spcPts val="1728"/>
              </a:spcBef>
            </a:pPr>
            <a:r>
              <a:rPr lang="en-US" sz="2600" dirty="0"/>
              <a:t>76 YO woman undergoes a R hip replacement for osteoarthritis</a:t>
            </a:r>
          </a:p>
          <a:p>
            <a:pPr>
              <a:spcBef>
                <a:spcPts val="1728"/>
              </a:spcBef>
            </a:pPr>
            <a:r>
              <a:rPr lang="en-US" sz="2600" dirty="0"/>
              <a:t>Postoperatively she does fine for two weeks then has progressive fatigue and becomes too tired to do any physical therapy.  She spends most of the time in bed or on her couch until she sees the orthopedist 6 weeks post-op (ECOG PS=3). </a:t>
            </a:r>
          </a:p>
          <a:p>
            <a:pPr>
              <a:spcBef>
                <a:spcPts val="1728"/>
              </a:spcBef>
            </a:pPr>
            <a:r>
              <a:rPr lang="en-US" sz="2600" dirty="0"/>
              <a:t>Labs are drawn, showing a WBC=51K, 80% blasts, Hgb=7.5 and </a:t>
            </a:r>
            <a:r>
              <a:rPr lang="en-US" sz="2600" dirty="0" err="1"/>
              <a:t>Plts</a:t>
            </a:r>
            <a:r>
              <a:rPr lang="en-US" sz="2600" dirty="0"/>
              <a:t>=40. Her preoperative labs were normal. Transfusion of 2 units of PRBCs does not improve her fatigue</a:t>
            </a:r>
          </a:p>
        </p:txBody>
      </p:sp>
    </p:spTree>
    <p:extLst>
      <p:ext uri="{BB962C8B-B14F-4D97-AF65-F5344CB8AC3E}">
        <p14:creationId xmlns:p14="http://schemas.microsoft.com/office/powerpoint/2010/main" val="581057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t>Case (continued)</a:t>
            </a:r>
          </a:p>
        </p:txBody>
      </p:sp>
      <p:sp>
        <p:nvSpPr>
          <p:cNvPr id="3" name="Content Placeholder 2"/>
          <p:cNvSpPr>
            <a:spLocks noGrp="1"/>
          </p:cNvSpPr>
          <p:nvPr>
            <p:ph idx="1"/>
          </p:nvPr>
        </p:nvSpPr>
        <p:spPr>
          <a:xfrm>
            <a:off x="997907" y="1587679"/>
            <a:ext cx="9586586" cy="4875512"/>
          </a:xfrm>
        </p:spPr>
        <p:txBody>
          <a:bodyPr>
            <a:normAutofit/>
          </a:bodyPr>
          <a:lstStyle/>
          <a:p>
            <a:r>
              <a:rPr lang="en-US" sz="2600" dirty="0"/>
              <a:t>Marrow biopsy confirms AML</a:t>
            </a:r>
          </a:p>
          <a:p>
            <a:pPr lvl="1"/>
            <a:r>
              <a:rPr lang="en-US" sz="2600" dirty="0"/>
              <a:t> normal female karyotype in 20 cells</a:t>
            </a:r>
          </a:p>
          <a:p>
            <a:pPr>
              <a:spcBef>
                <a:spcPts val="1824"/>
              </a:spcBef>
            </a:pPr>
            <a:r>
              <a:rPr lang="en-US" sz="2600" dirty="0"/>
              <a:t>Flow cytometry </a:t>
            </a:r>
          </a:p>
          <a:p>
            <a:pPr lvl="1"/>
            <a:r>
              <a:rPr lang="en-US" sz="2600" dirty="0"/>
              <a:t>CD34(-), CD13+, CD33+, HLA-DR+, MPO+</a:t>
            </a:r>
          </a:p>
          <a:p>
            <a:pPr>
              <a:spcBef>
                <a:spcPts val="1824"/>
              </a:spcBef>
            </a:pPr>
            <a:r>
              <a:rPr lang="en-US" sz="2600" dirty="0"/>
              <a:t>NGS testing:</a:t>
            </a:r>
          </a:p>
          <a:p>
            <a:pPr lvl="1"/>
            <a:r>
              <a:rPr lang="en-US" sz="2600" dirty="0"/>
              <a:t>NPM1+</a:t>
            </a:r>
          </a:p>
          <a:p>
            <a:pPr lvl="1"/>
            <a:r>
              <a:rPr lang="en-US" sz="2600" dirty="0"/>
              <a:t>FLT3-ITD+</a:t>
            </a:r>
          </a:p>
          <a:p>
            <a:pPr lvl="1"/>
            <a:r>
              <a:rPr lang="en-US" sz="2600" dirty="0"/>
              <a:t>IDH1 R132C</a:t>
            </a:r>
          </a:p>
        </p:txBody>
      </p:sp>
    </p:spTree>
    <p:extLst>
      <p:ext uri="{BB962C8B-B14F-4D97-AF65-F5344CB8AC3E}">
        <p14:creationId xmlns:p14="http://schemas.microsoft.com/office/powerpoint/2010/main" val="392446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200" b="1" dirty="0"/>
              <a:t>Is this patient an induction candidate?</a:t>
            </a:r>
          </a:p>
        </p:txBody>
      </p:sp>
      <p:sp>
        <p:nvSpPr>
          <p:cNvPr id="3" name="Content Placeholder 2"/>
          <p:cNvSpPr>
            <a:spLocks noGrp="1"/>
          </p:cNvSpPr>
          <p:nvPr>
            <p:ph idx="1"/>
          </p:nvPr>
        </p:nvSpPr>
        <p:spPr>
          <a:xfrm>
            <a:off x="1086823" y="1274220"/>
            <a:ext cx="9572827" cy="5214484"/>
          </a:xfrm>
        </p:spPr>
        <p:txBody>
          <a:bodyPr>
            <a:normAutofit fontScale="47500" lnSpcReduction="20000"/>
          </a:bodyPr>
          <a:lstStyle/>
          <a:p>
            <a:pPr marL="0" indent="0">
              <a:buNone/>
            </a:pPr>
            <a:r>
              <a:rPr lang="en-US" sz="5600" dirty="0"/>
              <a:t>Induction outcomes for age &gt;75 and PS&gt;2</a:t>
            </a:r>
          </a:p>
          <a:p>
            <a:r>
              <a:rPr lang="en-US" sz="5067" dirty="0"/>
              <a:t>30 day mortality rate 36% </a:t>
            </a:r>
          </a:p>
          <a:p>
            <a:r>
              <a:rPr lang="en-US" sz="5067" dirty="0"/>
              <a:t>60 day mortality rate 50% </a:t>
            </a:r>
          </a:p>
          <a:p>
            <a:r>
              <a:rPr lang="en-US" sz="5067" dirty="0"/>
              <a:t>1 year survival= 20%</a:t>
            </a:r>
            <a:endParaRPr lang="en-US" dirty="0"/>
          </a:p>
          <a:p>
            <a:pPr marL="0" indent="0">
              <a:buNone/>
            </a:pPr>
            <a:endParaRPr lang="en-US" sz="5733" dirty="0"/>
          </a:p>
          <a:p>
            <a:pPr marL="0" indent="0">
              <a:buNone/>
            </a:pPr>
            <a:r>
              <a:rPr lang="en-US" sz="5733" dirty="0"/>
              <a:t>If not induction, what are the alternatives?</a:t>
            </a:r>
          </a:p>
          <a:p>
            <a:r>
              <a:rPr lang="en-US" sz="5067" dirty="0"/>
              <a:t>HMA</a:t>
            </a:r>
          </a:p>
          <a:p>
            <a:r>
              <a:rPr lang="en-US" sz="5067" dirty="0"/>
              <a:t>LDAC</a:t>
            </a:r>
          </a:p>
          <a:p>
            <a:r>
              <a:rPr lang="en-US" sz="5067" dirty="0"/>
              <a:t>Venetoclax + HMA or LDAC</a:t>
            </a:r>
          </a:p>
          <a:p>
            <a:r>
              <a:rPr lang="en-US" sz="5067" dirty="0"/>
              <a:t>FLT3 inhibitor +/- HMA or LDAC</a:t>
            </a:r>
          </a:p>
          <a:p>
            <a:r>
              <a:rPr lang="en-US" sz="5067" dirty="0"/>
              <a:t>Ivosidenib</a:t>
            </a:r>
          </a:p>
          <a:p>
            <a:r>
              <a:rPr lang="en-US" sz="5067" dirty="0"/>
              <a:t>Gemtuzumab ozogamicin</a:t>
            </a:r>
          </a:p>
          <a:p>
            <a:pPr marL="0" indent="0">
              <a:buNone/>
            </a:pPr>
            <a:endParaRPr lang="en-US" sz="5733" dirty="0"/>
          </a:p>
        </p:txBody>
      </p:sp>
      <p:sp>
        <p:nvSpPr>
          <p:cNvPr id="4" name="TextBox 3"/>
          <p:cNvSpPr txBox="1"/>
          <p:nvPr/>
        </p:nvSpPr>
        <p:spPr>
          <a:xfrm>
            <a:off x="7423033" y="6488704"/>
            <a:ext cx="4708853" cy="338554"/>
          </a:xfrm>
          <a:prstGeom prst="rect">
            <a:avLst/>
          </a:prstGeom>
          <a:noFill/>
        </p:spPr>
        <p:txBody>
          <a:bodyPr wrap="none" rtlCol="0">
            <a:spAutoFit/>
          </a:bodyPr>
          <a:lstStyle/>
          <a:p>
            <a:r>
              <a:rPr lang="en-US" sz="1600" dirty="0" err="1"/>
              <a:t>Juliusson</a:t>
            </a:r>
            <a:r>
              <a:rPr lang="en-US" sz="1600" dirty="0"/>
              <a:t> G, et al. Blood. 2009 Apr 30;113(18):4179-87</a:t>
            </a:r>
          </a:p>
        </p:txBody>
      </p:sp>
    </p:spTree>
    <p:extLst>
      <p:ext uri="{BB962C8B-B14F-4D97-AF65-F5344CB8AC3E}">
        <p14:creationId xmlns:p14="http://schemas.microsoft.com/office/powerpoint/2010/main" val="3556203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4503" y="994608"/>
            <a:ext cx="10542585" cy="4124956"/>
          </a:xfrm>
        </p:spPr>
        <p:txBody>
          <a:bodyPr/>
          <a:lstStyle/>
          <a:p>
            <a:pPr marL="0" indent="0">
              <a:buNone/>
            </a:pPr>
            <a:r>
              <a:rPr lang="en-US" sz="2667" dirty="0"/>
              <a:t>You choose to treat this patient with venetoclax and azacitidine. Which of the following is important to do </a:t>
            </a:r>
            <a:r>
              <a:rPr lang="en-US" sz="2667" u="sng" dirty="0"/>
              <a:t>prior</a:t>
            </a:r>
            <a:r>
              <a:rPr lang="en-US" sz="2667" dirty="0"/>
              <a:t> to initiating this therapy? </a:t>
            </a:r>
          </a:p>
          <a:p>
            <a:pPr marL="0" indent="0">
              <a:buNone/>
            </a:pPr>
            <a:endParaRPr lang="en-US" sz="2667" dirty="0"/>
          </a:p>
          <a:p>
            <a:pPr marL="609585" indent="-609585">
              <a:buFont typeface="+mj-lt"/>
              <a:buAutoNum type="alphaUcPeriod"/>
            </a:pPr>
            <a:r>
              <a:rPr lang="en-US" sz="2667" dirty="0"/>
              <a:t>Obtain a baseline echocardiogram</a:t>
            </a:r>
          </a:p>
          <a:p>
            <a:pPr marL="609585" indent="-609585">
              <a:buFont typeface="+mj-lt"/>
              <a:buAutoNum type="alphaUcPeriod"/>
            </a:pPr>
            <a:r>
              <a:rPr lang="en-US" sz="2667" dirty="0"/>
              <a:t>Start allopurinol and hydroxyurea</a:t>
            </a:r>
          </a:p>
          <a:p>
            <a:pPr marL="609585" indent="-609585">
              <a:buFont typeface="+mj-lt"/>
              <a:buAutoNum type="alphaUcPeriod"/>
            </a:pPr>
            <a:r>
              <a:rPr lang="en-US" sz="2667" dirty="0"/>
              <a:t>Secure central venous access</a:t>
            </a:r>
          </a:p>
          <a:p>
            <a:pPr marL="609585" indent="-609585">
              <a:buFont typeface="+mj-lt"/>
              <a:buAutoNum type="alphaUcPeriod"/>
            </a:pPr>
            <a:r>
              <a:rPr lang="en-US" sz="2667" dirty="0"/>
              <a:t>Perform an LP with prophylactic </a:t>
            </a:r>
            <a:r>
              <a:rPr lang="en-US" sz="2667" dirty="0" err="1"/>
              <a:t>intrathecal</a:t>
            </a:r>
            <a:r>
              <a:rPr lang="en-US" sz="2667" dirty="0"/>
              <a:t> therapy</a:t>
            </a:r>
          </a:p>
          <a:p>
            <a:pPr marL="609585" indent="-609585">
              <a:buFont typeface="+mj-lt"/>
              <a:buAutoNum type="alphaUcPeriod"/>
            </a:pPr>
            <a:r>
              <a:rPr lang="en-US" sz="2667" dirty="0"/>
              <a:t>Send HLA-typing of the patient and siblings</a:t>
            </a:r>
          </a:p>
          <a:p>
            <a:pPr marL="0" indent="0">
              <a:buNone/>
            </a:pPr>
            <a:endParaRPr lang="en-US" sz="2667" dirty="0"/>
          </a:p>
          <a:p>
            <a:endParaRPr lang="en-US" sz="2667" dirty="0"/>
          </a:p>
        </p:txBody>
      </p:sp>
    </p:spTree>
    <p:extLst>
      <p:ext uri="{BB962C8B-B14F-4D97-AF65-F5344CB8AC3E}">
        <p14:creationId xmlns:p14="http://schemas.microsoft.com/office/powerpoint/2010/main" val="1103933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645" y="471036"/>
            <a:ext cx="10713931" cy="5666718"/>
          </a:xfrm>
        </p:spPr>
        <p:txBody>
          <a:bodyPr>
            <a:noAutofit/>
          </a:bodyPr>
          <a:lstStyle/>
          <a:p>
            <a:pPr marL="0" indent="0">
              <a:buNone/>
            </a:pPr>
            <a:r>
              <a:rPr lang="en-US" sz="2200" dirty="0"/>
              <a:t>Four weeks after initiating her venetoclax and azacitidine, you are reviewing labs on a Friday after clinic. Monday will be day 29 after starting this regimen, which has been well tolerated. The patient has improved her PS and is now doing PT exercises again. She has not required </a:t>
            </a:r>
            <a:br>
              <a:rPr lang="en-US" sz="2200" dirty="0"/>
            </a:br>
            <a:r>
              <a:rPr lang="en-US" sz="2200" dirty="0"/>
              <a:t>re-hospitalization for fever or other complications. However, yesterday’s CBC shows a WBC of 0.4 (ANC 50), hemoglobin 8.7, and platelets were 31.  There are no circulating blasts on the differential.</a:t>
            </a:r>
          </a:p>
          <a:p>
            <a:pPr marL="0" indent="0">
              <a:spcBef>
                <a:spcPts val="1728"/>
              </a:spcBef>
              <a:buNone/>
            </a:pPr>
            <a:r>
              <a:rPr lang="en-US" sz="2200" dirty="0"/>
              <a:t>Given the lack of count recovery, it is important to do which of the following?</a:t>
            </a:r>
          </a:p>
          <a:p>
            <a:pPr marL="460375" indent="-336550">
              <a:buFont typeface="+mj-lt"/>
              <a:buAutoNum type="alphaUcPeriod"/>
            </a:pPr>
            <a:r>
              <a:rPr lang="en-US" sz="2200" dirty="0"/>
              <a:t>Continue venetoclax and schedule cycle 2 of azacitidine to start Monday to ensure the patient remains on her treatment schedule</a:t>
            </a:r>
          </a:p>
          <a:p>
            <a:pPr marL="460375" indent="-336550">
              <a:buFont typeface="+mj-lt"/>
              <a:buAutoNum type="alphaUcPeriod"/>
            </a:pPr>
            <a:r>
              <a:rPr lang="en-US" sz="2200" dirty="0"/>
              <a:t>Continue venetoclax and change azacitidine to low dose cytarabine to start Monday, given inadequate response</a:t>
            </a:r>
          </a:p>
          <a:p>
            <a:pPr marL="460375" indent="-336550">
              <a:buFont typeface="+mj-lt"/>
              <a:buAutoNum type="alphaUcPeriod"/>
            </a:pPr>
            <a:r>
              <a:rPr lang="en-US" sz="2200" dirty="0"/>
              <a:t>Stop venetoclax and schedule cycle 2 of azacitidine alone to start Monday</a:t>
            </a:r>
          </a:p>
          <a:p>
            <a:pPr marL="460375" indent="-336550">
              <a:buFont typeface="+mj-lt"/>
              <a:buAutoNum type="alphaUcPeriod"/>
            </a:pPr>
            <a:r>
              <a:rPr lang="en-US" sz="2200" dirty="0"/>
              <a:t>Temporarily stop all chemotherapy and schedule a bone marrow biopsy to determine the cause of </a:t>
            </a:r>
            <a:r>
              <a:rPr lang="en-US" sz="2200" dirty="0" err="1"/>
              <a:t>cytopenias</a:t>
            </a:r>
            <a:endParaRPr lang="en-US" sz="2200" dirty="0"/>
          </a:p>
          <a:p>
            <a:pPr marL="460375" indent="-336550">
              <a:buFont typeface="+mj-lt"/>
              <a:buAutoNum type="alphaUcPeriod"/>
            </a:pPr>
            <a:r>
              <a:rPr lang="en-US" sz="2200" dirty="0"/>
              <a:t>Permanently stop all chemotherapy and change to supportive care only</a:t>
            </a:r>
          </a:p>
        </p:txBody>
      </p:sp>
    </p:spTree>
    <p:extLst>
      <p:ext uri="{BB962C8B-B14F-4D97-AF65-F5344CB8AC3E}">
        <p14:creationId xmlns:p14="http://schemas.microsoft.com/office/powerpoint/2010/main" val="892635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002C77"/>
      </a:accent3>
      <a:accent4>
        <a:srgbClr val="62BB46"/>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002C77"/>
      </a:accent3>
      <a:accent4>
        <a:srgbClr val="62BB46"/>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owerpoint template">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A81FAC13-3DA9-453C-9485-19257B403E52}"/>
</file>

<file path=customXml/itemProps2.xml><?xml version="1.0" encoding="utf-8"?>
<ds:datastoreItem xmlns:ds="http://schemas.openxmlformats.org/officeDocument/2006/customXml" ds:itemID="{825F363A-B975-49D2-B58D-356156263299}"/>
</file>

<file path=customXml/itemProps3.xml><?xml version="1.0" encoding="utf-8"?>
<ds:datastoreItem xmlns:ds="http://schemas.openxmlformats.org/officeDocument/2006/customXml" ds:itemID="{29A4BA77-8888-4C7E-A1D7-2D9D14B7F123}"/>
</file>

<file path=docProps/app.xml><?xml version="1.0" encoding="utf-8"?>
<Properties xmlns="http://schemas.openxmlformats.org/officeDocument/2006/extended-properties" xmlns:vt="http://schemas.openxmlformats.org/officeDocument/2006/docPropsVTypes">
  <TotalTime>487</TotalTime>
  <Words>3769</Words>
  <Application>Microsoft Macintosh PowerPoint</Application>
  <PresentationFormat>Widescreen</PresentationFormat>
  <Paragraphs>667</Paragraphs>
  <Slides>48</Slides>
  <Notes>13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48</vt:i4>
      </vt:variant>
    </vt:vector>
  </HeadingPairs>
  <TitlesOfParts>
    <vt:vector size="59" baseType="lpstr">
      <vt:lpstr>Arial</vt:lpstr>
      <vt:lpstr>Calibri</vt:lpstr>
      <vt:lpstr>Corbel</vt:lpstr>
      <vt:lpstr>Wingdings</vt:lpstr>
      <vt:lpstr>Office Theme</vt:lpstr>
      <vt:lpstr>1_Office Theme</vt:lpstr>
      <vt:lpstr>2_Office Theme</vt:lpstr>
      <vt:lpstr>3_Office Theme</vt:lpstr>
      <vt:lpstr>Powerpoint template</vt:lpstr>
      <vt:lpstr>4_Office Theme</vt:lpstr>
      <vt:lpstr>5_Office Theme</vt:lpstr>
      <vt:lpstr>PowerPoint Presentation</vt:lpstr>
      <vt:lpstr>PowerPoint Presentation</vt:lpstr>
      <vt:lpstr>Venetoclax combinations for AML in patients ineligible for intensive induction; FLT3 Inhibitors in AML</vt:lpstr>
      <vt:lpstr>Disclosures</vt:lpstr>
      <vt:lpstr>Case</vt:lpstr>
      <vt:lpstr>Case (continued)</vt:lpstr>
      <vt:lpstr>Is this patient an induction candidate?</vt:lpstr>
      <vt:lpstr>PowerPoint Presentation</vt:lpstr>
      <vt:lpstr>PowerPoint Presentation</vt:lpstr>
      <vt:lpstr>Intensive treatment of older patients:  inferior survival, high early mortality</vt:lpstr>
      <vt:lpstr>Age &gt;65: to induce or not to induce?</vt:lpstr>
      <vt:lpstr>BCL2 in AML</vt:lpstr>
      <vt:lpstr>Venetoclax doublets in unfit, newly diagnosed AML</vt:lpstr>
      <vt:lpstr>Venetoclax + HMA phase 2</vt:lpstr>
      <vt:lpstr>Venetoclax + LDAC</vt:lpstr>
      <vt:lpstr>Venetoclax doublets: toxicity</vt:lpstr>
      <vt:lpstr>Age &gt;65: to induce or not to induce?</vt:lpstr>
      <vt:lpstr>Survival after progression to venetoclax doublets</vt:lpstr>
      <vt:lpstr>Transplant after frontline venetoclax regimens</vt:lpstr>
      <vt:lpstr>Conclusions</vt:lpstr>
      <vt:lpstr>FLT3 Mutations (ITD and TKD) Occur in  Approximately 30-35% of Patients with AML</vt:lpstr>
      <vt:lpstr>Characteristics of Select FLT3 Inhibitors</vt:lpstr>
      <vt:lpstr>RATIFY: Overall Survival Analyses</vt:lpstr>
      <vt:lpstr>FDA Approves Addition of Survival Data to Gilteritinib Label for Relapsed or Refractory AML with a FLT3 Mutation Press Release – May 29, 2019</vt:lpstr>
      <vt:lpstr>ADMIRAL: Overall Survival</vt:lpstr>
      <vt:lpstr>ADMIRAL: Subgroup Analysis of Overall Survival</vt:lpstr>
      <vt:lpstr>Select Ongoing Phase III Trials of FLT3 Inhibitors</vt:lpstr>
      <vt:lpstr>IDH Inhibitors in AML</vt:lpstr>
      <vt:lpstr>Disclosures</vt:lpstr>
      <vt:lpstr>Patient Case – IDH Mutation</vt:lpstr>
      <vt:lpstr>IDH in AML</vt:lpstr>
      <vt:lpstr>Approved IDH Inhibitors in AML</vt:lpstr>
      <vt:lpstr>Enasidenib Plus Azacitidine Significantly Improves Complete Remission and Overall Response Compared with Azacitidine Alone in Patients with Newly Diagnosed Acute Myeloid Leukemia (AML) with Isocitrate Dehydrogenase 2 (IDH2) Mutations: Interim Phase II Results from an Ongoing, Randomized Study</vt:lpstr>
      <vt:lpstr>AG221-AML-005: Study design</vt:lpstr>
      <vt:lpstr>PowerPoint Presentation</vt:lpstr>
      <vt:lpstr>Study design</vt:lpstr>
      <vt:lpstr>Summary of best overall response in efficacy-evaluable patients</vt:lpstr>
      <vt:lpstr>Overall survival in ivosidenib-treated patients</vt:lpstr>
      <vt:lpstr>Overall survival in enasidenib-treated patients</vt:lpstr>
      <vt:lpstr>Differentiation Syndrome</vt:lpstr>
      <vt:lpstr>Management of IDH-DS</vt:lpstr>
      <vt:lpstr>PowerPoint Presentation</vt:lpstr>
      <vt:lpstr>In ALL, It’s all About T Cells - Blinatumomab</vt:lpstr>
      <vt:lpstr>Blinatumomab for minimal residual disease in adults with B-cell precursor acute lymphoblastic leukemia</vt:lpstr>
      <vt:lpstr>COG AALL1331: Blinatumomab vs Chemo  as Post-Reinduction Therapy for Children and  Young Adults with Relapsed B-ALL</vt:lpstr>
      <vt:lpstr>ECOG-E1910: Ongoing Phase III Trial Design</vt:lpstr>
      <vt:lpstr>In ALL, It’s all About T Cells – CAR T</vt:lpstr>
      <vt:lpstr>Tisagenlecleucel in Children and Young Adults with B-Cell Lymphoblastic Leukemia</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77</cp:revision>
  <dcterms:created xsi:type="dcterms:W3CDTF">2020-02-17T05:51:01Z</dcterms:created>
  <dcterms:modified xsi:type="dcterms:W3CDTF">2020-03-02T17:29:53Z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y fmtid="{D5CDD505-2E9C-101B-9397-08002B2CF9AE}" pid="3" name="TaxKeyword">
    <vt:lpwstr/>
  </property>
</Properties>
</file>