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6.xml" ContentType="application/vnd.openxmlformats-officedocument.theme+xml"/>
  <Override PartName="/ppt/theme/theme31.xml" ContentType="application/vnd.openxmlformats-officedocument.theme+xml"/>
  <Override PartName="/ppt/theme/theme30.xml" ContentType="application/vnd.openxmlformats-officedocument.theme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7.xml" ContentType="application/vnd.openxmlformats-officedocument.theme+xml"/>
  <Override PartName="/ppt/theme/theme27.xml" ContentType="application/vnd.openxmlformats-officedocument.theme+xml"/>
  <Override PartName="/ppt/theme/theme26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1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8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2" r:id="rId3"/>
    <p:sldMasterId id="2147483751" r:id="rId4"/>
    <p:sldMasterId id="2147483775" r:id="rId5"/>
    <p:sldMasterId id="2147483805" r:id="rId6"/>
    <p:sldMasterId id="2147483818" r:id="rId7"/>
    <p:sldMasterId id="2147483826" r:id="rId8"/>
    <p:sldMasterId id="2147483834" r:id="rId9"/>
    <p:sldMasterId id="2147483842" r:id="rId10"/>
    <p:sldMasterId id="2147483855" r:id="rId11"/>
    <p:sldMasterId id="2147483943" r:id="rId12"/>
    <p:sldMasterId id="2147483956" r:id="rId13"/>
    <p:sldMasterId id="2147484121" r:id="rId14"/>
    <p:sldMasterId id="2147484168" r:id="rId15"/>
    <p:sldMasterId id="2147484208" r:id="rId16"/>
    <p:sldMasterId id="2147484228" r:id="rId17"/>
    <p:sldMasterId id="2147484296" r:id="rId18"/>
    <p:sldMasterId id="2147484306" r:id="rId19"/>
    <p:sldMasterId id="2147484322" r:id="rId20"/>
    <p:sldMasterId id="2147484337" r:id="rId21"/>
    <p:sldMasterId id="2147484352" r:id="rId22"/>
    <p:sldMasterId id="2147484359" r:id="rId23"/>
    <p:sldMasterId id="2147484375" r:id="rId24"/>
    <p:sldMasterId id="2147484382" r:id="rId25"/>
    <p:sldMasterId id="2147484389" r:id="rId26"/>
    <p:sldMasterId id="2147484395" r:id="rId27"/>
    <p:sldMasterId id="2147484418" r:id="rId28"/>
    <p:sldMasterId id="2147484432" r:id="rId29"/>
    <p:sldMasterId id="2147484448" r:id="rId30"/>
  </p:sldMasterIdLst>
  <p:notesMasterIdLst>
    <p:notesMasterId r:id="rId77"/>
  </p:notesMasterIdLst>
  <p:sldIdLst>
    <p:sldId id="271" r:id="rId31"/>
    <p:sldId id="370" r:id="rId32"/>
    <p:sldId id="1825" r:id="rId33"/>
    <p:sldId id="1826" r:id="rId34"/>
    <p:sldId id="485" r:id="rId35"/>
    <p:sldId id="278" r:id="rId36"/>
    <p:sldId id="490" r:id="rId37"/>
    <p:sldId id="491" r:id="rId38"/>
    <p:sldId id="492" r:id="rId39"/>
    <p:sldId id="493" r:id="rId40"/>
    <p:sldId id="1927" r:id="rId41"/>
    <p:sldId id="1753" r:id="rId42"/>
    <p:sldId id="1977" r:id="rId43"/>
    <p:sldId id="1978" r:id="rId44"/>
    <p:sldId id="1980" r:id="rId45"/>
    <p:sldId id="1987" r:id="rId46"/>
    <p:sldId id="1765" r:id="rId47"/>
    <p:sldId id="1768" r:id="rId48"/>
    <p:sldId id="1770" r:id="rId49"/>
    <p:sldId id="1771" r:id="rId50"/>
    <p:sldId id="1801" r:id="rId51"/>
    <p:sldId id="1802" r:id="rId52"/>
    <p:sldId id="1806" r:id="rId53"/>
    <p:sldId id="2047" r:id="rId54"/>
    <p:sldId id="2050" r:id="rId55"/>
    <p:sldId id="2053" r:id="rId56"/>
    <p:sldId id="2054" r:id="rId57"/>
    <p:sldId id="2058" r:id="rId58"/>
    <p:sldId id="2060" r:id="rId59"/>
    <p:sldId id="1821" r:id="rId60"/>
    <p:sldId id="257" r:id="rId61"/>
    <p:sldId id="11766" r:id="rId62"/>
    <p:sldId id="11762" r:id="rId63"/>
    <p:sldId id="11763" r:id="rId64"/>
    <p:sldId id="11764" r:id="rId65"/>
    <p:sldId id="11761" r:id="rId66"/>
    <p:sldId id="280" r:id="rId67"/>
    <p:sldId id="359" r:id="rId68"/>
    <p:sldId id="400" r:id="rId69"/>
    <p:sldId id="404" r:id="rId70"/>
    <p:sldId id="327" r:id="rId71"/>
    <p:sldId id="565" r:id="rId72"/>
    <p:sldId id="1471" r:id="rId73"/>
    <p:sldId id="1473" r:id="rId74"/>
    <p:sldId id="1476" r:id="rId75"/>
    <p:sldId id="147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neke Koekkoek, RN" initials="SKR" lastIdx="53" clrIdx="0">
    <p:extLst>
      <p:ext uri="{19B8F6BF-5375-455C-9EA6-DF929625EA0E}">
        <p15:presenceInfo xmlns:p15="http://schemas.microsoft.com/office/powerpoint/2012/main" userId="S-1-5-21-1755487426-3544507117-2078331878-1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55"/>
    <a:srgbClr val="D5E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6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customXml" Target="../customXml/item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61" Type="http://schemas.openxmlformats.org/officeDocument/2006/relationships/slide" Target="slides/slide31.xml"/><Relationship Id="rId8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43379823804028E-2"/>
          <c:y val="8.5176549858493752E-2"/>
          <c:w val="0.84686364483996734"/>
          <c:h val="0.56377246468370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rgbClr val="00BFB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094718838929471E-2"/>
                  <c:y val="-4.11409729952249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18-4CD0-A748-6DCB7AB42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ITT
(N=121)</c:v>
                </c:pt>
                <c:pt idx="1">
                  <c:v>Double-Class 
Refractory
(n=23)</c:v>
                </c:pt>
                <c:pt idx="2">
                  <c:v>Anti-CD38
Refractory
(n=96)</c:v>
                </c:pt>
                <c:pt idx="3">
                  <c:v>Triple-Class
Refractory
(n=89)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2-4C42-B688-40C140AAC3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32938046080393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7771697873810707E-2"/>
                      <c:h val="8.67125123130122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622-4974-94C7-FD43E0CDAE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ITT
(N=121)</c:v>
                </c:pt>
                <c:pt idx="1">
                  <c:v>Double-Class 
Refractory
(n=23)</c:v>
                </c:pt>
                <c:pt idx="2">
                  <c:v>Anti-CD38
Refractory
(n=96)</c:v>
                </c:pt>
                <c:pt idx="3">
                  <c:v>Triple-Class
Refractory
(n=89)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14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02-4C42-B688-40C140AAC3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ITT
(N=121)</c:v>
                </c:pt>
                <c:pt idx="1">
                  <c:v>Double-Class 
Refractory
(n=23)</c:v>
                </c:pt>
                <c:pt idx="2">
                  <c:v>Anti-CD38
Refractory
(n=96)</c:v>
                </c:pt>
                <c:pt idx="3">
                  <c:v>Triple-Class
Refractory
(n=89)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19</c:v>
                </c:pt>
                <c:pt idx="1">
                  <c:v>36</c:v>
                </c:pt>
                <c:pt idx="2">
                  <c:v>15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02-4C42-B688-40C140AAC3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MR</c:v>
                </c:pt>
              </c:strCache>
            </c:strRef>
          </c:tx>
          <c:spPr>
            <a:solidFill>
              <a:srgbClr val="00B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ITT
(N=121)</c:v>
                </c:pt>
                <c:pt idx="1">
                  <c:v>Double-Class 
Refractory
(n=23)</c:v>
                </c:pt>
                <c:pt idx="2">
                  <c:v>Anti-CD38
Refractory
(n=96)</c:v>
                </c:pt>
                <c:pt idx="3">
                  <c:v>Triple-Class
Refractory
(n=89)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12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02-4C42-B688-40C140AAC37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ITT
(N=121)</c:v>
                </c:pt>
                <c:pt idx="1">
                  <c:v>Double-Class 
Refractory
(n=23)</c:v>
                </c:pt>
                <c:pt idx="2">
                  <c:v>Anti-CD38
Refractory
(n=96)</c:v>
                </c:pt>
                <c:pt idx="3">
                  <c:v>Triple-Class
Refractory
(n=89)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46</c:v>
                </c:pt>
                <c:pt idx="1">
                  <c:v>36</c:v>
                </c:pt>
                <c:pt idx="2">
                  <c:v>49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02-4C42-B688-40C140AAC3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7"/>
        <c:overlap val="100"/>
        <c:axId val="562755528"/>
        <c:axId val="595387352"/>
      </c:barChart>
      <c:catAx>
        <c:axId val="562755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387352"/>
        <c:crosses val="autoZero"/>
        <c:auto val="1"/>
        <c:lblAlgn val="ctr"/>
        <c:lblOffset val="100"/>
        <c:noMultiLvlLbl val="0"/>
      </c:catAx>
      <c:valAx>
        <c:axId val="5953873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7555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336614506363467"/>
          <c:y val="0"/>
          <c:w val="8.6633845597973783E-2"/>
          <c:h val="0.621046891709084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61424539669074"/>
          <c:y val="8.0952694995762048E-2"/>
          <c:w val="0.76232756167505289"/>
          <c:h val="0.769015028925019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FF3399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All Evaluable
(n = 59)</c:v>
                </c:pt>
                <c:pt idx="1">
                  <c:v>IMiD-Refractoryᵃ
(n = 51 evaluable)</c:v>
                </c:pt>
                <c:pt idx="2">
                  <c:v>DARA + POM-Refractory  
(n = 27 evaluable)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15.3</c:v>
                </c:pt>
                <c:pt idx="1">
                  <c:v>13.7</c:v>
                </c:pt>
                <c:pt idx="2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1-4BFA-9381-6E3E6A504E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All Evaluable
(n = 59)</c:v>
                </c:pt>
                <c:pt idx="1">
                  <c:v>IMiD-Refractoryᵃ
(n = 51 evaluable)</c:v>
                </c:pt>
                <c:pt idx="2">
                  <c:v>DARA + POM-Refractory  
(n = 27 evaluable)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35.6</c:v>
                </c:pt>
                <c:pt idx="1">
                  <c:v>33.299999999999997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01-4BFA-9381-6E3E6A504E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MR</c:v>
                </c:pt>
              </c:strCache>
            </c:strRef>
          </c:tx>
          <c:spPr>
            <a:solidFill>
              <a:srgbClr val="35B5E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All Evaluable
(n = 59)</c:v>
                </c:pt>
                <c:pt idx="1">
                  <c:v>IMiD-Refractoryᵃ
(n = 51 evaluable)</c:v>
                </c:pt>
                <c:pt idx="2">
                  <c:v>DARA + POM-Refractory  
(n = 27 evaluable)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16.899999999999999</c:v>
                </c:pt>
                <c:pt idx="1">
                  <c:v>17.7</c:v>
                </c:pt>
                <c:pt idx="2">
                  <c:v>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01-4BFA-9381-6E3E6A504E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All Evaluable
(n = 59)</c:v>
                </c:pt>
                <c:pt idx="1">
                  <c:v>IMiD-Refractoryᵃ
(n = 51 evaluable)</c:v>
                </c:pt>
                <c:pt idx="2">
                  <c:v>DARA + POM-Refractory  
(n = 27 evaluable)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28.8</c:v>
                </c:pt>
                <c:pt idx="1">
                  <c:v>33.299999999999997</c:v>
                </c:pt>
                <c:pt idx="2">
                  <c:v>25.9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01-4BFA-9381-6E3E6A504E3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C39BE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All Evaluable
(n = 59)</c:v>
                </c:pt>
                <c:pt idx="1">
                  <c:v>IMiD-Refractoryᵃ
(n = 51 evaluable)</c:v>
                </c:pt>
                <c:pt idx="2">
                  <c:v>DARA + POM-Refractory  
(n = 27 evaluable)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3.4</c:v>
                </c:pt>
                <c:pt idx="1">
                  <c:v>2</c:v>
                </c:pt>
                <c:pt idx="2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01-4BFA-9381-6E3E6A504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7052184"/>
        <c:axId val="557052576"/>
      </c:barChart>
      <c:catAx>
        <c:axId val="557052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052576"/>
        <c:crosses val="autoZero"/>
        <c:auto val="1"/>
        <c:lblAlgn val="ctr"/>
        <c:lblOffset val="100"/>
        <c:noMultiLvlLbl val="0"/>
      </c:catAx>
      <c:valAx>
        <c:axId val="55705257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Response, n (</a:t>
                </a:r>
                <a:r>
                  <a:rPr lang="en-US" b="1" baseline="0" dirty="0"/>
                  <a:t>%)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0521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997912146248993"/>
          <c:y val="5.3287067291705785E-2"/>
          <c:w val="9.8316560823770272E-2"/>
          <c:h val="0.4271042360071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0.42424</cdr:x>
      <cdr:y>0.28141</cdr:y>
    </cdr:from>
    <cdr:to>
      <cdr:x>0.51081</cdr:x>
      <cdr:y>0.45332</cdr:y>
    </cdr:to>
    <cdr:sp macro="" textlink="">
      <cdr:nvSpPr>
        <cdr:cNvPr id="7" name="TextBox 19">
          <a:extLst xmlns:a="http://schemas.openxmlformats.org/drawingml/2006/main">
            <a:ext uri="{FF2B5EF4-FFF2-40B4-BE49-F238E27FC236}">
              <a16:creationId xmlns:a16="http://schemas.microsoft.com/office/drawing/2014/main" id="{2B4A36C4-8F9F-444A-A154-042100A3C0A6}"/>
            </a:ext>
          </a:extLst>
        </cdr:cNvPr>
        <cdr:cNvSpPr txBox="1"/>
      </cdr:nvSpPr>
      <cdr:spPr>
        <a:xfrm xmlns:a="http://schemas.openxmlformats.org/drawingml/2006/main">
          <a:off x="3935760" y="957249"/>
          <a:ext cx="8031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/>
            <a:t>CBR</a:t>
          </a:r>
        </a:p>
        <a:p xmlns:a="http://schemas.openxmlformats.org/drawingml/2006/main">
          <a:pPr algn="ctr"/>
          <a:r>
            <a:rPr lang="en-US" sz="1600" b="1" dirty="0"/>
            <a:t>64%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E0F0B-5088-1B49-B7D4-9715CF345B48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947CF-BA4F-7042-B678-B59B55C6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8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49238" y="742950"/>
            <a:ext cx="7296151" cy="4105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917D9-ED09-4DC3-A9B7-6215478BF13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1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0DFDB-3848-4985-A6D9-D3228386615C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77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34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26C95-B7D4-0043-8F41-AC3228E1088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53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940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48C4B-652F-457D-9565-1BB0993FD72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188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96F908B-818D-4CAB-A460-11626DA38793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301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63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91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lvl="0" indent="-177800">
              <a:buClr>
                <a:srgbClr val="222658"/>
              </a:buClr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506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93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84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48C4B-652F-457D-9565-1BB0993FD72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43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69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2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358D7-076D-4205-BA6E-AB755B660AB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358D7-076D-4205-BA6E-AB755B660AB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4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358D7-076D-4205-BA6E-AB755B660AB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9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E20F-D4FB-4586-8676-A2ACE2BA7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6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E20F-D4FB-4586-8676-A2ACE2BA7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80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E20F-D4FB-4586-8676-A2ACE2BA7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7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9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95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9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3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tags" Target="../tags/tag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45" y="-48209"/>
            <a:ext cx="12329097" cy="6858000"/>
          </a:xfrm>
          <a:prstGeom prst="rect">
            <a:avLst/>
          </a:prstGeom>
          <a:effectLst>
            <a:softEdge rad="12700"/>
          </a:effec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6781800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1000"/>
            <a:ext cx="348826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90808"/>
            <a:ext cx="10972800" cy="2362199"/>
          </a:xfrm>
        </p:spPr>
        <p:txBody>
          <a:bodyPr tIns="91440" bIns="91440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953000"/>
            <a:ext cx="10972800" cy="1752600"/>
          </a:xfrm>
        </p:spPr>
        <p:txBody>
          <a:bodyPr tIns="91440" bIns="91440" anchor="ctr"/>
          <a:lstStyle>
            <a:lvl1pPr marL="0" indent="0" algn="r">
              <a:spcBef>
                <a:spcPts val="0"/>
              </a:spcBef>
              <a:buNone/>
              <a:defRPr>
                <a:solidFill>
                  <a:srgbClr val="77777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273844"/>
            <a:ext cx="1219200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1" y="1409701"/>
            <a:ext cx="11137569" cy="4525963"/>
          </a:xfrm>
        </p:spPr>
        <p:txBody>
          <a:bodyPr/>
          <a:lstStyle>
            <a:lvl1pPr>
              <a:buClr>
                <a:srgbClr val="002060"/>
              </a:buClr>
              <a:defRPr/>
            </a:lvl1pPr>
            <a:lvl2pPr>
              <a:buClr>
                <a:srgbClr val="002060"/>
              </a:buClr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9872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-39259"/>
            <a:ext cx="12192000" cy="6861634"/>
            <a:chOff x="0" y="-39259"/>
            <a:chExt cx="9144000" cy="6861634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-35625"/>
              <a:ext cx="9144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-39259"/>
              <a:ext cx="9144000" cy="115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-39259"/>
            <a:ext cx="12192000" cy="6861634"/>
            <a:chOff x="0" y="-39259"/>
            <a:chExt cx="9144000" cy="686163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-35625"/>
              <a:ext cx="9144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-39259"/>
              <a:ext cx="9144000" cy="115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5" y="-27384"/>
            <a:ext cx="11425767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39259"/>
            <a:ext cx="12192000" cy="6861634"/>
            <a:chOff x="0" y="-39259"/>
            <a:chExt cx="9144000" cy="686163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-35625"/>
              <a:ext cx="9144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-39259"/>
              <a:ext cx="9144000" cy="115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99F6E2-69F8-412B-8158-AC6DE5DA3649}" type="datetimeFigureOut">
              <a:rPr lang="en-GB" smtClean="0">
                <a:solidFill>
                  <a:prstClr val="black"/>
                </a:solidFill>
              </a:rPr>
              <a:pPr/>
              <a:t>02/03/2020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51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91" tIns="45695" rIns="91391" bIns="4569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91" tIns="45695" rIns="91391" bIns="4569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91" tIns="45695" rIns="91391" bIns="4569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pPr defTabSz="685800">
              <a:defRPr/>
            </a:pPr>
            <a:fld id="{8C5E6CE7-BB4E-4EB8-9A3D-1D3AB12310E3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0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16" indent="0">
              <a:buNone/>
              <a:defRPr sz="1350"/>
            </a:lvl2pPr>
            <a:lvl3pPr marL="685434" indent="0">
              <a:buNone/>
              <a:defRPr sz="1200"/>
            </a:lvl3pPr>
            <a:lvl4pPr marL="1028148" indent="0">
              <a:buNone/>
              <a:defRPr sz="1050"/>
            </a:lvl4pPr>
            <a:lvl5pPr marL="1370867" indent="0">
              <a:buNone/>
              <a:defRPr sz="1050"/>
            </a:lvl5pPr>
            <a:lvl6pPr marL="1713584" indent="0">
              <a:buNone/>
              <a:defRPr sz="1050"/>
            </a:lvl6pPr>
            <a:lvl7pPr marL="2056302" indent="0">
              <a:buNone/>
              <a:defRPr sz="1050"/>
            </a:lvl7pPr>
            <a:lvl8pPr marL="2399017" indent="0">
              <a:buNone/>
              <a:defRPr sz="1050"/>
            </a:lvl8pPr>
            <a:lvl9pPr marL="2741734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6" indent="0">
              <a:buNone/>
              <a:defRPr sz="1500" b="1"/>
            </a:lvl2pPr>
            <a:lvl3pPr marL="685434" indent="0">
              <a:buNone/>
              <a:defRPr sz="1350" b="1"/>
            </a:lvl3pPr>
            <a:lvl4pPr marL="1028148" indent="0">
              <a:buNone/>
              <a:defRPr sz="1200" b="1"/>
            </a:lvl4pPr>
            <a:lvl5pPr marL="1370867" indent="0">
              <a:buNone/>
              <a:defRPr sz="1200" b="1"/>
            </a:lvl5pPr>
            <a:lvl6pPr marL="1713584" indent="0">
              <a:buNone/>
              <a:defRPr sz="1200" b="1"/>
            </a:lvl6pPr>
            <a:lvl7pPr marL="2056302" indent="0">
              <a:buNone/>
              <a:defRPr sz="1200" b="1"/>
            </a:lvl7pPr>
            <a:lvl8pPr marL="2399017" indent="0">
              <a:buNone/>
              <a:defRPr sz="1200" b="1"/>
            </a:lvl8pPr>
            <a:lvl9pPr marL="274173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6" indent="0">
              <a:buNone/>
              <a:defRPr sz="1500" b="1"/>
            </a:lvl2pPr>
            <a:lvl3pPr marL="685434" indent="0">
              <a:buNone/>
              <a:defRPr sz="1350" b="1"/>
            </a:lvl3pPr>
            <a:lvl4pPr marL="1028148" indent="0">
              <a:buNone/>
              <a:defRPr sz="1200" b="1"/>
            </a:lvl4pPr>
            <a:lvl5pPr marL="1370867" indent="0">
              <a:buNone/>
              <a:defRPr sz="1200" b="1"/>
            </a:lvl5pPr>
            <a:lvl6pPr marL="1713584" indent="0">
              <a:buNone/>
              <a:defRPr sz="1200" b="1"/>
            </a:lvl6pPr>
            <a:lvl7pPr marL="2056302" indent="0">
              <a:buNone/>
              <a:defRPr sz="1200" b="1"/>
            </a:lvl7pPr>
            <a:lvl8pPr marL="2399017" indent="0">
              <a:buNone/>
              <a:defRPr sz="1200" b="1"/>
            </a:lvl8pPr>
            <a:lvl9pPr marL="274173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9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1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716" indent="0">
              <a:buNone/>
              <a:defRPr sz="900"/>
            </a:lvl2pPr>
            <a:lvl3pPr marL="685434" indent="0">
              <a:buNone/>
              <a:defRPr sz="750"/>
            </a:lvl3pPr>
            <a:lvl4pPr marL="1028148" indent="0">
              <a:buNone/>
              <a:defRPr sz="675"/>
            </a:lvl4pPr>
            <a:lvl5pPr marL="1370867" indent="0">
              <a:buNone/>
              <a:defRPr sz="675"/>
            </a:lvl5pPr>
            <a:lvl6pPr marL="1713584" indent="0">
              <a:buNone/>
              <a:defRPr sz="675"/>
            </a:lvl6pPr>
            <a:lvl7pPr marL="2056302" indent="0">
              <a:buNone/>
              <a:defRPr sz="675"/>
            </a:lvl7pPr>
            <a:lvl8pPr marL="2399017" indent="0">
              <a:buNone/>
              <a:defRPr sz="675"/>
            </a:lvl8pPr>
            <a:lvl9pPr marL="274173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716" indent="0">
              <a:buNone/>
              <a:defRPr sz="2100"/>
            </a:lvl2pPr>
            <a:lvl3pPr marL="685434" indent="0">
              <a:buNone/>
              <a:defRPr sz="1800"/>
            </a:lvl3pPr>
            <a:lvl4pPr marL="1028148" indent="0">
              <a:buNone/>
              <a:defRPr sz="1500"/>
            </a:lvl4pPr>
            <a:lvl5pPr marL="1370867" indent="0">
              <a:buNone/>
              <a:defRPr sz="1500"/>
            </a:lvl5pPr>
            <a:lvl6pPr marL="1713584" indent="0">
              <a:buNone/>
              <a:defRPr sz="1500"/>
            </a:lvl6pPr>
            <a:lvl7pPr marL="2056302" indent="0">
              <a:buNone/>
              <a:defRPr sz="1500"/>
            </a:lvl7pPr>
            <a:lvl8pPr marL="2399017" indent="0">
              <a:buNone/>
              <a:defRPr sz="1500"/>
            </a:lvl8pPr>
            <a:lvl9pPr marL="2741734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716" indent="0">
              <a:buNone/>
              <a:defRPr sz="900"/>
            </a:lvl2pPr>
            <a:lvl3pPr marL="685434" indent="0">
              <a:buNone/>
              <a:defRPr sz="750"/>
            </a:lvl3pPr>
            <a:lvl4pPr marL="1028148" indent="0">
              <a:buNone/>
              <a:defRPr sz="675"/>
            </a:lvl4pPr>
            <a:lvl5pPr marL="1370867" indent="0">
              <a:buNone/>
              <a:defRPr sz="675"/>
            </a:lvl5pPr>
            <a:lvl6pPr marL="1713584" indent="0">
              <a:buNone/>
              <a:defRPr sz="675"/>
            </a:lvl6pPr>
            <a:lvl7pPr marL="2056302" indent="0">
              <a:buNone/>
              <a:defRPr sz="675"/>
            </a:lvl7pPr>
            <a:lvl8pPr marL="2399017" indent="0">
              <a:buNone/>
              <a:defRPr sz="675"/>
            </a:lvl8pPr>
            <a:lvl9pPr marL="274173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5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6210300"/>
            <a:ext cx="12192000" cy="647700"/>
          </a:xfrm>
        </p:spPr>
        <p:txBody>
          <a:bodyPr anchor="b"/>
          <a:lstStyle>
            <a:lvl1pPr algn="r">
              <a:buNone/>
              <a:defRPr sz="900">
                <a:solidFill>
                  <a:schemeClr val="tx1"/>
                </a:solidFill>
              </a:defRPr>
            </a:lvl1pPr>
            <a:lvl2pPr algn="r">
              <a:buNone/>
              <a:defRPr sz="900">
                <a:solidFill>
                  <a:schemeClr val="tx1"/>
                </a:solidFill>
              </a:defRPr>
            </a:lvl2pPr>
            <a:lvl3pPr algn="r">
              <a:buNone/>
              <a:defRPr sz="900">
                <a:solidFill>
                  <a:schemeClr val="tx1"/>
                </a:solidFill>
              </a:defRPr>
            </a:lvl3pPr>
            <a:lvl4pPr algn="r">
              <a:buFont typeface="Arial" pitchFamily="34" charset="0"/>
              <a:buNone/>
              <a:defRPr sz="900">
                <a:solidFill>
                  <a:schemeClr val="tx1"/>
                </a:solidFill>
              </a:defRPr>
            </a:lvl4pPr>
            <a:lvl5pPr algn="r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8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20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2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3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9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5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0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0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6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6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6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273844"/>
            <a:ext cx="1219200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0292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66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1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68400" y="574462"/>
            <a:ext cx="9652000" cy="764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97600" y="6527800"/>
            <a:ext cx="5791200" cy="3302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03200" y="6527800"/>
            <a:ext cx="5791200" cy="330200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4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solidFill>
                  <a:srgbClr val="E877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9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7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5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F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>
                <a:solidFill>
                  <a:srgbClr val="007F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2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8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02445"/>
            <a:ext cx="6815667" cy="5758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22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E877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5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877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3"/>
            <a:ext cx="2743200" cy="5851525"/>
          </a:xfrm>
        </p:spPr>
        <p:txBody>
          <a:bodyPr vert="eaVert">
            <a:normAutofit/>
          </a:bodyPr>
          <a:lstStyle>
            <a:lvl1pPr>
              <a:defRPr sz="4000">
                <a:solidFill>
                  <a:srgbClr val="E877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1104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4538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ank you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7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8307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sz="1200" smtClean="0">
                <a:solidFill>
                  <a:srgbClr val="323232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68CF45-399A-E24C-A54D-46686056FC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3E0BB2-15E3-409D-B114-13CE16234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6495092"/>
            <a:ext cx="6985000" cy="286708"/>
          </a:xfrm>
        </p:spPr>
        <p:txBody>
          <a:bodyPr anchor="b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9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867401"/>
            <a:ext cx="15367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1214436"/>
            <a:ext cx="121920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3840" y="101600"/>
            <a:ext cx="11704320" cy="99060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51"/>
            <a:ext cx="9997440" cy="365125"/>
          </a:xfrm>
        </p:spPr>
        <p:txBody>
          <a:bodyPr lIns="45720" bIns="0"/>
          <a:lstStyle>
            <a:lvl1pPr>
              <a:defRPr b="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ientif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656" y="994302"/>
            <a:ext cx="10363200" cy="319596"/>
          </a:xfrm>
        </p:spPr>
        <p:txBody>
          <a:bodyPr vert="horz" lIns="0" tIns="0" rIns="0" bIns="0" rtlCol="0" anchor="ctr">
            <a:normAutofit/>
          </a:bodyPr>
          <a:lstStyle>
            <a:lvl1pPr algn="ctr">
              <a:defRPr lang="en-US" sz="1800" dirty="0"/>
            </a:lvl1pPr>
          </a:lstStyle>
          <a:p>
            <a:pPr lvl="0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9656" y="1572526"/>
            <a:ext cx="10363200" cy="2603152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200" b="1">
                <a:solidFill>
                  <a:srgbClr val="1EA9D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 flipH="1">
            <a:off x="2504616" y="1362075"/>
            <a:ext cx="719328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9656" y="4202280"/>
            <a:ext cx="10363200" cy="54864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06400" indent="0" algn="ctr">
              <a:buNone/>
              <a:defRPr/>
            </a:lvl2pPr>
            <a:lvl3pPr marL="635000" indent="0" algn="ctr">
              <a:buNone/>
              <a:defRPr/>
            </a:lvl3pPr>
            <a:lvl4pPr marL="850900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19656" y="4774713"/>
            <a:ext cx="10363200" cy="100584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100"/>
            </a:lvl1pPr>
            <a:lvl2pPr marL="406400" indent="0" algn="ctr">
              <a:buNone/>
              <a:defRPr/>
            </a:lvl2pPr>
            <a:lvl3pPr marL="635000" indent="0" algn="ctr">
              <a:buNone/>
              <a:defRPr/>
            </a:lvl3pPr>
            <a:lvl4pPr marL="850900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144" y="6660249"/>
            <a:ext cx="7331456" cy="1384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 for Disclaimer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31648" cy="6858000"/>
          </a:xfrm>
          <a:prstGeom prst="rect">
            <a:avLst/>
          </a:prstGeom>
          <a:gradFill>
            <a:gsLst>
              <a:gs pos="53000">
                <a:srgbClr val="1067AB"/>
              </a:gs>
              <a:gs pos="18000">
                <a:srgbClr val="1EA9DB"/>
              </a:gs>
              <a:gs pos="85000">
                <a:srgbClr val="22265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545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898411"/>
            <a:ext cx="5157787" cy="688295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609856"/>
            <a:ext cx="5157787" cy="46057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898411"/>
            <a:ext cx="5183188" cy="688295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609856"/>
            <a:ext cx="5183188" cy="46057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for Disclaimer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76144" y="6420780"/>
            <a:ext cx="2743200" cy="365125"/>
          </a:xfrm>
          <a:prstGeom prst="rect">
            <a:avLst/>
          </a:prstGeom>
        </p:spPr>
        <p:txBody>
          <a:bodyPr/>
          <a:lstStyle/>
          <a:p>
            <a:fld id="{C0543ED3-111B-4842-9D2D-918F903AB2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8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1736726"/>
            <a:ext cx="11226800" cy="443199"/>
          </a:xfrm>
        </p:spPr>
        <p:txBody>
          <a:bodyPr anchor="t"/>
          <a:lstStyle>
            <a:lvl1pPr algn="ctr"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Presentation title, 24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367" y="3606074"/>
            <a:ext cx="11226800" cy="86377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133" b="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Authors, 16 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B55CF-C923-0C4C-BE47-D65F93BB9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7" t="16856" r="64532" b="9289"/>
          <a:stretch/>
        </p:blipFill>
        <p:spPr>
          <a:xfrm rot="16200000">
            <a:off x="6065262" y="201741"/>
            <a:ext cx="60959" cy="12192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B802F9-00F7-1346-95E2-DD0C233F7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136" y="5403483"/>
            <a:ext cx="11231033" cy="67294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0" baseline="0">
                <a:solidFill>
                  <a:schemeClr val="tx1"/>
                </a:solidFill>
              </a:defRPr>
            </a:lvl1pPr>
            <a:lvl2pPr marL="179913" indent="0">
              <a:buFontTx/>
              <a:buNone/>
              <a:defRPr/>
            </a:lvl2pPr>
            <a:lvl3pPr marL="361940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dirty="0"/>
              <a:t>Affiliates, 9 pts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779"/>
            <a:ext cx="12191741" cy="7466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78104"/>
            <a:ext cx="12198349" cy="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5" pos="1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45865"/>
            <a:ext cx="12192000" cy="4616460"/>
          </a:xfr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7651" y="5536769"/>
            <a:ext cx="7639328" cy="590931"/>
          </a:xfrm>
        </p:spPr>
        <p:txBody>
          <a:bodyPr anchor="b"/>
          <a:lstStyle>
            <a:lvl1pPr algn="r"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Presentation title, 32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7176" y="6151811"/>
            <a:ext cx="7635065" cy="365279"/>
          </a:xfrm>
        </p:spPr>
        <p:txBody>
          <a:bodyPr/>
          <a:lstStyle>
            <a:lvl1pPr marL="0" indent="0" algn="r">
              <a:buNone/>
              <a:defRPr sz="3200" b="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Subtitle, 24 pts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3572868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4" y="5621494"/>
            <a:ext cx="2468033" cy="94678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-779"/>
            <a:ext cx="12191741" cy="7466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78104"/>
            <a:ext cx="12198349" cy="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5" pos="1444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-259" y="745865"/>
            <a:ext cx="12192259" cy="461646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905253" y="5536769"/>
            <a:ext cx="7799916" cy="590931"/>
          </a:xfrm>
        </p:spPr>
        <p:txBody>
          <a:bodyPr anchor="b"/>
          <a:lstStyle>
            <a:lvl1pPr algn="r"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Chapter title, 32 pts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05251" y="6151811"/>
            <a:ext cx="7805176" cy="365279"/>
          </a:xfrm>
        </p:spPr>
        <p:txBody>
          <a:bodyPr/>
          <a:lstStyle>
            <a:lvl1pPr marL="0" indent="0" algn="r">
              <a:buNone/>
              <a:defRPr sz="3200" b="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 subtitle, 24 pts</a:t>
            </a:r>
          </a:p>
          <a:p>
            <a:endParaRPr lang="en-US" noProof="0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3572868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-779"/>
            <a:ext cx="12191741" cy="7466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78104"/>
            <a:ext cx="12198349" cy="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180465"/>
            <a:ext cx="11226800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slide – 1 column,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91634" y="1519201"/>
            <a:ext cx="10644463" cy="4508500"/>
          </a:xfrm>
        </p:spPr>
        <p:txBody>
          <a:bodyPr/>
          <a:lstStyle>
            <a:lvl1pPr marL="222245" indent="-222245">
              <a:lnSpc>
                <a:spcPct val="100000"/>
              </a:lnSpc>
              <a:spcBef>
                <a:spcPts val="1600"/>
              </a:spcBef>
              <a:buFont typeface="Arial" charset="0"/>
              <a:buChar char="•"/>
              <a:tabLst>
                <a:tab pos="11279435" algn="r"/>
              </a:tabLst>
              <a:defRPr sz="2400" b="0" baseline="0"/>
            </a:lvl1pPr>
            <a:lvl2pPr marL="400041" indent="-177796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11279718" algn="r"/>
              </a:tabLst>
              <a:defRPr sz="2133"/>
            </a:lvl2pPr>
            <a:lvl3pPr marL="361940" indent="0">
              <a:buNone/>
              <a:defRPr/>
            </a:lvl3pPr>
          </a:lstStyle>
          <a:p>
            <a:pPr lvl="0"/>
            <a:r>
              <a:rPr lang="fr-FR"/>
              <a:t>Text 1st level, 18 pts</a:t>
            </a:r>
            <a:r>
              <a:rPr lang="fr-FR" dirty="0"/>
              <a:t>	XX</a:t>
            </a:r>
          </a:p>
          <a:p>
            <a:pPr lvl="1"/>
            <a:r>
              <a:rPr lang="fr-FR"/>
              <a:t>Text 2nd level, 16 pts</a:t>
            </a:r>
            <a:r>
              <a:rPr lang="fr-FR" dirty="0"/>
              <a:t>	XX</a:t>
            </a: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722882" y="6487289"/>
            <a:ext cx="7797340" cy="164148"/>
          </a:xfrm>
        </p:spPr>
        <p:txBody>
          <a:bodyPr/>
          <a:lstStyle/>
          <a:p>
            <a:r>
              <a:rPr lang="fr-FR" dirty="0"/>
              <a:t>Presentation title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028A36-F8CC-4C45-BE3C-1B754CCDDD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519" y="6328833"/>
            <a:ext cx="4929716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333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EAD12E-5CE5-5D4E-918D-85D8BCAB8D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1725" y="6328833"/>
            <a:ext cx="4929716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333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E4A589E-69C3-1D42-8061-B15AC46986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8517" y="8234186"/>
            <a:ext cx="2446867" cy="155725"/>
          </a:xfrm>
        </p:spPr>
        <p:txBody>
          <a:bodyPr/>
          <a:lstStyle>
            <a:lvl1pPr marL="0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1pPr>
            <a:lvl2pPr marL="179913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2pPr>
            <a:lvl3pPr marL="361940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3pPr>
            <a:lvl4pPr marL="1371566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4pPr>
            <a:lvl5pPr marL="1828754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Data cut-off date: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BF8E3F9-ACA7-D54D-915D-69821FB195D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1717" y="8437386"/>
            <a:ext cx="2446867" cy="155725"/>
          </a:xfrm>
        </p:spPr>
        <p:txBody>
          <a:bodyPr/>
          <a:lstStyle>
            <a:lvl1pPr marL="0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1pPr>
            <a:lvl2pPr marL="179913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2pPr>
            <a:lvl3pPr marL="361940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3pPr>
            <a:lvl4pPr marL="1371566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4pPr>
            <a:lvl5pPr marL="1828754" indent="0">
              <a:buFontTx/>
              <a:buNone/>
              <a:defRPr sz="933" b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Data cut-off date: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0D934-E729-9842-BEC5-A94124394EE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8517" y="6155268"/>
            <a:ext cx="2650067" cy="161713"/>
          </a:xfrm>
        </p:spPr>
        <p:txBody>
          <a:bodyPr/>
          <a:lstStyle>
            <a:lvl1pPr marL="0" indent="0">
              <a:buNone/>
              <a:defRPr sz="933" b="1">
                <a:solidFill>
                  <a:schemeClr val="tx1"/>
                </a:solidFill>
              </a:defRPr>
            </a:lvl1pPr>
            <a:lvl2pPr marL="179913" indent="0">
              <a:buNone/>
              <a:defRPr sz="933" b="1">
                <a:solidFill>
                  <a:schemeClr val="tx1"/>
                </a:solidFill>
              </a:defRPr>
            </a:lvl2pPr>
            <a:lvl3pPr marL="361940" indent="0">
              <a:buNone/>
              <a:defRPr sz="933" b="1">
                <a:solidFill>
                  <a:schemeClr val="tx1"/>
                </a:solidFill>
              </a:defRPr>
            </a:lvl3pPr>
            <a:lvl4pPr marL="1371566" indent="0">
              <a:buNone/>
              <a:defRPr sz="933" b="1">
                <a:solidFill>
                  <a:schemeClr val="tx1"/>
                </a:solidFill>
              </a:defRPr>
            </a:lvl4pPr>
            <a:lvl5pPr marL="1828754" indent="0">
              <a:buNone/>
              <a:defRPr sz="933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Data cut-off date:</a:t>
            </a:r>
          </a:p>
        </p:txBody>
      </p:sp>
    </p:spTree>
    <p:extLst>
      <p:ext uri="{BB962C8B-B14F-4D97-AF65-F5344CB8AC3E}">
        <p14:creationId xmlns:p14="http://schemas.microsoft.com/office/powerpoint/2010/main" val="32784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163808"/>
            <a:ext cx="11227859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 – 1 column,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9" y="1736726"/>
            <a:ext cx="11226801" cy="45085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 marL="537620" indent="-177796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68" y="916214"/>
            <a:ext cx="11226800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628055" y="6487289"/>
            <a:ext cx="7892167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881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8369" y="1527049"/>
            <a:ext cx="11226801" cy="4727448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2" y="171991"/>
            <a:ext cx="11225167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Conclusion,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07512" y="1746189"/>
            <a:ext cx="10622488" cy="4304569"/>
          </a:xfrm>
        </p:spPr>
        <p:txBody>
          <a:bodyPr/>
          <a:lstStyle>
            <a:lvl1pPr>
              <a:defRPr baseline="0"/>
            </a:lvl1pPr>
            <a:lvl2pPr marL="361942" indent="-182029">
              <a:tabLst/>
              <a:defRPr baseline="0"/>
            </a:lvl2pPr>
            <a:lvl3pPr marL="514338" indent="-175680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2" y="922438"/>
            <a:ext cx="11150025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9"/>
          </p:nvPr>
        </p:nvSpPr>
        <p:spPr>
          <a:xfrm>
            <a:off x="2628055" y="6487289"/>
            <a:ext cx="7892167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4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5" pos="576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3" y="153113"/>
            <a:ext cx="11225165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9" y="1736726"/>
            <a:ext cx="5252604" cy="4508500"/>
          </a:xfrm>
        </p:spPr>
        <p:txBody>
          <a:bodyPr/>
          <a:lstStyle>
            <a:lvl1pPr>
              <a:defRPr baseline="0"/>
            </a:lvl1pPr>
            <a:lvl3pPr marL="537620" indent="-177796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2" y="916215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3" y="1736726"/>
            <a:ext cx="5609167" cy="45085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9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722882" y="6487289"/>
            <a:ext cx="7797340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828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3" y="163808"/>
            <a:ext cx="11225165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9" y="1736726"/>
            <a:ext cx="5252604" cy="4508500"/>
          </a:xfrm>
        </p:spPr>
        <p:txBody>
          <a:bodyPr/>
          <a:lstStyle>
            <a:lvl1pPr>
              <a:defRPr baseline="0"/>
            </a:lvl1pPr>
            <a:lvl3pPr marL="537620" indent="-177796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2" y="916214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3" y="1736725"/>
            <a:ext cx="5609167" cy="400690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096002" y="5740041"/>
            <a:ext cx="5609167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6265138" y="5913996"/>
            <a:ext cx="5262229" cy="194733"/>
          </a:xfrm>
        </p:spPr>
        <p:txBody>
          <a:bodyPr/>
          <a:lstStyle>
            <a:lvl1pPr marL="0" indent="0" algn="r">
              <a:buNone/>
              <a:defRPr sz="1867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736429" y="6487289"/>
            <a:ext cx="7783793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48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288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4" y="174403"/>
            <a:ext cx="11702161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0" y="916214"/>
            <a:ext cx="1170274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78369" y="1520826"/>
            <a:ext cx="11226801" cy="427460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8367" y="5740693"/>
            <a:ext cx="11226800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627219" y="5912688"/>
            <a:ext cx="10900149" cy="194733"/>
          </a:xfrm>
        </p:spPr>
        <p:txBody>
          <a:bodyPr/>
          <a:lstStyle>
            <a:lvl1pPr marL="0" indent="0" algn="r">
              <a:buNone/>
              <a:defRPr sz="1867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682242" y="6487289"/>
            <a:ext cx="7837980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102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8369" y="1520827"/>
            <a:ext cx="11226801" cy="4740276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3" y="150687"/>
            <a:ext cx="11225165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 Slide,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91633" y="1736725"/>
            <a:ext cx="5213237" cy="455155"/>
          </a:xfrm>
        </p:spPr>
        <p:txBody>
          <a:bodyPr/>
          <a:lstStyle>
            <a:lvl1pPr>
              <a:defRPr baseline="0"/>
            </a:lvl1pPr>
            <a:lvl2pPr marL="361942" indent="-182029">
              <a:tabLst/>
              <a:defRPr/>
            </a:lvl2pPr>
            <a:lvl3pPr marL="514338" indent="-175680">
              <a:buFont typeface="Arial" charset="0"/>
              <a:buChar char="•"/>
              <a:tabLst/>
              <a:defRPr/>
            </a:lvl3pPr>
          </a:lstStyle>
          <a:p>
            <a:r>
              <a:rPr lang="en-US" noProof="0" dirty="0"/>
              <a:t>Graph title, 20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2" y="916214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 hasCustomPrompt="1"/>
          </p:nvPr>
        </p:nvSpPr>
        <p:spPr>
          <a:xfrm>
            <a:off x="791635" y="2233614"/>
            <a:ext cx="10647892" cy="383749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 hasCustomPrompt="1"/>
          </p:nvPr>
        </p:nvSpPr>
        <p:spPr>
          <a:xfrm>
            <a:off x="796209" y="5899531"/>
            <a:ext cx="3579283" cy="2246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baseline="0" noProof="0" dirty="0"/>
              <a:t>Source or footnote of graph</a:t>
            </a:r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641602" y="6487289"/>
            <a:ext cx="7878620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681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3" y="185197"/>
            <a:ext cx="11225165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Table slide, 28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2" y="916214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 hasCustomPrompt="1"/>
          </p:nvPr>
        </p:nvSpPr>
        <p:spPr>
          <a:xfrm>
            <a:off x="478369" y="1520826"/>
            <a:ext cx="11226801" cy="4560359"/>
          </a:xfrm>
          <a:noFill/>
          <a:ln>
            <a:noFill/>
          </a:ln>
        </p:spPr>
        <p:txBody>
          <a:bodyPr/>
          <a:lstStyle/>
          <a:p>
            <a:r>
              <a:rPr lang="en-US" noProof="0" dirty="0"/>
              <a:t>Table</a:t>
            </a:r>
          </a:p>
        </p:txBody>
      </p:sp>
      <p:sp>
        <p:nvSpPr>
          <p:cNvPr id="8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614509" y="6487289"/>
            <a:ext cx="7905713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928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5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161296"/>
            <a:ext cx="11226800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Key figures slide, 28 pts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68" y="913131"/>
            <a:ext cx="11226800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91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478369" y="2114857"/>
            <a:ext cx="5617633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667" b="0" i="0" u="none" strike="noStrike" baseline="0" smtClean="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667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9" y="2455291"/>
            <a:ext cx="5617633" cy="1456676"/>
          </a:xfrm>
        </p:spPr>
        <p:txBody>
          <a:bodyPr/>
          <a:lstStyle>
            <a:lvl1pPr marL="0" indent="0" algn="ctr"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478369" y="3369145"/>
            <a:ext cx="5617633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667" b="0" i="0" u="none" strike="noStrike" baseline="0" smtClean="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667" b="0" i="0" u="none" strike="noStrike" baseline="0" noProof="0" dirty="0" err="1">
                <a:solidFill>
                  <a:srgbClr val="FFFFFF"/>
                </a:solidFill>
                <a:latin typeface=""/>
              </a:rPr>
              <a:t>Insérer</a:t>
            </a:r>
            <a:r>
              <a:rPr lang="en-US" sz="2667" b="0" i="0" u="none" strike="noStrike" baseline="0" noProof="0" dirty="0">
                <a:solidFill>
                  <a:srgbClr val="FFFFFF"/>
                </a:solidFill>
                <a:latin typeface=""/>
              </a:rPr>
              <a:t> </a:t>
            </a:r>
            <a:r>
              <a:rPr lang="en-US" sz="2667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sz="2667" b="0" i="0" u="none" strike="noStrike" baseline="0" noProof="0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38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6091952" y="2104443"/>
            <a:ext cx="5617633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6091952" y="3035841"/>
            <a:ext cx="5617633" cy="1051553"/>
          </a:xfr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667" b="0" i="0" u="none" strike="noStrike" baseline="0" smtClean="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667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2" name="Espace réservé du texte 9"/>
          <p:cNvSpPr>
            <a:spLocks noGrp="1"/>
          </p:cNvSpPr>
          <p:nvPr>
            <p:ph type="body" sz="quarter" idx="24" hasCustomPrompt="1"/>
          </p:nvPr>
        </p:nvSpPr>
        <p:spPr>
          <a:xfrm>
            <a:off x="478367" y="4284589"/>
            <a:ext cx="5608861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XX%</a:t>
            </a:r>
          </a:p>
        </p:txBody>
      </p:sp>
      <p:sp>
        <p:nvSpPr>
          <p:cNvPr id="43" name="Espace réservé du texte 9"/>
          <p:cNvSpPr>
            <a:spLocks noGrp="1"/>
          </p:cNvSpPr>
          <p:nvPr>
            <p:ph type="body" sz="quarter" idx="25" hasCustomPrompt="1"/>
          </p:nvPr>
        </p:nvSpPr>
        <p:spPr>
          <a:xfrm>
            <a:off x="487139" y="5237417"/>
            <a:ext cx="5608863" cy="1007809"/>
          </a:xfr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667" b="0" i="0" u="none" strike="noStrike" baseline="0" smtClean="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667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4526945"/>
            <a:ext cx="5604811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667" b="0" i="0" u="none" strike="noStrike" baseline="0" smtClean="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667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5" name="Espace réservé du texte 9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4867379"/>
            <a:ext cx="5604811" cy="1377847"/>
          </a:xfrm>
        </p:spPr>
        <p:txBody>
          <a:bodyPr/>
          <a:lstStyle>
            <a:lvl1pPr marL="0" indent="0" algn="ctr"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13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4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17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2641602" y="6487289"/>
            <a:ext cx="7878620" cy="164148"/>
          </a:xfrm>
        </p:spPr>
        <p:txBody>
          <a:bodyPr/>
          <a:lstStyle/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617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1736726"/>
            <a:ext cx="11226800" cy="443199"/>
          </a:xfrm>
        </p:spPr>
        <p:txBody>
          <a:bodyPr anchor="t"/>
          <a:lstStyle>
            <a:lvl1pPr algn="ctr"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Presentation title, 24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367" y="3606074"/>
            <a:ext cx="11226800" cy="86377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133" b="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Authors, 16 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B55CF-C923-0C4C-BE47-D65F93BB9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7" t="16856" r="64532" b="9289"/>
          <a:stretch/>
        </p:blipFill>
        <p:spPr>
          <a:xfrm rot="16200000">
            <a:off x="6065262" y="201741"/>
            <a:ext cx="60959" cy="12192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B802F9-00F7-1346-95E2-DD0C233F7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136" y="5403483"/>
            <a:ext cx="11231033" cy="67294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179913" indent="0">
              <a:buFontTx/>
              <a:buNone/>
              <a:defRPr/>
            </a:lvl2pPr>
            <a:lvl3pPr marL="361940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dirty="0"/>
              <a:t>Affiliates, 12pts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780"/>
            <a:ext cx="12191741" cy="914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" y="149727"/>
            <a:ext cx="12192000" cy="76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5" pos="1444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261980"/>
            <a:ext cx="11226800" cy="445471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E58DD-D18D-42CB-9CD2-D7F1D8EF5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81" y="5839861"/>
            <a:ext cx="4832351" cy="378883"/>
          </a:xfrm>
        </p:spPr>
        <p:txBody>
          <a:bodyPr anchor="b" anchorCtr="0"/>
          <a:lstStyle>
            <a:lvl2pPr marL="179869" indent="0">
              <a:buNone/>
              <a:defRPr/>
            </a:lvl2pPr>
            <a:lvl5pPr marL="0" indent="0">
              <a:buNone/>
              <a:defRPr sz="933">
                <a:solidFill>
                  <a:schemeClr val="tx1"/>
                </a:solidFill>
              </a:defRPr>
            </a:lvl5pPr>
          </a:lstStyle>
          <a:p>
            <a:pPr lvl="4"/>
            <a:r>
              <a:rPr lang="en-GB" dirty="0"/>
              <a:t>Abbreviations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56C49A-A5F2-4ABE-AB9F-7838116B30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6901" y="5839861"/>
            <a:ext cx="4832351" cy="378883"/>
          </a:xfrm>
        </p:spPr>
        <p:txBody>
          <a:bodyPr anchor="b" anchorCtr="0"/>
          <a:lstStyle>
            <a:lvl2pPr marL="179869" indent="0">
              <a:buNone/>
              <a:defRPr/>
            </a:lvl2pPr>
            <a:lvl5pPr marL="0" indent="0" algn="r">
              <a:buNone/>
              <a:defRPr sz="933">
                <a:solidFill>
                  <a:schemeClr val="tx1"/>
                </a:solidFill>
              </a:defRPr>
            </a:lvl5pPr>
          </a:lstStyle>
          <a:p>
            <a:pPr lvl="4"/>
            <a:r>
              <a:rPr lang="en-GB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712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221160"/>
            <a:ext cx="11226800" cy="663608"/>
          </a:xfrm>
        </p:spPr>
        <p:txBody>
          <a:bodyPr anchor="t" anchorCtr="0">
            <a:noAutofit/>
          </a:bodyPr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Two 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357223"/>
            <a:ext cx="11226800" cy="435947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E58DD-D18D-42CB-9CD2-D7F1D8EF5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81" y="5839861"/>
            <a:ext cx="4832351" cy="378883"/>
          </a:xfrm>
        </p:spPr>
        <p:txBody>
          <a:bodyPr anchor="b" anchorCtr="0"/>
          <a:lstStyle>
            <a:lvl2pPr marL="179869" indent="0">
              <a:buNone/>
              <a:defRPr/>
            </a:lvl2pPr>
            <a:lvl5pPr marL="0" indent="0">
              <a:buNone/>
              <a:defRPr sz="933">
                <a:solidFill>
                  <a:schemeClr val="tx1"/>
                </a:solidFill>
              </a:defRPr>
            </a:lvl5pPr>
          </a:lstStyle>
          <a:p>
            <a:pPr lvl="4"/>
            <a:r>
              <a:rPr lang="en-GB" dirty="0"/>
              <a:t>Abbreviations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56C49A-A5F2-4ABE-AB9F-7838116B30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6901" y="5839861"/>
            <a:ext cx="4832351" cy="378883"/>
          </a:xfrm>
        </p:spPr>
        <p:txBody>
          <a:bodyPr anchor="b" anchorCtr="0"/>
          <a:lstStyle>
            <a:lvl2pPr marL="179869" indent="0">
              <a:buNone/>
              <a:defRPr/>
            </a:lvl2pPr>
            <a:lvl5pPr marL="0" indent="0" algn="r">
              <a:buNone/>
              <a:defRPr sz="933">
                <a:solidFill>
                  <a:schemeClr val="tx1"/>
                </a:solidFill>
              </a:defRPr>
            </a:lvl5pPr>
          </a:lstStyle>
          <a:p>
            <a:pPr lvl="4"/>
            <a:r>
              <a:rPr lang="en-GB" dirty="0"/>
              <a:t>References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B8AA384-E877-6743-AE7C-1E9E694C0F16}"/>
              </a:ext>
            </a:extLst>
          </p:cNvPr>
          <p:cNvCxnSpPr/>
          <p:nvPr userDrawn="1"/>
        </p:nvCxnSpPr>
        <p:spPr>
          <a:xfrm>
            <a:off x="478367" y="1165348"/>
            <a:ext cx="11226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8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E650-0396-480B-90FA-CBF60E11D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706179"/>
            <a:ext cx="11522075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5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71439-3378-46A3-89FA-A42247F0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3401429"/>
            <a:ext cx="11522075" cy="258799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70EE2B0-ED13-406F-A0B1-82573D841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5" y="6363931"/>
            <a:ext cx="6962994" cy="450850"/>
          </a:xfrm>
        </p:spPr>
        <p:txBody>
          <a:bodyPr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96BE3B0-E7A4-4D30-B6E4-A9AAE09A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565" y="6505640"/>
            <a:ext cx="50292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AE812E-F3B9-46DC-9C8B-5027D5024B0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EC191E3-1AF0-4EB9-BEF9-909090DCD8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332" y="6363931"/>
            <a:ext cx="3699640" cy="4508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0B70D9-9F1B-4405-8B4B-5901DD66D5E2}"/>
              </a:ext>
            </a:extLst>
          </p:cNvPr>
          <p:cNvCxnSpPr/>
          <p:nvPr userDrawn="1"/>
        </p:nvCxnSpPr>
        <p:spPr>
          <a:xfrm>
            <a:off x="0" y="3232085"/>
            <a:ext cx="121951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6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81169-8F92-4602-9ED2-F3130CA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3901"/>
            <a:ext cx="11522075" cy="41146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D206C-87E0-458E-A714-D13E25F54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4748083"/>
            <a:ext cx="11522075" cy="163365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A6F5E5-5C90-481B-999F-7BC5740C0262}"/>
              </a:ext>
            </a:extLst>
          </p:cNvPr>
          <p:cNvCxnSpPr/>
          <p:nvPr userDrawn="1"/>
        </p:nvCxnSpPr>
        <p:spPr>
          <a:xfrm>
            <a:off x="0" y="4572000"/>
            <a:ext cx="121951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0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01AA2-0F68-41E9-95BF-DA3699E6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161932"/>
            <a:ext cx="1164063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9DF17-1177-4AD1-B139-31C4F21E2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690CB-5648-4645-9277-32AE2A8E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565" y="6505640"/>
            <a:ext cx="50292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AE812E-F3B9-46DC-9C8B-5027D5024B0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CE345A-DDAC-4425-B509-649FDF3A4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5" y="6363931"/>
            <a:ext cx="6962994" cy="450850"/>
          </a:xfrm>
        </p:spPr>
        <p:txBody>
          <a:bodyPr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568E157-15D2-4595-A281-885CC64EC7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332" y="6363931"/>
            <a:ext cx="3699640" cy="4508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6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38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DCE5-58F2-4142-BB3C-D314802A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161932"/>
            <a:ext cx="1164063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91E59-C412-418F-8667-E28147958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407301"/>
            <a:ext cx="5594659" cy="435133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139EF-7890-4449-8C2F-F89063DBE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785" y="1407301"/>
            <a:ext cx="5677199" cy="435133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301AE-2354-458D-9046-B11D4ACA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565" y="6505640"/>
            <a:ext cx="50292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AE812E-F3B9-46DC-9C8B-5027D5024B0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3F9BFFE-FC4E-4A0B-96BB-DF980110C7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5" y="6363931"/>
            <a:ext cx="6962994" cy="450850"/>
          </a:xfrm>
        </p:spPr>
        <p:txBody>
          <a:bodyPr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318AD3D-D940-4D49-8546-428288BFB7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332" y="6363931"/>
            <a:ext cx="3699640" cy="4508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5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C80A7-28A6-4F5C-A408-E518FD575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404938"/>
            <a:ext cx="5157787" cy="823912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0A697-7340-4210-A686-C0A3590FA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308354"/>
            <a:ext cx="5157787" cy="36050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4BF4C-F2E6-49BE-AC34-BD70B4442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723" y="1404938"/>
            <a:ext cx="5183188" cy="823912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D052A-DD61-4841-BDE9-382C864A9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6723" y="2308354"/>
            <a:ext cx="5183188" cy="36050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9961F1-A6E5-4C3D-8E93-8B646738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565" y="6505640"/>
            <a:ext cx="50292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AE812E-F3B9-46DC-9C8B-5027D5024B0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DC7D74E-875E-4628-AA44-C899D49C67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5" y="6363931"/>
            <a:ext cx="6962994" cy="450850"/>
          </a:xfrm>
        </p:spPr>
        <p:txBody>
          <a:bodyPr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9A899B2-2840-48ED-87E5-DBBD1AF1C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332" y="6363931"/>
            <a:ext cx="3699640" cy="4508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BECB09-AE9B-4CE8-86C3-D88327DD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161932"/>
            <a:ext cx="1164063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D7BF-7A5E-4B0E-9BD8-FEC69D11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161932"/>
            <a:ext cx="1164063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55A5E2-3FC1-4420-B21F-CD0F6F18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565" y="6505640"/>
            <a:ext cx="50292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4AE812E-F3B9-46DC-9C8B-5027D5024B0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2AA5833-D80A-48CF-8766-59CD9AEC65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5" y="6363931"/>
            <a:ext cx="6962994" cy="450850"/>
          </a:xfrm>
        </p:spPr>
        <p:txBody>
          <a:bodyPr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83A60E2-31A0-4DF0-BD23-AD899E71E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332" y="6363931"/>
            <a:ext cx="3699640" cy="4508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  <a:lvl2pPr marL="254000" indent="0">
              <a:buFontTx/>
              <a:buNone/>
              <a:defRPr sz="900"/>
            </a:lvl2pPr>
            <a:lvl3pPr marL="503238" indent="0">
              <a:buFontTx/>
              <a:buNone/>
              <a:defRPr sz="900"/>
            </a:lvl3pPr>
            <a:lvl4pPr marL="771525" indent="0">
              <a:buFontTx/>
              <a:buNone/>
              <a:defRPr sz="900"/>
            </a:lvl4pPr>
            <a:lvl5pPr marL="1000125" indent="0">
              <a:buFontTx/>
              <a:buNone/>
              <a:defRPr sz="900"/>
            </a:lvl5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3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9CBE648-98A3-4518-B57F-B3840A890D4F}" type="datetimeFigureOut">
              <a:rPr lang="en-US" altLang="en-US"/>
              <a:pPr>
                <a:defRPr/>
              </a:pPr>
              <a:t>3/2/20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886AEB0-80A4-4013-A3AD-3DEC3FB8C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D2967-E771-484E-B946-AAD8DE450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4DC49-5B47-1F42-A22F-07D481C4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64B5-A508-704F-9DA3-E8E21C13DCD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BDFD91D-745C-4EAF-906D-36471FBA5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50447"/>
            <a:ext cx="4114800" cy="182880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B28C0C0-370C-42D8-B3FE-4EA7D029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14" y="226368"/>
            <a:ext cx="11430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025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664"/>
            <a:ext cx="10972800" cy="1143000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278691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4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BEB7AE-5C55-AA44-AD91-F62E30A01B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9A8418-9D2A-314C-8562-073EC6B33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343"/>
            <a:ext cx="12192000" cy="68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0DF9-CAFD-FF43-B2FA-496CBDD6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18F9C-1A08-0144-8FBA-6413AD49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3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AECC-CA48-1B42-AD79-FFEAD403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4BFB3AE-8BDB-8D4F-8A4A-DD61D1433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2188"/>
            <a:ext cx="3914454" cy="414337"/>
          </a:xfrm>
        </p:spPr>
        <p:txBody>
          <a:bodyPr anchor="b">
            <a:no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800">
                <a:solidFill>
                  <a:schemeClr val="tx2"/>
                </a:solidFill>
              </a:defRPr>
            </a:lvl2pPr>
            <a:lvl3pPr marL="914400" indent="0">
              <a:buNone/>
              <a:defRPr sz="800">
                <a:solidFill>
                  <a:schemeClr val="tx2"/>
                </a:solidFill>
              </a:defRPr>
            </a:lvl3pPr>
            <a:lvl4pPr marL="1371600" indent="0">
              <a:buNone/>
              <a:defRPr sz="800">
                <a:solidFill>
                  <a:schemeClr val="tx2"/>
                </a:solidFill>
              </a:defRPr>
            </a:lvl4pPr>
            <a:lvl5pPr marL="1828800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5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FCC8E-CEDB-FD46-805C-D04BC4F012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2200A-FD74-9E4E-A28A-1AF13B492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794" y="1183266"/>
            <a:ext cx="11574532" cy="2743842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61C8-3D8D-2D42-9F1F-E48FD4D0C4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0794" y="4062990"/>
            <a:ext cx="115745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27AC0E-757E-2147-A731-C28246CD63CD}"/>
              </a:ext>
            </a:extLst>
          </p:cNvPr>
          <p:cNvSpPr/>
          <p:nvPr userDrawn="1"/>
        </p:nvSpPr>
        <p:spPr>
          <a:xfrm>
            <a:off x="360794" y="3927108"/>
            <a:ext cx="1157453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8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7F30-5973-EF4B-B00A-F29B0FCE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01A4-ECC6-3E45-A904-8A771EF5C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465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11B82-E846-1942-9631-EA3BD0884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46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407924-DEF8-B04B-8D66-700F25FF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901194-48DE-534F-BA1F-1164334D8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2188"/>
            <a:ext cx="3914454" cy="414337"/>
          </a:xfrm>
        </p:spPr>
        <p:txBody>
          <a:bodyPr anchor="b">
            <a:no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800">
                <a:solidFill>
                  <a:schemeClr val="tx2"/>
                </a:solidFill>
              </a:defRPr>
            </a:lvl2pPr>
            <a:lvl3pPr marL="914400" indent="0">
              <a:buNone/>
              <a:defRPr sz="800">
                <a:solidFill>
                  <a:schemeClr val="tx2"/>
                </a:solidFill>
              </a:defRPr>
            </a:lvl3pPr>
            <a:lvl4pPr marL="1371600" indent="0">
              <a:buNone/>
              <a:defRPr sz="800">
                <a:solidFill>
                  <a:schemeClr val="tx2"/>
                </a:solidFill>
              </a:defRPr>
            </a:lvl4pPr>
            <a:lvl5pPr marL="1828800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68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9571-3F4B-FD45-BF44-E0BA4266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B3F4-C43D-C34E-8F2C-8B68D6115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A7C6A-208D-0346-80A4-0F100E6AD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671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E9321-7F97-1D45-9E3E-C4D0B7FCF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801E1-53C6-5B44-BAE4-47DB173CC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6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1B11194-DEF5-2F42-AA93-896A86A1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812948A-33B1-5841-8BB4-B66099D7D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2188"/>
            <a:ext cx="3914454" cy="414337"/>
          </a:xfrm>
        </p:spPr>
        <p:txBody>
          <a:bodyPr anchor="b">
            <a:no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800">
                <a:solidFill>
                  <a:schemeClr val="tx2"/>
                </a:solidFill>
              </a:defRPr>
            </a:lvl2pPr>
            <a:lvl3pPr marL="914400" indent="0">
              <a:buNone/>
              <a:defRPr sz="800">
                <a:solidFill>
                  <a:schemeClr val="tx2"/>
                </a:solidFill>
              </a:defRPr>
            </a:lvl3pPr>
            <a:lvl4pPr marL="1371600" indent="0">
              <a:buNone/>
              <a:defRPr sz="800">
                <a:solidFill>
                  <a:schemeClr val="tx2"/>
                </a:solidFill>
              </a:defRPr>
            </a:lvl4pPr>
            <a:lvl5pPr marL="1828800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3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886B8-51DF-6347-B8C9-C9970315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1A5369-08EC-2247-8D13-B5E1FC112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2188"/>
            <a:ext cx="3914454" cy="414337"/>
          </a:xfrm>
        </p:spPr>
        <p:txBody>
          <a:bodyPr anchor="b">
            <a:no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800">
                <a:solidFill>
                  <a:schemeClr val="tx2"/>
                </a:solidFill>
              </a:defRPr>
            </a:lvl2pPr>
            <a:lvl3pPr marL="914400" indent="0">
              <a:buNone/>
              <a:defRPr sz="800">
                <a:solidFill>
                  <a:schemeClr val="tx2"/>
                </a:solidFill>
              </a:defRPr>
            </a:lvl3pPr>
            <a:lvl4pPr marL="1371600" indent="0">
              <a:buNone/>
              <a:defRPr sz="800">
                <a:solidFill>
                  <a:schemeClr val="tx2"/>
                </a:solidFill>
              </a:defRPr>
            </a:lvl4pPr>
            <a:lvl5pPr marL="1828800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1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F4249-117A-8443-8947-FE42BACC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03BC929-BA96-1247-9F2C-3C738804C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2188"/>
            <a:ext cx="3914454" cy="414337"/>
          </a:xfrm>
        </p:spPr>
        <p:txBody>
          <a:bodyPr anchor="b">
            <a:no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800">
                <a:solidFill>
                  <a:schemeClr val="tx2"/>
                </a:solidFill>
              </a:defRPr>
            </a:lvl2pPr>
            <a:lvl3pPr marL="914400" indent="0">
              <a:buNone/>
              <a:defRPr sz="800">
                <a:solidFill>
                  <a:schemeClr val="tx2"/>
                </a:solidFill>
              </a:defRPr>
            </a:lvl3pPr>
            <a:lvl4pPr marL="1371600" indent="0">
              <a:buNone/>
              <a:defRPr sz="800">
                <a:solidFill>
                  <a:schemeClr val="tx2"/>
                </a:solidFill>
              </a:defRPr>
            </a:lvl4pPr>
            <a:lvl5pPr marL="1828800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8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867401"/>
            <a:ext cx="15367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1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4926"/>
            <a:ext cx="10972800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3575" y="6354376"/>
            <a:ext cx="974626" cy="138499"/>
          </a:xfrm>
        </p:spPr>
        <p:txBody>
          <a:bodyPr wrap="none" lIns="0" tIns="0" rIns="0" bIns="0" anchor="b" anchorCtr="0">
            <a:sp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Author et al, 2017.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A8FB87-DCAB-2143-B82E-82609F75A4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816730"/>
            <a:ext cx="10515600" cy="218739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38201" y="4144497"/>
            <a:ext cx="10515600" cy="221520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FB0D3F-0052-0B48-988B-2CD6BED319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67454A-93FD-CE4A-B263-1F832622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85746"/>
            <a:ext cx="838199" cy="372254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fld id="{05B3C36F-FD60-C243-8173-7E4FD9599B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9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7067" y="1158240"/>
            <a:ext cx="11717867" cy="513301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DE8C-9FE3-49E2-8071-014E10E7BB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47182"/>
            <a:ext cx="12192000" cy="364068"/>
          </a:xfrm>
        </p:spPr>
        <p:txBody>
          <a:bodyPr anchor="ctr"/>
          <a:lstStyle>
            <a:lvl1pPr marL="0" indent="0" algn="ctr">
              <a:buNone/>
              <a:defRPr sz="1423">
                <a:solidFill>
                  <a:schemeClr val="bg1"/>
                </a:solidFill>
              </a:defRPr>
            </a:lvl1pPr>
            <a:lvl2pPr marL="457177" indent="0" algn="ctr">
              <a:buNone/>
              <a:defRPr sz="1423">
                <a:solidFill>
                  <a:schemeClr val="bg1"/>
                </a:solidFill>
              </a:defRPr>
            </a:lvl2pPr>
            <a:lvl3pPr marL="914354" indent="0" algn="ctr">
              <a:buNone/>
              <a:defRPr sz="1423">
                <a:solidFill>
                  <a:schemeClr val="bg1"/>
                </a:solidFill>
              </a:defRPr>
            </a:lvl3pPr>
            <a:lvl4pPr marL="1371531" indent="0" algn="ctr">
              <a:buNone/>
              <a:defRPr sz="1423">
                <a:solidFill>
                  <a:schemeClr val="bg1"/>
                </a:solidFill>
              </a:defRPr>
            </a:lvl4pPr>
            <a:lvl5pPr marL="1828709" indent="0" algn="ctr">
              <a:buNone/>
              <a:defRPr sz="14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Author et al   Congress Year   #XXXX</a:t>
            </a:r>
          </a:p>
        </p:txBody>
      </p:sp>
    </p:spTree>
    <p:extLst>
      <p:ext uri="{BB962C8B-B14F-4D97-AF65-F5344CB8AC3E}">
        <p14:creationId xmlns:p14="http://schemas.microsoft.com/office/powerpoint/2010/main" val="15779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048512"/>
          </a:xfrm>
        </p:spPr>
        <p:txBody>
          <a:bodyPr bIns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7067" y="1158240"/>
            <a:ext cx="11717867" cy="499596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6CD90-8224-413F-A5C5-11C249D26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547182"/>
            <a:ext cx="12192000" cy="364068"/>
          </a:xfrm>
        </p:spPr>
        <p:txBody>
          <a:bodyPr anchor="ctr"/>
          <a:lstStyle>
            <a:lvl1pPr marL="0" indent="0" algn="ctr">
              <a:buNone/>
              <a:defRPr sz="1423">
                <a:solidFill>
                  <a:schemeClr val="bg1"/>
                </a:solidFill>
              </a:defRPr>
            </a:lvl1pPr>
            <a:lvl2pPr marL="457177" indent="0" algn="ctr">
              <a:buNone/>
              <a:defRPr sz="1423">
                <a:solidFill>
                  <a:schemeClr val="bg1"/>
                </a:solidFill>
              </a:defRPr>
            </a:lvl2pPr>
            <a:lvl3pPr marL="914354" indent="0" algn="ctr">
              <a:buNone/>
              <a:defRPr sz="1423">
                <a:solidFill>
                  <a:schemeClr val="bg1"/>
                </a:solidFill>
              </a:defRPr>
            </a:lvl3pPr>
            <a:lvl4pPr marL="1371531" indent="0" algn="ctr">
              <a:buNone/>
              <a:defRPr sz="1423">
                <a:solidFill>
                  <a:schemeClr val="bg1"/>
                </a:solidFill>
              </a:defRPr>
            </a:lvl4pPr>
            <a:lvl5pPr marL="1828709" indent="0" algn="ctr">
              <a:buNone/>
              <a:defRPr sz="142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Author et al   Congress Year   #XXXX</a:t>
            </a:r>
          </a:p>
        </p:txBody>
      </p:sp>
    </p:spTree>
    <p:extLst>
      <p:ext uri="{BB962C8B-B14F-4D97-AF65-F5344CB8AC3E}">
        <p14:creationId xmlns:p14="http://schemas.microsoft.com/office/powerpoint/2010/main" val="26740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buFont typeface="Wingdings" pitchFamily="2" charset="2"/>
              <a:buChar char="Ø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5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am Title-Moderator_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51B407-E17D-CD44-891D-2E759D36C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6" b="20562"/>
          <a:stretch/>
        </p:blipFill>
        <p:spPr>
          <a:xfrm>
            <a:off x="1" y="288639"/>
            <a:ext cx="12192000" cy="6166339"/>
          </a:xfrm>
          <a:prstGeom prst="rect">
            <a:avLst/>
          </a:prstGeom>
        </p:spPr>
      </p:pic>
      <p:pic>
        <p:nvPicPr>
          <p:cNvPr id="3" name="Picture 2" hidden="1">
            <a:extLst>
              <a:ext uri="{FF2B5EF4-FFF2-40B4-BE49-F238E27FC236}">
                <a16:creationId xmlns:a16="http://schemas.microsoft.com/office/drawing/2014/main" id="{4427374B-37E7-FB4B-80E0-89FB6C840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6" b="21422"/>
          <a:stretch/>
        </p:blipFill>
        <p:spPr>
          <a:xfrm>
            <a:off x="0" y="79517"/>
            <a:ext cx="12192000" cy="621526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55448" y="4553712"/>
            <a:ext cx="6830568" cy="216712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191E89B-B7AD-FE4E-8E39-F771E1F17B8B}"/>
              </a:ext>
            </a:extLst>
          </p:cNvPr>
          <p:cNvSpPr/>
          <p:nvPr userDrawn="1"/>
        </p:nvSpPr>
        <p:spPr>
          <a:xfrm>
            <a:off x="0" y="8878"/>
            <a:ext cx="11403106" cy="84268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BEC228-6E69-5C41-A244-0694E732A050}"/>
              </a:ext>
            </a:extLst>
          </p:cNvPr>
          <p:cNvSpPr/>
          <p:nvPr userDrawn="1"/>
        </p:nvSpPr>
        <p:spPr>
          <a:xfrm flipH="1" flipV="1">
            <a:off x="0" y="0"/>
            <a:ext cx="12192000" cy="1208444"/>
          </a:xfrm>
          <a:custGeom>
            <a:avLst/>
            <a:gdLst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718456 h 1023256"/>
              <a:gd name="connsiteX4" fmla="*/ 0 w 12192000"/>
              <a:gd name="connsiteY4" fmla="*/ 0 h 1023256"/>
              <a:gd name="connsiteX5" fmla="*/ 12192000 w 12192000"/>
              <a:gd name="connsiteY5" fmla="*/ 685782 h 1023256"/>
              <a:gd name="connsiteX6" fmla="*/ 12192000 w 12192000"/>
              <a:gd name="connsiteY6" fmla="*/ 718457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0 h 1023256"/>
              <a:gd name="connsiteX4" fmla="*/ 12192000 w 12192000"/>
              <a:gd name="connsiteY4" fmla="*/ 685782 h 1023256"/>
              <a:gd name="connsiteX5" fmla="*/ 12192000 w 12192000"/>
              <a:gd name="connsiteY5" fmla="*/ 718457 h 1023256"/>
              <a:gd name="connsiteX6" fmla="*/ 12192000 w 12192000"/>
              <a:gd name="connsiteY6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718457 h 1023256"/>
              <a:gd name="connsiteX5" fmla="*/ 12192000 w 12192000"/>
              <a:gd name="connsiteY5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1023256 h 1023256"/>
              <a:gd name="connsiteX0" fmla="*/ 15502045 w 15502045"/>
              <a:gd name="connsiteY0" fmla="*/ 1253171 h 1253171"/>
              <a:gd name="connsiteX1" fmla="*/ 3310045 w 15502045"/>
              <a:gd name="connsiteY1" fmla="*/ 1253171 h 1253171"/>
              <a:gd name="connsiteX2" fmla="*/ 0 w 15502045"/>
              <a:gd name="connsiteY2" fmla="*/ 0 h 1253171"/>
              <a:gd name="connsiteX3" fmla="*/ 15502045 w 15502045"/>
              <a:gd name="connsiteY3" fmla="*/ 915697 h 1253171"/>
              <a:gd name="connsiteX4" fmla="*/ 15502045 w 15502045"/>
              <a:gd name="connsiteY4" fmla="*/ 1253171 h 1253171"/>
              <a:gd name="connsiteX0" fmla="*/ 15529629 w 15529629"/>
              <a:gd name="connsiteY0" fmla="*/ 1253171 h 1253171"/>
              <a:gd name="connsiteX1" fmla="*/ 0 w 15529629"/>
              <a:gd name="connsiteY1" fmla="*/ 1253171 h 1253171"/>
              <a:gd name="connsiteX2" fmla="*/ 27584 w 15529629"/>
              <a:gd name="connsiteY2" fmla="*/ 0 h 1253171"/>
              <a:gd name="connsiteX3" fmla="*/ 15529629 w 15529629"/>
              <a:gd name="connsiteY3" fmla="*/ 915697 h 1253171"/>
              <a:gd name="connsiteX4" fmla="*/ 15529629 w 15529629"/>
              <a:gd name="connsiteY4" fmla="*/ 1253171 h 1253171"/>
              <a:gd name="connsiteX0" fmla="*/ 15529629 w 15529629"/>
              <a:gd name="connsiteY0" fmla="*/ 1276162 h 1276162"/>
              <a:gd name="connsiteX1" fmla="*/ 0 w 15529629"/>
              <a:gd name="connsiteY1" fmla="*/ 1276162 h 1276162"/>
              <a:gd name="connsiteX2" fmla="*/ 1 w 15529629"/>
              <a:gd name="connsiteY2" fmla="*/ 0 h 1276162"/>
              <a:gd name="connsiteX3" fmla="*/ 15529629 w 15529629"/>
              <a:gd name="connsiteY3" fmla="*/ 938688 h 1276162"/>
              <a:gd name="connsiteX4" fmla="*/ 15529629 w 15529629"/>
              <a:gd name="connsiteY4" fmla="*/ 1276162 h 12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9629" h="1276162">
                <a:moveTo>
                  <a:pt x="15529629" y="1276162"/>
                </a:moveTo>
                <a:lnTo>
                  <a:pt x="0" y="1276162"/>
                </a:lnTo>
                <a:cubicBezTo>
                  <a:pt x="0" y="850775"/>
                  <a:pt x="1" y="425387"/>
                  <a:pt x="1" y="0"/>
                </a:cubicBezTo>
                <a:lnTo>
                  <a:pt x="15529629" y="938688"/>
                </a:lnTo>
                <a:lnTo>
                  <a:pt x="15529629" y="1276162"/>
                </a:lnTo>
                <a:close/>
              </a:path>
            </a:pathLst>
          </a:cu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F3B7FE-E5B2-2944-B1AB-608663ACE449}"/>
              </a:ext>
            </a:extLst>
          </p:cNvPr>
          <p:cNvSpPr txBox="1">
            <a:spLocks/>
          </p:cNvSpPr>
          <p:nvPr userDrawn="1"/>
        </p:nvSpPr>
        <p:spPr>
          <a:xfrm>
            <a:off x="8077052" y="145475"/>
            <a:ext cx="3935654" cy="974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b="1" kern="1200" cap="none" baseline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dirty="0"/>
              <a:t>2020</a:t>
            </a:r>
          </a:p>
          <a:p>
            <a:pPr algn="r" fontAlgn="auto">
              <a:spcAft>
                <a:spcPts val="0"/>
              </a:spcAft>
            </a:pPr>
            <a:r>
              <a:rPr lang="en-US" sz="2800" b="0" dirty="0"/>
              <a:t>EDITION</a:t>
            </a:r>
            <a:endParaRPr 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E1ADD3-5EB8-EC42-990F-E5E11FA63F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5448" y="655745"/>
            <a:ext cx="10332720" cy="117043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none" baseline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E110A28-B1E8-1249-830E-E985AAB1E9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5448" y="1821703"/>
            <a:ext cx="10332720" cy="649224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200" b="1" kern="1200" cap="none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39E4B-9483-2F48-A0B1-D981A87AB904}"/>
              </a:ext>
            </a:extLst>
          </p:cNvPr>
          <p:cNvSpPr/>
          <p:nvPr userDrawn="1"/>
        </p:nvSpPr>
        <p:spPr>
          <a:xfrm>
            <a:off x="0" y="6067168"/>
            <a:ext cx="12192000" cy="790832"/>
          </a:xfrm>
          <a:prstGeom prst="rect">
            <a:avLst/>
          </a:pr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A9E6A9-99EE-D042-B792-6682053D61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130" y="6163109"/>
            <a:ext cx="871152" cy="5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813F9-21CD-9F4B-B215-2E1CCC2D0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8" r="6170" b="36068"/>
          <a:stretch/>
        </p:blipFill>
        <p:spPr>
          <a:xfrm>
            <a:off x="8892703" y="1"/>
            <a:ext cx="3299297" cy="62587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6032" y="810228"/>
            <a:ext cx="11612880" cy="51206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1800" b="0" i="1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None/>
              <a:defRPr sz="1800">
                <a:solidFill>
                  <a:srgbClr val="003854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07FE215-501D-414A-894A-46DDBFDA7EA4}"/>
              </a:ext>
            </a:extLst>
          </p:cNvPr>
          <p:cNvSpPr/>
          <p:nvPr userDrawn="1"/>
        </p:nvSpPr>
        <p:spPr>
          <a:xfrm>
            <a:off x="1" y="0"/>
            <a:ext cx="9546991" cy="625872"/>
          </a:xfrm>
          <a:custGeom>
            <a:avLst/>
            <a:gdLst>
              <a:gd name="connsiteX0" fmla="*/ 0 w 9546991"/>
              <a:gd name="connsiteY0" fmla="*/ 0 h 625872"/>
              <a:gd name="connsiteX1" fmla="*/ 9546991 w 9546991"/>
              <a:gd name="connsiteY1" fmla="*/ 0 h 625872"/>
              <a:gd name="connsiteX2" fmla="*/ 9347816 w 9546991"/>
              <a:gd name="connsiteY2" fmla="*/ 625872 h 625872"/>
              <a:gd name="connsiteX3" fmla="*/ 0 w 9546991"/>
              <a:gd name="connsiteY3" fmla="*/ 625872 h 62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6991" h="625872">
                <a:moveTo>
                  <a:pt x="0" y="0"/>
                </a:moveTo>
                <a:lnTo>
                  <a:pt x="9546991" y="0"/>
                </a:lnTo>
                <a:lnTo>
                  <a:pt x="9347816" y="625872"/>
                </a:lnTo>
                <a:lnTo>
                  <a:pt x="0" y="625872"/>
                </a:lnTo>
                <a:close/>
              </a:path>
            </a:pathLst>
          </a:cu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032" y="45156"/>
            <a:ext cx="7223760" cy="5303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600" b="0" cap="none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B403F-7B34-7C43-A4ED-15CDAE78E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78" y="6163109"/>
            <a:ext cx="914401" cy="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-Faculty_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E1863F-E5FE-B744-9931-9BFB2863C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20737"/>
          <a:stretch/>
        </p:blipFill>
        <p:spPr>
          <a:xfrm>
            <a:off x="0" y="400050"/>
            <a:ext cx="12192000" cy="6038850"/>
          </a:xfrm>
          <a:prstGeom prst="rect">
            <a:avLst/>
          </a:prstGeom>
        </p:spPr>
      </p:pic>
      <p:sp>
        <p:nvSpPr>
          <p:cNvPr id="10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448" y="4553712"/>
            <a:ext cx="6830568" cy="216712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2C7AC89-B712-E54F-8298-153DD3DAAB60}"/>
              </a:ext>
            </a:extLst>
          </p:cNvPr>
          <p:cNvSpPr/>
          <p:nvPr userDrawn="1"/>
        </p:nvSpPr>
        <p:spPr>
          <a:xfrm>
            <a:off x="0" y="8878"/>
            <a:ext cx="11403106" cy="84268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785E9D8-5C89-2543-BD09-2CDF69B6C9E1}"/>
              </a:ext>
            </a:extLst>
          </p:cNvPr>
          <p:cNvSpPr/>
          <p:nvPr userDrawn="1"/>
        </p:nvSpPr>
        <p:spPr>
          <a:xfrm flipH="1" flipV="1">
            <a:off x="0" y="0"/>
            <a:ext cx="12192000" cy="1208444"/>
          </a:xfrm>
          <a:custGeom>
            <a:avLst/>
            <a:gdLst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718456 h 1023256"/>
              <a:gd name="connsiteX4" fmla="*/ 0 w 12192000"/>
              <a:gd name="connsiteY4" fmla="*/ 0 h 1023256"/>
              <a:gd name="connsiteX5" fmla="*/ 12192000 w 12192000"/>
              <a:gd name="connsiteY5" fmla="*/ 685782 h 1023256"/>
              <a:gd name="connsiteX6" fmla="*/ 12192000 w 12192000"/>
              <a:gd name="connsiteY6" fmla="*/ 718457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0 h 1023256"/>
              <a:gd name="connsiteX4" fmla="*/ 12192000 w 12192000"/>
              <a:gd name="connsiteY4" fmla="*/ 685782 h 1023256"/>
              <a:gd name="connsiteX5" fmla="*/ 12192000 w 12192000"/>
              <a:gd name="connsiteY5" fmla="*/ 718457 h 1023256"/>
              <a:gd name="connsiteX6" fmla="*/ 12192000 w 12192000"/>
              <a:gd name="connsiteY6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718457 h 1023256"/>
              <a:gd name="connsiteX5" fmla="*/ 12192000 w 12192000"/>
              <a:gd name="connsiteY5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1023256 h 1023256"/>
              <a:gd name="connsiteX0" fmla="*/ 15502045 w 15502045"/>
              <a:gd name="connsiteY0" fmla="*/ 1253171 h 1253171"/>
              <a:gd name="connsiteX1" fmla="*/ 3310045 w 15502045"/>
              <a:gd name="connsiteY1" fmla="*/ 1253171 h 1253171"/>
              <a:gd name="connsiteX2" fmla="*/ 0 w 15502045"/>
              <a:gd name="connsiteY2" fmla="*/ 0 h 1253171"/>
              <a:gd name="connsiteX3" fmla="*/ 15502045 w 15502045"/>
              <a:gd name="connsiteY3" fmla="*/ 915697 h 1253171"/>
              <a:gd name="connsiteX4" fmla="*/ 15502045 w 15502045"/>
              <a:gd name="connsiteY4" fmla="*/ 1253171 h 1253171"/>
              <a:gd name="connsiteX0" fmla="*/ 15529629 w 15529629"/>
              <a:gd name="connsiteY0" fmla="*/ 1253171 h 1253171"/>
              <a:gd name="connsiteX1" fmla="*/ 0 w 15529629"/>
              <a:gd name="connsiteY1" fmla="*/ 1253171 h 1253171"/>
              <a:gd name="connsiteX2" fmla="*/ 27584 w 15529629"/>
              <a:gd name="connsiteY2" fmla="*/ 0 h 1253171"/>
              <a:gd name="connsiteX3" fmla="*/ 15529629 w 15529629"/>
              <a:gd name="connsiteY3" fmla="*/ 915697 h 1253171"/>
              <a:gd name="connsiteX4" fmla="*/ 15529629 w 15529629"/>
              <a:gd name="connsiteY4" fmla="*/ 1253171 h 1253171"/>
              <a:gd name="connsiteX0" fmla="*/ 15529629 w 15529629"/>
              <a:gd name="connsiteY0" fmla="*/ 1276162 h 1276162"/>
              <a:gd name="connsiteX1" fmla="*/ 0 w 15529629"/>
              <a:gd name="connsiteY1" fmla="*/ 1276162 h 1276162"/>
              <a:gd name="connsiteX2" fmla="*/ 1 w 15529629"/>
              <a:gd name="connsiteY2" fmla="*/ 0 h 1276162"/>
              <a:gd name="connsiteX3" fmla="*/ 15529629 w 15529629"/>
              <a:gd name="connsiteY3" fmla="*/ 938688 h 1276162"/>
              <a:gd name="connsiteX4" fmla="*/ 15529629 w 15529629"/>
              <a:gd name="connsiteY4" fmla="*/ 1276162 h 12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9629" h="1276162">
                <a:moveTo>
                  <a:pt x="15529629" y="1276162"/>
                </a:moveTo>
                <a:lnTo>
                  <a:pt x="0" y="1276162"/>
                </a:lnTo>
                <a:cubicBezTo>
                  <a:pt x="0" y="850775"/>
                  <a:pt x="1" y="425387"/>
                  <a:pt x="1" y="0"/>
                </a:cubicBezTo>
                <a:lnTo>
                  <a:pt x="15529629" y="938688"/>
                </a:lnTo>
                <a:lnTo>
                  <a:pt x="15529629" y="1276162"/>
                </a:lnTo>
                <a:close/>
              </a:path>
            </a:pathLst>
          </a:cu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2C55780-2531-CD41-ABD5-36EBB97051B8}"/>
              </a:ext>
            </a:extLst>
          </p:cNvPr>
          <p:cNvSpPr txBox="1">
            <a:spLocks/>
          </p:cNvSpPr>
          <p:nvPr userDrawn="1"/>
        </p:nvSpPr>
        <p:spPr>
          <a:xfrm>
            <a:off x="8077052" y="145475"/>
            <a:ext cx="3935654" cy="974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b="1" kern="1200" cap="none" baseline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dirty="0"/>
              <a:t>2020</a:t>
            </a:r>
          </a:p>
          <a:p>
            <a:pPr algn="r" fontAlgn="auto">
              <a:spcAft>
                <a:spcPts val="0"/>
              </a:spcAft>
            </a:pPr>
            <a:r>
              <a:rPr lang="en-US" sz="2800" b="0" dirty="0"/>
              <a:t>EDITION</a:t>
            </a:r>
            <a:endParaRPr lang="en-US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33BFC-F7A1-2E49-B970-0EF69D74A06A}"/>
              </a:ext>
            </a:extLst>
          </p:cNvPr>
          <p:cNvSpPr/>
          <p:nvPr userDrawn="1"/>
        </p:nvSpPr>
        <p:spPr>
          <a:xfrm>
            <a:off x="0" y="6067168"/>
            <a:ext cx="12192000" cy="790832"/>
          </a:xfrm>
          <a:prstGeom prst="rect">
            <a:avLst/>
          </a:pr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0A1E9-38E0-FD41-8BD2-FA31F57A2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130" y="6163109"/>
            <a:ext cx="871152" cy="5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 Section Title-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6A72F3-633D-2647-A6EF-2F7B4F16D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20737"/>
          <a:stretch/>
        </p:blipFill>
        <p:spPr>
          <a:xfrm>
            <a:off x="0" y="400050"/>
            <a:ext cx="12192000" cy="603885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AB64689E-D321-234B-B79D-5060E38DBA6E}"/>
              </a:ext>
            </a:extLst>
          </p:cNvPr>
          <p:cNvSpPr/>
          <p:nvPr userDrawn="1"/>
        </p:nvSpPr>
        <p:spPr>
          <a:xfrm>
            <a:off x="0" y="8878"/>
            <a:ext cx="11403106" cy="84268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198F2ED-6DA0-474C-95AE-4D91BB37A4BD}"/>
              </a:ext>
            </a:extLst>
          </p:cNvPr>
          <p:cNvSpPr/>
          <p:nvPr userDrawn="1"/>
        </p:nvSpPr>
        <p:spPr>
          <a:xfrm flipH="1" flipV="1">
            <a:off x="0" y="0"/>
            <a:ext cx="12192000" cy="1208444"/>
          </a:xfrm>
          <a:custGeom>
            <a:avLst/>
            <a:gdLst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718456 h 1023256"/>
              <a:gd name="connsiteX4" fmla="*/ 0 w 12192000"/>
              <a:gd name="connsiteY4" fmla="*/ 0 h 1023256"/>
              <a:gd name="connsiteX5" fmla="*/ 12192000 w 12192000"/>
              <a:gd name="connsiteY5" fmla="*/ 685782 h 1023256"/>
              <a:gd name="connsiteX6" fmla="*/ 12192000 w 12192000"/>
              <a:gd name="connsiteY6" fmla="*/ 718457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0 h 1023256"/>
              <a:gd name="connsiteX4" fmla="*/ 12192000 w 12192000"/>
              <a:gd name="connsiteY4" fmla="*/ 685782 h 1023256"/>
              <a:gd name="connsiteX5" fmla="*/ 12192000 w 12192000"/>
              <a:gd name="connsiteY5" fmla="*/ 718457 h 1023256"/>
              <a:gd name="connsiteX6" fmla="*/ 12192000 w 12192000"/>
              <a:gd name="connsiteY6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718457 h 1023256"/>
              <a:gd name="connsiteX5" fmla="*/ 12192000 w 12192000"/>
              <a:gd name="connsiteY5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1023256 h 1023256"/>
              <a:gd name="connsiteX0" fmla="*/ 15502045 w 15502045"/>
              <a:gd name="connsiteY0" fmla="*/ 1253171 h 1253171"/>
              <a:gd name="connsiteX1" fmla="*/ 3310045 w 15502045"/>
              <a:gd name="connsiteY1" fmla="*/ 1253171 h 1253171"/>
              <a:gd name="connsiteX2" fmla="*/ 0 w 15502045"/>
              <a:gd name="connsiteY2" fmla="*/ 0 h 1253171"/>
              <a:gd name="connsiteX3" fmla="*/ 15502045 w 15502045"/>
              <a:gd name="connsiteY3" fmla="*/ 915697 h 1253171"/>
              <a:gd name="connsiteX4" fmla="*/ 15502045 w 15502045"/>
              <a:gd name="connsiteY4" fmla="*/ 1253171 h 1253171"/>
              <a:gd name="connsiteX0" fmla="*/ 15529629 w 15529629"/>
              <a:gd name="connsiteY0" fmla="*/ 1253171 h 1253171"/>
              <a:gd name="connsiteX1" fmla="*/ 0 w 15529629"/>
              <a:gd name="connsiteY1" fmla="*/ 1253171 h 1253171"/>
              <a:gd name="connsiteX2" fmla="*/ 27584 w 15529629"/>
              <a:gd name="connsiteY2" fmla="*/ 0 h 1253171"/>
              <a:gd name="connsiteX3" fmla="*/ 15529629 w 15529629"/>
              <a:gd name="connsiteY3" fmla="*/ 915697 h 1253171"/>
              <a:gd name="connsiteX4" fmla="*/ 15529629 w 15529629"/>
              <a:gd name="connsiteY4" fmla="*/ 1253171 h 1253171"/>
              <a:gd name="connsiteX0" fmla="*/ 15529629 w 15529629"/>
              <a:gd name="connsiteY0" fmla="*/ 1276162 h 1276162"/>
              <a:gd name="connsiteX1" fmla="*/ 0 w 15529629"/>
              <a:gd name="connsiteY1" fmla="*/ 1276162 h 1276162"/>
              <a:gd name="connsiteX2" fmla="*/ 1 w 15529629"/>
              <a:gd name="connsiteY2" fmla="*/ 0 h 1276162"/>
              <a:gd name="connsiteX3" fmla="*/ 15529629 w 15529629"/>
              <a:gd name="connsiteY3" fmla="*/ 938688 h 1276162"/>
              <a:gd name="connsiteX4" fmla="*/ 15529629 w 15529629"/>
              <a:gd name="connsiteY4" fmla="*/ 1276162 h 12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9629" h="1276162">
                <a:moveTo>
                  <a:pt x="15529629" y="1276162"/>
                </a:moveTo>
                <a:lnTo>
                  <a:pt x="0" y="1276162"/>
                </a:lnTo>
                <a:cubicBezTo>
                  <a:pt x="0" y="850775"/>
                  <a:pt x="1" y="425387"/>
                  <a:pt x="1" y="0"/>
                </a:cubicBezTo>
                <a:lnTo>
                  <a:pt x="15529629" y="938688"/>
                </a:lnTo>
                <a:lnTo>
                  <a:pt x="15529629" y="1276162"/>
                </a:lnTo>
                <a:close/>
              </a:path>
            </a:pathLst>
          </a:cu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9BAF61B-0CA9-994C-94EA-0698C8942A47}"/>
              </a:ext>
            </a:extLst>
          </p:cNvPr>
          <p:cNvSpPr txBox="1">
            <a:spLocks/>
          </p:cNvSpPr>
          <p:nvPr userDrawn="1"/>
        </p:nvSpPr>
        <p:spPr>
          <a:xfrm>
            <a:off x="8077052" y="145475"/>
            <a:ext cx="3935654" cy="974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b="1" kern="1200" cap="none" baseline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dirty="0"/>
              <a:t>2020</a:t>
            </a:r>
          </a:p>
          <a:p>
            <a:pPr algn="r" fontAlgn="auto">
              <a:spcAft>
                <a:spcPts val="0"/>
              </a:spcAft>
            </a:pPr>
            <a:r>
              <a:rPr lang="en-US" sz="2800" b="0" dirty="0"/>
              <a:t>EDITION</a:t>
            </a:r>
            <a:endParaRPr lang="en-US" b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94953F-CBCB-D24E-B618-F0E3EE51141D}"/>
              </a:ext>
            </a:extLst>
          </p:cNvPr>
          <p:cNvSpPr/>
          <p:nvPr userDrawn="1"/>
        </p:nvSpPr>
        <p:spPr>
          <a:xfrm>
            <a:off x="0" y="6067168"/>
            <a:ext cx="12192000" cy="790832"/>
          </a:xfrm>
          <a:prstGeom prst="rect">
            <a:avLst/>
          </a:pr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7F4607-3EAD-4E4F-8B24-3A779FE45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130" y="6163109"/>
            <a:ext cx="871152" cy="5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376432-6C3A-CB47-A14E-39B4BA142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20737"/>
          <a:stretch/>
        </p:blipFill>
        <p:spPr>
          <a:xfrm>
            <a:off x="0" y="400050"/>
            <a:ext cx="12192000" cy="6038850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ABDC2CD8-1B5F-2743-B4AF-36C2F875694A}"/>
              </a:ext>
            </a:extLst>
          </p:cNvPr>
          <p:cNvSpPr/>
          <p:nvPr userDrawn="1"/>
        </p:nvSpPr>
        <p:spPr>
          <a:xfrm>
            <a:off x="0" y="8878"/>
            <a:ext cx="11403106" cy="84268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68E908A-9981-CC47-9B13-F1B14AED965F}"/>
              </a:ext>
            </a:extLst>
          </p:cNvPr>
          <p:cNvSpPr/>
          <p:nvPr userDrawn="1"/>
        </p:nvSpPr>
        <p:spPr>
          <a:xfrm flipH="1" flipV="1">
            <a:off x="0" y="0"/>
            <a:ext cx="12192000" cy="1208444"/>
          </a:xfrm>
          <a:custGeom>
            <a:avLst/>
            <a:gdLst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718456 h 1023256"/>
              <a:gd name="connsiteX4" fmla="*/ 0 w 12192000"/>
              <a:gd name="connsiteY4" fmla="*/ 0 h 1023256"/>
              <a:gd name="connsiteX5" fmla="*/ 12192000 w 12192000"/>
              <a:gd name="connsiteY5" fmla="*/ 685782 h 1023256"/>
              <a:gd name="connsiteX6" fmla="*/ 12192000 w 12192000"/>
              <a:gd name="connsiteY6" fmla="*/ 718457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0 h 1023256"/>
              <a:gd name="connsiteX4" fmla="*/ 12192000 w 12192000"/>
              <a:gd name="connsiteY4" fmla="*/ 685782 h 1023256"/>
              <a:gd name="connsiteX5" fmla="*/ 12192000 w 12192000"/>
              <a:gd name="connsiteY5" fmla="*/ 718457 h 1023256"/>
              <a:gd name="connsiteX6" fmla="*/ 12192000 w 12192000"/>
              <a:gd name="connsiteY6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718457 h 1023256"/>
              <a:gd name="connsiteX5" fmla="*/ 12192000 w 12192000"/>
              <a:gd name="connsiteY5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1023256 h 1023256"/>
              <a:gd name="connsiteX0" fmla="*/ 15502045 w 15502045"/>
              <a:gd name="connsiteY0" fmla="*/ 1253171 h 1253171"/>
              <a:gd name="connsiteX1" fmla="*/ 3310045 w 15502045"/>
              <a:gd name="connsiteY1" fmla="*/ 1253171 h 1253171"/>
              <a:gd name="connsiteX2" fmla="*/ 0 w 15502045"/>
              <a:gd name="connsiteY2" fmla="*/ 0 h 1253171"/>
              <a:gd name="connsiteX3" fmla="*/ 15502045 w 15502045"/>
              <a:gd name="connsiteY3" fmla="*/ 915697 h 1253171"/>
              <a:gd name="connsiteX4" fmla="*/ 15502045 w 15502045"/>
              <a:gd name="connsiteY4" fmla="*/ 1253171 h 1253171"/>
              <a:gd name="connsiteX0" fmla="*/ 15529629 w 15529629"/>
              <a:gd name="connsiteY0" fmla="*/ 1253171 h 1253171"/>
              <a:gd name="connsiteX1" fmla="*/ 0 w 15529629"/>
              <a:gd name="connsiteY1" fmla="*/ 1253171 h 1253171"/>
              <a:gd name="connsiteX2" fmla="*/ 27584 w 15529629"/>
              <a:gd name="connsiteY2" fmla="*/ 0 h 1253171"/>
              <a:gd name="connsiteX3" fmla="*/ 15529629 w 15529629"/>
              <a:gd name="connsiteY3" fmla="*/ 915697 h 1253171"/>
              <a:gd name="connsiteX4" fmla="*/ 15529629 w 15529629"/>
              <a:gd name="connsiteY4" fmla="*/ 1253171 h 1253171"/>
              <a:gd name="connsiteX0" fmla="*/ 15529629 w 15529629"/>
              <a:gd name="connsiteY0" fmla="*/ 1276162 h 1276162"/>
              <a:gd name="connsiteX1" fmla="*/ 0 w 15529629"/>
              <a:gd name="connsiteY1" fmla="*/ 1276162 h 1276162"/>
              <a:gd name="connsiteX2" fmla="*/ 1 w 15529629"/>
              <a:gd name="connsiteY2" fmla="*/ 0 h 1276162"/>
              <a:gd name="connsiteX3" fmla="*/ 15529629 w 15529629"/>
              <a:gd name="connsiteY3" fmla="*/ 938688 h 1276162"/>
              <a:gd name="connsiteX4" fmla="*/ 15529629 w 15529629"/>
              <a:gd name="connsiteY4" fmla="*/ 1276162 h 12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9629" h="1276162">
                <a:moveTo>
                  <a:pt x="15529629" y="1276162"/>
                </a:moveTo>
                <a:lnTo>
                  <a:pt x="0" y="1276162"/>
                </a:lnTo>
                <a:cubicBezTo>
                  <a:pt x="0" y="850775"/>
                  <a:pt x="1" y="425387"/>
                  <a:pt x="1" y="0"/>
                </a:cubicBezTo>
                <a:lnTo>
                  <a:pt x="15529629" y="938688"/>
                </a:lnTo>
                <a:lnTo>
                  <a:pt x="15529629" y="1276162"/>
                </a:lnTo>
                <a:close/>
              </a:path>
            </a:pathLst>
          </a:cu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F850F6-B597-D54D-99D1-DD9D6A6EFBA0}"/>
              </a:ext>
            </a:extLst>
          </p:cNvPr>
          <p:cNvSpPr txBox="1">
            <a:spLocks/>
          </p:cNvSpPr>
          <p:nvPr userDrawn="1"/>
        </p:nvSpPr>
        <p:spPr>
          <a:xfrm>
            <a:off x="8077052" y="145475"/>
            <a:ext cx="3935654" cy="974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b="1" kern="1200" cap="none" baseline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dirty="0"/>
              <a:t>2020</a:t>
            </a:r>
          </a:p>
          <a:p>
            <a:pPr algn="r" fontAlgn="auto">
              <a:spcAft>
                <a:spcPts val="0"/>
              </a:spcAft>
            </a:pPr>
            <a:r>
              <a:rPr lang="en-US" sz="2800" b="0" dirty="0"/>
              <a:t>EDITION</a:t>
            </a:r>
            <a:endParaRPr lang="en-US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DE981-A5D7-FE4D-A6FD-9E496184C890}"/>
              </a:ext>
            </a:extLst>
          </p:cNvPr>
          <p:cNvSpPr/>
          <p:nvPr userDrawn="1"/>
        </p:nvSpPr>
        <p:spPr>
          <a:xfrm>
            <a:off x="0" y="6067168"/>
            <a:ext cx="12192000" cy="790832"/>
          </a:xfrm>
          <a:prstGeom prst="rect">
            <a:avLst/>
          </a:pr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7F4607-3EAD-4E4F-8B24-3A779FE45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906" y="6163109"/>
            <a:ext cx="871152" cy="571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75" y="6279704"/>
            <a:ext cx="293988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_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1AA2F9-F689-3F40-9BD4-BE9F8E521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20737"/>
          <a:stretch/>
        </p:blipFill>
        <p:spPr>
          <a:xfrm>
            <a:off x="0" y="400050"/>
            <a:ext cx="12192000" cy="6038850"/>
          </a:xfrm>
          <a:prstGeom prst="rect">
            <a:avLst/>
          </a:prstGeom>
        </p:spPr>
      </p:pic>
      <p:sp>
        <p:nvSpPr>
          <p:cNvPr id="144" name="Title 1"/>
          <p:cNvSpPr>
            <a:spLocks noGrp="1"/>
          </p:cNvSpPr>
          <p:nvPr>
            <p:ph type="ctrTitle" hasCustomPrompt="1"/>
          </p:nvPr>
        </p:nvSpPr>
        <p:spPr>
          <a:xfrm>
            <a:off x="1277112" y="952169"/>
            <a:ext cx="9637776" cy="82296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cap="none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84738" y="5000507"/>
            <a:ext cx="11622525" cy="109728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600"/>
              </a:spcBef>
              <a:defRPr sz="2800" b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0" indent="0"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72D2F78-EEA0-C649-BBC9-671DC50501CB}"/>
              </a:ext>
            </a:extLst>
          </p:cNvPr>
          <p:cNvSpPr/>
          <p:nvPr userDrawn="1"/>
        </p:nvSpPr>
        <p:spPr>
          <a:xfrm>
            <a:off x="0" y="8878"/>
            <a:ext cx="11403106" cy="84268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C79C98F-7B9F-E944-9BA0-1CEEC72BFD69}"/>
              </a:ext>
            </a:extLst>
          </p:cNvPr>
          <p:cNvSpPr/>
          <p:nvPr userDrawn="1"/>
        </p:nvSpPr>
        <p:spPr>
          <a:xfrm flipH="1" flipV="1">
            <a:off x="0" y="0"/>
            <a:ext cx="12192000" cy="1208444"/>
          </a:xfrm>
          <a:custGeom>
            <a:avLst/>
            <a:gdLst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718456 h 1023256"/>
              <a:gd name="connsiteX4" fmla="*/ 0 w 12192000"/>
              <a:gd name="connsiteY4" fmla="*/ 0 h 1023256"/>
              <a:gd name="connsiteX5" fmla="*/ 12192000 w 12192000"/>
              <a:gd name="connsiteY5" fmla="*/ 685782 h 1023256"/>
              <a:gd name="connsiteX6" fmla="*/ 12192000 w 12192000"/>
              <a:gd name="connsiteY6" fmla="*/ 718457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718457 h 1023256"/>
              <a:gd name="connsiteX3" fmla="*/ 0 w 12192000"/>
              <a:gd name="connsiteY3" fmla="*/ 0 h 1023256"/>
              <a:gd name="connsiteX4" fmla="*/ 12192000 w 12192000"/>
              <a:gd name="connsiteY4" fmla="*/ 685782 h 1023256"/>
              <a:gd name="connsiteX5" fmla="*/ 12192000 w 12192000"/>
              <a:gd name="connsiteY5" fmla="*/ 718457 h 1023256"/>
              <a:gd name="connsiteX6" fmla="*/ 12192000 w 12192000"/>
              <a:gd name="connsiteY6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718457 h 1023256"/>
              <a:gd name="connsiteX5" fmla="*/ 12192000 w 12192000"/>
              <a:gd name="connsiteY5" fmla="*/ 1023256 h 1023256"/>
              <a:gd name="connsiteX0" fmla="*/ 12192000 w 12192000"/>
              <a:gd name="connsiteY0" fmla="*/ 1023256 h 1023256"/>
              <a:gd name="connsiteX1" fmla="*/ 0 w 12192000"/>
              <a:gd name="connsiteY1" fmla="*/ 1023256 h 1023256"/>
              <a:gd name="connsiteX2" fmla="*/ 0 w 12192000"/>
              <a:gd name="connsiteY2" fmla="*/ 0 h 1023256"/>
              <a:gd name="connsiteX3" fmla="*/ 12192000 w 12192000"/>
              <a:gd name="connsiteY3" fmla="*/ 685782 h 1023256"/>
              <a:gd name="connsiteX4" fmla="*/ 12192000 w 12192000"/>
              <a:gd name="connsiteY4" fmla="*/ 1023256 h 1023256"/>
              <a:gd name="connsiteX0" fmla="*/ 15502045 w 15502045"/>
              <a:gd name="connsiteY0" fmla="*/ 1253171 h 1253171"/>
              <a:gd name="connsiteX1" fmla="*/ 3310045 w 15502045"/>
              <a:gd name="connsiteY1" fmla="*/ 1253171 h 1253171"/>
              <a:gd name="connsiteX2" fmla="*/ 0 w 15502045"/>
              <a:gd name="connsiteY2" fmla="*/ 0 h 1253171"/>
              <a:gd name="connsiteX3" fmla="*/ 15502045 w 15502045"/>
              <a:gd name="connsiteY3" fmla="*/ 915697 h 1253171"/>
              <a:gd name="connsiteX4" fmla="*/ 15502045 w 15502045"/>
              <a:gd name="connsiteY4" fmla="*/ 1253171 h 1253171"/>
              <a:gd name="connsiteX0" fmla="*/ 15529629 w 15529629"/>
              <a:gd name="connsiteY0" fmla="*/ 1253171 h 1253171"/>
              <a:gd name="connsiteX1" fmla="*/ 0 w 15529629"/>
              <a:gd name="connsiteY1" fmla="*/ 1253171 h 1253171"/>
              <a:gd name="connsiteX2" fmla="*/ 27584 w 15529629"/>
              <a:gd name="connsiteY2" fmla="*/ 0 h 1253171"/>
              <a:gd name="connsiteX3" fmla="*/ 15529629 w 15529629"/>
              <a:gd name="connsiteY3" fmla="*/ 915697 h 1253171"/>
              <a:gd name="connsiteX4" fmla="*/ 15529629 w 15529629"/>
              <a:gd name="connsiteY4" fmla="*/ 1253171 h 1253171"/>
              <a:gd name="connsiteX0" fmla="*/ 15529629 w 15529629"/>
              <a:gd name="connsiteY0" fmla="*/ 1276162 h 1276162"/>
              <a:gd name="connsiteX1" fmla="*/ 0 w 15529629"/>
              <a:gd name="connsiteY1" fmla="*/ 1276162 h 1276162"/>
              <a:gd name="connsiteX2" fmla="*/ 1 w 15529629"/>
              <a:gd name="connsiteY2" fmla="*/ 0 h 1276162"/>
              <a:gd name="connsiteX3" fmla="*/ 15529629 w 15529629"/>
              <a:gd name="connsiteY3" fmla="*/ 938688 h 1276162"/>
              <a:gd name="connsiteX4" fmla="*/ 15529629 w 15529629"/>
              <a:gd name="connsiteY4" fmla="*/ 1276162 h 12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9629" h="1276162">
                <a:moveTo>
                  <a:pt x="15529629" y="1276162"/>
                </a:moveTo>
                <a:lnTo>
                  <a:pt x="0" y="1276162"/>
                </a:lnTo>
                <a:cubicBezTo>
                  <a:pt x="0" y="850775"/>
                  <a:pt x="1" y="425387"/>
                  <a:pt x="1" y="0"/>
                </a:cubicBezTo>
                <a:lnTo>
                  <a:pt x="15529629" y="938688"/>
                </a:lnTo>
                <a:lnTo>
                  <a:pt x="15529629" y="1276162"/>
                </a:lnTo>
                <a:close/>
              </a:path>
            </a:pathLst>
          </a:cu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2175C8-4AF6-6543-A377-0909B5E4F83E}"/>
              </a:ext>
            </a:extLst>
          </p:cNvPr>
          <p:cNvSpPr txBox="1">
            <a:spLocks/>
          </p:cNvSpPr>
          <p:nvPr userDrawn="1"/>
        </p:nvSpPr>
        <p:spPr>
          <a:xfrm>
            <a:off x="8077052" y="145475"/>
            <a:ext cx="3935654" cy="974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b="1" kern="1200" cap="none" baseline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dirty="0"/>
              <a:t>2020</a:t>
            </a:r>
          </a:p>
          <a:p>
            <a:pPr algn="r" fontAlgn="auto">
              <a:spcAft>
                <a:spcPts val="0"/>
              </a:spcAft>
            </a:pPr>
            <a:r>
              <a:rPr lang="en-US" sz="2800" b="0" dirty="0"/>
              <a:t>EDITION</a:t>
            </a:r>
            <a:endParaRPr lang="en-US" b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14E7DD-EE77-C143-ABF9-FAD24B9FFFD3}"/>
              </a:ext>
            </a:extLst>
          </p:cNvPr>
          <p:cNvSpPr/>
          <p:nvPr userDrawn="1"/>
        </p:nvSpPr>
        <p:spPr>
          <a:xfrm>
            <a:off x="0" y="6067168"/>
            <a:ext cx="12192000" cy="790832"/>
          </a:xfrm>
          <a:prstGeom prst="rect">
            <a:avLst/>
          </a:prstGeom>
          <a:solidFill>
            <a:srgbClr val="8E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EB2E41-19AD-3B41-963D-E576B3581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130" y="6163109"/>
            <a:ext cx="871152" cy="5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325880"/>
            <a:ext cx="11612880" cy="46578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503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64362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dirty="0">
                <a:solidFill>
                  <a:srgbClr val="5C5C5C"/>
                </a:solidFill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859BD-6651-934E-8378-533424EE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18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325880"/>
            <a:ext cx="5669280" cy="43799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199632" y="1325880"/>
            <a:ext cx="5669280" cy="43799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64362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normalizeH="0" baseline="0" dirty="0">
                <a:ln>
                  <a:noFill/>
                </a:ln>
                <a:solidFill>
                  <a:srgbClr val="5C5C5C"/>
                </a:solidFill>
                <a:effectLst/>
                <a:latin typeface="+mj-lt"/>
                <a:ea typeface="+mn-ea"/>
                <a:cs typeface="Segoe UI" panose="020B0502040204020203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  <a:endParaRPr kumimoji="0" lang="en-US" altLang="en-US" sz="900" b="0" i="0" u="none" strike="noStrike" kern="1200" cap="none" normalizeH="0" baseline="0" dirty="0">
              <a:ln>
                <a:noFill/>
              </a:ln>
              <a:solidFill>
                <a:srgbClr val="5C5C5C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CB68B-D5F2-B743-A383-A5B7F552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3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4362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dirty="0">
                <a:solidFill>
                  <a:srgbClr val="5C5C5C"/>
                </a:solidFill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D173B-A9C0-FA44-834F-7AEED303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48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2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redit-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92C88C-5809-9D41-88E1-569193B87356}"/>
              </a:ext>
            </a:extLst>
          </p:cNvPr>
          <p:cNvSpPr/>
          <p:nvPr userDrawn="1"/>
        </p:nvSpPr>
        <p:spPr>
          <a:xfrm>
            <a:off x="3048" y="0"/>
            <a:ext cx="12192000" cy="6858000"/>
          </a:xfrm>
          <a:prstGeom prst="rect">
            <a:avLst/>
          </a:prstGeom>
          <a:solidFill>
            <a:srgbClr val="8E1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AEE8777-43D1-BC4D-B261-39D5CAA3A2FE}"/>
              </a:ext>
            </a:extLst>
          </p:cNvPr>
          <p:cNvSpPr/>
          <p:nvPr userDrawn="1"/>
        </p:nvSpPr>
        <p:spPr>
          <a:xfrm>
            <a:off x="-6096" y="1129830"/>
            <a:ext cx="12210288" cy="5394697"/>
          </a:xfrm>
          <a:custGeom>
            <a:avLst/>
            <a:gdLst>
              <a:gd name="connsiteX0" fmla="*/ 0 w 12210288"/>
              <a:gd name="connsiteY0" fmla="*/ 0 h 5394697"/>
              <a:gd name="connsiteX1" fmla="*/ 6105144 w 12210288"/>
              <a:gd name="connsiteY1" fmla="*/ 896112 h 5394697"/>
              <a:gd name="connsiteX2" fmla="*/ 12210288 w 12210288"/>
              <a:gd name="connsiteY2" fmla="*/ 0 h 5394697"/>
              <a:gd name="connsiteX3" fmla="*/ 12210288 w 12210288"/>
              <a:gd name="connsiteY3" fmla="*/ 1579175 h 5394697"/>
              <a:gd name="connsiteX4" fmla="*/ 12210288 w 12210288"/>
              <a:gd name="connsiteY4" fmla="*/ 2157984 h 5394697"/>
              <a:gd name="connsiteX5" fmla="*/ 12210288 w 12210288"/>
              <a:gd name="connsiteY5" fmla="*/ 2532822 h 5394697"/>
              <a:gd name="connsiteX6" fmla="*/ 12210288 w 12210288"/>
              <a:gd name="connsiteY6" fmla="*/ 2861875 h 5394697"/>
              <a:gd name="connsiteX7" fmla="*/ 12210288 w 12210288"/>
              <a:gd name="connsiteY7" fmla="*/ 3236713 h 5394697"/>
              <a:gd name="connsiteX8" fmla="*/ 12210288 w 12210288"/>
              <a:gd name="connsiteY8" fmla="*/ 3815522 h 5394697"/>
              <a:gd name="connsiteX9" fmla="*/ 12210288 w 12210288"/>
              <a:gd name="connsiteY9" fmla="*/ 5394697 h 5394697"/>
              <a:gd name="connsiteX10" fmla="*/ 6105144 w 12210288"/>
              <a:gd name="connsiteY10" fmla="*/ 4498585 h 5394697"/>
              <a:gd name="connsiteX11" fmla="*/ 0 w 12210288"/>
              <a:gd name="connsiteY11" fmla="*/ 5394697 h 5394697"/>
              <a:gd name="connsiteX12" fmla="*/ 0 w 12210288"/>
              <a:gd name="connsiteY12" fmla="*/ 3815522 h 5394697"/>
              <a:gd name="connsiteX13" fmla="*/ 0 w 12210288"/>
              <a:gd name="connsiteY13" fmla="*/ 3236713 h 5394697"/>
              <a:gd name="connsiteX14" fmla="*/ 0 w 12210288"/>
              <a:gd name="connsiteY14" fmla="*/ 2861875 h 5394697"/>
              <a:gd name="connsiteX15" fmla="*/ 0 w 12210288"/>
              <a:gd name="connsiteY15" fmla="*/ 2532822 h 5394697"/>
              <a:gd name="connsiteX16" fmla="*/ 0 w 12210288"/>
              <a:gd name="connsiteY16" fmla="*/ 2157984 h 5394697"/>
              <a:gd name="connsiteX17" fmla="*/ 0 w 12210288"/>
              <a:gd name="connsiteY17" fmla="*/ 1579175 h 539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210288" h="5394697">
                <a:moveTo>
                  <a:pt x="0" y="0"/>
                </a:moveTo>
                <a:lnTo>
                  <a:pt x="6105144" y="896112"/>
                </a:lnTo>
                <a:lnTo>
                  <a:pt x="12210288" y="0"/>
                </a:lnTo>
                <a:lnTo>
                  <a:pt x="12210288" y="1579175"/>
                </a:lnTo>
                <a:lnTo>
                  <a:pt x="12210288" y="2157984"/>
                </a:lnTo>
                <a:lnTo>
                  <a:pt x="12210288" y="2532822"/>
                </a:lnTo>
                <a:lnTo>
                  <a:pt x="12210288" y="2861875"/>
                </a:lnTo>
                <a:lnTo>
                  <a:pt x="12210288" y="3236713"/>
                </a:lnTo>
                <a:lnTo>
                  <a:pt x="12210288" y="3815522"/>
                </a:lnTo>
                <a:lnTo>
                  <a:pt x="12210288" y="5394697"/>
                </a:lnTo>
                <a:lnTo>
                  <a:pt x="6105144" y="4498585"/>
                </a:lnTo>
                <a:lnTo>
                  <a:pt x="0" y="5394697"/>
                </a:lnTo>
                <a:lnTo>
                  <a:pt x="0" y="3815522"/>
                </a:lnTo>
                <a:lnTo>
                  <a:pt x="0" y="3236713"/>
                </a:lnTo>
                <a:lnTo>
                  <a:pt x="0" y="2861875"/>
                </a:lnTo>
                <a:lnTo>
                  <a:pt x="0" y="2532822"/>
                </a:lnTo>
                <a:lnTo>
                  <a:pt x="0" y="2157984"/>
                </a:lnTo>
                <a:lnTo>
                  <a:pt x="0" y="1579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5859A8-6397-8E4E-A080-96C452C4E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7000">
                <a:schemeClr val="tx1">
                  <a:alpha val="31000"/>
                </a:schemeClr>
              </a:gs>
              <a:gs pos="100000">
                <a:schemeClr val="tx1">
                  <a:alpha val="4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Madduri D, et al. ASH 2019. Abstract 577.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/>
          <a:lstStyle/>
          <a:p>
            <a:fld id="{BB071DF0-A268-4C58-A47A-1F159BA523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2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475488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4362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dirty="0"/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9339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6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885950"/>
            <a:ext cx="10363200" cy="1600200"/>
          </a:xfrm>
        </p:spPr>
        <p:txBody>
          <a:bodyPr anchor="ctr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905375"/>
            <a:ext cx="8534400" cy="914400"/>
          </a:xfrm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Wingdings 3" pitchFamily="18" charset="2"/>
              <a:buNone/>
              <a:defRPr sz="3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5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60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5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5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3645613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768"/>
            <a:ext cx="109728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Aft>
                <a:spcPts val="200"/>
              </a:spcAft>
              <a:defRPr sz="2800"/>
            </a:lvl1pPr>
            <a:lvl2pPr>
              <a:spcAft>
                <a:spcPts val="200"/>
              </a:spcAft>
              <a:defRPr sz="2400"/>
            </a:lvl2pPr>
            <a:lvl3pPr>
              <a:spcAft>
                <a:spcPts val="200"/>
              </a:spcAft>
              <a:defRPr sz="2000"/>
            </a:lvl3pPr>
            <a:lvl4pPr>
              <a:spcAft>
                <a:spcPts val="200"/>
              </a:spcAft>
              <a:defRPr sz="1800"/>
            </a:lvl4pPr>
            <a:lvl5pPr>
              <a:spcAft>
                <a:spcPts val="2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49363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9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436372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2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784794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defRPr sz="2400"/>
            </a:lvl1pPr>
            <a:lvl2pPr>
              <a:spcAft>
                <a:spcPts val="200"/>
              </a:spcAft>
              <a:defRPr sz="2000"/>
            </a:lvl2pPr>
            <a:lvl3pPr>
              <a:spcAft>
                <a:spcPts val="200"/>
              </a:spcAft>
              <a:defRPr sz="1800"/>
            </a:lvl3pPr>
            <a:lvl4pPr>
              <a:spcAft>
                <a:spcPts val="200"/>
              </a:spcAft>
              <a:defRPr sz="1600"/>
            </a:lvl4pPr>
            <a:lvl5pPr>
              <a:spcAft>
                <a:spcPts val="2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defRPr sz="2400"/>
            </a:lvl1pPr>
            <a:lvl2pPr>
              <a:spcAft>
                <a:spcPts val="200"/>
              </a:spcAft>
              <a:defRPr sz="2000"/>
            </a:lvl2pPr>
            <a:lvl3pPr>
              <a:spcAft>
                <a:spcPts val="200"/>
              </a:spcAft>
              <a:defRPr sz="1800"/>
            </a:lvl3pPr>
            <a:lvl4pPr>
              <a:spcAft>
                <a:spcPts val="200"/>
              </a:spcAft>
              <a:defRPr sz="1600"/>
            </a:lvl4pPr>
            <a:lvl5pPr>
              <a:spcAft>
                <a:spcPts val="2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7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9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8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5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8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8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84" y="313768"/>
            <a:ext cx="7266432" cy="774013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chemeClr val="bg1"/>
                </a:solidFill>
                <a:latin typeface="Oswald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69419" y="6356353"/>
            <a:ext cx="758536" cy="365125"/>
          </a:xfrm>
          <a:prstGeom prst="rect">
            <a:avLst/>
          </a:prstGeom>
        </p:spPr>
        <p:txBody>
          <a:bodyPr/>
          <a:lstStyle>
            <a:lvl1pPr>
              <a:defRPr sz="1000" b="0">
                <a:latin typeface="Oswald Light"/>
              </a:defRPr>
            </a:lvl1pPr>
          </a:lstStyle>
          <a:p>
            <a:pPr defTabSz="457200"/>
            <a:fld id="{5CCE256C-6CD1-4019-886C-820B2DB8DA78}" type="slidenum">
              <a:rPr lang="en-US" altLang="en-US" smtClean="0">
                <a:solidFill>
                  <a:srgbClr val="8B0053"/>
                </a:solidFill>
                <a:ea typeface="MS PGothic" charset="0"/>
                <a:cs typeface="MS PGothic" charset="0"/>
              </a:rPr>
              <a:pPr defTabSz="457200"/>
              <a:t>‹#›</a:t>
            </a:fld>
            <a:endParaRPr lang="en-US" altLang="en-US" dirty="0">
              <a:solidFill>
                <a:srgbClr val="8B0053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90144" y="1664208"/>
            <a:ext cx="11533632" cy="8503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>
                <a:solidFill>
                  <a:srgbClr val="6B053D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591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90144" y="1842259"/>
            <a:ext cx="11533632" cy="8503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56735" y="539856"/>
            <a:ext cx="6354905" cy="779463"/>
          </a:xfrm>
          <a:prstGeom prst="rect">
            <a:avLst/>
          </a:prstGeom>
        </p:spPr>
        <p:txBody>
          <a:bodyPr anchor="ctr"/>
          <a:lstStyle>
            <a:lvl1pPr>
              <a:defRPr sz="2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268817" y="6356353"/>
            <a:ext cx="759883" cy="365125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A28991"/>
                </a:solidFill>
                <a:latin typeface="Oswald Light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2C84692-8A1B-984B-A14F-474393D0D22C}" type="slidenum">
              <a:rPr lang="en-US" altLang="en-US" sz="1000" smtClean="0"/>
              <a:pPr>
                <a:defRPr/>
              </a:pPr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572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8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0" y="6493934"/>
            <a:ext cx="3318933" cy="36406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DE6A48-BD34-9247-8CD2-A207D07E22B4}" type="datetime1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493934"/>
            <a:ext cx="2844800" cy="36406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AA57ED-9E1F-BC47-B3EA-8B99ACF5C2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2A1F-F537-4F7E-97BD-140B7BA0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07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885951"/>
            <a:ext cx="10363200" cy="1600200"/>
          </a:xfrm>
        </p:spPr>
        <p:txBody>
          <a:bodyPr anchor="ctr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905375"/>
            <a:ext cx="8534400" cy="914400"/>
          </a:xfrm>
        </p:spPr>
        <p:txBody>
          <a:bodyPr anchor="b"/>
          <a:lstStyle>
            <a:lvl1pPr marL="0" indent="0" algn="ctr">
              <a:buFont typeface="Wingdings 3" pitchFamily="18" charset="2"/>
              <a:buNone/>
              <a:defRPr sz="2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1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6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7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6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0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685801"/>
            <a:ext cx="11734800" cy="274320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112" y="4191000"/>
            <a:ext cx="10699376" cy="175260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810000"/>
            <a:ext cx="12192000" cy="0"/>
          </a:xfrm>
          <a:prstGeom prst="line">
            <a:avLst/>
          </a:prstGeom>
          <a:ln w="28575">
            <a:solidFill>
              <a:srgbClr val="84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0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  <p15:guide id="3" pos="10048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3"/>
            <a:ext cx="5765800" cy="4525963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650"/>
            </a:lvl4pPr>
            <a:lvl5pPr>
              <a:defRPr sz="16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765800" cy="4525963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650"/>
            </a:lvl4pPr>
            <a:lvl5pPr>
              <a:defRPr sz="16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5767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5767917" cy="3951288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650"/>
            </a:lvl4pPr>
            <a:lvl5pPr>
              <a:defRPr sz="16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24000"/>
            <a:ext cx="5767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767917" cy="3951288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650"/>
            </a:lvl4pPr>
            <a:lvl5pPr>
              <a:defRPr sz="16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3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78606" indent="0" algn="ctr">
              <a:buNone/>
              <a:defRPr/>
            </a:lvl2pPr>
            <a:lvl3pPr marL="557213" indent="0" algn="ctr">
              <a:buNone/>
              <a:defRPr/>
            </a:lvl3pPr>
            <a:lvl4pPr marL="835819" indent="0" algn="ctr">
              <a:buNone/>
              <a:defRPr/>
            </a:lvl4pPr>
            <a:lvl5pPr marL="1114425" indent="0" algn="ctr">
              <a:buNone/>
              <a:defRPr/>
            </a:lvl5pPr>
            <a:lvl6pPr marL="1393031" indent="0" algn="ctr">
              <a:buNone/>
              <a:defRPr/>
            </a:lvl6pPr>
            <a:lvl7pPr marL="1671638" indent="0" algn="ctr">
              <a:buNone/>
              <a:defRPr/>
            </a:lvl7pPr>
            <a:lvl8pPr marL="1950244" indent="0" algn="ctr">
              <a:buNone/>
              <a:defRPr/>
            </a:lvl8pPr>
            <a:lvl9pPr marL="222885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84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4985592D-4D49-47E5-B9C2-83060E6BF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240" y="6605424"/>
            <a:ext cx="2804160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38DEF-685E-487C-AE19-9DD64EC5325F}"/>
              </a:ext>
            </a:extLst>
          </p:cNvPr>
          <p:cNvSpPr txBox="1"/>
          <p:nvPr userDrawn="1"/>
        </p:nvSpPr>
        <p:spPr>
          <a:xfrm>
            <a:off x="3917832" y="6498329"/>
            <a:ext cx="435633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88" b="1">
                <a:solidFill>
                  <a:schemeClr val="tx2"/>
                </a:solidFill>
              </a:rPr>
              <a:t>Richardson PG, et al        EHA 2019        #S1605</a:t>
            </a:r>
          </a:p>
        </p:txBody>
      </p:sp>
    </p:spTree>
    <p:extLst>
      <p:ext uri="{BB962C8B-B14F-4D97-AF65-F5344CB8AC3E}">
        <p14:creationId xmlns:p14="http://schemas.microsoft.com/office/powerpoint/2010/main" val="33250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2067" y="1628775"/>
            <a:ext cx="5334000" cy="4800600"/>
          </a:xfrm>
        </p:spPr>
        <p:txBody>
          <a:bodyPr/>
          <a:lstStyle>
            <a:lvl1pPr>
              <a:defRPr sz="1706"/>
            </a:lvl1pPr>
            <a:lvl2pPr>
              <a:defRPr sz="1463"/>
            </a:lvl2pPr>
            <a:lvl3pPr>
              <a:defRPr sz="1219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267" y="1628775"/>
            <a:ext cx="5334000" cy="4800600"/>
          </a:xfrm>
        </p:spPr>
        <p:txBody>
          <a:bodyPr/>
          <a:lstStyle>
            <a:lvl1pPr>
              <a:defRPr sz="1706"/>
            </a:lvl1pPr>
            <a:lvl2pPr>
              <a:defRPr sz="1463"/>
            </a:lvl2pPr>
            <a:lvl3pPr>
              <a:defRPr sz="1219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4D8EF6BB-2317-402F-B34A-42F3D7F97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240" y="6605424"/>
            <a:ext cx="2804160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2A4F9-5D16-4B39-82C0-37F334BF59E6}"/>
              </a:ext>
            </a:extLst>
          </p:cNvPr>
          <p:cNvSpPr txBox="1"/>
          <p:nvPr userDrawn="1"/>
        </p:nvSpPr>
        <p:spPr>
          <a:xfrm>
            <a:off x="3917832" y="6498329"/>
            <a:ext cx="435633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88" b="1">
                <a:solidFill>
                  <a:schemeClr val="tx2"/>
                </a:solidFill>
              </a:rPr>
              <a:t>Richardson PG, et al        EHA 2019        #S1605</a:t>
            </a:r>
          </a:p>
        </p:txBody>
      </p:sp>
    </p:spTree>
    <p:extLst>
      <p:ext uri="{BB962C8B-B14F-4D97-AF65-F5344CB8AC3E}">
        <p14:creationId xmlns:p14="http://schemas.microsoft.com/office/powerpoint/2010/main" val="1180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A8C2087D-57E8-4E90-9BF3-4C6DAF5DD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240" y="6605424"/>
            <a:ext cx="2804160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147A1-B77D-47D9-AB9E-CC0D16963E36}"/>
              </a:ext>
            </a:extLst>
          </p:cNvPr>
          <p:cNvSpPr txBox="1"/>
          <p:nvPr userDrawn="1"/>
        </p:nvSpPr>
        <p:spPr>
          <a:xfrm>
            <a:off x="3917832" y="6498329"/>
            <a:ext cx="435633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88" b="1">
                <a:solidFill>
                  <a:schemeClr val="tx2"/>
                </a:solidFill>
              </a:rPr>
              <a:t>Richardson PG, et al        EHA 2019        #S1605</a:t>
            </a:r>
          </a:p>
        </p:txBody>
      </p:sp>
    </p:spTree>
    <p:extLst>
      <p:ext uri="{BB962C8B-B14F-4D97-AF65-F5344CB8AC3E}">
        <p14:creationId xmlns:p14="http://schemas.microsoft.com/office/powerpoint/2010/main" val="2053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6">
            <a:extLst>
              <a:ext uri="{FF2B5EF4-FFF2-40B4-BE49-F238E27FC236}">
                <a16:creationId xmlns:a16="http://schemas.microsoft.com/office/drawing/2014/main" id="{C561732E-2421-4AAA-B8A2-EB81EB59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240" y="6605424"/>
            <a:ext cx="2804160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9D02B-35C2-4C8C-817C-6242700981F4}"/>
              </a:ext>
            </a:extLst>
          </p:cNvPr>
          <p:cNvSpPr txBox="1"/>
          <p:nvPr userDrawn="1"/>
        </p:nvSpPr>
        <p:spPr>
          <a:xfrm>
            <a:off x="3917832" y="6498329"/>
            <a:ext cx="435633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88" b="1">
                <a:solidFill>
                  <a:schemeClr val="tx2"/>
                </a:solidFill>
              </a:rPr>
              <a:t>Richardson PG, et al        EHA 2019        #S1605</a:t>
            </a:r>
          </a:p>
        </p:txBody>
      </p:sp>
    </p:spTree>
    <p:extLst>
      <p:ext uri="{BB962C8B-B14F-4D97-AF65-F5344CB8AC3E}">
        <p14:creationId xmlns:p14="http://schemas.microsoft.com/office/powerpoint/2010/main" val="24538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885951"/>
            <a:ext cx="10363200" cy="1600200"/>
          </a:xfrm>
        </p:spPr>
        <p:txBody>
          <a:bodyPr anchor="ctr"/>
          <a:lstStyle>
            <a:lvl1pPr>
              <a:defRPr sz="337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905375"/>
            <a:ext cx="8534400" cy="914400"/>
          </a:xfrm>
        </p:spPr>
        <p:txBody>
          <a:bodyPr anchor="b"/>
          <a:lstStyle>
            <a:lvl1pPr marL="0" indent="0" algn="ctr">
              <a:buFont typeface="Wingdings 3" pitchFamily="18" charset="2"/>
              <a:buNone/>
              <a:defRPr sz="2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19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6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3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6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5" y="676473"/>
            <a:ext cx="10102852" cy="369332"/>
          </a:xfrm>
        </p:spPr>
        <p:txBody>
          <a:bodyPr/>
          <a:lstStyle>
            <a:lvl1pPr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3901" indent="-113901"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58F288-8A1A-2043-8209-1AF591F55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760" y="5996534"/>
            <a:ext cx="11261093" cy="184666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Insert Source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7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207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245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4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91F59-5EF3-0F4C-B1DA-1B4B9B852406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2020</a:t>
            </a:r>
          </a:p>
        </p:txBody>
      </p:sp>
    </p:spTree>
    <p:extLst>
      <p:ext uri="{BB962C8B-B14F-4D97-AF65-F5344CB8AC3E}">
        <p14:creationId xmlns:p14="http://schemas.microsoft.com/office/powerpoint/2010/main" val="24169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273844"/>
            <a:ext cx="1219200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37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3645613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8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768"/>
            <a:ext cx="109728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Aft>
                <a:spcPts val="267"/>
              </a:spcAft>
              <a:defRPr sz="3733"/>
            </a:lvl1pPr>
            <a:lvl2pPr>
              <a:spcAft>
                <a:spcPts val="267"/>
              </a:spcAft>
              <a:defRPr sz="3200"/>
            </a:lvl2pPr>
            <a:lvl3pPr>
              <a:spcAft>
                <a:spcPts val="267"/>
              </a:spcAft>
              <a:defRPr sz="2667"/>
            </a:lvl3pPr>
            <a:lvl4pPr>
              <a:spcAft>
                <a:spcPts val="267"/>
              </a:spcAft>
              <a:defRPr sz="2400"/>
            </a:lvl4pPr>
            <a:lvl5pPr>
              <a:spcAft>
                <a:spcPts val="267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49363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8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436372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78479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2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spcAft>
                <a:spcPts val="267"/>
              </a:spcAft>
              <a:defRPr sz="3200"/>
            </a:lvl1pPr>
            <a:lvl2pPr>
              <a:spcAft>
                <a:spcPts val="267"/>
              </a:spcAft>
              <a:defRPr sz="2667"/>
            </a:lvl2pPr>
            <a:lvl3pPr>
              <a:spcAft>
                <a:spcPts val="267"/>
              </a:spcAft>
              <a:defRPr sz="2400"/>
            </a:lvl3pPr>
            <a:lvl4pPr>
              <a:spcAft>
                <a:spcPts val="267"/>
              </a:spcAft>
              <a:defRPr sz="2133"/>
            </a:lvl4pPr>
            <a:lvl5pPr>
              <a:spcAft>
                <a:spcPts val="267"/>
              </a:spcAft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spcAft>
                <a:spcPts val="267"/>
              </a:spcAft>
              <a:defRPr sz="3200"/>
            </a:lvl1pPr>
            <a:lvl2pPr>
              <a:spcAft>
                <a:spcPts val="267"/>
              </a:spcAft>
              <a:defRPr sz="2667"/>
            </a:lvl2pPr>
            <a:lvl3pPr>
              <a:spcAft>
                <a:spcPts val="267"/>
              </a:spcAft>
              <a:defRPr sz="2400"/>
            </a:lvl3pPr>
            <a:lvl4pPr>
              <a:spcAft>
                <a:spcPts val="267"/>
              </a:spcAft>
              <a:defRPr sz="2133"/>
            </a:lvl4pPr>
            <a:lvl5pPr>
              <a:spcAft>
                <a:spcPts val="267"/>
              </a:spcAft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0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6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3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2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2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483360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55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84" y="313767"/>
            <a:ext cx="7266432" cy="774013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  <a:latin typeface="Oswald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69419" y="6356352"/>
            <a:ext cx="758536" cy="365125"/>
          </a:xfrm>
          <a:prstGeom prst="rect">
            <a:avLst/>
          </a:prstGeom>
        </p:spPr>
        <p:txBody>
          <a:bodyPr/>
          <a:lstStyle>
            <a:lvl1pPr>
              <a:defRPr sz="1333" b="0">
                <a:latin typeface="Oswald Light"/>
              </a:defRPr>
            </a:lvl1pPr>
          </a:lstStyle>
          <a:p>
            <a:pPr defTabSz="609585"/>
            <a:fld id="{5CCE256C-6CD1-4019-886C-820B2DB8DA78}" type="slidenum">
              <a:rPr lang="en-US" altLang="en-US" smtClean="0">
                <a:solidFill>
                  <a:srgbClr val="8B0053"/>
                </a:solidFill>
                <a:ea typeface="MS PGothic" charset="0"/>
                <a:cs typeface="MS PGothic" charset="0"/>
              </a:rPr>
              <a:pPr defTabSz="609585"/>
              <a:t>‹#›</a:t>
            </a:fld>
            <a:endParaRPr lang="en-US" altLang="en-US" dirty="0">
              <a:solidFill>
                <a:srgbClr val="8B0053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90144" y="1664208"/>
            <a:ext cx="11533632" cy="8503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67" b="0">
                <a:solidFill>
                  <a:srgbClr val="6B053D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879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90144" y="1842259"/>
            <a:ext cx="11533632" cy="8503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56734" y="539856"/>
            <a:ext cx="6354905" cy="779463"/>
          </a:xfrm>
          <a:prstGeom prst="rect">
            <a:avLst/>
          </a:prstGeom>
        </p:spPr>
        <p:txBody>
          <a:bodyPr anchor="ctr"/>
          <a:lstStyle>
            <a:lvl1pPr>
              <a:defRPr sz="32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268817" y="6356352"/>
            <a:ext cx="759883" cy="365125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A28991"/>
                </a:solidFill>
                <a:latin typeface="Oswald Light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2C84692-8A1B-984B-A14F-474393D0D22C}" type="slidenum">
              <a:rPr lang="en-US" altLang="en-US" sz="1333" smtClean="0"/>
              <a:pPr>
                <a:defRPr/>
              </a:pPr>
              <a:t>‹#›</a:t>
            </a:fld>
            <a:endParaRPr lang="en-US" altLang="en-US" sz="1333" dirty="0"/>
          </a:p>
        </p:txBody>
      </p:sp>
    </p:spTree>
    <p:extLst>
      <p:ext uri="{BB962C8B-B14F-4D97-AF65-F5344CB8AC3E}">
        <p14:creationId xmlns:p14="http://schemas.microsoft.com/office/powerpoint/2010/main" val="22894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8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0" y="6493933"/>
            <a:ext cx="3318933" cy="36406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DE6A48-BD34-9247-8CD2-A207D07E22B4}" type="datetime1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493933"/>
            <a:ext cx="2844800" cy="36406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AA57ED-9E1F-BC47-B3EA-8B99ACF5C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64" y="6625311"/>
            <a:ext cx="5135033" cy="230832"/>
          </a:xfrm>
          <a:noFill/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spc="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999992" y="6625312"/>
            <a:ext cx="6204221" cy="230832"/>
          </a:xfrm>
          <a:noFill/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spc="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4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E9A4F8F-3E18-504C-9A1A-CF0948F4F0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9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DECE457-497A-7D40-8ED5-CD56DC984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0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11DC101-166A-9147-9ECF-D117DF257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2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16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6328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236AE8-D60D-114C-A433-9E5330B5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6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5C5CB64-54B4-B64A-9C8E-597726128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EBE4278-70B9-B64A-9A92-D64A98884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6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6A1E110-1BC1-7548-A149-E12C2BF69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0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7675" y="273054"/>
            <a:ext cx="6814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EEAD8F5-FD2E-4542-9C5A-2163BCB3D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0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8502105-D165-FB47-AF88-697ED636B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8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542466F-F35C-F549-BCCE-406CFFF76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2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91779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10C9425-8D10-E840-A0D8-4995BB34C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8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7A1FFD-2EFA-9A43-BB05-C63A834ADD21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6D7952-E67E-5D4E-A605-F25FBA7BF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8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8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273844"/>
            <a:ext cx="1219200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9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9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76575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752975"/>
            <a:ext cx="8534400" cy="914400"/>
          </a:xfrm>
        </p:spPr>
        <p:txBody>
          <a:bodyPr anchor="b"/>
          <a:lstStyle>
            <a:lvl1pPr marL="0" indent="0" algn="ctr">
              <a:buFont typeface="Wingdings 3" pitchFamily="1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buFont typeface="Wingdings" pitchFamily="2" charset="2"/>
              <a:buChar char="Ø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2"/>
            <a:ext cx="4011084" cy="1162051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9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9"/>
            <a:ext cx="5384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8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1824608"/>
            <a:ext cx="10943167" cy="1600200"/>
          </a:xfrm>
        </p:spPr>
        <p:txBody>
          <a:bodyPr/>
          <a:lstStyle>
            <a:lvl1pPr>
              <a:defRPr sz="2800" cap="none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4418" y="3501008"/>
            <a:ext cx="10943165" cy="1296144"/>
          </a:xfrm>
        </p:spPr>
        <p:txBody>
          <a:bodyPr/>
          <a:lstStyle>
            <a:lvl1pPr marL="0" indent="0" algn="ctr">
              <a:buFont typeface="Wingdings 3" pitchFamily="18" charset="2"/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1824608"/>
            <a:ext cx="10943167" cy="1600200"/>
          </a:xfrm>
        </p:spPr>
        <p:txBody>
          <a:bodyPr/>
          <a:lstStyle>
            <a:lvl1pPr>
              <a:defRPr sz="2800" cap="none" baseline="0"/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4418" y="3501008"/>
            <a:ext cx="10943165" cy="1296144"/>
          </a:xfrm>
        </p:spPr>
        <p:txBody>
          <a:bodyPr/>
          <a:lstStyle>
            <a:lvl1pPr marL="0" indent="0" algn="ctr">
              <a:buFont typeface="Wingdings 3" pitchFamily="18" charset="2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3096" y="6090444"/>
            <a:ext cx="5482903" cy="541338"/>
          </a:xfrm>
        </p:spPr>
        <p:txBody>
          <a:bodyPr tIns="0" rIns="0" bIns="0"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1" y="6090444"/>
            <a:ext cx="5483244" cy="541338"/>
          </a:xfrm>
        </p:spPr>
        <p:txBody>
          <a:bodyPr tIns="0" rIns="0" bIns="0" anchor="b"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57984" cy="4525963"/>
          </a:xfrm>
        </p:spPr>
        <p:txBody>
          <a:bodyPr/>
          <a:lstStyle>
            <a:lvl1pPr marL="476250" indent="-476250">
              <a:buClr>
                <a:schemeClr val="tx1"/>
              </a:buClr>
              <a:buSzPct val="100000"/>
              <a:buFont typeface="+mj-lt"/>
              <a:buAutoNum type="arabicPeriod"/>
              <a:defRPr/>
            </a:lvl1pPr>
            <a:lvl2pPr marL="912813" indent="-417513">
              <a:buFont typeface="+mj-lt"/>
              <a:buAutoNum type="alphaLcPeriod"/>
              <a:defRPr/>
            </a:lvl2pPr>
            <a:lvl3pPr marL="1314450" indent="-400050">
              <a:buFont typeface="+mj-lt"/>
              <a:buAutoNum type="arabicPeriod"/>
              <a:defRPr/>
            </a:lvl3pPr>
            <a:lvl4pPr marL="1663700" indent="-368300">
              <a:buFont typeface="+mj-lt"/>
              <a:buAutoNum type="alphaLcPeriod"/>
              <a:defRPr/>
            </a:lvl4pPr>
            <a:lvl5pPr marL="2019300" indent="-333375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3096" y="6090444"/>
            <a:ext cx="5482903" cy="541338"/>
          </a:xfrm>
        </p:spPr>
        <p:txBody>
          <a:bodyPr tIns="0" rIns="0" bIns="0"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1" y="6090444"/>
            <a:ext cx="5483244" cy="541338"/>
          </a:xfrm>
        </p:spPr>
        <p:txBody>
          <a:bodyPr tIns="0" rIns="0" bIns="0" anchor="b"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3096" y="6090444"/>
            <a:ext cx="5482903" cy="541338"/>
          </a:xfrm>
        </p:spPr>
        <p:txBody>
          <a:bodyPr tIns="0" rIns="0" bIns="0"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1" y="6090444"/>
            <a:ext cx="5483244" cy="541338"/>
          </a:xfrm>
        </p:spPr>
        <p:txBody>
          <a:bodyPr tIns="0" rIns="0" bIns="0" anchor="b"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57984" cy="4525963"/>
          </a:xfrm>
        </p:spPr>
        <p:txBody>
          <a:bodyPr/>
          <a:lstStyle>
            <a:lvl1pPr marL="0" indent="0">
              <a:buClr>
                <a:schemeClr val="accent2"/>
              </a:buClr>
              <a:buFont typeface="Wingdings 3" pitchFamily="18" charset="2"/>
              <a:buNone/>
              <a:defRPr baseline="0">
                <a:solidFill>
                  <a:schemeClr val="accent3"/>
                </a:solidFill>
              </a:defRPr>
            </a:lvl1pPr>
            <a:lvl2pPr marL="355600" indent="-355600">
              <a:buClr>
                <a:schemeClr val="accent5"/>
              </a:buClr>
              <a:buSzPct val="75000"/>
              <a:buFont typeface="Wingdings 3" pitchFamily="18" charset="2"/>
              <a:buChar char="u"/>
              <a:defRPr/>
            </a:lvl2pPr>
            <a:lvl3pPr marL="654050" indent="-282575">
              <a:buFont typeface="Arial" pitchFamily="34" charset="0"/>
              <a:buChar char="–"/>
              <a:defRPr/>
            </a:lvl3pPr>
            <a:lvl4pPr marL="1023938" indent="-347663">
              <a:buFont typeface="Arial" pitchFamily="34" charset="0"/>
              <a:buChar char="•"/>
              <a:defRPr baseline="0"/>
            </a:lvl4pPr>
            <a:lvl5pPr marL="1339850" indent="-301625"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3096" y="6090444"/>
            <a:ext cx="5482903" cy="541338"/>
          </a:xfrm>
        </p:spPr>
        <p:txBody>
          <a:bodyPr tIns="0" rIns="0" bIns="0"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1" y="6090444"/>
            <a:ext cx="5483244" cy="541338"/>
          </a:xfrm>
        </p:spPr>
        <p:txBody>
          <a:bodyPr tIns="0" rIns="0" bIns="0" anchor="b"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3096" y="6090444"/>
            <a:ext cx="5482903" cy="541338"/>
          </a:xfrm>
        </p:spPr>
        <p:txBody>
          <a:bodyPr tIns="0" rIns="0" bIns="0"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1" y="6090444"/>
            <a:ext cx="5483244" cy="541338"/>
          </a:xfrm>
        </p:spPr>
        <p:txBody>
          <a:bodyPr tIns="0" rIns="0" bIns="0" anchor="b"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3392" y="1556792"/>
            <a:ext cx="10944192" cy="21595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3392" y="3860800"/>
            <a:ext cx="10944192" cy="2160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7984" cy="102076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273844"/>
            <a:ext cx="1219200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1"/>
            <a:ext cx="5386917" cy="609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24" y="1564134"/>
            <a:ext cx="5386917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990601"/>
            <a:ext cx="5389033" cy="609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1600206"/>
            <a:ext cx="5389033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00988-4364-40EB-BC16-0EEB24B6BF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9350"/>
            <a:ext cx="5384800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9350"/>
            <a:ext cx="5384800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70DD6-5C49-45C0-B8B2-549BF78E0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267" y="905182"/>
            <a:ext cx="5454624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100" b="1">
                <a:solidFill>
                  <a:srgbClr val="FFFF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267" y="1603666"/>
            <a:ext cx="5454624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3" y="905182"/>
            <a:ext cx="5456767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100" b="1">
                <a:solidFill>
                  <a:srgbClr val="FFFF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0303" y="1603666"/>
            <a:ext cx="5456767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2948E-A91D-40CE-AC36-932E2E54E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200"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7350-7552-4827-B4A0-6B844A23F7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3A3B-CA41-4420-A4BD-0E327CA23A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54400" y="2286000"/>
            <a:ext cx="1219200" cy="914400"/>
          </a:xfrm>
          <a:prstGeom prst="rect">
            <a:avLst/>
          </a:prstGeom>
          <a:noFill/>
          <a:ln>
            <a:noFill/>
          </a:ln>
        </p:spPr>
        <p:txBody>
          <a:bodyPr wrap="none" lIns="27432" tIns="27432" rIns="27432" bIns="27432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04801" y="137477"/>
            <a:ext cx="11569700" cy="767779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979234"/>
            <a:ext cx="11569700" cy="50666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9350"/>
            <a:ext cx="5384800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9350"/>
            <a:ext cx="5384800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267" y="905182"/>
            <a:ext cx="5454624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100" b="1">
                <a:solidFill>
                  <a:srgbClr val="FFFF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267" y="1603675"/>
            <a:ext cx="5454624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18" y="905182"/>
            <a:ext cx="5456767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100" b="1">
                <a:solidFill>
                  <a:srgbClr val="FFFF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0318" y="1603675"/>
            <a:ext cx="5456767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73844"/>
            <a:ext cx="1219200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6065838"/>
            <a:ext cx="110913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19051" y="6811963"/>
            <a:ext cx="12230101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04802" y="137477"/>
            <a:ext cx="11569700" cy="767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979234"/>
            <a:ext cx="11569700" cy="506667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454400" y="2286000"/>
            <a:ext cx="1219200" cy="914400"/>
          </a:xfrm>
          <a:prstGeom prst="rect">
            <a:avLst/>
          </a:prstGeom>
          <a:noFill/>
        </p:spPr>
        <p:txBody>
          <a:bodyPr wrap="none" lIns="27432" tIns="27432" rIns="27432" bIns="27432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103632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19600"/>
            <a:ext cx="8534400" cy="914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image" Target="../media/image6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75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98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17" Type="http://schemas.openxmlformats.org/officeDocument/2006/relationships/image" Target="../media/image13.jpg"/><Relationship Id="rId2" Type="http://schemas.openxmlformats.org/officeDocument/2006/relationships/slideLayout" Target="../slideLayouts/slideLayout204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8.xml"/><Relationship Id="rId7" Type="http://schemas.openxmlformats.org/officeDocument/2006/relationships/theme" Target="../theme/theme22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9.xml"/><Relationship Id="rId7" Type="http://schemas.openxmlformats.org/officeDocument/2006/relationships/theme" Target="../theme/theme24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70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5.xml"/><Relationship Id="rId7" Type="http://schemas.openxmlformats.org/officeDocument/2006/relationships/theme" Target="../theme/theme25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2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6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4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94D534-4D70-472F-8035-E9907BB40A6F}" type="datetimeFigureOut">
              <a:rPr lang="en-US" alt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</a:t>
            </a:fld>
            <a:endParaRPr lang="en-US" alt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428CD-1ABC-42BB-8FEE-74D66389EF30}" type="slidenum">
              <a:rPr lang="en-US" alt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55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kern="1200">
          <a:solidFill>
            <a:srgbClr val="23427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23427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20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charset="0"/>
        <a:buChar char="Ø"/>
        <a:defRPr sz="30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400">
          <a:solidFill>
            <a:schemeClr val="bg1"/>
          </a:solidFill>
          <a:latin typeface="+mn-lt"/>
          <a:ea typeface="ＭＳ Ｐゴシック" charset="0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000">
          <a:solidFill>
            <a:schemeClr val="bg1"/>
          </a:solidFill>
          <a:latin typeface="+mn-lt"/>
          <a:ea typeface="ＭＳ Ｐゴシック" charset="0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>
          <a:solidFill>
            <a:schemeClr val="bg1"/>
          </a:solidFill>
          <a:latin typeface="+mn-lt"/>
          <a:ea typeface="ＭＳ Ｐゴシック" charset="0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>
          <a:solidFill>
            <a:schemeClr val="bg1"/>
          </a:solidFill>
          <a:latin typeface="+mn-lt"/>
          <a:ea typeface="ＭＳ Ｐゴシック" charset="0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-39259"/>
            <a:ext cx="12192000" cy="6885698"/>
            <a:chOff x="0" y="-39259"/>
            <a:chExt cx="9144000" cy="6885698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-11561"/>
              <a:ext cx="9144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-39259"/>
              <a:ext cx="9144000" cy="115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50" y="1412776"/>
            <a:ext cx="11137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9872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FE4E-D8F3-492A-BCC4-7B9D80DBBA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6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2060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206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2060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1" tIns="45695" rIns="91391" bIns="4569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1" tIns="45695" rIns="91391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21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5pPr>
      <a:lvl6pPr marL="342716"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6pPr>
      <a:lvl7pPr marL="685434"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7pPr>
      <a:lvl8pPr marL="1028148"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8pPr>
      <a:lvl9pPr marL="1370867" algn="ctr" rtl="0" eaLnBrk="1" fontAlgn="base" hangingPunct="1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9pPr>
    </p:titleStyle>
    <p:bodyStyle>
      <a:lvl1pPr marL="257039" indent="-257039" algn="l" rtl="0" eaLnBrk="1" fontAlgn="base" hangingPunct="1">
        <a:spcBef>
          <a:spcPct val="20000"/>
        </a:spcBef>
        <a:spcAft>
          <a:spcPct val="0"/>
        </a:spcAft>
        <a:buClr>
          <a:srgbClr val="9970FE"/>
        </a:buClr>
        <a:buFont typeface="Wingdings" pitchFamily="2" charset="2"/>
        <a:buChar char="Ø"/>
        <a:defRPr sz="2250">
          <a:solidFill>
            <a:schemeClr val="bg1"/>
          </a:solidFill>
          <a:latin typeface="+mn-lt"/>
          <a:ea typeface="+mn-ea"/>
          <a:cs typeface="+mn-cs"/>
        </a:defRPr>
      </a:lvl1pPr>
      <a:lvl2pPr marL="556915" indent="-21419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100">
          <a:solidFill>
            <a:schemeClr val="bg1"/>
          </a:solidFill>
          <a:latin typeface="+mn-lt"/>
        </a:defRPr>
      </a:lvl2pPr>
      <a:lvl3pPr marL="856791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800">
          <a:solidFill>
            <a:schemeClr val="bg1"/>
          </a:solidFill>
          <a:latin typeface="+mn-lt"/>
        </a:defRPr>
      </a:lvl3pPr>
      <a:lvl4pPr marL="1199509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bg1"/>
          </a:solidFill>
          <a:latin typeface="+mn-lt"/>
        </a:defRPr>
      </a:lvl4pPr>
      <a:lvl5pPr marL="1542226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bg1"/>
          </a:solidFill>
          <a:latin typeface="+mn-lt"/>
        </a:defRPr>
      </a:lvl5pPr>
      <a:lvl6pPr marL="1884942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bg1"/>
          </a:solidFill>
          <a:latin typeface="+mn-lt"/>
        </a:defRPr>
      </a:lvl6pPr>
      <a:lvl7pPr marL="2227659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bg1"/>
          </a:solidFill>
          <a:latin typeface="+mn-lt"/>
        </a:defRPr>
      </a:lvl7pPr>
      <a:lvl8pPr marL="2570375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bg1"/>
          </a:solidFill>
          <a:latin typeface="+mn-lt"/>
        </a:defRPr>
      </a:lvl8pPr>
      <a:lvl9pPr marL="2913092" indent="-171359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6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48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7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4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2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17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4" algn="l" defTabSz="6854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3E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67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charset="0"/>
        <a:buChar char="Ø"/>
        <a:defRPr sz="30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4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0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06AAD180-82A0-D149-9EFD-CBFCCD733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B27717B-222A-FC4A-AF18-6F9C22713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00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pitchFamily="2" charset="2"/>
        <a:buChar char="Ø"/>
        <a:defRPr sz="30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22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966" y="6390859"/>
            <a:ext cx="109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49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  <p:sldLayoutId id="2147484185" r:id="rId17"/>
    <p:sldLayoutId id="2147484205" r:id="rId18"/>
    <p:sldLayoutId id="2147484206" r:id="rId19"/>
    <p:sldLayoutId id="214748420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4000" b="1" kern="1200">
          <a:solidFill>
            <a:srgbClr val="E8772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6">
          <p15:clr>
            <a:srgbClr val="F26B43"/>
          </p15:clr>
        </p15:guide>
        <p15:guide id="2" pos="384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672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0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55803"/>
            <a:ext cx="11226800" cy="5170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noProof="0" dirty="0"/>
              <a:t>Text slide – 1 column, 28 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7" y="1736725"/>
            <a:ext cx="112268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1" y="6480462"/>
            <a:ext cx="5791200" cy="164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195" y="6487289"/>
            <a:ext cx="414748" cy="1641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980E94A8-0648-D043-B8F7-3AFA110B04B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9" name="Connecteur droit 28"/>
          <p:cNvCxnSpPr/>
          <p:nvPr/>
        </p:nvCxnSpPr>
        <p:spPr>
          <a:xfrm>
            <a:off x="11944351" y="6523640"/>
            <a:ext cx="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7">
            <a:extLst>
              <a:ext uri="{FF2B5EF4-FFF2-40B4-BE49-F238E27FC236}">
                <a16:creationId xmlns:a16="http://schemas.microsoft.com/office/drawing/2014/main" id="{DB409371-5775-4546-810B-D4447FE711BD}"/>
              </a:ext>
            </a:extLst>
          </p:cNvPr>
          <p:cNvCxnSpPr/>
          <p:nvPr userDrawn="1"/>
        </p:nvCxnSpPr>
        <p:spPr>
          <a:xfrm>
            <a:off x="478367" y="873967"/>
            <a:ext cx="11226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8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3" r:id="rId14"/>
    <p:sldLayoutId id="214748424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262" indent="-186262" algn="l" defTabSz="914377" rtl="0" eaLnBrk="1" latinLnBrk="0" hangingPunct="1">
        <a:lnSpc>
          <a:spcPct val="90000"/>
        </a:lnSpc>
        <a:spcBef>
          <a:spcPts val="2400"/>
        </a:spcBef>
        <a:buClr>
          <a:schemeClr val="bg2"/>
        </a:buClr>
        <a:buFont typeface="Arial" charset="0"/>
        <a:buChar char="•"/>
        <a:tabLst/>
        <a:defRPr sz="2667" b="1" strike="noStrike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61942" indent="-182029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charset="0"/>
        <a:buChar char="•"/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853" indent="-179913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charset="0"/>
        <a:buChar char="•"/>
        <a:tabLst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4">
          <p15:clr>
            <a:srgbClr val="F26B43"/>
          </p15:clr>
        </p15:guide>
        <p15:guide id="2" pos="226">
          <p15:clr>
            <a:srgbClr val="F26B43"/>
          </p15:clr>
        </p15:guide>
        <p15:guide id="5" pos="5530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860">
          <p15:clr>
            <a:srgbClr val="F26B43"/>
          </p15:clr>
        </p15:guide>
        <p15:guide id="8" orient="horz" pos="719">
          <p15:clr>
            <a:srgbClr val="F26B43"/>
          </p15:clr>
        </p15:guide>
        <p15:guide id="9" orient="horz" pos="2951">
          <p15:clr>
            <a:srgbClr val="F26B43"/>
          </p15:clr>
        </p15:guide>
        <p15:guide id="10" pos="374">
          <p15:clr>
            <a:srgbClr val="F26B43"/>
          </p15:clr>
        </p15:guide>
        <p15:guide id="11" orient="horz" pos="821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CE1F3A-8E43-43F8-8F77-49254361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161932"/>
            <a:ext cx="11640630" cy="96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B9D13-5432-4F48-96A6-F0EC48799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400175"/>
            <a:ext cx="116253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26CDC-9117-4CFA-B287-FA1C48ABA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0000" y="6505200"/>
            <a:ext cx="502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24AE812E-F3B9-46DC-9C8B-5027D5024B0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1C7F3D-3D16-413B-8DF2-0324FB9930C5}"/>
              </a:ext>
            </a:extLst>
          </p:cNvPr>
          <p:cNvCxnSpPr/>
          <p:nvPr userDrawn="1"/>
        </p:nvCxnSpPr>
        <p:spPr>
          <a:xfrm>
            <a:off x="0" y="6195527"/>
            <a:ext cx="1219511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802BEC-FEDE-43AC-B358-36BD44691C43}"/>
              </a:ext>
            </a:extLst>
          </p:cNvPr>
          <p:cNvCxnSpPr/>
          <p:nvPr userDrawn="1"/>
        </p:nvCxnSpPr>
        <p:spPr>
          <a:xfrm>
            <a:off x="0" y="1279655"/>
            <a:ext cx="121951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1"/>
    </p:custDataLst>
    <p:extLst>
      <p:ext uri="{BB962C8B-B14F-4D97-AF65-F5344CB8AC3E}">
        <p14:creationId xmlns:p14="http://schemas.microsoft.com/office/powerpoint/2010/main" val="211142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2600" indent="-228600" algn="l" defTabSz="914400" rtl="0" eaLnBrk="1" latinLnBrk="0" hangingPunct="1">
        <a:lnSpc>
          <a:spcPct val="8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838" indent="-228600" algn="l" defTabSz="914400" rtl="0" eaLnBrk="1" latinLnBrk="0" hangingPunct="1">
        <a:lnSpc>
          <a:spcPct val="8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228600" algn="l" defTabSz="914400" rtl="0" eaLnBrk="1" latinLnBrk="0" hangingPunct="1">
        <a:lnSpc>
          <a:spcPct val="8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28725" indent="-228600" algn="l" defTabSz="914400" rtl="0" eaLnBrk="1" latinLnBrk="0" hangingPunct="1">
        <a:lnSpc>
          <a:spcPct val="8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D548B-5005-134C-A431-2BE0ADDF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97F46-9618-2244-A4FD-A571F1A4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52AD6-3A3D-AD40-A12C-30C94E25F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073" y="64857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3C36F-FD60-C243-8173-7E4FD9599B7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A8922B-C4A4-2846-BAC0-ABA8927027BF}"/>
              </a:ext>
            </a:extLst>
          </p:cNvPr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65221E63-0E44-894C-A448-2549375D8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6610" b="25290"/>
          <a:stretch/>
        </p:blipFill>
        <p:spPr>
          <a:xfrm>
            <a:off x="0" y="6485746"/>
            <a:ext cx="12192000" cy="3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3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pitchFamily="2" charset="2"/>
        <a:buChar char="Ø"/>
        <a:defRPr sz="3000">
          <a:solidFill>
            <a:schemeClr val="bg1"/>
          </a:solidFill>
          <a:latin typeface="+mn-lt"/>
          <a:ea typeface="MS PGothic" pitchFamily="34" charset="-128"/>
          <a:cs typeface="+mn-cs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bg1"/>
          </a:solidFill>
          <a:latin typeface="+mn-lt"/>
          <a:ea typeface="MS PGothic" pitchFamily="34" charset="-128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bg1"/>
          </a:solidFill>
          <a:latin typeface="+mn-lt"/>
          <a:ea typeface="MS PGothic" pitchFamily="34" charset="-128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  <a:ea typeface="MS PGothic" pitchFamily="34" charset="-128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  <a:ea typeface="MS PGothic" pitchFamily="34" charset="-128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7AC99-C2FA-4D42-A757-87E6D3FC8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3" t="47319" r="15887" b="30349"/>
          <a:stretch/>
        </p:blipFill>
        <p:spPr>
          <a:xfrm>
            <a:off x="8551777" y="0"/>
            <a:ext cx="3640223" cy="1159452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B440D21-D3E9-CE43-9445-2AE25F28C970}"/>
              </a:ext>
            </a:extLst>
          </p:cNvPr>
          <p:cNvSpPr/>
          <p:nvPr userDrawn="1"/>
        </p:nvSpPr>
        <p:spPr>
          <a:xfrm>
            <a:off x="0" y="0"/>
            <a:ext cx="9746166" cy="1152144"/>
          </a:xfrm>
          <a:custGeom>
            <a:avLst/>
            <a:gdLst>
              <a:gd name="connsiteX0" fmla="*/ 0 w 9878590"/>
              <a:gd name="connsiteY0" fmla="*/ 0 h 1251745"/>
              <a:gd name="connsiteX1" fmla="*/ 9878590 w 9878590"/>
              <a:gd name="connsiteY1" fmla="*/ 0 h 1251745"/>
              <a:gd name="connsiteX2" fmla="*/ 9474827 w 9878590"/>
              <a:gd name="connsiteY2" fmla="*/ 1251745 h 1251745"/>
              <a:gd name="connsiteX3" fmla="*/ 0 w 9878590"/>
              <a:gd name="connsiteY3" fmla="*/ 1251745 h 125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78590" h="1251745">
                <a:moveTo>
                  <a:pt x="0" y="0"/>
                </a:moveTo>
                <a:lnTo>
                  <a:pt x="9878590" y="0"/>
                </a:lnTo>
                <a:lnTo>
                  <a:pt x="9474827" y="1251745"/>
                </a:lnTo>
                <a:lnTo>
                  <a:pt x="0" y="1251745"/>
                </a:lnTo>
                <a:close/>
              </a:path>
            </a:pathLst>
          </a:custGeom>
          <a:solidFill>
            <a:srgbClr val="8E14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" y="1325880"/>
            <a:ext cx="11329416" cy="4771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E94A3B14-7F3B-F248-B806-8EBAE78C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38126"/>
            <a:ext cx="9003715" cy="92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 Click to edit Master title style 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0779E2E-DA16-104E-9148-965B8349A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6032" y="6163056"/>
            <a:ext cx="11192256" cy="5349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Madduri D, et al. ASH 2019. Abstract 577.</a:t>
            </a:r>
          </a:p>
        </p:txBody>
      </p:sp>
    </p:spTree>
    <p:extLst>
      <p:ext uri="{BB962C8B-B14F-4D97-AF65-F5344CB8AC3E}">
        <p14:creationId xmlns:p14="http://schemas.microsoft.com/office/powerpoint/2010/main" val="226386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ts val="600"/>
        </a:spcBef>
        <a:buNone/>
        <a:defRPr sz="3000" b="1" kern="120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7F7F7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600"/>
        </a:spcBef>
        <a:buClr>
          <a:srgbClr val="7F7F7F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7F7F7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3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75990"/>
            <a:ext cx="12192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679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ts val="600"/>
        </a:spcAft>
        <a:buClr>
          <a:schemeClr val="bg1"/>
        </a:buClr>
        <a:buSzPct val="110000"/>
        <a:buFont typeface="Arial" pitchFamily="34" charset="0"/>
        <a:buChar char="•"/>
        <a:defRPr sz="2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0"/>
        </a:spcBef>
        <a:spcAft>
          <a:spcPts val="600"/>
        </a:spcAft>
        <a:buClr>
          <a:schemeClr val="bg1"/>
        </a:buClr>
        <a:buFont typeface="Arial" pitchFamily="34" charset="0"/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ts val="0"/>
        </a:spcBef>
        <a:spcAft>
          <a:spcPts val="600"/>
        </a:spcAft>
        <a:buClr>
          <a:schemeClr val="bg1"/>
        </a:buClr>
        <a:buFont typeface="Arial" pitchFamily="34" charset="0"/>
        <a:buChar char="•"/>
        <a:defRPr sz="18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ts val="0"/>
        </a:spcBef>
        <a:spcAft>
          <a:spcPts val="600"/>
        </a:spcAft>
        <a:buClr>
          <a:schemeClr val="bg1"/>
        </a:buClr>
        <a:buFont typeface="Arial" pitchFamily="34" charset="0"/>
        <a:buChar char="–"/>
        <a:defRPr sz="1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ts val="0"/>
        </a:spcBef>
        <a:spcAft>
          <a:spcPts val="600"/>
        </a:spcAft>
        <a:buClr>
          <a:schemeClr val="bg1"/>
        </a:buClr>
        <a:buFont typeface="Arial" pitchFamily="34" charset="0"/>
        <a:buChar char="•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295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  <p:sldLayoutId id="2147484372" r:id="rId13"/>
    <p:sldLayoutId id="2147484373" r:id="rId14"/>
    <p:sldLayoutId id="214748437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FFFF00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FFFF00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7438" indent="-17303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FFFF00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FFFF00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FFFF00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60"/>
            <a:ext cx="12192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3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0000"/>
        <a:buFont typeface="Arial" pitchFamily="34" charset="0"/>
        <a:buChar char="•"/>
        <a:defRPr sz="2250" b="1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2100" b="1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800" b="1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500" b="1">
          <a:solidFill>
            <a:schemeClr val="bg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500" b="1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"/>
            <a:ext cx="12192000" cy="1152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51586"/>
            <a:ext cx="11734800" cy="79216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95403"/>
            <a:ext cx="117348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9098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| Date xx.xx.xx | Company Confidential © 2013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6000" y="65525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67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EEA10D-E951-474C-8CD0-91078E47E9C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152525"/>
            <a:ext cx="12192000" cy="0"/>
          </a:xfrm>
          <a:prstGeom prst="line">
            <a:avLst/>
          </a:prstGeom>
          <a:ln w="28575">
            <a:solidFill>
              <a:srgbClr val="84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86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685800" rtl="0" eaLnBrk="1" latinLnBrk="0" hangingPunct="1">
        <a:spcBef>
          <a:spcPct val="0"/>
        </a:spcBef>
        <a:buNone/>
        <a:defRPr lang="en-US" sz="21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172641" indent="-172641" algn="l" defTabSz="685800" rtl="0" eaLnBrk="1" latinLnBrk="0" hangingPunct="1">
        <a:spcBef>
          <a:spcPts val="750"/>
        </a:spcBef>
        <a:buClr>
          <a:schemeClr val="accent3"/>
        </a:buClr>
        <a:buFont typeface="Wingdings" panose="05000000000000000000" pitchFamily="2" charset="2"/>
        <a:buChar char="§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63" indent="-170260" algn="l" defTabSz="685800" rtl="0" eaLnBrk="1" latinLnBrk="0" hangingPunct="1">
        <a:spcBef>
          <a:spcPts val="750"/>
        </a:spcBef>
        <a:buClr>
          <a:schemeClr val="accent3"/>
        </a:buClr>
        <a:buFont typeface="Arial" panose="020B0604020202020204" pitchFamily="34" charset="0"/>
        <a:buChar char="–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97694" indent="-171450" algn="l" defTabSz="985838" rtl="0" eaLnBrk="1" latinLnBrk="0" hangingPunct="1">
        <a:spcBef>
          <a:spcPts val="750"/>
        </a:spcBef>
        <a:buClr>
          <a:schemeClr val="accent3"/>
        </a:buClr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9631" indent="-171450" algn="l" defTabSz="685800" rtl="0" eaLnBrk="1" latinLnBrk="0" hangingPunct="1">
        <a:spcBef>
          <a:spcPts val="750"/>
        </a:spcBef>
        <a:buClr>
          <a:schemeClr val="accent3"/>
        </a:buClr>
        <a:buFont typeface="Arial" panose="020B0604020202020204" pitchFamily="34" charset="0"/>
        <a:buChar char="–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0372" indent="-171450" algn="l" defTabSz="685800" rtl="0" eaLnBrk="1" latinLnBrk="0" hangingPunct="1">
        <a:spcBef>
          <a:spcPts val="750"/>
        </a:spcBef>
        <a:buClr>
          <a:schemeClr val="accent3"/>
        </a:buClr>
        <a:buFont typeface="Arial" panose="020B0604020202020204" pitchFamily="34" charset="0"/>
        <a:buChar char="»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92">
          <p15:clr>
            <a:srgbClr val="F26B43"/>
          </p15:clr>
        </p15:guide>
        <p15:guide id="3" pos="10048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1167" y="149225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067" y="1628777"/>
            <a:ext cx="10871200" cy="474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417F6E9-5AA9-4B2E-A31A-774C28234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240" y="6605424"/>
            <a:ext cx="2804160" cy="11541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EC9E743-20B0-47ED-AF85-0E96F5949588}"/>
              </a:ext>
            </a:extLst>
          </p:cNvPr>
          <p:cNvSpPr/>
          <p:nvPr userDrawn="1"/>
        </p:nvSpPr>
        <p:spPr>
          <a:xfrm>
            <a:off x="10715245" y="111254"/>
            <a:ext cx="1328927" cy="56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189014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706" b="1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706" b="1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706" b="1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706" b="1">
          <a:solidFill>
            <a:schemeClr val="tx2"/>
          </a:solidFill>
          <a:latin typeface="Arial" pitchFamily="34" charset="0"/>
        </a:defRPr>
      </a:lvl5pPr>
      <a:lvl6pPr marL="278606" algn="ctr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tx2"/>
          </a:solidFill>
          <a:latin typeface="Arial" pitchFamily="34" charset="0"/>
        </a:defRPr>
      </a:lvl6pPr>
      <a:lvl7pPr marL="557213" algn="ctr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tx2"/>
          </a:solidFill>
          <a:latin typeface="Arial" pitchFamily="34" charset="0"/>
        </a:defRPr>
      </a:lvl7pPr>
      <a:lvl8pPr marL="835819" algn="ctr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tx2"/>
          </a:solidFill>
          <a:latin typeface="Arial" pitchFamily="34" charset="0"/>
        </a:defRPr>
      </a:lvl8pPr>
      <a:lvl9pPr marL="1114425" algn="ctr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tx2"/>
          </a:solidFill>
          <a:latin typeface="Arial" pitchFamily="34" charset="0"/>
        </a:defRPr>
      </a:lvl9pPr>
    </p:titleStyle>
    <p:bodyStyle>
      <a:lvl1pPr marL="208955" indent="-20895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706">
          <a:solidFill>
            <a:schemeClr val="tx1"/>
          </a:solidFill>
          <a:latin typeface="+mn-lt"/>
          <a:ea typeface="+mn-ea"/>
          <a:cs typeface="+mn-cs"/>
        </a:defRPr>
      </a:lvl1pPr>
      <a:lvl2pPr marL="452735" indent="-17412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463">
          <a:solidFill>
            <a:schemeClr val="tx1"/>
          </a:solidFill>
          <a:latin typeface="+mn-lt"/>
        </a:defRPr>
      </a:lvl2pPr>
      <a:lvl3pPr marL="696516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219">
          <a:solidFill>
            <a:schemeClr val="tx1"/>
          </a:solidFill>
          <a:latin typeface="+mn-lt"/>
        </a:defRPr>
      </a:lvl3pPr>
      <a:lvl4pPr marL="975122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219">
          <a:solidFill>
            <a:schemeClr val="tx1"/>
          </a:solidFill>
          <a:latin typeface="+mn-lt"/>
        </a:defRPr>
      </a:lvl4pPr>
      <a:lvl5pPr marL="1253729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975">
          <a:solidFill>
            <a:schemeClr val="tx1"/>
          </a:solidFill>
          <a:latin typeface="+mn-lt"/>
        </a:defRPr>
      </a:lvl5pPr>
      <a:lvl6pPr marL="1532335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975">
          <a:solidFill>
            <a:schemeClr val="tx1"/>
          </a:solidFill>
          <a:latin typeface="+mn-lt"/>
        </a:defRPr>
      </a:lvl6pPr>
      <a:lvl7pPr marL="1810941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975">
          <a:solidFill>
            <a:schemeClr val="tx1"/>
          </a:solidFill>
          <a:latin typeface="+mn-lt"/>
        </a:defRPr>
      </a:lvl7pPr>
      <a:lvl8pPr marL="2089547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975">
          <a:solidFill>
            <a:schemeClr val="tx1"/>
          </a:solidFill>
          <a:latin typeface="+mn-lt"/>
        </a:defRPr>
      </a:lvl8pPr>
      <a:lvl9pPr marL="2368154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9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60"/>
            <a:ext cx="12192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02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0000"/>
        <a:buFont typeface="Arial" pitchFamily="34" charset="0"/>
        <a:buChar char="•"/>
        <a:defRPr sz="2250" b="1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2100" b="1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800" b="1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500" b="1">
          <a:solidFill>
            <a:schemeClr val="bg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500" b="1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  <p:sldLayoutId id="214748443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095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  <p:sldLayoutId id="2147484445" r:id="rId13"/>
    <p:sldLayoutId id="2147484446" r:id="rId14"/>
    <p:sldLayoutId id="214748444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5333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1143" indent="-311143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Clr>
          <a:srgbClr val="FFFF00"/>
        </a:buClr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Clr>
          <a:srgbClr val="FFFF00"/>
        </a:buClr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449881" indent="-230712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Clr>
          <a:srgbClr val="FFFF00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Clr>
          <a:srgbClr val="FFFF00"/>
        </a:buClr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Clr>
          <a:srgbClr val="FFFF00"/>
        </a:buClr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3E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3076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867401"/>
            <a:ext cx="15367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84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pitchFamily="2" charset="2"/>
        <a:buChar char="Ø"/>
        <a:defRPr sz="30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E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título del patrón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98DEE2-10B2-E842-BAFF-54575E37529A}" type="slidenum">
              <a:rPr lang="en-US" altLang="en-US">
                <a:ea typeface="MS PGothic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55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3E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91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charset="2"/>
        <a:buChar char="Ø"/>
        <a:defRPr sz="30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4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06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Font typeface="Wingdings" charset="2"/>
        <a:buChar char="Ø"/>
        <a:defRPr sz="30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103505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400">
          <a:solidFill>
            <a:schemeClr val="bg1"/>
          </a:solidFill>
          <a:latin typeface="+mn-lt"/>
          <a:ea typeface="ＭＳ Ｐゴシック" charset="0"/>
        </a:defRPr>
      </a:lvl2pPr>
      <a:lvl3pPr marL="172085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0"/>
        </a:defRPr>
      </a:lvl3pPr>
      <a:lvl4pPr marL="2286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>
          <a:solidFill>
            <a:schemeClr val="bg1"/>
          </a:solidFill>
          <a:latin typeface="+mn-lt"/>
          <a:ea typeface="ＭＳ Ｐゴシック" charset="0"/>
        </a:defRPr>
      </a:lvl4pPr>
      <a:lvl5pPr marL="286385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>
          <a:solidFill>
            <a:schemeClr val="bg1"/>
          </a:solidFill>
          <a:latin typeface="+mn-lt"/>
          <a:ea typeface="ＭＳ Ｐゴシック" charset="0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0207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17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625" b="1">
          <a:solidFill>
            <a:srgbClr val="FFFF00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SzPct val="75000"/>
        <a:buFont typeface="Wingdings 3" charset="0"/>
        <a:buChar char="q"/>
        <a:defRPr sz="225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57984" cy="1020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57984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9684" name="Rectangle 7"/>
          <p:cNvSpPr>
            <a:spLocks noChangeArrowheads="1"/>
          </p:cNvSpPr>
          <p:nvPr userDrawn="1"/>
        </p:nvSpPr>
        <p:spPr bwMode="auto">
          <a:xfrm>
            <a:off x="0" y="1263651"/>
            <a:ext cx="12192000" cy="92075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70FE"/>
              </a:buClr>
              <a:buSzPct val="75000"/>
              <a:buFont typeface="Wingdings 3" charset="0"/>
              <a:buNone/>
            </a:pPr>
            <a:endParaRPr lang="en-US" sz="1200" b="1">
              <a:solidFill>
                <a:srgbClr val="000000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68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cap="all">
          <a:solidFill>
            <a:srgbClr val="26262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26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26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26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26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pitchFamily="34" charset="0"/>
          <a:cs typeface="Arial" pitchFamily="34" charset="0"/>
        </a:defRPr>
      </a:lvl9pPr>
    </p:titleStyle>
    <p:bodyStyle>
      <a:lvl1pPr marL="377825" indent="-377825" algn="l" rtl="0" eaLnBrk="0" fontAlgn="base" hangingPunct="0">
        <a:spcBef>
          <a:spcPct val="0"/>
        </a:spcBef>
        <a:spcAft>
          <a:spcPts val="600"/>
        </a:spcAft>
        <a:buClr>
          <a:srgbClr val="C00000"/>
        </a:buClr>
        <a:buSzPct val="75000"/>
        <a:buFont typeface="Wingdings 3" charset="0"/>
        <a:buChar char="u"/>
        <a:defRPr sz="2800">
          <a:solidFill>
            <a:srgbClr val="262626"/>
          </a:solidFill>
          <a:latin typeface="+mn-lt"/>
          <a:ea typeface="ＭＳ Ｐゴシック" charset="0"/>
          <a:cs typeface="+mn-cs"/>
        </a:defRPr>
      </a:lvl1pPr>
      <a:lvl2pPr marL="754063" indent="-355600" algn="l" rtl="0" eaLnBrk="0" fontAlgn="base" hangingPunct="0">
        <a:spcBef>
          <a:spcPct val="0"/>
        </a:spcBef>
        <a:spcAft>
          <a:spcPts val="600"/>
        </a:spcAft>
        <a:buClr>
          <a:srgbClr val="C00000"/>
        </a:buClr>
        <a:buChar char="–"/>
        <a:defRPr sz="2600">
          <a:solidFill>
            <a:srgbClr val="262626"/>
          </a:solidFill>
          <a:latin typeface="+mn-lt"/>
          <a:ea typeface="ＭＳ Ｐゴシック" charset="0"/>
          <a:cs typeface="+mn-cs"/>
        </a:defRPr>
      </a:lvl2pPr>
      <a:lvl3pPr marL="1044575" indent="-282575" algn="l" rtl="0" eaLnBrk="0" fontAlgn="base" hangingPunct="0">
        <a:spcBef>
          <a:spcPct val="0"/>
        </a:spcBef>
        <a:spcAft>
          <a:spcPts val="600"/>
        </a:spcAft>
        <a:buClr>
          <a:srgbClr val="C00000"/>
        </a:buClr>
        <a:buChar char="•"/>
        <a:defRPr sz="2400">
          <a:solidFill>
            <a:srgbClr val="262626"/>
          </a:solidFill>
          <a:latin typeface="+mn-lt"/>
          <a:ea typeface="ＭＳ Ｐゴシック" charset="0"/>
          <a:cs typeface="+mn-cs"/>
        </a:defRPr>
      </a:lvl3pPr>
      <a:lvl4pPr marL="1385888" indent="-341313" algn="l" rtl="0" eaLnBrk="0" fontAlgn="base" hangingPunct="0">
        <a:spcBef>
          <a:spcPct val="0"/>
        </a:spcBef>
        <a:spcAft>
          <a:spcPts val="600"/>
        </a:spcAft>
        <a:buClr>
          <a:srgbClr val="C00000"/>
        </a:buClr>
        <a:buChar char="–"/>
        <a:defRPr sz="2200">
          <a:solidFill>
            <a:srgbClr val="262626"/>
          </a:solidFill>
          <a:latin typeface="+mn-lt"/>
          <a:ea typeface="ＭＳ Ｐゴシック" charset="0"/>
          <a:cs typeface="+mn-cs"/>
        </a:defRPr>
      </a:lvl4pPr>
      <a:lvl5pPr marL="1673225" indent="-273050" algn="l" rtl="0" eaLnBrk="0" fontAlgn="base" hangingPunct="0">
        <a:spcBef>
          <a:spcPct val="0"/>
        </a:spcBef>
        <a:spcAft>
          <a:spcPts val="600"/>
        </a:spcAft>
        <a:buClr>
          <a:srgbClr val="C00000"/>
        </a:buClr>
        <a:buChar char="»"/>
        <a:defRPr sz="2000">
          <a:solidFill>
            <a:srgbClr val="262626"/>
          </a:solidFill>
          <a:latin typeface="+mn-lt"/>
          <a:ea typeface="ＭＳ Ｐゴシック" charset="0"/>
          <a:cs typeface="+mn-cs"/>
        </a:defRPr>
      </a:lvl5pPr>
      <a:lvl6pPr marL="33210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cs typeface="+mn-cs"/>
        </a:defRPr>
      </a:lvl6pPr>
      <a:lvl7pPr marL="37782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cs typeface="+mn-cs"/>
        </a:defRPr>
      </a:lvl7pPr>
      <a:lvl8pPr marL="42354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cs typeface="+mn-cs"/>
        </a:defRPr>
      </a:lvl8pPr>
      <a:lvl9pPr marL="46926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192C58"/>
            </a:gs>
            <a:gs pos="100000">
              <a:schemeClr val="tx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>
            <a:off x="0" y="0"/>
            <a:ext cx="12192000" cy="7683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223B75">
                  <a:lumMod val="50000"/>
                </a:srgb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9034" y="1042988"/>
            <a:ext cx="11609917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 </a:t>
            </a:r>
            <a:endParaRPr lang="en-GB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9034" y="57150"/>
            <a:ext cx="11573933" cy="6667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1168" y="6559551"/>
            <a:ext cx="791633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9CCFD-C27F-4DB5-BA28-A8A708E410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3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spc="-50">
          <a:solidFill>
            <a:srgbClr val="FFFFC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FFCC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FFCC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FFCC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FFC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ct val="0"/>
        </a:spcBef>
        <a:spcAft>
          <a:spcPts val="300"/>
        </a:spcAft>
        <a:buClr>
          <a:srgbClr val="FFFFCC"/>
        </a:buClr>
        <a:buSzPct val="95000"/>
        <a:buFont typeface="Wingdings 2" pitchFamily="18" charset="2"/>
        <a:buChar char=""/>
        <a:defRPr sz="24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1488" indent="-185738" algn="l" rtl="0" eaLnBrk="0" fontAlgn="base" hangingPunct="0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600075" indent="-134938" algn="l" rtl="0" eaLnBrk="0" fontAlgn="base" hangingPunct="0">
        <a:lnSpc>
          <a:spcPct val="90000"/>
        </a:lnSpc>
        <a:spcBef>
          <a:spcPct val="0"/>
        </a:spcBef>
        <a:spcAft>
          <a:spcPts val="300"/>
        </a:spcAft>
        <a:buClr>
          <a:srgbClr val="FFFFCC"/>
        </a:buClr>
        <a:buChar char="•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914400" indent="-174625" algn="l" rtl="0" eaLnBrk="0" fontAlgn="base" hangingPunct="0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143000" indent="-120650" algn="l" rtl="0" eaLnBrk="0" fontAlgn="base" hangingPunct="0">
        <a:lnSpc>
          <a:spcPct val="90000"/>
        </a:lnSpc>
        <a:spcBef>
          <a:spcPct val="0"/>
        </a:spcBef>
        <a:spcAft>
          <a:spcPts val="300"/>
        </a:spcAft>
        <a:buClr>
          <a:srgbClr val="FFFFCC"/>
        </a:buClr>
        <a:buFont typeface="Arial" charset="0"/>
        <a:buChar char="•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8113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6pPr>
      <a:lvl7pPr marL="22685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7pPr>
      <a:lvl8pPr marL="27257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8pPr>
      <a:lvl9pPr marL="31829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6"/>
            <a:ext cx="12192000" cy="7683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223B75">
                  <a:lumMod val="50000"/>
                </a:srgbClr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841" y="1042916"/>
            <a:ext cx="11610207" cy="524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8842" y="57176"/>
            <a:ext cx="11573812" cy="66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1169" y="6559553"/>
            <a:ext cx="791633" cy="296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67F82-B186-4873-9C8D-53EBD785B0CC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spc="-50" baseline="0">
          <a:solidFill>
            <a:schemeClr val="accent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SzPct val="95000"/>
        <a:buFont typeface="Wingdings 2" pitchFamily="18" charset="2"/>
        <a:buChar char=""/>
        <a:tabLst/>
        <a:defRPr sz="24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1488" indent="-185738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pitchFamily="34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600075" indent="-134938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Char char="•"/>
        <a:tabLst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914400" indent="-174625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pitchFamily="34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143000" indent="-120650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Font typeface="Arial" pitchFamily="34" charset="0"/>
        <a:buChar char="•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8113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6pPr>
      <a:lvl7pPr marL="22685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7pPr>
      <a:lvl8pPr marL="27257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8pPr>
      <a:lvl9pPr marL="3182938" indent="-217488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4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0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7.xml"/><Relationship Id="rId6" Type="http://schemas.openxmlformats.org/officeDocument/2006/relationships/image" Target="../media/image53.png"/><Relationship Id="rId5" Type="http://schemas.openxmlformats.org/officeDocument/2006/relationships/hyperlink" Target="https://clinicaltrials.gov/ct2/show/NCT03525678" TargetMode="External"/><Relationship Id="rId4" Type="http://schemas.openxmlformats.org/officeDocument/2006/relationships/hyperlink" Target="https://doi.org/10.1016/S1470-2045(19)30788-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1470-2045(19)30788-0" TargetMode="External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8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1470-2045(19)30788-0" TargetMode="External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9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oi.org/10.1016/S1470-2045(19)30788-0" TargetMode="External"/><Relationship Id="rId1" Type="http://schemas.openxmlformats.org/officeDocument/2006/relationships/slideLayout" Target="../slideLayouts/slideLayout28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1470-2045(19)30788-0" TargetMode="External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0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13: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Multiple Myeloma </a:t>
            </a:r>
          </a:p>
        </p:txBody>
      </p:sp>
    </p:spTree>
    <p:extLst>
      <p:ext uri="{BB962C8B-B14F-4D97-AF65-F5344CB8AC3E}">
        <p14:creationId xmlns:p14="http://schemas.microsoft.com/office/powerpoint/2010/main" val="40879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59F-0A93-4E46-B0E5-2D50EEA7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Case: best RRMM treatment </a:t>
            </a:r>
            <a:br>
              <a:rPr lang="en-US" dirty="0"/>
            </a:br>
            <a:r>
              <a:rPr lang="en-US" dirty="0"/>
              <a:t>options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4A849-BB61-4D8C-B72D-89EFCD240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4824"/>
            <a:ext cx="11345949" cy="45259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/>
              <a:t>Return to RVD at full dose and schedule with monthly pamidronate</a:t>
            </a:r>
            <a:r>
              <a:rPr lang="en-US" sz="2400" b="1" dirty="0">
                <a:solidFill>
                  <a:srgbClr val="FF0000"/>
                </a:solidFill>
              </a:rPr>
              <a:t>  No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/>
              <a:t>Pomalidomide, dexamethasone and daratumumab and renally </a:t>
            </a:r>
            <a:r>
              <a:rPr lang="en-US" sz="2400" b="1"/>
              <a:t>adjusted zoledronic </a:t>
            </a:r>
            <a:r>
              <a:rPr lang="en-US" sz="2400" b="1" dirty="0"/>
              <a:t>acid every 4 weeks  </a:t>
            </a:r>
            <a:r>
              <a:rPr lang="en-US" sz="2400" b="1" dirty="0">
                <a:solidFill>
                  <a:srgbClr val="FF0000"/>
                </a:solidFill>
              </a:rPr>
              <a:t>Maybe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/>
              <a:t>Carfilzomib and </a:t>
            </a:r>
            <a:r>
              <a:rPr lang="en-US" sz="2400" b="1" dirty="0" err="1"/>
              <a:t>venetoclax</a:t>
            </a:r>
            <a:r>
              <a:rPr lang="en-US" sz="2400" b="1" dirty="0"/>
              <a:t> with dexamethasone, with </a:t>
            </a:r>
            <a:r>
              <a:rPr lang="en-US" sz="2400" b="1" dirty="0" err="1"/>
              <a:t>venetoclax</a:t>
            </a:r>
            <a:r>
              <a:rPr lang="en-US" sz="2400" b="1" dirty="0"/>
              <a:t> dosed at 800 mgs/day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/>
              <a:t>Bortezomib and </a:t>
            </a:r>
            <a:r>
              <a:rPr lang="en-US" sz="2400" b="1" dirty="0" err="1"/>
              <a:t>venetoclax</a:t>
            </a:r>
            <a:r>
              <a:rPr lang="en-US" sz="2400" b="1" dirty="0"/>
              <a:t> with dexamethasone, </a:t>
            </a:r>
            <a:r>
              <a:rPr lang="en-US" sz="2400" b="1" dirty="0" err="1"/>
              <a:t>venetoclax</a:t>
            </a:r>
            <a:r>
              <a:rPr lang="en-US" sz="2400" b="1" dirty="0"/>
              <a:t> dosed at 200-400 mgs /day according to tolerance, and monthly concurrent IVIG plus denosumab  s/c   </a:t>
            </a:r>
            <a:r>
              <a:rPr lang="en-US" sz="2400" b="1" dirty="0">
                <a:solidFill>
                  <a:srgbClr val="FF0000"/>
                </a:solidFill>
              </a:rPr>
              <a:t>Yes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27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97A3-A08E-4669-95D3-0E5A46A4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Treating Multiple Myeloma </a:t>
            </a:r>
            <a:br>
              <a:rPr lang="en-US" dirty="0"/>
            </a:br>
            <a:r>
              <a:rPr lang="en-US" dirty="0"/>
              <a:t>Is a Marathon, Not a Sprint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DD3CBF-053D-7745-95BC-F025A9947256}"/>
              </a:ext>
            </a:extLst>
          </p:cNvPr>
          <p:cNvGrpSpPr/>
          <p:nvPr/>
        </p:nvGrpSpPr>
        <p:grpSpPr>
          <a:xfrm>
            <a:off x="551384" y="1916832"/>
            <a:ext cx="11480382" cy="4824536"/>
            <a:chOff x="2306713" y="2378239"/>
            <a:chExt cx="8203973" cy="3447652"/>
          </a:xfrm>
        </p:grpSpPr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7DB31EE6-34DE-4CAE-85FE-5FC93756F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0547" y="2412975"/>
              <a:ext cx="0" cy="2425702"/>
            </a:xfrm>
            <a:prstGeom prst="lin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2997035" y="3437949"/>
              <a:ext cx="3114675" cy="1290638"/>
            </a:xfrm>
            <a:custGeom>
              <a:avLst/>
              <a:gdLst>
                <a:gd name="connsiteX0" fmla="*/ 0 w 3114675"/>
                <a:gd name="connsiteY0" fmla="*/ 904875 h 1290638"/>
                <a:gd name="connsiteX1" fmla="*/ 1428750 w 3114675"/>
                <a:gd name="connsiteY1" fmla="*/ 904875 h 1290638"/>
                <a:gd name="connsiteX2" fmla="*/ 2119313 w 3114675"/>
                <a:gd name="connsiteY2" fmla="*/ 0 h 1290638"/>
                <a:gd name="connsiteX3" fmla="*/ 2824163 w 3114675"/>
                <a:gd name="connsiteY3" fmla="*/ 1290638 h 1290638"/>
                <a:gd name="connsiteX4" fmla="*/ 3114675 w 3114675"/>
                <a:gd name="connsiteY4" fmla="*/ 1290638 h 129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4675" h="1290638">
                  <a:moveTo>
                    <a:pt x="0" y="904875"/>
                  </a:moveTo>
                  <a:lnTo>
                    <a:pt x="1428750" y="904875"/>
                  </a:lnTo>
                  <a:lnTo>
                    <a:pt x="2119313" y="0"/>
                  </a:lnTo>
                  <a:lnTo>
                    <a:pt x="2824163" y="1290638"/>
                  </a:lnTo>
                  <a:lnTo>
                    <a:pt x="3114675" y="1290638"/>
                  </a:lnTo>
                </a:path>
              </a:pathLst>
            </a:cu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DB02EDB-AE8F-43BB-805F-00A42464D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972" y="3781011"/>
              <a:ext cx="1390650" cy="50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b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8769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MGUS or smoldering myeloma</a:t>
              </a:r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61C58A2B-43B3-45C5-8AFA-210A1068E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42826" y="3588041"/>
              <a:ext cx="1416051" cy="2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b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M protein (g/L)</a:t>
              </a:r>
            </a:p>
          </p:txBody>
        </p: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27E65A20-A11B-444C-9352-1E08DC2BB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186" y="4233033"/>
              <a:ext cx="509588" cy="2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ctr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20</a:t>
              </a:r>
            </a:p>
          </p:txBody>
        </p:sp>
        <p:sp>
          <p:nvSpPr>
            <p:cNvPr id="11" name="Text Box 26">
              <a:extLst>
                <a:ext uri="{FF2B5EF4-FFF2-40B4-BE49-F238E27FC236}">
                  <a16:creationId xmlns:a16="http://schemas.microsoft.com/office/drawing/2014/main" id="{4857A544-8899-4C39-9DC8-92D43CF55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186" y="3601210"/>
              <a:ext cx="509588" cy="2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ctr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50</a:t>
              </a:r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EAAE6884-E84B-4EF5-B245-67B77DED6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926" y="2928383"/>
              <a:ext cx="6477000" cy="1914526"/>
            </a:xfrm>
            <a:custGeom>
              <a:avLst/>
              <a:gdLst>
                <a:gd name="T0" fmla="*/ 1 w 4080"/>
                <a:gd name="T1" fmla="*/ 0 h 1809"/>
                <a:gd name="T2" fmla="*/ 0 w 4080"/>
                <a:gd name="T3" fmla="*/ 1808 h 1809"/>
                <a:gd name="T4" fmla="*/ 4080 w 4080"/>
                <a:gd name="T5" fmla="*/ 1809 h 1809"/>
                <a:gd name="T6" fmla="*/ 0 60000 65536"/>
                <a:gd name="T7" fmla="*/ 0 60000 65536"/>
                <a:gd name="T8" fmla="*/ 0 60000 65536"/>
                <a:gd name="T9" fmla="*/ 0 w 4080"/>
                <a:gd name="T10" fmla="*/ 0 h 1809"/>
                <a:gd name="T11" fmla="*/ 4080 w 4080"/>
                <a:gd name="T12" fmla="*/ 1809 h 18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0" h="1809">
                  <a:moveTo>
                    <a:pt x="1" y="0"/>
                  </a:moveTo>
                  <a:lnTo>
                    <a:pt x="0" y="1808"/>
                  </a:lnTo>
                  <a:lnTo>
                    <a:pt x="4080" y="1809"/>
                  </a:ln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Line 23">
              <a:extLst>
                <a:ext uri="{FF2B5EF4-FFF2-40B4-BE49-F238E27FC236}">
                  <a16:creationId xmlns:a16="http://schemas.microsoft.com/office/drawing/2014/main" id="{54B36676-6458-4682-847C-CDCE2FE72E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7509" y="4347006"/>
              <a:ext cx="9144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Line 25">
              <a:extLst>
                <a:ext uri="{FF2B5EF4-FFF2-40B4-BE49-F238E27FC236}">
                  <a16:creationId xmlns:a16="http://schemas.microsoft.com/office/drawing/2014/main" id="{F8763D08-4C2C-469F-B7AB-338C8B43B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7509" y="3715181"/>
              <a:ext cx="9144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Line 27">
              <a:extLst>
                <a:ext uri="{FF2B5EF4-FFF2-40B4-BE49-F238E27FC236}">
                  <a16:creationId xmlns:a16="http://schemas.microsoft.com/office/drawing/2014/main" id="{9FF9672E-8262-468D-9E99-3C8FF60D3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7509" y="2942369"/>
              <a:ext cx="9144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F9C44CCF-1E44-4F8E-B545-73DD9F08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6713" y="2828398"/>
              <a:ext cx="627063" cy="2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ctr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100</a:t>
              </a:r>
            </a:p>
          </p:txBody>
        </p:sp>
        <p:sp>
          <p:nvSpPr>
            <p:cNvPr id="18" name="Text Box 34">
              <a:extLst>
                <a:ext uri="{FF2B5EF4-FFF2-40B4-BE49-F238E27FC236}">
                  <a16:creationId xmlns:a16="http://schemas.microsoft.com/office/drawing/2014/main" id="{81872CAC-AD4F-4462-9A6A-EDDE692DB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5346" y="5129784"/>
              <a:ext cx="1857375" cy="209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b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8769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First-line therapy </a:t>
              </a: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97A909ED-6FDA-4588-A883-5B221C947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0001" y="3630314"/>
              <a:ext cx="4762" cy="14329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Line 39">
              <a:extLst>
                <a:ext uri="{FF2B5EF4-FFF2-40B4-BE49-F238E27FC236}">
                  <a16:creationId xmlns:a16="http://schemas.microsoft.com/office/drawing/2014/main" id="{CCD2EAF3-5488-4865-90DD-ED3398A87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15011" y="3967923"/>
              <a:ext cx="3175" cy="1095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40">
              <a:extLst>
                <a:ext uri="{FF2B5EF4-FFF2-40B4-BE49-F238E27FC236}">
                  <a16:creationId xmlns:a16="http://schemas.microsoft.com/office/drawing/2014/main" id="{C01411FA-A12D-4ABF-A027-B600C12C3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3703" y="4275903"/>
              <a:ext cx="1390650" cy="33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b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8769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Plateau </a:t>
              </a:r>
              <a:b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remission</a:t>
              </a:r>
            </a:p>
          </p:txBody>
        </p:sp>
        <p:sp>
          <p:nvSpPr>
            <p:cNvPr id="22" name="Line 41">
              <a:extLst>
                <a:ext uri="{FF2B5EF4-FFF2-40B4-BE49-F238E27FC236}">
                  <a16:creationId xmlns:a16="http://schemas.microsoft.com/office/drawing/2014/main" id="{E0343F29-3B1A-4572-8B17-095402773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9161" y="3419705"/>
              <a:ext cx="214313" cy="1672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202387DA-3371-42D4-BF54-B77E28F50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236" y="3749651"/>
              <a:ext cx="204788" cy="140759"/>
            </a:xfrm>
            <a:custGeom>
              <a:avLst/>
              <a:gdLst>
                <a:gd name="T0" fmla="*/ 0 w 129"/>
                <a:gd name="T1" fmla="*/ 0 h 133"/>
                <a:gd name="T2" fmla="*/ 2147483647 w 129"/>
                <a:gd name="T3" fmla="*/ 2147483647 h 133"/>
                <a:gd name="T4" fmla="*/ 0 60000 65536"/>
                <a:gd name="T5" fmla="*/ 0 60000 65536"/>
                <a:gd name="T6" fmla="*/ 0 w 129"/>
                <a:gd name="T7" fmla="*/ 0 h 133"/>
                <a:gd name="T8" fmla="*/ 129 w 129"/>
                <a:gd name="T9" fmla="*/ 133 h 13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9" h="133">
                  <a:moveTo>
                    <a:pt x="0" y="0"/>
                  </a:moveTo>
                  <a:lnTo>
                    <a:pt x="129" y="133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Line 43">
              <a:extLst>
                <a:ext uri="{FF2B5EF4-FFF2-40B4-BE49-F238E27FC236}">
                  <a16:creationId xmlns:a16="http://schemas.microsoft.com/office/drawing/2014/main" id="{F3E625A4-C17C-45E5-80C7-0289B31B2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0884" y="3205670"/>
              <a:ext cx="209550" cy="1407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Line 38">
              <a:extLst>
                <a:ext uri="{FF2B5EF4-FFF2-40B4-BE49-F238E27FC236}">
                  <a16:creationId xmlns:a16="http://schemas.microsoft.com/office/drawing/2014/main" id="{85521705-C37D-48EC-B73F-35804F0803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58072" y="3443800"/>
              <a:ext cx="0" cy="16192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1276" tIns="40638" rIns="81276" bIns="40638" anchor="b"/>
            <a:lstStyle/>
            <a:p>
              <a:pPr marL="0" marR="0" lvl="0" indent="0" algn="l" defTabSz="4876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Text Box 34">
              <a:extLst>
                <a:ext uri="{FF2B5EF4-FFF2-40B4-BE49-F238E27FC236}">
                  <a16:creationId xmlns:a16="http://schemas.microsoft.com/office/drawing/2014/main" id="{9E56738C-87F8-40DE-A512-F2095A4D6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5760" y="5129784"/>
              <a:ext cx="1357312" cy="209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b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8769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Second line </a:t>
              </a:r>
            </a:p>
          </p:txBody>
        </p:sp>
        <p:sp>
          <p:nvSpPr>
            <p:cNvPr id="27" name="Text Box 34">
              <a:extLst>
                <a:ext uri="{FF2B5EF4-FFF2-40B4-BE49-F238E27FC236}">
                  <a16:creationId xmlns:a16="http://schemas.microsoft.com/office/drawing/2014/main" id="{7637AFC8-9A66-44E8-8D25-7E0D662A5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5652" y="5129784"/>
              <a:ext cx="1143000" cy="209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276" tIns="40638" rIns="81276" bIns="40638" anchor="b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Clr>
                  <a:schemeClr val="tx2"/>
                </a:buCl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8769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Third line </a:t>
              </a:r>
            </a:p>
          </p:txBody>
        </p:sp>
        <p:grpSp>
          <p:nvGrpSpPr>
            <p:cNvPr id="32" name="Group 47">
              <a:extLst>
                <a:ext uri="{FF2B5EF4-FFF2-40B4-BE49-F238E27FC236}">
                  <a16:creationId xmlns:a16="http://schemas.microsoft.com/office/drawing/2014/main" id="{12BBB05B-D977-4662-A09D-1B8756A3E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3642" y="4638907"/>
              <a:ext cx="282575" cy="175683"/>
              <a:chOff x="2534" y="2592"/>
              <a:chExt cx="178" cy="166"/>
            </a:xfrm>
          </p:grpSpPr>
          <p:sp>
            <p:nvSpPr>
              <p:cNvPr id="44" name="Line 8">
                <a:extLst>
                  <a:ext uri="{FF2B5EF4-FFF2-40B4-BE49-F238E27FC236}">
                    <a16:creationId xmlns:a16="http://schemas.microsoft.com/office/drawing/2014/main" id="{8950BE0B-B5A3-45BC-9A97-00B2EF7FB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4" y="2592"/>
                <a:ext cx="100" cy="166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pPr marL="0" marR="0" lvl="0" indent="0" algn="l" defTabSz="487692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Line 9">
                <a:extLst>
                  <a:ext uri="{FF2B5EF4-FFF2-40B4-BE49-F238E27FC236}">
                    <a16:creationId xmlns:a16="http://schemas.microsoft.com/office/drawing/2014/main" id="{66402510-23D1-432C-8BFA-3CC72DF2B3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2" y="2592"/>
                <a:ext cx="100" cy="166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pPr marL="0" marR="0" lvl="0" indent="0" algn="l" defTabSz="487692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7" name="Group 47">
              <a:extLst>
                <a:ext uri="{FF2B5EF4-FFF2-40B4-BE49-F238E27FC236}">
                  <a16:creationId xmlns:a16="http://schemas.microsoft.com/office/drawing/2014/main" id="{BC5E8F37-4B97-4580-A9DC-E8310236F2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3766" y="4110548"/>
              <a:ext cx="282575" cy="175683"/>
              <a:chOff x="2534" y="2592"/>
              <a:chExt cx="178" cy="166"/>
            </a:xfrm>
          </p:grpSpPr>
          <p:sp>
            <p:nvSpPr>
              <p:cNvPr id="42" name="Line 8">
                <a:extLst>
                  <a:ext uri="{FF2B5EF4-FFF2-40B4-BE49-F238E27FC236}">
                    <a16:creationId xmlns:a16="http://schemas.microsoft.com/office/drawing/2014/main" id="{CACB2AEB-3B96-4D43-844E-FD6816B0C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4" y="2592"/>
                <a:ext cx="100" cy="166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pPr marL="0" marR="0" lvl="0" indent="0" algn="l" defTabSz="487692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Line 9">
                <a:extLst>
                  <a:ext uri="{FF2B5EF4-FFF2-40B4-BE49-F238E27FC236}">
                    <a16:creationId xmlns:a16="http://schemas.microsoft.com/office/drawing/2014/main" id="{A060133C-E84C-4626-817A-8931256CB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2" y="2592"/>
                <a:ext cx="100" cy="166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b"/>
              <a:lstStyle/>
              <a:p>
                <a:pPr marL="0" marR="0" lvl="0" indent="0" algn="l" defTabSz="487692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0" name="Round Diagonal Corner Rectangle 43">
              <a:extLst>
                <a:ext uri="{FF2B5EF4-FFF2-40B4-BE49-F238E27FC236}">
                  <a16:creationId xmlns:a16="http://schemas.microsoft.com/office/drawing/2014/main" id="{14ECFE4C-9696-4A9E-8676-40FABD902151}"/>
                </a:ext>
              </a:extLst>
            </p:cNvPr>
            <p:cNvSpPr/>
            <p:nvPr/>
          </p:nvSpPr>
          <p:spPr bwMode="auto">
            <a:xfrm>
              <a:off x="3105067" y="2378239"/>
              <a:ext cx="1161884" cy="303304"/>
            </a:xfrm>
            <a:prstGeom prst="round2DiagRect">
              <a:avLst>
                <a:gd name="adj1" fmla="val 27228"/>
                <a:gd name="adj2" fmla="val 0"/>
              </a:avLst>
            </a:prstGeom>
            <a:solidFill>
              <a:schemeClr val="tx1"/>
            </a:solidFill>
            <a:ln>
              <a:noFill/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23400" tIns="23400" rIns="23400" bIns="23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Asymptomatic</a:t>
              </a:r>
            </a:p>
          </p:txBody>
        </p:sp>
        <p:sp>
          <p:nvSpPr>
            <p:cNvPr id="51" name="Round Diagonal Corner Rectangle 44">
              <a:extLst>
                <a:ext uri="{FF2B5EF4-FFF2-40B4-BE49-F238E27FC236}">
                  <a16:creationId xmlns:a16="http://schemas.microsoft.com/office/drawing/2014/main" id="{A475657E-C0C4-4E5F-85E5-5109FA6345CF}"/>
                </a:ext>
              </a:extLst>
            </p:cNvPr>
            <p:cNvSpPr/>
            <p:nvPr/>
          </p:nvSpPr>
          <p:spPr bwMode="auto">
            <a:xfrm>
              <a:off x="4530021" y="2378239"/>
              <a:ext cx="1257130" cy="303304"/>
            </a:xfrm>
            <a:prstGeom prst="round2DiagRect">
              <a:avLst>
                <a:gd name="adj1" fmla="val 34269"/>
                <a:gd name="adj2" fmla="val 0"/>
              </a:avLst>
            </a:prstGeom>
            <a:solidFill>
              <a:schemeClr val="tx1"/>
            </a:solidFill>
            <a:ln>
              <a:noFill/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23400" tIns="23400" rIns="23400" bIns="23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Symptomatic</a:t>
              </a:r>
            </a:p>
          </p:txBody>
        </p:sp>
        <p:sp>
          <p:nvSpPr>
            <p:cNvPr id="52" name="Round Diagonal Corner Rectangle 45">
              <a:extLst>
                <a:ext uri="{FF2B5EF4-FFF2-40B4-BE49-F238E27FC236}">
                  <a16:creationId xmlns:a16="http://schemas.microsoft.com/office/drawing/2014/main" id="{38CFE409-7D5C-43E1-988B-9C6AC5598386}"/>
                </a:ext>
              </a:extLst>
            </p:cNvPr>
            <p:cNvSpPr/>
            <p:nvPr/>
          </p:nvSpPr>
          <p:spPr bwMode="auto">
            <a:xfrm>
              <a:off x="5925122" y="2378239"/>
              <a:ext cx="2685312" cy="303304"/>
            </a:xfrm>
            <a:prstGeom prst="round2DiagRect">
              <a:avLst>
                <a:gd name="adj1" fmla="val 34269"/>
                <a:gd name="adj2" fmla="val 0"/>
              </a:avLst>
            </a:prstGeom>
            <a:solidFill>
              <a:schemeClr val="tx1"/>
            </a:solidFill>
            <a:ln>
              <a:noFill/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23400" tIns="23400" rIns="23400" bIns="23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Relapsing</a:t>
              </a:r>
            </a:p>
          </p:txBody>
        </p:sp>
        <p:sp>
          <p:nvSpPr>
            <p:cNvPr id="53" name="Round Diagonal Corner Rectangle 46">
              <a:extLst>
                <a:ext uri="{FF2B5EF4-FFF2-40B4-BE49-F238E27FC236}">
                  <a16:creationId xmlns:a16="http://schemas.microsoft.com/office/drawing/2014/main" id="{3D36B238-B575-45D7-BB02-A450E97642E3}"/>
                </a:ext>
              </a:extLst>
            </p:cNvPr>
            <p:cNvSpPr/>
            <p:nvPr/>
          </p:nvSpPr>
          <p:spPr bwMode="auto">
            <a:xfrm>
              <a:off x="8757152" y="2378239"/>
              <a:ext cx="971418" cy="303304"/>
            </a:xfrm>
            <a:prstGeom prst="round2DiagRect">
              <a:avLst>
                <a:gd name="adj1" fmla="val 34269"/>
                <a:gd name="adj2" fmla="val 0"/>
              </a:avLst>
            </a:prstGeom>
            <a:solidFill>
              <a:schemeClr val="tx1"/>
            </a:solidFill>
            <a:ln>
              <a:noFill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23400" tIns="23400" rIns="23400" bIns="23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Refractory</a:t>
              </a:r>
            </a:p>
          </p:txBody>
        </p:sp>
        <p:sp>
          <p:nvSpPr>
            <p:cNvPr id="92" name="TextBox 34">
              <a:extLst>
                <a:ext uri="{FF2B5EF4-FFF2-40B4-BE49-F238E27FC236}">
                  <a16:creationId xmlns:a16="http://schemas.microsoft.com/office/drawing/2014/main" id="{DDF8A6DC-2F44-4BEA-A9F5-8B37818F3DA9}"/>
                </a:ext>
              </a:extLst>
            </p:cNvPr>
            <p:cNvSpPr txBox="1"/>
            <p:nvPr/>
          </p:nvSpPr>
          <p:spPr>
            <a:xfrm>
              <a:off x="4530021" y="2901814"/>
              <a:ext cx="815176" cy="4816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Induction Remission +/- ASCT</a:t>
              </a:r>
            </a:p>
          </p:txBody>
        </p:sp>
        <p:sp>
          <p:nvSpPr>
            <p:cNvPr id="93" name="TextBox 32">
              <a:extLst>
                <a:ext uri="{FF2B5EF4-FFF2-40B4-BE49-F238E27FC236}">
                  <a16:creationId xmlns:a16="http://schemas.microsoft.com/office/drawing/2014/main" id="{11EB2381-4AE0-4678-A851-3F0A1632710E}"/>
                </a:ext>
              </a:extLst>
            </p:cNvPr>
            <p:cNvSpPr txBox="1"/>
            <p:nvPr/>
          </p:nvSpPr>
          <p:spPr>
            <a:xfrm>
              <a:off x="6268940" y="3468669"/>
              <a:ext cx="969897" cy="2045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1</a:t>
              </a:r>
              <a:r>
                <a:rPr kumimoji="0" lang="en-GB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st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RELAPSE</a:t>
              </a:r>
            </a:p>
          </p:txBody>
        </p:sp>
        <p:sp>
          <p:nvSpPr>
            <p:cNvPr id="94" name="TextBox 30">
              <a:extLst>
                <a:ext uri="{FF2B5EF4-FFF2-40B4-BE49-F238E27FC236}">
                  <a16:creationId xmlns:a16="http://schemas.microsoft.com/office/drawing/2014/main" id="{7023991A-EA48-40E0-A5FA-71FFC6AA9A74}"/>
                </a:ext>
              </a:extLst>
            </p:cNvPr>
            <p:cNvSpPr txBox="1"/>
            <p:nvPr/>
          </p:nvSpPr>
          <p:spPr>
            <a:xfrm>
              <a:off x="7346646" y="3052967"/>
              <a:ext cx="993081" cy="2045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2</a:t>
              </a:r>
              <a:r>
                <a:rPr kumimoji="0" lang="en-GB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nd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RELAPSE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58DFF46-79EA-494B-A106-6CDB7F92E028}"/>
                </a:ext>
              </a:extLst>
            </p:cNvPr>
            <p:cNvSpPr txBox="1"/>
            <p:nvPr/>
          </p:nvSpPr>
          <p:spPr>
            <a:xfrm>
              <a:off x="7346646" y="5591987"/>
              <a:ext cx="3164040" cy="23390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Adapted from Borrello I. </a:t>
              </a: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Leuk Res.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2012;36:S3.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6259346" y="3814189"/>
              <a:ext cx="1352550" cy="909637"/>
            </a:xfrm>
            <a:custGeom>
              <a:avLst/>
              <a:gdLst>
                <a:gd name="connsiteX0" fmla="*/ 0 w 1352550"/>
                <a:gd name="connsiteY0" fmla="*/ 909637 h 909637"/>
                <a:gd name="connsiteX1" fmla="*/ 290512 w 1352550"/>
                <a:gd name="connsiteY1" fmla="*/ 909637 h 909637"/>
                <a:gd name="connsiteX2" fmla="*/ 857250 w 1352550"/>
                <a:gd name="connsiteY2" fmla="*/ 0 h 909637"/>
                <a:gd name="connsiteX3" fmla="*/ 1076325 w 1352550"/>
                <a:gd name="connsiteY3" fmla="*/ 390525 h 909637"/>
                <a:gd name="connsiteX4" fmla="*/ 1352550 w 1352550"/>
                <a:gd name="connsiteY4" fmla="*/ 390525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0" h="909637">
                  <a:moveTo>
                    <a:pt x="0" y="909637"/>
                  </a:moveTo>
                  <a:lnTo>
                    <a:pt x="290512" y="909637"/>
                  </a:lnTo>
                  <a:lnTo>
                    <a:pt x="857250" y="0"/>
                  </a:lnTo>
                  <a:lnTo>
                    <a:pt x="1076325" y="390525"/>
                  </a:lnTo>
                  <a:lnTo>
                    <a:pt x="1352550" y="390525"/>
                  </a:lnTo>
                </a:path>
              </a:pathLst>
            </a:cu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7754771" y="2771199"/>
              <a:ext cx="1928812" cy="1428750"/>
            </a:xfrm>
            <a:custGeom>
              <a:avLst/>
              <a:gdLst>
                <a:gd name="connsiteX0" fmla="*/ 0 w 1928812"/>
                <a:gd name="connsiteY0" fmla="*/ 1428750 h 1428750"/>
                <a:gd name="connsiteX1" fmla="*/ 290512 w 1928812"/>
                <a:gd name="connsiteY1" fmla="*/ 1428750 h 1428750"/>
                <a:gd name="connsiteX2" fmla="*/ 1009650 w 1928812"/>
                <a:gd name="connsiteY2" fmla="*/ 523875 h 1428750"/>
                <a:gd name="connsiteX3" fmla="*/ 1219200 w 1928812"/>
                <a:gd name="connsiteY3" fmla="*/ 909638 h 1428750"/>
                <a:gd name="connsiteX4" fmla="*/ 1928812 w 1928812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812" h="1428750">
                  <a:moveTo>
                    <a:pt x="0" y="1428750"/>
                  </a:moveTo>
                  <a:lnTo>
                    <a:pt x="290512" y="1428750"/>
                  </a:lnTo>
                  <a:lnTo>
                    <a:pt x="1009650" y="523875"/>
                  </a:lnTo>
                  <a:lnTo>
                    <a:pt x="1219200" y="909638"/>
                  </a:lnTo>
                  <a:lnTo>
                    <a:pt x="1928812" y="0"/>
                  </a:lnTo>
                </a:path>
              </a:pathLst>
            </a:cu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0" y="489445"/>
            <a:ext cx="6858000" cy="447559"/>
          </a:xfrm>
        </p:spPr>
        <p:txBody>
          <a:bodyPr/>
          <a:lstStyle/>
          <a:p>
            <a:pPr algn="ctr"/>
            <a:r>
              <a:rPr lang="en-US" sz="3000" dirty="0"/>
              <a:t>Key Targets in MM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59496" y="1731764"/>
            <a:ext cx="8568952" cy="3394472"/>
          </a:xfrm>
        </p:spPr>
        <p:txBody>
          <a:bodyPr/>
          <a:lstStyle/>
          <a:p>
            <a:pPr>
              <a:buNone/>
            </a:pPr>
            <a:r>
              <a:rPr lang="en-US" altLang="ja-JP" sz="2100" dirty="0">
                <a:solidFill>
                  <a:srgbClr val="FFFF00"/>
                </a:solidFill>
              </a:rPr>
              <a:t>Genomic abnormalities:  </a:t>
            </a:r>
          </a:p>
          <a:p>
            <a:r>
              <a:rPr lang="en-US" altLang="ja-JP" sz="2100" dirty="0"/>
              <a:t>Target and overcome mutations</a:t>
            </a:r>
          </a:p>
          <a:p>
            <a:r>
              <a:rPr lang="en-US" altLang="ja-JP" sz="2100" dirty="0"/>
              <a:t>Critical Role of Combination and Continuous Therapy</a:t>
            </a:r>
          </a:p>
          <a:p>
            <a:r>
              <a:rPr lang="en-US" altLang="ja-JP" sz="2100" dirty="0"/>
              <a:t>Evolving Position and Timing of ASCT</a:t>
            </a:r>
          </a:p>
          <a:p>
            <a:pPr>
              <a:buNone/>
            </a:pPr>
            <a:endParaRPr lang="en-US" sz="21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100" dirty="0">
                <a:solidFill>
                  <a:srgbClr val="FFFF00"/>
                </a:solidFill>
              </a:rPr>
              <a:t>Excess Protein Production: </a:t>
            </a:r>
          </a:p>
          <a:p>
            <a:r>
              <a:rPr lang="en-US" sz="2100" dirty="0"/>
              <a:t>Target Protein Degradation</a:t>
            </a:r>
          </a:p>
          <a:p>
            <a:pPr>
              <a:buNone/>
            </a:pPr>
            <a:endParaRPr lang="en-US" sz="21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100" dirty="0">
                <a:solidFill>
                  <a:srgbClr val="FFFF00"/>
                </a:solidFill>
              </a:rPr>
              <a:t>Immune Suppression: </a:t>
            </a:r>
          </a:p>
          <a:p>
            <a:r>
              <a:rPr lang="en-US" sz="2100" dirty="0"/>
              <a:t>Restore anti-MM immunity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5648685" y="3676168"/>
            <a:ext cx="138564" cy="2077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正方形/長方形 1">
            <a:extLst>
              <a:ext uri="{FF2B5EF4-FFF2-40B4-BE49-F238E27FC236}">
                <a16:creationId xmlns:a16="http://schemas.microsoft.com/office/drawing/2014/main" id="{C08F93CA-15AB-B04C-8EC3-D7E73858647C}"/>
              </a:ext>
            </a:extLst>
          </p:cNvPr>
          <p:cNvSpPr/>
          <p:nvPr/>
        </p:nvSpPr>
        <p:spPr bwMode="auto">
          <a:xfrm>
            <a:off x="1479554" y="2132857"/>
            <a:ext cx="5611406" cy="36004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9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EBEAF3-2B1B-4C52-80EE-86346098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Venetoclax Targets BCL-2 and Induces Apoptosis in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MM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2E4D2-77F2-412F-8D50-75A4106CDE7D}"/>
              </a:ext>
            </a:extLst>
          </p:cNvPr>
          <p:cNvSpPr txBox="1"/>
          <p:nvPr/>
        </p:nvSpPr>
        <p:spPr>
          <a:xfrm>
            <a:off x="228600" y="6105744"/>
            <a:ext cx="1013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CR, complete response; mono, monotherapy; ORR, objective response rate; PI, proteasome inhibitor; PR, partial response; sCR, stringent CR; VGPR, very good partial response.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D6DC4-AF40-4CC4-A0C8-942441C9DF38}"/>
              </a:ext>
            </a:extLst>
          </p:cNvPr>
          <p:cNvGrpSpPr/>
          <p:nvPr/>
        </p:nvGrpSpPr>
        <p:grpSpPr>
          <a:xfrm>
            <a:off x="228600" y="1556792"/>
            <a:ext cx="5011522" cy="3209251"/>
            <a:chOff x="5303533" y="2570269"/>
            <a:chExt cx="3641339" cy="2331821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3CAB0AF-FB5E-425B-B727-043922BB6A71}"/>
                </a:ext>
              </a:extLst>
            </p:cNvPr>
            <p:cNvSpPr/>
            <p:nvPr/>
          </p:nvSpPr>
          <p:spPr>
            <a:xfrm>
              <a:off x="5303533" y="2570269"/>
              <a:ext cx="1130400" cy="395538"/>
            </a:xfrm>
            <a:prstGeom prst="rect">
              <a:avLst/>
            </a:prstGeom>
            <a:solidFill>
              <a:srgbClr val="82C46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Venetoclax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(Ven)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577CD7-DEA4-4CD3-BEAF-C3D739A4DD63}"/>
                </a:ext>
              </a:extLst>
            </p:cNvPr>
            <p:cNvGrpSpPr/>
            <p:nvPr/>
          </p:nvGrpSpPr>
          <p:grpSpPr>
            <a:xfrm>
              <a:off x="5678233" y="3013778"/>
              <a:ext cx="381000" cy="497675"/>
              <a:chOff x="5614947" y="3486150"/>
              <a:chExt cx="381000" cy="381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C01E797-D4D0-42B0-85EF-8ED9ABCE378D}"/>
                  </a:ext>
                </a:extLst>
              </p:cNvPr>
              <p:cNvCxnSpPr/>
              <p:nvPr/>
            </p:nvCxnSpPr>
            <p:spPr>
              <a:xfrm>
                <a:off x="5805447" y="3486150"/>
                <a:ext cx="0" cy="381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746457E-7638-4AFF-9772-EC6CA5DB2C24}"/>
                  </a:ext>
                </a:extLst>
              </p:cNvPr>
              <p:cNvCxnSpPr/>
              <p:nvPr/>
            </p:nvCxnSpPr>
            <p:spPr>
              <a:xfrm>
                <a:off x="5614947" y="3867150"/>
                <a:ext cx="381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AA39C223-CB8A-4431-B91A-D23452C45767}"/>
                </a:ext>
              </a:extLst>
            </p:cNvPr>
            <p:cNvSpPr/>
            <p:nvPr/>
          </p:nvSpPr>
          <p:spPr>
            <a:xfrm>
              <a:off x="5406911" y="3566653"/>
              <a:ext cx="923645" cy="720000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BCL-2</a:t>
              </a:r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0A349AC2-7182-45DE-B5F9-9E1E1804C964}"/>
                </a:ext>
              </a:extLst>
            </p:cNvPr>
            <p:cNvSpPr/>
            <p:nvPr/>
          </p:nvSpPr>
          <p:spPr>
            <a:xfrm>
              <a:off x="6662380" y="4070653"/>
              <a:ext cx="923645" cy="216000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BCL-X</a:t>
              </a:r>
              <a:r>
                <a:rPr kumimoji="0" lang="en-US" sz="14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L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Rounded Rectangle 24">
              <a:extLst>
                <a:ext uri="{FF2B5EF4-FFF2-40B4-BE49-F238E27FC236}">
                  <a16:creationId xmlns:a16="http://schemas.microsoft.com/office/drawing/2014/main" id="{BD16DDC1-99E1-43B0-BB1B-7C2C49C96C31}"/>
                </a:ext>
              </a:extLst>
            </p:cNvPr>
            <p:cNvSpPr/>
            <p:nvPr/>
          </p:nvSpPr>
          <p:spPr>
            <a:xfrm>
              <a:off x="7814472" y="2570269"/>
              <a:ext cx="1130400" cy="395538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Proteasome inhibitor (PI)</a:t>
              </a: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F6D949E4-E7FA-4851-B837-B25E0E329D6E}"/>
                </a:ext>
              </a:extLst>
            </p:cNvPr>
            <p:cNvSpPr/>
            <p:nvPr/>
          </p:nvSpPr>
          <p:spPr>
            <a:xfrm rot="16200000">
              <a:off x="7046787" y="2752033"/>
              <a:ext cx="182333" cy="3401106"/>
            </a:xfrm>
            <a:prstGeom prst="leftBrace">
              <a:avLst>
                <a:gd name="adj1" fmla="val 8333"/>
                <a:gd name="adj2" fmla="val 5015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ounded Rectangle 28">
              <a:extLst>
                <a:ext uri="{FF2B5EF4-FFF2-40B4-BE49-F238E27FC236}">
                  <a16:creationId xmlns:a16="http://schemas.microsoft.com/office/drawing/2014/main" id="{E72ACA3E-95A2-4DA2-B09A-6F1747528BD0}"/>
                </a:ext>
              </a:extLst>
            </p:cNvPr>
            <p:cNvSpPr/>
            <p:nvPr/>
          </p:nvSpPr>
          <p:spPr>
            <a:xfrm>
              <a:off x="6532496" y="4598953"/>
              <a:ext cx="1210915" cy="303137"/>
            </a:xfrm>
            <a:prstGeom prst="rect">
              <a:avLst/>
            </a:prstGeom>
            <a:solidFill>
              <a:srgbClr val="7030A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Apoptosis</a:t>
              </a:r>
            </a:p>
          </p:txBody>
        </p:sp>
        <p:sp>
          <p:nvSpPr>
            <p:cNvPr id="20" name="Rounded Rectangle 24">
              <a:extLst>
                <a:ext uri="{FF2B5EF4-FFF2-40B4-BE49-F238E27FC236}">
                  <a16:creationId xmlns:a16="http://schemas.microsoft.com/office/drawing/2014/main" id="{325C107A-6B43-4150-A72C-D9E587CAC5C0}"/>
                </a:ext>
              </a:extLst>
            </p:cNvPr>
            <p:cNvSpPr/>
            <p:nvPr/>
          </p:nvSpPr>
          <p:spPr>
            <a:xfrm>
              <a:off x="6538529" y="2570269"/>
              <a:ext cx="1184407" cy="395538"/>
            </a:xfrm>
            <a:prstGeom prst="rect">
              <a:avLst/>
            </a:prstGeom>
            <a:solidFill>
              <a:srgbClr val="0D4B9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Dexamethasone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(Dex)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C907F9-01FD-46F5-AC0E-4B74FCBBC1A2}"/>
                </a:ext>
              </a:extLst>
            </p:cNvPr>
            <p:cNvGrpSpPr/>
            <p:nvPr/>
          </p:nvGrpSpPr>
          <p:grpSpPr>
            <a:xfrm>
              <a:off x="6933482" y="3013779"/>
              <a:ext cx="381000" cy="972740"/>
              <a:chOff x="5614947" y="3486150"/>
              <a:chExt cx="381000" cy="3810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9BD478-BC17-4A3A-82CD-854763909428}"/>
                  </a:ext>
                </a:extLst>
              </p:cNvPr>
              <p:cNvCxnSpPr/>
              <p:nvPr/>
            </p:nvCxnSpPr>
            <p:spPr>
              <a:xfrm>
                <a:off x="5805447" y="3486150"/>
                <a:ext cx="0" cy="381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8FD2C4F-700A-482B-AA96-BBA2B817171A}"/>
                  </a:ext>
                </a:extLst>
              </p:cNvPr>
              <p:cNvCxnSpPr/>
              <p:nvPr/>
            </p:nvCxnSpPr>
            <p:spPr>
              <a:xfrm>
                <a:off x="5614947" y="3867150"/>
                <a:ext cx="381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AC5935-6369-4B3A-B85A-55B02B13BA42}"/>
                </a:ext>
              </a:extLst>
            </p:cNvPr>
            <p:cNvGrpSpPr/>
            <p:nvPr/>
          </p:nvGrpSpPr>
          <p:grpSpPr>
            <a:xfrm rot="20249688">
              <a:off x="7493181" y="2989124"/>
              <a:ext cx="381000" cy="839323"/>
              <a:chOff x="5614947" y="3486150"/>
              <a:chExt cx="381000" cy="38100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72834D6-31AB-44D6-87B4-B650FB0CC774}"/>
                  </a:ext>
                </a:extLst>
              </p:cNvPr>
              <p:cNvCxnSpPr/>
              <p:nvPr/>
            </p:nvCxnSpPr>
            <p:spPr>
              <a:xfrm>
                <a:off x="5805447" y="3486150"/>
                <a:ext cx="0" cy="381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6BF8975-A7E0-4EC3-85A7-FBDFD0A14087}"/>
                  </a:ext>
                </a:extLst>
              </p:cNvPr>
              <p:cNvCxnSpPr/>
              <p:nvPr/>
            </p:nvCxnSpPr>
            <p:spPr>
              <a:xfrm>
                <a:off x="5614947" y="3867150"/>
                <a:ext cx="381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07E6354-3178-458A-A8C6-A42F29C5B2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9413" y="3021083"/>
              <a:ext cx="435148" cy="49396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18">
              <a:extLst>
                <a:ext uri="{FF2B5EF4-FFF2-40B4-BE49-F238E27FC236}">
                  <a16:creationId xmlns:a16="http://schemas.microsoft.com/office/drawing/2014/main" id="{997215D6-5CA6-4E17-BC86-CB9FA6B7CC77}"/>
                </a:ext>
              </a:extLst>
            </p:cNvPr>
            <p:cNvSpPr/>
            <p:nvPr/>
          </p:nvSpPr>
          <p:spPr>
            <a:xfrm>
              <a:off x="7939941" y="3887513"/>
              <a:ext cx="898566" cy="396000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MCL-1</a:t>
              </a:r>
            </a:p>
          </p:txBody>
        </p:sp>
        <p:sp>
          <p:nvSpPr>
            <p:cNvPr id="25" name="Rounded Rectangle 19">
              <a:extLst>
                <a:ext uri="{FF2B5EF4-FFF2-40B4-BE49-F238E27FC236}">
                  <a16:creationId xmlns:a16="http://schemas.microsoft.com/office/drawing/2014/main" id="{F91279EE-77BD-4D29-AE11-E4CC38451969}"/>
                </a:ext>
              </a:extLst>
            </p:cNvPr>
            <p:cNvSpPr/>
            <p:nvPr/>
          </p:nvSpPr>
          <p:spPr>
            <a:xfrm>
              <a:off x="8056601" y="3367688"/>
              <a:ext cx="665245" cy="217444"/>
            </a:xfrm>
            <a:prstGeom prst="roundRect">
              <a:avLst/>
            </a:prstGeom>
            <a:solidFill>
              <a:srgbClr val="002C7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NOXA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01BBE2-5546-4C51-9DD9-F7A1217E2B96}"/>
                </a:ext>
              </a:extLst>
            </p:cNvPr>
            <p:cNvGrpSpPr/>
            <p:nvPr/>
          </p:nvGrpSpPr>
          <p:grpSpPr>
            <a:xfrm>
              <a:off x="8203896" y="3623909"/>
              <a:ext cx="370655" cy="199401"/>
              <a:chOff x="5614947" y="3486150"/>
              <a:chExt cx="381000" cy="3810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AF4EBAA-33DC-464C-86C5-5A2307CB70BE}"/>
                  </a:ext>
                </a:extLst>
              </p:cNvPr>
              <p:cNvCxnSpPr/>
              <p:nvPr/>
            </p:nvCxnSpPr>
            <p:spPr>
              <a:xfrm>
                <a:off x="5805447" y="3486150"/>
                <a:ext cx="0" cy="381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DAB4F45-7A02-480E-B099-C038BE184A1A}"/>
                  </a:ext>
                </a:extLst>
              </p:cNvPr>
              <p:cNvCxnSpPr/>
              <p:nvPr/>
            </p:nvCxnSpPr>
            <p:spPr>
              <a:xfrm>
                <a:off x="5614947" y="3867150"/>
                <a:ext cx="381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B1A708F-392D-48D0-8F3E-35AA9A0B8B1D}"/>
                </a:ext>
              </a:extLst>
            </p:cNvPr>
            <p:cNvCxnSpPr/>
            <p:nvPr/>
          </p:nvCxnSpPr>
          <p:spPr>
            <a:xfrm>
              <a:off x="8389652" y="3015708"/>
              <a:ext cx="0" cy="31435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59B6EA4-CEBC-46F6-BEC2-FBF15DA89210}"/>
              </a:ext>
            </a:extLst>
          </p:cNvPr>
          <p:cNvSpPr/>
          <p:nvPr/>
        </p:nvSpPr>
        <p:spPr>
          <a:xfrm>
            <a:off x="1215086" y="5279715"/>
            <a:ext cx="976182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Ven had encouraging clinical efficacy in t(11;14) MM as monotherapy and in a broader patient population in combination with Bd, with a tolerable safety profile in phase 1 studies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F61DCB-6F75-E141-A80E-779F4618BF05}"/>
              </a:ext>
            </a:extLst>
          </p:cNvPr>
          <p:cNvGrpSpPr/>
          <p:nvPr/>
        </p:nvGrpSpPr>
        <p:grpSpPr>
          <a:xfrm>
            <a:off x="5520629" y="1404271"/>
            <a:ext cx="6108306" cy="3633283"/>
            <a:chOff x="5520629" y="1404271"/>
            <a:chExt cx="6108306" cy="36332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F5C5D3-2027-0949-AC34-353A1697F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0629" y="1404271"/>
              <a:ext cx="6108306" cy="363328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5A218A-45AA-4863-A2F4-69EEE16EF93A}"/>
                </a:ext>
              </a:extLst>
            </p:cNvPr>
            <p:cNvSpPr txBox="1"/>
            <p:nvPr/>
          </p:nvSpPr>
          <p:spPr>
            <a:xfrm>
              <a:off x="9048328" y="4404441"/>
              <a:ext cx="648264" cy="2479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t(11;14)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n=20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7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0C01-FA81-4AB3-86CD-797802E8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1994"/>
            <a:ext cx="11734800" cy="7921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BELLINI Study Design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E284BD7-3480-4C98-A345-A3308E7BA37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71826" y="4678832"/>
          <a:ext cx="10297144" cy="1076432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175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  <a:cs typeface="Calibri" panose="020F0502020204030204" pitchFamily="34" charset="0"/>
                        </a:rPr>
                        <a:t>Stratification factors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marL="50620" marR="50620" marT="34303" marB="34303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D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Bortezomib sensitive vs naïve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Prior lines of therapy: 1 vs 2–3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marL="50620" marR="50620" marT="34303" marB="34303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  <a:cs typeface="Calibri" panose="020F0502020204030204" pitchFamily="34" charset="0"/>
                        </a:rPr>
                        <a:t>Nonranked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  <a:cs typeface="Calibri" panose="020F0502020204030204" pitchFamily="34" charset="0"/>
                        </a:rPr>
                        <a:t> secondary endpoints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marL="50620" marR="50620" marT="34303" marB="34303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cs typeface="Calibri" panose="020F0502020204030204" pitchFamily="34" charset="0"/>
                        </a:rPr>
                        <a:t>PFS in BCL-2</a:t>
                      </a:r>
                      <a:r>
                        <a:rPr lang="en-US" sz="1400" b="1" baseline="30000" dirty="0">
                          <a:solidFill>
                            <a:srgbClr val="000000"/>
                          </a:solidFill>
                          <a:latin typeface="+mj-lt"/>
                          <a:cs typeface="Calibri" panose="020F0502020204030204" pitchFamily="34" charset="0"/>
                        </a:rPr>
                        <a:t>high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cs typeface="Calibri" panose="020F0502020204030204" pitchFamily="34" charset="0"/>
                        </a:rPr>
                        <a:t> (IHC), DOR, TTP, MRD negativity rate, other PROs (GHS, fatigue)</a:t>
                      </a:r>
                    </a:p>
                  </a:txBody>
                  <a:tcPr marL="50620" marR="50620" marT="34303" marB="34303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Calibri" panose="020F0502020204030204" pitchFamily="34" charset="0"/>
                        </a:rPr>
                        <a:t>Key subgroup analyses</a:t>
                      </a:r>
                    </a:p>
                  </a:txBody>
                  <a:tcPr marL="50620" marR="50620" marT="34303" marB="34303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D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cs typeface="Calibri" panose="020F0502020204030204" pitchFamily="34" charset="0"/>
                        </a:rPr>
                        <a:t>t(11;14), high/standard-risk cytogenetics, and </a:t>
                      </a:r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BCL2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gene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cs typeface="Calibri" panose="020F0502020204030204" pitchFamily="34" charset="0"/>
                        </a:rPr>
                        <a:t>expression</a:t>
                      </a:r>
                    </a:p>
                  </a:txBody>
                  <a:tcPr marL="50620" marR="50620" marT="34303" marB="34303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83772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BFC7554-7E59-40AF-99E1-752E708E5367}"/>
              </a:ext>
            </a:extLst>
          </p:cNvPr>
          <p:cNvSpPr txBox="1"/>
          <p:nvPr/>
        </p:nvSpPr>
        <p:spPr>
          <a:xfrm>
            <a:off x="911041" y="3839832"/>
            <a:ext cx="9780241" cy="698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Cycles 1-8: 21-day, bortezomib 1.3 mg/m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days 1, 4, 8, 11 and dexamethasone 20 mg days 1, 2, 4, 5, 8, 9, 11, 12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Cycles 9+: 35-day, bortezomib 1.3 mg/m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days 1, 8, 15, 22 and dexamethasone 20 mg days 1, 2, 8, 9, 15, 16, 22,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0D418B-C8FC-489E-93EE-06B07A998B41}"/>
              </a:ext>
            </a:extLst>
          </p:cNvPr>
          <p:cNvSpPr txBox="1"/>
          <p:nvPr/>
        </p:nvSpPr>
        <p:spPr>
          <a:xfrm>
            <a:off x="839416" y="5898559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DOR, duration of response; GHS, global health status; IHC, immunohistochemistry; MRD, minimal residual disease; ORR, objective response rate; OS, overall survival; PD, progressive disease; PFS, progression-free survival; PI, proteasome inhibitor; PRO, patient reported outcome; QD, daily; QoL, quality of life; RRMM, relapsed/refractory multiple myeloma; TTP, time to progression; VGPR, very good partial response.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802B64-2567-B645-BCD9-D275AE1BD55D}"/>
              </a:ext>
            </a:extLst>
          </p:cNvPr>
          <p:cNvGrpSpPr/>
          <p:nvPr/>
        </p:nvGrpSpPr>
        <p:grpSpPr>
          <a:xfrm>
            <a:off x="1557875" y="1432291"/>
            <a:ext cx="9475665" cy="2221028"/>
            <a:chOff x="1724626" y="1858421"/>
            <a:chExt cx="8803234" cy="20634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E60103E-D2B0-48D9-BC2E-E3CD3F96FE8D}"/>
                </a:ext>
              </a:extLst>
            </p:cNvPr>
            <p:cNvGrpSpPr/>
            <p:nvPr/>
          </p:nvGrpSpPr>
          <p:grpSpPr>
            <a:xfrm>
              <a:off x="1724626" y="1858421"/>
              <a:ext cx="8803234" cy="2063415"/>
              <a:chOff x="200626" y="979905"/>
              <a:chExt cx="8803233" cy="206341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FFB167-B942-4110-AA87-BA911278E5E8}"/>
                  </a:ext>
                </a:extLst>
              </p:cNvPr>
              <p:cNvGrpSpPr/>
              <p:nvPr/>
            </p:nvGrpSpPr>
            <p:grpSpPr>
              <a:xfrm>
                <a:off x="2176517" y="979905"/>
                <a:ext cx="4373786" cy="2063415"/>
                <a:chOff x="2176517" y="979905"/>
                <a:chExt cx="4373786" cy="2063415"/>
              </a:xfrm>
            </p:grpSpPr>
            <p:sp>
              <p:nvSpPr>
                <p:cNvPr id="6" name="Rectangle 209">
                  <a:extLst>
                    <a:ext uri="{FF2B5EF4-FFF2-40B4-BE49-F238E27FC236}">
                      <a16:creationId xmlns:a16="http://schemas.microsoft.com/office/drawing/2014/main" id="{E7850646-BDC1-470C-82F7-F8340D8D37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2176517" y="1156057"/>
                  <a:ext cx="363160" cy="169451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algn="ctr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marL="0" marR="0" lvl="0" indent="0" algn="ctr" defTabSz="914378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charset="0"/>
                    </a:rPr>
                    <a:t>Randomization</a:t>
                  </a:r>
                  <a:endParaRPr kumimoji="0" lang="en-US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" name="Text Box 232">
                  <a:extLst>
                    <a:ext uri="{FF2B5EF4-FFF2-40B4-BE49-F238E27FC236}">
                      <a16:creationId xmlns:a16="http://schemas.microsoft.com/office/drawing/2014/main" id="{A2F697DB-5D70-47A7-BE10-C32D96A672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67564" y="2307458"/>
                  <a:ext cx="67501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b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CB5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BCB5"/>
                    </a:buClr>
                    <a:buFont typeface="Arial" panose="020B0604020202020204" pitchFamily="34" charset="0"/>
                    <a:buChar char="•"/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914378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70605"/>
                      </a:solidFill>
                      <a:effectLst/>
                      <a:uLnTx/>
                      <a:uFillTx/>
                      <a:latin typeface="Arial"/>
                      <a:ea typeface="ＭＳ Ｐゴシック" panose="020B0600070205080204" pitchFamily="34" charset="-128"/>
                      <a:cs typeface="+mn-cs"/>
                    </a:rPr>
                    <a:t>PD</a:t>
                  </a:r>
                  <a:endPara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70605"/>
                    </a:solidFill>
                    <a:effectLst/>
                    <a:uLnTx/>
                    <a:uFillTx/>
                    <a:latin typeface="Arial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cxnSp>
              <p:nvCxnSpPr>
                <p:cNvPr id="8" name="Elbow Connector 16">
                  <a:extLst>
                    <a:ext uri="{FF2B5EF4-FFF2-40B4-BE49-F238E27FC236}">
                      <a16:creationId xmlns:a16="http://schemas.microsoft.com/office/drawing/2014/main" id="{1C81ACFF-5EA1-42CA-8ADF-2DB8956A6B2D}"/>
                    </a:ext>
                  </a:extLst>
                </p:cNvPr>
                <p:cNvCxnSpPr>
                  <a:cxnSpLocks/>
                  <a:stCxn id="6" idx="1"/>
                  <a:endCxn id="16" idx="1"/>
                </p:cNvCxnSpPr>
                <p:nvPr/>
              </p:nvCxnSpPr>
              <p:spPr>
                <a:xfrm flipV="1">
                  <a:off x="2539677" y="1352882"/>
                  <a:ext cx="889694" cy="650431"/>
                </a:xfrm>
                <a:prstGeom prst="bentConnector3">
                  <a:avLst>
                    <a:gd name="adj1" fmla="val 50000"/>
                  </a:avLst>
                </a:prstGeom>
                <a:ln w="28575">
                  <a:solidFill>
                    <a:schemeClr val="tx1"/>
                  </a:solidFill>
                  <a:tailEnd type="triangle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Elbow Connector 47">
                  <a:extLst>
                    <a:ext uri="{FF2B5EF4-FFF2-40B4-BE49-F238E27FC236}">
                      <a16:creationId xmlns:a16="http://schemas.microsoft.com/office/drawing/2014/main" id="{6D23C27A-80C3-42B1-A547-07C81725702E}"/>
                    </a:ext>
                  </a:extLst>
                </p:cNvPr>
                <p:cNvCxnSpPr/>
                <p:nvPr/>
              </p:nvCxnSpPr>
              <p:spPr>
                <a:xfrm>
                  <a:off x="5259840" y="2673485"/>
                  <a:ext cx="1290463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 Box 232">
                  <a:extLst>
                    <a:ext uri="{FF2B5EF4-FFF2-40B4-BE49-F238E27FC236}">
                      <a16:creationId xmlns:a16="http://schemas.microsoft.com/office/drawing/2014/main" id="{E1518CAA-6965-4503-B3FE-6B15F912F1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01118" y="979905"/>
                  <a:ext cx="61879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b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CB5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BCB5"/>
                    </a:buClr>
                    <a:buFont typeface="Arial" panose="020B0604020202020204" pitchFamily="34" charset="0"/>
                    <a:buChar char="•"/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Arial" panose="020B0604020202020204" pitchFamily="34" charset="0"/>
                    <a:buChar char="–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1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914378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70605"/>
                      </a:solidFill>
                      <a:effectLst/>
                      <a:uLnTx/>
                      <a:uFillTx/>
                      <a:latin typeface="Arial"/>
                      <a:ea typeface="ＭＳ Ｐゴシック" panose="020B0600070205080204" pitchFamily="34" charset="-128"/>
                      <a:cs typeface="+mn-cs"/>
                    </a:rPr>
                    <a:t>PD</a:t>
                  </a:r>
                  <a:endPara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70605"/>
                    </a:solidFill>
                    <a:effectLst/>
                    <a:uLnTx/>
                    <a:uFillTx/>
                    <a:latin typeface="Arial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cxnSp>
              <p:nvCxnSpPr>
                <p:cNvPr id="14" name="Elbow Connector 47">
                  <a:extLst>
                    <a:ext uri="{FF2B5EF4-FFF2-40B4-BE49-F238E27FC236}">
                      <a16:creationId xmlns:a16="http://schemas.microsoft.com/office/drawing/2014/main" id="{F56C44A3-1129-4307-ABCE-95EE2EEBBA11}"/>
                    </a:ext>
                  </a:extLst>
                </p:cNvPr>
                <p:cNvCxnSpPr/>
                <p:nvPr/>
              </p:nvCxnSpPr>
              <p:spPr>
                <a:xfrm>
                  <a:off x="5251327" y="1352881"/>
                  <a:ext cx="1290463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B8E10A2C-1D28-4E41-82F4-40FDD9499E90}"/>
                    </a:ext>
                  </a:extLst>
                </p:cNvPr>
                <p:cNvGrpSpPr/>
                <p:nvPr/>
              </p:nvGrpSpPr>
              <p:grpSpPr>
                <a:xfrm>
                  <a:off x="3429371" y="1002630"/>
                  <a:ext cx="1830471" cy="2040690"/>
                  <a:chOff x="3336301" y="1010110"/>
                  <a:chExt cx="2144713" cy="2167985"/>
                </a:xfrm>
              </p:grpSpPr>
              <p:sp>
                <p:nvSpPr>
                  <p:cNvPr id="16" name="Rounded Rectangle 22">
                    <a:extLst>
                      <a:ext uri="{FF2B5EF4-FFF2-40B4-BE49-F238E27FC236}">
                        <a16:creationId xmlns:a16="http://schemas.microsoft.com/office/drawing/2014/main" id="{81EE8F81-6D27-4BC2-80BD-EED75C7F0E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36301" y="1010110"/>
                    <a:ext cx="2144712" cy="744199"/>
                  </a:xfrm>
                  <a:prstGeom prst="rect">
                    <a:avLst/>
                  </a:prstGeom>
                  <a:solidFill>
                    <a:srgbClr val="82C464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Clr>
                        <a:srgbClr val="00BCB5"/>
                      </a:buClr>
                      <a:buFont typeface="Arial" panose="020B0604020202020204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panose="020B0604020202020204" pitchFamily="34" charset="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BCB5"/>
                      </a:buClr>
                      <a:buFont typeface="Arial" panose="020B0604020202020204" pitchFamily="34" charset="0"/>
                      <a:buChar char="•"/>
                      <a:defRPr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panose="020B0604020202020204" pitchFamily="34" charset="0"/>
                      <a:buChar char="–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marL="0" marR="0" lvl="0" indent="0" algn="ctr" defTabSz="914378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ＭＳ Ｐゴシック" panose="020B0600070205080204" pitchFamily="34" charset="-128"/>
                        <a:cs typeface="+mn-cs"/>
                      </a:rPr>
                      <a:t>Ven (800 mg QD) +</a:t>
                    </a:r>
                  </a:p>
                  <a:p>
                    <a:pPr marL="0" marR="0" lvl="0" indent="0" algn="ctr" defTabSz="914378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ＭＳ Ｐゴシック" panose="020B0600070205080204" pitchFamily="34" charset="-128"/>
                        <a:cs typeface="+mn-cs"/>
                      </a:rPr>
                      <a:t> Bortezomib (B) + Dexamethasone (d)</a:t>
                    </a:r>
                  </a:p>
                </p:txBody>
              </p:sp>
              <p:sp>
                <p:nvSpPr>
                  <p:cNvPr id="17" name="Rounded Rectangle 24">
                    <a:extLst>
                      <a:ext uri="{FF2B5EF4-FFF2-40B4-BE49-F238E27FC236}">
                        <a16:creationId xmlns:a16="http://schemas.microsoft.com/office/drawing/2014/main" id="{B66F1D64-F381-4FE3-9E77-7A3C273CBB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36301" y="2392287"/>
                    <a:ext cx="2144713" cy="785808"/>
                  </a:xfrm>
                  <a:prstGeom prst="rect">
                    <a:avLst/>
                  </a:prstGeom>
                  <a:solidFill>
                    <a:srgbClr val="0D4B95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Clr>
                        <a:srgbClr val="00BCB5"/>
                      </a:buClr>
                      <a:buFont typeface="Arial" panose="020B0604020202020204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panose="020B0604020202020204" pitchFamily="34" charset="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BCB5"/>
                      </a:buClr>
                      <a:buFont typeface="Arial" panose="020B0604020202020204" pitchFamily="34" charset="0"/>
                      <a:buChar char="•"/>
                      <a:defRPr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panose="020B0604020202020204" pitchFamily="34" charset="0"/>
                      <a:buChar char="–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marL="0" marR="0" lvl="0" indent="0" algn="ctr" defTabSz="914378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ＭＳ Ｐゴシック" panose="020B0600070205080204" pitchFamily="34" charset="-128"/>
                        <a:cs typeface="+mn-cs"/>
                      </a:rPr>
                      <a:t>Placebo (Pbo) +</a:t>
                    </a:r>
                  </a:p>
                  <a:p>
                    <a:pPr marL="0" marR="0" lvl="0" indent="0" algn="ctr" defTabSz="914378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ＭＳ Ｐゴシック" panose="020B0600070205080204" pitchFamily="34" charset="-128"/>
                        <a:cs typeface="+mn-cs"/>
                      </a:rPr>
                      <a:t>Bortezomib (B) + Dexamethasone (d)</a:t>
                    </a:r>
                  </a:p>
                </p:txBody>
              </p:sp>
            </p:grpSp>
            <p:cxnSp>
              <p:nvCxnSpPr>
                <p:cNvPr id="25" name="Connector: Elbow 24">
                  <a:extLst>
                    <a:ext uri="{FF2B5EF4-FFF2-40B4-BE49-F238E27FC236}">
                      <a16:creationId xmlns:a16="http://schemas.microsoft.com/office/drawing/2014/main" id="{0F7AFD62-B8FD-43C2-9B64-194D0AF57F6C}"/>
                    </a:ext>
                  </a:extLst>
                </p:cNvPr>
                <p:cNvCxnSpPr>
                  <a:stCxn id="6" idx="1"/>
                  <a:endCxn id="17" idx="1"/>
                </p:cNvCxnSpPr>
                <p:nvPr/>
              </p:nvCxnSpPr>
              <p:spPr>
                <a:xfrm>
                  <a:off x="2539677" y="2003313"/>
                  <a:ext cx="889694" cy="670173"/>
                </a:xfrm>
                <a:prstGeom prst="bentConnector3">
                  <a:avLst>
                    <a:gd name="adj1" fmla="val 50000"/>
                  </a:avLst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2EE62C5-5EAD-433F-806E-5649E7CE4603}"/>
                    </a:ext>
                  </a:extLst>
                </p:cNvPr>
                <p:cNvSpPr txBox="1"/>
                <p:nvPr/>
              </p:nvSpPr>
              <p:spPr>
                <a:xfrm>
                  <a:off x="2506277" y="1678888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2:1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DA642E-F534-45DF-B8E5-804492D75351}"/>
                  </a:ext>
                </a:extLst>
              </p:cNvPr>
              <p:cNvSpPr txBox="1"/>
              <p:nvPr/>
            </p:nvSpPr>
            <p:spPr>
              <a:xfrm>
                <a:off x="200626" y="1367313"/>
                <a:ext cx="1830471" cy="1261884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N=291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Key eligibility: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RRMM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1-3 prior lines of therapy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PI nonrefractory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BD16F6-98A7-49D5-9D62-AA3B2688454D}"/>
                  </a:ext>
                </a:extLst>
              </p:cNvPr>
              <p:cNvSpPr txBox="1"/>
              <p:nvPr/>
            </p:nvSpPr>
            <p:spPr>
              <a:xfrm>
                <a:off x="6542929" y="1284437"/>
                <a:ext cx="2460930" cy="144655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Primary Endpoint: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PFS (per IRC)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Key Secondary Endpoints: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ORR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≥VGPR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OS</a:t>
                </a:r>
              </a:p>
              <a:p>
                <a:pPr marL="129779" marR="0" lvl="0" indent="-129779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QoL/PRO parameters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A98F62D-9C1F-4430-8C50-2AFE6256D87D}"/>
                </a:ext>
              </a:extLst>
            </p:cNvPr>
            <p:cNvSpPr/>
            <p:nvPr/>
          </p:nvSpPr>
          <p:spPr>
            <a:xfrm>
              <a:off x="4049501" y="2515929"/>
              <a:ext cx="457200" cy="45333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75155B-CEEE-4BB5-818E-D09EB9BABAC4}"/>
                </a:ext>
              </a:extLst>
            </p:cNvPr>
            <p:cNvSpPr txBox="1"/>
            <p:nvPr/>
          </p:nvSpPr>
          <p:spPr>
            <a:xfrm>
              <a:off x="4390630" y="1959295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n=194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58BBCB-46D8-43A2-9E9B-269F7A772BB7}"/>
                </a:ext>
              </a:extLst>
            </p:cNvPr>
            <p:cNvSpPr txBox="1"/>
            <p:nvPr/>
          </p:nvSpPr>
          <p:spPr>
            <a:xfrm>
              <a:off x="4433107" y="3546510"/>
              <a:ext cx="5389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n=97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A509D9-9A82-4DF2-92F4-604D26F3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3407"/>
            <a:ext cx="11734800" cy="79216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PFS and OS in All Patients (ITT) </a:t>
            </a:r>
            <a:br>
              <a:rPr lang="en-US" sz="3000" b="1" dirty="0">
                <a:solidFill>
                  <a:srgbClr val="FFFF00"/>
                </a:solidFill>
              </a:rPr>
            </a:br>
            <a:r>
              <a:rPr lang="en-US" sz="3000" b="1" i="1" dirty="0">
                <a:solidFill>
                  <a:srgbClr val="FFFF00"/>
                </a:solidFill>
              </a:rPr>
              <a:t>Clinical Data Cutoff: 15 Jul 2019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DF13BD-C99F-433B-ABDA-121DBE0B9B70}"/>
              </a:ext>
            </a:extLst>
          </p:cNvPr>
          <p:cNvSpPr/>
          <p:nvPr/>
        </p:nvSpPr>
        <p:spPr>
          <a:xfrm>
            <a:off x="2267377" y="1935131"/>
            <a:ext cx="1057382" cy="157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1AD13-6E81-4F02-A1C8-4B7CF69B98A4}"/>
              </a:ext>
            </a:extLst>
          </p:cNvPr>
          <p:cNvSpPr/>
          <p:nvPr/>
        </p:nvSpPr>
        <p:spPr>
          <a:xfrm>
            <a:off x="6807183" y="1932318"/>
            <a:ext cx="1057382" cy="157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5E176B-90BB-4070-8D9A-E04BED3AECE3}"/>
              </a:ext>
            </a:extLst>
          </p:cNvPr>
          <p:cNvSpPr txBox="1"/>
          <p:nvPr/>
        </p:nvSpPr>
        <p:spPr>
          <a:xfrm>
            <a:off x="7329360" y="1362105"/>
            <a:ext cx="348422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5E530E-4A86-4C0A-B28B-98C091896D5F}"/>
              </a:ext>
            </a:extLst>
          </p:cNvPr>
          <p:cNvSpPr txBox="1"/>
          <p:nvPr/>
        </p:nvSpPr>
        <p:spPr>
          <a:xfrm>
            <a:off x="2089005" y="1362105"/>
            <a:ext cx="345950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Investigator-Assessed PFS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8F0813-26AC-4056-953D-76585A6CAD12}"/>
              </a:ext>
            </a:extLst>
          </p:cNvPr>
          <p:cNvSpPr txBox="1"/>
          <p:nvPr/>
        </p:nvSpPr>
        <p:spPr>
          <a:xfrm>
            <a:off x="551384" y="6144749"/>
            <a:ext cx="95283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Because of a large number of patients who were censored before reaching the median, the estimated median could change when longer follow-up data are available.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462ECC-C300-447D-8BE6-1EA57BEE252A}"/>
              </a:ext>
            </a:extLst>
          </p:cNvPr>
          <p:cNvSpPr/>
          <p:nvPr/>
        </p:nvSpPr>
        <p:spPr>
          <a:xfrm>
            <a:off x="2794590" y="2170307"/>
            <a:ext cx="422301" cy="164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F55EA9-6BAB-408D-9503-4CDB7C81EA50}"/>
              </a:ext>
            </a:extLst>
          </p:cNvPr>
          <p:cNvSpPr/>
          <p:nvPr/>
        </p:nvSpPr>
        <p:spPr>
          <a:xfrm>
            <a:off x="7405784" y="2206776"/>
            <a:ext cx="422301" cy="164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3026E00-B287-48A1-82C3-296C1E99AF70}"/>
              </a:ext>
            </a:extLst>
          </p:cNvPr>
          <p:cNvGraphicFramePr>
            <a:graphicFrameLocks noGrp="1"/>
          </p:cNvGraphicFramePr>
          <p:nvPr/>
        </p:nvGraphicFramePr>
        <p:xfrm>
          <a:off x="1773575" y="4753154"/>
          <a:ext cx="3743326" cy="11582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52732">
                  <a:extLst>
                    <a:ext uri="{9D8B030D-6E8A-4147-A177-3AD203B41FA5}">
                      <a16:colId xmlns:a16="http://schemas.microsoft.com/office/drawing/2014/main" val="2867781093"/>
                    </a:ext>
                  </a:extLst>
                </a:gridCol>
                <a:gridCol w="1045297">
                  <a:extLst>
                    <a:ext uri="{9D8B030D-6E8A-4147-A177-3AD203B41FA5}">
                      <a16:colId xmlns:a16="http://schemas.microsoft.com/office/drawing/2014/main" val="119044123"/>
                    </a:ext>
                  </a:extLst>
                </a:gridCol>
                <a:gridCol w="1045297">
                  <a:extLst>
                    <a:ext uri="{9D8B030D-6E8A-4147-A177-3AD203B41FA5}">
                      <a16:colId xmlns:a16="http://schemas.microsoft.com/office/drawing/2014/main" val="2015019068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r>
                        <a:rPr lang="en-US" sz="1300" b="1" dirty="0"/>
                        <a:t>PFS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Ven+Bd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Pbo+Bd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9566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300" b="1" dirty="0"/>
                        <a:t>Median, months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23.2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11.4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37616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300" b="1" dirty="0"/>
                        <a:t>HR (95% CI)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0.60 (0.44, 0.83)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666438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300" b="1" i="1" dirty="0"/>
                        <a:t>P</a:t>
                      </a:r>
                      <a:r>
                        <a:rPr lang="en-US" sz="1300" b="1" dirty="0"/>
                        <a:t> value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0.001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219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A90A132-69D4-DB47-AB2A-0AAF4ADB6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433" y="1520458"/>
            <a:ext cx="5078670" cy="3108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69424-0165-A247-9522-AE0610A47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7898" y="1520458"/>
            <a:ext cx="5078670" cy="3108694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66E6147-6218-4CE2-9E3D-DDEF8315172B}"/>
              </a:ext>
            </a:extLst>
          </p:cNvPr>
          <p:cNvGraphicFramePr>
            <a:graphicFrameLocks noGrp="1"/>
          </p:cNvGraphicFramePr>
          <p:nvPr/>
        </p:nvGraphicFramePr>
        <p:xfrm>
          <a:off x="7117205" y="4759732"/>
          <a:ext cx="4248149" cy="11582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75619">
                  <a:extLst>
                    <a:ext uri="{9D8B030D-6E8A-4147-A177-3AD203B41FA5}">
                      <a16:colId xmlns:a16="http://schemas.microsoft.com/office/drawing/2014/main" val="2867781093"/>
                    </a:ext>
                  </a:extLst>
                </a:gridCol>
                <a:gridCol w="1186265">
                  <a:extLst>
                    <a:ext uri="{9D8B030D-6E8A-4147-A177-3AD203B41FA5}">
                      <a16:colId xmlns:a16="http://schemas.microsoft.com/office/drawing/2014/main" val="119044123"/>
                    </a:ext>
                  </a:extLst>
                </a:gridCol>
                <a:gridCol w="1186265">
                  <a:extLst>
                    <a:ext uri="{9D8B030D-6E8A-4147-A177-3AD203B41FA5}">
                      <a16:colId xmlns:a16="http://schemas.microsoft.com/office/drawing/2014/main" val="2015019068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r>
                        <a:rPr lang="en-US" sz="1300" dirty="0"/>
                        <a:t>OS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Ven+Bd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Pbo+Bd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9566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300" b="1" dirty="0"/>
                        <a:t>Median, months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32.5</a:t>
                      </a:r>
                      <a:r>
                        <a:rPr lang="en-US" sz="1300" b="1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Not reached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37616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300" b="1" dirty="0"/>
                        <a:t>HR (95% CI)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1.32 (0.82, 2.12)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666438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300" b="1" i="1" dirty="0"/>
                        <a:t>P</a:t>
                      </a:r>
                      <a:r>
                        <a:rPr lang="en-US" sz="1300" b="1" dirty="0"/>
                        <a:t> value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0.256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2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3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2C83702E-C8A2-4707-8A6F-A86CAE0BF837}"/>
              </a:ext>
            </a:extLst>
          </p:cNvPr>
          <p:cNvSpPr txBox="1">
            <a:spLocks/>
          </p:cNvSpPr>
          <p:nvPr/>
        </p:nvSpPr>
        <p:spPr bwMode="gray">
          <a:xfrm>
            <a:off x="1771098" y="1000983"/>
            <a:ext cx="8228326" cy="6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6C3C2-4A94-4037-98F1-039ACF62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12" y="208821"/>
            <a:ext cx="10529297" cy="792162"/>
          </a:xfrm>
        </p:spPr>
        <p:txBody>
          <a:bodyPr>
            <a:noAutofit/>
          </a:bodyPr>
          <a:lstStyle/>
          <a:p>
            <a:r>
              <a:rPr lang="en-US" sz="2400" b="1" kern="0" dirty="0">
                <a:solidFill>
                  <a:srgbClr val="FFFF00"/>
                </a:solidFill>
              </a:rPr>
              <a:t>PFS is Significantly Prolonged with Venetoclax in Patients With t(11;14) or</a:t>
            </a:r>
            <a:r>
              <a:rPr lang="en-US" sz="2400" b="1" i="1" kern="0" dirty="0">
                <a:solidFill>
                  <a:srgbClr val="FFFF00"/>
                </a:solidFill>
              </a:rPr>
              <a:t> BCL2</a:t>
            </a:r>
            <a:r>
              <a:rPr lang="en-US" sz="2400" b="1" i="1" kern="0" baseline="30000" dirty="0">
                <a:solidFill>
                  <a:srgbClr val="FFFF00"/>
                </a:solidFill>
              </a:rPr>
              <a:t>high</a:t>
            </a:r>
            <a:r>
              <a:rPr lang="en-US" sz="2400" b="1" kern="0" dirty="0">
                <a:solidFill>
                  <a:srgbClr val="FFFF00"/>
                </a:solidFill>
              </a:rPr>
              <a:t>, but not in Patients With Non-t(11;14), </a:t>
            </a:r>
            <a:r>
              <a:rPr lang="en-US" sz="2400" b="1" i="1" kern="0" dirty="0">
                <a:solidFill>
                  <a:srgbClr val="FFFF00"/>
                </a:solidFill>
              </a:rPr>
              <a:t>BCL2</a:t>
            </a:r>
            <a:r>
              <a:rPr lang="en-US" sz="2400" b="1" i="1" kern="0" baseline="30000" dirty="0">
                <a:solidFill>
                  <a:srgbClr val="FFFF00"/>
                </a:solidFill>
              </a:rPr>
              <a:t>low </a:t>
            </a:r>
            <a:r>
              <a:rPr lang="en-US" sz="2400" b="1" kern="0" dirty="0">
                <a:solidFill>
                  <a:srgbClr val="FFFF00"/>
                </a:solidFill>
              </a:rPr>
              <a:t>MM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EE1A23-6EE4-4F7A-968A-B43E9C1C87B2}"/>
              </a:ext>
            </a:extLst>
          </p:cNvPr>
          <p:cNvSpPr txBox="1"/>
          <p:nvPr/>
        </p:nvSpPr>
        <p:spPr>
          <a:xfrm>
            <a:off x="1381300" y="1375761"/>
            <a:ext cx="347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t(11;14) or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BCL2</a:t>
            </a:r>
            <a:r>
              <a:rPr kumimoji="0" lang="en-US" sz="1800" b="1" i="1" u="none" strike="noStrike" kern="0" cap="none" spc="0" normalizeH="0" baseline="3000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C56EE7-CD36-410C-9500-21E9D5D472EE}"/>
              </a:ext>
            </a:extLst>
          </p:cNvPr>
          <p:cNvSpPr txBox="1"/>
          <p:nvPr/>
        </p:nvSpPr>
        <p:spPr>
          <a:xfrm>
            <a:off x="6906524" y="1375761"/>
            <a:ext cx="349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Non-t(11;14)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BCL2</a:t>
            </a:r>
            <a:r>
              <a:rPr kumimoji="0" lang="en-US" sz="1800" b="1" i="1" u="none" strike="noStrike" kern="0" cap="none" spc="0" normalizeH="0" baseline="3000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60A78B-DA62-0144-B247-FC8B43A93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1522110"/>
            <a:ext cx="5441555" cy="33308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82185B-8532-2040-A245-C7564A60E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955" y="1548962"/>
            <a:ext cx="5441555" cy="3330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4E8BB-3EE9-4365-B9A9-622E5098C6C2}"/>
              </a:ext>
            </a:extLst>
          </p:cNvPr>
          <p:cNvSpPr txBox="1"/>
          <p:nvPr/>
        </p:nvSpPr>
        <p:spPr>
          <a:xfrm>
            <a:off x="407368" y="6304215"/>
            <a:ext cx="42498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BCL2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gene expression was determined by qPCR.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1DBA003-A4E5-4427-804B-25A540D7CD62}"/>
              </a:ext>
            </a:extLst>
          </p:cNvPr>
          <p:cNvGraphicFramePr>
            <a:graphicFrameLocks noGrp="1"/>
          </p:cNvGraphicFramePr>
          <p:nvPr/>
        </p:nvGraphicFramePr>
        <p:xfrm>
          <a:off x="983432" y="5012492"/>
          <a:ext cx="4048126" cy="115863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87306">
                  <a:extLst>
                    <a:ext uri="{9D8B030D-6E8A-4147-A177-3AD203B41FA5}">
                      <a16:colId xmlns:a16="http://schemas.microsoft.com/office/drawing/2014/main" val="2867781093"/>
                    </a:ext>
                  </a:extLst>
                </a:gridCol>
                <a:gridCol w="1237030">
                  <a:extLst>
                    <a:ext uri="{9D8B030D-6E8A-4147-A177-3AD203B41FA5}">
                      <a16:colId xmlns:a16="http://schemas.microsoft.com/office/drawing/2014/main" val="119044123"/>
                    </a:ext>
                  </a:extLst>
                </a:gridCol>
                <a:gridCol w="1023790">
                  <a:extLst>
                    <a:ext uri="{9D8B030D-6E8A-4147-A177-3AD203B41FA5}">
                      <a16:colId xmlns:a16="http://schemas.microsoft.com/office/drawing/2014/main" val="2015019068"/>
                    </a:ext>
                  </a:extLst>
                </a:gridCol>
              </a:tblGrid>
              <a:tr h="257744">
                <a:tc>
                  <a:txBody>
                    <a:bodyPr/>
                    <a:lstStyle/>
                    <a:p>
                      <a:r>
                        <a:rPr lang="en-US" sz="1300" b="1" dirty="0"/>
                        <a:t>PFS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Ven+Bd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Pbo+Bd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95661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r>
                        <a:rPr lang="en-US" sz="1300" b="1" dirty="0"/>
                        <a:t>Median, months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Not reached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9.9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37616"/>
                  </a:ext>
                </a:extLst>
              </a:tr>
              <a:tr h="257744">
                <a:tc>
                  <a:txBody>
                    <a:bodyPr/>
                    <a:lstStyle/>
                    <a:p>
                      <a:r>
                        <a:rPr lang="en-US" sz="1300" b="1" dirty="0"/>
                        <a:t>HR (95% CI)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0.30 (0.17, 0.53)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666438"/>
                  </a:ext>
                </a:extLst>
              </a:tr>
              <a:tr h="257744">
                <a:tc>
                  <a:txBody>
                    <a:bodyPr/>
                    <a:lstStyle/>
                    <a:p>
                      <a:r>
                        <a:rPr lang="en-US" sz="1300" b="1" i="1" dirty="0"/>
                        <a:t>P </a:t>
                      </a:r>
                      <a:r>
                        <a:rPr lang="en-US" sz="1300" b="1" dirty="0"/>
                        <a:t>value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&lt;0.001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219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7B44F6F-CBBF-4037-A6AD-552D399082D2}"/>
              </a:ext>
            </a:extLst>
          </p:cNvPr>
          <p:cNvGraphicFramePr>
            <a:graphicFrameLocks noGrp="1"/>
          </p:cNvGraphicFramePr>
          <p:nvPr/>
        </p:nvGraphicFramePr>
        <p:xfrm>
          <a:off x="6846528" y="5026244"/>
          <a:ext cx="4048125" cy="11582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87305">
                  <a:extLst>
                    <a:ext uri="{9D8B030D-6E8A-4147-A177-3AD203B41FA5}">
                      <a16:colId xmlns:a16="http://schemas.microsoft.com/office/drawing/2014/main" val="2867781093"/>
                    </a:ext>
                  </a:extLst>
                </a:gridCol>
                <a:gridCol w="1130410">
                  <a:extLst>
                    <a:ext uri="{9D8B030D-6E8A-4147-A177-3AD203B41FA5}">
                      <a16:colId xmlns:a16="http://schemas.microsoft.com/office/drawing/2014/main" val="119044123"/>
                    </a:ext>
                  </a:extLst>
                </a:gridCol>
                <a:gridCol w="1130410">
                  <a:extLst>
                    <a:ext uri="{9D8B030D-6E8A-4147-A177-3AD203B41FA5}">
                      <a16:colId xmlns:a16="http://schemas.microsoft.com/office/drawing/2014/main" val="2015019068"/>
                    </a:ext>
                  </a:extLst>
                </a:gridCol>
              </a:tblGrid>
              <a:tr h="259547">
                <a:tc>
                  <a:txBody>
                    <a:bodyPr/>
                    <a:lstStyle/>
                    <a:p>
                      <a:r>
                        <a:rPr lang="en-US" sz="1300" b="1" dirty="0"/>
                        <a:t>PFS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Ven+Bd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Pbo+Bd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95661"/>
                  </a:ext>
                </a:extLst>
              </a:tr>
              <a:tr h="259547">
                <a:tc>
                  <a:txBody>
                    <a:bodyPr/>
                    <a:lstStyle/>
                    <a:p>
                      <a:r>
                        <a:rPr lang="en-US" sz="1300" b="1" dirty="0"/>
                        <a:t>Median, months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15.3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11.5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37616"/>
                  </a:ext>
                </a:extLst>
              </a:tr>
              <a:tr h="259547">
                <a:tc>
                  <a:txBody>
                    <a:bodyPr/>
                    <a:lstStyle/>
                    <a:p>
                      <a:r>
                        <a:rPr lang="en-US" sz="1300" b="1" dirty="0"/>
                        <a:t>HR (95% CI)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0.85 (0.56, 1.30)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666438"/>
                  </a:ext>
                </a:extLst>
              </a:tr>
              <a:tr h="259547">
                <a:tc>
                  <a:txBody>
                    <a:bodyPr/>
                    <a:lstStyle/>
                    <a:p>
                      <a:r>
                        <a:rPr lang="en-US" sz="1300" b="1" i="1" dirty="0"/>
                        <a:t>P</a:t>
                      </a:r>
                      <a:r>
                        <a:rPr lang="en-US" sz="1300" b="1" dirty="0"/>
                        <a:t> value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0.451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2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0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7E8F-E1CF-44FD-8ADC-8973AFB0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9187"/>
            <a:ext cx="10188624" cy="1143000"/>
          </a:xfrm>
        </p:spPr>
        <p:txBody>
          <a:bodyPr/>
          <a:lstStyle/>
          <a:p>
            <a:r>
              <a:rPr lang="en-US" dirty="0" err="1"/>
              <a:t>Melflufen</a:t>
            </a:r>
            <a:r>
              <a:rPr lang="en-US" dirty="0"/>
              <a:t> Is a Lipophilic Peptide-Conjugated Alkylator </a:t>
            </a:r>
            <a:br>
              <a:rPr lang="en-US" dirty="0"/>
            </a:br>
            <a:r>
              <a:rPr lang="en-US" dirty="0"/>
              <a:t>That Rapidly Delivers a Highly Cytotoxic Payload Into Myeloma Cells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BB72EE-1C63-414E-8846-2821DC5089B8}"/>
              </a:ext>
            </a:extLst>
          </p:cNvPr>
          <p:cNvGrpSpPr/>
          <p:nvPr/>
        </p:nvGrpSpPr>
        <p:grpSpPr>
          <a:xfrm>
            <a:off x="1775746" y="1066795"/>
            <a:ext cx="7632623" cy="4120284"/>
            <a:chOff x="2713094" y="1584803"/>
            <a:chExt cx="6631262" cy="35797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90D078-7930-46B0-84D6-F12D82BAF184}"/>
                </a:ext>
              </a:extLst>
            </p:cNvPr>
            <p:cNvSpPr txBox="1"/>
            <p:nvPr/>
          </p:nvSpPr>
          <p:spPr>
            <a:xfrm>
              <a:off x="3271562" y="1584803"/>
              <a:ext cx="5648878" cy="2407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205740" tIns="68580" rIns="68580" bIns="6858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Peptidase-enhanced activity in multiple myeloma cells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B78A77B-4046-FA4F-ADFF-DAB13093FC97}"/>
                </a:ext>
              </a:extLst>
            </p:cNvPr>
            <p:cNvGrpSpPr/>
            <p:nvPr/>
          </p:nvGrpSpPr>
          <p:grpSpPr>
            <a:xfrm>
              <a:off x="2713094" y="2184944"/>
              <a:ext cx="6631262" cy="2979582"/>
              <a:chOff x="1779341" y="1600876"/>
              <a:chExt cx="9281293" cy="417030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098F613-4133-48C4-BEEB-5C1FAFEC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45227" y="1688653"/>
                <a:ext cx="4249534" cy="3519139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A161B24-29DC-462E-950A-8F958FD531CE}"/>
                  </a:ext>
                </a:extLst>
              </p:cNvPr>
              <p:cNvGrpSpPr/>
              <p:nvPr/>
            </p:nvGrpSpPr>
            <p:grpSpPr>
              <a:xfrm>
                <a:off x="6074833" y="1600876"/>
                <a:ext cx="3623181" cy="763883"/>
                <a:chOff x="2935134" y="1009565"/>
                <a:chExt cx="4517986" cy="952153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F36A71-C496-4EF4-986F-8DDA4A5BB54A}"/>
                    </a:ext>
                  </a:extLst>
                </p:cNvPr>
                <p:cNvSpPr txBox="1"/>
                <p:nvPr/>
              </p:nvSpPr>
              <p:spPr>
                <a:xfrm>
                  <a:off x="2935134" y="1355270"/>
                  <a:ext cx="4517986" cy="606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Peptidases are expressed in several cancers, including multiple myeloma</a:t>
                  </a:r>
                  <a:r>
                    <a:rPr kumimoji="0" lang="en-US" sz="13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1-3</a:t>
                  </a:r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6DA1344-FF3F-461B-AB8E-C5568EB09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78764" y="1009565"/>
                  <a:ext cx="1679339" cy="356859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B3A9F2-D233-44E5-9E21-19A11148FD29}"/>
                  </a:ext>
                </a:extLst>
              </p:cNvPr>
              <p:cNvGrpSpPr/>
              <p:nvPr/>
            </p:nvGrpSpPr>
            <p:grpSpPr>
              <a:xfrm>
                <a:off x="1779341" y="2562886"/>
                <a:ext cx="2375096" cy="1016866"/>
                <a:chOff x="-525015" y="1597394"/>
                <a:chExt cx="2961667" cy="1267488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9C535A6-6DC7-4F40-A4A7-E6786C88CB16}"/>
                    </a:ext>
                  </a:extLst>
                </p:cNvPr>
                <p:cNvSpPr txBox="1"/>
                <p:nvPr/>
              </p:nvSpPr>
              <p:spPr>
                <a:xfrm>
                  <a:off x="-525015" y="1955209"/>
                  <a:ext cx="2961667" cy="9096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Melflufen</a:t>
                  </a:r>
                  <a:r>
                    <a:rPr kumimoji="0" lang="en-US" sz="13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is rapidly taken up by myeloma cells due to its high lipophilicity</a:t>
                  </a:r>
                  <a:r>
                    <a:rPr kumimoji="0" lang="en-US" sz="13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4,5</a:t>
                  </a: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D9BFBEB-C925-46C5-8542-348B35F59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7296" y="1597394"/>
                  <a:ext cx="1679340" cy="356859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103B45C-253A-41B2-A8F5-0BD682F0F130}"/>
                  </a:ext>
                </a:extLst>
              </p:cNvPr>
              <p:cNvGrpSpPr/>
              <p:nvPr/>
            </p:nvGrpSpPr>
            <p:grpSpPr>
              <a:xfrm>
                <a:off x="1819040" y="4008248"/>
                <a:ext cx="2853636" cy="1018877"/>
                <a:chOff x="-757452" y="4275280"/>
                <a:chExt cx="3558390" cy="126999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259499-6A42-48C3-933E-80B9CFFF6CB0}"/>
                    </a:ext>
                  </a:extLst>
                </p:cNvPr>
                <p:cNvSpPr txBox="1"/>
                <p:nvPr/>
              </p:nvSpPr>
              <p:spPr>
                <a:xfrm>
                  <a:off x="-757452" y="4635602"/>
                  <a:ext cx="3558390" cy="909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Once inside the myeloma cell, </a:t>
                  </a:r>
                  <a:r>
                    <a:rPr kumimoji="0" lang="en-US" sz="13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melflufen</a:t>
                  </a:r>
                  <a:r>
                    <a:rPr kumimoji="0" lang="en-US" sz="13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is immediately cleaved by peptidases</a:t>
                  </a:r>
                  <a:r>
                    <a:rPr kumimoji="0" lang="en-US" sz="13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5-7</a:t>
                  </a: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2101AEA-1879-417D-85DF-044C195B3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2288" y="4275280"/>
                  <a:ext cx="1679340" cy="356859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B037E7E-27D0-4933-8747-AC23329180FE}"/>
                  </a:ext>
                </a:extLst>
              </p:cNvPr>
              <p:cNvGrpSpPr/>
              <p:nvPr/>
            </p:nvGrpSpPr>
            <p:grpSpPr>
              <a:xfrm>
                <a:off x="4163878" y="4894088"/>
                <a:ext cx="2591811" cy="799206"/>
                <a:chOff x="2082663" y="4594594"/>
                <a:chExt cx="3231903" cy="99618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066F2BE-4641-4D23-9657-9F765983236B}"/>
                    </a:ext>
                  </a:extLst>
                </p:cNvPr>
                <p:cNvSpPr txBox="1"/>
                <p:nvPr/>
              </p:nvSpPr>
              <p:spPr>
                <a:xfrm>
                  <a:off x="2082663" y="4984327"/>
                  <a:ext cx="3231903" cy="606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The hydrophilic alkylator payloads are entrapped</a:t>
                  </a:r>
                  <a:r>
                    <a:rPr kumimoji="0" lang="en-US" sz="13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5-7</a:t>
                  </a: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DF150BD7-FA47-4643-9EA8-3DDD4E2BF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79617" y="4594594"/>
                  <a:ext cx="1679339" cy="356859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F3C6C55-23AA-491B-816A-9FA5330DA779}"/>
                  </a:ext>
                </a:extLst>
              </p:cNvPr>
              <p:cNvGrpSpPr/>
              <p:nvPr/>
            </p:nvGrpSpPr>
            <p:grpSpPr>
              <a:xfrm>
                <a:off x="8194761" y="2560718"/>
                <a:ext cx="2865873" cy="1022236"/>
                <a:chOff x="4460559" y="2163450"/>
                <a:chExt cx="3573649" cy="1274181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5DBF53-B32B-453D-B710-156EC9E24241}"/>
                    </a:ext>
                  </a:extLst>
                </p:cNvPr>
                <p:cNvSpPr txBox="1"/>
                <p:nvPr/>
              </p:nvSpPr>
              <p:spPr>
                <a:xfrm>
                  <a:off x="4460559" y="2527960"/>
                  <a:ext cx="3573649" cy="9096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Melflufen</a:t>
                  </a:r>
                  <a:r>
                    <a:rPr kumimoji="0" lang="en-US" sz="13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rapidly induces irreversible DNA damage, leading to apoptosis of myeloma cells</a:t>
                  </a:r>
                  <a:r>
                    <a:rPr kumimoji="0" lang="en-US" sz="13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4,8</a:t>
                  </a:r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2ED0085-D473-4D4E-99F9-DDD0DE729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78676" y="2163450"/>
                  <a:ext cx="1679339" cy="356859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E1F3B89-0C5D-4B1F-89BA-34729D299446}"/>
                  </a:ext>
                </a:extLst>
              </p:cNvPr>
              <p:cNvGrpSpPr/>
              <p:nvPr/>
            </p:nvGrpSpPr>
            <p:grpSpPr>
              <a:xfrm>
                <a:off x="8301836" y="3965087"/>
                <a:ext cx="2228136" cy="1806092"/>
                <a:chOff x="7463540" y="3939540"/>
                <a:chExt cx="2778412" cy="22512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E7EAECDE-B470-4109-88DF-EA670FC3B1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63540" y="3939540"/>
                  <a:ext cx="505710" cy="2251225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53027DF-6642-419D-ACFD-6A3F693C3B2B}"/>
                    </a:ext>
                  </a:extLst>
                </p:cNvPr>
                <p:cNvSpPr/>
                <p:nvPr/>
              </p:nvSpPr>
              <p:spPr>
                <a:xfrm>
                  <a:off x="7958751" y="3993742"/>
                  <a:ext cx="1388392" cy="466498"/>
                </a:xfrm>
                <a:prstGeom prst="rect">
                  <a:avLst/>
                </a:prstGeom>
              </p:spPr>
              <p:txBody>
                <a:bodyPr wrap="none" anchor="ctr" anchorCtr="0">
                  <a:spAutoFit/>
                </a:bodyPr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Melflufen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E79F4F5-5F46-4DD7-B158-46CE6BBC3457}"/>
                    </a:ext>
                  </a:extLst>
                </p:cNvPr>
                <p:cNvSpPr/>
                <p:nvPr/>
              </p:nvSpPr>
              <p:spPr>
                <a:xfrm>
                  <a:off x="7958751" y="4531423"/>
                  <a:ext cx="1952305" cy="466498"/>
                </a:xfrm>
                <a:prstGeom prst="rect">
                  <a:avLst/>
                </a:prstGeom>
              </p:spPr>
              <p:txBody>
                <a:bodyPr wrap="none" anchor="ctr" anchorCtr="0">
                  <a:spAutoFit/>
                </a:bodyPr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pFPhe (carrier)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6B5C8C5-D283-4969-982B-9518D92710DB}"/>
                    </a:ext>
                  </a:extLst>
                </p:cNvPr>
                <p:cNvSpPr/>
                <p:nvPr/>
              </p:nvSpPr>
              <p:spPr>
                <a:xfrm>
                  <a:off x="7966368" y="5169863"/>
                  <a:ext cx="1395685" cy="466498"/>
                </a:xfrm>
                <a:prstGeom prst="rect">
                  <a:avLst/>
                </a:prstGeom>
              </p:spPr>
              <p:txBody>
                <a:bodyPr wrap="none" anchor="ctr" anchorCtr="0">
                  <a:spAutoFit/>
                </a:bodyPr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Peptidase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3EB81AD-5003-4781-AE77-F1FDF5B53727}"/>
                    </a:ext>
                  </a:extLst>
                </p:cNvPr>
                <p:cNvSpPr/>
                <p:nvPr/>
              </p:nvSpPr>
              <p:spPr>
                <a:xfrm>
                  <a:off x="7966368" y="5691446"/>
                  <a:ext cx="2275584" cy="466498"/>
                </a:xfrm>
                <a:prstGeom prst="rect">
                  <a:avLst/>
                </a:prstGeom>
              </p:spPr>
              <p:txBody>
                <a:bodyPr wrap="none" anchor="ctr" anchorCtr="0">
                  <a:spAutoFit/>
                </a:bodyPr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Alkylator payload</a:t>
                  </a:r>
                </a:p>
              </p:txBody>
            </p:sp>
          </p:grp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3B6745A-E6A2-4B93-954D-C24068836FC7}"/>
              </a:ext>
            </a:extLst>
          </p:cNvPr>
          <p:cNvSpPr txBox="1"/>
          <p:nvPr/>
        </p:nvSpPr>
        <p:spPr>
          <a:xfrm>
            <a:off x="821668" y="5381558"/>
            <a:ext cx="10548664" cy="3298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68580" tIns="0" rIns="6858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Melflufen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50-fold more potent than melphalan in myeloma cells in vitro due to increased intracellular alkylator activity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4,5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Holder 5">
            <a:extLst>
              <a:ext uri="{FF2B5EF4-FFF2-40B4-BE49-F238E27FC236}">
                <a16:creationId xmlns:a16="http://schemas.microsoft.com/office/drawing/2014/main" id="{FD966E54-82DA-624C-B467-4344CDC07131}"/>
              </a:ext>
            </a:extLst>
          </p:cNvPr>
          <p:cNvSpPr txBox="1">
            <a:spLocks/>
          </p:cNvSpPr>
          <p:nvPr/>
        </p:nvSpPr>
        <p:spPr>
          <a:xfrm>
            <a:off x="335360" y="5905908"/>
            <a:ext cx="11521280" cy="532497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Hitzerd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SM,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Amino Acids.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2014;46:793-808. 2. Moore HE, et al.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Cancer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2009;8:762-770. 3. Wickström M, et al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Cancer Sci.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2011;102:501-508.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Chauhan D, et al.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Cancer Res.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2013;19:3019-3031. 5. Wickström M, et al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Oncotarget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2017;8:66641-66655. 6. Wickström M, et al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Biochem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Pharmacol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2010;79:1281-1290. 7.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Gullbo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Drug Target.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2003;11:355-363. 8. Ray A, et al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Br J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Haematol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2016;174:397-409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81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E1CE-8A33-43FE-84AC-9F5053E9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107" y="44572"/>
            <a:ext cx="9144000" cy="857250"/>
          </a:xfrm>
        </p:spPr>
        <p:txBody>
          <a:bodyPr/>
          <a:lstStyle/>
          <a:p>
            <a:r>
              <a:rPr lang="en-US" sz="3200" dirty="0"/>
              <a:t>HORIZON: Study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2D55D-F361-48BE-A72C-3BA10FEE5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Holder 5">
            <a:extLst>
              <a:ext uri="{FF2B5EF4-FFF2-40B4-BE49-F238E27FC236}">
                <a16:creationId xmlns:a16="http://schemas.microsoft.com/office/drawing/2014/main" id="{1D540A69-5D6E-412C-B1B6-E7B1FEE4D64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13486" y="5830594"/>
            <a:ext cx="11161240" cy="8572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ClinicalTrials.gov Identified: NCT02963493.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CBR, clinical benefit rate;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daratumumab;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dex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dexamethasone; DOR, duration of response; ECOG PS, Eastern Cooperative Oncology Group performance status;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end of treatment;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IMiD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immunomodulatory agent;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mAbs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monoclonal antibodies; ORR, overall response rate; OS, overall survival; PFS, progression-free survival; PI, proteasome inhibitor; pom, pomalidomide; RR MM, relapsed/refractory multiple myeloma; TTP, time to progression; TTR, time to response.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aged &gt;75 years received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dex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 mg.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17815B-F4B1-461F-8258-EFD5FFCFC7A6}"/>
              </a:ext>
            </a:extLst>
          </p:cNvPr>
          <p:cNvSpPr txBox="1"/>
          <p:nvPr/>
        </p:nvSpPr>
        <p:spPr>
          <a:xfrm>
            <a:off x="3040461" y="851588"/>
            <a:ext cx="6107291" cy="393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2, Single-Arm, Open-Label, Multicenter Study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7045BDD-42FD-4ACF-9269-190053C15CE3}"/>
              </a:ext>
            </a:extLst>
          </p:cNvPr>
          <p:cNvSpPr txBox="1">
            <a:spLocks/>
          </p:cNvSpPr>
          <p:nvPr/>
        </p:nvSpPr>
        <p:spPr>
          <a:xfrm>
            <a:off x="1287337" y="5133602"/>
            <a:ext cx="8379461" cy="422662"/>
          </a:xfrm>
          <a:prstGeom prst="rect">
            <a:avLst/>
          </a:prstGeom>
        </p:spPr>
        <p:txBody>
          <a:bodyPr/>
          <a:lstStyle>
            <a:lvl1pPr marL="278606" indent="-2786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50">
                <a:solidFill>
                  <a:schemeClr val="tx1"/>
                </a:solidFill>
                <a:latin typeface="+mn-lt"/>
              </a:defRPr>
            </a:lvl2pPr>
            <a:lvl3pPr marL="9286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25">
                <a:solidFill>
                  <a:schemeClr val="tx1"/>
                </a:solidFill>
                <a:latin typeface="+mn-lt"/>
              </a:defRPr>
            </a:lvl3pPr>
            <a:lvl4pPr marL="13001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25">
                <a:solidFill>
                  <a:schemeClr val="tx1"/>
                </a:solidFill>
                <a:latin typeface="+mn-lt"/>
              </a:defRPr>
            </a:lvl4pPr>
            <a:lvl5pPr marL="16716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208955" marR="0" lvl="0" indent="-20895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a median follow-up of 10.8 months, 29% of pts are on ongoing treatment </a:t>
            </a:r>
            <a:r>
              <a:rPr kumimoji="0" lang="en-US" sz="8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(data cutoff 06 May 2019)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B9A5F3-A1EB-4ED4-A807-3236A44DBE7F}"/>
              </a:ext>
            </a:extLst>
          </p:cNvPr>
          <p:cNvGrpSpPr/>
          <p:nvPr/>
        </p:nvGrpSpPr>
        <p:grpSpPr>
          <a:xfrm>
            <a:off x="950627" y="1173533"/>
            <a:ext cx="10434834" cy="3824611"/>
            <a:chOff x="621048" y="2326996"/>
            <a:chExt cx="10346432" cy="3792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59F688-913F-4271-AE98-4B55236E2BB5}"/>
                </a:ext>
              </a:extLst>
            </p:cNvPr>
            <p:cNvSpPr/>
            <p:nvPr/>
          </p:nvSpPr>
          <p:spPr>
            <a:xfrm>
              <a:off x="731266" y="2601319"/>
              <a:ext cx="2868808" cy="2131816"/>
            </a:xfrm>
            <a:prstGeom prst="rect">
              <a:avLst/>
            </a:prstGeom>
            <a:solidFill>
              <a:srgbClr val="818400"/>
            </a:solidFill>
            <a:ln w="19050">
              <a:solidFill>
                <a:srgbClr val="296C95">
                  <a:lumMod val="50000"/>
                </a:srgbClr>
              </a:solidFill>
            </a:ln>
          </p:spPr>
          <p:txBody>
            <a:bodyPr rot="0" spcFirstLastPara="0" vertOverflow="overflow" horzOverflow="overflow" vert="horz" wrap="square" lIns="137160" tIns="54000" rIns="13716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Inclusion Criteria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Pts with RR MM refractory to pom or </a:t>
              </a: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dara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or both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≥2 prior lines of therapy including an </a:t>
              </a: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IMiD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a PI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ECOG PS ≤2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943667-B35C-44D4-B07F-C1EA0A137070}"/>
                </a:ext>
              </a:extLst>
            </p:cNvPr>
            <p:cNvSpPr/>
            <p:nvPr/>
          </p:nvSpPr>
          <p:spPr>
            <a:xfrm>
              <a:off x="8590687" y="2326996"/>
              <a:ext cx="2376793" cy="3147618"/>
            </a:xfrm>
            <a:prstGeom prst="rect">
              <a:avLst/>
            </a:prstGeom>
            <a:solidFill>
              <a:srgbClr val="EC8329"/>
            </a:solidFill>
            <a:ln w="19050">
              <a:solidFill>
                <a:srgbClr val="E68C00">
                  <a:lumMod val="50000"/>
                </a:srgbClr>
              </a:solidFill>
            </a:ln>
          </p:spPr>
          <p:txBody>
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2C195E-D7AC-4EC8-96A8-52DAF0636CA8}"/>
                </a:ext>
              </a:extLst>
            </p:cNvPr>
            <p:cNvSpPr/>
            <p:nvPr/>
          </p:nvSpPr>
          <p:spPr>
            <a:xfrm>
              <a:off x="8737127" y="2431079"/>
              <a:ext cx="2105527" cy="595079"/>
            </a:xfrm>
            <a:prstGeom prst="rect">
              <a:avLst/>
            </a:prstGeom>
            <a:solidFill>
              <a:srgbClr val="F9D6B8"/>
            </a:solidFill>
            <a:ln>
              <a:solidFill>
                <a:srgbClr val="E68C00"/>
              </a:solidFill>
            </a:ln>
            <a:effectLst>
              <a:innerShdw dist="50800" dir="2700000">
                <a:srgbClr val="E68C00">
                  <a:lumMod val="50000"/>
                </a:srgbClr>
              </a:inn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Primary endpoint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19176D-6E75-4CE5-8664-9787116819CA}"/>
                </a:ext>
              </a:extLst>
            </p:cNvPr>
            <p:cNvSpPr/>
            <p:nvPr/>
          </p:nvSpPr>
          <p:spPr>
            <a:xfrm>
              <a:off x="8761576" y="3154952"/>
              <a:ext cx="2105527" cy="2242993"/>
            </a:xfrm>
            <a:prstGeom prst="rect">
              <a:avLst/>
            </a:prstGeom>
            <a:solidFill>
              <a:srgbClr val="F9D6B8"/>
            </a:solidFill>
            <a:ln>
              <a:solidFill>
                <a:srgbClr val="E68C00"/>
              </a:solidFill>
            </a:ln>
            <a:effectLst>
              <a:innerShdw dist="50800" dir="2700000">
                <a:srgbClr val="E68C00">
                  <a:lumMod val="50000"/>
                </a:srgbClr>
              </a:inn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Secondary endpoints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DOR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CBR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TTR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TTP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Safety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68C998-5017-43B2-9CD7-3B6DAF593261}"/>
                </a:ext>
              </a:extLst>
            </p:cNvPr>
            <p:cNvSpPr txBox="1"/>
            <p:nvPr/>
          </p:nvSpPr>
          <p:spPr>
            <a:xfrm>
              <a:off x="621048" y="5428442"/>
              <a:ext cx="246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CCFD009-84A8-4C8C-8E32-31F8F9E6FDAA}"/>
                </a:ext>
              </a:extLst>
            </p:cNvPr>
            <p:cNvCxnSpPr>
              <a:cxnSpLocks/>
            </p:cNvCxnSpPr>
            <p:nvPr/>
          </p:nvCxnSpPr>
          <p:spPr>
            <a:xfrm>
              <a:off x="4246083" y="3700486"/>
              <a:ext cx="29260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834E7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A30691-A5C3-4C8A-B42E-0C7CAB5E7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2343" y="3700486"/>
              <a:ext cx="658344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834E7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6" name="Rectangle: Rounded Corners 13">
              <a:extLst>
                <a:ext uri="{FF2B5EF4-FFF2-40B4-BE49-F238E27FC236}">
                  <a16:creationId xmlns:a16="http://schemas.microsoft.com/office/drawing/2014/main" id="{1946CA16-50B8-42B1-AC67-1FE9E0A9E3FB}"/>
                </a:ext>
              </a:extLst>
            </p:cNvPr>
            <p:cNvSpPr/>
            <p:nvPr/>
          </p:nvSpPr>
          <p:spPr>
            <a:xfrm>
              <a:off x="3527181" y="3524360"/>
              <a:ext cx="832953" cy="289911"/>
            </a:xfrm>
            <a:prstGeom prst="roundRect">
              <a:avLst>
                <a:gd name="adj" fmla="val 0"/>
              </a:avLst>
            </a:prstGeom>
            <a:solidFill>
              <a:srgbClr val="542C4B"/>
            </a:solidFill>
            <a:ln>
              <a:solidFill>
                <a:srgbClr val="E68C00"/>
              </a:solidFill>
            </a:ln>
            <a:effectLst>
              <a:innerShdw dist="50800" dir="2700000">
                <a:srgbClr val="E68C00">
                  <a:lumMod val="50000"/>
                </a:srgbClr>
              </a:inn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N=121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7A9E6C-9B8F-4057-B084-74FE009D9A41}"/>
                </a:ext>
              </a:extLst>
            </p:cNvPr>
            <p:cNvSpPr/>
            <p:nvPr/>
          </p:nvSpPr>
          <p:spPr>
            <a:xfrm rot="5400000">
              <a:off x="6040681" y="1795475"/>
              <a:ext cx="755274" cy="3743504"/>
            </a:xfrm>
            <a:prstGeom prst="rect">
              <a:avLst/>
            </a:prstGeom>
            <a:solidFill>
              <a:srgbClr val="0593AF"/>
            </a:solidFill>
            <a:ln>
              <a:noFill/>
            </a:ln>
          </p:spPr>
          <p:txBody>
            <a:bodyPr rot="0" spcFirstLastPara="0" vertOverflow="overflow" horzOverflow="overflow" vert="vert270" wrap="square" lIns="54000" tIns="54000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Melflufen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+ dexamethasone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49290F-C9E0-47BB-84EC-161EAAB8C508}"/>
                </a:ext>
              </a:extLst>
            </p:cNvPr>
            <p:cNvSpPr txBox="1"/>
            <p:nvPr/>
          </p:nvSpPr>
          <p:spPr>
            <a:xfrm>
              <a:off x="4704971" y="2992876"/>
              <a:ext cx="34354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28-Day Cycle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3BEB19A-E4A6-4555-BFE1-B2D7A8A54C51}"/>
                </a:ext>
              </a:extLst>
            </p:cNvPr>
            <p:cNvCxnSpPr/>
            <p:nvPr/>
          </p:nvCxnSpPr>
          <p:spPr>
            <a:xfrm flipH="1" flipV="1">
              <a:off x="5245508" y="4089409"/>
              <a:ext cx="13110" cy="318890"/>
            </a:xfrm>
            <a:prstGeom prst="straightConnector1">
              <a:avLst/>
            </a:prstGeom>
            <a:solidFill>
              <a:srgbClr val="848700"/>
            </a:solidFill>
            <a:ln w="31750" cap="flat" cmpd="sng" algn="ctr">
              <a:solidFill>
                <a:srgbClr val="296C9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FF44DE4-EEDC-4AAC-9C7F-D160D6556963}"/>
                </a:ext>
              </a:extLst>
            </p:cNvPr>
            <p:cNvCxnSpPr/>
            <p:nvPr/>
          </p:nvCxnSpPr>
          <p:spPr>
            <a:xfrm flipH="1" flipV="1">
              <a:off x="6039935" y="4032544"/>
              <a:ext cx="468275" cy="583283"/>
            </a:xfrm>
            <a:prstGeom prst="straightConnector1">
              <a:avLst/>
            </a:prstGeom>
            <a:solidFill>
              <a:srgbClr val="848700"/>
            </a:solidFill>
            <a:ln w="31750" cap="flat" cmpd="sng" algn="ctr">
              <a:solidFill>
                <a:srgbClr val="296C9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E46914C-28A6-4EE7-9AA8-8B29D9E12220}"/>
                </a:ext>
              </a:extLst>
            </p:cNvPr>
            <p:cNvCxnSpPr/>
            <p:nvPr/>
          </p:nvCxnSpPr>
          <p:spPr>
            <a:xfrm flipH="1" flipV="1">
              <a:off x="6889401" y="4027941"/>
              <a:ext cx="2784" cy="587885"/>
            </a:xfrm>
            <a:prstGeom prst="straightConnector1">
              <a:avLst/>
            </a:prstGeom>
            <a:solidFill>
              <a:srgbClr val="848700"/>
            </a:solidFill>
            <a:ln w="31750" cap="flat" cmpd="sng" algn="ctr">
              <a:solidFill>
                <a:srgbClr val="296C9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3DD52AF-2348-47AC-8BE8-E95B71AC531E}"/>
                </a:ext>
              </a:extLst>
            </p:cNvPr>
            <p:cNvCxnSpPr/>
            <p:nvPr/>
          </p:nvCxnSpPr>
          <p:spPr>
            <a:xfrm flipV="1">
              <a:off x="7255985" y="4032544"/>
              <a:ext cx="451614" cy="583283"/>
            </a:xfrm>
            <a:prstGeom prst="straightConnector1">
              <a:avLst/>
            </a:prstGeom>
            <a:solidFill>
              <a:srgbClr val="848700"/>
            </a:solidFill>
            <a:ln w="31750" cap="flat" cmpd="sng" algn="ctr">
              <a:solidFill>
                <a:srgbClr val="296C9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B61633-7125-400E-803C-6A188AC089AD}"/>
                </a:ext>
              </a:extLst>
            </p:cNvPr>
            <p:cNvSpPr txBox="1"/>
            <p:nvPr/>
          </p:nvSpPr>
          <p:spPr>
            <a:xfrm>
              <a:off x="4619200" y="4278885"/>
              <a:ext cx="1781445" cy="686630"/>
            </a:xfrm>
            <a:prstGeom prst="rect">
              <a:avLst/>
            </a:prstGeom>
            <a:solidFill>
              <a:srgbClr val="002E69"/>
            </a:solidFill>
            <a:ln w="12700">
              <a:solidFill>
                <a:srgbClr val="8487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Day 1</a:t>
              </a:r>
            </a:p>
            <a:p>
              <a:pPr marL="160735" marR="0" lvl="0" indent="-160735" algn="l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sv-SE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 mg </a:t>
              </a:r>
              <a:r>
                <a:rPr kumimoji="0" lang="sv-SE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melflufen</a:t>
              </a:r>
              <a:r>
                <a:rPr kumimoji="0" lang="sv-SE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160735" marR="0" lvl="0" indent="-160735" algn="l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sv-SE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  <a:r>
                <a:rPr kumimoji="0" lang="sv-SE" sz="13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sv-SE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mg </a:t>
              </a:r>
              <a:r>
                <a:rPr kumimoji="0" lang="sv-SE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dex</a:t>
              </a: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E99236-A37C-4B48-BD14-70F56FF7ED16}"/>
                </a:ext>
              </a:extLst>
            </p:cNvPr>
            <p:cNvSpPr txBox="1"/>
            <p:nvPr/>
          </p:nvSpPr>
          <p:spPr>
            <a:xfrm>
              <a:off x="6214955" y="4277200"/>
              <a:ext cx="1630634" cy="686630"/>
            </a:xfrm>
            <a:prstGeom prst="rect">
              <a:avLst/>
            </a:prstGeom>
            <a:solidFill>
              <a:srgbClr val="002E69"/>
            </a:solidFill>
            <a:ln w="12700">
              <a:solidFill>
                <a:srgbClr val="8487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Days 8, 15 and 22 </a:t>
              </a:r>
            </a:p>
            <a:p>
              <a:pPr marL="160735" marR="0" lvl="0" indent="-160735" algn="l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sv-SE" sz="1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  <a:r>
                <a:rPr kumimoji="0" lang="sv-SE" sz="1300" b="1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sv-SE" sz="1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mg dex</a:t>
              </a:r>
            </a:p>
            <a:p>
              <a:pPr marL="0" marR="0" lvl="0" indent="0" algn="l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5-Point Star 2">
              <a:extLst>
                <a:ext uri="{FF2B5EF4-FFF2-40B4-BE49-F238E27FC236}">
                  <a16:creationId xmlns:a16="http://schemas.microsoft.com/office/drawing/2014/main" id="{19E96999-E237-4BE7-8C80-7B5961CECA16}"/>
                </a:ext>
              </a:extLst>
            </p:cNvPr>
            <p:cNvSpPr/>
            <p:nvPr/>
          </p:nvSpPr>
          <p:spPr>
            <a:xfrm>
              <a:off x="5109142" y="3805809"/>
              <a:ext cx="298229" cy="250447"/>
            </a:xfrm>
            <a:prstGeom prst="star5">
              <a:avLst>
                <a:gd name="adj" fmla="val 24285"/>
                <a:gd name="hf" fmla="val 105146"/>
                <a:gd name="vf" fmla="val 110557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5-Point Star 21">
              <a:extLst>
                <a:ext uri="{FF2B5EF4-FFF2-40B4-BE49-F238E27FC236}">
                  <a16:creationId xmlns:a16="http://schemas.microsoft.com/office/drawing/2014/main" id="{6A5E30A8-C3E2-4507-AE37-421BB2C7BCA1}"/>
                </a:ext>
              </a:extLst>
            </p:cNvPr>
            <p:cNvSpPr/>
            <p:nvPr/>
          </p:nvSpPr>
          <p:spPr>
            <a:xfrm>
              <a:off x="5892384" y="3813280"/>
              <a:ext cx="224718" cy="224333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5-Point Star 26">
              <a:extLst>
                <a:ext uri="{FF2B5EF4-FFF2-40B4-BE49-F238E27FC236}">
                  <a16:creationId xmlns:a16="http://schemas.microsoft.com/office/drawing/2014/main" id="{9ED26C2B-E94D-43DC-AA24-530C3D56372D}"/>
                </a:ext>
              </a:extLst>
            </p:cNvPr>
            <p:cNvSpPr/>
            <p:nvPr/>
          </p:nvSpPr>
          <p:spPr>
            <a:xfrm>
              <a:off x="6763111" y="3813280"/>
              <a:ext cx="224718" cy="224333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5-Point Star 30">
              <a:extLst>
                <a:ext uri="{FF2B5EF4-FFF2-40B4-BE49-F238E27FC236}">
                  <a16:creationId xmlns:a16="http://schemas.microsoft.com/office/drawing/2014/main" id="{18866A78-6FB8-4CD2-A824-1A0A63599317}"/>
                </a:ext>
              </a:extLst>
            </p:cNvPr>
            <p:cNvSpPr/>
            <p:nvPr/>
          </p:nvSpPr>
          <p:spPr>
            <a:xfrm>
              <a:off x="7586049" y="3820067"/>
              <a:ext cx="224718" cy="224333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Pentagon 39">
              <a:extLst>
                <a:ext uri="{FF2B5EF4-FFF2-40B4-BE49-F238E27FC236}">
                  <a16:creationId xmlns:a16="http://schemas.microsoft.com/office/drawing/2014/main" id="{13E08FE2-3857-4C74-8AE3-0E5FACA227AD}"/>
                </a:ext>
              </a:extLst>
            </p:cNvPr>
            <p:cNvSpPr/>
            <p:nvPr/>
          </p:nvSpPr>
          <p:spPr>
            <a:xfrm>
              <a:off x="7086677" y="5620792"/>
              <a:ext cx="1340438" cy="496768"/>
            </a:xfrm>
            <a:prstGeom prst="homePlate">
              <a:avLst/>
            </a:prstGeom>
            <a:solidFill>
              <a:srgbClr val="0593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83F4A2-25A7-4C0B-86BE-096BAA78ABFF}"/>
                </a:ext>
              </a:extLst>
            </p:cNvPr>
            <p:cNvSpPr/>
            <p:nvPr/>
          </p:nvSpPr>
          <p:spPr>
            <a:xfrm>
              <a:off x="7218106" y="5671413"/>
              <a:ext cx="1071963" cy="398813"/>
            </a:xfrm>
            <a:prstGeom prst="rect">
              <a:avLst/>
            </a:prstGeom>
            <a:solidFill>
              <a:srgbClr val="0593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Follow-up</a:t>
              </a: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Pentagon 41">
              <a:extLst>
                <a:ext uri="{FF2B5EF4-FFF2-40B4-BE49-F238E27FC236}">
                  <a16:creationId xmlns:a16="http://schemas.microsoft.com/office/drawing/2014/main" id="{ED37BA7F-7083-4C2F-BD89-E78BB6DC812C}"/>
                </a:ext>
              </a:extLst>
            </p:cNvPr>
            <p:cNvSpPr/>
            <p:nvPr/>
          </p:nvSpPr>
          <p:spPr>
            <a:xfrm>
              <a:off x="6912196" y="5622437"/>
              <a:ext cx="348962" cy="496768"/>
            </a:xfrm>
            <a:prstGeom prst="homePlate">
              <a:avLst/>
            </a:prstGeom>
            <a:solidFill>
              <a:srgbClr val="296C95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746B5D-238D-457A-B21A-2A047551834D}"/>
                </a:ext>
              </a:extLst>
            </p:cNvPr>
            <p:cNvSpPr/>
            <p:nvPr/>
          </p:nvSpPr>
          <p:spPr>
            <a:xfrm>
              <a:off x="6944616" y="5668219"/>
              <a:ext cx="142061" cy="398813"/>
            </a:xfrm>
            <a:prstGeom prst="rect">
              <a:avLst/>
            </a:prstGeom>
            <a:solidFill>
              <a:srgbClr val="296C95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EoT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475225F-26E4-43F9-89F5-E048EAD1910D}"/>
                </a:ext>
              </a:extLst>
            </p:cNvPr>
            <p:cNvSpPr/>
            <p:nvPr/>
          </p:nvSpPr>
          <p:spPr>
            <a:xfrm>
              <a:off x="6418317" y="4996495"/>
              <a:ext cx="22929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Follow-up for PFS and OS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up to 24 months</a:t>
              </a:r>
            </a:p>
          </p:txBody>
        </p:sp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56AE5895-4402-4DEA-9B86-A24799CCD5EB}"/>
                </a:ext>
              </a:extLst>
            </p:cNvPr>
            <p:cNvSpPr/>
            <p:nvPr/>
          </p:nvSpPr>
          <p:spPr>
            <a:xfrm rot="16200000">
              <a:off x="7500688" y="4714657"/>
              <a:ext cx="174704" cy="1562622"/>
            </a:xfrm>
            <a:prstGeom prst="rightBrace">
              <a:avLst>
                <a:gd name="adj1" fmla="val 87892"/>
                <a:gd name="adj2" fmla="val 49817"/>
              </a:avLst>
            </a:prstGeom>
            <a:noFill/>
            <a:ln w="31750" cap="flat" cmpd="sng" algn="ctr">
              <a:solidFill>
                <a:srgbClr val="44546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ounded Rectangular Callout 49">
              <a:extLst>
                <a:ext uri="{FF2B5EF4-FFF2-40B4-BE49-F238E27FC236}">
                  <a16:creationId xmlns:a16="http://schemas.microsoft.com/office/drawing/2014/main" id="{606D509E-A132-46D3-B311-620663F771C9}"/>
                </a:ext>
              </a:extLst>
            </p:cNvPr>
            <p:cNvSpPr/>
            <p:nvPr/>
          </p:nvSpPr>
          <p:spPr>
            <a:xfrm>
              <a:off x="734448" y="5021354"/>
              <a:ext cx="4680728" cy="1077278"/>
            </a:xfrm>
            <a:prstGeom prst="wedgeRoundRectCallout">
              <a:avLst>
                <a:gd name="adj1" fmla="val -20718"/>
                <a:gd name="adj2" fmla="val -76515"/>
                <a:gd name="adj3" fmla="val 16667"/>
              </a:avLst>
            </a:prstGeom>
            <a:solidFill>
              <a:srgbClr val="FFFFFF">
                <a:lumMod val="85000"/>
              </a:srgbClr>
            </a:solidFill>
            <a:ln w="12700" cap="flat" cmpd="sng" algn="ctr">
              <a:solidFill>
                <a:srgbClr val="296C9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All 121 pts (100%) received prior PIs +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IMiDs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128588" marR="0" lvl="0" indent="-128588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IMiDs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lenalidomide, thalidomide, and pomalidomide</a:t>
              </a:r>
            </a:p>
            <a:p>
              <a:pPr marL="128588" marR="0" lvl="0" indent="-128588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PIs: bortezomib, carfilzomib, and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ixazomib</a:t>
              </a: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28588" marR="0" lvl="0" indent="-128588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mAbs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included daratumumab,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elotuzumab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isatuximab</a:t>
              </a: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0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:/Users/marthu/AppData/Local/Temp/Rtmp4kjO5S/file14d85a9d3f7b/plot001.png" descr="image">
            <a:extLst>
              <a:ext uri="{FF2B5EF4-FFF2-40B4-BE49-F238E27FC236}">
                <a16:creationId xmlns:a16="http://schemas.microsoft.com/office/drawing/2014/main" id="{42B5164F-2A6A-4536-85A9-23ADED2CD89D}"/>
              </a:ext>
            </a:extLst>
          </p:cNvPr>
          <p:cNvPicPr/>
          <p:nvPr/>
        </p:nvPicPr>
        <p:blipFill rotWithShape="1">
          <a:blip r:embed="rId3"/>
          <a:srcRect t="5377" b="9388"/>
          <a:stretch/>
        </p:blipFill>
        <p:spPr>
          <a:xfrm>
            <a:off x="3253799" y="1012521"/>
            <a:ext cx="6651707" cy="4576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5AE8A-6F56-4404-854E-30774C59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400" y="325676"/>
            <a:ext cx="9144000" cy="529624"/>
          </a:xfrm>
        </p:spPr>
        <p:txBody>
          <a:bodyPr/>
          <a:lstStyle/>
          <a:p>
            <a:r>
              <a:rPr lang="en-US" sz="3200" dirty="0"/>
              <a:t>Best M-Protein Change (n=112)</a:t>
            </a:r>
            <a:r>
              <a:rPr lang="en-US" sz="3200" baseline="30000" dirty="0"/>
              <a:t>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0A2C22F-E9AA-431A-988F-2BD34FF76BCF}"/>
              </a:ext>
            </a:extLst>
          </p:cNvPr>
          <p:cNvSpPr txBox="1">
            <a:spLocks/>
          </p:cNvSpPr>
          <p:nvPr/>
        </p:nvSpPr>
        <p:spPr>
          <a:xfrm>
            <a:off x="3935760" y="5485520"/>
            <a:ext cx="5904656" cy="359959"/>
          </a:xfrm>
          <a:prstGeom prst="rect">
            <a:avLst/>
          </a:prstGeom>
        </p:spPr>
        <p:txBody>
          <a:bodyPr/>
          <a:lstStyle>
            <a:lvl1pPr marL="278606" indent="-2786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50">
                <a:solidFill>
                  <a:schemeClr val="tx1"/>
                </a:solidFill>
                <a:latin typeface="+mn-lt"/>
              </a:defRPr>
            </a:lvl2pPr>
            <a:lvl3pPr marL="9286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25">
                <a:solidFill>
                  <a:schemeClr val="tx1"/>
                </a:solidFill>
                <a:latin typeface="+mn-lt"/>
              </a:defRPr>
            </a:lvl3pPr>
            <a:lvl4pPr marL="13001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25">
                <a:solidFill>
                  <a:schemeClr val="tx1"/>
                </a:solidFill>
                <a:latin typeface="+mn-lt"/>
              </a:defRPr>
            </a:lvl4pPr>
            <a:lvl5pPr marL="16716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-protein data for 9 pts missing at time of data cut-off.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EF148D-E7C2-4843-8C57-2A03885ABB21}"/>
              </a:ext>
            </a:extLst>
          </p:cNvPr>
          <p:cNvSpPr/>
          <p:nvPr/>
        </p:nvSpPr>
        <p:spPr>
          <a:xfrm>
            <a:off x="3105120" y="5886907"/>
            <a:ext cx="64564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 stabilization rate/disease control rate [DCR] (≥SD) was 86%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9731A-FF5E-401F-84F8-5144F59C26D9}"/>
              </a:ext>
            </a:extLst>
          </p:cNvPr>
          <p:cNvSpPr txBox="1"/>
          <p:nvPr/>
        </p:nvSpPr>
        <p:spPr>
          <a:xfrm rot="16200000">
            <a:off x="1816947" y="3058133"/>
            <a:ext cx="25763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Change in M-Protein 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Baseline (%)</a:t>
            </a:r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56C9A517-87EB-4CCF-AD07-1D656F828667}"/>
              </a:ext>
            </a:extLst>
          </p:cNvPr>
          <p:cNvSpPr txBox="1">
            <a:spLocks/>
          </p:cNvSpPr>
          <p:nvPr/>
        </p:nvSpPr>
        <p:spPr>
          <a:xfrm>
            <a:off x="479376" y="6401364"/>
            <a:ext cx="7703102" cy="2077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cutoff 06 May 2019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48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4CA522F3-9CAD-194C-B8E2-A5DBA8F4CF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850514"/>
              </p:ext>
            </p:extLst>
          </p:nvPr>
        </p:nvGraphicFramePr>
        <p:xfrm>
          <a:off x="1313234" y="2086341"/>
          <a:ext cx="9581746" cy="26396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42230">
                  <a:extLst>
                    <a:ext uri="{9D8B030D-6E8A-4147-A177-3AD203B41FA5}">
                      <a16:colId xmlns:a16="http://schemas.microsoft.com/office/drawing/2014/main" val="2901513083"/>
                    </a:ext>
                  </a:extLst>
                </a:gridCol>
                <a:gridCol w="2755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Percent with Patients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Patients (Median)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Myeloma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Waldenström Macroglobulinemia 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Smoldering myeloma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19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1D0E-AC8B-48E3-B231-65779167E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64" y="80306"/>
            <a:ext cx="9144000" cy="857250"/>
          </a:xfrm>
        </p:spPr>
        <p:txBody>
          <a:bodyPr/>
          <a:lstStyle/>
          <a:p>
            <a:r>
              <a:rPr lang="en-US" sz="3600" dirty="0"/>
              <a:t>Best Response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F4549AC-689A-4DC0-B955-8540507A1624}"/>
              </a:ext>
            </a:extLst>
          </p:cNvPr>
          <p:cNvSpPr txBox="1">
            <a:spLocks/>
          </p:cNvSpPr>
          <p:nvPr/>
        </p:nvSpPr>
        <p:spPr>
          <a:xfrm>
            <a:off x="1969934" y="4924882"/>
            <a:ext cx="8220383" cy="676110"/>
          </a:xfrm>
          <a:prstGeom prst="rect">
            <a:avLst/>
          </a:prstGeom>
        </p:spPr>
        <p:txBody>
          <a:bodyPr/>
          <a:lstStyle>
            <a:lvl1pPr marL="278606" indent="-2786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50">
                <a:solidFill>
                  <a:schemeClr val="tx1"/>
                </a:solidFill>
                <a:latin typeface="+mn-lt"/>
              </a:defRPr>
            </a:lvl2pPr>
            <a:lvl3pPr marL="9286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25">
                <a:solidFill>
                  <a:schemeClr val="tx1"/>
                </a:solidFill>
                <a:latin typeface="+mn-lt"/>
              </a:defRPr>
            </a:lvl3pPr>
            <a:lvl4pPr marL="13001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25">
                <a:solidFill>
                  <a:schemeClr val="tx1"/>
                </a:solidFill>
                <a:latin typeface="+mn-lt"/>
              </a:defRPr>
            </a:lvl4pPr>
            <a:lvl5pPr marL="16716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208955" marR="0" lvl="0" indent="-20895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time to response 1.2 months</a:t>
            </a:r>
          </a:p>
          <a:p>
            <a:pPr marL="208955" marR="0" lvl="0" indent="-20895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of ongoing pts have follow-up time of 4 weeks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A30DA7-27A1-944E-B21B-5DA7B024D450}"/>
              </a:ext>
            </a:extLst>
          </p:cNvPr>
          <p:cNvGrpSpPr/>
          <p:nvPr/>
        </p:nvGrpSpPr>
        <p:grpSpPr>
          <a:xfrm>
            <a:off x="1280309" y="1048044"/>
            <a:ext cx="9666514" cy="3774349"/>
            <a:chOff x="1881662" y="1271755"/>
            <a:chExt cx="8808777" cy="343944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94BED726-C2DB-46B5-A0FE-3276F7A5EEF0}"/>
                </a:ext>
              </a:extLst>
            </p:cNvPr>
            <p:cNvGraphicFramePr/>
            <p:nvPr/>
          </p:nvGraphicFramePr>
          <p:xfrm>
            <a:off x="2236458" y="1611413"/>
            <a:ext cx="8453981" cy="30997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D55BAC-3B19-4079-A645-7DAC66F4BC41}"/>
                </a:ext>
              </a:extLst>
            </p:cNvPr>
            <p:cNvSpPr txBox="1"/>
            <p:nvPr/>
          </p:nvSpPr>
          <p:spPr>
            <a:xfrm>
              <a:off x="2529787" y="3062470"/>
              <a:ext cx="824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28%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80D0D5A7-5445-467D-9E88-463DB3EF42C6}"/>
                </a:ext>
              </a:extLst>
            </p:cNvPr>
            <p:cNvSpPr/>
            <p:nvPr/>
          </p:nvSpPr>
          <p:spPr bwMode="auto">
            <a:xfrm>
              <a:off x="3855143" y="2425677"/>
              <a:ext cx="178525" cy="824408"/>
            </a:xfrm>
            <a:prstGeom prst="rightBrace">
              <a:avLst>
                <a:gd name="adj1" fmla="val 15192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0A37C0-3EDC-45B6-95DA-26803246CD62}"/>
                </a:ext>
              </a:extLst>
            </p:cNvPr>
            <p:cNvSpPr txBox="1"/>
            <p:nvPr/>
          </p:nvSpPr>
          <p:spPr>
            <a:xfrm>
              <a:off x="4416226" y="2975442"/>
              <a:ext cx="57131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55%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79EB2675-22B1-49A0-B9D3-6464BF6CA06B}"/>
                </a:ext>
              </a:extLst>
            </p:cNvPr>
            <p:cNvSpPr/>
            <p:nvPr/>
          </p:nvSpPr>
          <p:spPr bwMode="auto">
            <a:xfrm>
              <a:off x="5720646" y="2250271"/>
              <a:ext cx="169519" cy="1287218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20FF89-708E-4CA4-A8E8-6162107F95D0}"/>
                </a:ext>
              </a:extLst>
            </p:cNvPr>
            <p:cNvSpPr txBox="1"/>
            <p:nvPr/>
          </p:nvSpPr>
          <p:spPr>
            <a:xfrm>
              <a:off x="6154710" y="2996953"/>
              <a:ext cx="61747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22%</a:t>
              </a: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7D36E842-C124-438B-A1AC-BEBCA42D1837}"/>
                </a:ext>
              </a:extLst>
            </p:cNvPr>
            <p:cNvSpPr/>
            <p:nvPr/>
          </p:nvSpPr>
          <p:spPr bwMode="auto">
            <a:xfrm rot="10800000">
              <a:off x="6702364" y="3069725"/>
              <a:ext cx="169519" cy="423627"/>
            </a:xfrm>
            <a:prstGeom prst="rightBrac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AD8A64-C10D-4990-B899-CAE33592CC6F}"/>
                </a:ext>
              </a:extLst>
            </p:cNvPr>
            <p:cNvSpPr txBox="1"/>
            <p:nvPr/>
          </p:nvSpPr>
          <p:spPr>
            <a:xfrm>
              <a:off x="7929373" y="3065186"/>
              <a:ext cx="61747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20%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6776744A-1468-424F-9A96-B07BECFDEEEA}"/>
                </a:ext>
              </a:extLst>
            </p:cNvPr>
            <p:cNvSpPr/>
            <p:nvPr/>
          </p:nvSpPr>
          <p:spPr bwMode="auto">
            <a:xfrm>
              <a:off x="9270863" y="2944400"/>
              <a:ext cx="151919" cy="611370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4A36C4-8F9F-444A-A154-042100A3C0A6}"/>
                </a:ext>
              </a:extLst>
            </p:cNvPr>
            <p:cNvSpPr txBox="1"/>
            <p:nvPr/>
          </p:nvSpPr>
          <p:spPr>
            <a:xfrm>
              <a:off x="3842158" y="2658032"/>
              <a:ext cx="750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CBR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A5A03D-1973-40BB-912A-BA52C287D701}"/>
                </a:ext>
              </a:extLst>
            </p:cNvPr>
            <p:cNvSpPr txBox="1"/>
            <p:nvPr/>
          </p:nvSpPr>
          <p:spPr>
            <a:xfrm>
              <a:off x="7608168" y="2921742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33%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2D00BF-8221-4A77-BCE7-D47E2D79272B}"/>
                </a:ext>
              </a:extLst>
            </p:cNvPr>
            <p:cNvSpPr txBox="1"/>
            <p:nvPr/>
          </p:nvSpPr>
          <p:spPr>
            <a:xfrm>
              <a:off x="9218643" y="2996953"/>
              <a:ext cx="79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32%</a:t>
              </a:r>
            </a:p>
          </p:txBody>
        </p:sp>
        <p:sp>
          <p:nvSpPr>
            <p:cNvPr id="26" name="Content Placeholder 3">
              <a:extLst>
                <a:ext uri="{FF2B5EF4-FFF2-40B4-BE49-F238E27FC236}">
                  <a16:creationId xmlns:a16="http://schemas.microsoft.com/office/drawing/2014/main" id="{04FB785B-F00B-439A-BE05-937C830AC116}"/>
                </a:ext>
              </a:extLst>
            </p:cNvPr>
            <p:cNvSpPr txBox="1">
              <a:spLocks/>
            </p:cNvSpPr>
            <p:nvPr/>
          </p:nvSpPr>
          <p:spPr>
            <a:xfrm>
              <a:off x="9297411" y="1271755"/>
              <a:ext cx="1326517" cy="2117515"/>
            </a:xfrm>
            <a:prstGeom prst="rect">
              <a:avLst/>
            </a:prstGeom>
          </p:spPr>
          <p:txBody>
            <a:bodyPr/>
            <a:lstStyle>
              <a:lvl1pPr marL="278606" indent="-27860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275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3647" indent="-232172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1950">
                  <a:solidFill>
                    <a:schemeClr val="tx1"/>
                  </a:solidFill>
                  <a:latin typeface="+mn-lt"/>
                </a:defRPr>
              </a:lvl2pPr>
              <a:lvl3pPr marL="92868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625">
                  <a:solidFill>
                    <a:schemeClr val="tx1"/>
                  </a:solidFill>
                  <a:latin typeface="+mn-lt"/>
                </a:defRPr>
              </a:lvl3pPr>
              <a:lvl4pPr marL="130016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1625">
                  <a:solidFill>
                    <a:schemeClr val="tx1"/>
                  </a:solidFill>
                  <a:latin typeface="+mn-lt"/>
                </a:defRPr>
              </a:lvl4pPr>
              <a:lvl5pPr marL="167163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1300">
                  <a:solidFill>
                    <a:schemeClr val="tx1"/>
                  </a:solidFill>
                  <a:latin typeface="+mn-lt"/>
                </a:defRPr>
              </a:lvl5pPr>
              <a:lvl6pPr marL="204311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1300">
                  <a:solidFill>
                    <a:schemeClr val="tx1"/>
                  </a:solidFill>
                  <a:latin typeface="+mn-lt"/>
                </a:defRPr>
              </a:lvl6pPr>
              <a:lvl7pPr marL="241458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1300">
                  <a:solidFill>
                    <a:schemeClr val="tx1"/>
                  </a:solidFill>
                  <a:latin typeface="+mn-lt"/>
                </a:defRPr>
              </a:lvl7pPr>
              <a:lvl8pPr marL="278606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1300">
                  <a:solidFill>
                    <a:schemeClr val="tx1"/>
                  </a:solidFill>
                  <a:latin typeface="+mn-lt"/>
                </a:defRPr>
              </a:lvl8pPr>
              <a:lvl9pPr marL="315753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13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08598" marR="0" lvl="0" indent="-208598" algn="l" defTabSz="6858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Tx/>
                <a:buFontTx/>
                <a:buChar char="•"/>
                <a:tabLst/>
                <a:defRPr/>
              </a:pPr>
              <a:endPara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04D22B-82FE-44F2-A9BF-A643A0EB7162}"/>
                </a:ext>
              </a:extLst>
            </p:cNvPr>
            <p:cNvSpPr txBox="1"/>
            <p:nvPr/>
          </p:nvSpPr>
          <p:spPr>
            <a:xfrm rot="16200000">
              <a:off x="1155501" y="2655121"/>
              <a:ext cx="17524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Best Response (%)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FF712C33-EA0F-4212-ADD9-D230B19ADC9A}"/>
                </a:ext>
              </a:extLst>
            </p:cNvPr>
            <p:cNvSpPr/>
            <p:nvPr/>
          </p:nvSpPr>
          <p:spPr bwMode="auto">
            <a:xfrm rot="10800000">
              <a:off x="3177221" y="2950771"/>
              <a:ext cx="146972" cy="577940"/>
            </a:xfrm>
            <a:prstGeom prst="rightBrace">
              <a:avLst>
                <a:gd name="adj1" fmla="val 15192"/>
                <a:gd name="adj2" fmla="val 50000"/>
              </a:avLst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25B6C15A-7911-4244-8FA4-F33DE166214D}"/>
                </a:ext>
              </a:extLst>
            </p:cNvPr>
            <p:cNvSpPr/>
            <p:nvPr/>
          </p:nvSpPr>
          <p:spPr bwMode="auto">
            <a:xfrm rot="10800000">
              <a:off x="4929441" y="2411818"/>
              <a:ext cx="178475" cy="1116893"/>
            </a:xfrm>
            <a:prstGeom prst="rightBrac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A50ED78B-F248-4962-8D5E-E9A611AA2E3F}"/>
                </a:ext>
              </a:extLst>
            </p:cNvPr>
            <p:cNvSpPr/>
            <p:nvPr/>
          </p:nvSpPr>
          <p:spPr bwMode="auto">
            <a:xfrm>
              <a:off x="7521476" y="2872497"/>
              <a:ext cx="151919" cy="648459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46C67433-1830-4BC5-BDB5-BE5D8C68337E}"/>
                </a:ext>
              </a:extLst>
            </p:cNvPr>
            <p:cNvSpPr/>
            <p:nvPr/>
          </p:nvSpPr>
          <p:spPr bwMode="auto">
            <a:xfrm rot="10800000">
              <a:off x="8458978" y="3066788"/>
              <a:ext cx="175787" cy="399967"/>
            </a:xfrm>
            <a:prstGeom prst="rightBrac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557213" marR="0" lvl="0" indent="-214313" algn="l" defTabSz="6858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9" name="Holder 5">
            <a:extLst>
              <a:ext uri="{FF2B5EF4-FFF2-40B4-BE49-F238E27FC236}">
                <a16:creationId xmlns:a16="http://schemas.microsoft.com/office/drawing/2014/main" id="{0587B62A-5954-4514-8E39-DE31917A66B1}"/>
              </a:ext>
            </a:extLst>
          </p:cNvPr>
          <p:cNvSpPr txBox="1">
            <a:spLocks/>
          </p:cNvSpPr>
          <p:nvPr/>
        </p:nvSpPr>
        <p:spPr>
          <a:xfrm>
            <a:off x="543444" y="6453336"/>
            <a:ext cx="10737132" cy="216024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was confirmed MRD negative (10</a:t>
            </a:r>
            <a:r>
              <a: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-6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sensitivity) with current ongoing progression-free period of 13.6 months.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8, 1, 7 and 6 pts, respectively, did not have any available response data or end of treatment data. At time of data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cutoff  1 VGPR, 2 PRs and 4 MRs were unconfirmed. </a:t>
            </a:r>
            <a:r>
              <a:rPr kumimoji="0" lang="en-US" sz="1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anti-CD38 refractory.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cutoff 06 May 2019.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89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71D1D6-94F0-45A0-B443-4D594994D6FE}"/>
              </a:ext>
            </a:extLst>
          </p:cNvPr>
          <p:cNvSpPr/>
          <p:nvPr/>
        </p:nvSpPr>
        <p:spPr bwMode="auto">
          <a:xfrm>
            <a:off x="5198168" y="1480510"/>
            <a:ext cx="6772906" cy="41400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05181-46E6-43D5-AEE4-9CF3622970F4}"/>
              </a:ext>
            </a:extLst>
          </p:cNvPr>
          <p:cNvSpPr/>
          <p:nvPr/>
        </p:nvSpPr>
        <p:spPr bwMode="auto">
          <a:xfrm>
            <a:off x="559189" y="1684888"/>
            <a:ext cx="4395425" cy="39357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91849"/>
            <a:ext cx="12192000" cy="1020763"/>
          </a:xfrm>
        </p:spPr>
        <p:txBody>
          <a:bodyPr>
            <a:noAutofit/>
          </a:bodyPr>
          <a:lstStyle/>
          <a:p>
            <a:r>
              <a:rPr lang="en-US" sz="2200" dirty="0"/>
              <a:t>Lonial  et al , ASCO 2019</a:t>
            </a:r>
            <a:br>
              <a:rPr lang="en-US" sz="2800" dirty="0"/>
            </a:br>
            <a:r>
              <a:rPr lang="en-US" sz="2800" dirty="0"/>
              <a:t>IBERDOMIDE Mechanism of Action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5720E-713B-4884-A194-31B6876A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112" y="1057885"/>
            <a:ext cx="7995337" cy="456252"/>
          </a:xfrm>
        </p:spPr>
        <p:txBody>
          <a:bodyPr>
            <a:noAutofit/>
          </a:bodyPr>
          <a:lstStyle/>
          <a:p>
            <a:pPr marL="171446" indent="-171446">
              <a:spcBef>
                <a:spcPts val="0"/>
              </a:spcBef>
              <a:defRPr/>
            </a:pPr>
            <a:r>
              <a:rPr lang="en-US" sz="1600" dirty="0"/>
              <a:t>IBER enhances in vitro immune stimulatory activity versus LEN and POM</a:t>
            </a:r>
            <a:r>
              <a:rPr lang="en-US" sz="1600" baseline="30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FC4EB-1E44-4418-8EB4-619D09AA8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8473" y="1521156"/>
            <a:ext cx="4286159" cy="6024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Tx/>
              <a:defRPr/>
            </a:pPr>
            <a:endParaRPr lang="en-US" sz="1200" baseline="30000" dirty="0"/>
          </a:p>
          <a:p>
            <a:pPr>
              <a:spcBef>
                <a:spcPts val="0"/>
              </a:spcBef>
              <a:buClrTx/>
              <a:defRPr/>
            </a:pPr>
            <a:endParaRPr lang="en-US" sz="12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801095" y="6251723"/>
            <a:ext cx="7169979" cy="492443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Bjorklund CC, et al. Unpublished data. 2. Adapted with permission from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Matyskiela ME, et al. J Med Chem. 2018;61:535-542 </a:t>
            </a:r>
            <a:r>
              <a:rPr kumimoji="0" lang="nl-NL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2018 American Chemical Society.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B5454D-AA55-43B5-8C65-6234F9F4B4A1}"/>
              </a:ext>
            </a:extLst>
          </p:cNvPr>
          <p:cNvGraphicFramePr>
            <a:graphicFrameLocks noGrp="1"/>
          </p:cNvGraphicFramePr>
          <p:nvPr/>
        </p:nvGraphicFramePr>
        <p:xfrm>
          <a:off x="857354" y="4214353"/>
          <a:ext cx="4023012" cy="1169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060">
                  <a:extLst>
                    <a:ext uri="{9D8B030D-6E8A-4147-A177-3AD203B41FA5}">
                      <a16:colId xmlns:a16="http://schemas.microsoft.com/office/drawing/2014/main" val="1960462176"/>
                    </a:ext>
                  </a:extLst>
                </a:gridCol>
                <a:gridCol w="1243476">
                  <a:extLst>
                    <a:ext uri="{9D8B030D-6E8A-4147-A177-3AD203B41FA5}">
                      <a16:colId xmlns:a16="http://schemas.microsoft.com/office/drawing/2014/main" val="3423548485"/>
                    </a:ext>
                  </a:extLst>
                </a:gridCol>
                <a:gridCol w="1243476">
                  <a:extLst>
                    <a:ext uri="{9D8B030D-6E8A-4147-A177-3AD203B41FA5}">
                      <a16:colId xmlns:a16="http://schemas.microsoft.com/office/drawing/2014/main" val="1686525672"/>
                    </a:ext>
                  </a:extLst>
                </a:gridCol>
              </a:tblGrid>
              <a:tr h="36468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EC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</a:rPr>
                        <a:t>50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nM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Ikaros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Aiolos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21088"/>
                  </a:ext>
                </a:extLst>
              </a:tr>
              <a:tr h="23420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LEN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888559"/>
                  </a:ext>
                </a:extLst>
              </a:tr>
              <a:tr h="23420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POM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909253"/>
                  </a:ext>
                </a:extLst>
              </a:tr>
              <a:tr h="23420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IBER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101679" marR="101679" marT="38129" marB="381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227600"/>
                  </a:ext>
                </a:extLst>
              </a:tr>
            </a:tbl>
          </a:graphicData>
        </a:graphic>
      </p:graphicFrame>
      <p:sp>
        <p:nvSpPr>
          <p:cNvPr id="13" name="Text Box 30">
            <a:extLst>
              <a:ext uri="{FF2B5EF4-FFF2-40B4-BE49-F238E27FC236}">
                <a16:creationId xmlns:a16="http://schemas.microsoft.com/office/drawing/2014/main" id="{2BEAC554-F77B-4719-A15B-8F7483F9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25" y="1756558"/>
            <a:ext cx="19288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LEN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2</a:t>
            </a:r>
          </a:p>
        </p:txBody>
      </p:sp>
      <p:sp>
        <p:nvSpPr>
          <p:cNvPr id="14" name="Text Box 30">
            <a:extLst>
              <a:ext uri="{FF2B5EF4-FFF2-40B4-BE49-F238E27FC236}">
                <a16:creationId xmlns:a16="http://schemas.microsoft.com/office/drawing/2014/main" id="{35933A41-84DC-40EE-9ECA-4B1EFB5CC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283" y="1756558"/>
            <a:ext cx="192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IBER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F4F221-E5F2-5943-A8AB-5DB90EE4E687}"/>
              </a:ext>
            </a:extLst>
          </p:cNvPr>
          <p:cNvSpPr/>
          <p:nvPr/>
        </p:nvSpPr>
        <p:spPr>
          <a:xfrm>
            <a:off x="833669" y="5116546"/>
            <a:ext cx="4023012" cy="267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DF1ABF87-7F4B-4559-A8A0-ABB1F55F9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" t="12038" r="69833" b="25589"/>
          <a:stretch/>
        </p:blipFill>
        <p:spPr>
          <a:xfrm>
            <a:off x="815256" y="2046168"/>
            <a:ext cx="2041906" cy="1910694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C1BF0948-3D6E-426F-BCB3-6E94F7C2F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6" t="12957" r="39570" b="26028"/>
          <a:stretch/>
        </p:blipFill>
        <p:spPr>
          <a:xfrm>
            <a:off x="2841773" y="2064336"/>
            <a:ext cx="2022489" cy="1892525"/>
          </a:xfrm>
          <a:prstGeom prst="rect">
            <a:avLst/>
          </a:prstGeom>
        </p:spPr>
      </p:pic>
      <p:sp>
        <p:nvSpPr>
          <p:cNvPr id="355" name="Rectangle 354">
            <a:extLst>
              <a:ext uri="{FF2B5EF4-FFF2-40B4-BE49-F238E27FC236}">
                <a16:creationId xmlns:a16="http://schemas.microsoft.com/office/drawing/2014/main" id="{246B6E9E-6168-4082-9ED2-8FBC6ACC6835}"/>
              </a:ext>
            </a:extLst>
          </p:cNvPr>
          <p:cNvSpPr/>
          <p:nvPr/>
        </p:nvSpPr>
        <p:spPr>
          <a:xfrm>
            <a:off x="433246" y="5772319"/>
            <a:ext cx="1013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DSMO, dimethylsulfoxide; EC</a:t>
            </a:r>
            <a:r>
              <a:rPr kumimoji="0" lang="en-US" sz="14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half 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maximal effective concentration; IL, interleukin; NK, natural killer; PBMC, peripheral blood mononuclear cell.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C7EDE4-D03D-9442-8808-4C662BA2873D}"/>
              </a:ext>
            </a:extLst>
          </p:cNvPr>
          <p:cNvGrpSpPr/>
          <p:nvPr/>
        </p:nvGrpSpPr>
        <p:grpSpPr>
          <a:xfrm>
            <a:off x="5410857" y="1654066"/>
            <a:ext cx="2936910" cy="3922475"/>
            <a:chOff x="5938654" y="1902698"/>
            <a:chExt cx="2280300" cy="3045521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FCDDE72-010E-48BD-9283-E5F29418BBAC}"/>
                </a:ext>
              </a:extLst>
            </p:cNvPr>
            <p:cNvSpPr txBox="1"/>
            <p:nvPr/>
          </p:nvSpPr>
          <p:spPr>
            <a:xfrm>
              <a:off x="6540581" y="1902698"/>
              <a:ext cx="1588140" cy="40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IL-2 Secretion by Treated PBMCs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543B0CD-41CE-4638-B375-5DA90898D1C4}"/>
                </a:ext>
              </a:extLst>
            </p:cNvPr>
            <p:cNvGrpSpPr/>
            <p:nvPr/>
          </p:nvGrpSpPr>
          <p:grpSpPr>
            <a:xfrm>
              <a:off x="6550455" y="2816611"/>
              <a:ext cx="1290297" cy="1516939"/>
              <a:chOff x="980877" y="1765934"/>
              <a:chExt cx="1764593" cy="2074545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2C77010D-2D77-4270-B1F3-F9EBE4B7B844}"/>
                  </a:ext>
                </a:extLst>
              </p:cNvPr>
              <p:cNvGrpSpPr/>
              <p:nvPr/>
            </p:nvGrpSpPr>
            <p:grpSpPr>
              <a:xfrm>
                <a:off x="980877" y="2028825"/>
                <a:ext cx="1764593" cy="1777365"/>
                <a:chOff x="980877" y="2028825"/>
                <a:chExt cx="1764593" cy="1777365"/>
              </a:xfrm>
            </p:grpSpPr>
            <p:sp>
              <p:nvSpPr>
                <p:cNvPr id="153" name="Isosceles Triangle 152">
                  <a:extLst>
                    <a:ext uri="{FF2B5EF4-FFF2-40B4-BE49-F238E27FC236}">
                      <a16:creationId xmlns:a16="http://schemas.microsoft.com/office/drawing/2014/main" id="{301CF82F-1B07-46ED-AFDD-172462984022}"/>
                    </a:ext>
                  </a:extLst>
                </p:cNvPr>
                <p:cNvSpPr/>
                <p:nvPr/>
              </p:nvSpPr>
              <p:spPr>
                <a:xfrm>
                  <a:off x="1320080" y="3737610"/>
                  <a:ext cx="68580" cy="68580"/>
                </a:xfrm>
                <a:prstGeom prst="triangle">
                  <a:avLst/>
                </a:prstGeom>
                <a:solidFill>
                  <a:schemeClr val="accent5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Isosceles Triangle 153">
                  <a:extLst>
                    <a:ext uri="{FF2B5EF4-FFF2-40B4-BE49-F238E27FC236}">
                      <a16:creationId xmlns:a16="http://schemas.microsoft.com/office/drawing/2014/main" id="{20F1E69D-7C57-457C-95E5-7DC5BABBE879}"/>
                    </a:ext>
                  </a:extLst>
                </p:cNvPr>
                <p:cNvSpPr/>
                <p:nvPr/>
              </p:nvSpPr>
              <p:spPr>
                <a:xfrm>
                  <a:off x="980877" y="3729990"/>
                  <a:ext cx="68580" cy="68580"/>
                </a:xfrm>
                <a:prstGeom prst="triangle">
                  <a:avLst/>
                </a:prstGeom>
                <a:solidFill>
                  <a:schemeClr val="accent5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Isosceles Triangle 154">
                  <a:extLst>
                    <a:ext uri="{FF2B5EF4-FFF2-40B4-BE49-F238E27FC236}">
                      <a16:creationId xmlns:a16="http://schemas.microsoft.com/office/drawing/2014/main" id="{F26C7583-2B2E-462E-8821-4D17A8C91EF7}"/>
                    </a:ext>
                  </a:extLst>
                </p:cNvPr>
                <p:cNvSpPr/>
                <p:nvPr/>
              </p:nvSpPr>
              <p:spPr>
                <a:xfrm>
                  <a:off x="1659283" y="3695700"/>
                  <a:ext cx="68580" cy="68580"/>
                </a:xfrm>
                <a:prstGeom prst="triangl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Isosceles Triangle 155">
                  <a:extLst>
                    <a:ext uri="{FF2B5EF4-FFF2-40B4-BE49-F238E27FC236}">
                      <a16:creationId xmlns:a16="http://schemas.microsoft.com/office/drawing/2014/main" id="{0E50FF87-E739-4B10-86A1-29692AC0BEA2}"/>
                    </a:ext>
                  </a:extLst>
                </p:cNvPr>
                <p:cNvSpPr/>
                <p:nvPr/>
              </p:nvSpPr>
              <p:spPr>
                <a:xfrm>
                  <a:off x="1998486" y="2588895"/>
                  <a:ext cx="68580" cy="68580"/>
                </a:xfrm>
                <a:prstGeom prst="triangl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Isosceles Triangle 156">
                  <a:extLst>
                    <a:ext uri="{FF2B5EF4-FFF2-40B4-BE49-F238E27FC236}">
                      <a16:creationId xmlns:a16="http://schemas.microsoft.com/office/drawing/2014/main" id="{A7CE9487-ADCF-44DB-B150-35FBFFAF0187}"/>
                    </a:ext>
                  </a:extLst>
                </p:cNvPr>
                <p:cNvSpPr/>
                <p:nvPr/>
              </p:nvSpPr>
              <p:spPr>
                <a:xfrm>
                  <a:off x="2337689" y="2154555"/>
                  <a:ext cx="68580" cy="68580"/>
                </a:xfrm>
                <a:prstGeom prst="triangl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Isosceles Triangle 157">
                  <a:extLst>
                    <a:ext uri="{FF2B5EF4-FFF2-40B4-BE49-F238E27FC236}">
                      <a16:creationId xmlns:a16="http://schemas.microsoft.com/office/drawing/2014/main" id="{B8BF348C-AA19-41A7-8D66-83B5E8CAEB96}"/>
                    </a:ext>
                  </a:extLst>
                </p:cNvPr>
                <p:cNvSpPr/>
                <p:nvPr/>
              </p:nvSpPr>
              <p:spPr>
                <a:xfrm>
                  <a:off x="2676890" y="2028825"/>
                  <a:ext cx="68580" cy="68580"/>
                </a:xfrm>
                <a:prstGeom prst="triangl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ADF8858-5991-4F44-8371-741267EA2296}"/>
                  </a:ext>
                </a:extLst>
              </p:cNvPr>
              <p:cNvGrpSpPr/>
              <p:nvPr/>
            </p:nvGrpSpPr>
            <p:grpSpPr>
              <a:xfrm>
                <a:off x="1998486" y="1765934"/>
                <a:ext cx="746984" cy="864870"/>
                <a:chOff x="1998486" y="1765934"/>
                <a:chExt cx="746984" cy="864870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5C58555A-EEAB-4A51-B19F-14DDD59288D6}"/>
                    </a:ext>
                  </a:extLst>
                </p:cNvPr>
                <p:cNvGrpSpPr/>
                <p:nvPr/>
              </p:nvGrpSpPr>
              <p:grpSpPr>
                <a:xfrm>
                  <a:off x="2676890" y="1765934"/>
                  <a:ext cx="68580" cy="278131"/>
                  <a:chOff x="2598420" y="2979420"/>
                  <a:chExt cx="68580" cy="160020"/>
                </a:xfrm>
              </p:grpSpPr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93EC8188-D790-4A30-BCF8-87657501598F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id="{2FC00950-BB2E-42BB-B344-6BCB3AAABAC4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35CED981-120D-4101-B6E0-F6758DB9655B}"/>
                    </a:ext>
                  </a:extLst>
                </p:cNvPr>
                <p:cNvGrpSpPr/>
                <p:nvPr/>
              </p:nvGrpSpPr>
              <p:grpSpPr>
                <a:xfrm>
                  <a:off x="2337689" y="1914525"/>
                  <a:ext cx="68580" cy="268605"/>
                  <a:chOff x="2598420" y="2979420"/>
                  <a:chExt cx="68580" cy="160020"/>
                </a:xfrm>
              </p:grpSpPr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0699C9F4-15D5-4A0D-B17D-EB5547A1F8DA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EDEA07C-661C-4767-AF97-39A8C448F5EF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E7EA9966-EA92-4037-89E3-E3F9D9546ACD}"/>
                    </a:ext>
                  </a:extLst>
                </p:cNvPr>
                <p:cNvGrpSpPr/>
                <p:nvPr/>
              </p:nvGrpSpPr>
              <p:grpSpPr>
                <a:xfrm>
                  <a:off x="1998486" y="2354579"/>
                  <a:ext cx="68580" cy="276225"/>
                  <a:chOff x="2598420" y="2979420"/>
                  <a:chExt cx="68580" cy="160020"/>
                </a:xfrm>
              </p:grpSpPr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A40BFEDE-5B84-4C3E-9F14-123289B2B3BD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6041DBFC-5277-4D90-A0D5-9A213311C3F9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8D26FBD-F4F5-4DA8-935A-7D543A0CD34F}"/>
                  </a:ext>
                </a:extLst>
              </p:cNvPr>
              <p:cNvSpPr/>
              <p:nvPr/>
            </p:nvSpPr>
            <p:spPr>
              <a:xfrm>
                <a:off x="1013460" y="2059428"/>
                <a:ext cx="1694180" cy="1781051"/>
              </a:xfrm>
              <a:custGeom>
                <a:avLst/>
                <a:gdLst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61440 w 1694180"/>
                  <a:gd name="connsiteY4" fmla="*/ 7112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61440 w 1694180"/>
                  <a:gd name="connsiteY4" fmla="*/ 71120 h 1780540"/>
                  <a:gd name="connsiteX5" fmla="*/ 1694180 w 1694180"/>
                  <a:gd name="connsiteY5" fmla="*/ 0 h 1780540"/>
                  <a:gd name="connsiteX0" fmla="*/ 0 w 1694180"/>
                  <a:gd name="connsiteY0" fmla="*/ 1787711 h 1787711"/>
                  <a:gd name="connsiteX1" fmla="*/ 360680 w 1694180"/>
                  <a:gd name="connsiteY1" fmla="*/ 1749611 h 1787711"/>
                  <a:gd name="connsiteX2" fmla="*/ 680720 w 1694180"/>
                  <a:gd name="connsiteY2" fmla="*/ 1523551 h 1787711"/>
                  <a:gd name="connsiteX3" fmla="*/ 1041400 w 1694180"/>
                  <a:gd name="connsiteY3" fmla="*/ 593911 h 1787711"/>
                  <a:gd name="connsiteX4" fmla="*/ 1361440 w 1694180"/>
                  <a:gd name="connsiteY4" fmla="*/ 78291 h 1787711"/>
                  <a:gd name="connsiteX5" fmla="*/ 1694180 w 1694180"/>
                  <a:gd name="connsiteY5" fmla="*/ 7171 h 1787711"/>
                  <a:gd name="connsiteX0" fmla="*/ 0 w 1694180"/>
                  <a:gd name="connsiteY0" fmla="*/ 1783487 h 1783487"/>
                  <a:gd name="connsiteX1" fmla="*/ 360680 w 1694180"/>
                  <a:gd name="connsiteY1" fmla="*/ 1745387 h 1783487"/>
                  <a:gd name="connsiteX2" fmla="*/ 680720 w 1694180"/>
                  <a:gd name="connsiteY2" fmla="*/ 1519327 h 1783487"/>
                  <a:gd name="connsiteX3" fmla="*/ 1041400 w 1694180"/>
                  <a:gd name="connsiteY3" fmla="*/ 589687 h 1783487"/>
                  <a:gd name="connsiteX4" fmla="*/ 1361440 w 1694180"/>
                  <a:gd name="connsiteY4" fmla="*/ 96927 h 1783487"/>
                  <a:gd name="connsiteX5" fmla="*/ 1694180 w 1694180"/>
                  <a:gd name="connsiteY5" fmla="*/ 2947 h 1783487"/>
                  <a:gd name="connsiteX0" fmla="*/ 0 w 1694180"/>
                  <a:gd name="connsiteY0" fmla="*/ 1782146 h 1782146"/>
                  <a:gd name="connsiteX1" fmla="*/ 360680 w 1694180"/>
                  <a:gd name="connsiteY1" fmla="*/ 1744046 h 1782146"/>
                  <a:gd name="connsiteX2" fmla="*/ 680720 w 1694180"/>
                  <a:gd name="connsiteY2" fmla="*/ 1517986 h 1782146"/>
                  <a:gd name="connsiteX3" fmla="*/ 1041400 w 1694180"/>
                  <a:gd name="connsiteY3" fmla="*/ 588346 h 1782146"/>
                  <a:gd name="connsiteX4" fmla="*/ 1361440 w 1694180"/>
                  <a:gd name="connsiteY4" fmla="*/ 95586 h 1782146"/>
                  <a:gd name="connsiteX5" fmla="*/ 1694180 w 1694180"/>
                  <a:gd name="connsiteY5" fmla="*/ 1606 h 1782146"/>
                  <a:gd name="connsiteX0" fmla="*/ 0 w 1694180"/>
                  <a:gd name="connsiteY0" fmla="*/ 1781656 h 1781656"/>
                  <a:gd name="connsiteX1" fmla="*/ 360680 w 1694180"/>
                  <a:gd name="connsiteY1" fmla="*/ 1743556 h 1781656"/>
                  <a:gd name="connsiteX2" fmla="*/ 680720 w 1694180"/>
                  <a:gd name="connsiteY2" fmla="*/ 1517496 h 1781656"/>
                  <a:gd name="connsiteX3" fmla="*/ 1041400 w 1694180"/>
                  <a:gd name="connsiteY3" fmla="*/ 587856 h 1781656"/>
                  <a:gd name="connsiteX4" fmla="*/ 1361440 w 1694180"/>
                  <a:gd name="connsiteY4" fmla="*/ 95096 h 1781656"/>
                  <a:gd name="connsiteX5" fmla="*/ 1694180 w 1694180"/>
                  <a:gd name="connsiteY5" fmla="*/ 1116 h 1781656"/>
                  <a:gd name="connsiteX0" fmla="*/ 0 w 1694180"/>
                  <a:gd name="connsiteY0" fmla="*/ 1783086 h 1783086"/>
                  <a:gd name="connsiteX1" fmla="*/ 360680 w 1694180"/>
                  <a:gd name="connsiteY1" fmla="*/ 1744986 h 1783086"/>
                  <a:gd name="connsiteX2" fmla="*/ 680720 w 1694180"/>
                  <a:gd name="connsiteY2" fmla="*/ 1518926 h 1783086"/>
                  <a:gd name="connsiteX3" fmla="*/ 1041400 w 1694180"/>
                  <a:gd name="connsiteY3" fmla="*/ 589286 h 1783086"/>
                  <a:gd name="connsiteX4" fmla="*/ 1361440 w 1694180"/>
                  <a:gd name="connsiteY4" fmla="*/ 96526 h 1783086"/>
                  <a:gd name="connsiteX5" fmla="*/ 1694180 w 1694180"/>
                  <a:gd name="connsiteY5" fmla="*/ 2546 h 1783086"/>
                  <a:gd name="connsiteX0" fmla="*/ 0 w 1694180"/>
                  <a:gd name="connsiteY0" fmla="*/ 1784950 h 1784950"/>
                  <a:gd name="connsiteX1" fmla="*/ 360680 w 1694180"/>
                  <a:gd name="connsiteY1" fmla="*/ 1746850 h 1784950"/>
                  <a:gd name="connsiteX2" fmla="*/ 680720 w 1694180"/>
                  <a:gd name="connsiteY2" fmla="*/ 1520790 h 1784950"/>
                  <a:gd name="connsiteX3" fmla="*/ 1041400 w 1694180"/>
                  <a:gd name="connsiteY3" fmla="*/ 591150 h 1784950"/>
                  <a:gd name="connsiteX4" fmla="*/ 1361440 w 1694180"/>
                  <a:gd name="connsiteY4" fmla="*/ 98390 h 1784950"/>
                  <a:gd name="connsiteX5" fmla="*/ 1694180 w 1694180"/>
                  <a:gd name="connsiteY5" fmla="*/ 4410 h 1784950"/>
                  <a:gd name="connsiteX0" fmla="*/ 0 w 1694180"/>
                  <a:gd name="connsiteY0" fmla="*/ 1784950 h 1784950"/>
                  <a:gd name="connsiteX1" fmla="*/ 360680 w 1694180"/>
                  <a:gd name="connsiteY1" fmla="*/ 1746850 h 1784950"/>
                  <a:gd name="connsiteX2" fmla="*/ 680720 w 1694180"/>
                  <a:gd name="connsiteY2" fmla="*/ 1520790 h 1784950"/>
                  <a:gd name="connsiteX3" fmla="*/ 1041400 w 1694180"/>
                  <a:gd name="connsiteY3" fmla="*/ 591150 h 1784950"/>
                  <a:gd name="connsiteX4" fmla="*/ 1361440 w 1694180"/>
                  <a:gd name="connsiteY4" fmla="*/ 98390 h 1784950"/>
                  <a:gd name="connsiteX5" fmla="*/ 1694180 w 1694180"/>
                  <a:gd name="connsiteY5" fmla="*/ 4410 h 1784950"/>
                  <a:gd name="connsiteX0" fmla="*/ 0 w 1694180"/>
                  <a:gd name="connsiteY0" fmla="*/ 1786393 h 1786393"/>
                  <a:gd name="connsiteX1" fmla="*/ 360680 w 1694180"/>
                  <a:gd name="connsiteY1" fmla="*/ 1748293 h 1786393"/>
                  <a:gd name="connsiteX2" fmla="*/ 680720 w 1694180"/>
                  <a:gd name="connsiteY2" fmla="*/ 1522233 h 1786393"/>
                  <a:gd name="connsiteX3" fmla="*/ 1041400 w 1694180"/>
                  <a:gd name="connsiteY3" fmla="*/ 592593 h 1786393"/>
                  <a:gd name="connsiteX4" fmla="*/ 1357630 w 1694180"/>
                  <a:gd name="connsiteY4" fmla="*/ 88403 h 1786393"/>
                  <a:gd name="connsiteX5" fmla="*/ 1694180 w 1694180"/>
                  <a:gd name="connsiteY5" fmla="*/ 5853 h 1786393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6393 h 1786393"/>
                  <a:gd name="connsiteX1" fmla="*/ 360680 w 1694180"/>
                  <a:gd name="connsiteY1" fmla="*/ 1748293 h 1786393"/>
                  <a:gd name="connsiteX2" fmla="*/ 680720 w 1694180"/>
                  <a:gd name="connsiteY2" fmla="*/ 1522233 h 1786393"/>
                  <a:gd name="connsiteX3" fmla="*/ 1041400 w 1694180"/>
                  <a:gd name="connsiteY3" fmla="*/ 592593 h 1786393"/>
                  <a:gd name="connsiteX4" fmla="*/ 1357630 w 1694180"/>
                  <a:gd name="connsiteY4" fmla="*/ 88403 h 1786393"/>
                  <a:gd name="connsiteX5" fmla="*/ 1694180 w 1694180"/>
                  <a:gd name="connsiteY5" fmla="*/ 5853 h 1786393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0540 h 1780540"/>
                  <a:gd name="connsiteX1" fmla="*/ 360680 w 1694180"/>
                  <a:gd name="connsiteY1" fmla="*/ 1742440 h 1780540"/>
                  <a:gd name="connsiteX2" fmla="*/ 680720 w 1694180"/>
                  <a:gd name="connsiteY2" fmla="*/ 1516380 h 1780540"/>
                  <a:gd name="connsiteX3" fmla="*/ 1041400 w 1694180"/>
                  <a:gd name="connsiteY3" fmla="*/ 586740 h 1780540"/>
                  <a:gd name="connsiteX4" fmla="*/ 1357630 w 1694180"/>
                  <a:gd name="connsiteY4" fmla="*/ 82550 h 1780540"/>
                  <a:gd name="connsiteX5" fmla="*/ 1694180 w 1694180"/>
                  <a:gd name="connsiteY5" fmla="*/ 0 h 1780540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  <a:gd name="connsiteX0" fmla="*/ 0 w 1694180"/>
                  <a:gd name="connsiteY0" fmla="*/ 1781051 h 1781051"/>
                  <a:gd name="connsiteX1" fmla="*/ 360680 w 1694180"/>
                  <a:gd name="connsiteY1" fmla="*/ 1742951 h 1781051"/>
                  <a:gd name="connsiteX2" fmla="*/ 680720 w 1694180"/>
                  <a:gd name="connsiteY2" fmla="*/ 1516891 h 1781051"/>
                  <a:gd name="connsiteX3" fmla="*/ 1041400 w 1694180"/>
                  <a:gd name="connsiteY3" fmla="*/ 587251 h 1781051"/>
                  <a:gd name="connsiteX4" fmla="*/ 1357630 w 1694180"/>
                  <a:gd name="connsiteY4" fmla="*/ 83061 h 1781051"/>
                  <a:gd name="connsiteX5" fmla="*/ 1694180 w 1694180"/>
                  <a:gd name="connsiteY5" fmla="*/ 511 h 178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4180" h="1781051">
                    <a:moveTo>
                      <a:pt x="0" y="1781051"/>
                    </a:moveTo>
                    <a:cubicBezTo>
                      <a:pt x="120227" y="1779781"/>
                      <a:pt x="277707" y="1758403"/>
                      <a:pt x="360680" y="1742951"/>
                    </a:cubicBezTo>
                    <a:cubicBezTo>
                      <a:pt x="443653" y="1727499"/>
                      <a:pt x="548217" y="1698078"/>
                      <a:pt x="680720" y="1516891"/>
                    </a:cubicBezTo>
                    <a:cubicBezTo>
                      <a:pt x="813223" y="1335704"/>
                      <a:pt x="940012" y="833843"/>
                      <a:pt x="1041400" y="587251"/>
                    </a:cubicBezTo>
                    <a:cubicBezTo>
                      <a:pt x="1142788" y="340659"/>
                      <a:pt x="1220258" y="180851"/>
                      <a:pt x="1357630" y="83061"/>
                    </a:cubicBezTo>
                    <a:cubicBezTo>
                      <a:pt x="1495002" y="-14729"/>
                      <a:pt x="1587077" y="1358"/>
                      <a:pt x="1694180" y="511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930F4229-763D-4AF2-A572-D30819874A96}"/>
                </a:ext>
              </a:extLst>
            </p:cNvPr>
            <p:cNvGrpSpPr/>
            <p:nvPr/>
          </p:nvGrpSpPr>
          <p:grpSpPr>
            <a:xfrm>
              <a:off x="6550454" y="2659206"/>
              <a:ext cx="1537834" cy="1654843"/>
              <a:chOff x="980877" y="1550669"/>
              <a:chExt cx="2103121" cy="2263141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3EEF13C5-5CD6-406C-9D85-69C834569D52}"/>
                  </a:ext>
                </a:extLst>
              </p:cNvPr>
              <p:cNvGrpSpPr/>
              <p:nvPr/>
            </p:nvGrpSpPr>
            <p:grpSpPr>
              <a:xfrm>
                <a:off x="980877" y="1823085"/>
                <a:ext cx="2103121" cy="1983105"/>
                <a:chOff x="980877" y="1823085"/>
                <a:chExt cx="2103121" cy="1983105"/>
              </a:xfrm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92E8B357-A684-4558-9218-4F80DDD060FF}"/>
                    </a:ext>
                  </a:extLst>
                </p:cNvPr>
                <p:cNvSpPr/>
                <p:nvPr/>
              </p:nvSpPr>
              <p:spPr>
                <a:xfrm>
                  <a:off x="980877" y="3731895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1C60F6C7-25A3-4A64-AF32-7AA7F1A9A0DB}"/>
                    </a:ext>
                  </a:extLst>
                </p:cNvPr>
                <p:cNvSpPr/>
                <p:nvPr/>
              </p:nvSpPr>
              <p:spPr>
                <a:xfrm>
                  <a:off x="1320080" y="3737610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8BF8DC87-6589-4A91-9968-4B06C68EFEE8}"/>
                    </a:ext>
                  </a:extLst>
                </p:cNvPr>
                <p:cNvSpPr/>
                <p:nvPr/>
              </p:nvSpPr>
              <p:spPr>
                <a:xfrm>
                  <a:off x="1659283" y="3728085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1B2A9808-845E-4AB1-BEBA-F302D184E9AD}"/>
                    </a:ext>
                  </a:extLst>
                </p:cNvPr>
                <p:cNvSpPr/>
                <p:nvPr/>
              </p:nvSpPr>
              <p:spPr>
                <a:xfrm>
                  <a:off x="1998486" y="3720465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EF1D960C-1398-47F6-ACB1-75FB1658AB01}"/>
                    </a:ext>
                  </a:extLst>
                </p:cNvPr>
                <p:cNvSpPr/>
                <p:nvPr/>
              </p:nvSpPr>
              <p:spPr>
                <a:xfrm>
                  <a:off x="2337689" y="2939415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5855743D-3D11-4118-A8C3-686877CCD1B1}"/>
                    </a:ext>
                  </a:extLst>
                </p:cNvPr>
                <p:cNvSpPr/>
                <p:nvPr/>
              </p:nvSpPr>
              <p:spPr>
                <a:xfrm>
                  <a:off x="2676890" y="1964055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5AA8BE57-9438-406C-8C4C-1B1ABB0163E9}"/>
                    </a:ext>
                  </a:extLst>
                </p:cNvPr>
                <p:cNvSpPr/>
                <p:nvPr/>
              </p:nvSpPr>
              <p:spPr>
                <a:xfrm>
                  <a:off x="3015418" y="1823085"/>
                  <a:ext cx="68580" cy="6858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1812C98A-D536-4DB7-A870-E2B0763DD597}"/>
                  </a:ext>
                </a:extLst>
              </p:cNvPr>
              <p:cNvGrpSpPr/>
              <p:nvPr/>
            </p:nvGrpSpPr>
            <p:grpSpPr>
              <a:xfrm>
                <a:off x="2337689" y="1550669"/>
                <a:ext cx="746309" cy="1417321"/>
                <a:chOff x="2337689" y="1550669"/>
                <a:chExt cx="746309" cy="1417321"/>
              </a:xfrm>
            </p:grpSpPr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A8E960EE-603F-43B3-A8D2-F67DAA0C2722}"/>
                    </a:ext>
                  </a:extLst>
                </p:cNvPr>
                <p:cNvGrpSpPr/>
                <p:nvPr/>
              </p:nvGrpSpPr>
              <p:grpSpPr>
                <a:xfrm>
                  <a:off x="3015418" y="1550669"/>
                  <a:ext cx="68580" cy="310515"/>
                  <a:chOff x="2598420" y="2979420"/>
                  <a:chExt cx="68580" cy="160020"/>
                </a:xfrm>
              </p:grpSpPr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40D6CE0C-CF40-4646-B5CD-E49823B97148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7F2BE2E4-5DB1-4E26-AE65-6D403F95D017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C5B86E9-C48A-4C36-9D2B-41C13C571AE2}"/>
                    </a:ext>
                  </a:extLst>
                </p:cNvPr>
                <p:cNvGrpSpPr/>
                <p:nvPr/>
              </p:nvGrpSpPr>
              <p:grpSpPr>
                <a:xfrm>
                  <a:off x="2337689" y="2781300"/>
                  <a:ext cx="68580" cy="186690"/>
                  <a:chOff x="2598420" y="2979420"/>
                  <a:chExt cx="68580" cy="160020"/>
                </a:xfrm>
              </p:grpSpPr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3AA9E3E5-91E6-43CD-806A-E69FBC63F9BE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1B168BCE-D84E-4223-B941-E2A03F6E6ED3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F05BABF-EB07-41EC-A56B-D737123A8B14}"/>
                  </a:ext>
                </a:extLst>
              </p:cNvPr>
              <p:cNvSpPr/>
              <p:nvPr/>
            </p:nvSpPr>
            <p:spPr>
              <a:xfrm>
                <a:off x="1014094" y="1823720"/>
                <a:ext cx="2033905" cy="1990090"/>
              </a:xfrm>
              <a:custGeom>
                <a:avLst/>
                <a:gdLst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706880 w 2032000"/>
                  <a:gd name="connsiteY5" fmla="*/ 198120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706880 w 2032000"/>
                  <a:gd name="connsiteY5" fmla="*/ 198120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706880 w 2032000"/>
                  <a:gd name="connsiteY5" fmla="*/ 198120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706880 w 2032000"/>
                  <a:gd name="connsiteY5" fmla="*/ 198120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706880 w 2032000"/>
                  <a:gd name="connsiteY5" fmla="*/ 198120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706880 w 2032000"/>
                  <a:gd name="connsiteY5" fmla="*/ 198120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95960 w 2032000"/>
                  <a:gd name="connsiteY2" fmla="*/ 1960880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2000"/>
                  <a:gd name="connsiteY0" fmla="*/ 2001520 h 2001520"/>
                  <a:gd name="connsiteX1" fmla="*/ 335280 w 2032000"/>
                  <a:gd name="connsiteY1" fmla="*/ 1976120 h 2001520"/>
                  <a:gd name="connsiteX2" fmla="*/ 678815 w 2032000"/>
                  <a:gd name="connsiteY2" fmla="*/ 1962785 h 2001520"/>
                  <a:gd name="connsiteX3" fmla="*/ 1016000 w 2032000"/>
                  <a:gd name="connsiteY3" fmla="*/ 1849120 h 2001520"/>
                  <a:gd name="connsiteX4" fmla="*/ 1356360 w 2032000"/>
                  <a:gd name="connsiteY4" fmla="*/ 1143000 h 2001520"/>
                  <a:gd name="connsiteX5" fmla="*/ 1680210 w 2032000"/>
                  <a:gd name="connsiteY5" fmla="*/ 241935 h 2001520"/>
                  <a:gd name="connsiteX6" fmla="*/ 2032000 w 2032000"/>
                  <a:gd name="connsiteY6" fmla="*/ 0 h 2001520"/>
                  <a:gd name="connsiteX0" fmla="*/ 0 w 2033905"/>
                  <a:gd name="connsiteY0" fmla="*/ 1990090 h 1990090"/>
                  <a:gd name="connsiteX1" fmla="*/ 337185 w 2033905"/>
                  <a:gd name="connsiteY1" fmla="*/ 1976120 h 1990090"/>
                  <a:gd name="connsiteX2" fmla="*/ 680720 w 2033905"/>
                  <a:gd name="connsiteY2" fmla="*/ 196278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76120 h 1990090"/>
                  <a:gd name="connsiteX2" fmla="*/ 680720 w 2033905"/>
                  <a:gd name="connsiteY2" fmla="*/ 196278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1360"/>
                  <a:gd name="connsiteX1" fmla="*/ 337185 w 2033905"/>
                  <a:gd name="connsiteY1" fmla="*/ 1991360 h 1991360"/>
                  <a:gd name="connsiteX2" fmla="*/ 680720 w 2033905"/>
                  <a:gd name="connsiteY2" fmla="*/ 1962785 h 1991360"/>
                  <a:gd name="connsiteX3" fmla="*/ 1017905 w 2033905"/>
                  <a:gd name="connsiteY3" fmla="*/ 1849120 h 1991360"/>
                  <a:gd name="connsiteX4" fmla="*/ 1358265 w 2033905"/>
                  <a:gd name="connsiteY4" fmla="*/ 1143000 h 1991360"/>
                  <a:gd name="connsiteX5" fmla="*/ 1682115 w 2033905"/>
                  <a:gd name="connsiteY5" fmla="*/ 241935 h 1991360"/>
                  <a:gd name="connsiteX6" fmla="*/ 2033905 w 2033905"/>
                  <a:gd name="connsiteY6" fmla="*/ 0 h 199136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0720 w 2033905"/>
                  <a:gd name="connsiteY2" fmla="*/ 196278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  <a:gd name="connsiteX0" fmla="*/ 0 w 2033905"/>
                  <a:gd name="connsiteY0" fmla="*/ 1990090 h 1990090"/>
                  <a:gd name="connsiteX1" fmla="*/ 337185 w 2033905"/>
                  <a:gd name="connsiteY1" fmla="*/ 1983740 h 1990090"/>
                  <a:gd name="connsiteX2" fmla="*/ 682625 w 2033905"/>
                  <a:gd name="connsiteY2" fmla="*/ 1974215 h 1990090"/>
                  <a:gd name="connsiteX3" fmla="*/ 1017905 w 2033905"/>
                  <a:gd name="connsiteY3" fmla="*/ 1849120 h 1990090"/>
                  <a:gd name="connsiteX4" fmla="*/ 1358265 w 2033905"/>
                  <a:gd name="connsiteY4" fmla="*/ 1143000 h 1990090"/>
                  <a:gd name="connsiteX5" fmla="*/ 1682115 w 2033905"/>
                  <a:gd name="connsiteY5" fmla="*/ 241935 h 1990090"/>
                  <a:gd name="connsiteX6" fmla="*/ 2033905 w 2033905"/>
                  <a:gd name="connsiteY6" fmla="*/ 0 h 199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3905" h="1990090">
                    <a:moveTo>
                      <a:pt x="0" y="1990090"/>
                    </a:moveTo>
                    <a:lnTo>
                      <a:pt x="337185" y="1983740"/>
                    </a:lnTo>
                    <a:lnTo>
                      <a:pt x="682625" y="1974215"/>
                    </a:lnTo>
                    <a:cubicBezTo>
                      <a:pt x="845608" y="1945428"/>
                      <a:pt x="848148" y="1966701"/>
                      <a:pt x="1017905" y="1849120"/>
                    </a:cubicBezTo>
                    <a:cubicBezTo>
                      <a:pt x="1187662" y="1731539"/>
                      <a:pt x="1253278" y="1418484"/>
                      <a:pt x="1358265" y="1143000"/>
                    </a:cubicBezTo>
                    <a:cubicBezTo>
                      <a:pt x="1463252" y="867516"/>
                      <a:pt x="1569508" y="432435"/>
                      <a:pt x="1682115" y="241935"/>
                    </a:cubicBezTo>
                    <a:cubicBezTo>
                      <a:pt x="1794722" y="68580"/>
                      <a:pt x="1921722" y="12700"/>
                      <a:pt x="2033905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B9CA0FE-773C-46C2-9D6C-2CBBE72B401E}"/>
                </a:ext>
              </a:extLst>
            </p:cNvPr>
            <p:cNvGrpSpPr/>
            <p:nvPr/>
          </p:nvGrpSpPr>
          <p:grpSpPr>
            <a:xfrm>
              <a:off x="6572885" y="3468520"/>
              <a:ext cx="1515402" cy="814885"/>
              <a:chOff x="1011555" y="2657475"/>
              <a:chExt cx="2072443" cy="1114425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F1A28A2-B2C7-44F8-B96A-24761C7F506C}"/>
                  </a:ext>
                </a:extLst>
              </p:cNvPr>
              <p:cNvGrpSpPr/>
              <p:nvPr/>
            </p:nvGrpSpPr>
            <p:grpSpPr>
              <a:xfrm>
                <a:off x="2337689" y="2828925"/>
                <a:ext cx="746309" cy="933450"/>
                <a:chOff x="2337689" y="2828925"/>
                <a:chExt cx="746309" cy="93345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5D033F9A-C603-4144-853E-5816D9DAA970}"/>
                    </a:ext>
                  </a:extLst>
                </p:cNvPr>
                <p:cNvSpPr/>
                <p:nvPr/>
              </p:nvSpPr>
              <p:spPr>
                <a:xfrm>
                  <a:off x="2337689" y="3693795"/>
                  <a:ext cx="68580" cy="6858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70A7032B-7B42-438D-93DD-A830BEFD8631}"/>
                    </a:ext>
                  </a:extLst>
                </p:cNvPr>
                <p:cNvSpPr/>
                <p:nvPr/>
              </p:nvSpPr>
              <p:spPr>
                <a:xfrm>
                  <a:off x="2676890" y="3238500"/>
                  <a:ext cx="68580" cy="6858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A93550FA-5A05-4B8E-8B36-68D606F79DD6}"/>
                    </a:ext>
                  </a:extLst>
                </p:cNvPr>
                <p:cNvSpPr/>
                <p:nvPr/>
              </p:nvSpPr>
              <p:spPr>
                <a:xfrm>
                  <a:off x="3015418" y="2828925"/>
                  <a:ext cx="68580" cy="6858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27ED6C93-6EDC-4DD6-8D7A-4B8E328CB03F}"/>
                  </a:ext>
                </a:extLst>
              </p:cNvPr>
              <p:cNvGrpSpPr/>
              <p:nvPr/>
            </p:nvGrpSpPr>
            <p:grpSpPr>
              <a:xfrm>
                <a:off x="2676890" y="2657475"/>
                <a:ext cx="407108" cy="613410"/>
                <a:chOff x="2676890" y="2657475"/>
                <a:chExt cx="407108" cy="613410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25B2204B-4D30-4B09-B34D-D1CB82BE97D1}"/>
                    </a:ext>
                  </a:extLst>
                </p:cNvPr>
                <p:cNvGrpSpPr/>
                <p:nvPr/>
              </p:nvGrpSpPr>
              <p:grpSpPr>
                <a:xfrm>
                  <a:off x="2676890" y="3124200"/>
                  <a:ext cx="68580" cy="146685"/>
                  <a:chOff x="2598420" y="2979420"/>
                  <a:chExt cx="68580" cy="160020"/>
                </a:xfrm>
              </p:grpSpPr>
              <p:cxnSp>
                <p:nvCxnSpPr>
                  <p:cNvPr id="187" name="Straight Connector 186">
                    <a:extLst>
                      <a:ext uri="{FF2B5EF4-FFF2-40B4-BE49-F238E27FC236}">
                        <a16:creationId xmlns:a16="http://schemas.microsoft.com/office/drawing/2014/main" id="{45053033-A16C-4700-B34E-BE1C55B90B4D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>
                    <a:extLst>
                      <a:ext uri="{FF2B5EF4-FFF2-40B4-BE49-F238E27FC236}">
                        <a16:creationId xmlns:a16="http://schemas.microsoft.com/office/drawing/2014/main" id="{B5FCCBA2-3A85-4D5B-9175-4F4DD6924E1F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50FA1D3B-06CB-4468-814B-C6DB5FA41EF1}"/>
                    </a:ext>
                  </a:extLst>
                </p:cNvPr>
                <p:cNvGrpSpPr/>
                <p:nvPr/>
              </p:nvGrpSpPr>
              <p:grpSpPr>
                <a:xfrm>
                  <a:off x="3015418" y="2657475"/>
                  <a:ext cx="68580" cy="205740"/>
                  <a:chOff x="2598420" y="2979420"/>
                  <a:chExt cx="68580" cy="160020"/>
                </a:xfrm>
              </p:grpSpPr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E305927F-95F0-4D88-A003-B719172671E7}"/>
                      </a:ext>
                    </a:extLst>
                  </p:cNvPr>
                  <p:cNvCxnSpPr/>
                  <p:nvPr/>
                </p:nvCxnSpPr>
                <p:spPr>
                  <a:xfrm>
                    <a:off x="2598420" y="2979420"/>
                    <a:ext cx="68580" cy="0"/>
                  </a:xfrm>
                  <a:prstGeom prst="line">
                    <a:avLst/>
                  </a:prstGeom>
                  <a:ln w="95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:a16="http://schemas.microsoft.com/office/drawing/2014/main" id="{8A2A0D9C-79F2-4DD6-AFD6-E746215B10E8}"/>
                      </a:ext>
                    </a:extLst>
                  </p:cNvPr>
                  <p:cNvCxnSpPr/>
                  <p:nvPr/>
                </p:nvCxnSpPr>
                <p:spPr>
                  <a:xfrm>
                    <a:off x="2632710" y="2979420"/>
                    <a:ext cx="0" cy="160020"/>
                  </a:xfrm>
                  <a:prstGeom prst="line">
                    <a:avLst/>
                  </a:prstGeom>
                  <a:ln w="95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537F0D43-4968-4191-BC60-3CF2141F26C2}"/>
                  </a:ext>
                </a:extLst>
              </p:cNvPr>
              <p:cNvSpPr/>
              <p:nvPr/>
            </p:nvSpPr>
            <p:spPr>
              <a:xfrm>
                <a:off x="1011555" y="2853690"/>
                <a:ext cx="2038350" cy="918210"/>
              </a:xfrm>
              <a:custGeom>
                <a:avLst/>
                <a:gdLst>
                  <a:gd name="connsiteX0" fmla="*/ 0 w 2038350"/>
                  <a:gd name="connsiteY0" fmla="*/ 914400 h 918210"/>
                  <a:gd name="connsiteX1" fmla="*/ 346710 w 2038350"/>
                  <a:gd name="connsiteY1" fmla="*/ 918210 h 918210"/>
                  <a:gd name="connsiteX2" fmla="*/ 676275 w 2038350"/>
                  <a:gd name="connsiteY2" fmla="*/ 908685 h 918210"/>
                  <a:gd name="connsiteX3" fmla="*/ 1026795 w 2038350"/>
                  <a:gd name="connsiteY3" fmla="*/ 906780 h 918210"/>
                  <a:gd name="connsiteX4" fmla="*/ 1352550 w 2038350"/>
                  <a:gd name="connsiteY4" fmla="*/ 843915 h 918210"/>
                  <a:gd name="connsiteX5" fmla="*/ 1697355 w 2038350"/>
                  <a:gd name="connsiteY5" fmla="*/ 413385 h 918210"/>
                  <a:gd name="connsiteX6" fmla="*/ 2038350 w 2038350"/>
                  <a:gd name="connsiteY6" fmla="*/ 0 h 918210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76275 w 2038350"/>
                  <a:gd name="connsiteY2" fmla="*/ 908685 h 920115"/>
                  <a:gd name="connsiteX3" fmla="*/ 1026795 w 2038350"/>
                  <a:gd name="connsiteY3" fmla="*/ 920115 h 920115"/>
                  <a:gd name="connsiteX4" fmla="*/ 1352550 w 2038350"/>
                  <a:gd name="connsiteY4" fmla="*/ 84391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76275 w 2038350"/>
                  <a:gd name="connsiteY2" fmla="*/ 908685 h 920115"/>
                  <a:gd name="connsiteX3" fmla="*/ 1026795 w 2038350"/>
                  <a:gd name="connsiteY3" fmla="*/ 920115 h 920115"/>
                  <a:gd name="connsiteX4" fmla="*/ 1352550 w 2038350"/>
                  <a:gd name="connsiteY4" fmla="*/ 84391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2550 w 2038350"/>
                  <a:gd name="connsiteY4" fmla="*/ 84391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2550 w 2038350"/>
                  <a:gd name="connsiteY4" fmla="*/ 84391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75410 w 2038350"/>
                  <a:gd name="connsiteY4" fmla="*/ 822960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09625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19150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86840 w 2038350"/>
                  <a:gd name="connsiteY4" fmla="*/ 819150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697355 w 2038350"/>
                  <a:gd name="connsiteY5" fmla="*/ 413385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701165 w 2038350"/>
                  <a:gd name="connsiteY5" fmla="*/ 419100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701165 w 2038350"/>
                  <a:gd name="connsiteY5" fmla="*/ 419100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701165 w 2038350"/>
                  <a:gd name="connsiteY5" fmla="*/ 419100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701165 w 2038350"/>
                  <a:gd name="connsiteY5" fmla="*/ 419100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701165 w 2038350"/>
                  <a:gd name="connsiteY5" fmla="*/ 419100 h 920115"/>
                  <a:gd name="connsiteX6" fmla="*/ 2038350 w 2038350"/>
                  <a:gd name="connsiteY6" fmla="*/ 0 h 920115"/>
                  <a:gd name="connsiteX0" fmla="*/ 0 w 2038350"/>
                  <a:gd name="connsiteY0" fmla="*/ 914400 h 920115"/>
                  <a:gd name="connsiteX1" fmla="*/ 346710 w 2038350"/>
                  <a:gd name="connsiteY1" fmla="*/ 918210 h 920115"/>
                  <a:gd name="connsiteX2" fmla="*/ 691515 w 2038350"/>
                  <a:gd name="connsiteY2" fmla="*/ 912495 h 920115"/>
                  <a:gd name="connsiteX3" fmla="*/ 1026795 w 2038350"/>
                  <a:gd name="connsiteY3" fmla="*/ 920115 h 920115"/>
                  <a:gd name="connsiteX4" fmla="*/ 1350645 w 2038350"/>
                  <a:gd name="connsiteY4" fmla="*/ 834390 h 920115"/>
                  <a:gd name="connsiteX5" fmla="*/ 1701165 w 2038350"/>
                  <a:gd name="connsiteY5" fmla="*/ 419100 h 920115"/>
                  <a:gd name="connsiteX6" fmla="*/ 2038350 w 2038350"/>
                  <a:gd name="connsiteY6" fmla="*/ 0 h 920115"/>
                  <a:gd name="connsiteX0" fmla="*/ 0 w 2038350"/>
                  <a:gd name="connsiteY0" fmla="*/ 914400 h 918210"/>
                  <a:gd name="connsiteX1" fmla="*/ 346710 w 2038350"/>
                  <a:gd name="connsiteY1" fmla="*/ 918210 h 918210"/>
                  <a:gd name="connsiteX2" fmla="*/ 691515 w 2038350"/>
                  <a:gd name="connsiteY2" fmla="*/ 912495 h 918210"/>
                  <a:gd name="connsiteX3" fmla="*/ 1026795 w 2038350"/>
                  <a:gd name="connsiteY3" fmla="*/ 916305 h 918210"/>
                  <a:gd name="connsiteX4" fmla="*/ 1350645 w 2038350"/>
                  <a:gd name="connsiteY4" fmla="*/ 834390 h 918210"/>
                  <a:gd name="connsiteX5" fmla="*/ 1701165 w 2038350"/>
                  <a:gd name="connsiteY5" fmla="*/ 419100 h 918210"/>
                  <a:gd name="connsiteX6" fmla="*/ 2038350 w 2038350"/>
                  <a:gd name="connsiteY6" fmla="*/ 0 h 918210"/>
                  <a:gd name="connsiteX0" fmla="*/ 0 w 2038350"/>
                  <a:gd name="connsiteY0" fmla="*/ 914400 h 918210"/>
                  <a:gd name="connsiteX1" fmla="*/ 346710 w 2038350"/>
                  <a:gd name="connsiteY1" fmla="*/ 918210 h 918210"/>
                  <a:gd name="connsiteX2" fmla="*/ 691515 w 2038350"/>
                  <a:gd name="connsiteY2" fmla="*/ 912495 h 918210"/>
                  <a:gd name="connsiteX3" fmla="*/ 1026795 w 2038350"/>
                  <a:gd name="connsiteY3" fmla="*/ 916305 h 918210"/>
                  <a:gd name="connsiteX4" fmla="*/ 1350645 w 2038350"/>
                  <a:gd name="connsiteY4" fmla="*/ 834390 h 918210"/>
                  <a:gd name="connsiteX5" fmla="*/ 1701165 w 2038350"/>
                  <a:gd name="connsiteY5" fmla="*/ 419100 h 918210"/>
                  <a:gd name="connsiteX6" fmla="*/ 2038350 w 2038350"/>
                  <a:gd name="connsiteY6" fmla="*/ 0 h 918210"/>
                  <a:gd name="connsiteX0" fmla="*/ 0 w 2038350"/>
                  <a:gd name="connsiteY0" fmla="*/ 914400 h 918210"/>
                  <a:gd name="connsiteX1" fmla="*/ 346710 w 2038350"/>
                  <a:gd name="connsiteY1" fmla="*/ 918210 h 918210"/>
                  <a:gd name="connsiteX2" fmla="*/ 691515 w 2038350"/>
                  <a:gd name="connsiteY2" fmla="*/ 912495 h 918210"/>
                  <a:gd name="connsiteX3" fmla="*/ 1026795 w 2038350"/>
                  <a:gd name="connsiteY3" fmla="*/ 916305 h 918210"/>
                  <a:gd name="connsiteX4" fmla="*/ 1350645 w 2038350"/>
                  <a:gd name="connsiteY4" fmla="*/ 834390 h 918210"/>
                  <a:gd name="connsiteX5" fmla="*/ 1701165 w 2038350"/>
                  <a:gd name="connsiteY5" fmla="*/ 419100 h 918210"/>
                  <a:gd name="connsiteX6" fmla="*/ 2038350 w 2038350"/>
                  <a:gd name="connsiteY6" fmla="*/ 0 h 918210"/>
                  <a:gd name="connsiteX0" fmla="*/ 0 w 2038350"/>
                  <a:gd name="connsiteY0" fmla="*/ 914400 h 918210"/>
                  <a:gd name="connsiteX1" fmla="*/ 346710 w 2038350"/>
                  <a:gd name="connsiteY1" fmla="*/ 918210 h 918210"/>
                  <a:gd name="connsiteX2" fmla="*/ 691515 w 2038350"/>
                  <a:gd name="connsiteY2" fmla="*/ 912495 h 918210"/>
                  <a:gd name="connsiteX3" fmla="*/ 1026795 w 2038350"/>
                  <a:gd name="connsiteY3" fmla="*/ 916305 h 918210"/>
                  <a:gd name="connsiteX4" fmla="*/ 1350645 w 2038350"/>
                  <a:gd name="connsiteY4" fmla="*/ 834390 h 918210"/>
                  <a:gd name="connsiteX5" fmla="*/ 1701165 w 2038350"/>
                  <a:gd name="connsiteY5" fmla="*/ 419100 h 918210"/>
                  <a:gd name="connsiteX6" fmla="*/ 2038350 w 2038350"/>
                  <a:gd name="connsiteY6" fmla="*/ 0 h 918210"/>
                  <a:gd name="connsiteX0" fmla="*/ 0 w 2038350"/>
                  <a:gd name="connsiteY0" fmla="*/ 914400 h 918210"/>
                  <a:gd name="connsiteX1" fmla="*/ 346710 w 2038350"/>
                  <a:gd name="connsiteY1" fmla="*/ 918210 h 918210"/>
                  <a:gd name="connsiteX2" fmla="*/ 691515 w 2038350"/>
                  <a:gd name="connsiteY2" fmla="*/ 912495 h 918210"/>
                  <a:gd name="connsiteX3" fmla="*/ 1026795 w 2038350"/>
                  <a:gd name="connsiteY3" fmla="*/ 916305 h 918210"/>
                  <a:gd name="connsiteX4" fmla="*/ 1350645 w 2038350"/>
                  <a:gd name="connsiteY4" fmla="*/ 834390 h 918210"/>
                  <a:gd name="connsiteX5" fmla="*/ 1701165 w 2038350"/>
                  <a:gd name="connsiteY5" fmla="*/ 419100 h 918210"/>
                  <a:gd name="connsiteX6" fmla="*/ 2038350 w 2038350"/>
                  <a:gd name="connsiteY6" fmla="*/ 0 h 91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8350" h="918210">
                    <a:moveTo>
                      <a:pt x="0" y="914400"/>
                    </a:moveTo>
                    <a:lnTo>
                      <a:pt x="346710" y="918210"/>
                    </a:lnTo>
                    <a:lnTo>
                      <a:pt x="691515" y="912495"/>
                    </a:lnTo>
                    <a:lnTo>
                      <a:pt x="1026795" y="916305"/>
                    </a:lnTo>
                    <a:cubicBezTo>
                      <a:pt x="1131252" y="906780"/>
                      <a:pt x="1221105" y="896302"/>
                      <a:pt x="1350645" y="834390"/>
                    </a:cubicBezTo>
                    <a:cubicBezTo>
                      <a:pt x="1480185" y="772478"/>
                      <a:pt x="1611313" y="579120"/>
                      <a:pt x="1701165" y="419100"/>
                    </a:cubicBezTo>
                    <a:cubicBezTo>
                      <a:pt x="1791017" y="259080"/>
                      <a:pt x="1905635" y="90170"/>
                      <a:pt x="2038350" y="0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C9CB8203-5C25-47C3-9AD7-550C82D1A730}"/>
                </a:ext>
              </a:extLst>
            </p:cNvPr>
            <p:cNvGrpSpPr/>
            <p:nvPr/>
          </p:nvGrpSpPr>
          <p:grpSpPr>
            <a:xfrm>
              <a:off x="5981509" y="2392055"/>
              <a:ext cx="502062" cy="2021428"/>
              <a:chOff x="202796" y="1185318"/>
              <a:chExt cx="686612" cy="2764479"/>
            </a:xfrm>
          </p:grpSpPr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ABA3BB44-B2E8-4BB8-B709-36BDC84DCF7B}"/>
                  </a:ext>
                </a:extLst>
              </p:cNvPr>
              <p:cNvSpPr txBox="1"/>
              <p:nvPr/>
            </p:nvSpPr>
            <p:spPr>
              <a:xfrm>
                <a:off x="202796" y="1185318"/>
                <a:ext cx="686612" cy="336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1,500</a:t>
                </a: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C1CC162-5AAE-41D5-BB8A-E4AAA5050395}"/>
                  </a:ext>
                </a:extLst>
              </p:cNvPr>
              <p:cNvSpPr txBox="1"/>
              <p:nvPr/>
            </p:nvSpPr>
            <p:spPr>
              <a:xfrm>
                <a:off x="202796" y="1994569"/>
                <a:ext cx="686612" cy="336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1,000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F38F048-CAE3-4BED-AD6C-F2EF6ADC1521}"/>
                  </a:ext>
                </a:extLst>
              </p:cNvPr>
              <p:cNvSpPr txBox="1"/>
              <p:nvPr/>
            </p:nvSpPr>
            <p:spPr>
              <a:xfrm>
                <a:off x="347486" y="2803817"/>
                <a:ext cx="541922" cy="336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500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E77D711-B3FE-4EDA-BAB5-C126BE04A4A9}"/>
                  </a:ext>
                </a:extLst>
              </p:cNvPr>
              <p:cNvSpPr txBox="1"/>
              <p:nvPr/>
            </p:nvSpPr>
            <p:spPr>
              <a:xfrm>
                <a:off x="540402" y="3613068"/>
                <a:ext cx="349006" cy="336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7604031-04D3-4405-9408-61EC9B7D8E14}"/>
                </a:ext>
              </a:extLst>
            </p:cNvPr>
            <p:cNvSpPr txBox="1"/>
            <p:nvPr/>
          </p:nvSpPr>
          <p:spPr>
            <a:xfrm>
              <a:off x="6313197" y="4733149"/>
              <a:ext cx="1905757" cy="215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Compound Concentration (nM)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640BEA51-598E-4D9E-AD75-21BA75F2E157}"/>
                </a:ext>
              </a:extLst>
            </p:cNvPr>
            <p:cNvSpPr txBox="1"/>
            <p:nvPr/>
          </p:nvSpPr>
          <p:spPr>
            <a:xfrm rot="16200000">
              <a:off x="5363392" y="3299034"/>
              <a:ext cx="1365594" cy="215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Secreted IL-2 (ng/mL)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6AE19EF-7616-432E-A00F-B8CF7C0778FA}"/>
                </a:ext>
              </a:extLst>
            </p:cNvPr>
            <p:cNvGrpSpPr/>
            <p:nvPr/>
          </p:nvGrpSpPr>
          <p:grpSpPr>
            <a:xfrm>
              <a:off x="6479941" y="4380951"/>
              <a:ext cx="1575993" cy="499341"/>
              <a:chOff x="4685787" y="4170897"/>
              <a:chExt cx="1575993" cy="499341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16864D33-CE47-4C31-B87A-BCB88DD4A981}"/>
                  </a:ext>
                </a:extLst>
              </p:cNvPr>
              <p:cNvSpPr txBox="1"/>
              <p:nvPr/>
            </p:nvSpPr>
            <p:spPr>
              <a:xfrm rot="18858789">
                <a:off x="4682302" y="4221750"/>
                <a:ext cx="198143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7311F315-AA58-4484-B019-9FDA74CECAD1}"/>
                  </a:ext>
                </a:extLst>
              </p:cNvPr>
              <p:cNvSpPr txBox="1"/>
              <p:nvPr/>
            </p:nvSpPr>
            <p:spPr>
              <a:xfrm rot="18858789">
                <a:off x="4854970" y="4252718"/>
                <a:ext cx="280288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0.1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D06B4F47-A3DA-4F71-89A9-4D31DD3BEB5A}"/>
                  </a:ext>
                </a:extLst>
              </p:cNvPr>
              <p:cNvSpPr txBox="1"/>
              <p:nvPr/>
            </p:nvSpPr>
            <p:spPr>
              <a:xfrm rot="18858789">
                <a:off x="5178362" y="4221750"/>
                <a:ext cx="198143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5BA5D496-E76C-4221-ADEB-0B4ADDFFC0CA}"/>
                  </a:ext>
                </a:extLst>
              </p:cNvPr>
              <p:cNvSpPr txBox="1"/>
              <p:nvPr/>
            </p:nvSpPr>
            <p:spPr>
              <a:xfrm rot="18858789">
                <a:off x="5376150" y="4242396"/>
                <a:ext cx="252906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5747930A-0BC7-4413-956E-123E2FD5825D}"/>
                  </a:ext>
                </a:extLst>
              </p:cNvPr>
              <p:cNvSpPr txBox="1"/>
              <p:nvPr/>
            </p:nvSpPr>
            <p:spPr>
              <a:xfrm rot="18858789">
                <a:off x="5573939" y="4263042"/>
                <a:ext cx="307669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99DDA724-17B6-4B2A-804D-54D398C06F26}"/>
                  </a:ext>
                </a:extLst>
              </p:cNvPr>
              <p:cNvSpPr txBox="1"/>
              <p:nvPr/>
            </p:nvSpPr>
            <p:spPr>
              <a:xfrm rot="18858789">
                <a:off x="5758037" y="4283688"/>
                <a:ext cx="389814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1,000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2426C474-F3C1-4668-9DB0-DB7DB4040DBE}"/>
                  </a:ext>
                </a:extLst>
              </p:cNvPr>
              <p:cNvSpPr txBox="1"/>
              <p:nvPr/>
            </p:nvSpPr>
            <p:spPr>
              <a:xfrm rot="18858789">
                <a:off x="5916523" y="4324981"/>
                <a:ext cx="499341" cy="191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100,000</a:t>
                </a:r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EA144AF-AB48-4A61-B2D4-65DD1A81EDB1}"/>
                </a:ext>
              </a:extLst>
            </p:cNvPr>
            <p:cNvGrpSpPr/>
            <p:nvPr/>
          </p:nvGrpSpPr>
          <p:grpSpPr>
            <a:xfrm>
              <a:off x="6458200" y="2481255"/>
              <a:ext cx="1605506" cy="1941059"/>
              <a:chOff x="854712" y="1307306"/>
              <a:chExt cx="2195669" cy="2654566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CAF53E9D-85BE-47FF-8639-735A6A58216E}"/>
                  </a:ext>
                </a:extLst>
              </p:cNvPr>
              <p:cNvGrpSpPr/>
              <p:nvPr/>
            </p:nvGrpSpPr>
            <p:grpSpPr>
              <a:xfrm>
                <a:off x="854712" y="1307306"/>
                <a:ext cx="54864" cy="2599699"/>
                <a:chOff x="854712" y="1307306"/>
                <a:chExt cx="54864" cy="2599699"/>
              </a:xfrm>
            </p:grpSpPr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340BCBFE-2A93-4F38-BF2A-7F313F3BB366}"/>
                    </a:ext>
                  </a:extLst>
                </p:cNvPr>
                <p:cNvCxnSpPr/>
                <p:nvPr/>
              </p:nvCxnSpPr>
              <p:spPr>
                <a:xfrm>
                  <a:off x="854712" y="2116930"/>
                  <a:ext cx="54864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8864F11B-CC2F-4C60-B3F2-11E75D449AAA}"/>
                    </a:ext>
                  </a:extLst>
                </p:cNvPr>
                <p:cNvCxnSpPr/>
                <p:nvPr/>
              </p:nvCxnSpPr>
              <p:spPr>
                <a:xfrm>
                  <a:off x="854712" y="2926554"/>
                  <a:ext cx="54864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672949A7-6E59-4C83-AFE9-3BC82ABAC291}"/>
                    </a:ext>
                  </a:extLst>
                </p:cNvPr>
                <p:cNvSpPr/>
                <p:nvPr/>
              </p:nvSpPr>
              <p:spPr>
                <a:xfrm>
                  <a:off x="854712" y="1307306"/>
                  <a:ext cx="54864" cy="2599699"/>
                </a:xfrm>
                <a:custGeom>
                  <a:avLst/>
                  <a:gdLst>
                    <a:gd name="connsiteX0" fmla="*/ 0 w 340963"/>
                    <a:gd name="connsiteY0" fmla="*/ 0 h 1728061"/>
                    <a:gd name="connsiteX1" fmla="*/ 340963 w 340963"/>
                    <a:gd name="connsiteY1" fmla="*/ 0 h 1728061"/>
                    <a:gd name="connsiteX2" fmla="*/ 340963 w 340963"/>
                    <a:gd name="connsiteY2" fmla="*/ 1728061 h 172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0963" h="1728061">
                      <a:moveTo>
                        <a:pt x="0" y="0"/>
                      </a:moveTo>
                      <a:lnTo>
                        <a:pt x="340963" y="0"/>
                      </a:lnTo>
                      <a:lnTo>
                        <a:pt x="340963" y="1728061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284B9149-5ABB-4429-A47B-68B8A6DFC878}"/>
                    </a:ext>
                  </a:extLst>
                </p:cNvPr>
                <p:cNvCxnSpPr/>
                <p:nvPr/>
              </p:nvCxnSpPr>
              <p:spPr>
                <a:xfrm>
                  <a:off x="854712" y="3736177"/>
                  <a:ext cx="54864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C1D09D18-F096-4DA4-AA03-733D2D2709A2}"/>
                  </a:ext>
                </a:extLst>
              </p:cNvPr>
              <p:cNvGrpSpPr/>
              <p:nvPr/>
            </p:nvGrpSpPr>
            <p:grpSpPr>
              <a:xfrm>
                <a:off x="909576" y="3907008"/>
                <a:ext cx="2140805" cy="54864"/>
                <a:chOff x="909576" y="3907008"/>
                <a:chExt cx="2140805" cy="54864"/>
              </a:xfrm>
            </p:grpSpPr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76B83B0E-B64D-4E5A-9EAC-1C40A966995D}"/>
                    </a:ext>
                  </a:extLst>
                </p:cNvPr>
                <p:cNvCxnSpPr/>
                <p:nvPr/>
              </p:nvCxnSpPr>
              <p:spPr>
                <a:xfrm>
                  <a:off x="1015167" y="3907008"/>
                  <a:ext cx="0" cy="548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1EDDF0A4-F245-47D2-B2BB-932C5365B682}"/>
                    </a:ext>
                  </a:extLst>
                </p:cNvPr>
                <p:cNvCxnSpPr/>
                <p:nvPr/>
              </p:nvCxnSpPr>
              <p:spPr>
                <a:xfrm>
                  <a:off x="1354369" y="3907008"/>
                  <a:ext cx="0" cy="548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824B7B4A-6D73-4957-9030-DA931232660A}"/>
                    </a:ext>
                  </a:extLst>
                </p:cNvPr>
                <p:cNvCxnSpPr/>
                <p:nvPr/>
              </p:nvCxnSpPr>
              <p:spPr>
                <a:xfrm>
                  <a:off x="1693571" y="3907008"/>
                  <a:ext cx="0" cy="548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C88B95D6-2336-48E3-A572-ABD0DF91D479}"/>
                    </a:ext>
                  </a:extLst>
                </p:cNvPr>
                <p:cNvCxnSpPr/>
                <p:nvPr/>
              </p:nvCxnSpPr>
              <p:spPr>
                <a:xfrm>
                  <a:off x="2032773" y="3907008"/>
                  <a:ext cx="0" cy="548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A8CD75F9-98A3-4A49-9D5F-DAA68AE4DDD5}"/>
                    </a:ext>
                  </a:extLst>
                </p:cNvPr>
                <p:cNvCxnSpPr/>
                <p:nvPr/>
              </p:nvCxnSpPr>
              <p:spPr>
                <a:xfrm>
                  <a:off x="2371975" y="3907008"/>
                  <a:ext cx="0" cy="548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7FD5E598-6E36-42C6-87A9-7E0BFE196614}"/>
                    </a:ext>
                  </a:extLst>
                </p:cNvPr>
                <p:cNvCxnSpPr/>
                <p:nvPr/>
              </p:nvCxnSpPr>
              <p:spPr>
                <a:xfrm>
                  <a:off x="2711177" y="3907008"/>
                  <a:ext cx="0" cy="548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0C5B193E-B79B-440C-A47B-CA14500CB93B}"/>
                    </a:ext>
                  </a:extLst>
                </p:cNvPr>
                <p:cNvSpPr/>
                <p:nvPr/>
              </p:nvSpPr>
              <p:spPr>
                <a:xfrm>
                  <a:off x="909576" y="3907008"/>
                  <a:ext cx="2140805" cy="54864"/>
                </a:xfrm>
                <a:custGeom>
                  <a:avLst/>
                  <a:gdLst>
                    <a:gd name="connsiteX0" fmla="*/ 0 w 2479729"/>
                    <a:gd name="connsiteY0" fmla="*/ 0 h 317715"/>
                    <a:gd name="connsiteX1" fmla="*/ 2479729 w 2479729"/>
                    <a:gd name="connsiteY1" fmla="*/ 0 h 317715"/>
                    <a:gd name="connsiteX2" fmla="*/ 2479729 w 2479729"/>
                    <a:gd name="connsiteY2" fmla="*/ 317715 h 317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9729" h="317715">
                      <a:moveTo>
                        <a:pt x="0" y="0"/>
                      </a:moveTo>
                      <a:lnTo>
                        <a:pt x="2479729" y="0"/>
                      </a:lnTo>
                      <a:lnTo>
                        <a:pt x="2479729" y="317715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7E1BC68-5978-498B-89E5-E12E36356B28}"/>
                  </a:ext>
                </a:extLst>
              </p:cNvPr>
              <p:cNvSpPr/>
              <p:nvPr/>
            </p:nvSpPr>
            <p:spPr>
              <a:xfrm>
                <a:off x="909576" y="3777468"/>
                <a:ext cx="180975" cy="129540"/>
              </a:xfrm>
              <a:custGeom>
                <a:avLst/>
                <a:gdLst>
                  <a:gd name="connsiteX0" fmla="*/ 0 w 180975"/>
                  <a:gd name="connsiteY0" fmla="*/ 0 h 129540"/>
                  <a:gd name="connsiteX1" fmla="*/ 0 w 180975"/>
                  <a:gd name="connsiteY1" fmla="*/ 129540 h 129540"/>
                  <a:gd name="connsiteX2" fmla="*/ 180975 w 180975"/>
                  <a:gd name="connsiteY2" fmla="*/ 12954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129540">
                    <a:moveTo>
                      <a:pt x="0" y="0"/>
                    </a:moveTo>
                    <a:lnTo>
                      <a:pt x="0" y="129540"/>
                    </a:lnTo>
                    <a:lnTo>
                      <a:pt x="180975" y="1295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B035CFF4-5166-489C-8EE9-3EAD75AC75CF}"/>
                </a:ext>
              </a:extLst>
            </p:cNvPr>
            <p:cNvGrpSpPr/>
            <p:nvPr/>
          </p:nvGrpSpPr>
          <p:grpSpPr>
            <a:xfrm>
              <a:off x="6545266" y="2452113"/>
              <a:ext cx="624154" cy="465985"/>
              <a:chOff x="3925768" y="4491295"/>
              <a:chExt cx="624153" cy="465984"/>
            </a:xfrm>
          </p:grpSpPr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8E234A64-C4C7-4633-AB1B-916AC93DB259}"/>
                  </a:ext>
                </a:extLst>
              </p:cNvPr>
              <p:cNvGrpSpPr/>
              <p:nvPr/>
            </p:nvGrpSpPr>
            <p:grpSpPr>
              <a:xfrm>
                <a:off x="3925768" y="4546993"/>
                <a:ext cx="262890" cy="54864"/>
                <a:chOff x="3826379" y="4559617"/>
                <a:chExt cx="262890" cy="54864"/>
              </a:xfrm>
            </p:grpSpPr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2B649DA8-2D1E-4067-86EF-A7F63409B4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0392" y="4559617"/>
                  <a:ext cx="54864" cy="54864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681CF86D-3B75-421E-BD94-8C055D495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6379" y="4587049"/>
                  <a:ext cx="26289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FD586E6E-DC92-4ECD-B7D3-21239F1024B0}"/>
                  </a:ext>
                </a:extLst>
              </p:cNvPr>
              <p:cNvSpPr txBox="1"/>
              <p:nvPr/>
            </p:nvSpPr>
            <p:spPr>
              <a:xfrm>
                <a:off x="4150150" y="4491295"/>
                <a:ext cx="399771" cy="465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LEN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POM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IBER</a:t>
                </a:r>
              </a:p>
            </p:txBody>
          </p:sp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DB0ABEA0-3343-4DF1-92FF-0219D3419C63}"/>
                  </a:ext>
                </a:extLst>
              </p:cNvPr>
              <p:cNvGrpSpPr/>
              <p:nvPr/>
            </p:nvGrpSpPr>
            <p:grpSpPr>
              <a:xfrm>
                <a:off x="3925768" y="4699393"/>
                <a:ext cx="262890" cy="54864"/>
                <a:chOff x="3355731" y="4735830"/>
                <a:chExt cx="262890" cy="54864"/>
              </a:xfrm>
            </p:grpSpPr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EF2963CA-4507-4E82-83F0-9466C9B35B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9744" y="4735830"/>
                  <a:ext cx="54864" cy="54864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7058ABB2-71BE-47F0-B3B5-87F4037F08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5731" y="4763262"/>
                  <a:ext cx="262890" cy="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13AD7BB5-8793-4B26-B140-941D133FAE64}"/>
                  </a:ext>
                </a:extLst>
              </p:cNvPr>
              <p:cNvGrpSpPr/>
              <p:nvPr/>
            </p:nvGrpSpPr>
            <p:grpSpPr>
              <a:xfrm>
                <a:off x="3925768" y="4851793"/>
                <a:ext cx="262890" cy="54864"/>
                <a:chOff x="3525333" y="4844415"/>
                <a:chExt cx="262890" cy="54864"/>
              </a:xfrm>
            </p:grpSpPr>
            <p:sp>
              <p:nvSpPr>
                <p:cNvPr id="336" name="Isosceles Triangle 335">
                  <a:extLst>
                    <a:ext uri="{FF2B5EF4-FFF2-40B4-BE49-F238E27FC236}">
                      <a16:creationId xmlns:a16="http://schemas.microsoft.com/office/drawing/2014/main" id="{270C9878-5BBF-4977-AB48-76ED1FE0EF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29346" y="4844415"/>
                  <a:ext cx="54864" cy="54864"/>
                </a:xfrm>
                <a:prstGeom prst="triangl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3F62C01B-5B27-41C1-81DA-DFDC586C48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5333" y="4871847"/>
                  <a:ext cx="2628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D28FC99-C65B-4DB0-89B5-220DFA59C38B}"/>
                </a:ext>
              </a:extLst>
            </p:cNvPr>
            <p:cNvSpPr/>
            <p:nvPr/>
          </p:nvSpPr>
          <p:spPr>
            <a:xfrm>
              <a:off x="7294546" y="4248580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187F369F-53E8-4108-B64D-EE5A631DDA38}"/>
                </a:ext>
              </a:extLst>
            </p:cNvPr>
            <p:cNvSpPr/>
            <p:nvPr/>
          </p:nvSpPr>
          <p:spPr>
            <a:xfrm>
              <a:off x="7046516" y="4252758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4B398B6-8AE3-4FF6-8719-93A3BF4736E0}"/>
                </a:ext>
              </a:extLst>
            </p:cNvPr>
            <p:cNvSpPr/>
            <p:nvPr/>
          </p:nvSpPr>
          <p:spPr>
            <a:xfrm>
              <a:off x="6798485" y="4259723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47DA4E6C-4818-4A1B-BD62-6F047D8388F2}"/>
                </a:ext>
              </a:extLst>
            </p:cNvPr>
            <p:cNvSpPr/>
            <p:nvPr/>
          </p:nvSpPr>
          <p:spPr>
            <a:xfrm>
              <a:off x="6550455" y="4255544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14431176-5C11-4FD4-A707-5881CB0B4FDB}"/>
                </a:ext>
              </a:extLst>
            </p:cNvPr>
            <p:cNvCxnSpPr/>
            <p:nvPr/>
          </p:nvCxnSpPr>
          <p:spPr>
            <a:xfrm>
              <a:off x="7790491" y="2753092"/>
              <a:ext cx="50147" cy="0"/>
            </a:xfrm>
            <a:prstGeom prst="line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9A415F5F-8696-4EA3-A0E8-A8FFEDA5499C}"/>
                </a:ext>
              </a:extLst>
            </p:cNvPr>
            <p:cNvCxnSpPr/>
            <p:nvPr/>
          </p:nvCxnSpPr>
          <p:spPr>
            <a:xfrm>
              <a:off x="7815563" y="2753094"/>
              <a:ext cx="0" cy="227053"/>
            </a:xfrm>
            <a:prstGeom prst="line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46F25-F103-0B4B-BC0D-74EA90E58A0E}"/>
              </a:ext>
            </a:extLst>
          </p:cNvPr>
          <p:cNvGrpSpPr/>
          <p:nvPr/>
        </p:nvGrpSpPr>
        <p:grpSpPr>
          <a:xfrm>
            <a:off x="8832779" y="1633670"/>
            <a:ext cx="3083708" cy="3983366"/>
            <a:chOff x="8326388" y="1986738"/>
            <a:chExt cx="2292597" cy="2961451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7E42000-57B7-4392-98B7-B76227D771CE}"/>
                </a:ext>
              </a:extLst>
            </p:cNvPr>
            <p:cNvSpPr txBox="1"/>
            <p:nvPr/>
          </p:nvSpPr>
          <p:spPr>
            <a:xfrm>
              <a:off x="8326388" y="1986738"/>
              <a:ext cx="2292597" cy="388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MM Cell Survival in 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Co-Culture With Treated PBMCs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BADAA4E3-8512-4208-A602-F68AFC002310}"/>
                </a:ext>
              </a:extLst>
            </p:cNvPr>
            <p:cNvGrpSpPr/>
            <p:nvPr/>
          </p:nvGrpSpPr>
          <p:grpSpPr>
            <a:xfrm>
              <a:off x="8818878" y="4391554"/>
              <a:ext cx="1567873" cy="478134"/>
              <a:chOff x="6990089" y="4181500"/>
              <a:chExt cx="1567873" cy="478134"/>
            </a:xfrm>
          </p:grpSpPr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B8F20965-8E50-447F-BBCD-11206A4407F0}"/>
                  </a:ext>
                </a:extLst>
              </p:cNvPr>
              <p:cNvSpPr txBox="1"/>
              <p:nvPr/>
            </p:nvSpPr>
            <p:spPr>
              <a:xfrm rot="18858789">
                <a:off x="6986752" y="4225809"/>
                <a:ext cx="189728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F07641C5-DBBC-41C3-8FF2-BCF65571062C}"/>
                  </a:ext>
                </a:extLst>
              </p:cNvPr>
              <p:cNvSpPr txBox="1"/>
              <p:nvPr/>
            </p:nvSpPr>
            <p:spPr>
              <a:xfrm rot="18858789">
                <a:off x="7161164" y="4256777"/>
                <a:ext cx="268384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0.1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4321769F-AC42-4597-9AD0-3BE7025A96D9}"/>
                  </a:ext>
                </a:extLst>
              </p:cNvPr>
              <p:cNvSpPr txBox="1"/>
              <p:nvPr/>
            </p:nvSpPr>
            <p:spPr>
              <a:xfrm rot="18858789">
                <a:off x="7482812" y="4225808"/>
                <a:ext cx="189728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2D818F64-2172-467E-AEC8-E522735DCDE3}"/>
                  </a:ext>
                </a:extLst>
              </p:cNvPr>
              <p:cNvSpPr txBox="1"/>
              <p:nvPr/>
            </p:nvSpPr>
            <p:spPr>
              <a:xfrm rot="18858789">
                <a:off x="7681764" y="4246455"/>
                <a:ext cx="242166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92700635-B843-436A-91E6-1594FCE16EFE}"/>
                  </a:ext>
                </a:extLst>
              </p:cNvPr>
              <p:cNvSpPr txBox="1"/>
              <p:nvPr/>
            </p:nvSpPr>
            <p:spPr>
              <a:xfrm rot="18858789">
                <a:off x="7880714" y="4267101"/>
                <a:ext cx="294603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E862903B-94EA-45A3-A84A-FD83EBFDAD5B}"/>
                  </a:ext>
                </a:extLst>
              </p:cNvPr>
              <p:cNvSpPr txBox="1"/>
              <p:nvPr/>
            </p:nvSpPr>
            <p:spPr>
              <a:xfrm rot="18858789">
                <a:off x="8066556" y="4287747"/>
                <a:ext cx="373260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1,000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4A196CFC-E9AF-411D-BB70-56185382DCFB}"/>
                  </a:ext>
                </a:extLst>
              </p:cNvPr>
              <p:cNvSpPr txBox="1"/>
              <p:nvPr/>
            </p:nvSpPr>
            <p:spPr>
              <a:xfrm rot="18858789">
                <a:off x="8227368" y="4329040"/>
                <a:ext cx="478134" cy="183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100,000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17230647-AF65-42A1-BBB2-4C0743043C19}"/>
                </a:ext>
              </a:extLst>
            </p:cNvPr>
            <p:cNvGrpSpPr/>
            <p:nvPr/>
          </p:nvGrpSpPr>
          <p:grpSpPr>
            <a:xfrm>
              <a:off x="8333908" y="2392054"/>
              <a:ext cx="2188814" cy="2556135"/>
              <a:chOff x="6815490" y="2135240"/>
              <a:chExt cx="2188813" cy="2556134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154A6342-744A-43B6-9BF5-C35D60430DBA}"/>
                  </a:ext>
                </a:extLst>
              </p:cNvPr>
              <p:cNvGrpSpPr/>
              <p:nvPr/>
            </p:nvGrpSpPr>
            <p:grpSpPr>
              <a:xfrm>
                <a:off x="7383044" y="2609943"/>
                <a:ext cx="1268584" cy="948608"/>
                <a:chOff x="6838950" y="1834516"/>
                <a:chExt cx="1734898" cy="1297304"/>
              </a:xfrm>
            </p:grpSpPr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AB7A3B19-0508-42F4-84D0-E059D41E82F7}"/>
                    </a:ext>
                  </a:extLst>
                </p:cNvPr>
                <p:cNvGrpSpPr/>
                <p:nvPr/>
              </p:nvGrpSpPr>
              <p:grpSpPr>
                <a:xfrm>
                  <a:off x="7148458" y="2312670"/>
                  <a:ext cx="1425390" cy="819150"/>
                  <a:chOff x="7148458" y="2312670"/>
                  <a:chExt cx="1425390" cy="819150"/>
                </a:xfrm>
              </p:grpSpPr>
              <p:sp>
                <p:nvSpPr>
                  <p:cNvPr id="326" name="Isosceles Triangle 325">
                    <a:extLst>
                      <a:ext uri="{FF2B5EF4-FFF2-40B4-BE49-F238E27FC236}">
                        <a16:creationId xmlns:a16="http://schemas.microsoft.com/office/drawing/2014/main" id="{9B9D88CE-CC22-4D0E-B88B-6DC66E67F55D}"/>
                      </a:ext>
                    </a:extLst>
                  </p:cNvPr>
                  <p:cNvSpPr/>
                  <p:nvPr/>
                </p:nvSpPr>
                <p:spPr>
                  <a:xfrm>
                    <a:off x="7148458" y="2312670"/>
                    <a:ext cx="68580" cy="6858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Isosceles Triangle 326">
                    <a:extLst>
                      <a:ext uri="{FF2B5EF4-FFF2-40B4-BE49-F238E27FC236}">
                        <a16:creationId xmlns:a16="http://schemas.microsoft.com/office/drawing/2014/main" id="{9C7639FE-244E-4EB4-9124-C262E88C9DEB}"/>
                      </a:ext>
                    </a:extLst>
                  </p:cNvPr>
                  <p:cNvSpPr/>
                  <p:nvPr/>
                </p:nvSpPr>
                <p:spPr>
                  <a:xfrm>
                    <a:off x="7487661" y="2745105"/>
                    <a:ext cx="68580" cy="6858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Isosceles Triangle 327">
                    <a:extLst>
                      <a:ext uri="{FF2B5EF4-FFF2-40B4-BE49-F238E27FC236}">
                        <a16:creationId xmlns:a16="http://schemas.microsoft.com/office/drawing/2014/main" id="{0A16B647-B944-41CA-99A5-B0B73290375E}"/>
                      </a:ext>
                    </a:extLst>
                  </p:cNvPr>
                  <p:cNvSpPr/>
                  <p:nvPr/>
                </p:nvSpPr>
                <p:spPr>
                  <a:xfrm>
                    <a:off x="7826864" y="2884170"/>
                    <a:ext cx="68580" cy="6858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Isosceles Triangle 328">
                    <a:extLst>
                      <a:ext uri="{FF2B5EF4-FFF2-40B4-BE49-F238E27FC236}">
                        <a16:creationId xmlns:a16="http://schemas.microsoft.com/office/drawing/2014/main" id="{C96082D9-D417-40F3-878F-F1F0F4F493EB}"/>
                      </a:ext>
                    </a:extLst>
                  </p:cNvPr>
                  <p:cNvSpPr/>
                  <p:nvPr/>
                </p:nvSpPr>
                <p:spPr>
                  <a:xfrm>
                    <a:off x="8166067" y="3063240"/>
                    <a:ext cx="68580" cy="6858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Isosceles Triangle 329">
                    <a:extLst>
                      <a:ext uri="{FF2B5EF4-FFF2-40B4-BE49-F238E27FC236}">
                        <a16:creationId xmlns:a16="http://schemas.microsoft.com/office/drawing/2014/main" id="{68B4DDF1-D767-4B54-9EDD-EB618D2A4F26}"/>
                      </a:ext>
                    </a:extLst>
                  </p:cNvPr>
                  <p:cNvSpPr/>
                  <p:nvPr/>
                </p:nvSpPr>
                <p:spPr>
                  <a:xfrm>
                    <a:off x="8505268" y="2832735"/>
                    <a:ext cx="68580" cy="6858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Group 308">
                  <a:extLst>
                    <a:ext uri="{FF2B5EF4-FFF2-40B4-BE49-F238E27FC236}">
                      <a16:creationId xmlns:a16="http://schemas.microsoft.com/office/drawing/2014/main" id="{25386BB0-E46C-4771-AAAF-24B2E4C9D3C4}"/>
                    </a:ext>
                  </a:extLst>
                </p:cNvPr>
                <p:cNvGrpSpPr/>
                <p:nvPr/>
              </p:nvGrpSpPr>
              <p:grpSpPr>
                <a:xfrm>
                  <a:off x="7148458" y="2240280"/>
                  <a:ext cx="1425390" cy="876300"/>
                  <a:chOff x="7148458" y="2240280"/>
                  <a:chExt cx="1425390" cy="876300"/>
                </a:xfrm>
              </p:grpSpPr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C54A8C50-1580-4682-9028-EE8B6DDA3748}"/>
                      </a:ext>
                    </a:extLst>
                  </p:cNvPr>
                  <p:cNvGrpSpPr/>
                  <p:nvPr/>
                </p:nvGrpSpPr>
                <p:grpSpPr>
                  <a:xfrm>
                    <a:off x="8505268" y="2718434"/>
                    <a:ext cx="68580" cy="169545"/>
                    <a:chOff x="2598420" y="2979420"/>
                    <a:chExt cx="68580" cy="160020"/>
                  </a:xfrm>
                </p:grpSpPr>
                <p:cxnSp>
                  <p:nvCxnSpPr>
                    <p:cNvPr id="324" name="Straight Connector 323">
                      <a:extLst>
                        <a:ext uri="{FF2B5EF4-FFF2-40B4-BE49-F238E27FC236}">
                          <a16:creationId xmlns:a16="http://schemas.microsoft.com/office/drawing/2014/main" id="{810C3C3C-F9BC-4439-9087-E586969115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5" name="Straight Connector 324">
                      <a:extLst>
                        <a:ext uri="{FF2B5EF4-FFF2-40B4-BE49-F238E27FC236}">
                          <a16:creationId xmlns:a16="http://schemas.microsoft.com/office/drawing/2014/main" id="{4E04751A-6648-43DB-90C7-086A5E28E3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4487420C-6A0A-40ED-9AFC-2BAD89E0A7A5}"/>
                      </a:ext>
                    </a:extLst>
                  </p:cNvPr>
                  <p:cNvGrpSpPr/>
                  <p:nvPr/>
                </p:nvGrpSpPr>
                <p:grpSpPr>
                  <a:xfrm>
                    <a:off x="8166067" y="2941320"/>
                    <a:ext cx="68580" cy="175260"/>
                    <a:chOff x="2598420" y="2979420"/>
                    <a:chExt cx="68580" cy="160020"/>
                  </a:xfrm>
                </p:grpSpPr>
                <p:cxnSp>
                  <p:nvCxnSpPr>
                    <p:cNvPr id="322" name="Straight Connector 321">
                      <a:extLst>
                        <a:ext uri="{FF2B5EF4-FFF2-40B4-BE49-F238E27FC236}">
                          <a16:creationId xmlns:a16="http://schemas.microsoft.com/office/drawing/2014/main" id="{042A1CBE-7331-4475-BAA8-C398114A2B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chemeClr val="accent5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" name="Straight Connector 322">
                      <a:extLst>
                        <a:ext uri="{FF2B5EF4-FFF2-40B4-BE49-F238E27FC236}">
                          <a16:creationId xmlns:a16="http://schemas.microsoft.com/office/drawing/2014/main" id="{65FB1898-EBB0-4751-85C4-073203A43E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3" name="Group 312">
                    <a:extLst>
                      <a:ext uri="{FF2B5EF4-FFF2-40B4-BE49-F238E27FC236}">
                        <a16:creationId xmlns:a16="http://schemas.microsoft.com/office/drawing/2014/main" id="{746DE241-0A6D-4F0D-A568-BC09DED3FA32}"/>
                      </a:ext>
                    </a:extLst>
                  </p:cNvPr>
                  <p:cNvGrpSpPr/>
                  <p:nvPr/>
                </p:nvGrpSpPr>
                <p:grpSpPr>
                  <a:xfrm>
                    <a:off x="7826864" y="2663190"/>
                    <a:ext cx="68580" cy="272416"/>
                    <a:chOff x="2598420" y="2979420"/>
                    <a:chExt cx="68580" cy="160020"/>
                  </a:xfrm>
                </p:grpSpPr>
                <p:cxnSp>
                  <p:nvCxnSpPr>
                    <p:cNvPr id="320" name="Straight Connector 319">
                      <a:extLst>
                        <a:ext uri="{FF2B5EF4-FFF2-40B4-BE49-F238E27FC236}">
                          <a16:creationId xmlns:a16="http://schemas.microsoft.com/office/drawing/2014/main" id="{B7C4D919-ED74-40A0-8DED-791A2E2566F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1" name="Straight Connector 320">
                      <a:extLst>
                        <a:ext uri="{FF2B5EF4-FFF2-40B4-BE49-F238E27FC236}">
                          <a16:creationId xmlns:a16="http://schemas.microsoft.com/office/drawing/2014/main" id="{E52DD7CD-E91F-4994-99CE-8030C49356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F3399A1F-D966-4141-AAC3-723AC970C0EC}"/>
                      </a:ext>
                    </a:extLst>
                  </p:cNvPr>
                  <p:cNvGrpSpPr/>
                  <p:nvPr/>
                </p:nvGrpSpPr>
                <p:grpSpPr>
                  <a:xfrm>
                    <a:off x="7487661" y="2430780"/>
                    <a:ext cx="68580" cy="354330"/>
                    <a:chOff x="2598420" y="2979420"/>
                    <a:chExt cx="68580" cy="160020"/>
                  </a:xfrm>
                </p:grpSpPr>
                <p:cxnSp>
                  <p:nvCxnSpPr>
                    <p:cNvPr id="318" name="Straight Connector 317">
                      <a:extLst>
                        <a:ext uri="{FF2B5EF4-FFF2-40B4-BE49-F238E27FC236}">
                          <a16:creationId xmlns:a16="http://schemas.microsoft.com/office/drawing/2014/main" id="{323E69A1-E276-4212-B256-2D73351CCE8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9" name="Straight Connector 318">
                      <a:extLst>
                        <a:ext uri="{FF2B5EF4-FFF2-40B4-BE49-F238E27FC236}">
                          <a16:creationId xmlns:a16="http://schemas.microsoft.com/office/drawing/2014/main" id="{55E04B1F-CBEA-41C1-99D1-69CFAFFB79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B712940F-3763-44BD-8E6A-9AC835C7A4CD}"/>
                      </a:ext>
                    </a:extLst>
                  </p:cNvPr>
                  <p:cNvGrpSpPr/>
                  <p:nvPr/>
                </p:nvGrpSpPr>
                <p:grpSpPr>
                  <a:xfrm>
                    <a:off x="7148458" y="2240280"/>
                    <a:ext cx="68580" cy="121920"/>
                    <a:chOff x="2598420" y="2979420"/>
                    <a:chExt cx="68580" cy="160020"/>
                  </a:xfrm>
                </p:grpSpPr>
                <p:cxnSp>
                  <p:nvCxnSpPr>
                    <p:cNvPr id="316" name="Straight Connector 315">
                      <a:extLst>
                        <a:ext uri="{FF2B5EF4-FFF2-40B4-BE49-F238E27FC236}">
                          <a16:creationId xmlns:a16="http://schemas.microsoft.com/office/drawing/2014/main" id="{3B35AB47-6736-4C1E-A961-6EC0F8B5F38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" name="Straight Connector 316">
                      <a:extLst>
                        <a:ext uri="{FF2B5EF4-FFF2-40B4-BE49-F238E27FC236}">
                          <a16:creationId xmlns:a16="http://schemas.microsoft.com/office/drawing/2014/main" id="{E19346A0-8528-40BE-91DC-AA9543E1E4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777AA9E7-C36B-4BD3-8C9C-8E81F169ABB3}"/>
                    </a:ext>
                  </a:extLst>
                </p:cNvPr>
                <p:cNvSpPr/>
                <p:nvPr/>
              </p:nvSpPr>
              <p:spPr>
                <a:xfrm>
                  <a:off x="6838950" y="1834516"/>
                  <a:ext cx="1701165" cy="1116646"/>
                </a:xfrm>
                <a:custGeom>
                  <a:avLst/>
                  <a:gdLst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330"/>
                    <a:gd name="connsiteX1" fmla="*/ 344805 w 1701165"/>
                    <a:gd name="connsiteY1" fmla="*/ 518160 h 1116330"/>
                    <a:gd name="connsiteX2" fmla="*/ 691515 w 1701165"/>
                    <a:gd name="connsiteY2" fmla="*/ 1002030 h 1116330"/>
                    <a:gd name="connsiteX3" fmla="*/ 1022985 w 1701165"/>
                    <a:gd name="connsiteY3" fmla="*/ 1102995 h 1116330"/>
                    <a:gd name="connsiteX4" fmla="*/ 1362075 w 1701165"/>
                    <a:gd name="connsiteY4" fmla="*/ 1116330 h 1116330"/>
                    <a:gd name="connsiteX5" fmla="*/ 1701165 w 1701165"/>
                    <a:gd name="connsiteY5" fmla="*/ 1110615 h 1116330"/>
                    <a:gd name="connsiteX0" fmla="*/ 0 w 1701165"/>
                    <a:gd name="connsiteY0" fmla="*/ 0 h 1116483"/>
                    <a:gd name="connsiteX1" fmla="*/ 344805 w 1701165"/>
                    <a:gd name="connsiteY1" fmla="*/ 518160 h 1116483"/>
                    <a:gd name="connsiteX2" fmla="*/ 691515 w 1701165"/>
                    <a:gd name="connsiteY2" fmla="*/ 1002030 h 1116483"/>
                    <a:gd name="connsiteX3" fmla="*/ 1022985 w 1701165"/>
                    <a:gd name="connsiteY3" fmla="*/ 1102995 h 1116483"/>
                    <a:gd name="connsiteX4" fmla="*/ 1362075 w 1701165"/>
                    <a:gd name="connsiteY4" fmla="*/ 1116330 h 1116483"/>
                    <a:gd name="connsiteX5" fmla="*/ 1701165 w 1701165"/>
                    <a:gd name="connsiteY5" fmla="*/ 1110615 h 1116483"/>
                    <a:gd name="connsiteX0" fmla="*/ 0 w 1701165"/>
                    <a:gd name="connsiteY0" fmla="*/ 0 h 1116483"/>
                    <a:gd name="connsiteX1" fmla="*/ 344805 w 1701165"/>
                    <a:gd name="connsiteY1" fmla="*/ 518160 h 1116483"/>
                    <a:gd name="connsiteX2" fmla="*/ 691515 w 1701165"/>
                    <a:gd name="connsiteY2" fmla="*/ 1002030 h 1116483"/>
                    <a:gd name="connsiteX3" fmla="*/ 1022985 w 1701165"/>
                    <a:gd name="connsiteY3" fmla="*/ 1102995 h 1116483"/>
                    <a:gd name="connsiteX4" fmla="*/ 1362075 w 1701165"/>
                    <a:gd name="connsiteY4" fmla="*/ 1116330 h 1116483"/>
                    <a:gd name="connsiteX5" fmla="*/ 1701165 w 1701165"/>
                    <a:gd name="connsiteY5" fmla="*/ 1110615 h 1116483"/>
                    <a:gd name="connsiteX0" fmla="*/ 0 w 1701165"/>
                    <a:gd name="connsiteY0" fmla="*/ 0 h 1116523"/>
                    <a:gd name="connsiteX1" fmla="*/ 344805 w 1701165"/>
                    <a:gd name="connsiteY1" fmla="*/ 518160 h 1116523"/>
                    <a:gd name="connsiteX2" fmla="*/ 691515 w 1701165"/>
                    <a:gd name="connsiteY2" fmla="*/ 1002030 h 1116523"/>
                    <a:gd name="connsiteX3" fmla="*/ 1022985 w 1701165"/>
                    <a:gd name="connsiteY3" fmla="*/ 1102995 h 1116523"/>
                    <a:gd name="connsiteX4" fmla="*/ 1362075 w 1701165"/>
                    <a:gd name="connsiteY4" fmla="*/ 1116330 h 1116523"/>
                    <a:gd name="connsiteX5" fmla="*/ 1701165 w 1701165"/>
                    <a:gd name="connsiteY5" fmla="*/ 1110615 h 1116523"/>
                    <a:gd name="connsiteX0" fmla="*/ 0 w 1701165"/>
                    <a:gd name="connsiteY0" fmla="*/ 0 h 1116646"/>
                    <a:gd name="connsiteX1" fmla="*/ 344805 w 1701165"/>
                    <a:gd name="connsiteY1" fmla="*/ 518160 h 1116646"/>
                    <a:gd name="connsiteX2" fmla="*/ 691515 w 1701165"/>
                    <a:gd name="connsiteY2" fmla="*/ 1002030 h 1116646"/>
                    <a:gd name="connsiteX3" fmla="*/ 1022985 w 1701165"/>
                    <a:gd name="connsiteY3" fmla="*/ 1102995 h 1116646"/>
                    <a:gd name="connsiteX4" fmla="*/ 1362075 w 1701165"/>
                    <a:gd name="connsiteY4" fmla="*/ 1116330 h 1116646"/>
                    <a:gd name="connsiteX5" fmla="*/ 1701165 w 1701165"/>
                    <a:gd name="connsiteY5" fmla="*/ 1110615 h 1116646"/>
                    <a:gd name="connsiteX0" fmla="*/ 0 w 1701165"/>
                    <a:gd name="connsiteY0" fmla="*/ 0 h 1116646"/>
                    <a:gd name="connsiteX1" fmla="*/ 344805 w 1701165"/>
                    <a:gd name="connsiteY1" fmla="*/ 518160 h 1116646"/>
                    <a:gd name="connsiteX2" fmla="*/ 691515 w 1701165"/>
                    <a:gd name="connsiteY2" fmla="*/ 1002030 h 1116646"/>
                    <a:gd name="connsiteX3" fmla="*/ 1022985 w 1701165"/>
                    <a:gd name="connsiteY3" fmla="*/ 1102995 h 1116646"/>
                    <a:gd name="connsiteX4" fmla="*/ 1362075 w 1701165"/>
                    <a:gd name="connsiteY4" fmla="*/ 1116330 h 1116646"/>
                    <a:gd name="connsiteX5" fmla="*/ 1701165 w 1701165"/>
                    <a:gd name="connsiteY5" fmla="*/ 1110615 h 111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165" h="1116646">
                      <a:moveTo>
                        <a:pt x="0" y="0"/>
                      </a:moveTo>
                      <a:cubicBezTo>
                        <a:pt x="168275" y="130810"/>
                        <a:pt x="256223" y="314960"/>
                        <a:pt x="344805" y="518160"/>
                      </a:cubicBezTo>
                      <a:cubicBezTo>
                        <a:pt x="433387" y="721360"/>
                        <a:pt x="601980" y="937895"/>
                        <a:pt x="691515" y="1002030"/>
                      </a:cubicBezTo>
                      <a:cubicBezTo>
                        <a:pt x="781050" y="1066165"/>
                        <a:pt x="902335" y="1094740"/>
                        <a:pt x="1022985" y="1102995"/>
                      </a:cubicBezTo>
                      <a:cubicBezTo>
                        <a:pt x="1143635" y="1111250"/>
                        <a:pt x="1249045" y="1118235"/>
                        <a:pt x="1362075" y="1116330"/>
                      </a:cubicBezTo>
                      <a:cubicBezTo>
                        <a:pt x="1475105" y="1114425"/>
                        <a:pt x="1588135" y="1116330"/>
                        <a:pt x="1701165" y="1110615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CF2EA116-AB7B-4202-8FC2-A84A8D3338F8}"/>
                  </a:ext>
                </a:extLst>
              </p:cNvPr>
              <p:cNvGrpSpPr/>
              <p:nvPr/>
            </p:nvGrpSpPr>
            <p:grpSpPr>
              <a:xfrm>
                <a:off x="7361331" y="2582083"/>
                <a:ext cx="1537834" cy="915178"/>
                <a:chOff x="6809255" y="1796415"/>
                <a:chExt cx="2103121" cy="1251585"/>
              </a:xfrm>
            </p:grpSpPr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F63A4B7B-F978-42AF-AADC-218BAD9A98C1}"/>
                    </a:ext>
                  </a:extLst>
                </p:cNvPr>
                <p:cNvGrpSpPr/>
                <p:nvPr/>
              </p:nvGrpSpPr>
              <p:grpSpPr>
                <a:xfrm>
                  <a:off x="7487661" y="1882140"/>
                  <a:ext cx="1424715" cy="1024891"/>
                  <a:chOff x="7487661" y="1882140"/>
                  <a:chExt cx="1424715" cy="1024891"/>
                </a:xfrm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3F6A8E4A-6915-4A04-88E5-65CA68D65794}"/>
                      </a:ext>
                    </a:extLst>
                  </p:cNvPr>
                  <p:cNvGrpSpPr/>
                  <p:nvPr/>
                </p:nvGrpSpPr>
                <p:grpSpPr>
                  <a:xfrm>
                    <a:off x="7826864" y="2286001"/>
                    <a:ext cx="68580" cy="205741"/>
                    <a:chOff x="2598420" y="2979420"/>
                    <a:chExt cx="68580" cy="160020"/>
                  </a:xfrm>
                </p:grpSpPr>
                <p:cxnSp>
                  <p:nvCxnSpPr>
                    <p:cNvPr id="304" name="Straight Connector 303">
                      <a:extLst>
                        <a:ext uri="{FF2B5EF4-FFF2-40B4-BE49-F238E27FC236}">
                          <a16:creationId xmlns:a16="http://schemas.microsoft.com/office/drawing/2014/main" id="{4195FF38-3D17-4981-A251-81293FAA57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5" name="Straight Connector 304">
                      <a:extLst>
                        <a:ext uri="{FF2B5EF4-FFF2-40B4-BE49-F238E27FC236}">
                          <a16:creationId xmlns:a16="http://schemas.microsoft.com/office/drawing/2014/main" id="{B3513FC0-1697-47B4-8F32-98F4597946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489D6830-40E7-46CB-8260-C1CB81E52AE0}"/>
                      </a:ext>
                    </a:extLst>
                  </p:cNvPr>
                  <p:cNvGrpSpPr/>
                  <p:nvPr/>
                </p:nvGrpSpPr>
                <p:grpSpPr>
                  <a:xfrm>
                    <a:off x="8166067" y="2815590"/>
                    <a:ext cx="68580" cy="91441"/>
                    <a:chOff x="2598420" y="2979420"/>
                    <a:chExt cx="68580" cy="160020"/>
                  </a:xfrm>
                </p:grpSpPr>
                <p:cxnSp>
                  <p:nvCxnSpPr>
                    <p:cNvPr id="302" name="Straight Connector 301">
                      <a:extLst>
                        <a:ext uri="{FF2B5EF4-FFF2-40B4-BE49-F238E27FC236}">
                          <a16:creationId xmlns:a16="http://schemas.microsoft.com/office/drawing/2014/main" id="{3A26E4D6-BADA-4570-8097-415B5C31D7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Straight Connector 302">
                      <a:extLst>
                        <a:ext uri="{FF2B5EF4-FFF2-40B4-BE49-F238E27FC236}">
                          <a16:creationId xmlns:a16="http://schemas.microsoft.com/office/drawing/2014/main" id="{7CEC1E14-2EF8-4FD3-87B9-B9F9EDC680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FB6D0A42-6914-4507-ABF1-5E1201C43405}"/>
                      </a:ext>
                    </a:extLst>
                  </p:cNvPr>
                  <p:cNvGrpSpPr/>
                  <p:nvPr/>
                </p:nvGrpSpPr>
                <p:grpSpPr>
                  <a:xfrm>
                    <a:off x="7487661" y="1882140"/>
                    <a:ext cx="68580" cy="179069"/>
                    <a:chOff x="2598420" y="2979420"/>
                    <a:chExt cx="68580" cy="160020"/>
                  </a:xfrm>
                </p:grpSpPr>
                <p:cxnSp>
                  <p:nvCxnSpPr>
                    <p:cNvPr id="300" name="Straight Connector 299">
                      <a:extLst>
                        <a:ext uri="{FF2B5EF4-FFF2-40B4-BE49-F238E27FC236}">
                          <a16:creationId xmlns:a16="http://schemas.microsoft.com/office/drawing/2014/main" id="{3094CEF9-4E22-404B-94B7-5923A1BC8BE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Straight Connector 300">
                      <a:extLst>
                        <a:ext uri="{FF2B5EF4-FFF2-40B4-BE49-F238E27FC236}">
                          <a16:creationId xmlns:a16="http://schemas.microsoft.com/office/drawing/2014/main" id="{760C279B-3BFF-4A91-B9E8-818E463F63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E310A397-DDB7-4BA7-89DA-8AD7C305DE72}"/>
                      </a:ext>
                    </a:extLst>
                  </p:cNvPr>
                  <p:cNvGrpSpPr/>
                  <p:nvPr/>
                </p:nvGrpSpPr>
                <p:grpSpPr>
                  <a:xfrm>
                    <a:off x="8843796" y="2628900"/>
                    <a:ext cx="68580" cy="194309"/>
                    <a:chOff x="2598420" y="2979420"/>
                    <a:chExt cx="68580" cy="160020"/>
                  </a:xfrm>
                </p:grpSpPr>
                <p:cxnSp>
                  <p:nvCxnSpPr>
                    <p:cNvPr id="298" name="Straight Connector 297">
                      <a:extLst>
                        <a:ext uri="{FF2B5EF4-FFF2-40B4-BE49-F238E27FC236}">
                          <a16:creationId xmlns:a16="http://schemas.microsoft.com/office/drawing/2014/main" id="{4C5E5705-D278-4BFC-A4A1-67E6651267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" name="Straight Connector 298">
                      <a:extLst>
                        <a:ext uri="{FF2B5EF4-FFF2-40B4-BE49-F238E27FC236}">
                          <a16:creationId xmlns:a16="http://schemas.microsoft.com/office/drawing/2014/main" id="{D7F71C09-C8E1-4E71-B4A3-37044A2A400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BC4F5C90-971B-4644-BDB5-5DFAA3C2D63F}"/>
                    </a:ext>
                  </a:extLst>
                </p:cNvPr>
                <p:cNvGrpSpPr/>
                <p:nvPr/>
              </p:nvGrpSpPr>
              <p:grpSpPr>
                <a:xfrm>
                  <a:off x="6809255" y="1796415"/>
                  <a:ext cx="2103121" cy="1251585"/>
                  <a:chOff x="6809255" y="1796415"/>
                  <a:chExt cx="2103121" cy="1251585"/>
                </a:xfrm>
              </p:grpSpPr>
              <p:sp>
                <p:nvSpPr>
                  <p:cNvPr id="287" name="Rectangle 286">
                    <a:extLst>
                      <a:ext uri="{FF2B5EF4-FFF2-40B4-BE49-F238E27FC236}">
                        <a16:creationId xmlns:a16="http://schemas.microsoft.com/office/drawing/2014/main" id="{4E06D86C-4DFD-4E84-8D04-85CF3938A1FD}"/>
                      </a:ext>
                    </a:extLst>
                  </p:cNvPr>
                  <p:cNvSpPr/>
                  <p:nvPr/>
                </p:nvSpPr>
                <p:spPr>
                  <a:xfrm>
                    <a:off x="6809255" y="1796415"/>
                    <a:ext cx="68580" cy="685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Rectangle 287">
                    <a:extLst>
                      <a:ext uri="{FF2B5EF4-FFF2-40B4-BE49-F238E27FC236}">
                        <a16:creationId xmlns:a16="http://schemas.microsoft.com/office/drawing/2014/main" id="{731F95FE-18BB-4F50-9C4B-6C58B0264D24}"/>
                      </a:ext>
                    </a:extLst>
                  </p:cNvPr>
                  <p:cNvSpPr/>
                  <p:nvPr/>
                </p:nvSpPr>
                <p:spPr>
                  <a:xfrm>
                    <a:off x="7487661" y="2023110"/>
                    <a:ext cx="68580" cy="685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6F1EFD4B-ADF2-4F92-8FA6-E1A524B3F903}"/>
                      </a:ext>
                    </a:extLst>
                  </p:cNvPr>
                  <p:cNvSpPr/>
                  <p:nvPr/>
                </p:nvSpPr>
                <p:spPr>
                  <a:xfrm>
                    <a:off x="7826864" y="2463165"/>
                    <a:ext cx="68580" cy="685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640A3507-AB03-4680-A658-77F4F748AD4F}"/>
                      </a:ext>
                    </a:extLst>
                  </p:cNvPr>
                  <p:cNvSpPr/>
                  <p:nvPr/>
                </p:nvSpPr>
                <p:spPr>
                  <a:xfrm>
                    <a:off x="8166067" y="2867025"/>
                    <a:ext cx="68580" cy="685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3C6F2560-687C-447B-8535-310AC55CF326}"/>
                      </a:ext>
                    </a:extLst>
                  </p:cNvPr>
                  <p:cNvSpPr/>
                  <p:nvPr/>
                </p:nvSpPr>
                <p:spPr>
                  <a:xfrm>
                    <a:off x="8505268" y="2979420"/>
                    <a:ext cx="68580" cy="685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90BEDD48-E809-4812-B35E-DE481D857428}"/>
                      </a:ext>
                    </a:extLst>
                  </p:cNvPr>
                  <p:cNvSpPr/>
                  <p:nvPr/>
                </p:nvSpPr>
                <p:spPr>
                  <a:xfrm>
                    <a:off x="8843796" y="2796540"/>
                    <a:ext cx="68580" cy="685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D485D7E9-BCDE-4C76-901F-BB84EF3C224B}"/>
                    </a:ext>
                  </a:extLst>
                </p:cNvPr>
                <p:cNvSpPr/>
                <p:nvPr/>
              </p:nvSpPr>
              <p:spPr>
                <a:xfrm>
                  <a:off x="6846570" y="1859280"/>
                  <a:ext cx="2030730" cy="1070623"/>
                </a:xfrm>
                <a:custGeom>
                  <a:avLst/>
                  <a:gdLst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78180 w 2030730"/>
                    <a:gd name="connsiteY1" fmla="*/ 184785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10"/>
                    <a:gd name="connsiteX1" fmla="*/ 685800 w 2030730"/>
                    <a:gd name="connsiteY1" fmla="*/ 175260 h 1070610"/>
                    <a:gd name="connsiteX2" fmla="*/ 1002030 w 2030730"/>
                    <a:gd name="connsiteY2" fmla="*/ 657225 h 1070610"/>
                    <a:gd name="connsiteX3" fmla="*/ 1352550 w 2030730"/>
                    <a:gd name="connsiteY3" fmla="*/ 1019175 h 1070610"/>
                    <a:gd name="connsiteX4" fmla="*/ 1703070 w 2030730"/>
                    <a:gd name="connsiteY4" fmla="*/ 1070610 h 1070610"/>
                    <a:gd name="connsiteX5" fmla="*/ 2030730 w 2030730"/>
                    <a:gd name="connsiteY5" fmla="*/ 1068705 h 1070610"/>
                    <a:gd name="connsiteX0" fmla="*/ 0 w 2030730"/>
                    <a:gd name="connsiteY0" fmla="*/ 0 h 1070623"/>
                    <a:gd name="connsiteX1" fmla="*/ 685800 w 2030730"/>
                    <a:gd name="connsiteY1" fmla="*/ 175260 h 1070623"/>
                    <a:gd name="connsiteX2" fmla="*/ 1002030 w 2030730"/>
                    <a:gd name="connsiteY2" fmla="*/ 657225 h 1070623"/>
                    <a:gd name="connsiteX3" fmla="*/ 1352550 w 2030730"/>
                    <a:gd name="connsiteY3" fmla="*/ 1019175 h 1070623"/>
                    <a:gd name="connsiteX4" fmla="*/ 1703070 w 2030730"/>
                    <a:gd name="connsiteY4" fmla="*/ 1070610 h 1070623"/>
                    <a:gd name="connsiteX5" fmla="*/ 2030730 w 2030730"/>
                    <a:gd name="connsiteY5" fmla="*/ 1068705 h 1070623"/>
                    <a:gd name="connsiteX0" fmla="*/ 0 w 2030730"/>
                    <a:gd name="connsiteY0" fmla="*/ 0 h 1070623"/>
                    <a:gd name="connsiteX1" fmla="*/ 685800 w 2030730"/>
                    <a:gd name="connsiteY1" fmla="*/ 175260 h 1070623"/>
                    <a:gd name="connsiteX2" fmla="*/ 1002030 w 2030730"/>
                    <a:gd name="connsiteY2" fmla="*/ 657225 h 1070623"/>
                    <a:gd name="connsiteX3" fmla="*/ 1352550 w 2030730"/>
                    <a:gd name="connsiteY3" fmla="*/ 1019175 h 1070623"/>
                    <a:gd name="connsiteX4" fmla="*/ 1703070 w 2030730"/>
                    <a:gd name="connsiteY4" fmla="*/ 1070610 h 1070623"/>
                    <a:gd name="connsiteX5" fmla="*/ 2030730 w 2030730"/>
                    <a:gd name="connsiteY5" fmla="*/ 1068705 h 107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30730" h="1070623">
                      <a:moveTo>
                        <a:pt x="0" y="0"/>
                      </a:moveTo>
                      <a:cubicBezTo>
                        <a:pt x="170815" y="6350"/>
                        <a:pt x="505460" y="-29527"/>
                        <a:pt x="685800" y="175260"/>
                      </a:cubicBezTo>
                      <a:cubicBezTo>
                        <a:pt x="866140" y="380047"/>
                        <a:pt x="900430" y="512762"/>
                        <a:pt x="1002030" y="657225"/>
                      </a:cubicBezTo>
                      <a:cubicBezTo>
                        <a:pt x="1103630" y="801688"/>
                        <a:pt x="1216660" y="988695"/>
                        <a:pt x="1352550" y="1019175"/>
                      </a:cubicBezTo>
                      <a:cubicBezTo>
                        <a:pt x="1488440" y="1049655"/>
                        <a:pt x="1593850" y="1071245"/>
                        <a:pt x="1703070" y="1070610"/>
                      </a:cubicBezTo>
                      <a:lnTo>
                        <a:pt x="2030730" y="1068705"/>
                      </a:ln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D63CBEB6-DAE4-4391-BA60-787138E2009C}"/>
                  </a:ext>
                </a:extLst>
              </p:cNvPr>
              <p:cNvGrpSpPr/>
              <p:nvPr/>
            </p:nvGrpSpPr>
            <p:grpSpPr>
              <a:xfrm>
                <a:off x="7385832" y="2681563"/>
                <a:ext cx="1513335" cy="761374"/>
                <a:chOff x="6842760" y="1932461"/>
                <a:chExt cx="2069616" cy="1041244"/>
              </a:xfrm>
            </p:grpSpPr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5EEE29F5-5F67-4690-A41A-1D78FD3D2EB9}"/>
                    </a:ext>
                  </a:extLst>
                </p:cNvPr>
                <p:cNvGrpSpPr/>
                <p:nvPr/>
              </p:nvGrpSpPr>
              <p:grpSpPr>
                <a:xfrm>
                  <a:off x="7826864" y="2023110"/>
                  <a:ext cx="1085512" cy="902971"/>
                  <a:chOff x="7826864" y="2023110"/>
                  <a:chExt cx="1085512" cy="902971"/>
                </a:xfrm>
              </p:grpSpPr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B2FCC8FB-BF0D-446B-B7A4-ECADCE809EF4}"/>
                      </a:ext>
                    </a:extLst>
                  </p:cNvPr>
                  <p:cNvGrpSpPr/>
                  <p:nvPr/>
                </p:nvGrpSpPr>
                <p:grpSpPr>
                  <a:xfrm>
                    <a:off x="8843796" y="2844165"/>
                    <a:ext cx="68580" cy="81916"/>
                    <a:chOff x="2598420" y="2979420"/>
                    <a:chExt cx="68580" cy="160020"/>
                  </a:xfrm>
                </p:grpSpPr>
                <p:cxnSp>
                  <p:nvCxnSpPr>
                    <p:cNvPr id="282" name="Straight Connector 281">
                      <a:extLst>
                        <a:ext uri="{FF2B5EF4-FFF2-40B4-BE49-F238E27FC236}">
                          <a16:creationId xmlns:a16="http://schemas.microsoft.com/office/drawing/2014/main" id="{8FDFEE4B-30A2-4BAD-A3EE-891F48E627A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Straight Connector 282">
                      <a:extLst>
                        <a:ext uri="{FF2B5EF4-FFF2-40B4-BE49-F238E27FC236}">
                          <a16:creationId xmlns:a16="http://schemas.microsoft.com/office/drawing/2014/main" id="{066AE5F1-4ED7-428B-B152-A7831B154B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1720D883-3F5C-4B8F-A2C5-E986E010D260}"/>
                      </a:ext>
                    </a:extLst>
                  </p:cNvPr>
                  <p:cNvGrpSpPr/>
                  <p:nvPr/>
                </p:nvGrpSpPr>
                <p:grpSpPr>
                  <a:xfrm>
                    <a:off x="8166067" y="2392679"/>
                    <a:ext cx="68580" cy="188595"/>
                    <a:chOff x="2598420" y="2979420"/>
                    <a:chExt cx="68580" cy="160020"/>
                  </a:xfrm>
                </p:grpSpPr>
                <p:cxnSp>
                  <p:nvCxnSpPr>
                    <p:cNvPr id="280" name="Straight Connector 279">
                      <a:extLst>
                        <a:ext uri="{FF2B5EF4-FFF2-40B4-BE49-F238E27FC236}">
                          <a16:creationId xmlns:a16="http://schemas.microsoft.com/office/drawing/2014/main" id="{A1F82DF4-AC21-46F9-86A3-C9B60578F0D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Straight Connector 280">
                      <a:extLst>
                        <a:ext uri="{FF2B5EF4-FFF2-40B4-BE49-F238E27FC236}">
                          <a16:creationId xmlns:a16="http://schemas.microsoft.com/office/drawing/2014/main" id="{FAC4EA1C-3CE0-4FC8-828D-BAEC41E6A1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7EB78F39-ECD6-45DE-B38D-CAC0E26838CE}"/>
                      </a:ext>
                    </a:extLst>
                  </p:cNvPr>
                  <p:cNvGrpSpPr/>
                  <p:nvPr/>
                </p:nvGrpSpPr>
                <p:grpSpPr>
                  <a:xfrm>
                    <a:off x="7826864" y="2023110"/>
                    <a:ext cx="68580" cy="238125"/>
                    <a:chOff x="2598420" y="2979420"/>
                    <a:chExt cx="68580" cy="160020"/>
                  </a:xfrm>
                </p:grpSpPr>
                <p:cxnSp>
                  <p:nvCxnSpPr>
                    <p:cNvPr id="278" name="Straight Connector 277">
                      <a:extLst>
                        <a:ext uri="{FF2B5EF4-FFF2-40B4-BE49-F238E27FC236}">
                          <a16:creationId xmlns:a16="http://schemas.microsoft.com/office/drawing/2014/main" id="{AB2191DB-4C09-4D9B-8018-AB0380493C0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98420" y="2979420"/>
                      <a:ext cx="68580" cy="0"/>
                    </a:xfrm>
                    <a:prstGeom prst="line">
                      <a:avLst/>
                    </a:prstGeom>
                    <a:ln w="952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9" name="Straight Connector 278">
                      <a:extLst>
                        <a:ext uri="{FF2B5EF4-FFF2-40B4-BE49-F238E27FC236}">
                          <a16:creationId xmlns:a16="http://schemas.microsoft.com/office/drawing/2014/main" id="{ED1E885F-A50E-4AE6-B89B-FD4EB2AD67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2710" y="2979420"/>
                      <a:ext cx="0" cy="160020"/>
                    </a:xfrm>
                    <a:prstGeom prst="line">
                      <a:avLst/>
                    </a:prstGeom>
                    <a:ln w="952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64" name="Group 263">
                  <a:extLst>
                    <a:ext uri="{FF2B5EF4-FFF2-40B4-BE49-F238E27FC236}">
                      <a16:creationId xmlns:a16="http://schemas.microsoft.com/office/drawing/2014/main" id="{8090C627-0F95-41A2-8965-7198762F913D}"/>
                    </a:ext>
                  </a:extLst>
                </p:cNvPr>
                <p:cNvGrpSpPr/>
                <p:nvPr/>
              </p:nvGrpSpPr>
              <p:grpSpPr>
                <a:xfrm>
                  <a:off x="7487661" y="1992630"/>
                  <a:ext cx="1424715" cy="981075"/>
                  <a:chOff x="7487661" y="1992630"/>
                  <a:chExt cx="1424715" cy="981075"/>
                </a:xfrm>
              </p:grpSpPr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8FF2D0B9-4D9D-43EC-9685-39BD67387C7E}"/>
                      </a:ext>
                    </a:extLst>
                  </p:cNvPr>
                  <p:cNvSpPr/>
                  <p:nvPr/>
                </p:nvSpPr>
                <p:spPr>
                  <a:xfrm>
                    <a:off x="7487661" y="1992630"/>
                    <a:ext cx="68580" cy="685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9BD2BCC4-3F9C-41A0-B370-4A105D9B41FB}"/>
                      </a:ext>
                    </a:extLst>
                  </p:cNvPr>
                  <p:cNvSpPr/>
                  <p:nvPr/>
                </p:nvSpPr>
                <p:spPr>
                  <a:xfrm>
                    <a:off x="8166067" y="2564130"/>
                    <a:ext cx="68580" cy="685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711D1561-5B7B-4AA7-B8A5-D453A6DF3B28}"/>
                      </a:ext>
                    </a:extLst>
                  </p:cNvPr>
                  <p:cNvSpPr/>
                  <p:nvPr/>
                </p:nvSpPr>
                <p:spPr>
                  <a:xfrm>
                    <a:off x="8843796" y="2905125"/>
                    <a:ext cx="68580" cy="685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F5B47695-9424-4D50-98BA-1AAE495C6DA5}"/>
                    </a:ext>
                  </a:extLst>
                </p:cNvPr>
                <p:cNvSpPr/>
                <p:nvPr/>
              </p:nvSpPr>
              <p:spPr>
                <a:xfrm>
                  <a:off x="6842760" y="1932461"/>
                  <a:ext cx="2032635" cy="1030629"/>
                </a:xfrm>
                <a:custGeom>
                  <a:avLst/>
                  <a:gdLst>
                    <a:gd name="connsiteX0" fmla="*/ 0 w 2032635"/>
                    <a:gd name="connsiteY0" fmla="*/ 0 h 1028700"/>
                    <a:gd name="connsiteX1" fmla="*/ 681990 w 2032635"/>
                    <a:gd name="connsiteY1" fmla="*/ 24765 h 1028700"/>
                    <a:gd name="connsiteX2" fmla="*/ 1024890 w 2032635"/>
                    <a:gd name="connsiteY2" fmla="*/ 224790 h 1028700"/>
                    <a:gd name="connsiteX3" fmla="*/ 1360170 w 2032635"/>
                    <a:gd name="connsiteY3" fmla="*/ 760095 h 1028700"/>
                    <a:gd name="connsiteX4" fmla="*/ 1699260 w 2032635"/>
                    <a:gd name="connsiteY4" fmla="*/ 1000125 h 1028700"/>
                    <a:gd name="connsiteX5" fmla="*/ 2032635 w 2032635"/>
                    <a:gd name="connsiteY5" fmla="*/ 1028700 h 1028700"/>
                    <a:gd name="connsiteX0" fmla="*/ 0 w 2032635"/>
                    <a:gd name="connsiteY0" fmla="*/ 0 h 1028700"/>
                    <a:gd name="connsiteX1" fmla="*/ 681990 w 2032635"/>
                    <a:gd name="connsiteY1" fmla="*/ 24765 h 1028700"/>
                    <a:gd name="connsiteX2" fmla="*/ 1024890 w 2032635"/>
                    <a:gd name="connsiteY2" fmla="*/ 224790 h 1028700"/>
                    <a:gd name="connsiteX3" fmla="*/ 1360170 w 2032635"/>
                    <a:gd name="connsiteY3" fmla="*/ 760095 h 1028700"/>
                    <a:gd name="connsiteX4" fmla="*/ 1699260 w 2032635"/>
                    <a:gd name="connsiteY4" fmla="*/ 1000125 h 1028700"/>
                    <a:gd name="connsiteX5" fmla="*/ 2032635 w 2032635"/>
                    <a:gd name="connsiteY5" fmla="*/ 1028700 h 1028700"/>
                    <a:gd name="connsiteX0" fmla="*/ 0 w 2032635"/>
                    <a:gd name="connsiteY0" fmla="*/ 4279 h 1032979"/>
                    <a:gd name="connsiteX1" fmla="*/ 681990 w 2032635"/>
                    <a:gd name="connsiteY1" fmla="*/ 29044 h 1032979"/>
                    <a:gd name="connsiteX2" fmla="*/ 1024890 w 2032635"/>
                    <a:gd name="connsiteY2" fmla="*/ 229069 h 1032979"/>
                    <a:gd name="connsiteX3" fmla="*/ 1360170 w 2032635"/>
                    <a:gd name="connsiteY3" fmla="*/ 764374 h 1032979"/>
                    <a:gd name="connsiteX4" fmla="*/ 1699260 w 2032635"/>
                    <a:gd name="connsiteY4" fmla="*/ 1004404 h 1032979"/>
                    <a:gd name="connsiteX5" fmla="*/ 2032635 w 2032635"/>
                    <a:gd name="connsiteY5" fmla="*/ 1032979 h 1032979"/>
                    <a:gd name="connsiteX0" fmla="*/ 0 w 2032635"/>
                    <a:gd name="connsiteY0" fmla="*/ 4279 h 1032979"/>
                    <a:gd name="connsiteX1" fmla="*/ 681990 w 2032635"/>
                    <a:gd name="connsiteY1" fmla="*/ 29044 h 1032979"/>
                    <a:gd name="connsiteX2" fmla="*/ 1024890 w 2032635"/>
                    <a:gd name="connsiteY2" fmla="*/ 229069 h 1032979"/>
                    <a:gd name="connsiteX3" fmla="*/ 1360170 w 2032635"/>
                    <a:gd name="connsiteY3" fmla="*/ 764374 h 1032979"/>
                    <a:gd name="connsiteX4" fmla="*/ 1699260 w 2032635"/>
                    <a:gd name="connsiteY4" fmla="*/ 1004404 h 1032979"/>
                    <a:gd name="connsiteX5" fmla="*/ 2032635 w 2032635"/>
                    <a:gd name="connsiteY5" fmla="*/ 1032979 h 1032979"/>
                    <a:gd name="connsiteX0" fmla="*/ 0 w 2032635"/>
                    <a:gd name="connsiteY0" fmla="*/ 1346 h 1030046"/>
                    <a:gd name="connsiteX1" fmla="*/ 681990 w 2032635"/>
                    <a:gd name="connsiteY1" fmla="*/ 26111 h 1030046"/>
                    <a:gd name="connsiteX2" fmla="*/ 1024890 w 2032635"/>
                    <a:gd name="connsiteY2" fmla="*/ 226136 h 1030046"/>
                    <a:gd name="connsiteX3" fmla="*/ 1360170 w 2032635"/>
                    <a:gd name="connsiteY3" fmla="*/ 761441 h 1030046"/>
                    <a:gd name="connsiteX4" fmla="*/ 1699260 w 2032635"/>
                    <a:gd name="connsiteY4" fmla="*/ 1001471 h 1030046"/>
                    <a:gd name="connsiteX5" fmla="*/ 2032635 w 2032635"/>
                    <a:gd name="connsiteY5" fmla="*/ 1030046 h 1030046"/>
                    <a:gd name="connsiteX0" fmla="*/ 0 w 2032635"/>
                    <a:gd name="connsiteY0" fmla="*/ 1346 h 1030046"/>
                    <a:gd name="connsiteX1" fmla="*/ 681990 w 2032635"/>
                    <a:gd name="connsiteY1" fmla="*/ 26111 h 1030046"/>
                    <a:gd name="connsiteX2" fmla="*/ 1024890 w 2032635"/>
                    <a:gd name="connsiteY2" fmla="*/ 226136 h 1030046"/>
                    <a:gd name="connsiteX3" fmla="*/ 1360170 w 2032635"/>
                    <a:gd name="connsiteY3" fmla="*/ 761441 h 1030046"/>
                    <a:gd name="connsiteX4" fmla="*/ 1699260 w 2032635"/>
                    <a:gd name="connsiteY4" fmla="*/ 1001471 h 1030046"/>
                    <a:gd name="connsiteX5" fmla="*/ 2032635 w 2032635"/>
                    <a:gd name="connsiteY5" fmla="*/ 1030046 h 1030046"/>
                    <a:gd name="connsiteX0" fmla="*/ 0 w 2032635"/>
                    <a:gd name="connsiteY0" fmla="*/ 4909 h 1033609"/>
                    <a:gd name="connsiteX1" fmla="*/ 681990 w 2032635"/>
                    <a:gd name="connsiteY1" fmla="*/ 29674 h 1033609"/>
                    <a:gd name="connsiteX2" fmla="*/ 1017270 w 2032635"/>
                    <a:gd name="connsiteY2" fmla="*/ 243034 h 1033609"/>
                    <a:gd name="connsiteX3" fmla="*/ 1360170 w 2032635"/>
                    <a:gd name="connsiteY3" fmla="*/ 765004 h 1033609"/>
                    <a:gd name="connsiteX4" fmla="*/ 1699260 w 2032635"/>
                    <a:gd name="connsiteY4" fmla="*/ 1005034 h 1033609"/>
                    <a:gd name="connsiteX5" fmla="*/ 2032635 w 2032635"/>
                    <a:gd name="connsiteY5" fmla="*/ 1033609 h 1033609"/>
                    <a:gd name="connsiteX0" fmla="*/ 0 w 2032635"/>
                    <a:gd name="connsiteY0" fmla="*/ 4909 h 1033609"/>
                    <a:gd name="connsiteX1" fmla="*/ 681990 w 2032635"/>
                    <a:gd name="connsiteY1" fmla="*/ 29674 h 1033609"/>
                    <a:gd name="connsiteX2" fmla="*/ 1017270 w 2032635"/>
                    <a:gd name="connsiteY2" fmla="*/ 243034 h 1033609"/>
                    <a:gd name="connsiteX3" fmla="*/ 1360170 w 2032635"/>
                    <a:gd name="connsiteY3" fmla="*/ 765004 h 1033609"/>
                    <a:gd name="connsiteX4" fmla="*/ 1699260 w 2032635"/>
                    <a:gd name="connsiteY4" fmla="*/ 1005034 h 1033609"/>
                    <a:gd name="connsiteX5" fmla="*/ 2032635 w 2032635"/>
                    <a:gd name="connsiteY5" fmla="*/ 1033609 h 1033609"/>
                    <a:gd name="connsiteX0" fmla="*/ 0 w 2032635"/>
                    <a:gd name="connsiteY0" fmla="*/ 1741 h 1030441"/>
                    <a:gd name="connsiteX1" fmla="*/ 681990 w 2032635"/>
                    <a:gd name="connsiteY1" fmla="*/ 26506 h 1030441"/>
                    <a:gd name="connsiteX2" fmla="*/ 1017270 w 2032635"/>
                    <a:gd name="connsiteY2" fmla="*/ 239866 h 1030441"/>
                    <a:gd name="connsiteX3" fmla="*/ 1360170 w 2032635"/>
                    <a:gd name="connsiteY3" fmla="*/ 761836 h 1030441"/>
                    <a:gd name="connsiteX4" fmla="*/ 1699260 w 2032635"/>
                    <a:gd name="connsiteY4" fmla="*/ 1001866 h 1030441"/>
                    <a:gd name="connsiteX5" fmla="*/ 2032635 w 2032635"/>
                    <a:gd name="connsiteY5" fmla="*/ 1030441 h 1030441"/>
                    <a:gd name="connsiteX0" fmla="*/ 0 w 2032635"/>
                    <a:gd name="connsiteY0" fmla="*/ 1741 h 1030441"/>
                    <a:gd name="connsiteX1" fmla="*/ 681990 w 2032635"/>
                    <a:gd name="connsiteY1" fmla="*/ 26506 h 1030441"/>
                    <a:gd name="connsiteX2" fmla="*/ 1017270 w 2032635"/>
                    <a:gd name="connsiteY2" fmla="*/ 239866 h 1030441"/>
                    <a:gd name="connsiteX3" fmla="*/ 1360170 w 2032635"/>
                    <a:gd name="connsiteY3" fmla="*/ 761836 h 1030441"/>
                    <a:gd name="connsiteX4" fmla="*/ 1699260 w 2032635"/>
                    <a:gd name="connsiteY4" fmla="*/ 1001866 h 1030441"/>
                    <a:gd name="connsiteX5" fmla="*/ 2032635 w 2032635"/>
                    <a:gd name="connsiteY5" fmla="*/ 1030441 h 1030441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60170 w 2032635"/>
                    <a:gd name="connsiteY3" fmla="*/ 76120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60170 w 2032635"/>
                    <a:gd name="connsiteY3" fmla="*/ 76120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29813"/>
                    <a:gd name="connsiteX1" fmla="*/ 681990 w 2032635"/>
                    <a:gd name="connsiteY1" fmla="*/ 25878 h 1029813"/>
                    <a:gd name="connsiteX2" fmla="*/ 1017270 w 2032635"/>
                    <a:gd name="connsiteY2" fmla="*/ 239238 h 1029813"/>
                    <a:gd name="connsiteX3" fmla="*/ 1352550 w 2032635"/>
                    <a:gd name="connsiteY3" fmla="*/ 765018 h 1029813"/>
                    <a:gd name="connsiteX4" fmla="*/ 1699260 w 2032635"/>
                    <a:gd name="connsiteY4" fmla="*/ 1001238 h 1029813"/>
                    <a:gd name="connsiteX5" fmla="*/ 2032635 w 2032635"/>
                    <a:gd name="connsiteY5" fmla="*/ 1029813 h 1029813"/>
                    <a:gd name="connsiteX0" fmla="*/ 0 w 2032635"/>
                    <a:gd name="connsiteY0" fmla="*/ 1113 h 1034053"/>
                    <a:gd name="connsiteX1" fmla="*/ 681990 w 2032635"/>
                    <a:gd name="connsiteY1" fmla="*/ 25878 h 1034053"/>
                    <a:gd name="connsiteX2" fmla="*/ 1017270 w 2032635"/>
                    <a:gd name="connsiteY2" fmla="*/ 239238 h 1034053"/>
                    <a:gd name="connsiteX3" fmla="*/ 1352550 w 2032635"/>
                    <a:gd name="connsiteY3" fmla="*/ 765018 h 1034053"/>
                    <a:gd name="connsiteX4" fmla="*/ 1699260 w 2032635"/>
                    <a:gd name="connsiteY4" fmla="*/ 1001238 h 1034053"/>
                    <a:gd name="connsiteX5" fmla="*/ 2032635 w 2032635"/>
                    <a:gd name="connsiteY5" fmla="*/ 1029813 h 1034053"/>
                    <a:gd name="connsiteX0" fmla="*/ 0 w 2032635"/>
                    <a:gd name="connsiteY0" fmla="*/ 1113 h 1030183"/>
                    <a:gd name="connsiteX1" fmla="*/ 681990 w 2032635"/>
                    <a:gd name="connsiteY1" fmla="*/ 25878 h 1030183"/>
                    <a:gd name="connsiteX2" fmla="*/ 1017270 w 2032635"/>
                    <a:gd name="connsiteY2" fmla="*/ 239238 h 1030183"/>
                    <a:gd name="connsiteX3" fmla="*/ 1352550 w 2032635"/>
                    <a:gd name="connsiteY3" fmla="*/ 765018 h 1030183"/>
                    <a:gd name="connsiteX4" fmla="*/ 1699260 w 2032635"/>
                    <a:gd name="connsiteY4" fmla="*/ 1001238 h 1030183"/>
                    <a:gd name="connsiteX5" fmla="*/ 2032635 w 2032635"/>
                    <a:gd name="connsiteY5" fmla="*/ 1029813 h 1030183"/>
                    <a:gd name="connsiteX0" fmla="*/ 0 w 2032635"/>
                    <a:gd name="connsiteY0" fmla="*/ 1113 h 1030877"/>
                    <a:gd name="connsiteX1" fmla="*/ 681990 w 2032635"/>
                    <a:gd name="connsiteY1" fmla="*/ 25878 h 1030877"/>
                    <a:gd name="connsiteX2" fmla="*/ 1017270 w 2032635"/>
                    <a:gd name="connsiteY2" fmla="*/ 239238 h 1030877"/>
                    <a:gd name="connsiteX3" fmla="*/ 1352550 w 2032635"/>
                    <a:gd name="connsiteY3" fmla="*/ 765018 h 1030877"/>
                    <a:gd name="connsiteX4" fmla="*/ 1699260 w 2032635"/>
                    <a:gd name="connsiteY4" fmla="*/ 1001238 h 1030877"/>
                    <a:gd name="connsiteX5" fmla="*/ 2032635 w 2032635"/>
                    <a:gd name="connsiteY5" fmla="*/ 1029813 h 1030877"/>
                    <a:gd name="connsiteX0" fmla="*/ 0 w 2032635"/>
                    <a:gd name="connsiteY0" fmla="*/ 1113 h 1030629"/>
                    <a:gd name="connsiteX1" fmla="*/ 681990 w 2032635"/>
                    <a:gd name="connsiteY1" fmla="*/ 25878 h 1030629"/>
                    <a:gd name="connsiteX2" fmla="*/ 1017270 w 2032635"/>
                    <a:gd name="connsiteY2" fmla="*/ 239238 h 1030629"/>
                    <a:gd name="connsiteX3" fmla="*/ 1352550 w 2032635"/>
                    <a:gd name="connsiteY3" fmla="*/ 765018 h 1030629"/>
                    <a:gd name="connsiteX4" fmla="*/ 1699260 w 2032635"/>
                    <a:gd name="connsiteY4" fmla="*/ 1001238 h 1030629"/>
                    <a:gd name="connsiteX5" fmla="*/ 2032635 w 2032635"/>
                    <a:gd name="connsiteY5" fmla="*/ 1029813 h 1030629"/>
                    <a:gd name="connsiteX0" fmla="*/ 0 w 2032635"/>
                    <a:gd name="connsiteY0" fmla="*/ 1113 h 1030629"/>
                    <a:gd name="connsiteX1" fmla="*/ 681990 w 2032635"/>
                    <a:gd name="connsiteY1" fmla="*/ 25878 h 1030629"/>
                    <a:gd name="connsiteX2" fmla="*/ 1017270 w 2032635"/>
                    <a:gd name="connsiteY2" fmla="*/ 239238 h 1030629"/>
                    <a:gd name="connsiteX3" fmla="*/ 1352550 w 2032635"/>
                    <a:gd name="connsiteY3" fmla="*/ 765018 h 1030629"/>
                    <a:gd name="connsiteX4" fmla="*/ 1699260 w 2032635"/>
                    <a:gd name="connsiteY4" fmla="*/ 1001238 h 1030629"/>
                    <a:gd name="connsiteX5" fmla="*/ 2032635 w 2032635"/>
                    <a:gd name="connsiteY5" fmla="*/ 1029813 h 1030629"/>
                    <a:gd name="connsiteX0" fmla="*/ 0 w 2032635"/>
                    <a:gd name="connsiteY0" fmla="*/ 1113 h 1030629"/>
                    <a:gd name="connsiteX1" fmla="*/ 681990 w 2032635"/>
                    <a:gd name="connsiteY1" fmla="*/ 25878 h 1030629"/>
                    <a:gd name="connsiteX2" fmla="*/ 1017270 w 2032635"/>
                    <a:gd name="connsiteY2" fmla="*/ 239238 h 1030629"/>
                    <a:gd name="connsiteX3" fmla="*/ 1352550 w 2032635"/>
                    <a:gd name="connsiteY3" fmla="*/ 765018 h 1030629"/>
                    <a:gd name="connsiteX4" fmla="*/ 1699260 w 2032635"/>
                    <a:gd name="connsiteY4" fmla="*/ 1001238 h 1030629"/>
                    <a:gd name="connsiteX5" fmla="*/ 2032635 w 2032635"/>
                    <a:gd name="connsiteY5" fmla="*/ 1029813 h 1030629"/>
                    <a:gd name="connsiteX0" fmla="*/ 0 w 2032635"/>
                    <a:gd name="connsiteY0" fmla="*/ 1113 h 1030629"/>
                    <a:gd name="connsiteX1" fmla="*/ 681990 w 2032635"/>
                    <a:gd name="connsiteY1" fmla="*/ 25878 h 1030629"/>
                    <a:gd name="connsiteX2" fmla="*/ 1017270 w 2032635"/>
                    <a:gd name="connsiteY2" fmla="*/ 239238 h 1030629"/>
                    <a:gd name="connsiteX3" fmla="*/ 1352550 w 2032635"/>
                    <a:gd name="connsiteY3" fmla="*/ 765018 h 1030629"/>
                    <a:gd name="connsiteX4" fmla="*/ 1699260 w 2032635"/>
                    <a:gd name="connsiteY4" fmla="*/ 1001238 h 1030629"/>
                    <a:gd name="connsiteX5" fmla="*/ 2032635 w 2032635"/>
                    <a:gd name="connsiteY5" fmla="*/ 1029813 h 1030629"/>
                    <a:gd name="connsiteX0" fmla="*/ 0 w 2032635"/>
                    <a:gd name="connsiteY0" fmla="*/ 1113 h 1030629"/>
                    <a:gd name="connsiteX1" fmla="*/ 681990 w 2032635"/>
                    <a:gd name="connsiteY1" fmla="*/ 25878 h 1030629"/>
                    <a:gd name="connsiteX2" fmla="*/ 1017270 w 2032635"/>
                    <a:gd name="connsiteY2" fmla="*/ 239238 h 1030629"/>
                    <a:gd name="connsiteX3" fmla="*/ 1352550 w 2032635"/>
                    <a:gd name="connsiteY3" fmla="*/ 765018 h 1030629"/>
                    <a:gd name="connsiteX4" fmla="*/ 1699260 w 2032635"/>
                    <a:gd name="connsiteY4" fmla="*/ 1001238 h 1030629"/>
                    <a:gd name="connsiteX5" fmla="*/ 2032635 w 2032635"/>
                    <a:gd name="connsiteY5" fmla="*/ 1029813 h 1030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32635" h="1030629">
                      <a:moveTo>
                        <a:pt x="0" y="1113"/>
                      </a:moveTo>
                      <a:cubicBezTo>
                        <a:pt x="227330" y="-3967"/>
                        <a:pt x="561975" y="9050"/>
                        <a:pt x="681990" y="25878"/>
                      </a:cubicBezTo>
                      <a:cubicBezTo>
                        <a:pt x="802005" y="42706"/>
                        <a:pt x="915035" y="98903"/>
                        <a:pt x="1017270" y="239238"/>
                      </a:cubicBezTo>
                      <a:cubicBezTo>
                        <a:pt x="1119505" y="379573"/>
                        <a:pt x="1284605" y="634843"/>
                        <a:pt x="1352550" y="765018"/>
                      </a:cubicBezTo>
                      <a:cubicBezTo>
                        <a:pt x="1420495" y="895193"/>
                        <a:pt x="1605280" y="978378"/>
                        <a:pt x="1699260" y="1001238"/>
                      </a:cubicBezTo>
                      <a:cubicBezTo>
                        <a:pt x="1793240" y="1024098"/>
                        <a:pt x="1915795" y="1033623"/>
                        <a:pt x="2032635" y="1029813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CAE66218-E2E1-4C49-AA3E-6688447E0228}"/>
                  </a:ext>
                </a:extLst>
              </p:cNvPr>
              <p:cNvSpPr txBox="1"/>
              <p:nvPr/>
            </p:nvSpPr>
            <p:spPr>
              <a:xfrm>
                <a:off x="7179481" y="4485438"/>
                <a:ext cx="1824822" cy="205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Compound Concentration (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nM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E9A752F8-BF97-424E-8ABE-0BB05D150CEE}"/>
                  </a:ext>
                </a:extLst>
              </p:cNvPr>
              <p:cNvSpPr txBox="1"/>
              <p:nvPr/>
            </p:nvSpPr>
            <p:spPr>
              <a:xfrm rot="16200000">
                <a:off x="6290281" y="3071455"/>
                <a:ext cx="1256353" cy="205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Live Cells (% DSMO)</a:t>
                </a:r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199DD400-1008-4320-931E-43B4AF962296}"/>
                  </a:ext>
                </a:extLst>
              </p:cNvPr>
              <p:cNvGrpSpPr/>
              <p:nvPr/>
            </p:nvGrpSpPr>
            <p:grpSpPr>
              <a:xfrm>
                <a:off x="6898190" y="2135240"/>
                <a:ext cx="396262" cy="2148186"/>
                <a:chOff x="6287623" y="1185318"/>
                <a:chExt cx="541923" cy="2937830"/>
              </a:xfrm>
            </p:grpSpPr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3AB7CB1D-96BC-42F9-9A6E-75067CF768B6}"/>
                    </a:ext>
                  </a:extLst>
                </p:cNvPr>
                <p:cNvSpPr txBox="1"/>
                <p:nvPr/>
              </p:nvSpPr>
              <p:spPr>
                <a:xfrm>
                  <a:off x="6287623" y="1185318"/>
                  <a:ext cx="541923" cy="336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6FE41F17-F5B5-453D-AAF1-C0F9F22CC027}"/>
                    </a:ext>
                  </a:extLst>
                </p:cNvPr>
                <p:cNvSpPr txBox="1"/>
                <p:nvPr/>
              </p:nvSpPr>
              <p:spPr>
                <a:xfrm>
                  <a:off x="6384082" y="2225761"/>
                  <a:ext cx="445464" cy="336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80</a:t>
                  </a:r>
                </a:p>
              </p:txBody>
            </p:sp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701E8C7C-4BFF-404A-A569-CFB24E26C6FA}"/>
                    </a:ext>
                  </a:extLst>
                </p:cNvPr>
                <p:cNvSpPr txBox="1"/>
                <p:nvPr/>
              </p:nvSpPr>
              <p:spPr>
                <a:xfrm>
                  <a:off x="6384082" y="3266202"/>
                  <a:ext cx="445464" cy="336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08B7D9D0-B41F-4E1B-9A0D-2B04AE8AF3E5}"/>
                    </a:ext>
                  </a:extLst>
                </p:cNvPr>
                <p:cNvSpPr txBox="1"/>
                <p:nvPr/>
              </p:nvSpPr>
              <p:spPr>
                <a:xfrm>
                  <a:off x="6384082" y="3786420"/>
                  <a:ext cx="445464" cy="336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5B633AD3-105F-4B4A-9F9F-ABBE2F3B41DF}"/>
                    </a:ext>
                  </a:extLst>
                </p:cNvPr>
                <p:cNvSpPr txBox="1"/>
                <p:nvPr/>
              </p:nvSpPr>
              <p:spPr>
                <a:xfrm>
                  <a:off x="6287623" y="1705539"/>
                  <a:ext cx="541923" cy="336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100</a:t>
                  </a:r>
                </a:p>
              </p:txBody>
            </p:sp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9D852244-DE9E-48B4-8C57-A2BA0B4376DA}"/>
                    </a:ext>
                  </a:extLst>
                </p:cNvPr>
                <p:cNvSpPr txBox="1"/>
                <p:nvPr/>
              </p:nvSpPr>
              <p:spPr>
                <a:xfrm>
                  <a:off x="6384082" y="2745982"/>
                  <a:ext cx="445464" cy="336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80C9ECB6-6C9E-4239-94FD-621EF82BA2EB}"/>
                  </a:ext>
                </a:extLst>
              </p:cNvPr>
              <p:cNvGrpSpPr/>
              <p:nvPr/>
            </p:nvGrpSpPr>
            <p:grpSpPr>
              <a:xfrm>
                <a:off x="7264919" y="2224439"/>
                <a:ext cx="1609665" cy="1941059"/>
                <a:chOff x="6677404" y="1307306"/>
                <a:chExt cx="2201356" cy="2654566"/>
              </a:xfrm>
            </p:grpSpPr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601DDBD7-370D-4DA5-8312-A2E2615E58A1}"/>
                    </a:ext>
                  </a:extLst>
                </p:cNvPr>
                <p:cNvGrpSpPr/>
                <p:nvPr/>
              </p:nvGrpSpPr>
              <p:grpSpPr>
                <a:xfrm>
                  <a:off x="6677404" y="3907008"/>
                  <a:ext cx="2201356" cy="54864"/>
                  <a:chOff x="3779262" y="3907008"/>
                  <a:chExt cx="2201356" cy="54864"/>
                </a:xfrm>
              </p:grpSpPr>
              <p:cxnSp>
                <p:nvCxnSpPr>
                  <p:cNvPr id="250" name="Straight Connector 249">
                    <a:extLst>
                      <a:ext uri="{FF2B5EF4-FFF2-40B4-BE49-F238E27FC236}">
                        <a16:creationId xmlns:a16="http://schemas.microsoft.com/office/drawing/2014/main" id="{18EF54AE-9358-4C86-B135-C1DDBE93C0F2}"/>
                      </a:ext>
                    </a:extLst>
                  </p:cNvPr>
                  <p:cNvCxnSpPr/>
                  <p:nvPr/>
                </p:nvCxnSpPr>
                <p:spPr>
                  <a:xfrm>
                    <a:off x="3945403" y="3907008"/>
                    <a:ext cx="0" cy="5486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>
                    <a:extLst>
                      <a:ext uri="{FF2B5EF4-FFF2-40B4-BE49-F238E27FC236}">
                        <a16:creationId xmlns:a16="http://schemas.microsoft.com/office/drawing/2014/main" id="{093B69D8-A3B7-4067-B87A-836CDA8BF8AC}"/>
                      </a:ext>
                    </a:extLst>
                  </p:cNvPr>
                  <p:cNvCxnSpPr/>
                  <p:nvPr/>
                </p:nvCxnSpPr>
                <p:spPr>
                  <a:xfrm>
                    <a:off x="4284605" y="3907008"/>
                    <a:ext cx="0" cy="5486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>
                    <a:extLst>
                      <a:ext uri="{FF2B5EF4-FFF2-40B4-BE49-F238E27FC236}">
                        <a16:creationId xmlns:a16="http://schemas.microsoft.com/office/drawing/2014/main" id="{14455595-B68F-442E-876F-AE9EAD1F53F1}"/>
                      </a:ext>
                    </a:extLst>
                  </p:cNvPr>
                  <p:cNvCxnSpPr/>
                  <p:nvPr/>
                </p:nvCxnSpPr>
                <p:spPr>
                  <a:xfrm>
                    <a:off x="4623807" y="3907008"/>
                    <a:ext cx="0" cy="5486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>
                    <a:extLst>
                      <a:ext uri="{FF2B5EF4-FFF2-40B4-BE49-F238E27FC236}">
                        <a16:creationId xmlns:a16="http://schemas.microsoft.com/office/drawing/2014/main" id="{6A116F7A-39A5-4908-BC95-3978BC9185CE}"/>
                      </a:ext>
                    </a:extLst>
                  </p:cNvPr>
                  <p:cNvCxnSpPr/>
                  <p:nvPr/>
                </p:nvCxnSpPr>
                <p:spPr>
                  <a:xfrm>
                    <a:off x="4963009" y="3907008"/>
                    <a:ext cx="0" cy="5486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>
                    <a:extLst>
                      <a:ext uri="{FF2B5EF4-FFF2-40B4-BE49-F238E27FC236}">
                        <a16:creationId xmlns:a16="http://schemas.microsoft.com/office/drawing/2014/main" id="{9D95C2B6-1A8F-4AED-89DB-3EBDBCD5FCA9}"/>
                      </a:ext>
                    </a:extLst>
                  </p:cNvPr>
                  <p:cNvCxnSpPr/>
                  <p:nvPr/>
                </p:nvCxnSpPr>
                <p:spPr>
                  <a:xfrm>
                    <a:off x="5302211" y="3907008"/>
                    <a:ext cx="0" cy="5486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>
                    <a:extLst>
                      <a:ext uri="{FF2B5EF4-FFF2-40B4-BE49-F238E27FC236}">
                        <a16:creationId xmlns:a16="http://schemas.microsoft.com/office/drawing/2014/main" id="{A58EA179-9A2E-4D2F-8E00-CA99E7C95A8E}"/>
                      </a:ext>
                    </a:extLst>
                  </p:cNvPr>
                  <p:cNvCxnSpPr/>
                  <p:nvPr/>
                </p:nvCxnSpPr>
                <p:spPr>
                  <a:xfrm>
                    <a:off x="5641413" y="3907008"/>
                    <a:ext cx="0" cy="5486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ECDC934C-7221-4005-8B81-1ABBA480C4C3}"/>
                      </a:ext>
                    </a:extLst>
                  </p:cNvPr>
                  <p:cNvSpPr/>
                  <p:nvPr/>
                </p:nvSpPr>
                <p:spPr>
                  <a:xfrm>
                    <a:off x="3779262" y="3907008"/>
                    <a:ext cx="2201356" cy="54864"/>
                  </a:xfrm>
                  <a:custGeom>
                    <a:avLst/>
                    <a:gdLst>
                      <a:gd name="connsiteX0" fmla="*/ 0 w 2479729"/>
                      <a:gd name="connsiteY0" fmla="*/ 0 h 317715"/>
                      <a:gd name="connsiteX1" fmla="*/ 2479729 w 2479729"/>
                      <a:gd name="connsiteY1" fmla="*/ 0 h 317715"/>
                      <a:gd name="connsiteX2" fmla="*/ 2479729 w 2479729"/>
                      <a:gd name="connsiteY2" fmla="*/ 317715 h 31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79729" h="317715">
                        <a:moveTo>
                          <a:pt x="0" y="0"/>
                        </a:moveTo>
                        <a:lnTo>
                          <a:pt x="2479729" y="0"/>
                        </a:lnTo>
                        <a:lnTo>
                          <a:pt x="2479729" y="317715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E61AEB06-296F-45D4-B6FD-CC4974A67041}"/>
                    </a:ext>
                  </a:extLst>
                </p:cNvPr>
                <p:cNvGrpSpPr/>
                <p:nvPr/>
              </p:nvGrpSpPr>
              <p:grpSpPr>
                <a:xfrm>
                  <a:off x="6683090" y="1307306"/>
                  <a:ext cx="54864" cy="2599699"/>
                  <a:chOff x="6794850" y="1307306"/>
                  <a:chExt cx="54864" cy="2599699"/>
                </a:xfrm>
              </p:grpSpPr>
              <p:cxnSp>
                <p:nvCxnSpPr>
                  <p:cNvPr id="244" name="Straight Connector 243">
                    <a:extLst>
                      <a:ext uri="{FF2B5EF4-FFF2-40B4-BE49-F238E27FC236}">
                        <a16:creationId xmlns:a16="http://schemas.microsoft.com/office/drawing/2014/main" id="{833CC43D-B234-4399-8B01-EED8B8F41E79}"/>
                      </a:ext>
                    </a:extLst>
                  </p:cNvPr>
                  <p:cNvCxnSpPr/>
                  <p:nvPr/>
                </p:nvCxnSpPr>
                <p:spPr>
                  <a:xfrm>
                    <a:off x="6794850" y="2347186"/>
                    <a:ext cx="54864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E16D1C40-7487-420F-B74C-EFA8CC7E0EFB}"/>
                      </a:ext>
                    </a:extLst>
                  </p:cNvPr>
                  <p:cNvCxnSpPr/>
                  <p:nvPr/>
                </p:nvCxnSpPr>
                <p:spPr>
                  <a:xfrm>
                    <a:off x="6794850" y="3387066"/>
                    <a:ext cx="54864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9311946A-256B-42A3-B865-E9A0B444BD9E}"/>
                      </a:ext>
                    </a:extLst>
                  </p:cNvPr>
                  <p:cNvSpPr/>
                  <p:nvPr/>
                </p:nvSpPr>
                <p:spPr>
                  <a:xfrm>
                    <a:off x="6794850" y="1307306"/>
                    <a:ext cx="54864" cy="2599698"/>
                  </a:xfrm>
                  <a:custGeom>
                    <a:avLst/>
                    <a:gdLst>
                      <a:gd name="connsiteX0" fmla="*/ 0 w 340963"/>
                      <a:gd name="connsiteY0" fmla="*/ 0 h 1728061"/>
                      <a:gd name="connsiteX1" fmla="*/ 340963 w 340963"/>
                      <a:gd name="connsiteY1" fmla="*/ 0 h 1728061"/>
                      <a:gd name="connsiteX2" fmla="*/ 340963 w 340963"/>
                      <a:gd name="connsiteY2" fmla="*/ 1728061 h 172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0963" h="1728061">
                        <a:moveTo>
                          <a:pt x="0" y="0"/>
                        </a:moveTo>
                        <a:lnTo>
                          <a:pt x="340963" y="0"/>
                        </a:lnTo>
                        <a:lnTo>
                          <a:pt x="340963" y="1728061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7" name="Straight Connector 246">
                    <a:extLst>
                      <a:ext uri="{FF2B5EF4-FFF2-40B4-BE49-F238E27FC236}">
                        <a16:creationId xmlns:a16="http://schemas.microsoft.com/office/drawing/2014/main" id="{28B63210-AB58-4EFA-90DE-96DB0C8C3080}"/>
                      </a:ext>
                    </a:extLst>
                  </p:cNvPr>
                  <p:cNvCxnSpPr/>
                  <p:nvPr/>
                </p:nvCxnSpPr>
                <p:spPr>
                  <a:xfrm>
                    <a:off x="6794850" y="3907005"/>
                    <a:ext cx="54864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>
                    <a:extLst>
                      <a:ext uri="{FF2B5EF4-FFF2-40B4-BE49-F238E27FC236}">
                        <a16:creationId xmlns:a16="http://schemas.microsoft.com/office/drawing/2014/main" id="{216D60F5-9805-4397-9696-1B45BC13DA2D}"/>
                      </a:ext>
                    </a:extLst>
                  </p:cNvPr>
                  <p:cNvCxnSpPr/>
                  <p:nvPr/>
                </p:nvCxnSpPr>
                <p:spPr>
                  <a:xfrm>
                    <a:off x="6794850" y="2867126"/>
                    <a:ext cx="54864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F6B8A4E8-88AC-4241-B73E-1D9AC981D971}"/>
                      </a:ext>
                    </a:extLst>
                  </p:cNvPr>
                  <p:cNvCxnSpPr/>
                  <p:nvPr/>
                </p:nvCxnSpPr>
                <p:spPr>
                  <a:xfrm>
                    <a:off x="6794850" y="1827246"/>
                    <a:ext cx="54864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91C2A9B5-1BC9-471A-A8E0-BA1FED381CEA}"/>
                </a:ext>
              </a:extLst>
            </p:cNvPr>
            <p:cNvGrpSpPr/>
            <p:nvPr/>
          </p:nvGrpSpPr>
          <p:grpSpPr>
            <a:xfrm>
              <a:off x="8907467" y="3858658"/>
              <a:ext cx="626630" cy="480517"/>
              <a:chOff x="3925768" y="4470822"/>
              <a:chExt cx="626629" cy="480516"/>
            </a:xfrm>
          </p:grpSpPr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7E91CE3C-85AA-4CD6-810A-C7D45998E38A}"/>
                  </a:ext>
                </a:extLst>
              </p:cNvPr>
              <p:cNvGrpSpPr/>
              <p:nvPr/>
            </p:nvGrpSpPr>
            <p:grpSpPr>
              <a:xfrm>
                <a:off x="3925768" y="4546993"/>
                <a:ext cx="262890" cy="54864"/>
                <a:chOff x="3826379" y="4559617"/>
                <a:chExt cx="262890" cy="54864"/>
              </a:xfrm>
            </p:grpSpPr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F9ED1F6D-28C5-4E11-8206-A4F682E39B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0392" y="4559617"/>
                  <a:ext cx="54864" cy="54864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69D5AA24-2ED1-4239-8B08-C51A1EA6BA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6379" y="4587049"/>
                  <a:ext cx="26289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2730B25D-376F-42E9-B192-99A02576C927}"/>
                  </a:ext>
                </a:extLst>
              </p:cNvPr>
              <p:cNvSpPr txBox="1"/>
              <p:nvPr/>
            </p:nvSpPr>
            <p:spPr>
              <a:xfrm>
                <a:off x="4148152" y="4470822"/>
                <a:ext cx="404245" cy="48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LEN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POM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IBER</a:t>
                </a:r>
              </a:p>
            </p:txBody>
          </p: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0515D79C-DAA9-4CDB-8F36-4ACEFE93F2F6}"/>
                  </a:ext>
                </a:extLst>
              </p:cNvPr>
              <p:cNvGrpSpPr/>
              <p:nvPr/>
            </p:nvGrpSpPr>
            <p:grpSpPr>
              <a:xfrm>
                <a:off x="3925768" y="4699393"/>
                <a:ext cx="262890" cy="54864"/>
                <a:chOff x="3355731" y="4735830"/>
                <a:chExt cx="262890" cy="54864"/>
              </a:xfrm>
            </p:grpSpPr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2A3987C5-E671-4343-83AA-60D165F87A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9744" y="4735830"/>
                  <a:ext cx="54864" cy="54864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FF446213-32B7-4D7F-ACD5-027FFDFB6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5731" y="4763262"/>
                  <a:ext cx="262890" cy="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25524E47-B1DE-477D-9604-21B204DCC6AC}"/>
                  </a:ext>
                </a:extLst>
              </p:cNvPr>
              <p:cNvGrpSpPr/>
              <p:nvPr/>
            </p:nvGrpSpPr>
            <p:grpSpPr>
              <a:xfrm>
                <a:off x="3925768" y="4851793"/>
                <a:ext cx="262890" cy="54864"/>
                <a:chOff x="3525333" y="4844415"/>
                <a:chExt cx="262890" cy="54864"/>
              </a:xfrm>
            </p:grpSpPr>
            <p:sp>
              <p:nvSpPr>
                <p:cNvPr id="347" name="Isosceles Triangle 346">
                  <a:extLst>
                    <a:ext uri="{FF2B5EF4-FFF2-40B4-BE49-F238E27FC236}">
                      <a16:creationId xmlns:a16="http://schemas.microsoft.com/office/drawing/2014/main" id="{6E34CD43-5FAF-4578-B9E4-C27380A77E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29346" y="4844415"/>
                  <a:ext cx="54864" cy="54864"/>
                </a:xfrm>
                <a:prstGeom prst="triangl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0DBCA1E4-579F-4EFA-AA3D-DF1277E91B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5333" y="4871847"/>
                  <a:ext cx="2628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6BDB211D-E497-4F56-9807-22267893BAC6}"/>
                </a:ext>
              </a:extLst>
            </p:cNvPr>
            <p:cNvSpPr/>
            <p:nvPr/>
          </p:nvSpPr>
          <p:spPr>
            <a:xfrm>
              <a:off x="8879749" y="2841685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978D710D-1725-401C-A239-16C8D94FA6C1}"/>
                </a:ext>
              </a:extLst>
            </p:cNvPr>
            <p:cNvSpPr/>
            <p:nvPr/>
          </p:nvSpPr>
          <p:spPr>
            <a:xfrm>
              <a:off x="10119902" y="3713681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80E3CE30-CB22-4A75-AC4B-5654A6F48ACB}"/>
                </a:ext>
              </a:extLst>
            </p:cNvPr>
            <p:cNvSpPr/>
            <p:nvPr/>
          </p:nvSpPr>
          <p:spPr>
            <a:xfrm>
              <a:off x="9623842" y="3152318"/>
              <a:ext cx="50147" cy="5014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D817F493-BBAE-4E5C-8EF8-6E645EDC0CD4}"/>
                </a:ext>
              </a:extLst>
            </p:cNvPr>
            <p:cNvCxnSpPr/>
            <p:nvPr/>
          </p:nvCxnSpPr>
          <p:spPr>
            <a:xfrm>
              <a:off x="10144972" y="3552097"/>
              <a:ext cx="0" cy="179693"/>
            </a:xfrm>
            <a:prstGeom prst="line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824C9464-DDE3-4547-8463-A12DAF3EF6E6}"/>
                </a:ext>
              </a:extLst>
            </p:cNvPr>
            <p:cNvCxnSpPr/>
            <p:nvPr/>
          </p:nvCxnSpPr>
          <p:spPr>
            <a:xfrm>
              <a:off x="9375810" y="2802394"/>
              <a:ext cx="5014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7338BEEE-98EE-4185-97B3-1A8ABB0E2D51}"/>
                </a:ext>
              </a:extLst>
            </p:cNvPr>
            <p:cNvCxnSpPr/>
            <p:nvPr/>
          </p:nvCxnSpPr>
          <p:spPr>
            <a:xfrm>
              <a:off x="9400882" y="2802395"/>
              <a:ext cx="0" cy="20615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AD5762CE-5E37-48E0-8EC0-DC2EE9BB7E31}"/>
                </a:ext>
              </a:extLst>
            </p:cNvPr>
            <p:cNvCxnSpPr/>
            <p:nvPr/>
          </p:nvCxnSpPr>
          <p:spPr>
            <a:xfrm>
              <a:off x="10119050" y="3547480"/>
              <a:ext cx="50147" cy="0"/>
            </a:xfrm>
            <a:prstGeom prst="line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1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">
            <a:extLst>
              <a:ext uri="{FF2B5EF4-FFF2-40B4-BE49-F238E27FC236}">
                <a16:creationId xmlns:a16="http://schemas.microsoft.com/office/drawing/2014/main" id="{A1A78617-AD70-49BE-933D-47123EFC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322059"/>
            <a:ext cx="10832851" cy="523219"/>
          </a:xfrm>
        </p:spPr>
        <p:txBody>
          <a:bodyPr>
            <a:noAutofit/>
          </a:bodyPr>
          <a:lstStyle/>
          <a:p>
            <a:r>
              <a:rPr lang="en-US" sz="3200" dirty="0"/>
              <a:t>Iberdomide MM-001 Phase 1b/2a trial: Study Design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A02E88-1F6E-4708-8E44-783C389F0F35}"/>
              </a:ext>
            </a:extLst>
          </p:cNvPr>
          <p:cNvSpPr/>
          <p:nvPr/>
        </p:nvSpPr>
        <p:spPr>
          <a:xfrm>
            <a:off x="335360" y="5870223"/>
            <a:ext cx="11161240" cy="8125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DEX given at a dose of 40 mg (20 mg in patients aged &gt; 75 years) on Days 1, 8, 15, and 22 of each 28-day cycle. </a:t>
            </a:r>
            <a:r>
              <a:rPr kumimoji="0" lang="en-US" sz="13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CFZ dosed once weekly (Cohort G1) or twice weekly (Cohort G2). 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CFZ, carfilzomib; DEX, dexamethasone; MTD, maximum tolerated dose; PD, progressive disease; RP2D, recommended phase 2 dose; RRMM, relapsed/refractory multiple myeloma.</a:t>
            </a:r>
          </a:p>
        </p:txBody>
      </p:sp>
      <p:sp>
        <p:nvSpPr>
          <p:cNvPr id="45" name="Content Placeholder 6">
            <a:extLst>
              <a:ext uri="{FF2B5EF4-FFF2-40B4-BE49-F238E27FC236}">
                <a16:creationId xmlns:a16="http://schemas.microsoft.com/office/drawing/2014/main" id="{2AF59889-F183-43D9-93D4-70369120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936" y="4327608"/>
            <a:ext cx="3851012" cy="937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Study objective: Determine the MTD / RP2D and efficacy of IBER in RRMM</a:t>
            </a:r>
          </a:p>
        </p:txBody>
      </p:sp>
      <p:sp>
        <p:nvSpPr>
          <p:cNvPr id="21" name="Text Box 30">
            <a:extLst>
              <a:ext uri="{FF2B5EF4-FFF2-40B4-BE49-F238E27FC236}">
                <a16:creationId xmlns:a16="http://schemas.microsoft.com/office/drawing/2014/main" id="{7FE3190C-3ED2-49C5-9BBA-7B83951C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97" y="1036926"/>
            <a:ext cx="447557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Phase 1</a:t>
            </a:r>
          </a:p>
          <a:p>
            <a:pPr marL="171446" marR="0" lvl="0" indent="-171446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RRMM </a:t>
            </a:r>
          </a:p>
          <a:p>
            <a:pPr marL="171446" marR="0" lvl="0" indent="-171446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Prior LEN or POM</a:t>
            </a:r>
          </a:p>
          <a:p>
            <a:pPr marL="171446" marR="0" lvl="0" indent="-171446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Prior proteasome inhibitor</a:t>
            </a:r>
          </a:p>
          <a:p>
            <a:pPr marL="171446" marR="0" lvl="0" indent="-171446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Documented PD during or within 60 days of last antimyeloma therapy</a:t>
            </a: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7C665FA7-0C44-40C3-99F3-DE0042353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050" y="1057001"/>
            <a:ext cx="4829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Phase 2</a:t>
            </a:r>
          </a:p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711624" y="3405468"/>
            <a:ext cx="2168995" cy="53046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B: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 + DEX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711624" y="2828230"/>
            <a:ext cx="2168995" cy="530463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A: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3E7CEA36-A84B-426A-9D65-FA2AC96DB089}"/>
              </a:ext>
            </a:extLst>
          </p:cNvPr>
          <p:cNvSpPr/>
          <p:nvPr/>
        </p:nvSpPr>
        <p:spPr>
          <a:xfrm>
            <a:off x="2711624" y="3982706"/>
            <a:ext cx="2168995" cy="530463"/>
          </a:xfrm>
          <a:prstGeom prst="roundRect">
            <a:avLst/>
          </a:prstGeom>
          <a:solidFill>
            <a:schemeClr val="accent3"/>
          </a:solidFill>
          <a:ln w="6350">
            <a:solidFill>
              <a:schemeClr val="tx1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E:</a:t>
            </a: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 + DARA + DEX</a:t>
            </a:r>
          </a:p>
        </p:txBody>
      </p:sp>
      <p:sp>
        <p:nvSpPr>
          <p:cNvPr id="34" name="Text Box 30">
            <a:extLst>
              <a:ext uri="{FF2B5EF4-FFF2-40B4-BE49-F238E27FC236}">
                <a16:creationId xmlns:a16="http://schemas.microsoft.com/office/drawing/2014/main" id="{AEA205FC-3CB2-43DB-A05A-981C79F9C1C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75357" y="4477065"/>
            <a:ext cx="1315102" cy="52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3 triplet cohorts</a:t>
            </a:r>
          </a:p>
        </p:txBody>
      </p:sp>
      <p:sp>
        <p:nvSpPr>
          <p:cNvPr id="38" name="Rounded Rectangle 28">
            <a:extLst>
              <a:ext uri="{FF2B5EF4-FFF2-40B4-BE49-F238E27FC236}">
                <a16:creationId xmlns:a16="http://schemas.microsoft.com/office/drawing/2014/main" id="{081167D0-8A3A-4CF5-BCAB-B6A252B37011}"/>
              </a:ext>
            </a:extLst>
          </p:cNvPr>
          <p:cNvSpPr/>
          <p:nvPr/>
        </p:nvSpPr>
        <p:spPr>
          <a:xfrm>
            <a:off x="2711624" y="4559944"/>
            <a:ext cx="2168995" cy="530463"/>
          </a:xfrm>
          <a:prstGeom prst="roundRect">
            <a:avLst/>
          </a:prstGeom>
          <a:solidFill>
            <a:schemeClr val="accent4"/>
          </a:solidFill>
          <a:ln w="6350">
            <a:solidFill>
              <a:schemeClr val="tx1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F:</a:t>
            </a: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 + BORT + DEX</a:t>
            </a:r>
          </a:p>
        </p:txBody>
      </p:sp>
      <p:sp>
        <p:nvSpPr>
          <p:cNvPr id="32" name="Right Arrow 38">
            <a:extLst>
              <a:ext uri="{FF2B5EF4-FFF2-40B4-BE49-F238E27FC236}">
                <a16:creationId xmlns:a16="http://schemas.microsoft.com/office/drawing/2014/main" id="{D085D879-C7E5-4A43-91A0-B9B9081E8F58}"/>
              </a:ext>
            </a:extLst>
          </p:cNvPr>
          <p:cNvSpPr/>
          <p:nvPr/>
        </p:nvSpPr>
        <p:spPr>
          <a:xfrm>
            <a:off x="5283166" y="3073863"/>
            <a:ext cx="2448413" cy="13927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28">
            <a:extLst>
              <a:ext uri="{FF2B5EF4-FFF2-40B4-BE49-F238E27FC236}">
                <a16:creationId xmlns:a16="http://schemas.microsoft.com/office/drawing/2014/main" id="{5D6C8A15-51E1-4352-98C2-80066A210178}"/>
              </a:ext>
            </a:extLst>
          </p:cNvPr>
          <p:cNvSpPr/>
          <p:nvPr/>
        </p:nvSpPr>
        <p:spPr>
          <a:xfrm>
            <a:off x="8134125" y="3409811"/>
            <a:ext cx="2163763" cy="53046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D: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 (RP2D) + DEX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7" name="Rounded Rectangle 29">
            <a:extLst>
              <a:ext uri="{FF2B5EF4-FFF2-40B4-BE49-F238E27FC236}">
                <a16:creationId xmlns:a16="http://schemas.microsoft.com/office/drawing/2014/main" id="{0A38A8DD-DFC1-4F34-950B-B93B1F299C55}"/>
              </a:ext>
            </a:extLst>
          </p:cNvPr>
          <p:cNvSpPr/>
          <p:nvPr/>
        </p:nvSpPr>
        <p:spPr>
          <a:xfrm>
            <a:off x="8134125" y="2828230"/>
            <a:ext cx="2163763" cy="530463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Cohort C: </a:t>
            </a: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IBER (RP2D)</a:t>
            </a:r>
          </a:p>
        </p:txBody>
      </p:sp>
      <p:sp>
        <p:nvSpPr>
          <p:cNvPr id="50" name="Right Arrow 38">
            <a:extLst>
              <a:ext uri="{FF2B5EF4-FFF2-40B4-BE49-F238E27FC236}">
                <a16:creationId xmlns:a16="http://schemas.microsoft.com/office/drawing/2014/main" id="{DCEFBD13-FE7A-4ACB-A78C-B570D0364C99}"/>
              </a:ext>
            </a:extLst>
          </p:cNvPr>
          <p:cNvSpPr/>
          <p:nvPr/>
        </p:nvSpPr>
        <p:spPr>
          <a:xfrm>
            <a:off x="5281256" y="3587236"/>
            <a:ext cx="2448413" cy="13927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7ADCB5E3-5386-44F0-A87F-4FDE427D4C20}"/>
              </a:ext>
            </a:extLst>
          </p:cNvPr>
          <p:cNvSpPr/>
          <p:nvPr/>
        </p:nvSpPr>
        <p:spPr>
          <a:xfrm>
            <a:off x="2711624" y="5137184"/>
            <a:ext cx="2168995" cy="530463"/>
          </a:xfrm>
          <a:prstGeom prst="roundRect">
            <a:avLst/>
          </a:prstGeom>
          <a:solidFill>
            <a:schemeClr val="accent5"/>
          </a:solidFill>
          <a:ln w="6350">
            <a:solidFill>
              <a:schemeClr val="tx1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G: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 + CFZ + DEX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6EA6E60F-1876-4E92-A576-FD997AA5B955}"/>
              </a:ext>
            </a:extLst>
          </p:cNvPr>
          <p:cNvSpPr/>
          <p:nvPr/>
        </p:nvSpPr>
        <p:spPr>
          <a:xfrm>
            <a:off x="2427082" y="3982707"/>
            <a:ext cx="124984" cy="1676253"/>
          </a:xfrm>
          <a:prstGeom prst="leftBrac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03810" y="161732"/>
            <a:ext cx="9144000" cy="765572"/>
          </a:xfrm>
        </p:spPr>
        <p:txBody>
          <a:bodyPr>
            <a:normAutofit/>
          </a:bodyPr>
          <a:lstStyle/>
          <a:p>
            <a:r>
              <a:rPr lang="en-US" sz="3200" dirty="0"/>
              <a:t>Response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1597518-500B-4D6D-9CF8-EE14FBE8F84E}"/>
              </a:ext>
            </a:extLst>
          </p:cNvPr>
          <p:cNvSpPr txBox="1">
            <a:spLocks/>
          </p:cNvSpPr>
          <p:nvPr/>
        </p:nvSpPr>
        <p:spPr>
          <a:xfrm>
            <a:off x="1922145" y="4735961"/>
            <a:ext cx="8412480" cy="1135267"/>
          </a:xfrm>
          <a:prstGeom prst="rect">
            <a:avLst/>
          </a:prstGeom>
        </p:spPr>
        <p:txBody>
          <a:bodyPr>
            <a:norm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487363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771525" indent="-136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028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1206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9EB5EC-3C9C-4BEB-ADB1-16A778C296A8}"/>
              </a:ext>
            </a:extLst>
          </p:cNvPr>
          <p:cNvSpPr/>
          <p:nvPr/>
        </p:nvSpPr>
        <p:spPr>
          <a:xfrm>
            <a:off x="270015" y="5816870"/>
            <a:ext cx="11651970" cy="86382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Evaluable patients include patients who have received ≥ 1 dose of IBER, had measurable disease at baseline, and ≥ 1 post-baseline response assessment.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Includes LEN and POM.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CBR, clinical benefit rate; DCR, disease control rate; MR, minimal response; ORR, overall response rate; PR, partial response; SD, stable disease; VGPR, very good partial response.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381CB-D5D5-8745-B370-DC3F155309FE}"/>
              </a:ext>
            </a:extLst>
          </p:cNvPr>
          <p:cNvGrpSpPr/>
          <p:nvPr/>
        </p:nvGrpSpPr>
        <p:grpSpPr>
          <a:xfrm>
            <a:off x="1012568" y="957491"/>
            <a:ext cx="10231633" cy="4576804"/>
            <a:chOff x="2108862" y="1520928"/>
            <a:chExt cx="7933899" cy="354898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A05884-C9EF-4B72-80DB-84044CEB964C}"/>
                </a:ext>
              </a:extLst>
            </p:cNvPr>
            <p:cNvSpPr/>
            <p:nvPr/>
          </p:nvSpPr>
          <p:spPr bwMode="auto">
            <a:xfrm>
              <a:off x="2329070" y="1520928"/>
              <a:ext cx="7713690" cy="35489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5463B01-3418-494A-B748-12F411B37629}"/>
                </a:ext>
              </a:extLst>
            </p:cNvPr>
            <p:cNvGraphicFramePr/>
            <p:nvPr/>
          </p:nvGraphicFramePr>
          <p:xfrm>
            <a:off x="2108862" y="1908660"/>
            <a:ext cx="7933899" cy="30781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DCD350-2A4D-4226-AA2F-B2110702083D}"/>
                </a:ext>
              </a:extLst>
            </p:cNvPr>
            <p:cNvSpPr txBox="1"/>
            <p:nvPr/>
          </p:nvSpPr>
          <p:spPr>
            <a:xfrm>
              <a:off x="3209230" y="1565917"/>
              <a:ext cx="1576452" cy="26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32.2%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25666C-A8BE-4C05-B0BC-C10AEC8BF6C6}"/>
                </a:ext>
              </a:extLst>
            </p:cNvPr>
            <p:cNvSpPr txBox="1"/>
            <p:nvPr/>
          </p:nvSpPr>
          <p:spPr>
            <a:xfrm>
              <a:off x="7329318" y="1565918"/>
              <a:ext cx="1412317" cy="26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29.6%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9A2998-0F8F-4C3B-8394-329DD449CBCC}"/>
                </a:ext>
              </a:extLst>
            </p:cNvPr>
            <p:cNvSpPr txBox="1"/>
            <p:nvPr/>
          </p:nvSpPr>
          <p:spPr>
            <a:xfrm>
              <a:off x="5243815" y="1565917"/>
              <a:ext cx="1557578" cy="26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ORR 35.3%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F199EAE2-45A8-433A-B73B-6EF6CE43641F}"/>
                </a:ext>
              </a:extLst>
            </p:cNvPr>
            <p:cNvSpPr/>
            <p:nvPr/>
          </p:nvSpPr>
          <p:spPr>
            <a:xfrm flipH="1">
              <a:off x="3478024" y="2156097"/>
              <a:ext cx="112337" cy="115770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C04FD2-D00A-4D75-A9AD-E3401C754F8C}"/>
                </a:ext>
              </a:extLst>
            </p:cNvPr>
            <p:cNvSpPr txBox="1"/>
            <p:nvPr/>
          </p:nvSpPr>
          <p:spPr>
            <a:xfrm>
              <a:off x="2888351" y="2514165"/>
              <a:ext cx="75491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49.2%</a:t>
              </a: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4980D2AB-E404-431F-B405-9C299C431E99}"/>
                </a:ext>
              </a:extLst>
            </p:cNvPr>
            <p:cNvSpPr/>
            <p:nvPr/>
          </p:nvSpPr>
          <p:spPr>
            <a:xfrm>
              <a:off x="4421869" y="2162363"/>
              <a:ext cx="151109" cy="200340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1F9F2D-D4B7-4CC1-B429-2D69355F9C5F}"/>
                </a:ext>
              </a:extLst>
            </p:cNvPr>
            <p:cNvSpPr txBox="1"/>
            <p:nvPr/>
          </p:nvSpPr>
          <p:spPr>
            <a:xfrm>
              <a:off x="4480841" y="2977827"/>
              <a:ext cx="75491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DCR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84.7%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A01BE6-3C2C-4023-BF1A-7B918FD9E96B}"/>
                </a:ext>
              </a:extLst>
            </p:cNvPr>
            <p:cNvSpPr txBox="1"/>
            <p:nvPr/>
          </p:nvSpPr>
          <p:spPr>
            <a:xfrm>
              <a:off x="5615919" y="4240166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(13.7)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3E8864-0C0B-42CA-9315-38529E2134FC}"/>
                </a:ext>
              </a:extLst>
            </p:cNvPr>
            <p:cNvSpPr txBox="1"/>
            <p:nvPr/>
          </p:nvSpPr>
          <p:spPr>
            <a:xfrm>
              <a:off x="5615919" y="3672836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 (33.3)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91D4C5-7AEC-4B4D-87BD-808013177F78}"/>
                </a:ext>
              </a:extLst>
            </p:cNvPr>
            <p:cNvSpPr txBox="1"/>
            <p:nvPr/>
          </p:nvSpPr>
          <p:spPr>
            <a:xfrm>
              <a:off x="5615919" y="3059881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(17.7)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7C9230-CFBD-40A3-9385-3235F6BDDF6B}"/>
                </a:ext>
              </a:extLst>
            </p:cNvPr>
            <p:cNvSpPr txBox="1"/>
            <p:nvPr/>
          </p:nvSpPr>
          <p:spPr>
            <a:xfrm>
              <a:off x="6328410" y="1793576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(2.0)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AC4AEC-028E-4159-B212-C53A61CDB4F1}"/>
                </a:ext>
              </a:extLst>
            </p:cNvPr>
            <p:cNvSpPr txBox="1"/>
            <p:nvPr/>
          </p:nvSpPr>
          <p:spPr>
            <a:xfrm>
              <a:off x="5615919" y="2475388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 (33.3)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1AA0C7-48CC-4EF4-B23D-B7C003A363E0}"/>
                </a:ext>
              </a:extLst>
            </p:cNvPr>
            <p:cNvSpPr txBox="1"/>
            <p:nvPr/>
          </p:nvSpPr>
          <p:spPr>
            <a:xfrm>
              <a:off x="3590361" y="4218329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(15.3)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DE728D-1C59-4D04-8021-09B6635617F6}"/>
                </a:ext>
              </a:extLst>
            </p:cNvPr>
            <p:cNvSpPr txBox="1"/>
            <p:nvPr/>
          </p:nvSpPr>
          <p:spPr>
            <a:xfrm>
              <a:off x="3590361" y="3628028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21 (35.6)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65212D-564E-490C-B7B4-E2345072CFAF}"/>
                </a:ext>
              </a:extLst>
            </p:cNvPr>
            <p:cNvSpPr txBox="1"/>
            <p:nvPr/>
          </p:nvSpPr>
          <p:spPr>
            <a:xfrm>
              <a:off x="3590361" y="2975494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 (16.9)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F677D8-8C53-4526-ADE4-49B6EE3CEDB1}"/>
                </a:ext>
              </a:extLst>
            </p:cNvPr>
            <p:cNvSpPr txBox="1"/>
            <p:nvPr/>
          </p:nvSpPr>
          <p:spPr>
            <a:xfrm>
              <a:off x="4324701" y="1793735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(3.4)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2F028D-3EE0-40BC-B6A3-E60DA32F411E}"/>
                </a:ext>
              </a:extLst>
            </p:cNvPr>
            <p:cNvSpPr txBox="1"/>
            <p:nvPr/>
          </p:nvSpPr>
          <p:spPr>
            <a:xfrm>
              <a:off x="3590361" y="2458335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 (28.8)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54B594-9DC6-42B6-934B-19FA73C40BB4}"/>
                </a:ext>
              </a:extLst>
            </p:cNvPr>
            <p:cNvSpPr txBox="1"/>
            <p:nvPr/>
          </p:nvSpPr>
          <p:spPr>
            <a:xfrm>
              <a:off x="7628439" y="4172356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 (18.5)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993D85-1FF7-4C38-8635-04E00AC5AF8E}"/>
                </a:ext>
              </a:extLst>
            </p:cNvPr>
            <p:cNvSpPr txBox="1"/>
            <p:nvPr/>
          </p:nvSpPr>
          <p:spPr>
            <a:xfrm>
              <a:off x="7628439" y="3491013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 (37.0)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F843CAD-99DD-4E1D-925D-E3BA893EC529}"/>
                </a:ext>
              </a:extLst>
            </p:cNvPr>
            <p:cNvSpPr txBox="1"/>
            <p:nvPr/>
          </p:nvSpPr>
          <p:spPr>
            <a:xfrm>
              <a:off x="7628439" y="2904103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 (14.8)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FC42C0-F570-4ADB-86EE-C82BF3A01893}"/>
                </a:ext>
              </a:extLst>
            </p:cNvPr>
            <p:cNvSpPr txBox="1"/>
            <p:nvPr/>
          </p:nvSpPr>
          <p:spPr>
            <a:xfrm>
              <a:off x="8385165" y="1788089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(3.7)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A7747A-58AD-4CED-92AF-6D13F82730E5}"/>
                </a:ext>
              </a:extLst>
            </p:cNvPr>
            <p:cNvSpPr txBox="1"/>
            <p:nvPr/>
          </p:nvSpPr>
          <p:spPr>
            <a:xfrm>
              <a:off x="7628439" y="2413424"/>
              <a:ext cx="814192" cy="21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(25.9)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F7A2649-C04E-4AB8-A337-24DD15A208B4}"/>
                </a:ext>
              </a:extLst>
            </p:cNvPr>
            <p:cNvCxnSpPr/>
            <p:nvPr/>
          </p:nvCxnSpPr>
          <p:spPr>
            <a:xfrm flipV="1">
              <a:off x="4261896" y="2006521"/>
              <a:ext cx="218944" cy="14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1DE1F1B-7DB3-4565-91EF-D23F78FB3095}"/>
                </a:ext>
              </a:extLst>
            </p:cNvPr>
            <p:cNvCxnSpPr/>
            <p:nvPr/>
          </p:nvCxnSpPr>
          <p:spPr>
            <a:xfrm flipV="1">
              <a:off x="6337098" y="2021172"/>
              <a:ext cx="218944" cy="14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A24CA98-0A4D-4673-8DDF-57E3257612B9}"/>
                </a:ext>
              </a:extLst>
            </p:cNvPr>
            <p:cNvCxnSpPr/>
            <p:nvPr/>
          </p:nvCxnSpPr>
          <p:spPr>
            <a:xfrm flipV="1">
              <a:off x="8302829" y="2014718"/>
              <a:ext cx="218944" cy="14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2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Box 1"/>
          <p:cNvSpPr txBox="1">
            <a:spLocks noChangeArrowheads="1"/>
          </p:cNvSpPr>
          <p:nvPr/>
        </p:nvSpPr>
        <p:spPr bwMode="auto">
          <a:xfrm>
            <a:off x="9013296" y="6381328"/>
            <a:ext cx="2844458" cy="2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13" tIns="34256" rIns="68513" bIns="34256" anchor="b">
            <a:spAutoFit/>
          </a:bodyPr>
          <a:lstStyle/>
          <a:p>
            <a:pPr marL="0" marR="0" lvl="0" indent="0" algn="r" defTabSz="513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Tai et al, </a:t>
            </a: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Blood.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2014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E0040-87BA-AF4E-A3CB-0FFAFC23B8E8}"/>
              </a:ext>
            </a:extLst>
          </p:cNvPr>
          <p:cNvGrpSpPr/>
          <p:nvPr/>
        </p:nvGrpSpPr>
        <p:grpSpPr>
          <a:xfrm>
            <a:off x="1240576" y="1484784"/>
            <a:ext cx="8995932" cy="5236479"/>
            <a:chOff x="3245363" y="2223532"/>
            <a:chExt cx="5650989" cy="3289408"/>
          </a:xfrm>
        </p:grpSpPr>
        <p:sp>
          <p:nvSpPr>
            <p:cNvPr id="488" name="Oval 306"/>
            <p:cNvSpPr>
              <a:spLocks noChangeArrowheads="1"/>
            </p:cNvSpPr>
            <p:nvPr/>
          </p:nvSpPr>
          <p:spPr bwMode="auto">
            <a:xfrm rot="2781523">
              <a:off x="6506623" y="3778397"/>
              <a:ext cx="815965" cy="784160"/>
            </a:xfrm>
            <a:prstGeom prst="ellipse">
              <a:avLst/>
            </a:prstGeom>
            <a:gradFill rotWithShape="1">
              <a:gsLst>
                <a:gs pos="0">
                  <a:srgbClr val="FAFFC8"/>
                </a:gs>
                <a:gs pos="100000">
                  <a:srgbClr val="CDA2E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8" name="Text Box 494"/>
            <p:cNvSpPr txBox="1">
              <a:spLocks noChangeArrowheads="1"/>
            </p:cNvSpPr>
            <p:nvPr/>
          </p:nvSpPr>
          <p:spPr bwMode="auto">
            <a:xfrm>
              <a:off x="4049140" y="5040557"/>
              <a:ext cx="634328" cy="230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BCMA</a:t>
              </a:r>
            </a:p>
          </p:txBody>
        </p:sp>
        <p:sp>
          <p:nvSpPr>
            <p:cNvPr id="439" name="AutoShape 298"/>
            <p:cNvSpPr>
              <a:spLocks noChangeArrowheads="1"/>
            </p:cNvSpPr>
            <p:nvPr/>
          </p:nvSpPr>
          <p:spPr bwMode="auto">
            <a:xfrm flipH="1">
              <a:off x="4519402" y="4939421"/>
              <a:ext cx="236171" cy="198227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440" name="Group 515"/>
            <p:cNvGrpSpPr/>
            <p:nvPr/>
          </p:nvGrpSpPr>
          <p:grpSpPr>
            <a:xfrm rot="10800000" flipV="1">
              <a:off x="4833800" y="4570443"/>
              <a:ext cx="494463" cy="942497"/>
              <a:chOff x="7860505" y="1671947"/>
              <a:chExt cx="1388245" cy="6244112"/>
            </a:xfrm>
          </p:grpSpPr>
          <p:grpSp>
            <p:nvGrpSpPr>
              <p:cNvPr id="441" name="Group 74"/>
              <p:cNvGrpSpPr/>
              <p:nvPr/>
            </p:nvGrpSpPr>
            <p:grpSpPr>
              <a:xfrm>
                <a:off x="8625550" y="1959439"/>
                <a:ext cx="565077" cy="5956614"/>
                <a:chOff x="8642802" y="1877551"/>
                <a:chExt cx="565077" cy="5956614"/>
              </a:xfrm>
            </p:grpSpPr>
            <p:sp>
              <p:nvSpPr>
                <p:cNvPr id="457" name="Minus 456"/>
                <p:cNvSpPr/>
                <p:nvPr/>
              </p:nvSpPr>
              <p:spPr bwMode="auto">
                <a:xfrm>
                  <a:off x="8642802" y="1877551"/>
                  <a:ext cx="393418" cy="5956614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58" name="Oval 457"/>
                <p:cNvSpPr/>
                <p:nvPr/>
              </p:nvSpPr>
              <p:spPr bwMode="auto">
                <a:xfrm>
                  <a:off x="8797528" y="3851937"/>
                  <a:ext cx="410351" cy="198918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442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43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44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445" name="Group 98"/>
              <p:cNvGrpSpPr/>
              <p:nvPr/>
            </p:nvGrpSpPr>
            <p:grpSpPr>
              <a:xfrm rot="1800000">
                <a:off x="8680763" y="1671947"/>
                <a:ext cx="567987" cy="5956614"/>
                <a:chOff x="8641495" y="1872885"/>
                <a:chExt cx="567987" cy="5956614"/>
              </a:xfrm>
            </p:grpSpPr>
            <p:sp>
              <p:nvSpPr>
                <p:cNvPr id="455" name="Minus 454"/>
                <p:cNvSpPr/>
                <p:nvPr/>
              </p:nvSpPr>
              <p:spPr bwMode="auto">
                <a:xfrm>
                  <a:off x="8641495" y="1872885"/>
                  <a:ext cx="393417" cy="5956614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56" name="Oval 455"/>
                <p:cNvSpPr/>
                <p:nvPr/>
              </p:nvSpPr>
              <p:spPr bwMode="auto">
                <a:xfrm>
                  <a:off x="8799131" y="3853560"/>
                  <a:ext cx="410351" cy="198918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446" name="Group 74"/>
              <p:cNvGrpSpPr/>
              <p:nvPr/>
            </p:nvGrpSpPr>
            <p:grpSpPr>
              <a:xfrm flipH="1">
                <a:off x="7900378" y="1959450"/>
                <a:ext cx="565119" cy="5956609"/>
                <a:chOff x="8642779" y="1877562"/>
                <a:chExt cx="565119" cy="5956609"/>
              </a:xfrm>
            </p:grpSpPr>
            <p:sp>
              <p:nvSpPr>
                <p:cNvPr id="453" name="Minus 452"/>
                <p:cNvSpPr/>
                <p:nvPr/>
              </p:nvSpPr>
              <p:spPr bwMode="auto">
                <a:xfrm>
                  <a:off x="8642779" y="1877562"/>
                  <a:ext cx="393417" cy="5956609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54" name="Oval 453"/>
                <p:cNvSpPr/>
                <p:nvPr/>
              </p:nvSpPr>
              <p:spPr bwMode="auto">
                <a:xfrm>
                  <a:off x="8797547" y="3851933"/>
                  <a:ext cx="410351" cy="198918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447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48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49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450" name="Group 101"/>
              <p:cNvGrpSpPr/>
              <p:nvPr/>
            </p:nvGrpSpPr>
            <p:grpSpPr>
              <a:xfrm rot="19800000" flipH="1">
                <a:off x="7860505" y="1679272"/>
                <a:ext cx="568016" cy="5956609"/>
                <a:chOff x="8641516" y="1873125"/>
                <a:chExt cx="568016" cy="5956609"/>
              </a:xfrm>
            </p:grpSpPr>
            <p:sp>
              <p:nvSpPr>
                <p:cNvPr id="451" name="Minus 450"/>
                <p:cNvSpPr/>
                <p:nvPr/>
              </p:nvSpPr>
              <p:spPr bwMode="auto">
                <a:xfrm>
                  <a:off x="8641516" y="1873125"/>
                  <a:ext cx="393418" cy="5956609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52" name="Oval 451"/>
                <p:cNvSpPr/>
                <p:nvPr/>
              </p:nvSpPr>
              <p:spPr bwMode="auto">
                <a:xfrm>
                  <a:off x="8799182" y="3853470"/>
                  <a:ext cx="410350" cy="198918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59" name="Text Box 494"/>
            <p:cNvSpPr txBox="1">
              <a:spLocks noChangeArrowheads="1"/>
            </p:cNvSpPr>
            <p:nvPr/>
          </p:nvSpPr>
          <p:spPr bwMode="auto">
            <a:xfrm>
              <a:off x="5339363" y="4984614"/>
              <a:ext cx="1079686" cy="230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GSK2857916</a:t>
              </a:r>
            </a:p>
          </p:txBody>
        </p:sp>
        <p:sp>
          <p:nvSpPr>
            <p:cNvPr id="461" name="Text Box 177"/>
            <p:cNvSpPr txBox="1">
              <a:spLocks noChangeArrowheads="1"/>
            </p:cNvSpPr>
            <p:nvPr/>
          </p:nvSpPr>
          <p:spPr bwMode="auto">
            <a:xfrm>
              <a:off x="6152126" y="4823731"/>
              <a:ext cx="2005133" cy="17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</a:rPr>
                <a:t>Bone Marrow Stromal Cell</a:t>
              </a:r>
            </a:p>
          </p:txBody>
        </p:sp>
        <p:sp>
          <p:nvSpPr>
            <p:cNvPr id="463" name="AutoShape 204"/>
            <p:cNvSpPr>
              <a:spLocks noChangeArrowheads="1"/>
            </p:cNvSpPr>
            <p:nvPr/>
          </p:nvSpPr>
          <p:spPr bwMode="auto">
            <a:xfrm rot="10800000" flipV="1">
              <a:off x="4610866" y="4152260"/>
              <a:ext cx="190298" cy="237734"/>
            </a:xfrm>
            <a:prstGeom prst="rightArrow">
              <a:avLst>
                <a:gd name="adj1" fmla="val 50000"/>
                <a:gd name="adj2" fmla="val 36269"/>
              </a:avLst>
            </a:prstGeom>
            <a:solidFill>
              <a:srgbClr val="12FF1E"/>
            </a:solidFill>
            <a:ln w="9525" algn="ctr">
              <a:solidFill>
                <a:srgbClr val="02FF2A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4" name="AutoShape 204"/>
            <p:cNvSpPr>
              <a:spLocks noChangeArrowheads="1"/>
            </p:cNvSpPr>
            <p:nvPr/>
          </p:nvSpPr>
          <p:spPr bwMode="auto">
            <a:xfrm rot="10800000" flipH="1" flipV="1">
              <a:off x="6061557" y="4184287"/>
              <a:ext cx="181139" cy="237734"/>
            </a:xfrm>
            <a:prstGeom prst="rightArrow">
              <a:avLst>
                <a:gd name="adj1" fmla="val 50000"/>
                <a:gd name="adj2" fmla="val 36269"/>
              </a:avLst>
            </a:prstGeom>
            <a:solidFill>
              <a:srgbClr val="12FF1E"/>
            </a:solidFill>
            <a:ln w="9525" algn="ctr">
              <a:solidFill>
                <a:srgbClr val="02FF2A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5" name="Text Box 200"/>
            <p:cNvSpPr txBox="1">
              <a:spLocks noChangeArrowheads="1"/>
            </p:cNvSpPr>
            <p:nvPr/>
          </p:nvSpPr>
          <p:spPr bwMode="auto">
            <a:xfrm>
              <a:off x="4805133" y="4102991"/>
              <a:ext cx="1525517" cy="323097"/>
            </a:xfrm>
            <a:prstGeom prst="rect">
              <a:avLst/>
            </a:prstGeom>
            <a:gradFill rotWithShape="1">
              <a:gsLst>
                <a:gs pos="0">
                  <a:srgbClr val="DBFFCE"/>
                </a:gs>
                <a:gs pos="100000">
                  <a:srgbClr val="02FF2A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ctr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GSK2857916</a:t>
              </a:r>
            </a:p>
          </p:txBody>
        </p:sp>
        <p:sp>
          <p:nvSpPr>
            <p:cNvPr id="466" name="AutoShape 204"/>
            <p:cNvSpPr>
              <a:spLocks noChangeArrowheads="1"/>
            </p:cNvSpPr>
            <p:nvPr/>
          </p:nvSpPr>
          <p:spPr bwMode="auto">
            <a:xfrm rot="5400000" flipH="1" flipV="1">
              <a:off x="5658243" y="3814718"/>
              <a:ext cx="309361" cy="259410"/>
            </a:xfrm>
            <a:prstGeom prst="rightArrow">
              <a:avLst>
                <a:gd name="adj1" fmla="val 50000"/>
                <a:gd name="adj2" fmla="val 36269"/>
              </a:avLst>
            </a:prstGeom>
            <a:solidFill>
              <a:srgbClr val="12FF1E"/>
            </a:solidFill>
            <a:ln w="9525" algn="ctr">
              <a:solidFill>
                <a:srgbClr val="02FF2A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468" name="Group 432"/>
            <p:cNvGrpSpPr>
              <a:grpSpLocks/>
            </p:cNvGrpSpPr>
            <p:nvPr/>
          </p:nvGrpSpPr>
          <p:grpSpPr bwMode="auto">
            <a:xfrm>
              <a:off x="4234004" y="4712065"/>
              <a:ext cx="1500820" cy="153387"/>
              <a:chOff x="0" y="3757"/>
              <a:chExt cx="2708" cy="194"/>
            </a:xfrm>
          </p:grpSpPr>
          <p:grpSp>
            <p:nvGrpSpPr>
              <p:cNvPr id="484" name="Group 180"/>
              <p:cNvGrpSpPr>
                <a:grpSpLocks/>
              </p:cNvGrpSpPr>
              <p:nvPr/>
            </p:nvGrpSpPr>
            <p:grpSpPr bwMode="auto">
              <a:xfrm>
                <a:off x="0" y="3757"/>
                <a:ext cx="2708" cy="194"/>
                <a:chOff x="1536" y="239"/>
                <a:chExt cx="839" cy="177"/>
              </a:xfrm>
            </p:grpSpPr>
            <p:sp>
              <p:nvSpPr>
                <p:cNvPr id="486" name="Freeform 181"/>
                <p:cNvSpPr>
                  <a:spLocks/>
                </p:cNvSpPr>
                <p:nvPr/>
              </p:nvSpPr>
              <p:spPr bwMode="auto">
                <a:xfrm>
                  <a:off x="1536" y="236"/>
                  <a:ext cx="839" cy="181"/>
                </a:xfrm>
                <a:custGeom>
                  <a:avLst/>
                  <a:gdLst/>
                  <a:ahLst/>
                  <a:cxnLst>
                    <a:cxn ang="0">
                      <a:pos x="0" y="121"/>
                    </a:cxn>
                    <a:cxn ang="0">
                      <a:pos x="192" y="105"/>
                    </a:cxn>
                    <a:cxn ang="0">
                      <a:pos x="272" y="57"/>
                    </a:cxn>
                    <a:cxn ang="0">
                      <a:pos x="416" y="1"/>
                    </a:cxn>
                    <a:cxn ang="0">
                      <a:pos x="632" y="65"/>
                    </a:cxn>
                    <a:cxn ang="0">
                      <a:pos x="832" y="105"/>
                    </a:cxn>
                    <a:cxn ang="0">
                      <a:pos x="672" y="113"/>
                    </a:cxn>
                    <a:cxn ang="0">
                      <a:pos x="400" y="177"/>
                    </a:cxn>
                  </a:cxnLst>
                  <a:rect l="0" t="0" r="r" b="b"/>
                  <a:pathLst>
                    <a:path w="839" h="177">
                      <a:moveTo>
                        <a:pt x="0" y="121"/>
                      </a:moveTo>
                      <a:cubicBezTo>
                        <a:pt x="73" y="118"/>
                        <a:pt x="147" y="116"/>
                        <a:pt x="192" y="105"/>
                      </a:cubicBezTo>
                      <a:cubicBezTo>
                        <a:pt x="237" y="94"/>
                        <a:pt x="235" y="74"/>
                        <a:pt x="272" y="57"/>
                      </a:cubicBezTo>
                      <a:cubicBezTo>
                        <a:pt x="309" y="40"/>
                        <a:pt x="356" y="0"/>
                        <a:pt x="416" y="1"/>
                      </a:cubicBezTo>
                      <a:cubicBezTo>
                        <a:pt x="476" y="2"/>
                        <a:pt x="563" y="48"/>
                        <a:pt x="632" y="65"/>
                      </a:cubicBezTo>
                      <a:cubicBezTo>
                        <a:pt x="701" y="82"/>
                        <a:pt x="825" y="97"/>
                        <a:pt x="832" y="105"/>
                      </a:cubicBezTo>
                      <a:cubicBezTo>
                        <a:pt x="839" y="113"/>
                        <a:pt x="744" y="101"/>
                        <a:pt x="672" y="113"/>
                      </a:cubicBezTo>
                      <a:cubicBezTo>
                        <a:pt x="600" y="125"/>
                        <a:pt x="500" y="151"/>
                        <a:pt x="400" y="17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487" name="Freeform 182"/>
                <p:cNvSpPr>
                  <a:spLocks/>
                </p:cNvSpPr>
                <p:nvPr/>
              </p:nvSpPr>
              <p:spPr bwMode="auto">
                <a:xfrm>
                  <a:off x="1579" y="354"/>
                  <a:ext cx="352" cy="56"/>
                </a:xfrm>
                <a:custGeom>
                  <a:avLst/>
                  <a:gdLst/>
                  <a:ahLst/>
                  <a:cxnLst>
                    <a:cxn ang="0">
                      <a:pos x="352" y="56"/>
                    </a:cxn>
                    <a:cxn ang="0">
                      <a:pos x="224" y="48"/>
                    </a:cxn>
                    <a:cxn ang="0">
                      <a:pos x="120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2" h="56">
                      <a:moveTo>
                        <a:pt x="352" y="56"/>
                      </a:moveTo>
                      <a:cubicBezTo>
                        <a:pt x="307" y="54"/>
                        <a:pt x="263" y="53"/>
                        <a:pt x="224" y="48"/>
                      </a:cubicBezTo>
                      <a:cubicBezTo>
                        <a:pt x="185" y="43"/>
                        <a:pt x="157" y="32"/>
                        <a:pt x="120" y="24"/>
                      </a:cubicBezTo>
                      <a:cubicBezTo>
                        <a:pt x="83" y="16"/>
                        <a:pt x="25" y="7"/>
                        <a:pt x="0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85" name="Oval 183"/>
              <p:cNvSpPr>
                <a:spLocks noChangeArrowheads="1"/>
              </p:cNvSpPr>
              <p:nvPr/>
            </p:nvSpPr>
            <p:spPr bwMode="auto">
              <a:xfrm>
                <a:off x="1103" y="3787"/>
                <a:ext cx="555" cy="110"/>
              </a:xfrm>
              <a:prstGeom prst="ellipse">
                <a:avLst/>
              </a:prstGeom>
              <a:gradFill rotWithShape="1">
                <a:gsLst>
                  <a:gs pos="0">
                    <a:srgbClr val="6A6549"/>
                  </a:gs>
                  <a:gs pos="100000">
                    <a:srgbClr val="28783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469" name="Group 434"/>
            <p:cNvGrpSpPr>
              <a:grpSpLocks/>
            </p:cNvGrpSpPr>
            <p:nvPr/>
          </p:nvGrpSpPr>
          <p:grpSpPr bwMode="auto">
            <a:xfrm>
              <a:off x="5379117" y="4582610"/>
              <a:ext cx="1684820" cy="181060"/>
              <a:chOff x="1941" y="3656"/>
              <a:chExt cx="3040" cy="229"/>
            </a:xfrm>
          </p:grpSpPr>
          <p:grpSp>
            <p:nvGrpSpPr>
              <p:cNvPr id="480" name="Group 185"/>
              <p:cNvGrpSpPr>
                <a:grpSpLocks/>
              </p:cNvGrpSpPr>
              <p:nvPr/>
            </p:nvGrpSpPr>
            <p:grpSpPr bwMode="auto">
              <a:xfrm>
                <a:off x="1941" y="3656"/>
                <a:ext cx="3040" cy="229"/>
                <a:chOff x="1536" y="239"/>
                <a:chExt cx="839" cy="177"/>
              </a:xfrm>
            </p:grpSpPr>
            <p:sp>
              <p:nvSpPr>
                <p:cNvPr id="482" name="Freeform 186"/>
                <p:cNvSpPr>
                  <a:spLocks/>
                </p:cNvSpPr>
                <p:nvPr/>
              </p:nvSpPr>
              <p:spPr bwMode="auto">
                <a:xfrm>
                  <a:off x="1536" y="234"/>
                  <a:ext cx="839" cy="177"/>
                </a:xfrm>
                <a:custGeom>
                  <a:avLst/>
                  <a:gdLst/>
                  <a:ahLst/>
                  <a:cxnLst>
                    <a:cxn ang="0">
                      <a:pos x="0" y="121"/>
                    </a:cxn>
                    <a:cxn ang="0">
                      <a:pos x="192" y="105"/>
                    </a:cxn>
                    <a:cxn ang="0">
                      <a:pos x="272" y="57"/>
                    </a:cxn>
                    <a:cxn ang="0">
                      <a:pos x="416" y="1"/>
                    </a:cxn>
                    <a:cxn ang="0">
                      <a:pos x="632" y="65"/>
                    </a:cxn>
                    <a:cxn ang="0">
                      <a:pos x="832" y="105"/>
                    </a:cxn>
                    <a:cxn ang="0">
                      <a:pos x="672" y="113"/>
                    </a:cxn>
                    <a:cxn ang="0">
                      <a:pos x="400" y="177"/>
                    </a:cxn>
                  </a:cxnLst>
                  <a:rect l="0" t="0" r="r" b="b"/>
                  <a:pathLst>
                    <a:path w="839" h="177">
                      <a:moveTo>
                        <a:pt x="0" y="121"/>
                      </a:moveTo>
                      <a:cubicBezTo>
                        <a:pt x="73" y="118"/>
                        <a:pt x="147" y="116"/>
                        <a:pt x="192" y="105"/>
                      </a:cubicBezTo>
                      <a:cubicBezTo>
                        <a:pt x="237" y="94"/>
                        <a:pt x="235" y="74"/>
                        <a:pt x="272" y="57"/>
                      </a:cubicBezTo>
                      <a:cubicBezTo>
                        <a:pt x="309" y="40"/>
                        <a:pt x="356" y="0"/>
                        <a:pt x="416" y="1"/>
                      </a:cubicBezTo>
                      <a:cubicBezTo>
                        <a:pt x="476" y="2"/>
                        <a:pt x="563" y="48"/>
                        <a:pt x="632" y="65"/>
                      </a:cubicBezTo>
                      <a:cubicBezTo>
                        <a:pt x="701" y="82"/>
                        <a:pt x="825" y="97"/>
                        <a:pt x="832" y="105"/>
                      </a:cubicBezTo>
                      <a:cubicBezTo>
                        <a:pt x="839" y="113"/>
                        <a:pt x="744" y="101"/>
                        <a:pt x="672" y="113"/>
                      </a:cubicBezTo>
                      <a:cubicBezTo>
                        <a:pt x="600" y="125"/>
                        <a:pt x="500" y="151"/>
                        <a:pt x="400" y="17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483" name="Freeform 187"/>
                <p:cNvSpPr>
                  <a:spLocks/>
                </p:cNvSpPr>
                <p:nvPr/>
              </p:nvSpPr>
              <p:spPr bwMode="auto">
                <a:xfrm>
                  <a:off x="1590" y="352"/>
                  <a:ext cx="352" cy="57"/>
                </a:xfrm>
                <a:custGeom>
                  <a:avLst/>
                  <a:gdLst/>
                  <a:ahLst/>
                  <a:cxnLst>
                    <a:cxn ang="0">
                      <a:pos x="352" y="56"/>
                    </a:cxn>
                    <a:cxn ang="0">
                      <a:pos x="224" y="48"/>
                    </a:cxn>
                    <a:cxn ang="0">
                      <a:pos x="120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2" h="56">
                      <a:moveTo>
                        <a:pt x="352" y="56"/>
                      </a:moveTo>
                      <a:cubicBezTo>
                        <a:pt x="307" y="54"/>
                        <a:pt x="263" y="53"/>
                        <a:pt x="224" y="48"/>
                      </a:cubicBezTo>
                      <a:cubicBezTo>
                        <a:pt x="185" y="43"/>
                        <a:pt x="157" y="32"/>
                        <a:pt x="120" y="24"/>
                      </a:cubicBezTo>
                      <a:cubicBezTo>
                        <a:pt x="83" y="16"/>
                        <a:pt x="25" y="7"/>
                        <a:pt x="0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81" name="Oval 188"/>
              <p:cNvSpPr>
                <a:spLocks noChangeArrowheads="1"/>
              </p:cNvSpPr>
              <p:nvPr/>
            </p:nvSpPr>
            <p:spPr bwMode="auto">
              <a:xfrm>
                <a:off x="3146" y="3682"/>
                <a:ext cx="555" cy="114"/>
              </a:xfrm>
              <a:prstGeom prst="ellipse">
                <a:avLst/>
              </a:prstGeom>
              <a:gradFill rotWithShape="1">
                <a:gsLst>
                  <a:gs pos="0">
                    <a:srgbClr val="6A6549"/>
                  </a:gs>
                  <a:gs pos="100000">
                    <a:srgbClr val="28783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470" name="Group 435"/>
            <p:cNvGrpSpPr>
              <a:grpSpLocks/>
            </p:cNvGrpSpPr>
            <p:nvPr/>
          </p:nvGrpSpPr>
          <p:grpSpPr bwMode="auto">
            <a:xfrm>
              <a:off x="6018690" y="4623767"/>
              <a:ext cx="1393302" cy="204779"/>
              <a:chOff x="3095" y="3708"/>
              <a:chExt cx="2514" cy="259"/>
            </a:xfrm>
          </p:grpSpPr>
          <p:grpSp>
            <p:nvGrpSpPr>
              <p:cNvPr id="476" name="Group 190"/>
              <p:cNvGrpSpPr>
                <a:grpSpLocks/>
              </p:cNvGrpSpPr>
              <p:nvPr/>
            </p:nvGrpSpPr>
            <p:grpSpPr bwMode="auto">
              <a:xfrm>
                <a:off x="3095" y="3708"/>
                <a:ext cx="2514" cy="259"/>
                <a:chOff x="1536" y="239"/>
                <a:chExt cx="839" cy="177"/>
              </a:xfrm>
            </p:grpSpPr>
            <p:sp>
              <p:nvSpPr>
                <p:cNvPr id="478" name="Freeform 191"/>
                <p:cNvSpPr>
                  <a:spLocks/>
                </p:cNvSpPr>
                <p:nvPr/>
              </p:nvSpPr>
              <p:spPr bwMode="auto">
                <a:xfrm>
                  <a:off x="1535" y="238"/>
                  <a:ext cx="839" cy="175"/>
                </a:xfrm>
                <a:custGeom>
                  <a:avLst/>
                  <a:gdLst/>
                  <a:ahLst/>
                  <a:cxnLst>
                    <a:cxn ang="0">
                      <a:pos x="0" y="121"/>
                    </a:cxn>
                    <a:cxn ang="0">
                      <a:pos x="192" y="105"/>
                    </a:cxn>
                    <a:cxn ang="0">
                      <a:pos x="272" y="57"/>
                    </a:cxn>
                    <a:cxn ang="0">
                      <a:pos x="416" y="1"/>
                    </a:cxn>
                    <a:cxn ang="0">
                      <a:pos x="632" y="65"/>
                    </a:cxn>
                    <a:cxn ang="0">
                      <a:pos x="832" y="105"/>
                    </a:cxn>
                    <a:cxn ang="0">
                      <a:pos x="672" y="113"/>
                    </a:cxn>
                    <a:cxn ang="0">
                      <a:pos x="400" y="177"/>
                    </a:cxn>
                  </a:cxnLst>
                  <a:rect l="0" t="0" r="r" b="b"/>
                  <a:pathLst>
                    <a:path w="839" h="177">
                      <a:moveTo>
                        <a:pt x="0" y="121"/>
                      </a:moveTo>
                      <a:cubicBezTo>
                        <a:pt x="73" y="118"/>
                        <a:pt x="147" y="116"/>
                        <a:pt x="192" y="105"/>
                      </a:cubicBezTo>
                      <a:cubicBezTo>
                        <a:pt x="237" y="94"/>
                        <a:pt x="235" y="74"/>
                        <a:pt x="272" y="57"/>
                      </a:cubicBezTo>
                      <a:cubicBezTo>
                        <a:pt x="309" y="40"/>
                        <a:pt x="356" y="0"/>
                        <a:pt x="416" y="1"/>
                      </a:cubicBezTo>
                      <a:cubicBezTo>
                        <a:pt x="476" y="2"/>
                        <a:pt x="563" y="48"/>
                        <a:pt x="632" y="65"/>
                      </a:cubicBezTo>
                      <a:cubicBezTo>
                        <a:pt x="701" y="82"/>
                        <a:pt x="825" y="97"/>
                        <a:pt x="832" y="105"/>
                      </a:cubicBezTo>
                      <a:cubicBezTo>
                        <a:pt x="839" y="113"/>
                        <a:pt x="744" y="101"/>
                        <a:pt x="672" y="113"/>
                      </a:cubicBezTo>
                      <a:cubicBezTo>
                        <a:pt x="600" y="125"/>
                        <a:pt x="500" y="151"/>
                        <a:pt x="400" y="17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479" name="Freeform 192"/>
                <p:cNvSpPr>
                  <a:spLocks/>
                </p:cNvSpPr>
                <p:nvPr/>
              </p:nvSpPr>
              <p:spPr bwMode="auto">
                <a:xfrm>
                  <a:off x="1587" y="357"/>
                  <a:ext cx="352" cy="53"/>
                </a:xfrm>
                <a:custGeom>
                  <a:avLst/>
                  <a:gdLst/>
                  <a:ahLst/>
                  <a:cxnLst>
                    <a:cxn ang="0">
                      <a:pos x="352" y="56"/>
                    </a:cxn>
                    <a:cxn ang="0">
                      <a:pos x="224" y="48"/>
                    </a:cxn>
                    <a:cxn ang="0">
                      <a:pos x="120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2" h="56">
                      <a:moveTo>
                        <a:pt x="352" y="56"/>
                      </a:moveTo>
                      <a:cubicBezTo>
                        <a:pt x="307" y="54"/>
                        <a:pt x="263" y="53"/>
                        <a:pt x="224" y="48"/>
                      </a:cubicBezTo>
                      <a:cubicBezTo>
                        <a:pt x="185" y="43"/>
                        <a:pt x="157" y="32"/>
                        <a:pt x="120" y="24"/>
                      </a:cubicBezTo>
                      <a:cubicBezTo>
                        <a:pt x="83" y="16"/>
                        <a:pt x="25" y="7"/>
                        <a:pt x="0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77" name="Oval 193"/>
              <p:cNvSpPr>
                <a:spLocks noChangeArrowheads="1"/>
              </p:cNvSpPr>
              <p:nvPr/>
            </p:nvSpPr>
            <p:spPr bwMode="auto">
              <a:xfrm>
                <a:off x="4096" y="3771"/>
                <a:ext cx="550" cy="110"/>
              </a:xfrm>
              <a:prstGeom prst="ellipse">
                <a:avLst/>
              </a:prstGeom>
              <a:gradFill rotWithShape="1">
                <a:gsLst>
                  <a:gs pos="0">
                    <a:srgbClr val="6A6549"/>
                  </a:gs>
                  <a:gs pos="100000">
                    <a:srgbClr val="28783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471" name="Group 433"/>
            <p:cNvGrpSpPr>
              <a:grpSpLocks/>
            </p:cNvGrpSpPr>
            <p:nvPr/>
          </p:nvGrpSpPr>
          <p:grpSpPr bwMode="auto">
            <a:xfrm>
              <a:off x="4984002" y="4716696"/>
              <a:ext cx="1527422" cy="153387"/>
              <a:chOff x="924" y="3813"/>
              <a:chExt cx="2756" cy="194"/>
            </a:xfrm>
          </p:grpSpPr>
          <p:grpSp>
            <p:nvGrpSpPr>
              <p:cNvPr id="472" name="Group 195"/>
              <p:cNvGrpSpPr>
                <a:grpSpLocks/>
              </p:cNvGrpSpPr>
              <p:nvPr/>
            </p:nvGrpSpPr>
            <p:grpSpPr bwMode="auto">
              <a:xfrm>
                <a:off x="924" y="3813"/>
                <a:ext cx="2756" cy="194"/>
                <a:chOff x="1536" y="239"/>
                <a:chExt cx="839" cy="177"/>
              </a:xfrm>
            </p:grpSpPr>
            <p:sp>
              <p:nvSpPr>
                <p:cNvPr id="474" name="Freeform 196"/>
                <p:cNvSpPr>
                  <a:spLocks/>
                </p:cNvSpPr>
                <p:nvPr/>
              </p:nvSpPr>
              <p:spPr bwMode="auto">
                <a:xfrm>
                  <a:off x="1536" y="233"/>
                  <a:ext cx="839" cy="177"/>
                </a:xfrm>
                <a:custGeom>
                  <a:avLst/>
                  <a:gdLst/>
                  <a:ahLst/>
                  <a:cxnLst>
                    <a:cxn ang="0">
                      <a:pos x="0" y="121"/>
                    </a:cxn>
                    <a:cxn ang="0">
                      <a:pos x="192" y="105"/>
                    </a:cxn>
                    <a:cxn ang="0">
                      <a:pos x="272" y="57"/>
                    </a:cxn>
                    <a:cxn ang="0">
                      <a:pos x="416" y="1"/>
                    </a:cxn>
                    <a:cxn ang="0">
                      <a:pos x="632" y="65"/>
                    </a:cxn>
                    <a:cxn ang="0">
                      <a:pos x="832" y="105"/>
                    </a:cxn>
                    <a:cxn ang="0">
                      <a:pos x="672" y="113"/>
                    </a:cxn>
                    <a:cxn ang="0">
                      <a:pos x="400" y="177"/>
                    </a:cxn>
                  </a:cxnLst>
                  <a:rect l="0" t="0" r="r" b="b"/>
                  <a:pathLst>
                    <a:path w="839" h="177">
                      <a:moveTo>
                        <a:pt x="0" y="121"/>
                      </a:moveTo>
                      <a:cubicBezTo>
                        <a:pt x="73" y="118"/>
                        <a:pt x="147" y="116"/>
                        <a:pt x="192" y="105"/>
                      </a:cubicBezTo>
                      <a:cubicBezTo>
                        <a:pt x="237" y="94"/>
                        <a:pt x="235" y="74"/>
                        <a:pt x="272" y="57"/>
                      </a:cubicBezTo>
                      <a:cubicBezTo>
                        <a:pt x="309" y="40"/>
                        <a:pt x="356" y="0"/>
                        <a:pt x="416" y="1"/>
                      </a:cubicBezTo>
                      <a:cubicBezTo>
                        <a:pt x="476" y="2"/>
                        <a:pt x="563" y="48"/>
                        <a:pt x="632" y="65"/>
                      </a:cubicBezTo>
                      <a:cubicBezTo>
                        <a:pt x="701" y="82"/>
                        <a:pt x="825" y="97"/>
                        <a:pt x="832" y="105"/>
                      </a:cubicBezTo>
                      <a:cubicBezTo>
                        <a:pt x="839" y="113"/>
                        <a:pt x="744" y="101"/>
                        <a:pt x="672" y="113"/>
                      </a:cubicBezTo>
                      <a:cubicBezTo>
                        <a:pt x="600" y="125"/>
                        <a:pt x="500" y="151"/>
                        <a:pt x="400" y="17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B9AF80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475" name="Freeform 197"/>
                <p:cNvSpPr>
                  <a:spLocks/>
                </p:cNvSpPr>
                <p:nvPr/>
              </p:nvSpPr>
              <p:spPr bwMode="auto">
                <a:xfrm>
                  <a:off x="1586" y="345"/>
                  <a:ext cx="352" cy="57"/>
                </a:xfrm>
                <a:custGeom>
                  <a:avLst/>
                  <a:gdLst/>
                  <a:ahLst/>
                  <a:cxnLst>
                    <a:cxn ang="0">
                      <a:pos x="352" y="56"/>
                    </a:cxn>
                    <a:cxn ang="0">
                      <a:pos x="224" y="48"/>
                    </a:cxn>
                    <a:cxn ang="0">
                      <a:pos x="120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2" h="56">
                      <a:moveTo>
                        <a:pt x="352" y="56"/>
                      </a:moveTo>
                      <a:cubicBezTo>
                        <a:pt x="307" y="54"/>
                        <a:pt x="263" y="53"/>
                        <a:pt x="224" y="48"/>
                      </a:cubicBezTo>
                      <a:cubicBezTo>
                        <a:pt x="185" y="43"/>
                        <a:pt x="157" y="32"/>
                        <a:pt x="120" y="24"/>
                      </a:cubicBezTo>
                      <a:cubicBezTo>
                        <a:pt x="83" y="16"/>
                        <a:pt x="25" y="7"/>
                        <a:pt x="0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B9AF80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73" name="Oval 198"/>
              <p:cNvSpPr>
                <a:spLocks noChangeArrowheads="1"/>
              </p:cNvSpPr>
              <p:nvPr/>
            </p:nvSpPr>
            <p:spPr bwMode="auto">
              <a:xfrm>
                <a:off x="1972" y="3817"/>
                <a:ext cx="551" cy="112"/>
              </a:xfrm>
              <a:prstGeom prst="ellipse">
                <a:avLst/>
              </a:prstGeom>
              <a:gradFill rotWithShape="1">
                <a:gsLst>
                  <a:gs pos="0">
                    <a:srgbClr val="6A6549"/>
                  </a:gs>
                  <a:gs pos="100000">
                    <a:srgbClr val="28783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9AF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489" name="Text Box 205"/>
            <p:cNvSpPr txBox="1">
              <a:spLocks noChangeArrowheads="1"/>
            </p:cNvSpPr>
            <p:nvPr/>
          </p:nvSpPr>
          <p:spPr bwMode="auto">
            <a:xfrm>
              <a:off x="6655834" y="3932338"/>
              <a:ext cx="439729" cy="276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</a:rPr>
                <a:t>MM</a:t>
              </a:r>
            </a:p>
          </p:txBody>
        </p:sp>
        <p:sp>
          <p:nvSpPr>
            <p:cNvPr id="490" name="Text Box 310"/>
            <p:cNvSpPr txBox="1">
              <a:spLocks noChangeArrowheads="1"/>
            </p:cNvSpPr>
            <p:nvPr/>
          </p:nvSpPr>
          <p:spPr bwMode="auto">
            <a:xfrm>
              <a:off x="5900539" y="2635104"/>
              <a:ext cx="585967" cy="198127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ctr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AAA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ADCC</a:t>
              </a:r>
            </a:p>
          </p:txBody>
        </p:sp>
        <p:cxnSp>
          <p:nvCxnSpPr>
            <p:cNvPr id="491" name="AutoShape 382"/>
            <p:cNvCxnSpPr>
              <a:cxnSpLocks noChangeShapeType="1"/>
            </p:cNvCxnSpPr>
            <p:nvPr/>
          </p:nvCxnSpPr>
          <p:spPr bwMode="auto">
            <a:xfrm rot="16200000" flipH="1">
              <a:off x="6180816" y="3248983"/>
              <a:ext cx="699920" cy="341769"/>
            </a:xfrm>
            <a:prstGeom prst="curvedConnector3">
              <a:avLst>
                <a:gd name="adj1" fmla="val -13069"/>
              </a:avLst>
            </a:prstGeom>
            <a:noFill/>
            <a:ln w="38100">
              <a:solidFill>
                <a:schemeClr val="accent3"/>
              </a:solidFill>
              <a:round/>
              <a:headEnd/>
              <a:tailEnd type="triangle" w="med" len="med"/>
            </a:ln>
          </p:spPr>
        </p:cxnSp>
        <p:sp>
          <p:nvSpPr>
            <p:cNvPr id="494" name="Oval 440"/>
            <p:cNvSpPr>
              <a:spLocks noChangeArrowheads="1"/>
            </p:cNvSpPr>
            <p:nvPr/>
          </p:nvSpPr>
          <p:spPr bwMode="auto">
            <a:xfrm>
              <a:off x="6581423" y="3729023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5" name="Oval 441"/>
            <p:cNvSpPr>
              <a:spLocks noChangeArrowheads="1"/>
            </p:cNvSpPr>
            <p:nvPr/>
          </p:nvSpPr>
          <p:spPr bwMode="auto">
            <a:xfrm>
              <a:off x="6655128" y="3780165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6" name="Oval 442"/>
            <p:cNvSpPr>
              <a:spLocks noChangeArrowheads="1"/>
            </p:cNvSpPr>
            <p:nvPr/>
          </p:nvSpPr>
          <p:spPr bwMode="auto">
            <a:xfrm>
              <a:off x="6662962" y="3906303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7" name="Oval 443"/>
            <p:cNvSpPr>
              <a:spLocks noChangeArrowheads="1"/>
            </p:cNvSpPr>
            <p:nvPr/>
          </p:nvSpPr>
          <p:spPr bwMode="auto">
            <a:xfrm>
              <a:off x="6580529" y="4157578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8" name="Oval 446"/>
            <p:cNvSpPr>
              <a:spLocks noChangeArrowheads="1"/>
            </p:cNvSpPr>
            <p:nvPr/>
          </p:nvSpPr>
          <p:spPr bwMode="auto">
            <a:xfrm>
              <a:off x="6839905" y="3908681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9" name="Oval 448"/>
            <p:cNvSpPr>
              <a:spLocks noChangeArrowheads="1"/>
            </p:cNvSpPr>
            <p:nvPr/>
          </p:nvSpPr>
          <p:spPr bwMode="auto">
            <a:xfrm>
              <a:off x="6359360" y="4036051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1" name="Text Box 479"/>
            <p:cNvSpPr txBox="1">
              <a:spLocks noChangeArrowheads="1"/>
            </p:cNvSpPr>
            <p:nvPr/>
          </p:nvSpPr>
          <p:spPr bwMode="auto">
            <a:xfrm>
              <a:off x="4736750" y="2386856"/>
              <a:ext cx="886967" cy="48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Apoptotic </a:t>
              </a:r>
            </a:p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MM cells</a:t>
              </a:r>
            </a:p>
          </p:txBody>
        </p:sp>
        <p:sp>
          <p:nvSpPr>
            <p:cNvPr id="502" name="Text Box 494"/>
            <p:cNvSpPr txBox="1">
              <a:spLocks noChangeArrowheads="1"/>
            </p:cNvSpPr>
            <p:nvPr/>
          </p:nvSpPr>
          <p:spPr bwMode="auto">
            <a:xfrm>
              <a:off x="5350421" y="3314031"/>
              <a:ext cx="375609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Arial" charset="0"/>
                </a:rPr>
                <a:t>FcRII</a:t>
              </a: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503" name="Group 287"/>
            <p:cNvGrpSpPr>
              <a:grpSpLocks/>
            </p:cNvGrpSpPr>
            <p:nvPr/>
          </p:nvGrpSpPr>
          <p:grpSpPr bwMode="auto">
            <a:xfrm rot="20040000">
              <a:off x="6239548" y="3725788"/>
              <a:ext cx="127512" cy="179102"/>
              <a:chOff x="4704" y="2283"/>
              <a:chExt cx="176" cy="305"/>
            </a:xfrm>
            <a:solidFill>
              <a:srgbClr val="FB5D05"/>
            </a:solidFill>
          </p:grpSpPr>
          <p:sp>
            <p:nvSpPr>
              <p:cNvPr id="504" name="AutoShape 288"/>
              <p:cNvSpPr>
                <a:spLocks noChangeArrowheads="1"/>
              </p:cNvSpPr>
              <p:nvPr/>
            </p:nvSpPr>
            <p:spPr bwMode="auto">
              <a:xfrm rot="-939872">
                <a:off x="4718" y="2280"/>
                <a:ext cx="80" cy="232"/>
              </a:xfrm>
              <a:prstGeom prst="pentagon">
                <a:avLst/>
              </a:prstGeom>
              <a:grpFill/>
              <a:ln w="9525">
                <a:solidFill>
                  <a:srgbClr val="FB5D05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05" name="AutoShape 289"/>
              <p:cNvSpPr>
                <a:spLocks noChangeArrowheads="1"/>
              </p:cNvSpPr>
              <p:nvPr/>
            </p:nvSpPr>
            <p:spPr bwMode="auto">
              <a:xfrm rot="4460128">
                <a:off x="4738" y="2444"/>
                <a:ext cx="107" cy="176"/>
              </a:xfrm>
              <a:prstGeom prst="moon">
                <a:avLst>
                  <a:gd name="adj" fmla="val 50000"/>
                </a:avLst>
              </a:prstGeom>
              <a:grpFill/>
              <a:ln w="9525">
                <a:solidFill>
                  <a:srgbClr val="FB5D05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506" name="AutoShape 298"/>
            <p:cNvSpPr>
              <a:spLocks noChangeArrowheads="1"/>
            </p:cNvSpPr>
            <p:nvPr/>
          </p:nvSpPr>
          <p:spPr bwMode="auto">
            <a:xfrm rot="18120000">
              <a:off x="6460430" y="3954938"/>
              <a:ext cx="51170" cy="111899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510" name="Group 506"/>
            <p:cNvGrpSpPr>
              <a:grpSpLocks/>
            </p:cNvGrpSpPr>
            <p:nvPr/>
          </p:nvGrpSpPr>
          <p:grpSpPr bwMode="auto">
            <a:xfrm rot="5040000">
              <a:off x="5620342" y="3549065"/>
              <a:ext cx="96861" cy="192570"/>
              <a:chOff x="4704" y="2283"/>
              <a:chExt cx="176" cy="305"/>
            </a:xfrm>
            <a:solidFill>
              <a:srgbClr val="FB5D05"/>
            </a:solidFill>
          </p:grpSpPr>
          <p:sp>
            <p:nvSpPr>
              <p:cNvPr id="511" name="AutoShape 507"/>
              <p:cNvSpPr>
                <a:spLocks noChangeArrowheads="1"/>
              </p:cNvSpPr>
              <p:nvPr/>
            </p:nvSpPr>
            <p:spPr bwMode="auto">
              <a:xfrm rot="-939872">
                <a:off x="4715" y="2286"/>
                <a:ext cx="80" cy="232"/>
              </a:xfrm>
              <a:prstGeom prst="pentagon">
                <a:avLst/>
              </a:prstGeom>
              <a:grpFill/>
              <a:ln w="9525">
                <a:solidFill>
                  <a:srgbClr val="FB5D05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12" name="AutoShape 508"/>
              <p:cNvSpPr>
                <a:spLocks noChangeArrowheads="1"/>
              </p:cNvSpPr>
              <p:nvPr/>
            </p:nvSpPr>
            <p:spPr bwMode="auto">
              <a:xfrm rot="4460128">
                <a:off x="4736" y="2447"/>
                <a:ext cx="107" cy="176"/>
              </a:xfrm>
              <a:prstGeom prst="moon">
                <a:avLst>
                  <a:gd name="adj" fmla="val 50000"/>
                </a:avLst>
              </a:prstGeom>
              <a:grpFill/>
              <a:ln w="9525">
                <a:solidFill>
                  <a:srgbClr val="FB5D05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513" name="Group 509"/>
            <p:cNvGrpSpPr>
              <a:grpSpLocks/>
            </p:cNvGrpSpPr>
            <p:nvPr/>
          </p:nvGrpSpPr>
          <p:grpSpPr bwMode="auto">
            <a:xfrm rot="5820000">
              <a:off x="5570907" y="3411080"/>
              <a:ext cx="96861" cy="192570"/>
              <a:chOff x="4704" y="2283"/>
              <a:chExt cx="176" cy="305"/>
            </a:xfrm>
            <a:solidFill>
              <a:srgbClr val="FB5D05"/>
            </a:solidFill>
          </p:grpSpPr>
          <p:sp>
            <p:nvSpPr>
              <p:cNvPr id="514" name="AutoShape 510"/>
              <p:cNvSpPr>
                <a:spLocks noChangeArrowheads="1"/>
              </p:cNvSpPr>
              <p:nvPr/>
            </p:nvSpPr>
            <p:spPr bwMode="auto">
              <a:xfrm rot="-939872">
                <a:off x="4715" y="2286"/>
                <a:ext cx="80" cy="232"/>
              </a:xfrm>
              <a:prstGeom prst="pentagon">
                <a:avLst/>
              </a:prstGeom>
              <a:grpFill/>
              <a:ln w="9525">
                <a:solidFill>
                  <a:srgbClr val="FB5D05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15" name="AutoShape 511"/>
              <p:cNvSpPr>
                <a:spLocks noChangeArrowheads="1"/>
              </p:cNvSpPr>
              <p:nvPr/>
            </p:nvSpPr>
            <p:spPr bwMode="auto">
              <a:xfrm rot="4460128">
                <a:off x="4740" y="2448"/>
                <a:ext cx="107" cy="176"/>
              </a:xfrm>
              <a:prstGeom prst="moon">
                <a:avLst>
                  <a:gd name="adj" fmla="val 50000"/>
                </a:avLst>
              </a:prstGeom>
              <a:grpFill/>
              <a:ln w="9525">
                <a:solidFill>
                  <a:srgbClr val="FB5D05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516" name="Oval 512"/>
            <p:cNvSpPr>
              <a:spLocks noChangeArrowheads="1"/>
            </p:cNvSpPr>
            <p:nvPr/>
          </p:nvSpPr>
          <p:spPr bwMode="auto">
            <a:xfrm>
              <a:off x="6601344" y="4029657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9" name="Oval 515"/>
            <p:cNvSpPr>
              <a:spLocks noChangeArrowheads="1"/>
            </p:cNvSpPr>
            <p:nvPr/>
          </p:nvSpPr>
          <p:spPr bwMode="auto">
            <a:xfrm>
              <a:off x="7015985" y="3953816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0" name="Text Box 313"/>
            <p:cNvSpPr txBox="1">
              <a:spLocks noChangeArrowheads="1"/>
            </p:cNvSpPr>
            <p:nvPr/>
          </p:nvSpPr>
          <p:spPr bwMode="auto">
            <a:xfrm>
              <a:off x="4595366" y="2896514"/>
              <a:ext cx="972525" cy="19812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ctr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Apoptosis</a:t>
              </a:r>
            </a:p>
          </p:txBody>
        </p:sp>
        <p:sp>
          <p:nvSpPr>
            <p:cNvPr id="522" name="Oval 263"/>
            <p:cNvSpPr>
              <a:spLocks noChangeArrowheads="1"/>
            </p:cNvSpPr>
            <p:nvPr/>
          </p:nvSpPr>
          <p:spPr bwMode="auto">
            <a:xfrm rot="2781523">
              <a:off x="3812766" y="3719731"/>
              <a:ext cx="815964" cy="784160"/>
            </a:xfrm>
            <a:prstGeom prst="ellipse">
              <a:avLst/>
            </a:prstGeom>
            <a:gradFill rotWithShape="1">
              <a:gsLst>
                <a:gs pos="0">
                  <a:srgbClr val="FAFFC8"/>
                </a:gs>
                <a:gs pos="100000">
                  <a:srgbClr val="CDA2E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4" name="Text Box 314"/>
            <p:cNvSpPr txBox="1">
              <a:spLocks noChangeArrowheads="1"/>
            </p:cNvSpPr>
            <p:nvPr/>
          </p:nvSpPr>
          <p:spPr bwMode="auto">
            <a:xfrm>
              <a:off x="3912651" y="3932338"/>
              <a:ext cx="433317" cy="276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</a:rPr>
                <a:t>MM</a:t>
              </a:r>
            </a:p>
          </p:txBody>
        </p:sp>
        <p:sp>
          <p:nvSpPr>
            <p:cNvPr id="526" name="AutoShape 261"/>
            <p:cNvSpPr>
              <a:spLocks noChangeArrowheads="1"/>
            </p:cNvSpPr>
            <p:nvPr/>
          </p:nvSpPr>
          <p:spPr bwMode="auto">
            <a:xfrm rot="1560000" flipV="1">
              <a:off x="4001096" y="4450583"/>
              <a:ext cx="39678" cy="106039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240357" y="2344635"/>
              <a:ext cx="529371" cy="420693"/>
              <a:chOff x="990600" y="1337335"/>
              <a:chExt cx="1017469" cy="808586"/>
            </a:xfrm>
          </p:grpSpPr>
          <p:sp>
            <p:nvSpPr>
              <p:cNvPr id="528" name="AutoShape 524"/>
              <p:cNvSpPr>
                <a:spLocks noChangeArrowheads="1"/>
              </p:cNvSpPr>
              <p:nvPr/>
            </p:nvSpPr>
            <p:spPr bwMode="auto">
              <a:xfrm>
                <a:off x="1169039" y="1436286"/>
                <a:ext cx="695680" cy="655263"/>
              </a:xfrm>
              <a:prstGeom prst="star16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29" name="Oval 526"/>
              <p:cNvSpPr>
                <a:spLocks noChangeArrowheads="1"/>
              </p:cNvSpPr>
              <p:nvPr/>
            </p:nvSpPr>
            <p:spPr bwMode="auto">
              <a:xfrm>
                <a:off x="1066800" y="1652304"/>
                <a:ext cx="193005" cy="1142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30" name="Oval 528"/>
              <p:cNvSpPr>
                <a:spLocks noChangeArrowheads="1"/>
              </p:cNvSpPr>
              <p:nvPr/>
            </p:nvSpPr>
            <p:spPr bwMode="auto">
              <a:xfrm>
                <a:off x="990600" y="1755432"/>
                <a:ext cx="288287" cy="165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31" name="Oval 529"/>
              <p:cNvSpPr>
                <a:spLocks noChangeArrowheads="1"/>
              </p:cNvSpPr>
              <p:nvPr/>
            </p:nvSpPr>
            <p:spPr bwMode="auto">
              <a:xfrm>
                <a:off x="1198287" y="1912260"/>
                <a:ext cx="293173" cy="1142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33" name="Oval 531"/>
              <p:cNvSpPr>
                <a:spLocks noChangeArrowheads="1"/>
              </p:cNvSpPr>
              <p:nvPr/>
            </p:nvSpPr>
            <p:spPr bwMode="auto">
              <a:xfrm>
                <a:off x="1383227" y="1337335"/>
                <a:ext cx="293173" cy="11046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35" name="Oval 534"/>
              <p:cNvSpPr>
                <a:spLocks noChangeArrowheads="1"/>
              </p:cNvSpPr>
              <p:nvPr/>
            </p:nvSpPr>
            <p:spPr bwMode="auto">
              <a:xfrm>
                <a:off x="1351733" y="2022548"/>
                <a:ext cx="252190" cy="1110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37" name="Oval 536"/>
              <p:cNvSpPr>
                <a:spLocks noChangeArrowheads="1"/>
              </p:cNvSpPr>
              <p:nvPr/>
            </p:nvSpPr>
            <p:spPr bwMode="auto">
              <a:xfrm>
                <a:off x="1652359" y="1808135"/>
                <a:ext cx="276072" cy="1676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38" name="Oval 538"/>
              <p:cNvSpPr>
                <a:spLocks noChangeArrowheads="1"/>
              </p:cNvSpPr>
              <p:nvPr/>
            </p:nvSpPr>
            <p:spPr bwMode="auto">
              <a:xfrm>
                <a:off x="1699779" y="1432596"/>
                <a:ext cx="205221" cy="1676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40" name="Oval 541"/>
              <p:cNvSpPr>
                <a:spLocks noChangeArrowheads="1"/>
              </p:cNvSpPr>
              <p:nvPr/>
            </p:nvSpPr>
            <p:spPr bwMode="auto">
              <a:xfrm>
                <a:off x="1645596" y="1610825"/>
                <a:ext cx="362473" cy="1859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41" name="Oval 542"/>
              <p:cNvSpPr>
                <a:spLocks noChangeArrowheads="1"/>
              </p:cNvSpPr>
              <p:nvPr/>
            </p:nvSpPr>
            <p:spPr bwMode="auto">
              <a:xfrm>
                <a:off x="1580515" y="1404028"/>
                <a:ext cx="205221" cy="11237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42" name="Oval 544"/>
              <p:cNvSpPr>
                <a:spLocks noChangeArrowheads="1"/>
              </p:cNvSpPr>
              <p:nvPr/>
            </p:nvSpPr>
            <p:spPr bwMode="auto">
              <a:xfrm>
                <a:off x="1112754" y="1555450"/>
                <a:ext cx="190562" cy="1237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43" name="Oval 575"/>
              <p:cNvSpPr>
                <a:spLocks noChangeArrowheads="1"/>
              </p:cNvSpPr>
              <p:nvPr/>
            </p:nvSpPr>
            <p:spPr bwMode="auto">
              <a:xfrm>
                <a:off x="1154627" y="1409733"/>
                <a:ext cx="293173" cy="15236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44" name="Oval 576"/>
              <p:cNvSpPr>
                <a:spLocks noChangeArrowheads="1"/>
              </p:cNvSpPr>
              <p:nvPr/>
            </p:nvSpPr>
            <p:spPr bwMode="auto">
              <a:xfrm rot="16200000">
                <a:off x="1558114" y="1944417"/>
                <a:ext cx="190459" cy="2125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547" name="AutoShape 298"/>
            <p:cNvSpPr>
              <a:spLocks noChangeArrowheads="1"/>
            </p:cNvSpPr>
            <p:nvPr/>
          </p:nvSpPr>
          <p:spPr bwMode="auto">
            <a:xfrm rot="18660000">
              <a:off x="6544925" y="3823535"/>
              <a:ext cx="50256" cy="111899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8" name="Text Box 310"/>
            <p:cNvSpPr txBox="1">
              <a:spLocks noChangeArrowheads="1"/>
            </p:cNvSpPr>
            <p:nvPr/>
          </p:nvSpPr>
          <p:spPr bwMode="auto">
            <a:xfrm>
              <a:off x="6619094" y="2395077"/>
              <a:ext cx="584771" cy="198127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ctr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AAA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ADPC</a:t>
              </a:r>
            </a:p>
          </p:txBody>
        </p:sp>
        <p:sp>
          <p:nvSpPr>
            <p:cNvPr id="551" name="AutoShape 344"/>
            <p:cNvSpPr>
              <a:spLocks noChangeArrowheads="1"/>
            </p:cNvSpPr>
            <p:nvPr/>
          </p:nvSpPr>
          <p:spPr bwMode="auto">
            <a:xfrm rot="3772645">
              <a:off x="7282930" y="3944736"/>
              <a:ext cx="42946" cy="106695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2" name="TextBox 323"/>
            <p:cNvSpPr txBox="1">
              <a:spLocks noChangeArrowheads="1"/>
            </p:cNvSpPr>
            <p:nvPr/>
          </p:nvSpPr>
          <p:spPr bwMode="auto">
            <a:xfrm>
              <a:off x="3730783" y="4646625"/>
              <a:ext cx="318518" cy="159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FFF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APRIL</a:t>
              </a:r>
            </a:p>
          </p:txBody>
        </p:sp>
        <p:sp>
          <p:nvSpPr>
            <p:cNvPr id="553" name="TextBox 325"/>
            <p:cNvSpPr txBox="1">
              <a:spLocks noChangeArrowheads="1"/>
            </p:cNvSpPr>
            <p:nvPr/>
          </p:nvSpPr>
          <p:spPr bwMode="auto">
            <a:xfrm>
              <a:off x="4376073" y="4628325"/>
              <a:ext cx="288309" cy="159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BAFF</a:t>
              </a:r>
            </a:p>
          </p:txBody>
        </p:sp>
        <p:sp>
          <p:nvSpPr>
            <p:cNvPr id="554" name="AutoShape 298"/>
            <p:cNvSpPr>
              <a:spLocks noChangeArrowheads="1"/>
            </p:cNvSpPr>
            <p:nvPr/>
          </p:nvSpPr>
          <p:spPr bwMode="auto">
            <a:xfrm rot="720000" flipH="1" flipV="1">
              <a:off x="4154291" y="4504795"/>
              <a:ext cx="48577" cy="117872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563" name="Group 126"/>
            <p:cNvGrpSpPr>
              <a:grpSpLocks/>
            </p:cNvGrpSpPr>
            <p:nvPr/>
          </p:nvGrpSpPr>
          <p:grpSpPr bwMode="auto">
            <a:xfrm>
              <a:off x="4328082" y="4562479"/>
              <a:ext cx="91949" cy="127010"/>
              <a:chOff x="990" y="1104"/>
              <a:chExt cx="493" cy="581"/>
            </a:xfrm>
            <a:blipFill>
              <a:blip r:embed="rId2"/>
              <a:tile tx="0" ty="0" sx="100000" sy="100000" flip="none" algn="tl"/>
            </a:blipFill>
          </p:grpSpPr>
          <p:sp>
            <p:nvSpPr>
              <p:cNvPr id="564" name="Oval 127"/>
              <p:cNvSpPr>
                <a:spLocks noChangeArrowheads="1"/>
              </p:cNvSpPr>
              <p:nvPr/>
            </p:nvSpPr>
            <p:spPr bwMode="auto">
              <a:xfrm>
                <a:off x="990" y="1104"/>
                <a:ext cx="288" cy="528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65" name="Oval 128"/>
              <p:cNvSpPr>
                <a:spLocks noChangeArrowheads="1"/>
              </p:cNvSpPr>
              <p:nvPr/>
            </p:nvSpPr>
            <p:spPr bwMode="auto">
              <a:xfrm>
                <a:off x="1195" y="1104"/>
                <a:ext cx="288" cy="528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66" name="Oval 129"/>
              <p:cNvSpPr>
                <a:spLocks noChangeArrowheads="1"/>
              </p:cNvSpPr>
              <p:nvPr/>
            </p:nvSpPr>
            <p:spPr bwMode="auto">
              <a:xfrm>
                <a:off x="1093" y="1157"/>
                <a:ext cx="288" cy="528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67" name="Group 126"/>
            <p:cNvGrpSpPr>
              <a:grpSpLocks/>
            </p:cNvGrpSpPr>
            <p:nvPr/>
          </p:nvGrpSpPr>
          <p:grpSpPr bwMode="auto">
            <a:xfrm rot="20100000">
              <a:off x="4429904" y="4536313"/>
              <a:ext cx="91949" cy="127010"/>
              <a:chOff x="990" y="1104"/>
              <a:chExt cx="493" cy="581"/>
            </a:xfrm>
            <a:blipFill>
              <a:blip r:embed="rId2"/>
              <a:tile tx="0" ty="0" sx="100000" sy="100000" flip="none" algn="tl"/>
            </a:blipFill>
          </p:grpSpPr>
          <p:sp>
            <p:nvSpPr>
              <p:cNvPr id="568" name="Oval 127"/>
              <p:cNvSpPr>
                <a:spLocks noChangeArrowheads="1"/>
              </p:cNvSpPr>
              <p:nvPr/>
            </p:nvSpPr>
            <p:spPr bwMode="auto">
              <a:xfrm>
                <a:off x="990" y="1104"/>
                <a:ext cx="288" cy="528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69" name="Oval 128"/>
              <p:cNvSpPr>
                <a:spLocks noChangeArrowheads="1"/>
              </p:cNvSpPr>
              <p:nvPr/>
            </p:nvSpPr>
            <p:spPr bwMode="auto">
              <a:xfrm>
                <a:off x="1195" y="1104"/>
                <a:ext cx="288" cy="528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70" name="Oval 129"/>
              <p:cNvSpPr>
                <a:spLocks noChangeArrowheads="1"/>
              </p:cNvSpPr>
              <p:nvPr/>
            </p:nvSpPr>
            <p:spPr bwMode="auto">
              <a:xfrm>
                <a:off x="1093" y="1157"/>
                <a:ext cx="288" cy="528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75" name="Group 258"/>
            <p:cNvGrpSpPr/>
            <p:nvPr/>
          </p:nvGrpSpPr>
          <p:grpSpPr>
            <a:xfrm>
              <a:off x="3928841" y="4384360"/>
              <a:ext cx="192570" cy="199194"/>
              <a:chOff x="922785" y="6531060"/>
              <a:chExt cx="358346" cy="364180"/>
            </a:xfrm>
          </p:grpSpPr>
          <p:cxnSp>
            <p:nvCxnSpPr>
              <p:cNvPr id="576" name="Straight Connector 575"/>
              <p:cNvCxnSpPr/>
              <p:nvPr/>
            </p:nvCxnSpPr>
            <p:spPr>
              <a:xfrm rot="3120000">
                <a:off x="919867" y="6713150"/>
                <a:ext cx="36418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rot="19320000">
                <a:off x="922785" y="6713149"/>
                <a:ext cx="35834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8" name="AutoShape 551"/>
            <p:cNvSpPr>
              <a:spLocks noChangeArrowheads="1"/>
            </p:cNvSpPr>
            <p:nvPr/>
          </p:nvSpPr>
          <p:spPr bwMode="auto">
            <a:xfrm rot="9060000">
              <a:off x="4410021" y="4457819"/>
              <a:ext cx="43263" cy="88673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cxnSp>
          <p:nvCxnSpPr>
            <p:cNvPr id="579" name="AutoShape 382"/>
            <p:cNvCxnSpPr>
              <a:cxnSpLocks noChangeShapeType="1"/>
            </p:cNvCxnSpPr>
            <p:nvPr/>
          </p:nvCxnSpPr>
          <p:spPr bwMode="auto">
            <a:xfrm rot="5400000">
              <a:off x="6656236" y="3010488"/>
              <a:ext cx="1046642" cy="428171"/>
            </a:xfrm>
            <a:prstGeom prst="curvedConnector3">
              <a:avLst>
                <a:gd name="adj1" fmla="val -727"/>
              </a:avLst>
            </a:prstGeom>
            <a:noFill/>
            <a:ln w="38100">
              <a:solidFill>
                <a:schemeClr val="accent3"/>
              </a:solidFill>
              <a:round/>
              <a:headEnd/>
              <a:tailEnd type="triangle" w="med" len="med"/>
            </a:ln>
          </p:spPr>
        </p:cxnSp>
        <p:grpSp>
          <p:nvGrpSpPr>
            <p:cNvPr id="654" name="Group 353"/>
            <p:cNvGrpSpPr/>
            <p:nvPr/>
          </p:nvGrpSpPr>
          <p:grpSpPr>
            <a:xfrm rot="14100000">
              <a:off x="7257074" y="3463896"/>
              <a:ext cx="271115" cy="939603"/>
              <a:chOff x="7504158" y="1551732"/>
              <a:chExt cx="2100771" cy="6492130"/>
            </a:xfrm>
          </p:grpSpPr>
          <p:grpSp>
            <p:nvGrpSpPr>
              <p:cNvPr id="655" name="Group 74"/>
              <p:cNvGrpSpPr/>
              <p:nvPr/>
            </p:nvGrpSpPr>
            <p:grpSpPr>
              <a:xfrm>
                <a:off x="8279353" y="1831557"/>
                <a:ext cx="1272275" cy="6212286"/>
                <a:chOff x="8296605" y="1749669"/>
                <a:chExt cx="1272275" cy="6212286"/>
              </a:xfrm>
            </p:grpSpPr>
            <p:sp>
              <p:nvSpPr>
                <p:cNvPr id="671" name="Minus 670"/>
                <p:cNvSpPr/>
                <p:nvPr/>
              </p:nvSpPr>
              <p:spPr bwMode="auto">
                <a:xfrm>
                  <a:off x="8296605" y="1749669"/>
                  <a:ext cx="1085799" cy="6212286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72" name="Oval 671"/>
                <p:cNvSpPr/>
                <p:nvPr/>
              </p:nvSpPr>
              <p:spPr bwMode="auto">
                <a:xfrm>
                  <a:off x="8436350" y="3809362"/>
                  <a:ext cx="1132530" cy="207456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656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57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58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659" name="Group 98"/>
              <p:cNvGrpSpPr/>
              <p:nvPr/>
            </p:nvGrpSpPr>
            <p:grpSpPr>
              <a:xfrm rot="1800000">
                <a:off x="8332562" y="1551732"/>
                <a:ext cx="1272367" cy="6212282"/>
                <a:chOff x="8296582" y="1749648"/>
                <a:chExt cx="1272367" cy="6212282"/>
              </a:xfrm>
            </p:grpSpPr>
            <p:sp>
              <p:nvSpPr>
                <p:cNvPr id="669" name="Minus 668"/>
                <p:cNvSpPr/>
                <p:nvPr/>
              </p:nvSpPr>
              <p:spPr bwMode="auto">
                <a:xfrm>
                  <a:off x="8296582" y="1749648"/>
                  <a:ext cx="1085795" cy="6212282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70" name="Oval 669"/>
                <p:cNvSpPr/>
                <p:nvPr/>
              </p:nvSpPr>
              <p:spPr bwMode="auto">
                <a:xfrm>
                  <a:off x="8436423" y="3809444"/>
                  <a:ext cx="1132526" cy="207456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660" name="Group 74"/>
              <p:cNvGrpSpPr/>
              <p:nvPr/>
            </p:nvGrpSpPr>
            <p:grpSpPr>
              <a:xfrm flipH="1">
                <a:off x="7539158" y="1831580"/>
                <a:ext cx="1272466" cy="6212282"/>
                <a:chOff x="8296652" y="1749692"/>
                <a:chExt cx="1272466" cy="6212282"/>
              </a:xfrm>
            </p:grpSpPr>
            <p:sp>
              <p:nvSpPr>
                <p:cNvPr id="667" name="Minus 666"/>
                <p:cNvSpPr/>
                <p:nvPr/>
              </p:nvSpPr>
              <p:spPr bwMode="auto">
                <a:xfrm>
                  <a:off x="8296652" y="1749692"/>
                  <a:ext cx="1085792" cy="6212282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68" name="Oval 667"/>
                <p:cNvSpPr/>
                <p:nvPr/>
              </p:nvSpPr>
              <p:spPr bwMode="auto">
                <a:xfrm>
                  <a:off x="8436591" y="3809367"/>
                  <a:ext cx="1132527" cy="207456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661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62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63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664" name="Group 101"/>
              <p:cNvGrpSpPr/>
              <p:nvPr/>
            </p:nvGrpSpPr>
            <p:grpSpPr>
              <a:xfrm rot="19800000" flipH="1">
                <a:off x="7504158" y="1558887"/>
                <a:ext cx="1272384" cy="6212282"/>
                <a:chOff x="8296670" y="1749667"/>
                <a:chExt cx="1272384" cy="6212282"/>
              </a:xfrm>
            </p:grpSpPr>
            <p:sp>
              <p:nvSpPr>
                <p:cNvPr id="665" name="Minus 664"/>
                <p:cNvSpPr/>
                <p:nvPr/>
              </p:nvSpPr>
              <p:spPr bwMode="auto">
                <a:xfrm>
                  <a:off x="8296670" y="1749667"/>
                  <a:ext cx="1085794" cy="6212282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66" name="Oval 665"/>
                <p:cNvSpPr/>
                <p:nvPr/>
              </p:nvSpPr>
              <p:spPr bwMode="auto">
                <a:xfrm>
                  <a:off x="8436530" y="3809312"/>
                  <a:ext cx="1132524" cy="207456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675" name="Group 374"/>
            <p:cNvGrpSpPr/>
            <p:nvPr/>
          </p:nvGrpSpPr>
          <p:grpSpPr>
            <a:xfrm rot="7860000" flipH="1">
              <a:off x="6260540" y="3465427"/>
              <a:ext cx="273319" cy="938896"/>
              <a:chOff x="7514096" y="1496354"/>
              <a:chExt cx="2080843" cy="6602953"/>
            </a:xfrm>
          </p:grpSpPr>
          <p:grpSp>
            <p:nvGrpSpPr>
              <p:cNvPr id="676" name="Group 74"/>
              <p:cNvGrpSpPr/>
              <p:nvPr/>
            </p:nvGrpSpPr>
            <p:grpSpPr>
              <a:xfrm>
                <a:off x="8288861" y="1776151"/>
                <a:ext cx="1252978" cy="6323085"/>
                <a:chOff x="8306113" y="1694263"/>
                <a:chExt cx="1252978" cy="6323085"/>
              </a:xfrm>
            </p:grpSpPr>
            <p:sp>
              <p:nvSpPr>
                <p:cNvPr id="692" name="Minus 691"/>
                <p:cNvSpPr/>
                <p:nvPr/>
              </p:nvSpPr>
              <p:spPr bwMode="auto">
                <a:xfrm>
                  <a:off x="8306113" y="1694263"/>
                  <a:ext cx="1066819" cy="6323085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93" name="Oval 692"/>
                <p:cNvSpPr/>
                <p:nvPr/>
              </p:nvSpPr>
              <p:spPr bwMode="auto">
                <a:xfrm>
                  <a:off x="8446355" y="3790796"/>
                  <a:ext cx="1112736" cy="211156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677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78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79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680" name="Group 98"/>
              <p:cNvGrpSpPr/>
              <p:nvPr/>
            </p:nvGrpSpPr>
            <p:grpSpPr>
              <a:xfrm rot="1800000">
                <a:off x="8341993" y="1496354"/>
                <a:ext cx="1252946" cy="6323088"/>
                <a:chOff x="8306062" y="1694390"/>
                <a:chExt cx="1252946" cy="6323088"/>
              </a:xfrm>
            </p:grpSpPr>
            <p:sp>
              <p:nvSpPr>
                <p:cNvPr id="690" name="Minus 689"/>
                <p:cNvSpPr/>
                <p:nvPr/>
              </p:nvSpPr>
              <p:spPr bwMode="auto">
                <a:xfrm>
                  <a:off x="8306062" y="1694390"/>
                  <a:ext cx="1066824" cy="6323088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91" name="Oval 690"/>
                <p:cNvSpPr/>
                <p:nvPr/>
              </p:nvSpPr>
              <p:spPr bwMode="auto">
                <a:xfrm>
                  <a:off x="8446274" y="3790837"/>
                  <a:ext cx="1112734" cy="211156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681" name="Group 74"/>
              <p:cNvGrpSpPr/>
              <p:nvPr/>
            </p:nvGrpSpPr>
            <p:grpSpPr>
              <a:xfrm flipH="1">
                <a:off x="7549213" y="1776219"/>
                <a:ext cx="1252937" cy="6323088"/>
                <a:chOff x="8306126" y="1694331"/>
                <a:chExt cx="1252937" cy="6323088"/>
              </a:xfrm>
            </p:grpSpPr>
            <p:sp>
              <p:nvSpPr>
                <p:cNvPr id="688" name="Minus 687"/>
                <p:cNvSpPr/>
                <p:nvPr/>
              </p:nvSpPr>
              <p:spPr bwMode="auto">
                <a:xfrm>
                  <a:off x="8306126" y="1694331"/>
                  <a:ext cx="1066820" cy="6323088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89" name="Oval 688"/>
                <p:cNvSpPr/>
                <p:nvPr/>
              </p:nvSpPr>
              <p:spPr bwMode="auto">
                <a:xfrm>
                  <a:off x="8446326" y="3790768"/>
                  <a:ext cx="1112737" cy="211156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682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83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84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685" name="Group 101"/>
              <p:cNvGrpSpPr/>
              <p:nvPr/>
            </p:nvGrpSpPr>
            <p:grpSpPr>
              <a:xfrm rot="19800000" flipH="1">
                <a:off x="7514096" y="1503394"/>
                <a:ext cx="1252906" cy="6323088"/>
                <a:chOff x="8306181" y="1694288"/>
                <a:chExt cx="1252906" cy="6323088"/>
              </a:xfrm>
            </p:grpSpPr>
            <p:sp>
              <p:nvSpPr>
                <p:cNvPr id="686" name="Minus 685"/>
                <p:cNvSpPr/>
                <p:nvPr/>
              </p:nvSpPr>
              <p:spPr bwMode="auto">
                <a:xfrm>
                  <a:off x="8306181" y="1694288"/>
                  <a:ext cx="1066822" cy="6323088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87" name="Oval 686"/>
                <p:cNvSpPr/>
                <p:nvPr/>
              </p:nvSpPr>
              <p:spPr bwMode="auto">
                <a:xfrm>
                  <a:off x="8446350" y="3790794"/>
                  <a:ext cx="1112737" cy="211156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49" name="AutoShape 298"/>
            <p:cNvSpPr>
              <a:spLocks noChangeArrowheads="1"/>
            </p:cNvSpPr>
            <p:nvPr/>
          </p:nvSpPr>
          <p:spPr bwMode="auto">
            <a:xfrm rot="20940000">
              <a:off x="6807549" y="3661155"/>
              <a:ext cx="47709" cy="117872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694" name="Group 393"/>
            <p:cNvGrpSpPr/>
            <p:nvPr/>
          </p:nvGrpSpPr>
          <p:grpSpPr>
            <a:xfrm rot="10860000">
              <a:off x="6689568" y="3138599"/>
              <a:ext cx="271104" cy="939601"/>
              <a:chOff x="7504218" y="1551775"/>
              <a:chExt cx="2100720" cy="6492183"/>
            </a:xfrm>
          </p:grpSpPr>
          <p:grpSp>
            <p:nvGrpSpPr>
              <p:cNvPr id="695" name="Group 74"/>
              <p:cNvGrpSpPr/>
              <p:nvPr/>
            </p:nvGrpSpPr>
            <p:grpSpPr>
              <a:xfrm>
                <a:off x="8279441" y="1831613"/>
                <a:ext cx="1272356" cy="6212345"/>
                <a:chOff x="8296693" y="1749725"/>
                <a:chExt cx="1272356" cy="6212345"/>
              </a:xfrm>
            </p:grpSpPr>
            <p:sp>
              <p:nvSpPr>
                <p:cNvPr id="711" name="Minus 710"/>
                <p:cNvSpPr/>
                <p:nvPr/>
              </p:nvSpPr>
              <p:spPr bwMode="auto">
                <a:xfrm>
                  <a:off x="8296693" y="1749725"/>
                  <a:ext cx="1085812" cy="6212345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12" name="Oval 711"/>
                <p:cNvSpPr/>
                <p:nvPr/>
              </p:nvSpPr>
              <p:spPr bwMode="auto">
                <a:xfrm>
                  <a:off x="8436505" y="3809382"/>
                  <a:ext cx="1132544" cy="207458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696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97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98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699" name="Group 98"/>
              <p:cNvGrpSpPr/>
              <p:nvPr/>
            </p:nvGrpSpPr>
            <p:grpSpPr>
              <a:xfrm rot="1800000">
                <a:off x="8332554" y="1551775"/>
                <a:ext cx="1272384" cy="6212346"/>
                <a:chOff x="8296609" y="1749698"/>
                <a:chExt cx="1272384" cy="6212346"/>
              </a:xfrm>
            </p:grpSpPr>
            <p:sp>
              <p:nvSpPr>
                <p:cNvPr id="709" name="Minus 708"/>
                <p:cNvSpPr/>
                <p:nvPr/>
              </p:nvSpPr>
              <p:spPr bwMode="auto">
                <a:xfrm>
                  <a:off x="8296609" y="1749698"/>
                  <a:ext cx="1085809" cy="6212346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10" name="Oval 709"/>
                <p:cNvSpPr/>
                <p:nvPr/>
              </p:nvSpPr>
              <p:spPr bwMode="auto">
                <a:xfrm>
                  <a:off x="8436450" y="3809378"/>
                  <a:ext cx="1132543" cy="207458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700" name="Group 74"/>
              <p:cNvGrpSpPr/>
              <p:nvPr/>
            </p:nvGrpSpPr>
            <p:grpSpPr>
              <a:xfrm flipH="1">
                <a:off x="7539305" y="1831464"/>
                <a:ext cx="1272774" cy="6212350"/>
                <a:chOff x="8296197" y="1749576"/>
                <a:chExt cx="1272774" cy="6212350"/>
              </a:xfrm>
            </p:grpSpPr>
            <p:sp>
              <p:nvSpPr>
                <p:cNvPr id="707" name="Minus 706"/>
                <p:cNvSpPr/>
                <p:nvPr/>
              </p:nvSpPr>
              <p:spPr bwMode="auto">
                <a:xfrm>
                  <a:off x="8296197" y="1749576"/>
                  <a:ext cx="1085811" cy="6212350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08" name="Oval 707"/>
                <p:cNvSpPr/>
                <p:nvPr/>
              </p:nvSpPr>
              <p:spPr bwMode="auto">
                <a:xfrm>
                  <a:off x="8436428" y="3809390"/>
                  <a:ext cx="1132543" cy="207458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01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02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03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04" name="Group 101"/>
              <p:cNvGrpSpPr/>
              <p:nvPr/>
            </p:nvGrpSpPr>
            <p:grpSpPr>
              <a:xfrm rot="19800000" flipH="1">
                <a:off x="7504218" y="1558898"/>
                <a:ext cx="1272395" cy="6212345"/>
                <a:chOff x="8296613" y="1749681"/>
                <a:chExt cx="1272395" cy="6212345"/>
              </a:xfrm>
            </p:grpSpPr>
            <p:sp>
              <p:nvSpPr>
                <p:cNvPr id="705" name="Minus 704"/>
                <p:cNvSpPr/>
                <p:nvPr/>
              </p:nvSpPr>
              <p:spPr bwMode="auto">
                <a:xfrm>
                  <a:off x="8296613" y="1749681"/>
                  <a:ext cx="1085812" cy="6212345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06" name="Oval 705"/>
                <p:cNvSpPr/>
                <p:nvPr/>
              </p:nvSpPr>
              <p:spPr bwMode="auto">
                <a:xfrm>
                  <a:off x="8436466" y="3809358"/>
                  <a:ext cx="1132542" cy="207458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16" name="Rectangle 243"/>
            <p:cNvSpPr>
              <a:spLocks noChangeArrowheads="1"/>
            </p:cNvSpPr>
            <p:nvPr/>
          </p:nvSpPr>
          <p:spPr bwMode="auto">
            <a:xfrm rot="6120000">
              <a:off x="6553067" y="3781854"/>
              <a:ext cx="20030" cy="85861"/>
            </a:xfrm>
            <a:prstGeom prst="rect">
              <a:avLst/>
            </a:prstGeom>
            <a:gradFill flip="none" rotWithShape="1">
              <a:gsLst>
                <a:gs pos="0">
                  <a:srgbClr val="66FF66">
                    <a:tint val="66000"/>
                    <a:satMod val="160000"/>
                  </a:srgbClr>
                </a:gs>
                <a:gs pos="50000">
                  <a:srgbClr val="66FF66">
                    <a:tint val="44500"/>
                    <a:satMod val="160000"/>
                  </a:srgbClr>
                </a:gs>
                <a:gs pos="100000">
                  <a:srgbClr val="66FF66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rgbClr val="33FF3D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717" name="Rectangle 243"/>
            <p:cNvSpPr>
              <a:spLocks noChangeArrowheads="1"/>
            </p:cNvSpPr>
            <p:nvPr/>
          </p:nvSpPr>
          <p:spPr bwMode="auto">
            <a:xfrm rot="6120000">
              <a:off x="6575283" y="3778834"/>
              <a:ext cx="13365" cy="53889"/>
            </a:xfrm>
            <a:prstGeom prst="rect">
              <a:avLst/>
            </a:prstGeom>
            <a:gradFill flip="none" rotWithShape="1">
              <a:gsLst>
                <a:gs pos="0">
                  <a:srgbClr val="66FF66">
                    <a:tint val="66000"/>
                    <a:satMod val="160000"/>
                  </a:srgbClr>
                </a:gs>
                <a:gs pos="50000">
                  <a:srgbClr val="66FF66">
                    <a:tint val="44500"/>
                    <a:satMod val="160000"/>
                  </a:srgbClr>
                </a:gs>
                <a:gs pos="100000">
                  <a:srgbClr val="66FF66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rgbClr val="33FF3D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721" name="Rectangle 243"/>
            <p:cNvSpPr>
              <a:spLocks noChangeArrowheads="1"/>
            </p:cNvSpPr>
            <p:nvPr/>
          </p:nvSpPr>
          <p:spPr bwMode="auto">
            <a:xfrm rot="9840000" flipH="1">
              <a:off x="6504988" y="3833393"/>
              <a:ext cx="20030" cy="85861"/>
            </a:xfrm>
            <a:prstGeom prst="rect">
              <a:avLst/>
            </a:prstGeom>
            <a:gradFill flip="none" rotWithShape="1">
              <a:gsLst>
                <a:gs pos="0">
                  <a:srgbClr val="66FF66">
                    <a:tint val="66000"/>
                    <a:satMod val="160000"/>
                  </a:srgbClr>
                </a:gs>
                <a:gs pos="50000">
                  <a:srgbClr val="66FF66">
                    <a:tint val="44500"/>
                    <a:satMod val="160000"/>
                  </a:srgbClr>
                </a:gs>
                <a:gs pos="100000">
                  <a:srgbClr val="66FF66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rgbClr val="33FF3D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722" name="Rectangle 243"/>
            <p:cNvSpPr>
              <a:spLocks noChangeArrowheads="1"/>
            </p:cNvSpPr>
            <p:nvPr/>
          </p:nvSpPr>
          <p:spPr bwMode="auto">
            <a:xfrm rot="9840000" flipH="1">
              <a:off x="6491905" y="3868247"/>
              <a:ext cx="13365" cy="53889"/>
            </a:xfrm>
            <a:prstGeom prst="rect">
              <a:avLst/>
            </a:prstGeom>
            <a:gradFill flip="none" rotWithShape="1">
              <a:gsLst>
                <a:gs pos="0">
                  <a:srgbClr val="66FF66">
                    <a:tint val="66000"/>
                    <a:satMod val="160000"/>
                  </a:srgbClr>
                </a:gs>
                <a:gs pos="50000">
                  <a:srgbClr val="66FF66">
                    <a:tint val="44500"/>
                    <a:satMod val="160000"/>
                  </a:srgbClr>
                </a:gs>
                <a:gs pos="100000">
                  <a:srgbClr val="66FF66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rgbClr val="33FF3D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673" name="AutoShape 298"/>
            <p:cNvSpPr>
              <a:spLocks noChangeArrowheads="1"/>
            </p:cNvSpPr>
            <p:nvPr/>
          </p:nvSpPr>
          <p:spPr bwMode="auto">
            <a:xfrm rot="1200000">
              <a:off x="4372029" y="3636531"/>
              <a:ext cx="47709" cy="117872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732" name="Group 431"/>
            <p:cNvGrpSpPr/>
            <p:nvPr/>
          </p:nvGrpSpPr>
          <p:grpSpPr>
            <a:xfrm rot="12120000">
              <a:off x="4295734" y="3126898"/>
              <a:ext cx="271102" cy="939609"/>
              <a:chOff x="7504107" y="1551804"/>
              <a:chExt cx="2100919" cy="6492091"/>
            </a:xfrm>
          </p:grpSpPr>
          <p:grpSp>
            <p:nvGrpSpPr>
              <p:cNvPr id="733" name="Group 74"/>
              <p:cNvGrpSpPr/>
              <p:nvPr/>
            </p:nvGrpSpPr>
            <p:grpSpPr>
              <a:xfrm>
                <a:off x="8279327" y="1831677"/>
                <a:ext cx="1272447" cy="6212215"/>
                <a:chOff x="8296579" y="1749789"/>
                <a:chExt cx="1272447" cy="6212215"/>
              </a:xfrm>
            </p:grpSpPr>
            <p:sp>
              <p:nvSpPr>
                <p:cNvPr id="749" name="Minus 748"/>
                <p:cNvSpPr/>
                <p:nvPr/>
              </p:nvSpPr>
              <p:spPr bwMode="auto">
                <a:xfrm>
                  <a:off x="8296579" y="1749789"/>
                  <a:ext cx="1085921" cy="6212215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50" name="Oval 749"/>
                <p:cNvSpPr/>
                <p:nvPr/>
              </p:nvSpPr>
              <p:spPr bwMode="auto">
                <a:xfrm>
                  <a:off x="8436366" y="3809459"/>
                  <a:ext cx="1132660" cy="207454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34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35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36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37" name="Group 98"/>
              <p:cNvGrpSpPr/>
              <p:nvPr/>
            </p:nvGrpSpPr>
            <p:grpSpPr>
              <a:xfrm rot="1800000">
                <a:off x="8332489" y="1551804"/>
                <a:ext cx="1272537" cy="6212212"/>
                <a:chOff x="8296510" y="1749716"/>
                <a:chExt cx="1272537" cy="6212212"/>
              </a:xfrm>
            </p:grpSpPr>
            <p:sp>
              <p:nvSpPr>
                <p:cNvPr id="747" name="Minus 746"/>
                <p:cNvSpPr/>
                <p:nvPr/>
              </p:nvSpPr>
              <p:spPr bwMode="auto">
                <a:xfrm>
                  <a:off x="8296510" y="1749716"/>
                  <a:ext cx="1085921" cy="6212212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48" name="Oval 747"/>
                <p:cNvSpPr/>
                <p:nvPr/>
              </p:nvSpPr>
              <p:spPr bwMode="auto">
                <a:xfrm>
                  <a:off x="8436391" y="3809419"/>
                  <a:ext cx="1132656" cy="207454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738" name="Group 74"/>
              <p:cNvGrpSpPr/>
              <p:nvPr/>
            </p:nvGrpSpPr>
            <p:grpSpPr>
              <a:xfrm flipH="1">
                <a:off x="7539225" y="1831689"/>
                <a:ext cx="1272556" cy="6212206"/>
                <a:chOff x="8296495" y="1749801"/>
                <a:chExt cx="1272556" cy="6212206"/>
              </a:xfrm>
            </p:grpSpPr>
            <p:sp>
              <p:nvSpPr>
                <p:cNvPr id="745" name="Minus 744"/>
                <p:cNvSpPr/>
                <p:nvPr/>
              </p:nvSpPr>
              <p:spPr bwMode="auto">
                <a:xfrm>
                  <a:off x="8296495" y="1749801"/>
                  <a:ext cx="1085923" cy="6212206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46" name="Oval 745"/>
                <p:cNvSpPr/>
                <p:nvPr/>
              </p:nvSpPr>
              <p:spPr bwMode="auto">
                <a:xfrm>
                  <a:off x="8436393" y="3809434"/>
                  <a:ext cx="1132658" cy="207454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39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40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41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42" name="Group 101"/>
              <p:cNvGrpSpPr/>
              <p:nvPr/>
            </p:nvGrpSpPr>
            <p:grpSpPr>
              <a:xfrm rot="19800000" flipH="1">
                <a:off x="7504107" y="1558845"/>
                <a:ext cx="1272715" cy="6212206"/>
                <a:chOff x="8296359" y="1749684"/>
                <a:chExt cx="1272715" cy="6212206"/>
              </a:xfrm>
            </p:grpSpPr>
            <p:sp>
              <p:nvSpPr>
                <p:cNvPr id="743" name="Minus 742"/>
                <p:cNvSpPr/>
                <p:nvPr/>
              </p:nvSpPr>
              <p:spPr bwMode="auto">
                <a:xfrm>
                  <a:off x="8296359" y="1749684"/>
                  <a:ext cx="1085920" cy="6212206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44" name="Oval 743"/>
                <p:cNvSpPr/>
                <p:nvPr/>
              </p:nvSpPr>
              <p:spPr bwMode="auto">
                <a:xfrm>
                  <a:off x="8436414" y="3809367"/>
                  <a:ext cx="1132660" cy="207454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674" name="AutoShape 298"/>
            <p:cNvSpPr>
              <a:spLocks noChangeArrowheads="1"/>
            </p:cNvSpPr>
            <p:nvPr/>
          </p:nvSpPr>
          <p:spPr bwMode="auto">
            <a:xfrm rot="2040000">
              <a:off x="4507863" y="3734462"/>
              <a:ext cx="47709" cy="117872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751" name="Group 450"/>
            <p:cNvGrpSpPr/>
            <p:nvPr/>
          </p:nvGrpSpPr>
          <p:grpSpPr>
            <a:xfrm rot="13140000">
              <a:off x="4459705" y="3237109"/>
              <a:ext cx="271117" cy="939598"/>
              <a:chOff x="7504022" y="1551865"/>
              <a:chExt cx="2101005" cy="6491963"/>
            </a:xfrm>
          </p:grpSpPr>
          <p:grpSp>
            <p:nvGrpSpPr>
              <p:cNvPr id="752" name="Group 74"/>
              <p:cNvGrpSpPr/>
              <p:nvPr/>
            </p:nvGrpSpPr>
            <p:grpSpPr>
              <a:xfrm>
                <a:off x="8279310" y="1831671"/>
                <a:ext cx="1272501" cy="6212157"/>
                <a:chOff x="8296562" y="1749783"/>
                <a:chExt cx="1272501" cy="6212157"/>
              </a:xfrm>
            </p:grpSpPr>
            <p:sp>
              <p:nvSpPr>
                <p:cNvPr id="768" name="Minus 767"/>
                <p:cNvSpPr/>
                <p:nvPr/>
              </p:nvSpPr>
              <p:spPr bwMode="auto">
                <a:xfrm>
                  <a:off x="8296562" y="1749783"/>
                  <a:ext cx="1085910" cy="6212157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69" name="Oval 768"/>
                <p:cNvSpPr/>
                <p:nvPr/>
              </p:nvSpPr>
              <p:spPr bwMode="auto">
                <a:xfrm>
                  <a:off x="8436416" y="3809397"/>
                  <a:ext cx="1132647" cy="207452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53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54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55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56" name="Group 98"/>
              <p:cNvGrpSpPr/>
              <p:nvPr/>
            </p:nvGrpSpPr>
            <p:grpSpPr>
              <a:xfrm rot="1800000">
                <a:off x="8332553" y="1551865"/>
                <a:ext cx="1272474" cy="6212160"/>
                <a:chOff x="8296585" y="1749758"/>
                <a:chExt cx="1272474" cy="6212160"/>
              </a:xfrm>
            </p:grpSpPr>
            <p:sp>
              <p:nvSpPr>
                <p:cNvPr id="766" name="Minus 765"/>
                <p:cNvSpPr/>
                <p:nvPr/>
              </p:nvSpPr>
              <p:spPr bwMode="auto">
                <a:xfrm>
                  <a:off x="8296585" y="1749758"/>
                  <a:ext cx="1085908" cy="6212160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67" name="Oval 766"/>
                <p:cNvSpPr/>
                <p:nvPr/>
              </p:nvSpPr>
              <p:spPr bwMode="auto">
                <a:xfrm>
                  <a:off x="8436415" y="3809403"/>
                  <a:ext cx="1132644" cy="207452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757" name="Group 74"/>
              <p:cNvGrpSpPr/>
              <p:nvPr/>
            </p:nvGrpSpPr>
            <p:grpSpPr>
              <a:xfrm flipH="1">
                <a:off x="7539261" y="1831580"/>
                <a:ext cx="1272476" cy="6212160"/>
                <a:chOff x="8296539" y="1749692"/>
                <a:chExt cx="1272476" cy="6212160"/>
              </a:xfrm>
            </p:grpSpPr>
            <p:sp>
              <p:nvSpPr>
                <p:cNvPr id="764" name="Minus 763"/>
                <p:cNvSpPr/>
                <p:nvPr/>
              </p:nvSpPr>
              <p:spPr bwMode="auto">
                <a:xfrm>
                  <a:off x="8296539" y="1749692"/>
                  <a:ext cx="1085907" cy="6212160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65" name="Oval 764"/>
                <p:cNvSpPr/>
                <p:nvPr/>
              </p:nvSpPr>
              <p:spPr bwMode="auto">
                <a:xfrm>
                  <a:off x="8436368" y="3809399"/>
                  <a:ext cx="1132647" cy="207452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58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59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60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61" name="Group 101"/>
              <p:cNvGrpSpPr/>
              <p:nvPr/>
            </p:nvGrpSpPr>
            <p:grpSpPr>
              <a:xfrm rot="19800000" flipH="1">
                <a:off x="7504022" y="1558908"/>
                <a:ext cx="1272556" cy="6212160"/>
                <a:chOff x="8296574" y="1749678"/>
                <a:chExt cx="1272556" cy="6212160"/>
              </a:xfrm>
            </p:grpSpPr>
            <p:sp>
              <p:nvSpPr>
                <p:cNvPr id="762" name="Minus 761"/>
                <p:cNvSpPr/>
                <p:nvPr/>
              </p:nvSpPr>
              <p:spPr bwMode="auto">
                <a:xfrm>
                  <a:off x="8296574" y="1749678"/>
                  <a:ext cx="1085911" cy="6212160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63" name="Oval 762"/>
                <p:cNvSpPr/>
                <p:nvPr/>
              </p:nvSpPr>
              <p:spPr bwMode="auto">
                <a:xfrm>
                  <a:off x="8436487" y="3809423"/>
                  <a:ext cx="1132643" cy="207452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419" name="Group 418"/>
            <p:cNvGrpSpPr/>
            <p:nvPr/>
          </p:nvGrpSpPr>
          <p:grpSpPr>
            <a:xfrm>
              <a:off x="5685906" y="2980996"/>
              <a:ext cx="1313687" cy="1332255"/>
              <a:chOff x="3768976" y="2560364"/>
              <a:chExt cx="2524972" cy="2560617"/>
            </a:xfrm>
          </p:grpSpPr>
          <p:sp>
            <p:nvSpPr>
              <p:cNvPr id="462" name="Oval 162"/>
              <p:cNvSpPr>
                <a:spLocks noChangeArrowheads="1"/>
              </p:cNvSpPr>
              <p:nvPr/>
            </p:nvSpPr>
            <p:spPr bwMode="auto">
              <a:xfrm>
                <a:off x="3768976" y="2560364"/>
                <a:ext cx="1588878" cy="1675441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BB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513776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18" charset="0"/>
                  <a:ea typeface="Osaka" pitchFamily="1" charset="-128"/>
                  <a:cs typeface="Arial" charset="0"/>
                </a:endParaRPr>
              </a:p>
            </p:txBody>
          </p:sp>
          <p:sp>
            <p:nvSpPr>
              <p:cNvPr id="492" name="Oval 437"/>
              <p:cNvSpPr>
                <a:spLocks noChangeArrowheads="1"/>
              </p:cNvSpPr>
              <p:nvPr/>
            </p:nvSpPr>
            <p:spPr bwMode="auto">
              <a:xfrm>
                <a:off x="4479668" y="3856460"/>
                <a:ext cx="78359" cy="8254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93" name="Oval 439"/>
              <p:cNvSpPr>
                <a:spLocks noChangeArrowheads="1"/>
              </p:cNvSpPr>
              <p:nvPr/>
            </p:nvSpPr>
            <p:spPr bwMode="auto">
              <a:xfrm>
                <a:off x="4998178" y="3605319"/>
                <a:ext cx="78360" cy="825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00" name="Oval 470"/>
              <p:cNvSpPr>
                <a:spLocks noChangeArrowheads="1"/>
              </p:cNvSpPr>
              <p:nvPr/>
            </p:nvSpPr>
            <p:spPr bwMode="auto">
              <a:xfrm>
                <a:off x="4337952" y="3153969"/>
                <a:ext cx="615211" cy="639267"/>
              </a:xfrm>
              <a:prstGeom prst="ellipse">
                <a:avLst/>
              </a:prstGeom>
              <a:gradFill flip="none" rotWithShape="1">
                <a:gsLst>
                  <a:gs pos="0">
                    <a:srgbClr val="2D7687">
                      <a:tint val="66000"/>
                      <a:satMod val="160000"/>
                    </a:srgbClr>
                  </a:gs>
                  <a:gs pos="50000">
                    <a:srgbClr val="2D7687">
                      <a:tint val="44500"/>
                      <a:satMod val="160000"/>
                    </a:srgbClr>
                  </a:gs>
                  <a:gs pos="100000">
                    <a:srgbClr val="2D7687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513776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18" charset="0"/>
                  <a:ea typeface="Osaka" pitchFamily="1" charset="-128"/>
                  <a:cs typeface="Arial" charset="0"/>
                </a:endParaRPr>
              </a:p>
            </p:txBody>
          </p:sp>
          <p:grpSp>
            <p:nvGrpSpPr>
              <p:cNvPr id="507" name="Group 411"/>
              <p:cNvGrpSpPr>
                <a:grpSpLocks/>
              </p:cNvGrpSpPr>
              <p:nvPr/>
            </p:nvGrpSpPr>
            <p:grpSpPr bwMode="auto">
              <a:xfrm rot="19860118">
                <a:off x="5013186" y="3821543"/>
                <a:ext cx="245083" cy="305600"/>
                <a:chOff x="4704" y="2283"/>
                <a:chExt cx="176" cy="305"/>
              </a:xfrm>
              <a:solidFill>
                <a:srgbClr val="FB5D05"/>
              </a:solidFill>
            </p:grpSpPr>
            <p:sp>
              <p:nvSpPr>
                <p:cNvPr id="508" name="AutoShape 412"/>
                <p:cNvSpPr>
                  <a:spLocks noChangeArrowheads="1"/>
                </p:cNvSpPr>
                <p:nvPr/>
              </p:nvSpPr>
              <p:spPr bwMode="auto">
                <a:xfrm rot="-939872">
                  <a:off x="4715" y="2278"/>
                  <a:ext cx="80" cy="233"/>
                </a:xfrm>
                <a:prstGeom prst="pentagon">
                  <a:avLst/>
                </a:prstGeom>
                <a:grpFill/>
                <a:ln w="9525">
                  <a:solidFill>
                    <a:srgbClr val="FB5D05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09" name="AutoShape 413"/>
                <p:cNvSpPr>
                  <a:spLocks noChangeArrowheads="1"/>
                </p:cNvSpPr>
                <p:nvPr/>
              </p:nvSpPr>
              <p:spPr bwMode="auto">
                <a:xfrm rot="4460128">
                  <a:off x="4739" y="2443"/>
                  <a:ext cx="105" cy="176"/>
                </a:xfrm>
                <a:prstGeom prst="moon">
                  <a:avLst>
                    <a:gd name="adj" fmla="val 50000"/>
                  </a:avLst>
                </a:prstGeom>
                <a:grpFill/>
                <a:ln w="9525">
                  <a:solidFill>
                    <a:srgbClr val="FB5D05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517" name="Oval 513"/>
              <p:cNvSpPr>
                <a:spLocks noChangeArrowheads="1"/>
              </p:cNvSpPr>
              <p:nvPr/>
            </p:nvSpPr>
            <p:spPr bwMode="auto">
              <a:xfrm>
                <a:off x="4646392" y="4237561"/>
                <a:ext cx="78359" cy="825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18" name="Oval 514"/>
              <p:cNvSpPr>
                <a:spLocks noChangeArrowheads="1"/>
              </p:cNvSpPr>
              <p:nvPr/>
            </p:nvSpPr>
            <p:spPr bwMode="auto">
              <a:xfrm>
                <a:off x="5301616" y="3770404"/>
                <a:ext cx="78360" cy="825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grpSp>
            <p:nvGrpSpPr>
              <p:cNvPr id="714" name="Group 74"/>
              <p:cNvGrpSpPr/>
              <p:nvPr/>
            </p:nvGrpSpPr>
            <p:grpSpPr>
              <a:xfrm rot="7980000" flipH="1">
                <a:off x="5206495" y="3198808"/>
                <a:ext cx="316332" cy="1728117"/>
                <a:chOff x="8306054" y="1694240"/>
                <a:chExt cx="1252979" cy="6323128"/>
              </a:xfrm>
            </p:grpSpPr>
            <p:sp>
              <p:nvSpPr>
                <p:cNvPr id="730" name="Minus 729"/>
                <p:cNvSpPr/>
                <p:nvPr/>
              </p:nvSpPr>
              <p:spPr bwMode="auto">
                <a:xfrm>
                  <a:off x="8306054" y="1694240"/>
                  <a:ext cx="1066790" cy="6323128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31" name="Oval 730"/>
                <p:cNvSpPr/>
                <p:nvPr/>
              </p:nvSpPr>
              <p:spPr bwMode="auto">
                <a:xfrm>
                  <a:off x="8446324" y="3790815"/>
                  <a:ext cx="1112709" cy="211158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15" name="Rectangle 105"/>
              <p:cNvSpPr>
                <a:spLocks noChangeArrowheads="1"/>
              </p:cNvSpPr>
              <p:nvPr/>
            </p:nvSpPr>
            <p:spPr bwMode="auto">
              <a:xfrm rot="7980000" flipH="1">
                <a:off x="5296334" y="4007455"/>
                <a:ext cx="36137" cy="194735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18" name="Group 98"/>
              <p:cNvGrpSpPr/>
              <p:nvPr/>
            </p:nvGrpSpPr>
            <p:grpSpPr>
              <a:xfrm rot="6180000" flipH="1">
                <a:off x="5271722" y="3241437"/>
                <a:ext cx="316333" cy="1728118"/>
                <a:chOff x="8306029" y="1694317"/>
                <a:chExt cx="1253013" cy="6323136"/>
              </a:xfrm>
            </p:grpSpPr>
            <p:sp>
              <p:nvSpPr>
                <p:cNvPr id="728" name="Minus 727"/>
                <p:cNvSpPr/>
                <p:nvPr/>
              </p:nvSpPr>
              <p:spPr bwMode="auto">
                <a:xfrm>
                  <a:off x="8306029" y="1694317"/>
                  <a:ext cx="1066820" cy="6323136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29" name="Oval 728"/>
                <p:cNvSpPr/>
                <p:nvPr/>
              </p:nvSpPr>
              <p:spPr bwMode="auto">
                <a:xfrm>
                  <a:off x="8446308" y="3790827"/>
                  <a:ext cx="1112734" cy="211158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719" name="Group 74"/>
              <p:cNvGrpSpPr/>
              <p:nvPr/>
            </p:nvGrpSpPr>
            <p:grpSpPr>
              <a:xfrm rot="7980000">
                <a:off x="5079110" y="3335450"/>
                <a:ext cx="316312" cy="1728116"/>
                <a:chOff x="8306136" y="1694217"/>
                <a:chExt cx="1252945" cy="6323137"/>
              </a:xfrm>
            </p:grpSpPr>
            <p:sp>
              <p:nvSpPr>
                <p:cNvPr id="726" name="Minus 725"/>
                <p:cNvSpPr/>
                <p:nvPr/>
              </p:nvSpPr>
              <p:spPr bwMode="auto">
                <a:xfrm>
                  <a:off x="8306136" y="1694217"/>
                  <a:ext cx="1066831" cy="6323137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27" name="Oval 726"/>
                <p:cNvSpPr/>
                <p:nvPr/>
              </p:nvSpPr>
              <p:spPr bwMode="auto">
                <a:xfrm>
                  <a:off x="8446331" y="3790715"/>
                  <a:ext cx="1112750" cy="211158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720" name="Rectangle 105"/>
              <p:cNvSpPr>
                <a:spLocks noChangeArrowheads="1"/>
              </p:cNvSpPr>
              <p:nvPr/>
            </p:nvSpPr>
            <p:spPr bwMode="auto">
              <a:xfrm rot="7980000">
                <a:off x="5257476" y="4049125"/>
                <a:ext cx="36137" cy="194735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723" name="Group 101"/>
              <p:cNvGrpSpPr/>
              <p:nvPr/>
            </p:nvGrpSpPr>
            <p:grpSpPr>
              <a:xfrm rot="9780000">
                <a:off x="5128017" y="3392893"/>
                <a:ext cx="316310" cy="1728088"/>
                <a:chOff x="8305979" y="1694452"/>
                <a:chExt cx="1253026" cy="6323040"/>
              </a:xfrm>
            </p:grpSpPr>
            <p:sp>
              <p:nvSpPr>
                <p:cNvPr id="724" name="Minus 723"/>
                <p:cNvSpPr/>
                <p:nvPr/>
              </p:nvSpPr>
              <p:spPr bwMode="auto">
                <a:xfrm>
                  <a:off x="8305979" y="1694452"/>
                  <a:ext cx="1066922" cy="6323040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25" name="Oval 724"/>
                <p:cNvSpPr/>
                <p:nvPr/>
              </p:nvSpPr>
              <p:spPr bwMode="auto">
                <a:xfrm>
                  <a:off x="8446164" y="3791004"/>
                  <a:ext cx="1112841" cy="21115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808" name="Text Box 133"/>
              <p:cNvSpPr txBox="1">
                <a:spLocks noChangeArrowheads="1"/>
              </p:cNvSpPr>
              <p:nvPr/>
            </p:nvSpPr>
            <p:spPr bwMode="auto">
              <a:xfrm>
                <a:off x="4088081" y="2725726"/>
                <a:ext cx="1090033" cy="490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51377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Osaka" pitchFamily="1" charset="-128"/>
                    <a:cs typeface="Arial" charset="0"/>
                  </a:rPr>
                  <a:t>NK,</a:t>
                </a:r>
              </a:p>
              <a:p>
                <a:pPr marL="0" marR="0" lvl="0" indent="0" algn="ctr" defTabSz="513776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Osaka" pitchFamily="1" charset="-128"/>
                    <a:cs typeface="Arial" charset="0"/>
                  </a:rPr>
                  <a:t>Monocyte</a:t>
                </a:r>
              </a:p>
            </p:txBody>
          </p:sp>
        </p:grpSp>
        <p:sp>
          <p:nvSpPr>
            <p:cNvPr id="809" name="Line 312"/>
            <p:cNvSpPr>
              <a:spLocks noChangeShapeType="1"/>
            </p:cNvSpPr>
            <p:nvPr/>
          </p:nvSpPr>
          <p:spPr bwMode="auto">
            <a:xfrm flipV="1">
              <a:off x="7795793" y="4228158"/>
              <a:ext cx="352680" cy="8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0" name="Text Box 386"/>
            <p:cNvSpPr txBox="1">
              <a:spLocks noChangeArrowheads="1"/>
            </p:cNvSpPr>
            <p:nvPr/>
          </p:nvSpPr>
          <p:spPr bwMode="auto">
            <a:xfrm>
              <a:off x="7610261" y="4386268"/>
              <a:ext cx="607515" cy="159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MM cell lysis</a:t>
              </a:r>
            </a:p>
          </p:txBody>
        </p:sp>
        <p:grpSp>
          <p:nvGrpSpPr>
            <p:cNvPr id="811" name="Group 508"/>
            <p:cNvGrpSpPr/>
            <p:nvPr/>
          </p:nvGrpSpPr>
          <p:grpSpPr>
            <a:xfrm>
              <a:off x="7632144" y="3987960"/>
              <a:ext cx="679979" cy="440806"/>
              <a:chOff x="8266948" y="4671456"/>
              <a:chExt cx="1759007" cy="1181459"/>
            </a:xfrm>
          </p:grpSpPr>
          <p:sp>
            <p:nvSpPr>
              <p:cNvPr id="812" name="AutoShape 208"/>
              <p:cNvSpPr>
                <a:spLocks noChangeArrowheads="1"/>
              </p:cNvSpPr>
              <p:nvPr/>
            </p:nvSpPr>
            <p:spPr bwMode="auto">
              <a:xfrm rot="1172233">
                <a:off x="8281138" y="4855033"/>
                <a:ext cx="1744817" cy="997882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3" name="AutoShape 137"/>
              <p:cNvSpPr>
                <a:spLocks noChangeArrowheads="1"/>
              </p:cNvSpPr>
              <p:nvPr/>
            </p:nvSpPr>
            <p:spPr bwMode="auto">
              <a:xfrm rot="20366478">
                <a:off x="9153671" y="5387731"/>
                <a:ext cx="298913" cy="190661"/>
              </a:xfrm>
              <a:prstGeom prst="irregularSeal1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4" name="AutoShape 451"/>
              <p:cNvSpPr>
                <a:spLocks noChangeArrowheads="1"/>
              </p:cNvSpPr>
              <p:nvPr/>
            </p:nvSpPr>
            <p:spPr bwMode="auto">
              <a:xfrm rot="1172233">
                <a:off x="8841983" y="5071314"/>
                <a:ext cx="258036" cy="150094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5" name="AutoShape 452"/>
              <p:cNvSpPr>
                <a:spLocks noChangeArrowheads="1"/>
              </p:cNvSpPr>
              <p:nvPr/>
            </p:nvSpPr>
            <p:spPr bwMode="auto">
              <a:xfrm rot="1172233">
                <a:off x="9240536" y="4868484"/>
                <a:ext cx="258036" cy="208916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6" name="AutoShape 453"/>
              <p:cNvSpPr>
                <a:spLocks noChangeArrowheads="1"/>
              </p:cNvSpPr>
              <p:nvPr/>
            </p:nvSpPr>
            <p:spPr bwMode="auto">
              <a:xfrm rot="1172233">
                <a:off x="9156225" y="5022636"/>
                <a:ext cx="375559" cy="217029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7" name="AutoShape 459"/>
              <p:cNvSpPr>
                <a:spLocks noChangeArrowheads="1"/>
              </p:cNvSpPr>
              <p:nvPr/>
            </p:nvSpPr>
            <p:spPr bwMode="auto">
              <a:xfrm rot="1172233">
                <a:off x="8480079" y="5615246"/>
                <a:ext cx="258037" cy="206886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8" name="AutoShape 460"/>
              <p:cNvSpPr>
                <a:spLocks noChangeArrowheads="1"/>
              </p:cNvSpPr>
              <p:nvPr/>
            </p:nvSpPr>
            <p:spPr bwMode="auto">
              <a:xfrm rot="1172233">
                <a:off x="9404044" y="5002352"/>
                <a:ext cx="258036" cy="208916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9" name="AutoShape 458"/>
              <p:cNvSpPr>
                <a:spLocks noChangeArrowheads="1"/>
              </p:cNvSpPr>
              <p:nvPr/>
            </p:nvSpPr>
            <p:spPr bwMode="auto">
              <a:xfrm rot="1172233">
                <a:off x="8266948" y="4865979"/>
                <a:ext cx="380937" cy="307907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20" name="AutoShape 461"/>
              <p:cNvSpPr>
                <a:spLocks noChangeArrowheads="1"/>
              </p:cNvSpPr>
              <p:nvPr/>
            </p:nvSpPr>
            <p:spPr bwMode="auto">
              <a:xfrm rot="20366478">
                <a:off x="8359193" y="5019219"/>
                <a:ext cx="194739" cy="101249"/>
              </a:xfrm>
              <a:prstGeom prst="irregularSeal1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21" name="AutoShape 450"/>
              <p:cNvSpPr>
                <a:spLocks noChangeArrowheads="1"/>
              </p:cNvSpPr>
              <p:nvPr/>
            </p:nvSpPr>
            <p:spPr bwMode="auto">
              <a:xfrm rot="1172233">
                <a:off x="8750002" y="4671456"/>
                <a:ext cx="459867" cy="387385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22" name="AutoShape 451"/>
              <p:cNvSpPr>
                <a:spLocks noChangeArrowheads="1"/>
              </p:cNvSpPr>
              <p:nvPr/>
            </p:nvSpPr>
            <p:spPr bwMode="auto">
              <a:xfrm rot="1172233">
                <a:off x="8639381" y="5267317"/>
                <a:ext cx="258036" cy="150094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827" name="Oval 69"/>
            <p:cNvSpPr>
              <a:spLocks noChangeArrowheads="1"/>
            </p:cNvSpPr>
            <p:nvPr/>
          </p:nvSpPr>
          <p:spPr bwMode="auto">
            <a:xfrm>
              <a:off x="4077632" y="4146542"/>
              <a:ext cx="356810" cy="361313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grpSp>
          <p:nvGrpSpPr>
            <p:cNvPr id="828" name="Group 827"/>
            <p:cNvGrpSpPr/>
            <p:nvPr/>
          </p:nvGrpSpPr>
          <p:grpSpPr>
            <a:xfrm>
              <a:off x="4117617" y="4322836"/>
              <a:ext cx="260186" cy="61545"/>
              <a:chOff x="2253791" y="6911293"/>
              <a:chExt cx="500087" cy="118292"/>
            </a:xfrm>
          </p:grpSpPr>
          <p:sp>
            <p:nvSpPr>
              <p:cNvPr id="829" name="Line 71"/>
              <p:cNvSpPr>
                <a:spLocks noChangeShapeType="1"/>
              </p:cNvSpPr>
              <p:nvPr/>
            </p:nvSpPr>
            <p:spPr bwMode="auto">
              <a:xfrm flipV="1">
                <a:off x="2253791" y="6978815"/>
                <a:ext cx="457086" cy="265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830" name="Rectangle 72"/>
              <p:cNvSpPr>
                <a:spLocks noChangeArrowheads="1"/>
              </p:cNvSpPr>
              <p:nvPr/>
            </p:nvSpPr>
            <p:spPr bwMode="auto">
              <a:xfrm>
                <a:off x="2554736" y="6946823"/>
                <a:ext cx="55264" cy="71214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831" name="Rectangle 73"/>
              <p:cNvSpPr>
                <a:spLocks noChangeArrowheads="1"/>
              </p:cNvSpPr>
              <p:nvPr/>
            </p:nvSpPr>
            <p:spPr bwMode="auto">
              <a:xfrm>
                <a:off x="2322928" y="6927576"/>
                <a:ext cx="170909" cy="102009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832" name="Line 74"/>
              <p:cNvSpPr>
                <a:spLocks noChangeShapeType="1"/>
              </p:cNvSpPr>
              <p:nvPr/>
            </p:nvSpPr>
            <p:spPr bwMode="auto">
              <a:xfrm flipH="1">
                <a:off x="2646473" y="6911293"/>
                <a:ext cx="1359" cy="6803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833" name="Line 75"/>
              <p:cNvSpPr>
                <a:spLocks noChangeShapeType="1"/>
              </p:cNvSpPr>
              <p:nvPr/>
            </p:nvSpPr>
            <p:spPr bwMode="auto">
              <a:xfrm>
                <a:off x="2643350" y="6915218"/>
                <a:ext cx="110528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sp>
          <p:nvSpPr>
            <p:cNvPr id="834" name="Rectangle 70"/>
            <p:cNvSpPr>
              <a:spLocks noChangeArrowheads="1"/>
            </p:cNvSpPr>
            <p:nvPr/>
          </p:nvSpPr>
          <p:spPr bwMode="auto">
            <a:xfrm>
              <a:off x="4047933" y="4186186"/>
              <a:ext cx="279996" cy="1477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50848" tIns="25004" rIns="50848" bIns="25004">
              <a:spAutoFit/>
            </a:bodyPr>
            <a:lstStyle/>
            <a:p>
              <a:pPr marL="0" marR="0" lvl="0" indent="0" algn="l" defTabSz="513776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Osaka"/>
                  <a:cs typeface="Osaka"/>
                </a:rPr>
                <a:t>NF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Osaka"/>
                  <a:cs typeface="Osaka"/>
                  <a:sym typeface="Symbol" pitchFamily="18" charset="2"/>
                </a:rPr>
                <a:t>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Osaka"/>
                  <a:cs typeface="Osaka"/>
                </a:rPr>
                <a:t>B</a:t>
              </a:r>
            </a:p>
          </p:txBody>
        </p:sp>
        <p:grpSp>
          <p:nvGrpSpPr>
            <p:cNvPr id="835" name="Group 266"/>
            <p:cNvGrpSpPr/>
            <p:nvPr/>
          </p:nvGrpSpPr>
          <p:grpSpPr>
            <a:xfrm>
              <a:off x="4319639" y="4383518"/>
              <a:ext cx="192570" cy="199194"/>
              <a:chOff x="922785" y="6531060"/>
              <a:chExt cx="358346" cy="364180"/>
            </a:xfrm>
          </p:grpSpPr>
          <p:cxnSp>
            <p:nvCxnSpPr>
              <p:cNvPr id="836" name="Straight Connector 267"/>
              <p:cNvCxnSpPr/>
              <p:nvPr/>
            </p:nvCxnSpPr>
            <p:spPr>
              <a:xfrm rot="3120000">
                <a:off x="919867" y="6713150"/>
                <a:ext cx="36418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/>
              <p:cNvCxnSpPr/>
              <p:nvPr/>
            </p:nvCxnSpPr>
            <p:spPr>
              <a:xfrm rot="19320000">
                <a:off x="922785" y="6713149"/>
                <a:ext cx="35834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8" name="Group 257"/>
            <p:cNvGrpSpPr/>
            <p:nvPr/>
          </p:nvGrpSpPr>
          <p:grpSpPr>
            <a:xfrm>
              <a:off x="4086609" y="4443893"/>
              <a:ext cx="192570" cy="199194"/>
              <a:chOff x="922785" y="6531060"/>
              <a:chExt cx="358346" cy="364180"/>
            </a:xfrm>
          </p:grpSpPr>
          <p:cxnSp>
            <p:nvCxnSpPr>
              <p:cNvPr id="839" name="Straight Connector 838"/>
              <p:cNvCxnSpPr/>
              <p:nvPr/>
            </p:nvCxnSpPr>
            <p:spPr>
              <a:xfrm rot="3120000">
                <a:off x="919867" y="6713150"/>
                <a:ext cx="36418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/>
              <p:cNvCxnSpPr/>
              <p:nvPr/>
            </p:nvCxnSpPr>
            <p:spPr>
              <a:xfrm rot="19320000">
                <a:off x="922785" y="6713149"/>
                <a:ext cx="35834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1" name="Oval 69"/>
            <p:cNvSpPr>
              <a:spLocks noChangeArrowheads="1"/>
            </p:cNvSpPr>
            <p:nvPr/>
          </p:nvSpPr>
          <p:spPr bwMode="auto">
            <a:xfrm>
              <a:off x="6780921" y="4146542"/>
              <a:ext cx="356810" cy="361313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42" name="Oval 438"/>
            <p:cNvSpPr>
              <a:spLocks noChangeArrowheads="1"/>
            </p:cNvSpPr>
            <p:nvPr/>
          </p:nvSpPr>
          <p:spPr bwMode="auto">
            <a:xfrm>
              <a:off x="6623060" y="4264485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43" name="Oval 445"/>
            <p:cNvSpPr>
              <a:spLocks noChangeArrowheads="1"/>
            </p:cNvSpPr>
            <p:nvPr/>
          </p:nvSpPr>
          <p:spPr bwMode="auto">
            <a:xfrm>
              <a:off x="6705440" y="4264485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44" name="Oval 447"/>
            <p:cNvSpPr>
              <a:spLocks noChangeArrowheads="1"/>
            </p:cNvSpPr>
            <p:nvPr/>
          </p:nvSpPr>
          <p:spPr bwMode="auto">
            <a:xfrm>
              <a:off x="6859102" y="4335411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45" name="Oval 517"/>
            <p:cNvSpPr>
              <a:spLocks noChangeArrowheads="1"/>
            </p:cNvSpPr>
            <p:nvPr/>
          </p:nvSpPr>
          <p:spPr bwMode="auto">
            <a:xfrm>
              <a:off x="6997793" y="4323878"/>
              <a:ext cx="40769" cy="429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46" name="Line 87"/>
            <p:cNvSpPr>
              <a:spLocks noChangeShapeType="1"/>
            </p:cNvSpPr>
            <p:nvPr/>
          </p:nvSpPr>
          <p:spPr bwMode="auto">
            <a:xfrm rot="17700000">
              <a:off x="4352380" y="4173391"/>
              <a:ext cx="144541" cy="6525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lIns="68513" tIns="34256" rIns="68513" bIns="34256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grpSp>
          <p:nvGrpSpPr>
            <p:cNvPr id="847" name="Group 266"/>
            <p:cNvGrpSpPr/>
            <p:nvPr/>
          </p:nvGrpSpPr>
          <p:grpSpPr>
            <a:xfrm>
              <a:off x="4325416" y="4186198"/>
              <a:ext cx="157244" cy="159266"/>
              <a:chOff x="922785" y="6531060"/>
              <a:chExt cx="358346" cy="364180"/>
            </a:xfrm>
          </p:grpSpPr>
          <p:cxnSp>
            <p:nvCxnSpPr>
              <p:cNvPr id="848" name="Straight Connector 847"/>
              <p:cNvCxnSpPr/>
              <p:nvPr/>
            </p:nvCxnSpPr>
            <p:spPr>
              <a:xfrm rot="3120000">
                <a:off x="919867" y="6713150"/>
                <a:ext cx="36418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9" name="Straight Connector 848"/>
              <p:cNvCxnSpPr/>
              <p:nvPr/>
            </p:nvCxnSpPr>
            <p:spPr>
              <a:xfrm rot="19320000">
                <a:off x="922785" y="6713149"/>
                <a:ext cx="35834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3" name="Text Box 313"/>
            <p:cNvSpPr txBox="1">
              <a:spLocks noChangeArrowheads="1"/>
            </p:cNvSpPr>
            <p:nvPr/>
          </p:nvSpPr>
          <p:spPr bwMode="auto">
            <a:xfrm>
              <a:off x="4478222" y="4463751"/>
              <a:ext cx="1422281" cy="159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Inhibition of NF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  <a:sym typeface="Symbol"/>
                </a:rPr>
                <a:t>B 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ignaling </a:t>
              </a:r>
            </a:p>
          </p:txBody>
        </p:sp>
        <p:sp>
          <p:nvSpPr>
            <p:cNvPr id="874" name="Line 312"/>
            <p:cNvSpPr>
              <a:spLocks noChangeShapeType="1"/>
            </p:cNvSpPr>
            <p:nvPr/>
          </p:nvSpPr>
          <p:spPr bwMode="auto">
            <a:xfrm rot="19020000">
              <a:off x="7109798" y="3642700"/>
              <a:ext cx="428171" cy="31742"/>
            </a:xfrm>
            <a:prstGeom prst="line">
              <a:avLst/>
            </a:prstGeom>
            <a:noFill/>
            <a:ln w="38100">
              <a:solidFill>
                <a:schemeClr val="accent3"/>
              </a:solidFill>
              <a:round/>
              <a:headEnd/>
              <a:tailEnd type="triangle" w="med" len="med"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885" name="Picture 7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 l="14204" t="19966" r="11041" b="6558"/>
            <a:stretch>
              <a:fillRect/>
            </a:stretch>
          </p:blipFill>
          <p:spPr bwMode="auto">
            <a:xfrm>
              <a:off x="3730736" y="3261052"/>
              <a:ext cx="574886" cy="37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4368923" y="2802199"/>
              <a:ext cx="140124" cy="630770"/>
              <a:chOff x="1237731" y="2338280"/>
              <a:chExt cx="512858" cy="1007627"/>
            </a:xfrm>
          </p:grpSpPr>
          <p:cxnSp>
            <p:nvCxnSpPr>
              <p:cNvPr id="887" name="AutoShape 274"/>
              <p:cNvCxnSpPr>
                <a:cxnSpLocks noChangeShapeType="1"/>
              </p:cNvCxnSpPr>
              <p:nvPr/>
            </p:nvCxnSpPr>
            <p:spPr bwMode="auto">
              <a:xfrm flipV="1">
                <a:off x="1743798" y="2338280"/>
                <a:ext cx="6791" cy="1007627"/>
              </a:xfrm>
              <a:prstGeom prst="straightConnector1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88" name="Straight Connector 887"/>
              <p:cNvCxnSpPr/>
              <p:nvPr/>
            </p:nvCxnSpPr>
            <p:spPr bwMode="auto">
              <a:xfrm flipH="1">
                <a:off x="1237731" y="3336382"/>
                <a:ext cx="512858" cy="0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50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90" name="Text Box 494"/>
            <p:cNvSpPr txBox="1">
              <a:spLocks noChangeArrowheads="1"/>
            </p:cNvSpPr>
            <p:nvPr/>
          </p:nvSpPr>
          <p:spPr bwMode="auto">
            <a:xfrm>
              <a:off x="8125678" y="2877897"/>
              <a:ext cx="427777" cy="159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Arial" charset="0"/>
                </a:rPr>
                <a:t>FcRII</a:t>
              </a:r>
            </a:p>
          </p:txBody>
        </p:sp>
        <p:sp>
          <p:nvSpPr>
            <p:cNvPr id="891" name="Line 312"/>
            <p:cNvSpPr>
              <a:spLocks noChangeShapeType="1"/>
            </p:cNvSpPr>
            <p:nvPr/>
          </p:nvSpPr>
          <p:spPr bwMode="auto">
            <a:xfrm rot="5340000" flipV="1">
              <a:off x="7850576" y="3868613"/>
              <a:ext cx="237873" cy="826"/>
            </a:xfrm>
            <a:prstGeom prst="line">
              <a:avLst/>
            </a:prstGeom>
            <a:noFill/>
            <a:ln w="38100">
              <a:solidFill>
                <a:schemeClr val="accent3"/>
              </a:solidFill>
              <a:round/>
              <a:headEnd/>
              <a:tailEnd type="triangle" w="med" len="med"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2" name="Text Box 133"/>
            <p:cNvSpPr txBox="1">
              <a:spLocks noChangeArrowheads="1"/>
            </p:cNvSpPr>
            <p:nvPr/>
          </p:nvSpPr>
          <p:spPr bwMode="auto">
            <a:xfrm>
              <a:off x="7465809" y="3571968"/>
              <a:ext cx="1430543" cy="159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</a:rPr>
                <a:t>M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  <a:sym typeface="Symbol" pitchFamily="18" charset="2"/>
                </a:rPr>
                <a:t> engulfing MM</a:t>
              </a:r>
              <a:endPara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Osaka" pitchFamily="1" charset="-128"/>
                <a:cs typeface="Arial" charset="0"/>
              </a:endParaRPr>
            </a:p>
          </p:txBody>
        </p:sp>
        <p:sp>
          <p:nvSpPr>
            <p:cNvPr id="1024" name="Freeform 1023"/>
            <p:cNvSpPr/>
            <p:nvPr/>
          </p:nvSpPr>
          <p:spPr bwMode="auto">
            <a:xfrm rot="1020000" flipV="1">
              <a:off x="7458761" y="3154193"/>
              <a:ext cx="836343" cy="444965"/>
            </a:xfrm>
            <a:custGeom>
              <a:avLst/>
              <a:gdLst>
                <a:gd name="connsiteX0" fmla="*/ 68179 w 1463842"/>
                <a:gd name="connsiteY0" fmla="*/ 51621 h 701327"/>
                <a:gd name="connsiteX1" fmla="*/ 525379 w 1463842"/>
                <a:gd name="connsiteY1" fmla="*/ 51621 h 701327"/>
                <a:gd name="connsiteX2" fmla="*/ 573505 w 1463842"/>
                <a:gd name="connsiteY2" fmla="*/ 99748 h 701327"/>
                <a:gd name="connsiteX3" fmla="*/ 621632 w 1463842"/>
                <a:gd name="connsiteY3" fmla="*/ 244127 h 701327"/>
                <a:gd name="connsiteX4" fmla="*/ 717884 w 1463842"/>
                <a:gd name="connsiteY4" fmla="*/ 388505 h 701327"/>
                <a:gd name="connsiteX5" fmla="*/ 790074 w 1463842"/>
                <a:gd name="connsiteY5" fmla="*/ 412569 h 701327"/>
                <a:gd name="connsiteX6" fmla="*/ 934453 w 1463842"/>
                <a:gd name="connsiteY6" fmla="*/ 436632 h 701327"/>
                <a:gd name="connsiteX7" fmla="*/ 1030705 w 1463842"/>
                <a:gd name="connsiteY7" fmla="*/ 412569 h 701327"/>
                <a:gd name="connsiteX8" fmla="*/ 1102895 w 1463842"/>
                <a:gd name="connsiteY8" fmla="*/ 292253 h 701327"/>
                <a:gd name="connsiteX9" fmla="*/ 1151021 w 1463842"/>
                <a:gd name="connsiteY9" fmla="*/ 220063 h 701327"/>
                <a:gd name="connsiteX10" fmla="*/ 1175084 w 1463842"/>
                <a:gd name="connsiteY10" fmla="*/ 147874 h 701327"/>
                <a:gd name="connsiteX11" fmla="*/ 1319463 w 1463842"/>
                <a:gd name="connsiteY11" fmla="*/ 99748 h 701327"/>
                <a:gd name="connsiteX12" fmla="*/ 1415716 w 1463842"/>
                <a:gd name="connsiteY12" fmla="*/ 220063 h 701327"/>
                <a:gd name="connsiteX13" fmla="*/ 1463842 w 1463842"/>
                <a:gd name="connsiteY13" fmla="*/ 364442 h 701327"/>
                <a:gd name="connsiteX14" fmla="*/ 1439779 w 1463842"/>
                <a:gd name="connsiteY14" fmla="*/ 581011 h 701327"/>
                <a:gd name="connsiteX15" fmla="*/ 1367590 w 1463842"/>
                <a:gd name="connsiteY15" fmla="*/ 653200 h 701327"/>
                <a:gd name="connsiteX16" fmla="*/ 1126958 w 1463842"/>
                <a:gd name="connsiteY16" fmla="*/ 701327 h 701327"/>
                <a:gd name="connsiteX17" fmla="*/ 645695 w 1463842"/>
                <a:gd name="connsiteY17" fmla="*/ 677263 h 701327"/>
                <a:gd name="connsiteX18" fmla="*/ 477253 w 1463842"/>
                <a:gd name="connsiteY18" fmla="*/ 629137 h 701327"/>
                <a:gd name="connsiteX19" fmla="*/ 429126 w 1463842"/>
                <a:gd name="connsiteY19" fmla="*/ 581011 h 701327"/>
                <a:gd name="connsiteX20" fmla="*/ 356937 w 1463842"/>
                <a:gd name="connsiteY20" fmla="*/ 340379 h 701327"/>
                <a:gd name="connsiteX21" fmla="*/ 260684 w 1463842"/>
                <a:gd name="connsiteY21" fmla="*/ 316316 h 701327"/>
                <a:gd name="connsiteX22" fmla="*/ 188495 w 1463842"/>
                <a:gd name="connsiteY22" fmla="*/ 292253 h 701327"/>
                <a:gd name="connsiteX23" fmla="*/ 164432 w 1463842"/>
                <a:gd name="connsiteY23" fmla="*/ 171937 h 701327"/>
                <a:gd name="connsiteX24" fmla="*/ 116305 w 1463842"/>
                <a:gd name="connsiteY24" fmla="*/ 123811 h 701327"/>
                <a:gd name="connsiteX25" fmla="*/ 68179 w 1463842"/>
                <a:gd name="connsiteY25" fmla="*/ 51621 h 70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842" h="701327">
                  <a:moveTo>
                    <a:pt x="68179" y="51621"/>
                  </a:moveTo>
                  <a:cubicBezTo>
                    <a:pt x="136358" y="39589"/>
                    <a:pt x="232865" y="0"/>
                    <a:pt x="525379" y="51621"/>
                  </a:cubicBezTo>
                  <a:cubicBezTo>
                    <a:pt x="547721" y="55564"/>
                    <a:pt x="557463" y="83706"/>
                    <a:pt x="573505" y="99748"/>
                  </a:cubicBezTo>
                  <a:lnTo>
                    <a:pt x="621632" y="244127"/>
                  </a:lnTo>
                  <a:cubicBezTo>
                    <a:pt x="646860" y="319811"/>
                    <a:pt x="640634" y="337005"/>
                    <a:pt x="717884" y="388505"/>
                  </a:cubicBezTo>
                  <a:cubicBezTo>
                    <a:pt x="738989" y="402575"/>
                    <a:pt x="765313" y="407066"/>
                    <a:pt x="790074" y="412569"/>
                  </a:cubicBezTo>
                  <a:cubicBezTo>
                    <a:pt x="837702" y="423153"/>
                    <a:pt x="886327" y="428611"/>
                    <a:pt x="934453" y="436632"/>
                  </a:cubicBezTo>
                  <a:cubicBezTo>
                    <a:pt x="966537" y="428611"/>
                    <a:pt x="1001125" y="427359"/>
                    <a:pt x="1030705" y="412569"/>
                  </a:cubicBezTo>
                  <a:cubicBezTo>
                    <a:pt x="1093373" y="381235"/>
                    <a:pt x="1075452" y="347139"/>
                    <a:pt x="1102895" y="292253"/>
                  </a:cubicBezTo>
                  <a:cubicBezTo>
                    <a:pt x="1115829" y="266386"/>
                    <a:pt x="1138087" y="245930"/>
                    <a:pt x="1151021" y="220063"/>
                  </a:cubicBezTo>
                  <a:cubicBezTo>
                    <a:pt x="1162364" y="197376"/>
                    <a:pt x="1154444" y="162617"/>
                    <a:pt x="1175084" y="147874"/>
                  </a:cubicBezTo>
                  <a:cubicBezTo>
                    <a:pt x="1216364" y="118388"/>
                    <a:pt x="1319463" y="99748"/>
                    <a:pt x="1319463" y="99748"/>
                  </a:cubicBezTo>
                  <a:cubicBezTo>
                    <a:pt x="1428177" y="135986"/>
                    <a:pt x="1378787" y="96965"/>
                    <a:pt x="1415716" y="220063"/>
                  </a:cubicBezTo>
                  <a:cubicBezTo>
                    <a:pt x="1430293" y="268653"/>
                    <a:pt x="1463842" y="364442"/>
                    <a:pt x="1463842" y="364442"/>
                  </a:cubicBezTo>
                  <a:cubicBezTo>
                    <a:pt x="1455821" y="436632"/>
                    <a:pt x="1462748" y="512104"/>
                    <a:pt x="1439779" y="581011"/>
                  </a:cubicBezTo>
                  <a:cubicBezTo>
                    <a:pt x="1429018" y="613295"/>
                    <a:pt x="1397137" y="636316"/>
                    <a:pt x="1367590" y="653200"/>
                  </a:cubicBezTo>
                  <a:cubicBezTo>
                    <a:pt x="1338030" y="670091"/>
                    <a:pt x="1135737" y="699864"/>
                    <a:pt x="1126958" y="701327"/>
                  </a:cubicBezTo>
                  <a:cubicBezTo>
                    <a:pt x="966537" y="693306"/>
                    <a:pt x="805762" y="690602"/>
                    <a:pt x="645695" y="677263"/>
                  </a:cubicBezTo>
                  <a:cubicBezTo>
                    <a:pt x="605407" y="673906"/>
                    <a:pt x="519021" y="643060"/>
                    <a:pt x="477253" y="629137"/>
                  </a:cubicBezTo>
                  <a:cubicBezTo>
                    <a:pt x="461211" y="613095"/>
                    <a:pt x="440798" y="600465"/>
                    <a:pt x="429126" y="581011"/>
                  </a:cubicBezTo>
                  <a:cubicBezTo>
                    <a:pt x="372033" y="485857"/>
                    <a:pt x="445560" y="458543"/>
                    <a:pt x="356937" y="340379"/>
                  </a:cubicBezTo>
                  <a:cubicBezTo>
                    <a:pt x="337094" y="313922"/>
                    <a:pt x="292483" y="325401"/>
                    <a:pt x="260684" y="316316"/>
                  </a:cubicBezTo>
                  <a:cubicBezTo>
                    <a:pt x="236295" y="309348"/>
                    <a:pt x="212558" y="300274"/>
                    <a:pt x="188495" y="292253"/>
                  </a:cubicBezTo>
                  <a:cubicBezTo>
                    <a:pt x="180474" y="252148"/>
                    <a:pt x="180543" y="209530"/>
                    <a:pt x="164432" y="171937"/>
                  </a:cubicBezTo>
                  <a:cubicBezTo>
                    <a:pt x="155495" y="151084"/>
                    <a:pt x="127977" y="143265"/>
                    <a:pt x="116305" y="123811"/>
                  </a:cubicBezTo>
                  <a:cubicBezTo>
                    <a:pt x="103255" y="102061"/>
                    <a:pt x="0" y="63653"/>
                    <a:pt x="68179" y="51621"/>
                  </a:cubicBezTo>
                  <a:close/>
                </a:path>
              </a:pathLst>
            </a:custGeom>
            <a:solidFill>
              <a:srgbClr val="7EF2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13" tIns="34256" rIns="68513" bIns="34256" anchor="ctr"/>
            <a:lstStyle/>
            <a:p>
              <a:pPr marL="0" marR="0" lvl="0" indent="0" algn="ctr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25" name="Freeform 1024"/>
            <p:cNvSpPr/>
            <p:nvPr/>
          </p:nvSpPr>
          <p:spPr bwMode="auto">
            <a:xfrm rot="1020000" flipV="1">
              <a:off x="7860736" y="3216767"/>
              <a:ext cx="199571" cy="108882"/>
            </a:xfrm>
            <a:custGeom>
              <a:avLst/>
              <a:gdLst>
                <a:gd name="connsiteX0" fmla="*/ 329609 w 1767510"/>
                <a:gd name="connsiteY0" fmla="*/ 119195 h 1193084"/>
                <a:gd name="connsiteX1" fmla="*/ 297711 w 1767510"/>
                <a:gd name="connsiteY1" fmla="*/ 129828 h 1193084"/>
                <a:gd name="connsiteX2" fmla="*/ 202018 w 1767510"/>
                <a:gd name="connsiteY2" fmla="*/ 214888 h 1193084"/>
                <a:gd name="connsiteX3" fmla="*/ 180753 w 1767510"/>
                <a:gd name="connsiteY3" fmla="*/ 236154 h 1193084"/>
                <a:gd name="connsiteX4" fmla="*/ 127591 w 1767510"/>
                <a:gd name="connsiteY4" fmla="*/ 289316 h 1193084"/>
                <a:gd name="connsiteX5" fmla="*/ 106325 w 1767510"/>
                <a:gd name="connsiteY5" fmla="*/ 427540 h 1193084"/>
                <a:gd name="connsiteX6" fmla="*/ 53163 w 1767510"/>
                <a:gd name="connsiteY6" fmla="*/ 523233 h 1193084"/>
                <a:gd name="connsiteX7" fmla="*/ 31898 w 1767510"/>
                <a:gd name="connsiteY7" fmla="*/ 555130 h 1193084"/>
                <a:gd name="connsiteX8" fmla="*/ 0 w 1767510"/>
                <a:gd name="connsiteY8" fmla="*/ 618926 h 1193084"/>
                <a:gd name="connsiteX9" fmla="*/ 31898 w 1767510"/>
                <a:gd name="connsiteY9" fmla="*/ 640191 h 1193084"/>
                <a:gd name="connsiteX10" fmla="*/ 95693 w 1767510"/>
                <a:gd name="connsiteY10" fmla="*/ 650823 h 1193084"/>
                <a:gd name="connsiteX11" fmla="*/ 95693 w 1767510"/>
                <a:gd name="connsiteY11" fmla="*/ 884740 h 1193084"/>
                <a:gd name="connsiteX12" fmla="*/ 159488 w 1767510"/>
                <a:gd name="connsiteY12" fmla="*/ 916637 h 1193084"/>
                <a:gd name="connsiteX13" fmla="*/ 287079 w 1767510"/>
                <a:gd name="connsiteY13" fmla="*/ 916637 h 1193084"/>
                <a:gd name="connsiteX14" fmla="*/ 308344 w 1767510"/>
                <a:gd name="connsiteY14" fmla="*/ 980433 h 1193084"/>
                <a:gd name="connsiteX15" fmla="*/ 329609 w 1767510"/>
                <a:gd name="connsiteY15" fmla="*/ 1044228 h 1193084"/>
                <a:gd name="connsiteX16" fmla="*/ 404037 w 1767510"/>
                <a:gd name="connsiteY16" fmla="*/ 1118656 h 1193084"/>
                <a:gd name="connsiteX17" fmla="*/ 457200 w 1767510"/>
                <a:gd name="connsiteY17" fmla="*/ 1129288 h 1193084"/>
                <a:gd name="connsiteX18" fmla="*/ 616688 w 1767510"/>
                <a:gd name="connsiteY18" fmla="*/ 1118656 h 1193084"/>
                <a:gd name="connsiteX19" fmla="*/ 712381 w 1767510"/>
                <a:gd name="connsiteY19" fmla="*/ 1108023 h 1193084"/>
                <a:gd name="connsiteX20" fmla="*/ 818707 w 1767510"/>
                <a:gd name="connsiteY20" fmla="*/ 1118656 h 1193084"/>
                <a:gd name="connsiteX21" fmla="*/ 850604 w 1767510"/>
                <a:gd name="connsiteY21" fmla="*/ 1139921 h 1193084"/>
                <a:gd name="connsiteX22" fmla="*/ 882502 w 1767510"/>
                <a:gd name="connsiteY22" fmla="*/ 1150554 h 1193084"/>
                <a:gd name="connsiteX23" fmla="*/ 946298 w 1767510"/>
                <a:gd name="connsiteY23" fmla="*/ 1193084 h 1193084"/>
                <a:gd name="connsiteX24" fmla="*/ 1084521 w 1767510"/>
                <a:gd name="connsiteY24" fmla="*/ 1171819 h 1193084"/>
                <a:gd name="connsiteX25" fmla="*/ 1180214 w 1767510"/>
                <a:gd name="connsiteY25" fmla="*/ 1118656 h 1193084"/>
                <a:gd name="connsiteX26" fmla="*/ 1233377 w 1767510"/>
                <a:gd name="connsiteY26" fmla="*/ 1076126 h 1193084"/>
                <a:gd name="connsiteX27" fmla="*/ 1286539 w 1767510"/>
                <a:gd name="connsiteY27" fmla="*/ 1033595 h 1193084"/>
                <a:gd name="connsiteX28" fmla="*/ 1414130 w 1767510"/>
                <a:gd name="connsiteY28" fmla="*/ 1044228 h 1193084"/>
                <a:gd name="connsiteX29" fmla="*/ 1424763 w 1767510"/>
                <a:gd name="connsiteY29" fmla="*/ 1076126 h 1193084"/>
                <a:gd name="connsiteX30" fmla="*/ 1456660 w 1767510"/>
                <a:gd name="connsiteY30" fmla="*/ 1097391 h 1193084"/>
                <a:gd name="connsiteX31" fmla="*/ 1520456 w 1767510"/>
                <a:gd name="connsiteY31" fmla="*/ 1086758 h 1193084"/>
                <a:gd name="connsiteX32" fmla="*/ 1531088 w 1767510"/>
                <a:gd name="connsiteY32" fmla="*/ 991065 h 1193084"/>
                <a:gd name="connsiteX33" fmla="*/ 1456660 w 1767510"/>
                <a:gd name="connsiteY33" fmla="*/ 980433 h 1193084"/>
                <a:gd name="connsiteX34" fmla="*/ 1446028 w 1767510"/>
                <a:gd name="connsiteY34" fmla="*/ 937902 h 1193084"/>
                <a:gd name="connsiteX35" fmla="*/ 1509823 w 1767510"/>
                <a:gd name="connsiteY35" fmla="*/ 916637 h 1193084"/>
                <a:gd name="connsiteX36" fmla="*/ 1552353 w 1767510"/>
                <a:gd name="connsiteY36" fmla="*/ 906005 h 1193084"/>
                <a:gd name="connsiteX37" fmla="*/ 1605516 w 1767510"/>
                <a:gd name="connsiteY37" fmla="*/ 895372 h 1193084"/>
                <a:gd name="connsiteX38" fmla="*/ 1637414 w 1767510"/>
                <a:gd name="connsiteY38" fmla="*/ 884740 h 1193084"/>
                <a:gd name="connsiteX39" fmla="*/ 1573618 w 1767510"/>
                <a:gd name="connsiteY39" fmla="*/ 874107 h 1193084"/>
                <a:gd name="connsiteX40" fmla="*/ 1509823 w 1767510"/>
                <a:gd name="connsiteY40" fmla="*/ 863475 h 1193084"/>
                <a:gd name="connsiteX41" fmla="*/ 1520456 w 1767510"/>
                <a:gd name="connsiteY41" fmla="*/ 831577 h 1193084"/>
                <a:gd name="connsiteX42" fmla="*/ 1584251 w 1767510"/>
                <a:gd name="connsiteY42" fmla="*/ 789047 h 1193084"/>
                <a:gd name="connsiteX43" fmla="*/ 1616149 w 1767510"/>
                <a:gd name="connsiteY43" fmla="*/ 767782 h 1193084"/>
                <a:gd name="connsiteX44" fmla="*/ 1648046 w 1767510"/>
                <a:gd name="connsiteY44" fmla="*/ 757149 h 1193084"/>
                <a:gd name="connsiteX45" fmla="*/ 1679944 w 1767510"/>
                <a:gd name="connsiteY45" fmla="*/ 735884 h 1193084"/>
                <a:gd name="connsiteX46" fmla="*/ 1743739 w 1767510"/>
                <a:gd name="connsiteY46" fmla="*/ 714619 h 1193084"/>
                <a:gd name="connsiteX47" fmla="*/ 1765004 w 1767510"/>
                <a:gd name="connsiteY47" fmla="*/ 682721 h 1193084"/>
                <a:gd name="connsiteX48" fmla="*/ 1733107 w 1767510"/>
                <a:gd name="connsiteY48" fmla="*/ 661456 h 1193084"/>
                <a:gd name="connsiteX49" fmla="*/ 1509823 w 1767510"/>
                <a:gd name="connsiteY49" fmla="*/ 672088 h 1193084"/>
                <a:gd name="connsiteX50" fmla="*/ 1435395 w 1767510"/>
                <a:gd name="connsiteY50" fmla="*/ 661456 h 1193084"/>
                <a:gd name="connsiteX51" fmla="*/ 1456660 w 1767510"/>
                <a:gd name="connsiteY51" fmla="*/ 597661 h 1193084"/>
                <a:gd name="connsiteX52" fmla="*/ 1499191 w 1767510"/>
                <a:gd name="connsiteY52" fmla="*/ 533865 h 1193084"/>
                <a:gd name="connsiteX53" fmla="*/ 1573618 w 1767510"/>
                <a:gd name="connsiteY53" fmla="*/ 448805 h 1193084"/>
                <a:gd name="connsiteX54" fmla="*/ 1594884 w 1767510"/>
                <a:gd name="connsiteY54" fmla="*/ 363744 h 1193084"/>
                <a:gd name="connsiteX55" fmla="*/ 1584251 w 1767510"/>
                <a:gd name="connsiteY55" fmla="*/ 246786 h 1193084"/>
                <a:gd name="connsiteX56" fmla="*/ 1531088 w 1767510"/>
                <a:gd name="connsiteY56" fmla="*/ 193623 h 1193084"/>
                <a:gd name="connsiteX57" fmla="*/ 1382232 w 1767510"/>
                <a:gd name="connsiteY57" fmla="*/ 161726 h 1193084"/>
                <a:gd name="connsiteX58" fmla="*/ 1371600 w 1767510"/>
                <a:gd name="connsiteY58" fmla="*/ 76665 h 1193084"/>
                <a:gd name="connsiteX59" fmla="*/ 1307804 w 1767510"/>
                <a:gd name="connsiteY59" fmla="*/ 34135 h 1193084"/>
                <a:gd name="connsiteX60" fmla="*/ 1244009 w 1767510"/>
                <a:gd name="connsiteY60" fmla="*/ 2237 h 1193084"/>
                <a:gd name="connsiteX61" fmla="*/ 1233377 w 1767510"/>
                <a:gd name="connsiteY61" fmla="*/ 66033 h 1193084"/>
                <a:gd name="connsiteX62" fmla="*/ 1222744 w 1767510"/>
                <a:gd name="connsiteY62" fmla="*/ 119195 h 1193084"/>
                <a:gd name="connsiteX63" fmla="*/ 1190846 w 1767510"/>
                <a:gd name="connsiteY63" fmla="*/ 108563 h 1193084"/>
                <a:gd name="connsiteX64" fmla="*/ 1127051 w 1767510"/>
                <a:gd name="connsiteY64" fmla="*/ 23502 h 1193084"/>
                <a:gd name="connsiteX65" fmla="*/ 1095153 w 1767510"/>
                <a:gd name="connsiteY65" fmla="*/ 12870 h 1193084"/>
                <a:gd name="connsiteX66" fmla="*/ 1052623 w 1767510"/>
                <a:gd name="connsiteY66" fmla="*/ 23502 h 1193084"/>
                <a:gd name="connsiteX67" fmla="*/ 1031358 w 1767510"/>
                <a:gd name="connsiteY67" fmla="*/ 44768 h 1193084"/>
                <a:gd name="connsiteX68" fmla="*/ 967563 w 1767510"/>
                <a:gd name="connsiteY68" fmla="*/ 76665 h 1193084"/>
                <a:gd name="connsiteX69" fmla="*/ 871870 w 1767510"/>
                <a:gd name="connsiteY69" fmla="*/ 119195 h 1193084"/>
                <a:gd name="connsiteX70" fmla="*/ 839972 w 1767510"/>
                <a:gd name="connsiteY70" fmla="*/ 129828 h 1193084"/>
                <a:gd name="connsiteX71" fmla="*/ 808074 w 1767510"/>
                <a:gd name="connsiteY71" fmla="*/ 140461 h 1193084"/>
                <a:gd name="connsiteX72" fmla="*/ 776177 w 1767510"/>
                <a:gd name="connsiteY72" fmla="*/ 129828 h 1193084"/>
                <a:gd name="connsiteX73" fmla="*/ 765544 w 1767510"/>
                <a:gd name="connsiteY73" fmla="*/ 97930 h 1193084"/>
                <a:gd name="connsiteX74" fmla="*/ 754911 w 1767510"/>
                <a:gd name="connsiteY74" fmla="*/ 23502 h 1193084"/>
                <a:gd name="connsiteX75" fmla="*/ 648586 w 1767510"/>
                <a:gd name="connsiteY75" fmla="*/ 55400 h 1193084"/>
                <a:gd name="connsiteX76" fmla="*/ 637953 w 1767510"/>
                <a:gd name="connsiteY76" fmla="*/ 87298 h 1193084"/>
                <a:gd name="connsiteX77" fmla="*/ 574158 w 1767510"/>
                <a:gd name="connsiteY77" fmla="*/ 108563 h 1193084"/>
                <a:gd name="connsiteX78" fmla="*/ 329609 w 1767510"/>
                <a:gd name="connsiteY78" fmla="*/ 108563 h 1193084"/>
                <a:gd name="connsiteX79" fmla="*/ 329609 w 1767510"/>
                <a:gd name="connsiteY79" fmla="*/ 119195 h 119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767510" h="1193084">
                  <a:moveTo>
                    <a:pt x="329609" y="119195"/>
                  </a:moveTo>
                  <a:cubicBezTo>
                    <a:pt x="324293" y="122739"/>
                    <a:pt x="307736" y="124816"/>
                    <a:pt x="297711" y="129828"/>
                  </a:cubicBezTo>
                  <a:cubicBezTo>
                    <a:pt x="259766" y="148801"/>
                    <a:pt x="230194" y="186712"/>
                    <a:pt x="202018" y="214888"/>
                  </a:cubicBezTo>
                  <a:cubicBezTo>
                    <a:pt x="194929" y="221977"/>
                    <a:pt x="186314" y="227813"/>
                    <a:pt x="180753" y="236154"/>
                  </a:cubicBezTo>
                  <a:cubicBezTo>
                    <a:pt x="152400" y="278683"/>
                    <a:pt x="170120" y="260963"/>
                    <a:pt x="127591" y="289316"/>
                  </a:cubicBezTo>
                  <a:cubicBezTo>
                    <a:pt x="100811" y="396434"/>
                    <a:pt x="136939" y="243856"/>
                    <a:pt x="106325" y="427540"/>
                  </a:cubicBezTo>
                  <a:cubicBezTo>
                    <a:pt x="100087" y="464969"/>
                    <a:pt x="73460" y="492787"/>
                    <a:pt x="53163" y="523233"/>
                  </a:cubicBezTo>
                  <a:cubicBezTo>
                    <a:pt x="46075" y="533865"/>
                    <a:pt x="35939" y="543007"/>
                    <a:pt x="31898" y="555130"/>
                  </a:cubicBezTo>
                  <a:cubicBezTo>
                    <a:pt x="17224" y="599151"/>
                    <a:pt x="27482" y="577702"/>
                    <a:pt x="0" y="618926"/>
                  </a:cubicBezTo>
                  <a:cubicBezTo>
                    <a:pt x="10633" y="626014"/>
                    <a:pt x="19293" y="638090"/>
                    <a:pt x="31898" y="640191"/>
                  </a:cubicBezTo>
                  <a:cubicBezTo>
                    <a:pt x="119939" y="654864"/>
                    <a:pt x="4277" y="589880"/>
                    <a:pt x="95693" y="650823"/>
                  </a:cubicBezTo>
                  <a:cubicBezTo>
                    <a:pt x="92775" y="691674"/>
                    <a:pt x="73289" y="828730"/>
                    <a:pt x="95693" y="884740"/>
                  </a:cubicBezTo>
                  <a:cubicBezTo>
                    <a:pt x="102035" y="900595"/>
                    <a:pt x="146060" y="912161"/>
                    <a:pt x="159488" y="916637"/>
                  </a:cubicBezTo>
                  <a:cubicBezTo>
                    <a:pt x="161559" y="916378"/>
                    <a:pt x="266685" y="892843"/>
                    <a:pt x="287079" y="916637"/>
                  </a:cubicBezTo>
                  <a:cubicBezTo>
                    <a:pt x="301667" y="933656"/>
                    <a:pt x="301255" y="959168"/>
                    <a:pt x="308344" y="980433"/>
                  </a:cubicBezTo>
                  <a:lnTo>
                    <a:pt x="329609" y="1044228"/>
                  </a:lnTo>
                  <a:cubicBezTo>
                    <a:pt x="342979" y="1084338"/>
                    <a:pt x="343105" y="1106470"/>
                    <a:pt x="404037" y="1118656"/>
                  </a:cubicBezTo>
                  <a:lnTo>
                    <a:pt x="457200" y="1129288"/>
                  </a:lnTo>
                  <a:lnTo>
                    <a:pt x="616688" y="1118656"/>
                  </a:lnTo>
                  <a:cubicBezTo>
                    <a:pt x="648671" y="1115991"/>
                    <a:pt x="680287" y="1108023"/>
                    <a:pt x="712381" y="1108023"/>
                  </a:cubicBezTo>
                  <a:cubicBezTo>
                    <a:pt x="748000" y="1108023"/>
                    <a:pt x="783265" y="1115112"/>
                    <a:pt x="818707" y="1118656"/>
                  </a:cubicBezTo>
                  <a:cubicBezTo>
                    <a:pt x="829339" y="1125744"/>
                    <a:pt x="839175" y="1134206"/>
                    <a:pt x="850604" y="1139921"/>
                  </a:cubicBezTo>
                  <a:cubicBezTo>
                    <a:pt x="860629" y="1144933"/>
                    <a:pt x="872705" y="1145111"/>
                    <a:pt x="882502" y="1150554"/>
                  </a:cubicBezTo>
                  <a:cubicBezTo>
                    <a:pt x="904843" y="1162966"/>
                    <a:pt x="946298" y="1193084"/>
                    <a:pt x="946298" y="1193084"/>
                  </a:cubicBezTo>
                  <a:cubicBezTo>
                    <a:pt x="952500" y="1192395"/>
                    <a:pt x="1058215" y="1184972"/>
                    <a:pt x="1084521" y="1171819"/>
                  </a:cubicBezTo>
                  <a:cubicBezTo>
                    <a:pt x="1230755" y="1098701"/>
                    <a:pt x="1092007" y="1148056"/>
                    <a:pt x="1180214" y="1118656"/>
                  </a:cubicBezTo>
                  <a:cubicBezTo>
                    <a:pt x="1278388" y="1053206"/>
                    <a:pt x="1157625" y="1136727"/>
                    <a:pt x="1233377" y="1076126"/>
                  </a:cubicBezTo>
                  <a:cubicBezTo>
                    <a:pt x="1300429" y="1022485"/>
                    <a:pt x="1235203" y="1084934"/>
                    <a:pt x="1286539" y="1033595"/>
                  </a:cubicBezTo>
                  <a:cubicBezTo>
                    <a:pt x="1329069" y="1037139"/>
                    <a:pt x="1373340" y="1031677"/>
                    <a:pt x="1414130" y="1044228"/>
                  </a:cubicBezTo>
                  <a:cubicBezTo>
                    <a:pt x="1424842" y="1047524"/>
                    <a:pt x="1417762" y="1067374"/>
                    <a:pt x="1424763" y="1076126"/>
                  </a:cubicBezTo>
                  <a:cubicBezTo>
                    <a:pt x="1432746" y="1086104"/>
                    <a:pt x="1446028" y="1090303"/>
                    <a:pt x="1456660" y="1097391"/>
                  </a:cubicBezTo>
                  <a:cubicBezTo>
                    <a:pt x="1477925" y="1093847"/>
                    <a:pt x="1501173" y="1096399"/>
                    <a:pt x="1520456" y="1086758"/>
                  </a:cubicBezTo>
                  <a:cubicBezTo>
                    <a:pt x="1549710" y="1072131"/>
                    <a:pt x="1550518" y="1008067"/>
                    <a:pt x="1531088" y="991065"/>
                  </a:cubicBezTo>
                  <a:cubicBezTo>
                    <a:pt x="1512227" y="974562"/>
                    <a:pt x="1481469" y="983977"/>
                    <a:pt x="1456660" y="980433"/>
                  </a:cubicBezTo>
                  <a:cubicBezTo>
                    <a:pt x="1434647" y="973095"/>
                    <a:pt x="1393454" y="970761"/>
                    <a:pt x="1446028" y="937902"/>
                  </a:cubicBezTo>
                  <a:cubicBezTo>
                    <a:pt x="1465036" y="926022"/>
                    <a:pt x="1488077" y="922073"/>
                    <a:pt x="1509823" y="916637"/>
                  </a:cubicBezTo>
                  <a:cubicBezTo>
                    <a:pt x="1524000" y="913093"/>
                    <a:pt x="1538088" y="909175"/>
                    <a:pt x="1552353" y="906005"/>
                  </a:cubicBezTo>
                  <a:cubicBezTo>
                    <a:pt x="1569995" y="902085"/>
                    <a:pt x="1587984" y="899755"/>
                    <a:pt x="1605516" y="895372"/>
                  </a:cubicBezTo>
                  <a:cubicBezTo>
                    <a:pt x="1616389" y="892654"/>
                    <a:pt x="1626781" y="888284"/>
                    <a:pt x="1637414" y="884740"/>
                  </a:cubicBezTo>
                  <a:cubicBezTo>
                    <a:pt x="1571096" y="840529"/>
                    <a:pt x="1639649" y="874107"/>
                    <a:pt x="1573618" y="874107"/>
                  </a:cubicBezTo>
                  <a:cubicBezTo>
                    <a:pt x="1552060" y="874107"/>
                    <a:pt x="1531088" y="867019"/>
                    <a:pt x="1509823" y="863475"/>
                  </a:cubicBezTo>
                  <a:cubicBezTo>
                    <a:pt x="1513367" y="852842"/>
                    <a:pt x="1512531" y="839502"/>
                    <a:pt x="1520456" y="831577"/>
                  </a:cubicBezTo>
                  <a:cubicBezTo>
                    <a:pt x="1538528" y="813505"/>
                    <a:pt x="1562986" y="803224"/>
                    <a:pt x="1584251" y="789047"/>
                  </a:cubicBezTo>
                  <a:cubicBezTo>
                    <a:pt x="1594884" y="781959"/>
                    <a:pt x="1604026" y="771823"/>
                    <a:pt x="1616149" y="767782"/>
                  </a:cubicBezTo>
                  <a:cubicBezTo>
                    <a:pt x="1626781" y="764238"/>
                    <a:pt x="1638022" y="762161"/>
                    <a:pt x="1648046" y="757149"/>
                  </a:cubicBezTo>
                  <a:cubicBezTo>
                    <a:pt x="1659476" y="751434"/>
                    <a:pt x="1668267" y="741074"/>
                    <a:pt x="1679944" y="735884"/>
                  </a:cubicBezTo>
                  <a:cubicBezTo>
                    <a:pt x="1700427" y="726780"/>
                    <a:pt x="1743739" y="714619"/>
                    <a:pt x="1743739" y="714619"/>
                  </a:cubicBezTo>
                  <a:cubicBezTo>
                    <a:pt x="1750827" y="703986"/>
                    <a:pt x="1767510" y="695252"/>
                    <a:pt x="1765004" y="682721"/>
                  </a:cubicBezTo>
                  <a:cubicBezTo>
                    <a:pt x="1762498" y="670191"/>
                    <a:pt x="1745874" y="661988"/>
                    <a:pt x="1733107" y="661456"/>
                  </a:cubicBezTo>
                  <a:lnTo>
                    <a:pt x="1509823" y="672088"/>
                  </a:lnTo>
                  <a:cubicBezTo>
                    <a:pt x="1485014" y="668544"/>
                    <a:pt x="1449962" y="681849"/>
                    <a:pt x="1435395" y="661456"/>
                  </a:cubicBezTo>
                  <a:cubicBezTo>
                    <a:pt x="1422366" y="643216"/>
                    <a:pt x="1444226" y="616312"/>
                    <a:pt x="1456660" y="597661"/>
                  </a:cubicBezTo>
                  <a:cubicBezTo>
                    <a:pt x="1470837" y="576396"/>
                    <a:pt x="1481119" y="551937"/>
                    <a:pt x="1499191" y="533865"/>
                  </a:cubicBezTo>
                  <a:cubicBezTo>
                    <a:pt x="1526904" y="506152"/>
                    <a:pt x="1556035" y="483970"/>
                    <a:pt x="1573618" y="448805"/>
                  </a:cubicBezTo>
                  <a:cubicBezTo>
                    <a:pt x="1584517" y="427008"/>
                    <a:pt x="1590840" y="383966"/>
                    <a:pt x="1594884" y="363744"/>
                  </a:cubicBezTo>
                  <a:cubicBezTo>
                    <a:pt x="1591340" y="324758"/>
                    <a:pt x="1592453" y="285064"/>
                    <a:pt x="1584251" y="246786"/>
                  </a:cubicBezTo>
                  <a:cubicBezTo>
                    <a:pt x="1579401" y="224152"/>
                    <a:pt x="1550116" y="202080"/>
                    <a:pt x="1531088" y="193623"/>
                  </a:cubicBezTo>
                  <a:cubicBezTo>
                    <a:pt x="1471802" y="167274"/>
                    <a:pt x="1449231" y="170100"/>
                    <a:pt x="1382232" y="161726"/>
                  </a:cubicBezTo>
                  <a:cubicBezTo>
                    <a:pt x="1378688" y="133372"/>
                    <a:pt x="1385998" y="101347"/>
                    <a:pt x="1371600" y="76665"/>
                  </a:cubicBezTo>
                  <a:cubicBezTo>
                    <a:pt x="1358722" y="54589"/>
                    <a:pt x="1329069" y="48312"/>
                    <a:pt x="1307804" y="34135"/>
                  </a:cubicBezTo>
                  <a:cubicBezTo>
                    <a:pt x="1266580" y="6652"/>
                    <a:pt x="1288031" y="16912"/>
                    <a:pt x="1244009" y="2237"/>
                  </a:cubicBezTo>
                  <a:cubicBezTo>
                    <a:pt x="1199796" y="68557"/>
                    <a:pt x="1233377" y="0"/>
                    <a:pt x="1233377" y="66033"/>
                  </a:cubicBezTo>
                  <a:cubicBezTo>
                    <a:pt x="1233377" y="84105"/>
                    <a:pt x="1226288" y="101474"/>
                    <a:pt x="1222744" y="119195"/>
                  </a:cubicBezTo>
                  <a:cubicBezTo>
                    <a:pt x="1212111" y="115651"/>
                    <a:pt x="1198771" y="116488"/>
                    <a:pt x="1190846" y="108563"/>
                  </a:cubicBezTo>
                  <a:cubicBezTo>
                    <a:pt x="1182939" y="100656"/>
                    <a:pt x="1150626" y="37647"/>
                    <a:pt x="1127051" y="23502"/>
                  </a:cubicBezTo>
                  <a:cubicBezTo>
                    <a:pt x="1117440" y="17736"/>
                    <a:pt x="1105786" y="16414"/>
                    <a:pt x="1095153" y="12870"/>
                  </a:cubicBezTo>
                  <a:cubicBezTo>
                    <a:pt x="1080976" y="16414"/>
                    <a:pt x="1065693" y="16967"/>
                    <a:pt x="1052623" y="23502"/>
                  </a:cubicBezTo>
                  <a:cubicBezTo>
                    <a:pt x="1043657" y="27985"/>
                    <a:pt x="1039186" y="38506"/>
                    <a:pt x="1031358" y="44768"/>
                  </a:cubicBezTo>
                  <a:cubicBezTo>
                    <a:pt x="1001914" y="68323"/>
                    <a:pt x="1001252" y="65436"/>
                    <a:pt x="967563" y="76665"/>
                  </a:cubicBezTo>
                  <a:cubicBezTo>
                    <a:pt x="917014" y="110364"/>
                    <a:pt x="947789" y="93888"/>
                    <a:pt x="871870" y="119195"/>
                  </a:cubicBezTo>
                  <a:lnTo>
                    <a:pt x="839972" y="129828"/>
                  </a:lnTo>
                  <a:lnTo>
                    <a:pt x="808074" y="140461"/>
                  </a:lnTo>
                  <a:cubicBezTo>
                    <a:pt x="797442" y="136917"/>
                    <a:pt x="784102" y="137753"/>
                    <a:pt x="776177" y="129828"/>
                  </a:cubicBezTo>
                  <a:cubicBezTo>
                    <a:pt x="768252" y="121903"/>
                    <a:pt x="767742" y="108920"/>
                    <a:pt x="765544" y="97930"/>
                  </a:cubicBezTo>
                  <a:cubicBezTo>
                    <a:pt x="760629" y="73355"/>
                    <a:pt x="758455" y="48311"/>
                    <a:pt x="754911" y="23502"/>
                  </a:cubicBezTo>
                  <a:cubicBezTo>
                    <a:pt x="722340" y="28155"/>
                    <a:pt x="673543" y="24205"/>
                    <a:pt x="648586" y="55400"/>
                  </a:cubicBezTo>
                  <a:cubicBezTo>
                    <a:pt x="641584" y="64152"/>
                    <a:pt x="647073" y="80784"/>
                    <a:pt x="637953" y="87298"/>
                  </a:cubicBezTo>
                  <a:cubicBezTo>
                    <a:pt x="619713" y="100327"/>
                    <a:pt x="574158" y="108563"/>
                    <a:pt x="574158" y="108563"/>
                  </a:cubicBezTo>
                  <a:cubicBezTo>
                    <a:pt x="476381" y="84118"/>
                    <a:pt x="499279" y="85426"/>
                    <a:pt x="329609" y="108563"/>
                  </a:cubicBezTo>
                  <a:cubicBezTo>
                    <a:pt x="315685" y="110462"/>
                    <a:pt x="334925" y="115651"/>
                    <a:pt x="329609" y="11919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13" tIns="34256" rIns="68513" bIns="34256" anchor="ctr"/>
            <a:lstStyle/>
            <a:p>
              <a:pPr marL="0" marR="0" lvl="0" indent="0" algn="ctr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66" name="Curved Right Arrow 1065"/>
            <p:cNvSpPr/>
            <p:nvPr/>
          </p:nvSpPr>
          <p:spPr bwMode="auto">
            <a:xfrm rot="6540000" flipH="1">
              <a:off x="4488628" y="3974867"/>
              <a:ext cx="90682" cy="213519"/>
            </a:xfrm>
            <a:prstGeom prst="curv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67" name="Curved Right Arrow 1066"/>
            <p:cNvSpPr/>
            <p:nvPr/>
          </p:nvSpPr>
          <p:spPr bwMode="auto">
            <a:xfrm rot="6840000" flipH="1">
              <a:off x="4069677" y="3819495"/>
              <a:ext cx="103838" cy="213519"/>
            </a:xfrm>
            <a:prstGeom prst="curv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1068" name="AutoShape 274"/>
            <p:cNvCxnSpPr>
              <a:cxnSpLocks noChangeShapeType="1"/>
            </p:cNvCxnSpPr>
            <p:nvPr/>
          </p:nvCxnSpPr>
          <p:spPr bwMode="auto">
            <a:xfrm rot="60000" flipH="1" flipV="1">
              <a:off x="3914984" y="3631159"/>
              <a:ext cx="6537" cy="190298"/>
            </a:xfrm>
            <a:prstGeom prst="straightConnector1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</p:spPr>
        </p:cxnSp>
        <p:grpSp>
          <p:nvGrpSpPr>
            <p:cNvPr id="1070" name="Group 488"/>
            <p:cNvGrpSpPr/>
            <p:nvPr/>
          </p:nvGrpSpPr>
          <p:grpSpPr>
            <a:xfrm rot="15300000">
              <a:off x="4662331" y="3528641"/>
              <a:ext cx="286504" cy="944661"/>
              <a:chOff x="7565907" y="1889881"/>
              <a:chExt cx="1977274" cy="5815156"/>
            </a:xfrm>
            <a:solidFill>
              <a:srgbClr val="66FFFF"/>
            </a:solidFill>
          </p:grpSpPr>
          <p:grpSp>
            <p:nvGrpSpPr>
              <p:cNvPr id="1071" name="Group 74"/>
              <p:cNvGrpSpPr/>
              <p:nvPr/>
            </p:nvGrpSpPr>
            <p:grpSpPr>
              <a:xfrm>
                <a:off x="8338724" y="2170315"/>
                <a:ext cx="1151058" cy="5534700"/>
                <a:chOff x="8355976" y="2088427"/>
                <a:chExt cx="1151058" cy="5534700"/>
              </a:xfrm>
              <a:grpFill/>
            </p:grpSpPr>
            <p:sp>
              <p:nvSpPr>
                <p:cNvPr id="1087" name="Minus 1086"/>
                <p:cNvSpPr/>
                <p:nvPr/>
              </p:nvSpPr>
              <p:spPr bwMode="auto">
                <a:xfrm>
                  <a:off x="8355976" y="2088427"/>
                  <a:ext cx="967068" cy="5534700"/>
                </a:xfrm>
                <a:prstGeom prst="mathMinus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88" name="Oval 1087"/>
                <p:cNvSpPr/>
                <p:nvPr/>
              </p:nvSpPr>
              <p:spPr bwMode="auto">
                <a:xfrm>
                  <a:off x="8498342" y="3922560"/>
                  <a:ext cx="1008692" cy="1848290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072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pFill/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3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pFill/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4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pFill/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1075" name="Group 98"/>
              <p:cNvGrpSpPr/>
              <p:nvPr/>
            </p:nvGrpSpPr>
            <p:grpSpPr>
              <a:xfrm rot="1800000">
                <a:off x="8392109" y="1889881"/>
                <a:ext cx="1151072" cy="5534704"/>
                <a:chOff x="8355952" y="2088436"/>
                <a:chExt cx="1151072" cy="5534704"/>
              </a:xfrm>
              <a:grpFill/>
            </p:grpSpPr>
            <p:sp>
              <p:nvSpPr>
                <p:cNvPr id="1085" name="Minus 1084"/>
                <p:cNvSpPr/>
                <p:nvPr/>
              </p:nvSpPr>
              <p:spPr bwMode="auto">
                <a:xfrm>
                  <a:off x="8355952" y="2088436"/>
                  <a:ext cx="967068" cy="5534704"/>
                </a:xfrm>
                <a:prstGeom prst="mathMinus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86" name="Oval 1085"/>
                <p:cNvSpPr/>
                <p:nvPr/>
              </p:nvSpPr>
              <p:spPr bwMode="auto">
                <a:xfrm>
                  <a:off x="8498335" y="3922534"/>
                  <a:ext cx="1008689" cy="1848289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076" name="Group 74"/>
              <p:cNvGrpSpPr/>
              <p:nvPr/>
            </p:nvGrpSpPr>
            <p:grpSpPr>
              <a:xfrm flipH="1">
                <a:off x="7601201" y="2170341"/>
                <a:ext cx="1151097" cy="5534696"/>
                <a:chOff x="8355978" y="2088453"/>
                <a:chExt cx="1151097" cy="5534696"/>
              </a:xfrm>
              <a:grpFill/>
            </p:grpSpPr>
            <p:sp>
              <p:nvSpPr>
                <p:cNvPr id="1083" name="Minus 1082"/>
                <p:cNvSpPr/>
                <p:nvPr/>
              </p:nvSpPr>
              <p:spPr bwMode="auto">
                <a:xfrm>
                  <a:off x="8355978" y="2088453"/>
                  <a:ext cx="967070" cy="5534696"/>
                </a:xfrm>
                <a:prstGeom prst="mathMinus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84" name="Oval 1083"/>
                <p:cNvSpPr/>
                <p:nvPr/>
              </p:nvSpPr>
              <p:spPr bwMode="auto">
                <a:xfrm>
                  <a:off x="8498380" y="3922526"/>
                  <a:ext cx="1008695" cy="184828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077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pFill/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8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pFill/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9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pFill/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1080" name="Group 101"/>
              <p:cNvGrpSpPr/>
              <p:nvPr/>
            </p:nvGrpSpPr>
            <p:grpSpPr>
              <a:xfrm rot="19800000" flipH="1">
                <a:off x="7565907" y="1897045"/>
                <a:ext cx="1151112" cy="5534695"/>
                <a:chOff x="8356007" y="2088469"/>
                <a:chExt cx="1151112" cy="5534695"/>
              </a:xfrm>
              <a:grpFill/>
            </p:grpSpPr>
            <p:sp>
              <p:nvSpPr>
                <p:cNvPr id="1081" name="Minus 1080"/>
                <p:cNvSpPr/>
                <p:nvPr/>
              </p:nvSpPr>
              <p:spPr bwMode="auto">
                <a:xfrm>
                  <a:off x="8356007" y="2088469"/>
                  <a:ext cx="967069" cy="5534695"/>
                </a:xfrm>
                <a:prstGeom prst="mathMinus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82" name="Oval 1081"/>
                <p:cNvSpPr/>
                <p:nvPr/>
              </p:nvSpPr>
              <p:spPr bwMode="auto">
                <a:xfrm>
                  <a:off x="8498428" y="3922525"/>
                  <a:ext cx="1008691" cy="184828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089" name="AutoShape 298"/>
            <p:cNvSpPr>
              <a:spLocks noChangeArrowheads="1"/>
            </p:cNvSpPr>
            <p:nvPr/>
          </p:nvSpPr>
          <p:spPr bwMode="auto">
            <a:xfrm rot="4740000">
              <a:off x="4657042" y="3969402"/>
              <a:ext cx="53569" cy="132303"/>
            </a:xfrm>
            <a:prstGeom prst="pentagon">
              <a:avLst/>
            </a:prstGeom>
            <a:solidFill>
              <a:srgbClr val="66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90" name="Oval 1089"/>
            <p:cNvSpPr/>
            <p:nvPr/>
          </p:nvSpPr>
          <p:spPr bwMode="auto">
            <a:xfrm rot="11520000">
              <a:off x="3942907" y="3812589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91" name="Oval 1090"/>
            <p:cNvSpPr/>
            <p:nvPr/>
          </p:nvSpPr>
          <p:spPr bwMode="auto">
            <a:xfrm rot="11520000">
              <a:off x="3982492" y="3653982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92" name="Oval 1091"/>
            <p:cNvSpPr/>
            <p:nvPr/>
          </p:nvSpPr>
          <p:spPr bwMode="auto">
            <a:xfrm rot="11520000">
              <a:off x="4101429" y="3772944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93" name="Oval 1092"/>
            <p:cNvSpPr/>
            <p:nvPr/>
          </p:nvSpPr>
          <p:spPr bwMode="auto">
            <a:xfrm rot="11520000">
              <a:off x="4074681" y="3693627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94" name="Oval 1093"/>
            <p:cNvSpPr/>
            <p:nvPr/>
          </p:nvSpPr>
          <p:spPr bwMode="auto">
            <a:xfrm rot="11520000">
              <a:off x="3903208" y="3693627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95" name="AutoShape 204"/>
            <p:cNvSpPr>
              <a:spLocks noChangeArrowheads="1"/>
            </p:cNvSpPr>
            <p:nvPr/>
          </p:nvSpPr>
          <p:spPr bwMode="auto">
            <a:xfrm rot="10800000" flipH="1" flipV="1">
              <a:off x="6329664" y="4152260"/>
              <a:ext cx="190298" cy="237734"/>
            </a:xfrm>
            <a:prstGeom prst="rightArrow">
              <a:avLst>
                <a:gd name="adj1" fmla="val 50000"/>
                <a:gd name="adj2" fmla="val 36269"/>
              </a:avLst>
            </a:prstGeom>
            <a:solidFill>
              <a:srgbClr val="12FF1E"/>
            </a:solidFill>
            <a:ln w="9525" algn="ctr">
              <a:solidFill>
                <a:srgbClr val="02FF2A"/>
              </a:solidFill>
              <a:miter lim="800000"/>
              <a:headEnd/>
              <a:tailEnd/>
            </a:ln>
            <a:effectLst/>
          </p:spPr>
          <p:txBody>
            <a:bodyPr wrap="none" lIns="68513" tIns="34256" rIns="68513" bIns="34256" anchor="ctr"/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097" name="Group 60"/>
            <p:cNvGrpSpPr/>
            <p:nvPr/>
          </p:nvGrpSpPr>
          <p:grpSpPr>
            <a:xfrm rot="1260000">
              <a:off x="3824478" y="4480580"/>
              <a:ext cx="119138" cy="135008"/>
              <a:chOff x="3990975" y="2196525"/>
              <a:chExt cx="393700" cy="641350"/>
            </a:xfrm>
          </p:grpSpPr>
          <p:sp>
            <p:nvSpPr>
              <p:cNvPr id="1099" name="Oval 35"/>
              <p:cNvSpPr>
                <a:spLocks noChangeArrowheads="1"/>
              </p:cNvSpPr>
              <p:nvPr/>
            </p:nvSpPr>
            <p:spPr bwMode="auto">
              <a:xfrm>
                <a:off x="3990975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0" name="Oval 36"/>
              <p:cNvSpPr>
                <a:spLocks noChangeArrowheads="1"/>
              </p:cNvSpPr>
              <p:nvPr/>
            </p:nvSpPr>
            <p:spPr bwMode="auto">
              <a:xfrm>
                <a:off x="4154684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1" name="Oval 37"/>
              <p:cNvSpPr>
                <a:spLocks noChangeArrowheads="1"/>
              </p:cNvSpPr>
              <p:nvPr/>
            </p:nvSpPr>
            <p:spPr bwMode="auto">
              <a:xfrm>
                <a:off x="4073229" y="2255030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102" name="Group 60"/>
            <p:cNvGrpSpPr/>
            <p:nvPr/>
          </p:nvGrpSpPr>
          <p:grpSpPr>
            <a:xfrm rot="1260000">
              <a:off x="3923592" y="4535093"/>
              <a:ext cx="119138" cy="135008"/>
              <a:chOff x="3990975" y="2196525"/>
              <a:chExt cx="393700" cy="641350"/>
            </a:xfrm>
          </p:grpSpPr>
          <p:sp>
            <p:nvSpPr>
              <p:cNvPr id="1103" name="Oval 35"/>
              <p:cNvSpPr>
                <a:spLocks noChangeArrowheads="1"/>
              </p:cNvSpPr>
              <p:nvPr/>
            </p:nvSpPr>
            <p:spPr bwMode="auto">
              <a:xfrm>
                <a:off x="3990975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4" name="Oval 36"/>
              <p:cNvSpPr>
                <a:spLocks noChangeArrowheads="1"/>
              </p:cNvSpPr>
              <p:nvPr/>
            </p:nvSpPr>
            <p:spPr bwMode="auto">
              <a:xfrm>
                <a:off x="4154684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5" name="Oval 37"/>
              <p:cNvSpPr>
                <a:spLocks noChangeArrowheads="1"/>
              </p:cNvSpPr>
              <p:nvPr/>
            </p:nvSpPr>
            <p:spPr bwMode="auto">
              <a:xfrm>
                <a:off x="4073229" y="2255030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106" name="Group 60"/>
            <p:cNvGrpSpPr/>
            <p:nvPr/>
          </p:nvGrpSpPr>
          <p:grpSpPr>
            <a:xfrm rot="1260000">
              <a:off x="4091060" y="4609186"/>
              <a:ext cx="119138" cy="135008"/>
              <a:chOff x="3990975" y="2196525"/>
              <a:chExt cx="393700" cy="641350"/>
            </a:xfrm>
          </p:grpSpPr>
          <p:sp>
            <p:nvSpPr>
              <p:cNvPr id="1107" name="Oval 35"/>
              <p:cNvSpPr>
                <a:spLocks noChangeArrowheads="1"/>
              </p:cNvSpPr>
              <p:nvPr/>
            </p:nvSpPr>
            <p:spPr bwMode="auto">
              <a:xfrm>
                <a:off x="3990975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8" name="Oval 36"/>
              <p:cNvSpPr>
                <a:spLocks noChangeArrowheads="1"/>
              </p:cNvSpPr>
              <p:nvPr/>
            </p:nvSpPr>
            <p:spPr bwMode="auto">
              <a:xfrm>
                <a:off x="4154684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9" name="Oval 37"/>
              <p:cNvSpPr>
                <a:spLocks noChangeArrowheads="1"/>
              </p:cNvSpPr>
              <p:nvPr/>
            </p:nvSpPr>
            <p:spPr bwMode="auto">
              <a:xfrm>
                <a:off x="4073229" y="2255030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110" name="Group 60"/>
            <p:cNvGrpSpPr/>
            <p:nvPr/>
          </p:nvGrpSpPr>
          <p:grpSpPr>
            <a:xfrm rot="1260000">
              <a:off x="4016725" y="4520227"/>
              <a:ext cx="119138" cy="135008"/>
              <a:chOff x="3990975" y="2196525"/>
              <a:chExt cx="393700" cy="641350"/>
            </a:xfrm>
          </p:grpSpPr>
          <p:sp>
            <p:nvSpPr>
              <p:cNvPr id="1111" name="Oval 35"/>
              <p:cNvSpPr>
                <a:spLocks noChangeArrowheads="1"/>
              </p:cNvSpPr>
              <p:nvPr/>
            </p:nvSpPr>
            <p:spPr bwMode="auto">
              <a:xfrm>
                <a:off x="3990975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2" name="Oval 36"/>
              <p:cNvSpPr>
                <a:spLocks noChangeArrowheads="1"/>
              </p:cNvSpPr>
              <p:nvPr/>
            </p:nvSpPr>
            <p:spPr bwMode="auto">
              <a:xfrm>
                <a:off x="4154684" y="2196525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3" name="Oval 37"/>
              <p:cNvSpPr>
                <a:spLocks noChangeArrowheads="1"/>
              </p:cNvSpPr>
              <p:nvPr/>
            </p:nvSpPr>
            <p:spPr bwMode="auto">
              <a:xfrm>
                <a:off x="4073229" y="2255030"/>
                <a:ext cx="229991" cy="582845"/>
              </a:xfrm>
              <a:prstGeom prst="ellipse">
                <a:avLst/>
              </a:prstGeom>
              <a:gradFill rotWithShape="0">
                <a:gsLst>
                  <a:gs pos="0">
                    <a:srgbClr val="4FFFB8"/>
                  </a:gs>
                  <a:gs pos="100000">
                    <a:srgbClr val="4FFFB8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329664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sp>
          <p:nvSpPr>
            <p:cNvPr id="1114" name="Oval 1113"/>
            <p:cNvSpPr/>
            <p:nvPr/>
          </p:nvSpPr>
          <p:spPr bwMode="auto">
            <a:xfrm rot="11520000">
              <a:off x="4141078" y="3812589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15" name="Oval 1114"/>
            <p:cNvSpPr/>
            <p:nvPr/>
          </p:nvSpPr>
          <p:spPr bwMode="auto">
            <a:xfrm rot="11520000">
              <a:off x="3942907" y="3733304"/>
              <a:ext cx="146016" cy="3002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1" name="Flowchart: Display 520"/>
            <p:cNvSpPr/>
            <p:nvPr/>
          </p:nvSpPr>
          <p:spPr bwMode="auto">
            <a:xfrm rot="20640000">
              <a:off x="4249185" y="3917509"/>
              <a:ext cx="216418" cy="213519"/>
            </a:xfrm>
            <a:prstGeom prst="flowChartDisplay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C7404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1047" name="Group 488"/>
            <p:cNvGrpSpPr/>
            <p:nvPr/>
          </p:nvGrpSpPr>
          <p:grpSpPr>
            <a:xfrm rot="15180000">
              <a:off x="4235889" y="3549907"/>
              <a:ext cx="277105" cy="942022"/>
              <a:chOff x="7529908" y="1724040"/>
              <a:chExt cx="2049187" cy="6147260"/>
            </a:xfrm>
          </p:grpSpPr>
          <p:grpSp>
            <p:nvGrpSpPr>
              <p:cNvPr id="1048" name="Group 74"/>
              <p:cNvGrpSpPr/>
              <p:nvPr/>
            </p:nvGrpSpPr>
            <p:grpSpPr>
              <a:xfrm>
                <a:off x="8304139" y="2004101"/>
                <a:ext cx="1221660" cy="5867179"/>
                <a:chOff x="8321391" y="1922213"/>
                <a:chExt cx="1221660" cy="5867179"/>
              </a:xfrm>
            </p:grpSpPr>
            <p:sp>
              <p:nvSpPr>
                <p:cNvPr id="1064" name="Minus 1063"/>
                <p:cNvSpPr/>
                <p:nvPr/>
              </p:nvSpPr>
              <p:spPr bwMode="auto">
                <a:xfrm>
                  <a:off x="8321391" y="1922213"/>
                  <a:ext cx="1036234" cy="5867179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65" name="Oval 1064"/>
                <p:cNvSpPr/>
                <p:nvPr/>
              </p:nvSpPr>
              <p:spPr bwMode="auto">
                <a:xfrm>
                  <a:off x="8462213" y="3866944"/>
                  <a:ext cx="1080838" cy="195932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049" name="Rectangle 105"/>
              <p:cNvSpPr>
                <a:spLocks noChangeArrowheads="1"/>
              </p:cNvSpPr>
              <p:nvPr/>
            </p:nvSpPr>
            <p:spPr bwMode="auto">
              <a:xfrm>
                <a:off x="8586787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0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73739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1" name="Rectangle 243"/>
              <p:cNvSpPr>
                <a:spLocks noChangeArrowheads="1"/>
              </p:cNvSpPr>
              <p:nvPr/>
            </p:nvSpPr>
            <p:spPr bwMode="auto">
              <a:xfrm rot="1860000" flipH="1">
                <a:off x="8966855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1052" name="Group 98"/>
              <p:cNvGrpSpPr/>
              <p:nvPr/>
            </p:nvGrpSpPr>
            <p:grpSpPr>
              <a:xfrm rot="1800000">
                <a:off x="8357423" y="1724040"/>
                <a:ext cx="1221672" cy="5867179"/>
                <a:chOff x="8321381" y="1922232"/>
                <a:chExt cx="1221672" cy="5867179"/>
              </a:xfrm>
            </p:grpSpPr>
            <p:sp>
              <p:nvSpPr>
                <p:cNvPr id="1062" name="Minus 1061"/>
                <p:cNvSpPr/>
                <p:nvPr/>
              </p:nvSpPr>
              <p:spPr bwMode="auto">
                <a:xfrm>
                  <a:off x="8321381" y="1922232"/>
                  <a:ext cx="1036237" cy="5867179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63" name="Oval 1062"/>
                <p:cNvSpPr/>
                <p:nvPr/>
              </p:nvSpPr>
              <p:spPr bwMode="auto">
                <a:xfrm>
                  <a:off x="8462219" y="3866946"/>
                  <a:ext cx="1080834" cy="195932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053" name="Group 74"/>
              <p:cNvGrpSpPr/>
              <p:nvPr/>
            </p:nvGrpSpPr>
            <p:grpSpPr>
              <a:xfrm flipH="1">
                <a:off x="7565049" y="2004123"/>
                <a:ext cx="1221837" cy="5867177"/>
                <a:chOff x="8321390" y="1922235"/>
                <a:chExt cx="1221837" cy="5867177"/>
              </a:xfrm>
            </p:grpSpPr>
            <p:sp>
              <p:nvSpPr>
                <p:cNvPr id="1060" name="Minus 1059"/>
                <p:cNvSpPr/>
                <p:nvPr/>
              </p:nvSpPr>
              <p:spPr bwMode="auto">
                <a:xfrm>
                  <a:off x="8321390" y="1922235"/>
                  <a:ext cx="1036239" cy="5867177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61" name="Oval 1060"/>
                <p:cNvSpPr/>
                <p:nvPr/>
              </p:nvSpPr>
              <p:spPr bwMode="auto">
                <a:xfrm>
                  <a:off x="8462393" y="3866947"/>
                  <a:ext cx="1080834" cy="195931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054" name="Rectangle 105"/>
              <p:cNvSpPr>
                <a:spLocks noChangeArrowheads="1"/>
              </p:cNvSpPr>
              <p:nvPr/>
            </p:nvSpPr>
            <p:spPr bwMode="auto">
              <a:xfrm flipH="1">
                <a:off x="8361092" y="4611236"/>
                <a:ext cx="143145" cy="7125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5" name="Rectangle 243"/>
              <p:cNvSpPr>
                <a:spLocks noChangeArrowheads="1"/>
              </p:cNvSpPr>
              <p:nvPr/>
            </p:nvSpPr>
            <p:spPr bwMode="auto">
              <a:xfrm rot="19740000">
                <a:off x="8201127" y="4096544"/>
                <a:ext cx="152500" cy="603827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6" name="Rectangle 243"/>
              <p:cNvSpPr>
                <a:spLocks noChangeArrowheads="1"/>
              </p:cNvSpPr>
              <p:nvPr/>
            </p:nvSpPr>
            <p:spPr bwMode="auto">
              <a:xfrm rot="19740000">
                <a:off x="8036062" y="4202674"/>
                <a:ext cx="101755" cy="378981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>
                      <a:tint val="66000"/>
                      <a:satMod val="160000"/>
                    </a:srgbClr>
                  </a:gs>
                  <a:gs pos="50000">
                    <a:srgbClr val="66FF66">
                      <a:tint val="44500"/>
                      <a:satMod val="160000"/>
                    </a:srgbClr>
                  </a:gs>
                  <a:gs pos="100000">
                    <a:srgbClr val="66FF66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solidFill>
                  <a:srgbClr val="33FF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1057" name="Group 101"/>
              <p:cNvGrpSpPr/>
              <p:nvPr/>
            </p:nvGrpSpPr>
            <p:grpSpPr>
              <a:xfrm rot="19800000" flipH="1">
                <a:off x="7529908" y="1731224"/>
                <a:ext cx="1221789" cy="5867175"/>
                <a:chOff x="8321463" y="1922252"/>
                <a:chExt cx="1221789" cy="5867175"/>
              </a:xfrm>
            </p:grpSpPr>
            <p:sp>
              <p:nvSpPr>
                <p:cNvPr id="1058" name="Minus 1057"/>
                <p:cNvSpPr/>
                <p:nvPr/>
              </p:nvSpPr>
              <p:spPr bwMode="auto">
                <a:xfrm>
                  <a:off x="8321463" y="1922252"/>
                  <a:ext cx="1036239" cy="5867175"/>
                </a:xfrm>
                <a:prstGeom prst="mathMinus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59" name="Oval 1058"/>
                <p:cNvSpPr/>
                <p:nvPr/>
              </p:nvSpPr>
              <p:spPr bwMode="auto">
                <a:xfrm>
                  <a:off x="8462419" y="3866915"/>
                  <a:ext cx="1080833" cy="195931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51377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50" name="Curved Right Arrow 549"/>
            <p:cNvSpPr/>
            <p:nvPr/>
          </p:nvSpPr>
          <p:spPr bwMode="auto">
            <a:xfrm rot="13500000" flipV="1">
              <a:off x="4313369" y="3761655"/>
              <a:ext cx="90682" cy="213519"/>
            </a:xfrm>
            <a:prstGeom prst="curv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1385" tIns="25717" rIns="51385" bIns="25717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137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84" name="Text Box 313"/>
            <p:cNvSpPr txBox="1">
              <a:spLocks noChangeArrowheads="1"/>
            </p:cNvSpPr>
            <p:nvPr/>
          </p:nvSpPr>
          <p:spPr bwMode="auto">
            <a:xfrm>
              <a:off x="3245363" y="2724343"/>
              <a:ext cx="1119624" cy="43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MMAF released at </a:t>
              </a:r>
            </a:p>
            <a:p>
              <a:pPr marL="0" marR="0" lvl="0" indent="0" algn="l" defTabSz="5137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lysosome to </a:t>
              </a:r>
            </a:p>
            <a:p>
              <a:pPr marL="0" marR="0" lvl="0" indent="0" algn="l" defTabSz="5137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induce G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2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/M arrest </a:t>
              </a:r>
            </a:p>
            <a:p>
              <a:pPr marL="0" marR="0" lvl="0" indent="0" algn="l" defTabSz="5137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followed by apoptosis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905397" y="3376679"/>
              <a:ext cx="176870" cy="155702"/>
              <a:chOff x="5348448" y="4008656"/>
              <a:chExt cx="1507183" cy="1568312"/>
            </a:xfrm>
          </p:grpSpPr>
          <p:sp>
            <p:nvSpPr>
              <p:cNvPr id="557" name="Oval 306"/>
              <p:cNvSpPr>
                <a:spLocks noChangeArrowheads="1"/>
              </p:cNvSpPr>
              <p:nvPr/>
            </p:nvSpPr>
            <p:spPr bwMode="auto">
              <a:xfrm rot="2781523">
                <a:off x="5317884" y="4039220"/>
                <a:ext cx="1568312" cy="1507183"/>
              </a:xfrm>
              <a:prstGeom prst="ellipse">
                <a:avLst/>
              </a:prstGeom>
              <a:gradFill rotWithShape="1">
                <a:gsLst>
                  <a:gs pos="0">
                    <a:srgbClr val="FAFFC8"/>
                  </a:gs>
                  <a:gs pos="100000">
                    <a:srgbClr val="CDA2E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58" name="Oval 69"/>
              <p:cNvSpPr>
                <a:spLocks noChangeArrowheads="1"/>
              </p:cNvSpPr>
              <p:nvPr/>
            </p:nvSpPr>
            <p:spPr bwMode="auto">
              <a:xfrm>
                <a:off x="5873674" y="4800600"/>
                <a:ext cx="685800" cy="694456"/>
              </a:xfrm>
              <a:prstGeom prst="ellipse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59" name="Group 558"/>
            <p:cNvGrpSpPr/>
            <p:nvPr/>
          </p:nvGrpSpPr>
          <p:grpSpPr>
            <a:xfrm>
              <a:off x="7775032" y="3346744"/>
              <a:ext cx="176870" cy="155702"/>
              <a:chOff x="5348448" y="4008656"/>
              <a:chExt cx="1507183" cy="1568312"/>
            </a:xfrm>
          </p:grpSpPr>
          <p:sp>
            <p:nvSpPr>
              <p:cNvPr id="560" name="Oval 306"/>
              <p:cNvSpPr>
                <a:spLocks noChangeArrowheads="1"/>
              </p:cNvSpPr>
              <p:nvPr/>
            </p:nvSpPr>
            <p:spPr bwMode="auto">
              <a:xfrm rot="2781523">
                <a:off x="5317884" y="4039220"/>
                <a:ext cx="1568312" cy="1507183"/>
              </a:xfrm>
              <a:prstGeom prst="ellipse">
                <a:avLst/>
              </a:prstGeom>
              <a:gradFill rotWithShape="1">
                <a:gsLst>
                  <a:gs pos="0">
                    <a:srgbClr val="FAFFC8"/>
                  </a:gs>
                  <a:gs pos="100000">
                    <a:srgbClr val="CDA2E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61" name="Oval 69"/>
              <p:cNvSpPr>
                <a:spLocks noChangeArrowheads="1"/>
              </p:cNvSpPr>
              <p:nvPr/>
            </p:nvSpPr>
            <p:spPr bwMode="auto">
              <a:xfrm>
                <a:off x="5873674" y="4800600"/>
                <a:ext cx="685800" cy="694456"/>
              </a:xfrm>
              <a:prstGeom prst="ellipse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20" name="Group 419"/>
            <p:cNvGrpSpPr/>
            <p:nvPr/>
          </p:nvGrpSpPr>
          <p:grpSpPr>
            <a:xfrm>
              <a:off x="7012132" y="2298134"/>
              <a:ext cx="1236347" cy="1131623"/>
              <a:chOff x="6317832" y="1247899"/>
              <a:chExt cx="2376248" cy="2174983"/>
            </a:xfrm>
          </p:grpSpPr>
          <p:grpSp>
            <p:nvGrpSpPr>
              <p:cNvPr id="903" name="Group 269"/>
              <p:cNvGrpSpPr>
                <a:grpSpLocks/>
              </p:cNvGrpSpPr>
              <p:nvPr/>
            </p:nvGrpSpPr>
            <p:grpSpPr bwMode="auto">
              <a:xfrm rot="1860000">
                <a:off x="7248796" y="2209114"/>
                <a:ext cx="231620" cy="287279"/>
                <a:chOff x="6367461" y="1873315"/>
                <a:chExt cx="279403" cy="295726"/>
              </a:xfrm>
              <a:solidFill>
                <a:srgbClr val="FB5D05"/>
              </a:solidFill>
            </p:grpSpPr>
            <p:sp>
              <p:nvSpPr>
                <p:cNvPr id="954" name="Rounded Rectangle 953"/>
                <p:cNvSpPr/>
                <p:nvPr/>
              </p:nvSpPr>
              <p:spPr>
                <a:xfrm>
                  <a:off x="6478168" y="1873410"/>
                  <a:ext cx="57151" cy="108115"/>
                </a:xfrm>
                <a:prstGeom prst="roundRect">
                  <a:avLst/>
                </a:prstGeom>
                <a:grpFill/>
                <a:ln>
                  <a:solidFill>
                    <a:srgbClr val="FB5D05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5" name="Block Arc 954"/>
                <p:cNvSpPr/>
                <p:nvPr/>
              </p:nvSpPr>
              <p:spPr>
                <a:xfrm>
                  <a:off x="6358825" y="1974161"/>
                  <a:ext cx="279403" cy="189201"/>
                </a:xfrm>
                <a:prstGeom prst="blockArc">
                  <a:avLst/>
                </a:prstGeom>
                <a:grpFill/>
                <a:ln>
                  <a:solidFill>
                    <a:srgbClr val="FB5D05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" name="Group 690"/>
              <p:cNvGrpSpPr/>
              <p:nvPr/>
            </p:nvGrpSpPr>
            <p:grpSpPr>
              <a:xfrm>
                <a:off x="6317832" y="1547329"/>
                <a:ext cx="1728066" cy="1875553"/>
                <a:chOff x="6867755" y="1636919"/>
                <a:chExt cx="2189251" cy="2395273"/>
              </a:xfrm>
            </p:grpSpPr>
            <p:grpSp>
              <p:nvGrpSpPr>
                <p:cNvPr id="936" name="Group 74"/>
                <p:cNvGrpSpPr/>
                <p:nvPr/>
              </p:nvGrpSpPr>
              <p:grpSpPr>
                <a:xfrm rot="13140000">
                  <a:off x="7833311" y="1636919"/>
                  <a:ext cx="389008" cy="2206928"/>
                  <a:chOff x="8151670" y="1323984"/>
                  <a:chExt cx="1568464" cy="7063807"/>
                </a:xfrm>
              </p:grpSpPr>
              <p:sp>
                <p:nvSpPr>
                  <p:cNvPr id="952" name="Minus 951"/>
                  <p:cNvSpPr/>
                  <p:nvPr/>
                </p:nvSpPr>
                <p:spPr bwMode="auto">
                  <a:xfrm>
                    <a:off x="8151670" y="1323984"/>
                    <a:ext cx="1375703" cy="7063807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53" name="Oval 952"/>
                  <p:cNvSpPr/>
                  <p:nvPr/>
                </p:nvSpPr>
                <p:spPr bwMode="auto">
                  <a:xfrm>
                    <a:off x="8285224" y="3667255"/>
                    <a:ext cx="1434910" cy="235892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937" name="Rectangle 105"/>
                <p:cNvSpPr>
                  <a:spLocks noChangeArrowheads="1"/>
                </p:cNvSpPr>
                <p:nvPr/>
              </p:nvSpPr>
              <p:spPr bwMode="auto">
                <a:xfrm rot="13140000">
                  <a:off x="8066010" y="2662411"/>
                  <a:ext cx="35504" cy="22261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8" name="Rectangle 243"/>
                <p:cNvSpPr>
                  <a:spLocks noChangeArrowheads="1"/>
                </p:cNvSpPr>
                <p:nvPr/>
              </p:nvSpPr>
              <p:spPr bwMode="auto">
                <a:xfrm rot="15000000" flipH="1">
                  <a:off x="7923034" y="2840615"/>
                  <a:ext cx="37825" cy="18865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9" name="Rectangle 243"/>
                <p:cNvSpPr>
                  <a:spLocks noChangeArrowheads="1"/>
                </p:cNvSpPr>
                <p:nvPr/>
              </p:nvSpPr>
              <p:spPr bwMode="auto">
                <a:xfrm rot="15000000" flipH="1">
                  <a:off x="7888752" y="2845411"/>
                  <a:ext cx="25238" cy="11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940" name="Group 98"/>
                <p:cNvGrpSpPr/>
                <p:nvPr/>
              </p:nvGrpSpPr>
              <p:grpSpPr>
                <a:xfrm rot="14940000">
                  <a:off x="7766475" y="1706093"/>
                  <a:ext cx="391812" cy="2189251"/>
                  <a:chOff x="8146117" y="1352168"/>
                  <a:chExt cx="1579736" cy="7007211"/>
                </a:xfrm>
              </p:grpSpPr>
              <p:sp>
                <p:nvSpPr>
                  <p:cNvPr id="950" name="Minus 949"/>
                  <p:cNvSpPr/>
                  <p:nvPr/>
                </p:nvSpPr>
                <p:spPr bwMode="auto">
                  <a:xfrm>
                    <a:off x="8146117" y="1352168"/>
                    <a:ext cx="1386781" cy="7007211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51" name="Oval 950"/>
                  <p:cNvSpPr/>
                  <p:nvPr/>
                </p:nvSpPr>
                <p:spPr bwMode="auto">
                  <a:xfrm>
                    <a:off x="8279383" y="3676622"/>
                    <a:ext cx="1446470" cy="234002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941" name="Group 74"/>
                <p:cNvGrpSpPr/>
                <p:nvPr/>
              </p:nvGrpSpPr>
              <p:grpSpPr>
                <a:xfrm rot="13140000" flipH="1">
                  <a:off x="7976984" y="1753324"/>
                  <a:ext cx="389036" cy="2206928"/>
                  <a:chOff x="8151659" y="1323830"/>
                  <a:chExt cx="1568560" cy="7063812"/>
                </a:xfrm>
              </p:grpSpPr>
              <p:sp>
                <p:nvSpPr>
                  <p:cNvPr id="948" name="Minus 947"/>
                  <p:cNvSpPr/>
                  <p:nvPr/>
                </p:nvSpPr>
                <p:spPr bwMode="auto">
                  <a:xfrm>
                    <a:off x="8151659" y="1323830"/>
                    <a:ext cx="1375694" cy="7063812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49" name="Oval 948"/>
                  <p:cNvSpPr/>
                  <p:nvPr/>
                </p:nvSpPr>
                <p:spPr bwMode="auto">
                  <a:xfrm>
                    <a:off x="8285322" y="3667187"/>
                    <a:ext cx="1434897" cy="235893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942" name="Rectangle 105"/>
                <p:cNvSpPr>
                  <a:spLocks noChangeArrowheads="1"/>
                </p:cNvSpPr>
                <p:nvPr/>
              </p:nvSpPr>
              <p:spPr bwMode="auto">
                <a:xfrm rot="13140000" flipH="1">
                  <a:off x="8109514" y="2697640"/>
                  <a:ext cx="35504" cy="22261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3" name="Rectangle 243"/>
                <p:cNvSpPr>
                  <a:spLocks noChangeArrowheads="1"/>
                </p:cNvSpPr>
                <p:nvPr/>
              </p:nvSpPr>
              <p:spPr bwMode="auto">
                <a:xfrm rot="11280000">
                  <a:off x="8026404" y="2877024"/>
                  <a:ext cx="37825" cy="18865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4" name="Rectangle 243"/>
                <p:cNvSpPr>
                  <a:spLocks noChangeArrowheads="1"/>
                </p:cNvSpPr>
                <p:nvPr/>
              </p:nvSpPr>
              <p:spPr bwMode="auto">
                <a:xfrm rot="11280000">
                  <a:off x="8068168" y="2943401"/>
                  <a:ext cx="25238" cy="11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945" name="Group 101"/>
                <p:cNvGrpSpPr/>
                <p:nvPr/>
              </p:nvGrpSpPr>
              <p:grpSpPr>
                <a:xfrm rot="11340000" flipH="1">
                  <a:off x="7929740" y="1825264"/>
                  <a:ext cx="388987" cy="2206928"/>
                  <a:chOff x="8151932" y="1323981"/>
                  <a:chExt cx="1568183" cy="7063807"/>
                </a:xfrm>
              </p:grpSpPr>
              <p:sp>
                <p:nvSpPr>
                  <p:cNvPr id="946" name="Minus 945"/>
                  <p:cNvSpPr/>
                  <p:nvPr/>
                </p:nvSpPr>
                <p:spPr bwMode="auto">
                  <a:xfrm>
                    <a:off x="8151932" y="1323981"/>
                    <a:ext cx="1375528" cy="7063807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47" name="Oval 946"/>
                  <p:cNvSpPr/>
                  <p:nvPr/>
                </p:nvSpPr>
                <p:spPr bwMode="auto">
                  <a:xfrm>
                    <a:off x="8285378" y="3667203"/>
                    <a:ext cx="1434737" cy="235892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934" name="Freeform 933"/>
              <p:cNvSpPr/>
              <p:nvPr/>
            </p:nvSpPr>
            <p:spPr bwMode="auto">
              <a:xfrm rot="1020000" flipV="1">
                <a:off x="7086600" y="1524001"/>
                <a:ext cx="1607480" cy="855237"/>
              </a:xfrm>
              <a:custGeom>
                <a:avLst/>
                <a:gdLst>
                  <a:gd name="connsiteX0" fmla="*/ 68179 w 1463842"/>
                  <a:gd name="connsiteY0" fmla="*/ 51621 h 701327"/>
                  <a:gd name="connsiteX1" fmla="*/ 525379 w 1463842"/>
                  <a:gd name="connsiteY1" fmla="*/ 51621 h 701327"/>
                  <a:gd name="connsiteX2" fmla="*/ 573505 w 1463842"/>
                  <a:gd name="connsiteY2" fmla="*/ 99748 h 701327"/>
                  <a:gd name="connsiteX3" fmla="*/ 621632 w 1463842"/>
                  <a:gd name="connsiteY3" fmla="*/ 244127 h 701327"/>
                  <a:gd name="connsiteX4" fmla="*/ 717884 w 1463842"/>
                  <a:gd name="connsiteY4" fmla="*/ 388505 h 701327"/>
                  <a:gd name="connsiteX5" fmla="*/ 790074 w 1463842"/>
                  <a:gd name="connsiteY5" fmla="*/ 412569 h 701327"/>
                  <a:gd name="connsiteX6" fmla="*/ 934453 w 1463842"/>
                  <a:gd name="connsiteY6" fmla="*/ 436632 h 701327"/>
                  <a:gd name="connsiteX7" fmla="*/ 1030705 w 1463842"/>
                  <a:gd name="connsiteY7" fmla="*/ 412569 h 701327"/>
                  <a:gd name="connsiteX8" fmla="*/ 1102895 w 1463842"/>
                  <a:gd name="connsiteY8" fmla="*/ 292253 h 701327"/>
                  <a:gd name="connsiteX9" fmla="*/ 1151021 w 1463842"/>
                  <a:gd name="connsiteY9" fmla="*/ 220063 h 701327"/>
                  <a:gd name="connsiteX10" fmla="*/ 1175084 w 1463842"/>
                  <a:gd name="connsiteY10" fmla="*/ 147874 h 701327"/>
                  <a:gd name="connsiteX11" fmla="*/ 1319463 w 1463842"/>
                  <a:gd name="connsiteY11" fmla="*/ 99748 h 701327"/>
                  <a:gd name="connsiteX12" fmla="*/ 1415716 w 1463842"/>
                  <a:gd name="connsiteY12" fmla="*/ 220063 h 701327"/>
                  <a:gd name="connsiteX13" fmla="*/ 1463842 w 1463842"/>
                  <a:gd name="connsiteY13" fmla="*/ 364442 h 701327"/>
                  <a:gd name="connsiteX14" fmla="*/ 1439779 w 1463842"/>
                  <a:gd name="connsiteY14" fmla="*/ 581011 h 701327"/>
                  <a:gd name="connsiteX15" fmla="*/ 1367590 w 1463842"/>
                  <a:gd name="connsiteY15" fmla="*/ 653200 h 701327"/>
                  <a:gd name="connsiteX16" fmla="*/ 1126958 w 1463842"/>
                  <a:gd name="connsiteY16" fmla="*/ 701327 h 701327"/>
                  <a:gd name="connsiteX17" fmla="*/ 645695 w 1463842"/>
                  <a:gd name="connsiteY17" fmla="*/ 677263 h 701327"/>
                  <a:gd name="connsiteX18" fmla="*/ 477253 w 1463842"/>
                  <a:gd name="connsiteY18" fmla="*/ 629137 h 701327"/>
                  <a:gd name="connsiteX19" fmla="*/ 429126 w 1463842"/>
                  <a:gd name="connsiteY19" fmla="*/ 581011 h 701327"/>
                  <a:gd name="connsiteX20" fmla="*/ 356937 w 1463842"/>
                  <a:gd name="connsiteY20" fmla="*/ 340379 h 701327"/>
                  <a:gd name="connsiteX21" fmla="*/ 260684 w 1463842"/>
                  <a:gd name="connsiteY21" fmla="*/ 316316 h 701327"/>
                  <a:gd name="connsiteX22" fmla="*/ 188495 w 1463842"/>
                  <a:gd name="connsiteY22" fmla="*/ 292253 h 701327"/>
                  <a:gd name="connsiteX23" fmla="*/ 164432 w 1463842"/>
                  <a:gd name="connsiteY23" fmla="*/ 171937 h 701327"/>
                  <a:gd name="connsiteX24" fmla="*/ 116305 w 1463842"/>
                  <a:gd name="connsiteY24" fmla="*/ 123811 h 701327"/>
                  <a:gd name="connsiteX25" fmla="*/ 68179 w 1463842"/>
                  <a:gd name="connsiteY25" fmla="*/ 51621 h 70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63842" h="701327">
                    <a:moveTo>
                      <a:pt x="68179" y="51621"/>
                    </a:moveTo>
                    <a:cubicBezTo>
                      <a:pt x="136358" y="39589"/>
                      <a:pt x="232865" y="0"/>
                      <a:pt x="525379" y="51621"/>
                    </a:cubicBezTo>
                    <a:cubicBezTo>
                      <a:pt x="547721" y="55564"/>
                      <a:pt x="557463" y="83706"/>
                      <a:pt x="573505" y="99748"/>
                    </a:cubicBezTo>
                    <a:lnTo>
                      <a:pt x="621632" y="244127"/>
                    </a:lnTo>
                    <a:cubicBezTo>
                      <a:pt x="646860" y="319811"/>
                      <a:pt x="640634" y="337005"/>
                      <a:pt x="717884" y="388505"/>
                    </a:cubicBezTo>
                    <a:cubicBezTo>
                      <a:pt x="738989" y="402575"/>
                      <a:pt x="765313" y="407066"/>
                      <a:pt x="790074" y="412569"/>
                    </a:cubicBezTo>
                    <a:cubicBezTo>
                      <a:pt x="837702" y="423153"/>
                      <a:pt x="886327" y="428611"/>
                      <a:pt x="934453" y="436632"/>
                    </a:cubicBezTo>
                    <a:cubicBezTo>
                      <a:pt x="966537" y="428611"/>
                      <a:pt x="1001125" y="427359"/>
                      <a:pt x="1030705" y="412569"/>
                    </a:cubicBezTo>
                    <a:cubicBezTo>
                      <a:pt x="1093373" y="381235"/>
                      <a:pt x="1075452" y="347139"/>
                      <a:pt x="1102895" y="292253"/>
                    </a:cubicBezTo>
                    <a:cubicBezTo>
                      <a:pt x="1115829" y="266386"/>
                      <a:pt x="1138087" y="245930"/>
                      <a:pt x="1151021" y="220063"/>
                    </a:cubicBezTo>
                    <a:cubicBezTo>
                      <a:pt x="1162364" y="197376"/>
                      <a:pt x="1154444" y="162617"/>
                      <a:pt x="1175084" y="147874"/>
                    </a:cubicBezTo>
                    <a:cubicBezTo>
                      <a:pt x="1216364" y="118388"/>
                      <a:pt x="1319463" y="99748"/>
                      <a:pt x="1319463" y="99748"/>
                    </a:cubicBezTo>
                    <a:cubicBezTo>
                      <a:pt x="1428177" y="135986"/>
                      <a:pt x="1378787" y="96965"/>
                      <a:pt x="1415716" y="220063"/>
                    </a:cubicBezTo>
                    <a:cubicBezTo>
                      <a:pt x="1430293" y="268653"/>
                      <a:pt x="1463842" y="364442"/>
                      <a:pt x="1463842" y="364442"/>
                    </a:cubicBezTo>
                    <a:cubicBezTo>
                      <a:pt x="1455821" y="436632"/>
                      <a:pt x="1462748" y="512104"/>
                      <a:pt x="1439779" y="581011"/>
                    </a:cubicBezTo>
                    <a:cubicBezTo>
                      <a:pt x="1429018" y="613295"/>
                      <a:pt x="1397137" y="636316"/>
                      <a:pt x="1367590" y="653200"/>
                    </a:cubicBezTo>
                    <a:cubicBezTo>
                      <a:pt x="1338030" y="670091"/>
                      <a:pt x="1135737" y="699864"/>
                      <a:pt x="1126958" y="701327"/>
                    </a:cubicBezTo>
                    <a:cubicBezTo>
                      <a:pt x="966537" y="693306"/>
                      <a:pt x="805762" y="690602"/>
                      <a:pt x="645695" y="677263"/>
                    </a:cubicBezTo>
                    <a:cubicBezTo>
                      <a:pt x="605407" y="673906"/>
                      <a:pt x="519021" y="643060"/>
                      <a:pt x="477253" y="629137"/>
                    </a:cubicBezTo>
                    <a:cubicBezTo>
                      <a:pt x="461211" y="613095"/>
                      <a:pt x="440798" y="600465"/>
                      <a:pt x="429126" y="581011"/>
                    </a:cubicBezTo>
                    <a:cubicBezTo>
                      <a:pt x="372033" y="485857"/>
                      <a:pt x="445560" y="458543"/>
                      <a:pt x="356937" y="340379"/>
                    </a:cubicBezTo>
                    <a:cubicBezTo>
                      <a:pt x="337094" y="313922"/>
                      <a:pt x="292483" y="325401"/>
                      <a:pt x="260684" y="316316"/>
                    </a:cubicBezTo>
                    <a:cubicBezTo>
                      <a:pt x="236295" y="309348"/>
                      <a:pt x="212558" y="300274"/>
                      <a:pt x="188495" y="292253"/>
                    </a:cubicBezTo>
                    <a:cubicBezTo>
                      <a:pt x="180474" y="252148"/>
                      <a:pt x="180543" y="209530"/>
                      <a:pt x="164432" y="171937"/>
                    </a:cubicBezTo>
                    <a:cubicBezTo>
                      <a:pt x="155495" y="151084"/>
                      <a:pt x="127977" y="143265"/>
                      <a:pt x="116305" y="123811"/>
                    </a:cubicBezTo>
                    <a:cubicBezTo>
                      <a:pt x="103255" y="102061"/>
                      <a:pt x="0" y="63653"/>
                      <a:pt x="68179" y="51621"/>
                    </a:cubicBezTo>
                    <a:close/>
                  </a:path>
                </a:pathLst>
              </a:custGeom>
              <a:solidFill>
                <a:srgbClr val="7EF2F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906" name="Group 686"/>
              <p:cNvGrpSpPr/>
              <p:nvPr/>
            </p:nvGrpSpPr>
            <p:grpSpPr>
              <a:xfrm>
                <a:off x="6871420" y="1247899"/>
                <a:ext cx="1728063" cy="1863608"/>
                <a:chOff x="7346183" y="1894222"/>
                <a:chExt cx="2189245" cy="2379989"/>
              </a:xfrm>
            </p:grpSpPr>
            <p:grpSp>
              <p:nvGrpSpPr>
                <p:cNvPr id="913" name="Group 269"/>
                <p:cNvGrpSpPr>
                  <a:grpSpLocks/>
                </p:cNvGrpSpPr>
                <p:nvPr/>
              </p:nvGrpSpPr>
              <p:grpSpPr bwMode="auto">
                <a:xfrm rot="900000">
                  <a:off x="8502175" y="2711644"/>
                  <a:ext cx="293434" cy="366882"/>
                  <a:chOff x="6367461" y="1873315"/>
                  <a:chExt cx="279403" cy="295726"/>
                </a:xfrm>
                <a:solidFill>
                  <a:srgbClr val="FB5D05"/>
                </a:solidFill>
              </p:grpSpPr>
              <p:sp>
                <p:nvSpPr>
                  <p:cNvPr id="932" name="Rounded Rectangle 931"/>
                  <p:cNvSpPr/>
                  <p:nvPr/>
                </p:nvSpPr>
                <p:spPr>
                  <a:xfrm>
                    <a:off x="6478168" y="1873410"/>
                    <a:ext cx="57151" cy="108115"/>
                  </a:xfrm>
                  <a:prstGeom prst="roundRect">
                    <a:avLst/>
                  </a:prstGeom>
                  <a:grpFill/>
                  <a:ln>
                    <a:solidFill>
                      <a:srgbClr val="FB5D05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51377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Block Arc 932"/>
                  <p:cNvSpPr/>
                  <p:nvPr/>
                </p:nvSpPr>
                <p:spPr>
                  <a:xfrm>
                    <a:off x="6358825" y="1974161"/>
                    <a:ext cx="279403" cy="189201"/>
                  </a:xfrm>
                  <a:prstGeom prst="blockArc">
                    <a:avLst/>
                  </a:prstGeom>
                  <a:grpFill/>
                  <a:ln>
                    <a:solidFill>
                      <a:srgbClr val="FB5D05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51377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4" name="Group 74"/>
                <p:cNvGrpSpPr/>
                <p:nvPr/>
              </p:nvGrpSpPr>
              <p:grpSpPr>
                <a:xfrm rot="12660000">
                  <a:off x="8302606" y="1894222"/>
                  <a:ext cx="389036" cy="2206901"/>
                  <a:chOff x="8151694" y="1323985"/>
                  <a:chExt cx="1568488" cy="7063738"/>
                </a:xfrm>
              </p:grpSpPr>
              <p:sp>
                <p:nvSpPr>
                  <p:cNvPr id="930" name="Minus 929"/>
                  <p:cNvSpPr/>
                  <p:nvPr/>
                </p:nvSpPr>
                <p:spPr bwMode="auto">
                  <a:xfrm>
                    <a:off x="8151694" y="1323985"/>
                    <a:ext cx="1375624" cy="7063738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31" name="Oval 930"/>
                  <p:cNvSpPr/>
                  <p:nvPr/>
                </p:nvSpPr>
                <p:spPr bwMode="auto">
                  <a:xfrm>
                    <a:off x="8285353" y="3667263"/>
                    <a:ext cx="1434829" cy="235890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915" name="Rectangle 105"/>
                <p:cNvSpPr>
                  <a:spLocks noChangeArrowheads="1"/>
                </p:cNvSpPr>
                <p:nvPr/>
              </p:nvSpPr>
              <p:spPr bwMode="auto">
                <a:xfrm rot="12660000">
                  <a:off x="8539542" y="2911666"/>
                  <a:ext cx="35504" cy="22261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6" name="Rectangle 243"/>
                <p:cNvSpPr>
                  <a:spLocks noChangeArrowheads="1"/>
                </p:cNvSpPr>
                <p:nvPr/>
              </p:nvSpPr>
              <p:spPr bwMode="auto">
                <a:xfrm rot="14520000" flipH="1">
                  <a:off x="8413802" y="3061200"/>
                  <a:ext cx="37825" cy="18865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7" name="Rectangle 243"/>
                <p:cNvSpPr>
                  <a:spLocks noChangeArrowheads="1"/>
                </p:cNvSpPr>
                <p:nvPr/>
              </p:nvSpPr>
              <p:spPr bwMode="auto">
                <a:xfrm rot="14520000" flipH="1">
                  <a:off x="8375693" y="3071938"/>
                  <a:ext cx="25238" cy="11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918" name="Group 98"/>
                <p:cNvGrpSpPr/>
                <p:nvPr/>
              </p:nvGrpSpPr>
              <p:grpSpPr>
                <a:xfrm rot="14460000">
                  <a:off x="8244908" y="1971867"/>
                  <a:ext cx="391795" cy="2189245"/>
                  <a:chOff x="8146172" y="1352183"/>
                  <a:chExt cx="1579586" cy="7007204"/>
                </a:xfrm>
              </p:grpSpPr>
              <p:sp>
                <p:nvSpPr>
                  <p:cNvPr id="928" name="Minus 927"/>
                  <p:cNvSpPr/>
                  <p:nvPr/>
                </p:nvSpPr>
                <p:spPr bwMode="auto">
                  <a:xfrm>
                    <a:off x="8146172" y="1352183"/>
                    <a:ext cx="1386698" cy="7007204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29" name="Oval 928"/>
                  <p:cNvSpPr/>
                  <p:nvPr/>
                </p:nvSpPr>
                <p:spPr bwMode="auto">
                  <a:xfrm>
                    <a:off x="8279380" y="3676660"/>
                    <a:ext cx="1446378" cy="234002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919" name="Group 74"/>
                <p:cNvGrpSpPr/>
                <p:nvPr/>
              </p:nvGrpSpPr>
              <p:grpSpPr>
                <a:xfrm rot="12660000" flipH="1">
                  <a:off x="8461338" y="1989618"/>
                  <a:ext cx="389028" cy="2206900"/>
                  <a:chOff x="8151603" y="1323933"/>
                  <a:chExt cx="1568418" cy="7063713"/>
                </a:xfrm>
              </p:grpSpPr>
              <p:sp>
                <p:nvSpPr>
                  <p:cNvPr id="926" name="Minus 925"/>
                  <p:cNvSpPr/>
                  <p:nvPr/>
                </p:nvSpPr>
                <p:spPr bwMode="auto">
                  <a:xfrm>
                    <a:off x="8151603" y="1323933"/>
                    <a:ext cx="1375591" cy="7063713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27" name="Oval 926"/>
                  <p:cNvSpPr/>
                  <p:nvPr/>
                </p:nvSpPr>
                <p:spPr bwMode="auto">
                  <a:xfrm>
                    <a:off x="8285228" y="3667188"/>
                    <a:ext cx="1434793" cy="2358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920" name="Rectangle 105"/>
                <p:cNvSpPr>
                  <a:spLocks noChangeArrowheads="1"/>
                </p:cNvSpPr>
                <p:nvPr/>
              </p:nvSpPr>
              <p:spPr bwMode="auto">
                <a:xfrm rot="12660000" flipH="1">
                  <a:off x="8587526" y="2940498"/>
                  <a:ext cx="35504" cy="22261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1" name="Rectangle 243"/>
                <p:cNvSpPr>
                  <a:spLocks noChangeArrowheads="1"/>
                </p:cNvSpPr>
                <p:nvPr/>
              </p:nvSpPr>
              <p:spPr bwMode="auto">
                <a:xfrm rot="10800000">
                  <a:off x="8527815" y="3129706"/>
                  <a:ext cx="37825" cy="18865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2" name="Rectangle 243"/>
                <p:cNvSpPr>
                  <a:spLocks noChangeArrowheads="1"/>
                </p:cNvSpPr>
                <p:nvPr/>
              </p:nvSpPr>
              <p:spPr bwMode="auto">
                <a:xfrm rot="10800000">
                  <a:off x="8573583" y="3190842"/>
                  <a:ext cx="25238" cy="11840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6FF66">
                        <a:tint val="66000"/>
                        <a:satMod val="160000"/>
                      </a:srgbClr>
                    </a:gs>
                    <a:gs pos="50000">
                      <a:srgbClr val="66FF66">
                        <a:tint val="44500"/>
                        <a:satMod val="160000"/>
                      </a:srgbClr>
                    </a:gs>
                    <a:gs pos="100000">
                      <a:srgbClr val="66FF66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>
                  <a:solidFill>
                    <a:srgbClr val="33FF3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923" name="Group 101"/>
                <p:cNvGrpSpPr/>
                <p:nvPr/>
              </p:nvGrpSpPr>
              <p:grpSpPr>
                <a:xfrm rot="10860000" flipH="1">
                  <a:off x="8424664" y="2067310"/>
                  <a:ext cx="389040" cy="2206901"/>
                  <a:chOff x="8151872" y="1324330"/>
                  <a:chExt cx="1568259" cy="7063718"/>
                </a:xfrm>
              </p:grpSpPr>
              <p:sp>
                <p:nvSpPr>
                  <p:cNvPr id="924" name="Minus 923"/>
                  <p:cNvSpPr/>
                  <p:nvPr/>
                </p:nvSpPr>
                <p:spPr bwMode="auto">
                  <a:xfrm>
                    <a:off x="8151872" y="1324330"/>
                    <a:ext cx="1375409" cy="7063718"/>
                  </a:xfrm>
                  <a:prstGeom prst="mathMinus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925" name="Oval 924"/>
                  <p:cNvSpPr/>
                  <p:nvPr/>
                </p:nvSpPr>
                <p:spPr bwMode="auto">
                  <a:xfrm>
                    <a:off x="8285521" y="3667247"/>
                    <a:ext cx="1434610" cy="235889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51435" tIns="25718" rIns="51435" bIns="25718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51377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907" name="Group 506"/>
              <p:cNvGrpSpPr>
                <a:grpSpLocks/>
              </p:cNvGrpSpPr>
              <p:nvPr/>
            </p:nvGrpSpPr>
            <p:grpSpPr bwMode="auto">
              <a:xfrm rot="2040000">
                <a:off x="8110069" y="1915053"/>
                <a:ext cx="139505" cy="342880"/>
                <a:chOff x="4704" y="2283"/>
                <a:chExt cx="176" cy="305"/>
              </a:xfrm>
              <a:solidFill>
                <a:srgbClr val="FB5D05"/>
              </a:solidFill>
            </p:grpSpPr>
            <p:sp>
              <p:nvSpPr>
                <p:cNvPr id="911" name="AutoShape 507"/>
                <p:cNvSpPr>
                  <a:spLocks noChangeArrowheads="1"/>
                </p:cNvSpPr>
                <p:nvPr/>
              </p:nvSpPr>
              <p:spPr bwMode="auto">
                <a:xfrm rot="-939872">
                  <a:off x="4715" y="2286"/>
                  <a:ext cx="80" cy="232"/>
                </a:xfrm>
                <a:prstGeom prst="pentagon">
                  <a:avLst/>
                </a:prstGeom>
                <a:grpFill/>
                <a:ln w="9525">
                  <a:solidFill>
                    <a:srgbClr val="FB5D05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912" name="AutoShape 508"/>
                <p:cNvSpPr>
                  <a:spLocks noChangeArrowheads="1"/>
                </p:cNvSpPr>
                <p:nvPr/>
              </p:nvSpPr>
              <p:spPr bwMode="auto">
                <a:xfrm rot="4460128">
                  <a:off x="4736" y="2447"/>
                  <a:ext cx="107" cy="176"/>
                </a:xfrm>
                <a:prstGeom prst="moon">
                  <a:avLst>
                    <a:gd name="adj" fmla="val 50000"/>
                  </a:avLst>
                </a:prstGeom>
                <a:grpFill/>
                <a:ln w="9525">
                  <a:solidFill>
                    <a:srgbClr val="FB5D05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grpSp>
            <p:nvGrpSpPr>
              <p:cNvPr id="908" name="Group 269"/>
              <p:cNvGrpSpPr>
                <a:grpSpLocks/>
              </p:cNvGrpSpPr>
              <p:nvPr/>
            </p:nvGrpSpPr>
            <p:grpSpPr bwMode="auto">
              <a:xfrm rot="1860000">
                <a:off x="8241548" y="2393651"/>
                <a:ext cx="231620" cy="287279"/>
                <a:chOff x="6367461" y="1873315"/>
                <a:chExt cx="279403" cy="295726"/>
              </a:xfrm>
              <a:solidFill>
                <a:srgbClr val="FB5D05"/>
              </a:solidFill>
            </p:grpSpPr>
            <p:sp>
              <p:nvSpPr>
                <p:cNvPr id="909" name="Rounded Rectangle 908"/>
                <p:cNvSpPr/>
                <p:nvPr/>
              </p:nvSpPr>
              <p:spPr>
                <a:xfrm>
                  <a:off x="6478168" y="1873410"/>
                  <a:ext cx="57151" cy="108115"/>
                </a:xfrm>
                <a:prstGeom prst="roundRect">
                  <a:avLst/>
                </a:prstGeom>
                <a:grpFill/>
                <a:ln>
                  <a:solidFill>
                    <a:srgbClr val="FB5D05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0" name="Block Arc 909"/>
                <p:cNvSpPr/>
                <p:nvPr/>
              </p:nvSpPr>
              <p:spPr>
                <a:xfrm>
                  <a:off x="6358825" y="1974161"/>
                  <a:ext cx="279403" cy="189201"/>
                </a:xfrm>
                <a:prstGeom prst="blockArc">
                  <a:avLst/>
                </a:prstGeom>
                <a:grpFill/>
                <a:ln>
                  <a:solidFill>
                    <a:srgbClr val="FB5D05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2" name="Freeform 561"/>
              <p:cNvSpPr/>
              <p:nvPr/>
            </p:nvSpPr>
            <p:spPr bwMode="auto">
              <a:xfrm rot="1020000" flipV="1">
                <a:off x="7920810" y="1662327"/>
                <a:ext cx="383581" cy="209275"/>
              </a:xfrm>
              <a:custGeom>
                <a:avLst/>
                <a:gdLst>
                  <a:gd name="connsiteX0" fmla="*/ 329609 w 1767510"/>
                  <a:gd name="connsiteY0" fmla="*/ 119195 h 1193084"/>
                  <a:gd name="connsiteX1" fmla="*/ 297711 w 1767510"/>
                  <a:gd name="connsiteY1" fmla="*/ 129828 h 1193084"/>
                  <a:gd name="connsiteX2" fmla="*/ 202018 w 1767510"/>
                  <a:gd name="connsiteY2" fmla="*/ 214888 h 1193084"/>
                  <a:gd name="connsiteX3" fmla="*/ 180753 w 1767510"/>
                  <a:gd name="connsiteY3" fmla="*/ 236154 h 1193084"/>
                  <a:gd name="connsiteX4" fmla="*/ 127591 w 1767510"/>
                  <a:gd name="connsiteY4" fmla="*/ 289316 h 1193084"/>
                  <a:gd name="connsiteX5" fmla="*/ 106325 w 1767510"/>
                  <a:gd name="connsiteY5" fmla="*/ 427540 h 1193084"/>
                  <a:gd name="connsiteX6" fmla="*/ 53163 w 1767510"/>
                  <a:gd name="connsiteY6" fmla="*/ 523233 h 1193084"/>
                  <a:gd name="connsiteX7" fmla="*/ 31898 w 1767510"/>
                  <a:gd name="connsiteY7" fmla="*/ 555130 h 1193084"/>
                  <a:gd name="connsiteX8" fmla="*/ 0 w 1767510"/>
                  <a:gd name="connsiteY8" fmla="*/ 618926 h 1193084"/>
                  <a:gd name="connsiteX9" fmla="*/ 31898 w 1767510"/>
                  <a:gd name="connsiteY9" fmla="*/ 640191 h 1193084"/>
                  <a:gd name="connsiteX10" fmla="*/ 95693 w 1767510"/>
                  <a:gd name="connsiteY10" fmla="*/ 650823 h 1193084"/>
                  <a:gd name="connsiteX11" fmla="*/ 95693 w 1767510"/>
                  <a:gd name="connsiteY11" fmla="*/ 884740 h 1193084"/>
                  <a:gd name="connsiteX12" fmla="*/ 159488 w 1767510"/>
                  <a:gd name="connsiteY12" fmla="*/ 916637 h 1193084"/>
                  <a:gd name="connsiteX13" fmla="*/ 287079 w 1767510"/>
                  <a:gd name="connsiteY13" fmla="*/ 916637 h 1193084"/>
                  <a:gd name="connsiteX14" fmla="*/ 308344 w 1767510"/>
                  <a:gd name="connsiteY14" fmla="*/ 980433 h 1193084"/>
                  <a:gd name="connsiteX15" fmla="*/ 329609 w 1767510"/>
                  <a:gd name="connsiteY15" fmla="*/ 1044228 h 1193084"/>
                  <a:gd name="connsiteX16" fmla="*/ 404037 w 1767510"/>
                  <a:gd name="connsiteY16" fmla="*/ 1118656 h 1193084"/>
                  <a:gd name="connsiteX17" fmla="*/ 457200 w 1767510"/>
                  <a:gd name="connsiteY17" fmla="*/ 1129288 h 1193084"/>
                  <a:gd name="connsiteX18" fmla="*/ 616688 w 1767510"/>
                  <a:gd name="connsiteY18" fmla="*/ 1118656 h 1193084"/>
                  <a:gd name="connsiteX19" fmla="*/ 712381 w 1767510"/>
                  <a:gd name="connsiteY19" fmla="*/ 1108023 h 1193084"/>
                  <a:gd name="connsiteX20" fmla="*/ 818707 w 1767510"/>
                  <a:gd name="connsiteY20" fmla="*/ 1118656 h 1193084"/>
                  <a:gd name="connsiteX21" fmla="*/ 850604 w 1767510"/>
                  <a:gd name="connsiteY21" fmla="*/ 1139921 h 1193084"/>
                  <a:gd name="connsiteX22" fmla="*/ 882502 w 1767510"/>
                  <a:gd name="connsiteY22" fmla="*/ 1150554 h 1193084"/>
                  <a:gd name="connsiteX23" fmla="*/ 946298 w 1767510"/>
                  <a:gd name="connsiteY23" fmla="*/ 1193084 h 1193084"/>
                  <a:gd name="connsiteX24" fmla="*/ 1084521 w 1767510"/>
                  <a:gd name="connsiteY24" fmla="*/ 1171819 h 1193084"/>
                  <a:gd name="connsiteX25" fmla="*/ 1180214 w 1767510"/>
                  <a:gd name="connsiteY25" fmla="*/ 1118656 h 1193084"/>
                  <a:gd name="connsiteX26" fmla="*/ 1233377 w 1767510"/>
                  <a:gd name="connsiteY26" fmla="*/ 1076126 h 1193084"/>
                  <a:gd name="connsiteX27" fmla="*/ 1286539 w 1767510"/>
                  <a:gd name="connsiteY27" fmla="*/ 1033595 h 1193084"/>
                  <a:gd name="connsiteX28" fmla="*/ 1414130 w 1767510"/>
                  <a:gd name="connsiteY28" fmla="*/ 1044228 h 1193084"/>
                  <a:gd name="connsiteX29" fmla="*/ 1424763 w 1767510"/>
                  <a:gd name="connsiteY29" fmla="*/ 1076126 h 1193084"/>
                  <a:gd name="connsiteX30" fmla="*/ 1456660 w 1767510"/>
                  <a:gd name="connsiteY30" fmla="*/ 1097391 h 1193084"/>
                  <a:gd name="connsiteX31" fmla="*/ 1520456 w 1767510"/>
                  <a:gd name="connsiteY31" fmla="*/ 1086758 h 1193084"/>
                  <a:gd name="connsiteX32" fmla="*/ 1531088 w 1767510"/>
                  <a:gd name="connsiteY32" fmla="*/ 991065 h 1193084"/>
                  <a:gd name="connsiteX33" fmla="*/ 1456660 w 1767510"/>
                  <a:gd name="connsiteY33" fmla="*/ 980433 h 1193084"/>
                  <a:gd name="connsiteX34" fmla="*/ 1446028 w 1767510"/>
                  <a:gd name="connsiteY34" fmla="*/ 937902 h 1193084"/>
                  <a:gd name="connsiteX35" fmla="*/ 1509823 w 1767510"/>
                  <a:gd name="connsiteY35" fmla="*/ 916637 h 1193084"/>
                  <a:gd name="connsiteX36" fmla="*/ 1552353 w 1767510"/>
                  <a:gd name="connsiteY36" fmla="*/ 906005 h 1193084"/>
                  <a:gd name="connsiteX37" fmla="*/ 1605516 w 1767510"/>
                  <a:gd name="connsiteY37" fmla="*/ 895372 h 1193084"/>
                  <a:gd name="connsiteX38" fmla="*/ 1637414 w 1767510"/>
                  <a:gd name="connsiteY38" fmla="*/ 884740 h 1193084"/>
                  <a:gd name="connsiteX39" fmla="*/ 1573618 w 1767510"/>
                  <a:gd name="connsiteY39" fmla="*/ 874107 h 1193084"/>
                  <a:gd name="connsiteX40" fmla="*/ 1509823 w 1767510"/>
                  <a:gd name="connsiteY40" fmla="*/ 863475 h 1193084"/>
                  <a:gd name="connsiteX41" fmla="*/ 1520456 w 1767510"/>
                  <a:gd name="connsiteY41" fmla="*/ 831577 h 1193084"/>
                  <a:gd name="connsiteX42" fmla="*/ 1584251 w 1767510"/>
                  <a:gd name="connsiteY42" fmla="*/ 789047 h 1193084"/>
                  <a:gd name="connsiteX43" fmla="*/ 1616149 w 1767510"/>
                  <a:gd name="connsiteY43" fmla="*/ 767782 h 1193084"/>
                  <a:gd name="connsiteX44" fmla="*/ 1648046 w 1767510"/>
                  <a:gd name="connsiteY44" fmla="*/ 757149 h 1193084"/>
                  <a:gd name="connsiteX45" fmla="*/ 1679944 w 1767510"/>
                  <a:gd name="connsiteY45" fmla="*/ 735884 h 1193084"/>
                  <a:gd name="connsiteX46" fmla="*/ 1743739 w 1767510"/>
                  <a:gd name="connsiteY46" fmla="*/ 714619 h 1193084"/>
                  <a:gd name="connsiteX47" fmla="*/ 1765004 w 1767510"/>
                  <a:gd name="connsiteY47" fmla="*/ 682721 h 1193084"/>
                  <a:gd name="connsiteX48" fmla="*/ 1733107 w 1767510"/>
                  <a:gd name="connsiteY48" fmla="*/ 661456 h 1193084"/>
                  <a:gd name="connsiteX49" fmla="*/ 1509823 w 1767510"/>
                  <a:gd name="connsiteY49" fmla="*/ 672088 h 1193084"/>
                  <a:gd name="connsiteX50" fmla="*/ 1435395 w 1767510"/>
                  <a:gd name="connsiteY50" fmla="*/ 661456 h 1193084"/>
                  <a:gd name="connsiteX51" fmla="*/ 1456660 w 1767510"/>
                  <a:gd name="connsiteY51" fmla="*/ 597661 h 1193084"/>
                  <a:gd name="connsiteX52" fmla="*/ 1499191 w 1767510"/>
                  <a:gd name="connsiteY52" fmla="*/ 533865 h 1193084"/>
                  <a:gd name="connsiteX53" fmla="*/ 1573618 w 1767510"/>
                  <a:gd name="connsiteY53" fmla="*/ 448805 h 1193084"/>
                  <a:gd name="connsiteX54" fmla="*/ 1594884 w 1767510"/>
                  <a:gd name="connsiteY54" fmla="*/ 363744 h 1193084"/>
                  <a:gd name="connsiteX55" fmla="*/ 1584251 w 1767510"/>
                  <a:gd name="connsiteY55" fmla="*/ 246786 h 1193084"/>
                  <a:gd name="connsiteX56" fmla="*/ 1531088 w 1767510"/>
                  <a:gd name="connsiteY56" fmla="*/ 193623 h 1193084"/>
                  <a:gd name="connsiteX57" fmla="*/ 1382232 w 1767510"/>
                  <a:gd name="connsiteY57" fmla="*/ 161726 h 1193084"/>
                  <a:gd name="connsiteX58" fmla="*/ 1371600 w 1767510"/>
                  <a:gd name="connsiteY58" fmla="*/ 76665 h 1193084"/>
                  <a:gd name="connsiteX59" fmla="*/ 1307804 w 1767510"/>
                  <a:gd name="connsiteY59" fmla="*/ 34135 h 1193084"/>
                  <a:gd name="connsiteX60" fmla="*/ 1244009 w 1767510"/>
                  <a:gd name="connsiteY60" fmla="*/ 2237 h 1193084"/>
                  <a:gd name="connsiteX61" fmla="*/ 1233377 w 1767510"/>
                  <a:gd name="connsiteY61" fmla="*/ 66033 h 1193084"/>
                  <a:gd name="connsiteX62" fmla="*/ 1222744 w 1767510"/>
                  <a:gd name="connsiteY62" fmla="*/ 119195 h 1193084"/>
                  <a:gd name="connsiteX63" fmla="*/ 1190846 w 1767510"/>
                  <a:gd name="connsiteY63" fmla="*/ 108563 h 1193084"/>
                  <a:gd name="connsiteX64" fmla="*/ 1127051 w 1767510"/>
                  <a:gd name="connsiteY64" fmla="*/ 23502 h 1193084"/>
                  <a:gd name="connsiteX65" fmla="*/ 1095153 w 1767510"/>
                  <a:gd name="connsiteY65" fmla="*/ 12870 h 1193084"/>
                  <a:gd name="connsiteX66" fmla="*/ 1052623 w 1767510"/>
                  <a:gd name="connsiteY66" fmla="*/ 23502 h 1193084"/>
                  <a:gd name="connsiteX67" fmla="*/ 1031358 w 1767510"/>
                  <a:gd name="connsiteY67" fmla="*/ 44768 h 1193084"/>
                  <a:gd name="connsiteX68" fmla="*/ 967563 w 1767510"/>
                  <a:gd name="connsiteY68" fmla="*/ 76665 h 1193084"/>
                  <a:gd name="connsiteX69" fmla="*/ 871870 w 1767510"/>
                  <a:gd name="connsiteY69" fmla="*/ 119195 h 1193084"/>
                  <a:gd name="connsiteX70" fmla="*/ 839972 w 1767510"/>
                  <a:gd name="connsiteY70" fmla="*/ 129828 h 1193084"/>
                  <a:gd name="connsiteX71" fmla="*/ 808074 w 1767510"/>
                  <a:gd name="connsiteY71" fmla="*/ 140461 h 1193084"/>
                  <a:gd name="connsiteX72" fmla="*/ 776177 w 1767510"/>
                  <a:gd name="connsiteY72" fmla="*/ 129828 h 1193084"/>
                  <a:gd name="connsiteX73" fmla="*/ 765544 w 1767510"/>
                  <a:gd name="connsiteY73" fmla="*/ 97930 h 1193084"/>
                  <a:gd name="connsiteX74" fmla="*/ 754911 w 1767510"/>
                  <a:gd name="connsiteY74" fmla="*/ 23502 h 1193084"/>
                  <a:gd name="connsiteX75" fmla="*/ 648586 w 1767510"/>
                  <a:gd name="connsiteY75" fmla="*/ 55400 h 1193084"/>
                  <a:gd name="connsiteX76" fmla="*/ 637953 w 1767510"/>
                  <a:gd name="connsiteY76" fmla="*/ 87298 h 1193084"/>
                  <a:gd name="connsiteX77" fmla="*/ 574158 w 1767510"/>
                  <a:gd name="connsiteY77" fmla="*/ 108563 h 1193084"/>
                  <a:gd name="connsiteX78" fmla="*/ 329609 w 1767510"/>
                  <a:gd name="connsiteY78" fmla="*/ 108563 h 1193084"/>
                  <a:gd name="connsiteX79" fmla="*/ 329609 w 1767510"/>
                  <a:gd name="connsiteY79" fmla="*/ 119195 h 1193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767510" h="1193084">
                    <a:moveTo>
                      <a:pt x="329609" y="119195"/>
                    </a:moveTo>
                    <a:cubicBezTo>
                      <a:pt x="324293" y="122739"/>
                      <a:pt x="307736" y="124816"/>
                      <a:pt x="297711" y="129828"/>
                    </a:cubicBezTo>
                    <a:cubicBezTo>
                      <a:pt x="259766" y="148801"/>
                      <a:pt x="230194" y="186712"/>
                      <a:pt x="202018" y="214888"/>
                    </a:cubicBezTo>
                    <a:cubicBezTo>
                      <a:pt x="194929" y="221977"/>
                      <a:pt x="186314" y="227813"/>
                      <a:pt x="180753" y="236154"/>
                    </a:cubicBezTo>
                    <a:cubicBezTo>
                      <a:pt x="152400" y="278683"/>
                      <a:pt x="170120" y="260963"/>
                      <a:pt x="127591" y="289316"/>
                    </a:cubicBezTo>
                    <a:cubicBezTo>
                      <a:pt x="100811" y="396434"/>
                      <a:pt x="136939" y="243856"/>
                      <a:pt x="106325" y="427540"/>
                    </a:cubicBezTo>
                    <a:cubicBezTo>
                      <a:pt x="100087" y="464969"/>
                      <a:pt x="73460" y="492787"/>
                      <a:pt x="53163" y="523233"/>
                    </a:cubicBezTo>
                    <a:cubicBezTo>
                      <a:pt x="46075" y="533865"/>
                      <a:pt x="35939" y="543007"/>
                      <a:pt x="31898" y="555130"/>
                    </a:cubicBezTo>
                    <a:cubicBezTo>
                      <a:pt x="17224" y="599151"/>
                      <a:pt x="27482" y="577702"/>
                      <a:pt x="0" y="618926"/>
                    </a:cubicBezTo>
                    <a:cubicBezTo>
                      <a:pt x="10633" y="626014"/>
                      <a:pt x="19293" y="638090"/>
                      <a:pt x="31898" y="640191"/>
                    </a:cubicBezTo>
                    <a:cubicBezTo>
                      <a:pt x="119939" y="654864"/>
                      <a:pt x="4277" y="589880"/>
                      <a:pt x="95693" y="650823"/>
                    </a:cubicBezTo>
                    <a:cubicBezTo>
                      <a:pt x="92775" y="691674"/>
                      <a:pt x="73289" y="828730"/>
                      <a:pt x="95693" y="884740"/>
                    </a:cubicBezTo>
                    <a:cubicBezTo>
                      <a:pt x="102035" y="900595"/>
                      <a:pt x="146060" y="912161"/>
                      <a:pt x="159488" y="916637"/>
                    </a:cubicBezTo>
                    <a:cubicBezTo>
                      <a:pt x="161559" y="916378"/>
                      <a:pt x="266685" y="892843"/>
                      <a:pt x="287079" y="916637"/>
                    </a:cubicBezTo>
                    <a:cubicBezTo>
                      <a:pt x="301667" y="933656"/>
                      <a:pt x="301255" y="959168"/>
                      <a:pt x="308344" y="980433"/>
                    </a:cubicBezTo>
                    <a:lnTo>
                      <a:pt x="329609" y="1044228"/>
                    </a:lnTo>
                    <a:cubicBezTo>
                      <a:pt x="342979" y="1084338"/>
                      <a:pt x="343105" y="1106470"/>
                      <a:pt x="404037" y="1118656"/>
                    </a:cubicBezTo>
                    <a:lnTo>
                      <a:pt x="457200" y="1129288"/>
                    </a:lnTo>
                    <a:lnTo>
                      <a:pt x="616688" y="1118656"/>
                    </a:lnTo>
                    <a:cubicBezTo>
                      <a:pt x="648671" y="1115991"/>
                      <a:pt x="680287" y="1108023"/>
                      <a:pt x="712381" y="1108023"/>
                    </a:cubicBezTo>
                    <a:cubicBezTo>
                      <a:pt x="748000" y="1108023"/>
                      <a:pt x="783265" y="1115112"/>
                      <a:pt x="818707" y="1118656"/>
                    </a:cubicBezTo>
                    <a:cubicBezTo>
                      <a:pt x="829339" y="1125744"/>
                      <a:pt x="839175" y="1134206"/>
                      <a:pt x="850604" y="1139921"/>
                    </a:cubicBezTo>
                    <a:cubicBezTo>
                      <a:pt x="860629" y="1144933"/>
                      <a:pt x="872705" y="1145111"/>
                      <a:pt x="882502" y="1150554"/>
                    </a:cubicBezTo>
                    <a:cubicBezTo>
                      <a:pt x="904843" y="1162966"/>
                      <a:pt x="946298" y="1193084"/>
                      <a:pt x="946298" y="1193084"/>
                    </a:cubicBezTo>
                    <a:cubicBezTo>
                      <a:pt x="952500" y="1192395"/>
                      <a:pt x="1058215" y="1184972"/>
                      <a:pt x="1084521" y="1171819"/>
                    </a:cubicBezTo>
                    <a:cubicBezTo>
                      <a:pt x="1230755" y="1098701"/>
                      <a:pt x="1092007" y="1148056"/>
                      <a:pt x="1180214" y="1118656"/>
                    </a:cubicBezTo>
                    <a:cubicBezTo>
                      <a:pt x="1278388" y="1053206"/>
                      <a:pt x="1157625" y="1136727"/>
                      <a:pt x="1233377" y="1076126"/>
                    </a:cubicBezTo>
                    <a:cubicBezTo>
                      <a:pt x="1300429" y="1022485"/>
                      <a:pt x="1235203" y="1084934"/>
                      <a:pt x="1286539" y="1033595"/>
                    </a:cubicBezTo>
                    <a:cubicBezTo>
                      <a:pt x="1329069" y="1037139"/>
                      <a:pt x="1373340" y="1031677"/>
                      <a:pt x="1414130" y="1044228"/>
                    </a:cubicBezTo>
                    <a:cubicBezTo>
                      <a:pt x="1424842" y="1047524"/>
                      <a:pt x="1417762" y="1067374"/>
                      <a:pt x="1424763" y="1076126"/>
                    </a:cubicBezTo>
                    <a:cubicBezTo>
                      <a:pt x="1432746" y="1086104"/>
                      <a:pt x="1446028" y="1090303"/>
                      <a:pt x="1456660" y="1097391"/>
                    </a:cubicBezTo>
                    <a:cubicBezTo>
                      <a:pt x="1477925" y="1093847"/>
                      <a:pt x="1501173" y="1096399"/>
                      <a:pt x="1520456" y="1086758"/>
                    </a:cubicBezTo>
                    <a:cubicBezTo>
                      <a:pt x="1549710" y="1072131"/>
                      <a:pt x="1550518" y="1008067"/>
                      <a:pt x="1531088" y="991065"/>
                    </a:cubicBezTo>
                    <a:cubicBezTo>
                      <a:pt x="1512227" y="974562"/>
                      <a:pt x="1481469" y="983977"/>
                      <a:pt x="1456660" y="980433"/>
                    </a:cubicBezTo>
                    <a:cubicBezTo>
                      <a:pt x="1434647" y="973095"/>
                      <a:pt x="1393454" y="970761"/>
                      <a:pt x="1446028" y="937902"/>
                    </a:cubicBezTo>
                    <a:cubicBezTo>
                      <a:pt x="1465036" y="926022"/>
                      <a:pt x="1488077" y="922073"/>
                      <a:pt x="1509823" y="916637"/>
                    </a:cubicBezTo>
                    <a:cubicBezTo>
                      <a:pt x="1524000" y="913093"/>
                      <a:pt x="1538088" y="909175"/>
                      <a:pt x="1552353" y="906005"/>
                    </a:cubicBezTo>
                    <a:cubicBezTo>
                      <a:pt x="1569995" y="902085"/>
                      <a:pt x="1587984" y="899755"/>
                      <a:pt x="1605516" y="895372"/>
                    </a:cubicBezTo>
                    <a:cubicBezTo>
                      <a:pt x="1616389" y="892654"/>
                      <a:pt x="1626781" y="888284"/>
                      <a:pt x="1637414" y="884740"/>
                    </a:cubicBezTo>
                    <a:cubicBezTo>
                      <a:pt x="1571096" y="840529"/>
                      <a:pt x="1639649" y="874107"/>
                      <a:pt x="1573618" y="874107"/>
                    </a:cubicBezTo>
                    <a:cubicBezTo>
                      <a:pt x="1552060" y="874107"/>
                      <a:pt x="1531088" y="867019"/>
                      <a:pt x="1509823" y="863475"/>
                    </a:cubicBezTo>
                    <a:cubicBezTo>
                      <a:pt x="1513367" y="852842"/>
                      <a:pt x="1512531" y="839502"/>
                      <a:pt x="1520456" y="831577"/>
                    </a:cubicBezTo>
                    <a:cubicBezTo>
                      <a:pt x="1538528" y="813505"/>
                      <a:pt x="1562986" y="803224"/>
                      <a:pt x="1584251" y="789047"/>
                    </a:cubicBezTo>
                    <a:cubicBezTo>
                      <a:pt x="1594884" y="781959"/>
                      <a:pt x="1604026" y="771823"/>
                      <a:pt x="1616149" y="767782"/>
                    </a:cubicBezTo>
                    <a:cubicBezTo>
                      <a:pt x="1626781" y="764238"/>
                      <a:pt x="1638022" y="762161"/>
                      <a:pt x="1648046" y="757149"/>
                    </a:cubicBezTo>
                    <a:cubicBezTo>
                      <a:pt x="1659476" y="751434"/>
                      <a:pt x="1668267" y="741074"/>
                      <a:pt x="1679944" y="735884"/>
                    </a:cubicBezTo>
                    <a:cubicBezTo>
                      <a:pt x="1700427" y="726780"/>
                      <a:pt x="1743739" y="714619"/>
                      <a:pt x="1743739" y="714619"/>
                    </a:cubicBezTo>
                    <a:cubicBezTo>
                      <a:pt x="1750827" y="703986"/>
                      <a:pt x="1767510" y="695252"/>
                      <a:pt x="1765004" y="682721"/>
                    </a:cubicBezTo>
                    <a:cubicBezTo>
                      <a:pt x="1762498" y="670191"/>
                      <a:pt x="1745874" y="661988"/>
                      <a:pt x="1733107" y="661456"/>
                    </a:cubicBezTo>
                    <a:lnTo>
                      <a:pt x="1509823" y="672088"/>
                    </a:lnTo>
                    <a:cubicBezTo>
                      <a:pt x="1485014" y="668544"/>
                      <a:pt x="1449962" y="681849"/>
                      <a:pt x="1435395" y="661456"/>
                    </a:cubicBezTo>
                    <a:cubicBezTo>
                      <a:pt x="1422366" y="643216"/>
                      <a:pt x="1444226" y="616312"/>
                      <a:pt x="1456660" y="597661"/>
                    </a:cubicBezTo>
                    <a:cubicBezTo>
                      <a:pt x="1470837" y="576396"/>
                      <a:pt x="1481119" y="551937"/>
                      <a:pt x="1499191" y="533865"/>
                    </a:cubicBezTo>
                    <a:cubicBezTo>
                      <a:pt x="1526904" y="506152"/>
                      <a:pt x="1556035" y="483970"/>
                      <a:pt x="1573618" y="448805"/>
                    </a:cubicBezTo>
                    <a:cubicBezTo>
                      <a:pt x="1584517" y="427008"/>
                      <a:pt x="1590840" y="383966"/>
                      <a:pt x="1594884" y="363744"/>
                    </a:cubicBezTo>
                    <a:cubicBezTo>
                      <a:pt x="1591340" y="324758"/>
                      <a:pt x="1592453" y="285064"/>
                      <a:pt x="1584251" y="246786"/>
                    </a:cubicBezTo>
                    <a:cubicBezTo>
                      <a:pt x="1579401" y="224152"/>
                      <a:pt x="1550116" y="202080"/>
                      <a:pt x="1531088" y="193623"/>
                    </a:cubicBezTo>
                    <a:cubicBezTo>
                      <a:pt x="1471802" y="167274"/>
                      <a:pt x="1449231" y="170100"/>
                      <a:pt x="1382232" y="161726"/>
                    </a:cubicBezTo>
                    <a:cubicBezTo>
                      <a:pt x="1378688" y="133372"/>
                      <a:pt x="1385998" y="101347"/>
                      <a:pt x="1371600" y="76665"/>
                    </a:cubicBezTo>
                    <a:cubicBezTo>
                      <a:pt x="1358722" y="54589"/>
                      <a:pt x="1329069" y="48312"/>
                      <a:pt x="1307804" y="34135"/>
                    </a:cubicBezTo>
                    <a:cubicBezTo>
                      <a:pt x="1266580" y="6652"/>
                      <a:pt x="1288031" y="16912"/>
                      <a:pt x="1244009" y="2237"/>
                    </a:cubicBezTo>
                    <a:cubicBezTo>
                      <a:pt x="1199796" y="68557"/>
                      <a:pt x="1233377" y="0"/>
                      <a:pt x="1233377" y="66033"/>
                    </a:cubicBezTo>
                    <a:cubicBezTo>
                      <a:pt x="1233377" y="84105"/>
                      <a:pt x="1226288" y="101474"/>
                      <a:pt x="1222744" y="119195"/>
                    </a:cubicBezTo>
                    <a:cubicBezTo>
                      <a:pt x="1212111" y="115651"/>
                      <a:pt x="1198771" y="116488"/>
                      <a:pt x="1190846" y="108563"/>
                    </a:cubicBezTo>
                    <a:cubicBezTo>
                      <a:pt x="1182939" y="100656"/>
                      <a:pt x="1150626" y="37647"/>
                      <a:pt x="1127051" y="23502"/>
                    </a:cubicBezTo>
                    <a:cubicBezTo>
                      <a:pt x="1117440" y="17736"/>
                      <a:pt x="1105786" y="16414"/>
                      <a:pt x="1095153" y="12870"/>
                    </a:cubicBezTo>
                    <a:cubicBezTo>
                      <a:pt x="1080976" y="16414"/>
                      <a:pt x="1065693" y="16967"/>
                      <a:pt x="1052623" y="23502"/>
                    </a:cubicBezTo>
                    <a:cubicBezTo>
                      <a:pt x="1043657" y="27985"/>
                      <a:pt x="1039186" y="38506"/>
                      <a:pt x="1031358" y="44768"/>
                    </a:cubicBezTo>
                    <a:cubicBezTo>
                      <a:pt x="1001914" y="68323"/>
                      <a:pt x="1001252" y="65436"/>
                      <a:pt x="967563" y="76665"/>
                    </a:cubicBezTo>
                    <a:cubicBezTo>
                      <a:pt x="917014" y="110364"/>
                      <a:pt x="947789" y="93888"/>
                      <a:pt x="871870" y="119195"/>
                    </a:cubicBezTo>
                    <a:lnTo>
                      <a:pt x="839972" y="129828"/>
                    </a:lnTo>
                    <a:lnTo>
                      <a:pt x="808074" y="140461"/>
                    </a:lnTo>
                    <a:cubicBezTo>
                      <a:pt x="797442" y="136917"/>
                      <a:pt x="784102" y="137753"/>
                      <a:pt x="776177" y="129828"/>
                    </a:cubicBezTo>
                    <a:cubicBezTo>
                      <a:pt x="768252" y="121903"/>
                      <a:pt x="767742" y="108920"/>
                      <a:pt x="765544" y="97930"/>
                    </a:cubicBezTo>
                    <a:cubicBezTo>
                      <a:pt x="760629" y="73355"/>
                      <a:pt x="758455" y="48311"/>
                      <a:pt x="754911" y="23502"/>
                    </a:cubicBezTo>
                    <a:cubicBezTo>
                      <a:pt x="722340" y="28155"/>
                      <a:pt x="673543" y="24205"/>
                      <a:pt x="648586" y="55400"/>
                    </a:cubicBezTo>
                    <a:cubicBezTo>
                      <a:pt x="641584" y="64152"/>
                      <a:pt x="647073" y="80784"/>
                      <a:pt x="637953" y="87298"/>
                    </a:cubicBezTo>
                    <a:cubicBezTo>
                      <a:pt x="619713" y="100327"/>
                      <a:pt x="574158" y="108563"/>
                      <a:pt x="574158" y="108563"/>
                    </a:cubicBezTo>
                    <a:cubicBezTo>
                      <a:pt x="476381" y="84118"/>
                      <a:pt x="499279" y="85426"/>
                      <a:pt x="329609" y="108563"/>
                    </a:cubicBezTo>
                    <a:cubicBezTo>
                      <a:pt x="315685" y="110462"/>
                      <a:pt x="334925" y="115651"/>
                      <a:pt x="329609" y="119195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634" name="Text Box 133"/>
            <p:cNvSpPr txBox="1">
              <a:spLocks noChangeArrowheads="1"/>
            </p:cNvSpPr>
            <p:nvPr/>
          </p:nvSpPr>
          <p:spPr bwMode="auto">
            <a:xfrm>
              <a:off x="7482532" y="2223532"/>
              <a:ext cx="952903" cy="17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13" tIns="34256" rIns="68513" bIns="34256">
              <a:spAutoFit/>
            </a:bodyPr>
            <a:lstStyle/>
            <a:p>
              <a:pPr marL="0" marR="0" lvl="0" indent="0" algn="l" defTabSz="513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</a:rPr>
                <a:t>Macrophage (M</a:t>
              </a: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Osaka" pitchFamily="1" charset="-128"/>
                  <a:cs typeface="Arial" charset="0"/>
                  <a:sym typeface="Symbol" pitchFamily="18" charset="2"/>
                </a:rPr>
                <a:t> )</a:t>
              </a:r>
              <a:endPara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Osaka" pitchFamily="1" charset="-128"/>
                <a:cs typeface="Arial" charset="0"/>
              </a:endParaRPr>
            </a:p>
          </p:txBody>
        </p:sp>
        <p:grpSp>
          <p:nvGrpSpPr>
            <p:cNvPr id="572" name="Group 435"/>
            <p:cNvGrpSpPr>
              <a:grpSpLocks/>
            </p:cNvGrpSpPr>
            <p:nvPr/>
          </p:nvGrpSpPr>
          <p:grpSpPr bwMode="auto">
            <a:xfrm>
              <a:off x="6975890" y="4543008"/>
              <a:ext cx="1393302" cy="204779"/>
              <a:chOff x="3095" y="3708"/>
              <a:chExt cx="2514" cy="259"/>
            </a:xfrm>
          </p:grpSpPr>
          <p:grpSp>
            <p:nvGrpSpPr>
              <p:cNvPr id="573" name="Group 190"/>
              <p:cNvGrpSpPr>
                <a:grpSpLocks/>
              </p:cNvGrpSpPr>
              <p:nvPr/>
            </p:nvGrpSpPr>
            <p:grpSpPr bwMode="auto">
              <a:xfrm>
                <a:off x="3095" y="3708"/>
                <a:ext cx="2514" cy="259"/>
                <a:chOff x="1536" y="239"/>
                <a:chExt cx="839" cy="177"/>
              </a:xfrm>
            </p:grpSpPr>
            <p:sp>
              <p:nvSpPr>
                <p:cNvPr id="580" name="Freeform 191"/>
                <p:cNvSpPr>
                  <a:spLocks/>
                </p:cNvSpPr>
                <p:nvPr/>
              </p:nvSpPr>
              <p:spPr bwMode="auto">
                <a:xfrm>
                  <a:off x="1535" y="238"/>
                  <a:ext cx="839" cy="175"/>
                </a:xfrm>
                <a:custGeom>
                  <a:avLst/>
                  <a:gdLst/>
                  <a:ahLst/>
                  <a:cxnLst>
                    <a:cxn ang="0">
                      <a:pos x="0" y="121"/>
                    </a:cxn>
                    <a:cxn ang="0">
                      <a:pos x="192" y="105"/>
                    </a:cxn>
                    <a:cxn ang="0">
                      <a:pos x="272" y="57"/>
                    </a:cxn>
                    <a:cxn ang="0">
                      <a:pos x="416" y="1"/>
                    </a:cxn>
                    <a:cxn ang="0">
                      <a:pos x="632" y="65"/>
                    </a:cxn>
                    <a:cxn ang="0">
                      <a:pos x="832" y="105"/>
                    </a:cxn>
                    <a:cxn ang="0">
                      <a:pos x="672" y="113"/>
                    </a:cxn>
                    <a:cxn ang="0">
                      <a:pos x="400" y="177"/>
                    </a:cxn>
                  </a:cxnLst>
                  <a:rect l="0" t="0" r="r" b="b"/>
                  <a:pathLst>
                    <a:path w="839" h="177">
                      <a:moveTo>
                        <a:pt x="0" y="121"/>
                      </a:moveTo>
                      <a:cubicBezTo>
                        <a:pt x="73" y="118"/>
                        <a:pt x="147" y="116"/>
                        <a:pt x="192" y="105"/>
                      </a:cubicBezTo>
                      <a:cubicBezTo>
                        <a:pt x="237" y="94"/>
                        <a:pt x="235" y="74"/>
                        <a:pt x="272" y="57"/>
                      </a:cubicBezTo>
                      <a:cubicBezTo>
                        <a:pt x="309" y="40"/>
                        <a:pt x="356" y="0"/>
                        <a:pt x="416" y="1"/>
                      </a:cubicBezTo>
                      <a:cubicBezTo>
                        <a:pt x="476" y="2"/>
                        <a:pt x="563" y="48"/>
                        <a:pt x="632" y="65"/>
                      </a:cubicBezTo>
                      <a:cubicBezTo>
                        <a:pt x="701" y="82"/>
                        <a:pt x="825" y="97"/>
                        <a:pt x="832" y="105"/>
                      </a:cubicBezTo>
                      <a:cubicBezTo>
                        <a:pt x="839" y="113"/>
                        <a:pt x="744" y="101"/>
                        <a:pt x="672" y="113"/>
                      </a:cubicBezTo>
                      <a:cubicBezTo>
                        <a:pt x="600" y="125"/>
                        <a:pt x="500" y="151"/>
                        <a:pt x="400" y="17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81" name="Freeform 192"/>
                <p:cNvSpPr>
                  <a:spLocks/>
                </p:cNvSpPr>
                <p:nvPr/>
              </p:nvSpPr>
              <p:spPr bwMode="auto">
                <a:xfrm>
                  <a:off x="1587" y="357"/>
                  <a:ext cx="352" cy="53"/>
                </a:xfrm>
                <a:custGeom>
                  <a:avLst/>
                  <a:gdLst/>
                  <a:ahLst/>
                  <a:cxnLst>
                    <a:cxn ang="0">
                      <a:pos x="352" y="56"/>
                    </a:cxn>
                    <a:cxn ang="0">
                      <a:pos x="224" y="48"/>
                    </a:cxn>
                    <a:cxn ang="0">
                      <a:pos x="120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2" h="56">
                      <a:moveTo>
                        <a:pt x="352" y="56"/>
                      </a:moveTo>
                      <a:cubicBezTo>
                        <a:pt x="307" y="54"/>
                        <a:pt x="263" y="53"/>
                        <a:pt x="224" y="48"/>
                      </a:cubicBezTo>
                      <a:cubicBezTo>
                        <a:pt x="185" y="43"/>
                        <a:pt x="157" y="32"/>
                        <a:pt x="120" y="24"/>
                      </a:cubicBezTo>
                      <a:cubicBezTo>
                        <a:pt x="83" y="16"/>
                        <a:pt x="25" y="7"/>
                        <a:pt x="0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5FF68"/>
                    </a:gs>
                    <a:gs pos="100000">
                      <a:srgbClr val="6A654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B9AF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51377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574" name="Oval 193"/>
              <p:cNvSpPr>
                <a:spLocks noChangeArrowheads="1"/>
              </p:cNvSpPr>
              <p:nvPr/>
            </p:nvSpPr>
            <p:spPr bwMode="auto">
              <a:xfrm>
                <a:off x="4096" y="3771"/>
                <a:ext cx="550" cy="110"/>
              </a:xfrm>
              <a:prstGeom prst="ellipse">
                <a:avLst/>
              </a:prstGeom>
              <a:gradFill rotWithShape="1">
                <a:gsLst>
                  <a:gs pos="0">
                    <a:srgbClr val="6A6549"/>
                  </a:gs>
                  <a:gs pos="100000">
                    <a:srgbClr val="28783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5137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  <a:cs typeface="Arial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782" y="331011"/>
            <a:ext cx="10945216" cy="765572"/>
          </a:xfrm>
        </p:spPr>
        <p:txBody>
          <a:bodyPr>
            <a:noAutofit/>
          </a:bodyPr>
          <a:lstStyle/>
          <a:p>
            <a:r>
              <a:rPr lang="en-US" sz="2800" kern="0" dirty="0">
                <a:solidFill>
                  <a:srgbClr val="FFFF00"/>
                </a:solidFill>
              </a:rPr>
              <a:t>Antibody Drug Conjugates (ADC) –</a:t>
            </a:r>
            <a:br>
              <a:rPr lang="en-US" sz="2800" kern="0" dirty="0">
                <a:solidFill>
                  <a:srgbClr val="FFFF00"/>
                </a:solidFill>
              </a:rPr>
            </a:br>
            <a:r>
              <a:rPr lang="en-US" sz="2800" kern="0" dirty="0">
                <a:solidFill>
                  <a:srgbClr val="FFFF00"/>
                </a:solidFill>
              </a:rPr>
              <a:t>BCMA Auristatin Immunotoxin Induces Strong Anti-MM Effects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63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F7C01A95-E307-4F2A-AFE9-4AD42872016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46834" y="217531"/>
            <a:ext cx="5698332" cy="38337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bg2"/>
                </a:solidFill>
              </a:rPr>
              <a:t>DREAMM-2 Study Design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BE82A2B-8F70-4163-9A4D-CDF7785C47B0}"/>
              </a:ext>
            </a:extLst>
          </p:cNvPr>
          <p:cNvSpPr/>
          <p:nvPr/>
        </p:nvSpPr>
        <p:spPr>
          <a:xfrm>
            <a:off x="335360" y="6025948"/>
            <a:ext cx="1015312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Lonial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 Lee HC,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Badros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et al. Belantamab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relapsed or refractory multiple myeloma (DREAMM-2): a two-arm, randomized, open-label, phase 2 study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Lancet Oncol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2019.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Epub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ahead of print.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https://doi.org/10.1016/S1470-2045(19)30788-0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ClinicalTrials.gov Identifier NCT03525678. Available at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https://clinicaltrials.gov/ct2/show/NCT03525678 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ECA2D-FD50-4E8D-B9FD-15448E43B3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4" t="1845"/>
          <a:stretch/>
        </p:blipFill>
        <p:spPr>
          <a:xfrm>
            <a:off x="1703512" y="832052"/>
            <a:ext cx="8568952" cy="5110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4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638" y="332656"/>
            <a:ext cx="8528724" cy="276999"/>
          </a:xfrm>
        </p:spPr>
        <p:txBody>
          <a:bodyPr/>
          <a:lstStyle/>
          <a:p>
            <a:r>
              <a:rPr lang="en-US" sz="3200" dirty="0"/>
              <a:t>Efficacy Data: Overall Response Rate (IRC)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99D6E3-3F43-4686-8A44-A9C990838220}"/>
              </a:ext>
            </a:extLst>
          </p:cNvPr>
          <p:cNvSpPr/>
          <p:nvPr/>
        </p:nvSpPr>
        <p:spPr>
          <a:xfrm>
            <a:off x="2940845" y="1669364"/>
            <a:ext cx="1842171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of data cut-off (June 21, 2019)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1EA14-A013-4BEB-B8B5-936C6771EAEA}"/>
              </a:ext>
            </a:extLst>
          </p:cNvPr>
          <p:cNvSpPr/>
          <p:nvPr/>
        </p:nvSpPr>
        <p:spPr>
          <a:xfrm>
            <a:off x="551384" y="6189509"/>
            <a:ext cx="106974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Lonial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 Lee HC,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Badros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et al. Belantamab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relapsed or refractory multiple myeloma (DREAMM-2): a two-arm, randomized, open-label, phase 2 study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Lancet Oncol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2019.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Epub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ahead of print.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https://doi.org/10.1016/S1470-2045(19)30788-0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32A628-8008-4D09-B51F-9D7FE78ED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872338"/>
            <a:ext cx="9264816" cy="5113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758" y="2775"/>
            <a:ext cx="7064204" cy="948909"/>
          </a:xfrm>
        </p:spPr>
        <p:txBody>
          <a:bodyPr/>
          <a:lstStyle/>
          <a:p>
            <a:r>
              <a:rPr lang="en-US" sz="3200" dirty="0"/>
              <a:t>Efficacy Data: Clinical Benefit Rate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143994" y="5391403"/>
            <a:ext cx="8856984" cy="679040"/>
          </a:xfrm>
        </p:spPr>
        <p:txBody>
          <a:bodyPr/>
          <a:lstStyle/>
          <a:p>
            <a:r>
              <a:rPr lang="en-US" sz="1300" b="0" dirty="0"/>
              <a:t>CBR = clinical benefit rate; CI = confidence interval; CR = complete response; IRC = independent review committee; ORR, overall response rate; MR = minimal response; NE, not evaluable; PD, progressive disease; PR, partial response; </a:t>
            </a:r>
            <a:r>
              <a:rPr lang="en-US" sz="1300" b="0" dirty="0" err="1"/>
              <a:t>sCR</a:t>
            </a:r>
            <a:r>
              <a:rPr lang="en-US" sz="1300" b="0" dirty="0"/>
              <a:t>, stringent complete response; SD, stable disease; VGPR, very good partial response.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1EA14-A013-4BEB-B8B5-936C6771EAEA}"/>
              </a:ext>
            </a:extLst>
          </p:cNvPr>
          <p:cNvSpPr/>
          <p:nvPr/>
        </p:nvSpPr>
        <p:spPr>
          <a:xfrm>
            <a:off x="407368" y="6186611"/>
            <a:ext cx="105851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Lonial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 Lee HC,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Badros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et al. Belantamab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relapsed or refractory multiple myeloma (DREAMM-2): a two-arm, randomized, open-label, phase 2 study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Lancet Oncol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2019.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Epub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ahead of print.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https://doi.org/10.1016/S1470-2045(19)30788-0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81A06-7398-4703-9CF4-51024D36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798957"/>
            <a:ext cx="8318896" cy="4474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1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FE9DF-0184-AD4B-AFC7-DFB779172408}"/>
              </a:ext>
            </a:extLst>
          </p:cNvPr>
          <p:cNvSpPr/>
          <p:nvPr/>
        </p:nvSpPr>
        <p:spPr bwMode="auto">
          <a:xfrm>
            <a:off x="2245032" y="835528"/>
            <a:ext cx="6624736" cy="4960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53C101-7216-4F15-9CB3-B271867F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932"/>
            <a:ext cx="11521280" cy="781008"/>
          </a:xfrm>
        </p:spPr>
        <p:txBody>
          <a:bodyPr/>
          <a:lstStyle/>
          <a:p>
            <a:r>
              <a:rPr lang="en-US" sz="3200" dirty="0"/>
              <a:t>Efficacy Data: Progression-Free Survival by Response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E5F385-8FE6-4850-AE51-1EAC7F455F70}"/>
              </a:ext>
            </a:extLst>
          </p:cNvPr>
          <p:cNvSpPr/>
          <p:nvPr/>
        </p:nvSpPr>
        <p:spPr>
          <a:xfrm>
            <a:off x="181493" y="6258025"/>
            <a:ext cx="114689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Lonial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 Lee HC,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Badros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et al. Belantamab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relapsed or refractory multiple myeloma (DREAMM-2): a two-arm, randomized, open-label, phase 2 study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Lancet Oncol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2019.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Epub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ahead of print.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doi.org/10.1016/S1470-2045(19)30788-0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87F0D2-CAAE-45DD-A226-03EBFCDDBF66}"/>
              </a:ext>
            </a:extLst>
          </p:cNvPr>
          <p:cNvSpPr/>
          <p:nvPr/>
        </p:nvSpPr>
        <p:spPr bwMode="auto">
          <a:xfrm>
            <a:off x="4368402" y="2955584"/>
            <a:ext cx="728663" cy="947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A046D-3A44-477F-8631-9AEA4BDDEDAC}"/>
              </a:ext>
            </a:extLst>
          </p:cNvPr>
          <p:cNvSpPr/>
          <p:nvPr/>
        </p:nvSpPr>
        <p:spPr bwMode="auto">
          <a:xfrm>
            <a:off x="4143327" y="1703275"/>
            <a:ext cx="170446" cy="1091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6AA89E-6D3C-47C1-AD23-C67A27DD384A}"/>
              </a:ext>
            </a:extLst>
          </p:cNvPr>
          <p:cNvSpPr/>
          <p:nvPr/>
        </p:nvSpPr>
        <p:spPr bwMode="auto">
          <a:xfrm>
            <a:off x="4193333" y="3635209"/>
            <a:ext cx="170446" cy="1091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296ED0-010C-4459-91A7-87B9D4FB8C6B}"/>
              </a:ext>
            </a:extLst>
          </p:cNvPr>
          <p:cNvSpPr/>
          <p:nvPr/>
        </p:nvSpPr>
        <p:spPr bwMode="auto">
          <a:xfrm>
            <a:off x="3804234" y="1714501"/>
            <a:ext cx="127583" cy="1091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36B407-E33A-4D5E-BF5B-BAB7F02DDE49}"/>
              </a:ext>
            </a:extLst>
          </p:cNvPr>
          <p:cNvSpPr/>
          <p:nvPr/>
        </p:nvSpPr>
        <p:spPr bwMode="auto">
          <a:xfrm>
            <a:off x="3793470" y="3613623"/>
            <a:ext cx="127583" cy="1091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953689-6DB9-4568-B7C8-242E7A95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954974"/>
            <a:ext cx="5708530" cy="22132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A14423-98BC-0F47-B5DD-2A7554B9CD50}"/>
              </a:ext>
            </a:extLst>
          </p:cNvPr>
          <p:cNvGrpSpPr/>
          <p:nvPr/>
        </p:nvGrpSpPr>
        <p:grpSpPr>
          <a:xfrm>
            <a:off x="2826951" y="3345792"/>
            <a:ext cx="5645082" cy="2286604"/>
            <a:chOff x="2989490" y="3601348"/>
            <a:chExt cx="4328081" cy="17531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8AB98B-DD0C-428A-8201-AEC6F124F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8675" y="3601348"/>
              <a:ext cx="4178896" cy="17365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9A2F4F-A3CC-4B78-9C51-8285F404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9490" y="4905440"/>
              <a:ext cx="473993" cy="449046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81CD211-C133-49F7-9CCE-2CE56AA8D8CD}"/>
              </a:ext>
            </a:extLst>
          </p:cNvPr>
          <p:cNvSpPr/>
          <p:nvPr/>
        </p:nvSpPr>
        <p:spPr bwMode="auto">
          <a:xfrm>
            <a:off x="3898586" y="1771332"/>
            <a:ext cx="209629" cy="1091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FF302A-9C68-490A-8DD0-E04C791B7592}"/>
              </a:ext>
            </a:extLst>
          </p:cNvPr>
          <p:cNvSpPr/>
          <p:nvPr/>
        </p:nvSpPr>
        <p:spPr bwMode="auto">
          <a:xfrm>
            <a:off x="3865424" y="3621416"/>
            <a:ext cx="209629" cy="1091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marR="0" lvl="0" indent="-135731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9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: Rounded Corners 67">
            <a:extLst>
              <a:ext uri="{FF2B5EF4-FFF2-40B4-BE49-F238E27FC236}">
                <a16:creationId xmlns:a16="http://schemas.microsoft.com/office/drawing/2014/main" id="{B619F11F-F722-490C-9743-EA1FF5FE8EC2}"/>
              </a:ext>
            </a:extLst>
          </p:cNvPr>
          <p:cNvSpPr/>
          <p:nvPr/>
        </p:nvSpPr>
        <p:spPr bwMode="auto">
          <a:xfrm>
            <a:off x="9070460" y="2849468"/>
            <a:ext cx="2246614" cy="904849"/>
          </a:xfrm>
          <a:prstGeom prst="roundRect">
            <a:avLst>
              <a:gd name="adj" fmla="val 617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median PFS was not reached in patients with a partial response or better</a:t>
            </a:r>
            <a:endParaRPr kumimoji="0" lang="en-US" sz="13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04F1412-02CF-4509-8E51-F93E05D645E1}"/>
              </a:ext>
            </a:extLst>
          </p:cNvPr>
          <p:cNvSpPr txBox="1">
            <a:spLocks/>
          </p:cNvSpPr>
          <p:nvPr/>
        </p:nvSpPr>
        <p:spPr>
          <a:xfrm>
            <a:off x="263352" y="5846451"/>
            <a:ext cx="9289032" cy="40011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Clr>
                <a:schemeClr val="tx1"/>
              </a:buClr>
              <a:buFont typeface="Wingdings" pitchFamily="2" charset="2"/>
              <a:buNone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163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1088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1250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2500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4375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250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4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 = confidence interval; IQR = interquartile range; MR = minimal response; NE = not evaluable; PD = progressive disease; PFS = progression-free survival; PR = partial response; SD = stable disease</a:t>
            </a:r>
          </a:p>
        </p:txBody>
      </p:sp>
    </p:spTree>
    <p:extLst>
      <p:ext uri="{BB962C8B-B14F-4D97-AF65-F5344CB8AC3E}">
        <p14:creationId xmlns:p14="http://schemas.microsoft.com/office/powerpoint/2010/main" val="37501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61017"/>
            <a:ext cx="8315264" cy="450488"/>
          </a:xfrm>
        </p:spPr>
        <p:txBody>
          <a:bodyPr/>
          <a:lstStyle/>
          <a:p>
            <a:r>
              <a:rPr lang="en-US" dirty="0"/>
              <a:t>Safety Data: Treatment Discontinuation, Dose Reductions, Dose Interruptions/Delays and Adverse Events of Special Interest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FBD601E0-891F-4E8B-B8B3-41AF11B1E023}"/>
              </a:ext>
            </a:extLst>
          </p:cNvPr>
          <p:cNvGraphicFramePr>
            <a:graphicFrameLocks/>
          </p:cNvGraphicFramePr>
          <p:nvPr/>
        </p:nvGraphicFramePr>
        <p:xfrm>
          <a:off x="2649891" y="1928215"/>
          <a:ext cx="6778910" cy="198160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2839008">
                  <a:extLst>
                    <a:ext uri="{9D8B030D-6E8A-4147-A177-3AD203B41FA5}">
                      <a16:colId xmlns:a16="http://schemas.microsoft.com/office/drawing/2014/main" val="3784152900"/>
                    </a:ext>
                  </a:extLst>
                </a:gridCol>
                <a:gridCol w="2039096">
                  <a:extLst>
                    <a:ext uri="{9D8B030D-6E8A-4147-A177-3AD203B41FA5}">
                      <a16:colId xmlns:a16="http://schemas.microsoft.com/office/drawing/2014/main" val="4020619429"/>
                    </a:ext>
                  </a:extLst>
                </a:gridCol>
                <a:gridCol w="1900806">
                  <a:extLst>
                    <a:ext uri="{9D8B030D-6E8A-4147-A177-3AD203B41FA5}">
                      <a16:colId xmlns:a16="http://schemas.microsoft.com/office/drawing/2014/main" val="2867916129"/>
                    </a:ext>
                  </a:extLst>
                </a:gridCol>
              </a:tblGrid>
              <a:tr h="61263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Events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Belantamab</a:t>
                      </a: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1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Mafodotin</a:t>
                      </a: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2.5-mg/kg Cohort</a:t>
                      </a:r>
                      <a:endParaRPr kumimoji="0" lang="en-US" sz="12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(N=95)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solidFill>
                      <a:srgbClr val="9A8B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Belantamab</a:t>
                      </a: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12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Mafodotin</a:t>
                      </a: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3.4-mg/kg Cohort</a:t>
                      </a:r>
                      <a:endParaRPr kumimoji="0" lang="en-US" sz="12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(N=99)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solidFill>
                      <a:srgbClr val="9A8B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74437"/>
                  </a:ext>
                </a:extLst>
              </a:tr>
              <a:tr h="19556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17" marR="62017" marT="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>
                          <a:effectLst/>
                        </a:rPr>
                        <a:t>Percentage of patients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17" marR="62017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026176"/>
                  </a:ext>
                </a:extLst>
              </a:tr>
              <a:tr h="39113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Adverse events leading to treatment discontinuation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>
                    <a:solidFill>
                      <a:srgbClr val="DEDA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/>
                </a:tc>
                <a:extLst>
                  <a:ext uri="{0D108BD9-81ED-4DB2-BD59-A6C34878D82A}">
                    <a16:rowId xmlns:a16="http://schemas.microsoft.com/office/drawing/2014/main" val="1520533808"/>
                  </a:ext>
                </a:extLst>
              </a:tr>
              <a:tr h="39113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Adverse events leading to dose reduction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>
                    <a:solidFill>
                      <a:srgbClr val="EFE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41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45506151"/>
                  </a:ext>
                </a:extLst>
              </a:tr>
              <a:tr h="39113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Adverse events leading to dose interruption/delay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>
                    <a:solidFill>
                      <a:srgbClr val="DEDA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54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62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06658374"/>
                  </a:ext>
                </a:extLst>
              </a:tr>
            </a:tbl>
          </a:graphicData>
        </a:graphic>
      </p:graphicFrame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0A9B87A-4854-4FB3-AABD-84D287631F98}"/>
              </a:ext>
            </a:extLst>
          </p:cNvPr>
          <p:cNvSpPr/>
          <p:nvPr/>
        </p:nvSpPr>
        <p:spPr bwMode="auto">
          <a:xfrm>
            <a:off x="2627269" y="4001066"/>
            <a:ext cx="6801532" cy="499832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Keratopathy was the most common reason for permanent treatment discontinuation in both the 2.5 mg/kg and 3.4 mg/kg cohorts (1% and 3%, respectively)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1C1F7-0841-4BB4-9449-B3AA7DAB61A1}"/>
              </a:ext>
            </a:extLst>
          </p:cNvPr>
          <p:cNvSpPr/>
          <p:nvPr/>
        </p:nvSpPr>
        <p:spPr>
          <a:xfrm>
            <a:off x="160424" y="6336019"/>
            <a:ext cx="11305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Lonial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 Lee HC,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Badros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et al. Belantamab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relapsed or refractory multiple myeloma (DREAMM-2): a two-arm, randomized, open-label, phase 2 study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Lancet Oncol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2019.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Epub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ahead of print.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https://doi.org/10.1016/S1470-2045(19)30788-0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45DA6D-5619-47AB-9216-7AD45E42B60B}"/>
              </a:ext>
            </a:extLst>
          </p:cNvPr>
          <p:cNvSpPr/>
          <p:nvPr/>
        </p:nvSpPr>
        <p:spPr>
          <a:xfrm>
            <a:off x="9840416" y="515904"/>
            <a:ext cx="1912584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of data cut-off (June 21, 2019)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83B04526-ED2D-466B-9D70-DB151E6F6F1B}"/>
              </a:ext>
            </a:extLst>
          </p:cNvPr>
          <p:cNvSpPr/>
          <p:nvPr/>
        </p:nvSpPr>
        <p:spPr bwMode="auto">
          <a:xfrm>
            <a:off x="2627269" y="739461"/>
            <a:ext cx="6801532" cy="1094164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dose intensity was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2.47 mg/kg (IQR: 1.56–2.50) in the 2.5 mg/kg cohort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2.95 mg/kg (IQR: 1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85–3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40) in the 3.4 mg/kg cohort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However, because of the higher incidence of dose modifications, the dose intensity was lower than the intended dose for the 3·4 mg/kg dose group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5D737-14C3-408C-80D9-477DC7AA125E}"/>
              </a:ext>
            </a:extLst>
          </p:cNvPr>
          <p:cNvSpPr txBox="1">
            <a:spLocks/>
          </p:cNvSpPr>
          <p:nvPr/>
        </p:nvSpPr>
        <p:spPr>
          <a:xfrm>
            <a:off x="2651372" y="6110908"/>
            <a:ext cx="6302219" cy="20005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Clr>
                <a:schemeClr val="tx1"/>
              </a:buClr>
              <a:buFont typeface="Wingdings" pitchFamily="2" charset="2"/>
              <a:buNone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163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1088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0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1250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2500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4375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250" indent="-151875" algn="l" defTabSz="514350" rtl="0" eaLnBrk="1" latinLnBrk="0" hangingPunct="1">
              <a:spcBef>
                <a:spcPts val="0"/>
              </a:spcBef>
              <a:spcAft>
                <a:spcPts val="338"/>
              </a:spcAft>
              <a:buFont typeface="Arial" pitchFamily="34" charset="0"/>
              <a:buChar char="–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4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IQR = interquartile range</a:t>
            </a:r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E6D229CB-3B9D-684F-B791-EDCAA78746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78842" y="4614094"/>
          <a:ext cx="6801533" cy="143302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94656">
                  <a:extLst>
                    <a:ext uri="{9D8B030D-6E8A-4147-A177-3AD203B41FA5}">
                      <a16:colId xmlns:a16="http://schemas.microsoft.com/office/drawing/2014/main" val="3784152900"/>
                    </a:ext>
                  </a:extLst>
                </a:gridCol>
                <a:gridCol w="2140648">
                  <a:extLst>
                    <a:ext uri="{9D8B030D-6E8A-4147-A177-3AD203B41FA5}">
                      <a16:colId xmlns:a16="http://schemas.microsoft.com/office/drawing/2014/main" val="4020619429"/>
                    </a:ext>
                  </a:extLst>
                </a:gridCol>
                <a:gridCol w="446172">
                  <a:extLst>
                    <a:ext uri="{9D8B030D-6E8A-4147-A177-3AD203B41FA5}">
                      <a16:colId xmlns:a16="http://schemas.microsoft.com/office/drawing/2014/main" val="635366711"/>
                    </a:ext>
                  </a:extLst>
                </a:gridCol>
                <a:gridCol w="1420057">
                  <a:extLst>
                    <a:ext uri="{9D8B030D-6E8A-4147-A177-3AD203B41FA5}">
                      <a16:colId xmlns:a16="http://schemas.microsoft.com/office/drawing/2014/main" val="2867916129"/>
                    </a:ext>
                  </a:extLst>
                </a:gridCol>
              </a:tblGrid>
              <a:tr h="6898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Adverse Event of Special Interest </a:t>
                      </a: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tx1"/>
                          </a:solidFill>
                          <a:effectLst/>
                        </a:rPr>
                        <a:t>Belantamab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effectLst/>
                        </a:rPr>
                        <a:t>Mafodotin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2.5-mg/kg Cohort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(N=95)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tx1"/>
                          </a:solidFill>
                          <a:effectLst/>
                        </a:rPr>
                        <a:t>Belantamab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effectLst/>
                        </a:rPr>
                        <a:t>Mafodotin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3.4-mg/kg Cohort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(N=99)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</a:rPr>
                        <a:t>Belantamab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chemeClr val="tx1"/>
                          </a:solidFill>
                          <a:effectLst/>
                        </a:rPr>
                        <a:t>Mafodotin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</a:rPr>
                        <a:t>3.4-mg/kg Cohort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</a:rPr>
                        <a:t>(N=99)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594620"/>
                  </a:ext>
                </a:extLst>
              </a:tr>
              <a:tr h="185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Percentage of patients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991635"/>
                  </a:ext>
                </a:extLst>
              </a:tr>
              <a:tr h="1851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Thrombocytopenia</a:t>
                      </a:r>
                      <a:endParaRPr lang="en-US" sz="12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E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35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59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533808"/>
                  </a:ext>
                </a:extLst>
              </a:tr>
              <a:tr h="1851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Infusion-related reactions</a:t>
                      </a:r>
                      <a:endParaRPr lang="en-US" sz="12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21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16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28061"/>
                  </a:ext>
                </a:extLst>
              </a:tr>
              <a:tr h="1851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Keratopathy</a:t>
                      </a:r>
                      <a:endParaRPr lang="en-US" sz="12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E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71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75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13" marR="46513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65837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92ED2D1-5A5B-294B-A245-12A523B2CF1D}"/>
              </a:ext>
            </a:extLst>
          </p:cNvPr>
          <p:cNvSpPr/>
          <p:nvPr/>
        </p:nvSpPr>
        <p:spPr>
          <a:xfrm>
            <a:off x="9680584" y="3909815"/>
            <a:ext cx="2232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 reported based on Common Terminology Criteria for Adverse Events criteria v4.0314 in the safety population (including all patients who received at least one dose of trial treatment)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Thrombocytopenia includes the preferred terms thrombocytopenia, decreased platelet count, and cerebral hemorrhage. Infusion-related reactions includes preferred terms infusion-related reaction, pyrexia, chills, diarrhea, nausea, vomiting if occurring within 24 hours.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1127448" y="1219200"/>
            <a:ext cx="969392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Evolving Role of Novel and Next Generation Therapy in the Management of Multiple Myeloma: Focus on Selected Agents in RR MM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Paul G Richardson, MD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Clinical Program Leader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Director of Clinical Research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Jerome Lipper Multiple Myeloma Center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Department of Medical Oncology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Dana-Farber Cancer Institute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RJ Corman Professor of Medicine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Harvard Medical School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Boston, Massachusetts</a:t>
            </a:r>
          </a:p>
          <a:p>
            <a:pPr marL="0" marR="0" lvl="5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5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10" descr="DF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228602"/>
            <a:ext cx="30114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Harvard_shield-Medic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92544" y="152400"/>
            <a:ext cx="8858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0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1464" y="554604"/>
            <a:ext cx="8856984" cy="765572"/>
          </a:xfrm>
        </p:spPr>
        <p:txBody>
          <a:bodyPr>
            <a:noAutofit/>
          </a:bodyPr>
          <a:lstStyle/>
          <a:p>
            <a:r>
              <a:rPr lang="en-US" sz="3200" dirty="0"/>
              <a:t>Conclusions – Continued Integration and Impact of Novel Agents in ND MM and </a:t>
            </a:r>
            <a:br>
              <a:rPr lang="en-US" sz="3200" dirty="0"/>
            </a:br>
            <a:r>
              <a:rPr lang="en-US" sz="3200" dirty="0"/>
              <a:t>RR MM, including Immune Therapies: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9416" y="1844824"/>
            <a:ext cx="10873208" cy="4588738"/>
          </a:xfrm>
        </p:spPr>
        <p:txBody>
          <a:bodyPr>
            <a:noAutofit/>
          </a:bodyPr>
          <a:lstStyle/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/>
              <a:t>Innovations (PIs, </a:t>
            </a:r>
            <a:r>
              <a:rPr lang="en-US" sz="2000" dirty="0" err="1"/>
              <a:t>IMiDs</a:t>
            </a:r>
            <a:r>
              <a:rPr lang="en-US" sz="2000" dirty="0"/>
              <a:t>, </a:t>
            </a:r>
            <a:r>
              <a:rPr lang="en-US" sz="2000" dirty="0" err="1"/>
              <a:t>MoAbs</a:t>
            </a:r>
            <a:r>
              <a:rPr lang="en-US" sz="2000" dirty="0"/>
              <a:t>, HDACs) to date have produced significant improvements in PFS and OS; recent approvals will augment this</a:t>
            </a:r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>
                <a:ea typeface="Osaka"/>
              </a:rPr>
              <a:t>10 Novel Drugs and &gt; 26 new FDA-approved drugs/combos/indications in last 18 </a:t>
            </a:r>
            <a:r>
              <a:rPr lang="en-US" sz="2000" dirty="0" err="1">
                <a:ea typeface="Osaka"/>
              </a:rPr>
              <a:t>yrs</a:t>
            </a:r>
            <a:endParaRPr lang="en-US" sz="2000" dirty="0"/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/>
              <a:t>Next wave of immune therapies: crucially, are they agnostic to mutational thrust?</a:t>
            </a:r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/>
              <a:t>Baseline immune function is a key barrier to success and appears to be targetable</a:t>
            </a:r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 err="1"/>
              <a:t>mAbs</a:t>
            </a:r>
            <a:r>
              <a:rPr lang="en-US" sz="2000" dirty="0"/>
              <a:t> (including ADCs, </a:t>
            </a:r>
            <a:r>
              <a:rPr lang="en-US" sz="2000" dirty="0" err="1"/>
              <a:t>BiTEs</a:t>
            </a:r>
            <a:r>
              <a:rPr lang="en-US" sz="2000" dirty="0"/>
              <a:t>) represent true new novel mechanisms, as well as other immuno-therapeutics (e.g. CAR –T, cellular therapies, vaccines)</a:t>
            </a:r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/>
              <a:t>New insights to mechanisms of drug action are further expanding treatment/immuno-therapeutic opportunities with combinations</a:t>
            </a:r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/>
              <a:t>Next generation small molecules also show great promise – e.g. VENETOCLAX, SELINEXOR, MELFLUFEN, </a:t>
            </a:r>
            <a:r>
              <a:rPr lang="en-US" sz="2000" dirty="0" err="1"/>
              <a:t>CeLMoDS</a:t>
            </a:r>
            <a:endParaRPr lang="en-US" sz="2000" dirty="0"/>
          </a:p>
          <a:p>
            <a:pPr>
              <a:spcBef>
                <a:spcPts val="267"/>
              </a:spcBef>
              <a:spcAft>
                <a:spcPts val="600"/>
              </a:spcAft>
            </a:pPr>
            <a:r>
              <a:rPr lang="en-US" sz="2000" dirty="0"/>
              <a:t>Further refinement of prognostics, immune profiling, and MRD will guide therapy</a:t>
            </a:r>
          </a:p>
          <a:p>
            <a:pPr>
              <a:spcBef>
                <a:spcPts val="267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8" name="Picture 10" descr="DFlogo">
            <a:extLst>
              <a:ext uri="{FF2B5EF4-FFF2-40B4-BE49-F238E27FC236}">
                <a16:creationId xmlns:a16="http://schemas.microsoft.com/office/drawing/2014/main" id="{85272D95-6734-754C-BB47-E60EDF1A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8448" y="228603"/>
            <a:ext cx="1787352" cy="32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Harvard_shield-Medical">
            <a:extLst>
              <a:ext uri="{FF2B5EF4-FFF2-40B4-BE49-F238E27FC236}">
                <a16:creationId xmlns:a16="http://schemas.microsoft.com/office/drawing/2014/main" id="{01154B49-95A8-2947-AF81-37C23102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01" y="152400"/>
            <a:ext cx="779240" cy="9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8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24000" y="2590800"/>
            <a:ext cx="9067800" cy="1046252"/>
          </a:xfrm>
        </p:spPr>
        <p:txBody>
          <a:bodyPr rtlCol="0">
            <a:normAutofit/>
          </a:bodyPr>
          <a:lstStyle/>
          <a:p>
            <a:pPr algn="ctr"/>
            <a:r>
              <a:rPr lang="en-US" dirty="0"/>
              <a:t>CART Therapy in MM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09600" y="3708971"/>
            <a:ext cx="10972800" cy="2996629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schemeClr val="tx1"/>
                </a:solidFill>
              </a:rPr>
              <a:t>Sagar </a:t>
            </a:r>
            <a:r>
              <a:rPr lang="en-US" altLang="ja-JP" b="1" dirty="0" err="1">
                <a:solidFill>
                  <a:schemeClr val="tx1"/>
                </a:solidFill>
              </a:rPr>
              <a:t>Lonial</a:t>
            </a:r>
            <a:r>
              <a:rPr lang="en-US" altLang="ja-JP" b="1" dirty="0">
                <a:solidFill>
                  <a:schemeClr val="tx1"/>
                </a:solidFill>
              </a:rPr>
              <a:t>, MD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Chair and Professor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Department of Hematology and Medical Oncology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Chief Medical Officer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Winship Cancer Institute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Emory University 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Atlanta, Georgia</a:t>
            </a:r>
          </a:p>
        </p:txBody>
      </p:sp>
      <p:pic>
        <p:nvPicPr>
          <p:cNvPr id="1710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0"/>
            <a:ext cx="15240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9B81-93C4-A34D-81C3-B8D8066B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8083E-CAC7-1942-BE69-4E97BF18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3C36F-FD60-C243-8173-7E4FD9599B78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0EB68F-7BE0-0140-932E-54B560F7E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30778"/>
              </p:ext>
            </p:extLst>
          </p:nvPr>
        </p:nvGraphicFramePr>
        <p:xfrm>
          <a:off x="2124467" y="2352718"/>
          <a:ext cx="8128000" cy="215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6724">
                  <a:extLst>
                    <a:ext uri="{9D8B030D-6E8A-4147-A177-3AD203B41FA5}">
                      <a16:colId xmlns:a16="http://schemas.microsoft.com/office/drawing/2014/main" val="1477112230"/>
                    </a:ext>
                  </a:extLst>
                </a:gridCol>
                <a:gridCol w="4961276">
                  <a:extLst>
                    <a:ext uri="{9D8B030D-6E8A-4147-A177-3AD203B41FA5}">
                      <a16:colId xmlns:a16="http://schemas.microsoft.com/office/drawing/2014/main" val="2973500694"/>
                    </a:ext>
                  </a:extLst>
                </a:gridCol>
              </a:tblGrid>
              <a:tr h="1266214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Bristol-Myers Squibb Company, Celgene Corporation, GlaxoSmithKline, Janssen Biotech Inc, Novartis, Takeda Oncology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940259"/>
                  </a:ext>
                </a:extLst>
              </a:tr>
              <a:tr h="88635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Celgene Corporation, Janssen Biotech Inc, Takeda Oncology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228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0838-8AA9-5743-8C4C-F6C970F8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F47C3-09E9-AB44-B427-6922313FE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67544"/>
            <a:ext cx="10363200" cy="4114800"/>
          </a:xfrm>
        </p:spPr>
        <p:txBody>
          <a:bodyPr/>
          <a:lstStyle/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45 year old female, presented with RISS 2 ISS 3 MM. Received initial induction with RVD followed by Mel 200 auto and based on standard risk genetics, received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maintenance alone. </a:t>
            </a: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Did well for 14 months, then had progression with anemia and bone lesions</a:t>
            </a: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Pom/Dara/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PR lasted for 6 months</a:t>
            </a: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PR lasted for 4 months</a:t>
            </a:r>
          </a:p>
        </p:txBody>
      </p:sp>
    </p:spTree>
    <p:extLst>
      <p:ext uri="{BB962C8B-B14F-4D97-AF65-F5344CB8AC3E}">
        <p14:creationId xmlns:p14="http://schemas.microsoft.com/office/powerpoint/2010/main" val="11740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7C8E-3AE8-BD4B-8D38-F00689B3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60F0-8FE3-8D40-B22B-D2C3C4A7D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33600"/>
            <a:ext cx="103632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DCEP/VDCEP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New IMID phase 2 trial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transplant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CART trial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Hospice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C446-5BD1-D342-A51C-C5B02919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964F3-027D-9944-AE08-3BCC72901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45771"/>
            <a:ext cx="10363200" cy="4114800"/>
          </a:xfrm>
        </p:spPr>
        <p:txBody>
          <a:bodyPr/>
          <a:lstStyle/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 received VDCEP as salvage therapy, but rapidly progressed within 60 days</a:t>
            </a: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Underwent T cell collection, no bridging, and CART infusion on study</a:t>
            </a: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Complicated by grade 3 CRS that responded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 neurotoxicity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Achieved CR by day 100, MRD negative by 6 months </a:t>
            </a:r>
          </a:p>
          <a:p>
            <a:pPr>
              <a:spcBef>
                <a:spcPts val="1368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Remains in CR 14 months out from CART infusion</a:t>
            </a:r>
          </a:p>
        </p:txBody>
      </p:sp>
    </p:spTree>
    <p:extLst>
      <p:ext uri="{BB962C8B-B14F-4D97-AF65-F5344CB8AC3E}">
        <p14:creationId xmlns:p14="http://schemas.microsoft.com/office/powerpoint/2010/main" val="20366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FC32-E734-B34F-AD55-82530C84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Optimal Target for CART in 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3AE7-16BF-1C48-9C5E-00F5356C2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9575" indent="-400050"/>
            <a:r>
              <a:rPr lang="en-US" sz="2800" dirty="0"/>
              <a:t>CD38?</a:t>
            </a:r>
          </a:p>
          <a:p>
            <a:pPr marL="409575" indent="-400050"/>
            <a:r>
              <a:rPr lang="en-US" sz="2800" dirty="0"/>
              <a:t>SLAMF7?</a:t>
            </a:r>
          </a:p>
          <a:p>
            <a:pPr marL="409575" indent="-400050"/>
            <a:r>
              <a:rPr lang="en-US" sz="2800" dirty="0"/>
              <a:t>CD19?</a:t>
            </a:r>
          </a:p>
          <a:p>
            <a:pPr marL="409575" indent="-400050"/>
            <a:r>
              <a:rPr lang="en-US" sz="2800" dirty="0"/>
              <a:t>BCMA</a:t>
            </a:r>
          </a:p>
          <a:p>
            <a:pPr marL="409575" indent="-400050"/>
            <a:r>
              <a:rPr lang="en-US" sz="2800" dirty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8209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390DA6-D4F6-4550-A9AF-BF12A9261F9C}"/>
              </a:ext>
            </a:extLst>
          </p:cNvPr>
          <p:cNvSpPr txBox="1"/>
          <p:nvPr/>
        </p:nvSpPr>
        <p:spPr>
          <a:xfrm>
            <a:off x="955549" y="5281698"/>
            <a:ext cx="5201424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≥ 50% BCMA expression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C3803-B38B-4D29-B6C5-777BC1635A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368" y="1957522"/>
            <a:ext cx="8987971" cy="2767963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EDF21A0-C7E7-45AD-9793-51627969D3B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4769609"/>
          <a:ext cx="1092374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242">
                  <a:extLst>
                    <a:ext uri="{9D8B030D-6E8A-4147-A177-3AD203B41FA5}">
                      <a16:colId xmlns:a16="http://schemas.microsoft.com/office/drawing/2014/main" val="2223465482"/>
                    </a:ext>
                  </a:extLst>
                </a:gridCol>
                <a:gridCol w="482061">
                  <a:extLst>
                    <a:ext uri="{9D8B030D-6E8A-4147-A177-3AD203B41FA5}">
                      <a16:colId xmlns:a16="http://schemas.microsoft.com/office/drawing/2014/main" val="4277614601"/>
                    </a:ext>
                  </a:extLst>
                </a:gridCol>
                <a:gridCol w="4911438">
                  <a:extLst>
                    <a:ext uri="{9D8B030D-6E8A-4147-A177-3AD203B41FA5}">
                      <a16:colId xmlns:a16="http://schemas.microsoft.com/office/drawing/2014/main" val="4010668358"/>
                    </a:ext>
                  </a:extLst>
                </a:gridCol>
              </a:tblGrid>
              <a:tr h="34805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Dose Escalation   (N = 21)</a:t>
                      </a:r>
                    </a:p>
                  </a:txBody>
                  <a:tcPr>
                    <a:solidFill>
                      <a:srgbClr val="2B72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Dose Expansion   (N = 22)</a:t>
                      </a:r>
                    </a:p>
                  </a:txBody>
                  <a:tcPr>
                    <a:solidFill>
                      <a:srgbClr val="559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8888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0313C2-9C60-42BA-87C0-A252ED05B554}"/>
              </a:ext>
            </a:extLst>
          </p:cNvPr>
          <p:cNvSpPr txBox="1"/>
          <p:nvPr/>
        </p:nvSpPr>
        <p:spPr>
          <a:xfrm>
            <a:off x="4024137" y="3827439"/>
            <a:ext cx="1370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 30 m/m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 300 mg/m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3BB7605-D64A-4544-9528-54F9BC85A437}"/>
              </a:ext>
            </a:extLst>
          </p:cNvPr>
          <p:cNvSpPr>
            <a:spLocks noChangeAspect="1"/>
          </p:cNvSpPr>
          <p:nvPr/>
        </p:nvSpPr>
        <p:spPr>
          <a:xfrm>
            <a:off x="4851144" y="5914906"/>
            <a:ext cx="423633" cy="29087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CB5022-B13D-4B49-AD08-577B02F4EE26}"/>
              </a:ext>
            </a:extLst>
          </p:cNvPr>
          <p:cNvSpPr>
            <a:spLocks noChangeAspect="1"/>
          </p:cNvSpPr>
          <p:nvPr/>
        </p:nvSpPr>
        <p:spPr>
          <a:xfrm>
            <a:off x="5332514" y="5833457"/>
            <a:ext cx="1091266" cy="492135"/>
          </a:xfrm>
          <a:prstGeom prst="roundRect">
            <a:avLst/>
          </a:prstGeom>
          <a:solidFill>
            <a:srgbClr val="2B72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150 × 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AC6DF0-454B-4C44-B2FD-9C38221784C5}"/>
              </a:ext>
            </a:extLst>
          </p:cNvPr>
          <p:cNvSpPr>
            <a:spLocks noChangeAspect="1"/>
          </p:cNvSpPr>
          <p:nvPr/>
        </p:nvSpPr>
        <p:spPr>
          <a:xfrm>
            <a:off x="6898533" y="5814275"/>
            <a:ext cx="1091266" cy="492135"/>
          </a:xfrm>
          <a:prstGeom prst="roundRect">
            <a:avLst/>
          </a:prstGeom>
          <a:solidFill>
            <a:srgbClr val="2B72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450 × 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C30D5C-0F1F-43F9-AE1F-EB9FA0B30F5C}"/>
              </a:ext>
            </a:extLst>
          </p:cNvPr>
          <p:cNvSpPr>
            <a:spLocks noChangeAspect="1"/>
          </p:cNvSpPr>
          <p:nvPr/>
        </p:nvSpPr>
        <p:spPr>
          <a:xfrm>
            <a:off x="8485747" y="5815957"/>
            <a:ext cx="1091266" cy="492135"/>
          </a:xfrm>
          <a:prstGeom prst="roundRect">
            <a:avLst/>
          </a:prstGeom>
          <a:solidFill>
            <a:srgbClr val="2B72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800 × 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E6E234BA-2846-45E1-958F-E57911578EFE}"/>
              </a:ext>
            </a:extLst>
          </p:cNvPr>
          <p:cNvSpPr>
            <a:spLocks noChangeAspect="1"/>
          </p:cNvSpPr>
          <p:nvPr/>
        </p:nvSpPr>
        <p:spPr>
          <a:xfrm>
            <a:off x="6449340" y="5919246"/>
            <a:ext cx="423633" cy="29087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00A8D612-3B4F-4CA6-89C9-7E40EFDF43AB}"/>
              </a:ext>
            </a:extLst>
          </p:cNvPr>
          <p:cNvSpPr>
            <a:spLocks noChangeAspect="1"/>
          </p:cNvSpPr>
          <p:nvPr/>
        </p:nvSpPr>
        <p:spPr>
          <a:xfrm>
            <a:off x="8015359" y="5914905"/>
            <a:ext cx="423633" cy="29087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1CDF0A-23D9-4BB7-A1E8-35DD089CABDF}"/>
              </a:ext>
            </a:extLst>
          </p:cNvPr>
          <p:cNvSpPr>
            <a:spLocks noChangeAspect="1"/>
          </p:cNvSpPr>
          <p:nvPr/>
        </p:nvSpPr>
        <p:spPr>
          <a:xfrm>
            <a:off x="3756295" y="5840318"/>
            <a:ext cx="1091266" cy="492135"/>
          </a:xfrm>
          <a:prstGeom prst="roundRect">
            <a:avLst/>
          </a:prstGeom>
          <a:solidFill>
            <a:srgbClr val="2B72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 × 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1B5326-475D-B443-9C64-A70B3066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cs typeface="Arial" panose="020B0604020202020204" pitchFamily="34" charset="0"/>
              </a:rPr>
              <a:t>bb2121 Anti-BCMA CAR T-Cell Therapy in Patients With Relapsed/Refractory Multiple Myeloma: </a:t>
            </a:r>
            <a:br>
              <a:rPr lang="en-US" sz="3000" dirty="0">
                <a:cs typeface="Arial" panose="020B0604020202020204" pitchFamily="34" charset="0"/>
              </a:rPr>
            </a:br>
            <a:r>
              <a:rPr lang="en-US" sz="3000" dirty="0">
                <a:cs typeface="Arial" panose="020B0604020202020204" pitchFamily="34" charset="0"/>
              </a:rPr>
              <a:t>Updated Results From a Multicenter Phase 1 Study CRB-401</a:t>
            </a:r>
            <a:endParaRPr lang="en-US" sz="3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DFE75B-682D-8441-8157-5A1EFDEE6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2188"/>
            <a:ext cx="3914454" cy="414337"/>
          </a:xfrm>
        </p:spPr>
        <p:txBody>
          <a:bodyPr/>
          <a:lstStyle/>
          <a:p>
            <a:r>
              <a:rPr lang="en-US" dirty="0" err="1"/>
              <a:t>Raje</a:t>
            </a:r>
            <a:r>
              <a:rPr lang="en-US" dirty="0"/>
              <a:t> N, et al</a:t>
            </a:r>
            <a:r>
              <a:rPr lang="en-US" i="1" dirty="0"/>
              <a:t>. 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2019;380:1726-1737.</a:t>
            </a:r>
          </a:p>
        </p:txBody>
      </p:sp>
    </p:spTree>
    <p:extLst>
      <p:ext uri="{BB962C8B-B14F-4D97-AF65-F5344CB8AC3E}">
        <p14:creationId xmlns:p14="http://schemas.microsoft.com/office/powerpoint/2010/main" val="27144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9D4A13-A8F5-408A-B6CB-61C39A96A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5781"/>
              </p:ext>
            </p:extLst>
          </p:nvPr>
        </p:nvGraphicFramePr>
        <p:xfrm>
          <a:off x="1112207" y="2874463"/>
          <a:ext cx="9967586" cy="29260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914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174">
                  <a:extLst>
                    <a:ext uri="{9D8B030D-6E8A-4147-A177-3AD203B41FA5}">
                      <a16:colId xmlns:a16="http://schemas.microsoft.com/office/drawing/2014/main" val="3926989784"/>
                    </a:ext>
                  </a:extLst>
                </a:gridCol>
                <a:gridCol w="1513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174">
                  <a:extLst>
                    <a:ext uri="{9D8B030D-6E8A-4147-A177-3AD203B41FA5}">
                      <a16:colId xmlns:a16="http://schemas.microsoft.com/office/drawing/2014/main" val="2607621718"/>
                    </a:ext>
                  </a:extLst>
                </a:gridCol>
              </a:tblGrid>
              <a:tr h="304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Parameter</a:t>
                      </a:r>
                      <a:endParaRPr lang="en-US" sz="1800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b"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Escalation (N = 21)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Expansion (N = 12)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26778090"/>
                  </a:ext>
                </a:extLst>
              </a:tr>
              <a:tr h="304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Exposed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Refractory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Exposed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Refractory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756425366"/>
                  </a:ext>
                </a:extLst>
              </a:tr>
              <a:tr h="304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Prior</a:t>
                      </a:r>
                      <a:r>
                        <a:rPr lang="en-US" sz="1800" b="1" baseline="0" dirty="0"/>
                        <a:t> therapies, n (%)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95839075"/>
                  </a:ext>
                </a:extLst>
              </a:tr>
              <a:tr h="304179">
                <a:tc>
                  <a:txBody>
                    <a:bodyPr/>
                    <a:lstStyle/>
                    <a:p>
                      <a:pPr marL="182880" algn="l"/>
                      <a:r>
                        <a:rPr lang="en-US" sz="1800" baseline="0" dirty="0"/>
                        <a:t>Bortezomib</a:t>
                      </a:r>
                      <a:endParaRPr lang="en-US" sz="180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  21 (100)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13 (62)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 12 (100)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 (58)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79">
                <a:tc>
                  <a:txBody>
                    <a:bodyPr/>
                    <a:lstStyle/>
                    <a:p>
                      <a:pPr marL="182880" algn="l"/>
                      <a:r>
                        <a:rPr lang="en-US" sz="1800" baseline="0" dirty="0"/>
                        <a:t>Carfilzomib</a:t>
                      </a:r>
                      <a:endParaRPr lang="en-US" sz="180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19 (90)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12 (57)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 (92)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 (58)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79">
                <a:tc>
                  <a:txBody>
                    <a:bodyPr/>
                    <a:lstStyle/>
                    <a:p>
                      <a:pPr marL="182880" algn="l"/>
                      <a:r>
                        <a:rPr lang="en-US" sz="1800" baseline="0" dirty="0"/>
                        <a:t>Lenalidomide</a:t>
                      </a:r>
                      <a:endParaRPr lang="en-US" sz="180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   21 (100)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17 (81)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12 (100)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/>
                        <a:t>7 (58)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179">
                <a:tc>
                  <a:txBody>
                    <a:bodyPr/>
                    <a:lstStyle/>
                    <a:p>
                      <a:pPr marL="182880" algn="l"/>
                      <a:r>
                        <a:rPr lang="en-US" sz="1800" baseline="0" dirty="0"/>
                        <a:t>Pomalidomide</a:t>
                      </a:r>
                      <a:endParaRPr lang="en-US" sz="180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19 (90)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14 (67)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12 (100)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 (100)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179">
                <a:tc>
                  <a:txBody>
                    <a:bodyPr/>
                    <a:lstStyle/>
                    <a:p>
                      <a:pPr marL="182880" algn="l"/>
                      <a:r>
                        <a:rPr lang="en-US" sz="1800" baseline="0" dirty="0"/>
                        <a:t>Daratumumab</a:t>
                      </a:r>
                      <a:endParaRPr lang="en-US" sz="180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15 (71)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9 (43)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/>
                        <a:t>  12 (100)</a:t>
                      </a:r>
                      <a:endParaRPr lang="en-US" sz="1800" b="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/>
                        <a:t>9 (75)</a:t>
                      </a:r>
                      <a:endParaRPr lang="en-US" sz="1800" b="0" baseline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CFBA087-C7D4-4818-B347-66A051484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523765"/>
              </p:ext>
            </p:extLst>
          </p:nvPr>
        </p:nvGraphicFramePr>
        <p:xfrm>
          <a:off x="1112207" y="1495265"/>
          <a:ext cx="9967586" cy="1097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6931">
                  <a:extLst>
                    <a:ext uri="{9D8B030D-6E8A-4147-A177-3AD203B41FA5}">
                      <a16:colId xmlns:a16="http://schemas.microsoft.com/office/drawing/2014/main" val="2571445809"/>
                    </a:ext>
                  </a:extLst>
                </a:gridCol>
                <a:gridCol w="2817923">
                  <a:extLst>
                    <a:ext uri="{9D8B030D-6E8A-4147-A177-3AD203B41FA5}">
                      <a16:colId xmlns:a16="http://schemas.microsoft.com/office/drawing/2014/main" val="1559316831"/>
                    </a:ext>
                  </a:extLst>
                </a:gridCol>
                <a:gridCol w="3122732">
                  <a:extLst>
                    <a:ext uri="{9D8B030D-6E8A-4147-A177-3AD203B41FA5}">
                      <a16:colId xmlns:a16="http://schemas.microsoft.com/office/drawing/2014/main" val="2316758852"/>
                    </a:ext>
                  </a:extLst>
                </a:gridCol>
              </a:tblGrid>
              <a:tr h="372500">
                <a:tc>
                  <a:txBody>
                    <a:bodyPr/>
                    <a:lstStyle/>
                    <a:p>
                      <a:r>
                        <a:rPr lang="en-US" sz="1800" dirty="0"/>
                        <a:t>Parameter</a:t>
                      </a:r>
                      <a:endParaRPr lang="en-US" sz="1800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Escalation </a:t>
                      </a:r>
                    </a:p>
                    <a:p>
                      <a:pPr algn="ctr"/>
                      <a:r>
                        <a:rPr lang="en-US" sz="1800" dirty="0"/>
                        <a:t>(N = 21)</a:t>
                      </a:r>
                      <a:endParaRPr lang="en-US" sz="1800" b="1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Expansion </a:t>
                      </a:r>
                    </a:p>
                    <a:p>
                      <a:pPr algn="ctr"/>
                      <a:r>
                        <a:rPr lang="en-US" sz="1800" dirty="0"/>
                        <a:t>(N = 12)</a:t>
                      </a:r>
                      <a:endParaRPr lang="en-US" sz="1800" dirty="0">
                        <a:solidFill>
                          <a:srgbClr val="4C4C4C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/>
                </a:tc>
                <a:extLst>
                  <a:ext uri="{0D108BD9-81ED-4DB2-BD59-A6C34878D82A}">
                    <a16:rowId xmlns:a16="http://schemas.microsoft.com/office/drawing/2014/main" val="1596596945"/>
                  </a:ext>
                </a:extLst>
              </a:tr>
              <a:tr h="18625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Prior</a:t>
                      </a:r>
                      <a:r>
                        <a:rPr lang="en-US" sz="1800" baseline="0" dirty="0"/>
                        <a:t> regimens, median (</a:t>
                      </a:r>
                      <a:r>
                        <a:rPr lang="en-US" sz="1800" kern="1200" dirty="0"/>
                        <a:t>min, max</a:t>
                      </a:r>
                      <a:r>
                        <a:rPr lang="en-US" sz="1800" baseline="0" dirty="0"/>
                        <a:t>) </a:t>
                      </a:r>
                      <a:endParaRPr lang="en-US" sz="18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7 (3, 14)</a:t>
                      </a:r>
                      <a:endParaRPr lang="en-US" sz="1800" b="0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 (3, 23)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6487000"/>
                  </a:ext>
                </a:extLst>
              </a:tr>
              <a:tr h="18625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Prior autologous SCT, n (%)</a:t>
                      </a:r>
                      <a:endParaRPr lang="en-US" sz="1800" b="0" baseline="30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/>
                        <a:t>21 (100)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 (92)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62595418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35A7F28-99BB-0C42-BC2A-59F9E18D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562"/>
            <a:ext cx="10515600" cy="83617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Treatment History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064FD-1523-424B-B777-55CDA6D3D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Raje</a:t>
            </a:r>
            <a:r>
              <a:rPr lang="en-US" dirty="0"/>
              <a:t> N, et al</a:t>
            </a:r>
            <a:r>
              <a:rPr lang="en-US" i="1" dirty="0"/>
              <a:t>. 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2019;380:1726-1737.</a:t>
            </a:r>
          </a:p>
        </p:txBody>
      </p:sp>
    </p:spTree>
    <p:extLst>
      <p:ext uri="{BB962C8B-B14F-4D97-AF65-F5344CB8AC3E}">
        <p14:creationId xmlns:p14="http://schemas.microsoft.com/office/powerpoint/2010/main" val="11812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5A43D-D12D-D847-963A-7D352087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7376"/>
            <a:ext cx="7663033" cy="5385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972DE-BA73-9A4C-95AB-5A4932F6F6E9}"/>
              </a:ext>
            </a:extLst>
          </p:cNvPr>
          <p:cNvSpPr txBox="1"/>
          <p:nvPr/>
        </p:nvSpPr>
        <p:spPr>
          <a:xfrm>
            <a:off x="8595165" y="1120621"/>
            <a:ext cx="2030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ORR: 85%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45%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8001AA-F141-8D48-91C7-89640AD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339"/>
            <a:ext cx="10515600" cy="723936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Response to bb2121 Infusion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3197DB-E446-264A-9BBE-49EC89CA35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Raje</a:t>
            </a:r>
            <a:r>
              <a:rPr lang="en-US" dirty="0"/>
              <a:t> N, et al</a:t>
            </a:r>
            <a:r>
              <a:rPr lang="en-US" i="1" dirty="0"/>
              <a:t>. 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2019;380:1726-1737.</a:t>
            </a:r>
          </a:p>
        </p:txBody>
      </p:sp>
    </p:spTree>
    <p:extLst>
      <p:ext uri="{BB962C8B-B14F-4D97-AF65-F5344CB8AC3E}">
        <p14:creationId xmlns:p14="http://schemas.microsoft.com/office/powerpoint/2010/main" val="14129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525963"/>
          </a:xfrm>
        </p:spPr>
        <p:txBody>
          <a:bodyPr/>
          <a:lstStyle/>
          <a:p>
            <a:pPr marL="214313" indent="-214313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Advisory Boards</a:t>
            </a:r>
          </a:p>
          <a:p>
            <a:pPr marL="557213" lvl="1" indent="-214313">
              <a:buFont typeface="Calibri" panose="020F0502020204030204" pitchFamily="34" charset="0"/>
              <a:buChar char="−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Celgene Corporation, Novartis, Takeda,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Oncopeptides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Amgem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Tx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  <a:p>
            <a:pPr marL="557213" lvl="1" indent="-214313">
              <a:buClrTx/>
              <a:buFont typeface="Calibri" panose="020F0502020204030204" pitchFamily="34" charset="0"/>
              <a:buChar char="−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</a:p>
          <a:p>
            <a:pPr marL="171450" indent="-171450">
              <a:buClrTx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Honoraria</a:t>
            </a:r>
          </a:p>
          <a:p>
            <a:pPr marL="557213" lvl="1" indent="-214313">
              <a:buClrTx/>
              <a:buFont typeface="Calibri" panose="020F0502020204030204" pitchFamily="34" charset="0"/>
              <a:buChar char="−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Tx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 Funding</a:t>
            </a:r>
          </a:p>
          <a:p>
            <a:pPr marL="557213" lvl="1" indent="-214313">
              <a:buClrTx/>
              <a:buFont typeface="Calibri" panose="020F0502020204030204" pitchFamily="34" charset="0"/>
              <a:buChar char="−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Celgene, Takeda,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Oncopeptides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Bristol-Myers Squibb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3ED3-111B-4842-9D2D-918F903AB236}" type="slidenum"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50" b="1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7408" y="476672"/>
            <a:ext cx="8164829" cy="4214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all" spc="3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23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DISCLOSURES</a:t>
            </a:r>
            <a:endParaRPr kumimoji="0" lang="en-US" sz="2800" b="1" i="0" u="none" strike="noStrike" kern="1200" cap="all" spc="23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8372DEF-4B74-FD4B-8AD1-873B7506C8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425" y="1907579"/>
            <a:ext cx="5484384" cy="3365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00273-C83A-45A7-8FDE-FB4874D92E25}"/>
              </a:ext>
            </a:extLst>
          </p:cNvPr>
          <p:cNvSpPr txBox="1"/>
          <p:nvPr/>
        </p:nvSpPr>
        <p:spPr>
          <a:xfrm>
            <a:off x="7729763" y="3497932"/>
            <a:ext cx="277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mPFS = 17.7 mo (n = 16)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7A1CB3-CEE8-BF42-A571-6C1C3621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48" y="494343"/>
            <a:ext cx="10515600" cy="682839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Progression-Free Survival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98B5BA-38B7-5B4E-A8EB-2BCF5D4430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9" y="5949320"/>
            <a:ext cx="6242718" cy="414337"/>
          </a:xfrm>
        </p:spPr>
        <p:txBody>
          <a:bodyPr/>
          <a:lstStyle/>
          <a:p>
            <a:r>
              <a:rPr lang="es-ES" altLang="en-US" spc="-10" dirty="0"/>
              <a:t>1. </a:t>
            </a:r>
            <a:r>
              <a:rPr lang="en-US" dirty="0" err="1"/>
              <a:t>Raje</a:t>
            </a:r>
            <a:r>
              <a:rPr lang="en-US" dirty="0"/>
              <a:t> N, et al</a:t>
            </a:r>
            <a:r>
              <a:rPr lang="en-US" i="1" dirty="0"/>
              <a:t>. 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2019;380:1726-1737. </a:t>
            </a:r>
            <a:r>
              <a:rPr lang="es-ES" altLang="en-US" spc="-10" dirty="0"/>
              <a:t>2. Raje NS, et al. ASCO 2018. </a:t>
            </a:r>
            <a:r>
              <a:rPr lang="es-ES" altLang="en-US" spc="-10" dirty="0" err="1"/>
              <a:t>Abstract</a:t>
            </a:r>
            <a:r>
              <a:rPr lang="es-ES" altLang="en-US" spc="-10" dirty="0"/>
              <a:t> 8007.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198599-7D57-EE41-B028-A288708EC7CE}"/>
              </a:ext>
            </a:extLst>
          </p:cNvPr>
          <p:cNvGrpSpPr/>
          <p:nvPr/>
        </p:nvGrpSpPr>
        <p:grpSpPr>
          <a:xfrm>
            <a:off x="47447" y="1584921"/>
            <a:ext cx="6601232" cy="3843737"/>
            <a:chOff x="47447" y="1584921"/>
            <a:chExt cx="6601232" cy="38437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AF7AD0-B472-4540-8CE9-2C419C619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7" y="1585360"/>
              <a:ext cx="6289033" cy="384329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4318F8-AEF6-2441-BAA9-CE889C32BBFE}"/>
                </a:ext>
              </a:extLst>
            </p:cNvPr>
            <p:cNvSpPr/>
            <p:nvPr/>
          </p:nvSpPr>
          <p:spPr>
            <a:xfrm>
              <a:off x="69219" y="1585359"/>
              <a:ext cx="211968" cy="42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3F1334-42D9-714C-AA5D-F2DB57DC6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296" b="68114"/>
            <a:stretch/>
          </p:blipFill>
          <p:spPr>
            <a:xfrm>
              <a:off x="2715905" y="1584921"/>
              <a:ext cx="3932774" cy="1328039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FE223AA-84E6-4D4E-A27D-ECEC9006E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78151"/>
              </p:ext>
            </p:extLst>
          </p:nvPr>
        </p:nvGraphicFramePr>
        <p:xfrm>
          <a:off x="6749143" y="1312859"/>
          <a:ext cx="5275844" cy="545000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527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5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PFS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in MRD-Negative Patients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00A40D7-7F9C-BD4B-A4B1-110F50523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51185"/>
              </p:ext>
            </p:extLst>
          </p:nvPr>
        </p:nvGraphicFramePr>
        <p:xfrm>
          <a:off x="606134" y="1312859"/>
          <a:ext cx="5685146" cy="545000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568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5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PFS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0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bb2121: Safety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C083C9-F1E1-F945-B964-EFE3072397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85746"/>
            <a:ext cx="838199" cy="37225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3C36F-FD60-C243-8173-7E4FD9599B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1D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1D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7824CE-72EC-E44A-9B5E-82CB0BF190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Raje</a:t>
            </a:r>
            <a:r>
              <a:rPr lang="en-US" dirty="0"/>
              <a:t> N, et al</a:t>
            </a:r>
            <a:r>
              <a:rPr lang="en-US" i="1" dirty="0"/>
              <a:t>. 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2019;380:1726-1737.</a:t>
            </a:r>
          </a:p>
        </p:txBody>
      </p:sp>
      <p:graphicFrame>
        <p:nvGraphicFramePr>
          <p:cNvPr id="8" name="Group 32">
            <a:extLst>
              <a:ext uri="{FF2B5EF4-FFF2-40B4-BE49-F238E27FC236}">
                <a16:creationId xmlns:a16="http://schemas.microsoft.com/office/drawing/2014/main" id="{E6BE4680-48E7-7740-BED4-10CDFC588139}"/>
              </a:ext>
            </a:extLst>
          </p:cNvPr>
          <p:cNvGraphicFramePr>
            <a:graphicFrameLocks noGrp="1"/>
          </p:cNvGraphicFramePr>
          <p:nvPr/>
        </p:nvGraphicFramePr>
        <p:xfrm>
          <a:off x="727075" y="1609344"/>
          <a:ext cx="10735054" cy="411654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91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1983">
                  <a:extLst>
                    <a:ext uri="{9D8B030D-6E8A-4147-A177-3AD203B41FA5}">
                      <a16:colId xmlns:a16="http://schemas.microsoft.com/office/drawing/2014/main" val="2975739642"/>
                    </a:ext>
                  </a:extLst>
                </a:gridCol>
              </a:tblGrid>
              <a:tr h="45739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Treatment-Emergent AEs, n (%)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All Patients (N = 33)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62802"/>
                  </a:ext>
                </a:extLst>
              </a:tr>
              <a:tr h="45739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Any Grade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Grade ≥ 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CRS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(76)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(6)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Neurotoxicity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 (42)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(3)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2805118916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Neutropenia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 (85)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 (85)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Leukopenia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 (61)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 (58)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2338876534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Anemia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 (58)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 (45)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1116273860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Thrombocytopenia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 (58)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 (45)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3696949002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Lymphopenia 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 (18)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 (18)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1330935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0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6EE-A4E7-F640-880E-038DCB6B7A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1485" y="431028"/>
            <a:ext cx="10221686" cy="1144588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/>
              <a:t>Pivotal Phase II </a:t>
            </a:r>
            <a:r>
              <a:rPr lang="en-US" sz="3100" dirty="0" err="1"/>
              <a:t>KarMMa</a:t>
            </a:r>
            <a:r>
              <a:rPr lang="en-US" sz="3100" dirty="0"/>
              <a:t> Study of bb2121 (Ide-</a:t>
            </a:r>
            <a:r>
              <a:rPr lang="en-US" sz="3100" dirty="0" err="1"/>
              <a:t>cel</a:t>
            </a:r>
            <a:r>
              <a:rPr lang="en-US" sz="3100" dirty="0"/>
              <a:t>) for Relapsed/Refractory MM Meets Primary and Key Secondary Endpoints</a:t>
            </a:r>
            <a:br>
              <a:rPr lang="en-US" dirty="0"/>
            </a:br>
            <a:r>
              <a:rPr lang="en-US" sz="2200" dirty="0"/>
              <a:t>Press Release – December 6,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BC8F-4EDA-5847-A3D9-3E1BD14293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1485" y="1903608"/>
            <a:ext cx="10515600" cy="185338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“On 6</a:t>
            </a:r>
            <a:r>
              <a:rPr lang="en-US" sz="2000" baseline="30000" dirty="0"/>
              <a:t>th</a:t>
            </a:r>
            <a:r>
              <a:rPr lang="en-US" sz="2000" dirty="0"/>
              <a:t> December 2019, it was announced that the phase II </a:t>
            </a:r>
            <a:r>
              <a:rPr lang="en-US" sz="2000" dirty="0" err="1"/>
              <a:t>KarMMA</a:t>
            </a:r>
            <a:r>
              <a:rPr lang="en-US" sz="2000" dirty="0"/>
              <a:t> study met its primary endpoint of overall response rate (ORR) and key secondary endpoint of complete response (CR) rate. The </a:t>
            </a:r>
            <a:r>
              <a:rPr lang="en-US" sz="2000" dirty="0" err="1"/>
              <a:t>KarMMA</a:t>
            </a:r>
            <a:r>
              <a:rPr lang="en-US" sz="2000" dirty="0"/>
              <a:t> study is investigating </a:t>
            </a:r>
            <a:r>
              <a:rPr lang="en-US" sz="2000" dirty="0" err="1"/>
              <a:t>idecabtagene</a:t>
            </a:r>
            <a:r>
              <a:rPr lang="en-US" sz="2000" dirty="0"/>
              <a:t> </a:t>
            </a:r>
            <a:r>
              <a:rPr lang="en-US" sz="2000" dirty="0" err="1"/>
              <a:t>vicleucel</a:t>
            </a:r>
            <a:r>
              <a:rPr lang="en-US" sz="2000" dirty="0"/>
              <a:t> (ide-</a:t>
            </a:r>
            <a:r>
              <a:rPr lang="en-US" sz="2000" dirty="0" err="1"/>
              <a:t>cel</a:t>
            </a:r>
            <a:r>
              <a:rPr lang="en-US" sz="2000" dirty="0"/>
              <a:t>, also known as bb2121), in patients with relapsed/refractory multiple myeloma (RRMM). Ide-</a:t>
            </a:r>
            <a:r>
              <a:rPr lang="en-US" sz="2000" dirty="0" err="1"/>
              <a:t>cel</a:t>
            </a:r>
            <a:r>
              <a:rPr lang="en-US" sz="2000" dirty="0"/>
              <a:t> is a chimeric antigen receptor (CAR) T-cell therapy targeting B-cell maturation antigen (BCMA).”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F93F-EC40-8A45-8C25-0358EDEADBC5}"/>
              </a:ext>
            </a:extLst>
          </p:cNvPr>
          <p:cNvSpPr txBox="1"/>
          <p:nvPr/>
        </p:nvSpPr>
        <p:spPr>
          <a:xfrm>
            <a:off x="537882" y="6476104"/>
            <a:ext cx="9727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multiplemyelomahub.com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/medical-information/update-from-the-karmma-study-of-car-t-cell-product-bb2121-ide-cel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83EBED-EEDE-4441-B5EC-9186EB70D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60992"/>
              </p:ext>
            </p:extLst>
          </p:nvPr>
        </p:nvGraphicFramePr>
        <p:xfrm>
          <a:off x="1087202" y="3756992"/>
          <a:ext cx="10266598" cy="22862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80797">
                  <a:extLst>
                    <a:ext uri="{9D8B030D-6E8A-4147-A177-3AD203B41FA5}">
                      <a16:colId xmlns:a16="http://schemas.microsoft.com/office/drawing/2014/main" val="1624112675"/>
                    </a:ext>
                  </a:extLst>
                </a:gridCol>
                <a:gridCol w="1551096">
                  <a:extLst>
                    <a:ext uri="{9D8B030D-6E8A-4147-A177-3AD203B41FA5}">
                      <a16:colId xmlns:a16="http://schemas.microsoft.com/office/drawing/2014/main" val="2889783138"/>
                    </a:ext>
                  </a:extLst>
                </a:gridCol>
                <a:gridCol w="1454153">
                  <a:extLst>
                    <a:ext uri="{9D8B030D-6E8A-4147-A177-3AD203B41FA5}">
                      <a16:colId xmlns:a16="http://schemas.microsoft.com/office/drawing/2014/main" val="2899701188"/>
                    </a:ext>
                  </a:extLst>
                </a:gridCol>
                <a:gridCol w="1454153">
                  <a:extLst>
                    <a:ext uri="{9D8B030D-6E8A-4147-A177-3AD203B41FA5}">
                      <a16:colId xmlns:a16="http://schemas.microsoft.com/office/drawing/2014/main" val="1497241965"/>
                    </a:ext>
                  </a:extLst>
                </a:gridCol>
                <a:gridCol w="2026399">
                  <a:extLst>
                    <a:ext uri="{9D8B030D-6E8A-4147-A177-3AD203B41FA5}">
                      <a16:colId xmlns:a16="http://schemas.microsoft.com/office/drawing/2014/main" val="1910290338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CAR T-cell dose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150 x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300 x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450 x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150 – 450 x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70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54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128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49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ORR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50%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68.6%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81.5%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73.4%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3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CR/stringent CR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28.6%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35.2%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31.3%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6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</a:t>
                      </a:r>
                      <a:r>
                        <a:rPr lang="en-US" dirty="0" err="1">
                          <a:effectLst/>
                        </a:rPr>
                        <a:t>DoR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9.9 </a:t>
                      </a:r>
                      <a:r>
                        <a:rPr lang="en-US" dirty="0" err="1">
                          <a:effectLst/>
                        </a:rPr>
                        <a:t>mo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11.3 </a:t>
                      </a:r>
                      <a:r>
                        <a:rPr lang="en-US" dirty="0" err="1">
                          <a:effectLst/>
                        </a:rPr>
                        <a:t>mo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10.6 </a:t>
                      </a:r>
                      <a:r>
                        <a:rPr lang="en-US" dirty="0" err="1">
                          <a:effectLst/>
                        </a:rPr>
                        <a:t>mo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022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PFS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5.8 </a:t>
                      </a:r>
                      <a:r>
                        <a:rPr lang="en-US" dirty="0" err="1">
                          <a:effectLst/>
                        </a:rPr>
                        <a:t>mo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11.3 </a:t>
                      </a:r>
                      <a:r>
                        <a:rPr lang="en-US" dirty="0" err="1">
                          <a:effectLst/>
                        </a:rPr>
                        <a:t>mo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8.6 </a:t>
                      </a:r>
                      <a:r>
                        <a:rPr lang="en-US" dirty="0" err="1">
                          <a:effectLst/>
                        </a:rPr>
                        <a:t>mo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328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0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43E913-27D0-49E5-8BCD-515F28FF6B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547" y="6156922"/>
            <a:ext cx="11085038" cy="475488"/>
          </a:xfrm>
        </p:spPr>
        <p:txBody>
          <a:bodyPr/>
          <a:lstStyle/>
          <a:p>
            <a:endParaRPr lang="en-US" sz="5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Madduri D, et al. ASH 2019. Abstract 577.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38566-3A53-4411-BAEA-B26D7C7F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CARTITUDE-1 Trial of JNJ-4528</a:t>
            </a:r>
            <a:br>
              <a:rPr lang="en-US" dirty="0"/>
            </a:br>
            <a:r>
              <a:rPr lang="en-US" dirty="0"/>
              <a:t>Study Design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11962B-1AA8-404A-AB5B-782B11FFA8B5}"/>
              </a:ext>
            </a:extLst>
          </p:cNvPr>
          <p:cNvSpPr/>
          <p:nvPr/>
        </p:nvSpPr>
        <p:spPr>
          <a:xfrm>
            <a:off x="408547" y="1342917"/>
            <a:ext cx="5903763" cy="1501886"/>
          </a:xfrm>
          <a:prstGeom prst="roundRect">
            <a:avLst/>
          </a:prstGeom>
          <a:solidFill>
            <a:srgbClr val="44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Primary Objectives: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Phase 1b: Characterize safety and confirm phase 2 dose as informed by the LEGEND-2 study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Phase 2: Evaluate efficacy of JNJ-4528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44AAEB-C30D-4D86-9F02-DA6A523C75FD}"/>
              </a:ext>
            </a:extLst>
          </p:cNvPr>
          <p:cNvSpPr/>
          <p:nvPr/>
        </p:nvSpPr>
        <p:spPr>
          <a:xfrm>
            <a:off x="408547" y="2929473"/>
            <a:ext cx="5903763" cy="2077958"/>
          </a:xfrm>
          <a:prstGeom prst="roundRect">
            <a:avLst/>
          </a:prstGeom>
          <a:solidFill>
            <a:srgbClr val="44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Key Eligibility Criteria: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Progressive MM per IMWG criteria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ECOG PS ≤ 1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Measurable disease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Received ≥ 3 prior therapies or double refractory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Prior PI, IMiD, anti-CD38 therapy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739390-D454-4EDA-AB1B-24871B1CB359}"/>
              </a:ext>
            </a:extLst>
          </p:cNvPr>
          <p:cNvSpPr/>
          <p:nvPr/>
        </p:nvSpPr>
        <p:spPr>
          <a:xfrm>
            <a:off x="408547" y="5092101"/>
            <a:ext cx="5903763" cy="1134530"/>
          </a:xfrm>
          <a:prstGeom prst="roundRect">
            <a:avLst/>
          </a:prstGeom>
          <a:solidFill>
            <a:srgbClr val="44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Median administered dose = 0.73 x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6</a:t>
            </a: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(0.52) – (0.89) x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CAR+ viable T cells/kg</a:t>
            </a: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Median follow-up at data cutoff = 6 mo (3, 14)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5173B5-55E8-4137-81ED-595AA218B65A}"/>
              </a:ext>
            </a:extLst>
          </p:cNvPr>
          <p:cNvGrpSpPr/>
          <p:nvPr/>
        </p:nvGrpSpPr>
        <p:grpSpPr>
          <a:xfrm>
            <a:off x="7165609" y="1390247"/>
            <a:ext cx="4950191" cy="5068426"/>
            <a:chOff x="6833263" y="1453822"/>
            <a:chExt cx="4950191" cy="47728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BC3FAA-49C8-4838-BCCC-8AB881CA1DD9}"/>
                </a:ext>
              </a:extLst>
            </p:cNvPr>
            <p:cNvGrpSpPr/>
            <p:nvPr/>
          </p:nvGrpSpPr>
          <p:grpSpPr>
            <a:xfrm>
              <a:off x="6833263" y="1453822"/>
              <a:ext cx="4260948" cy="4772809"/>
              <a:chOff x="6956523" y="1448497"/>
              <a:chExt cx="4260948" cy="4542402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0970C8D-A281-45F6-8890-55CD78C7EF38}"/>
                  </a:ext>
                </a:extLst>
              </p:cNvPr>
              <p:cNvSpPr/>
              <p:nvPr/>
            </p:nvSpPr>
            <p:spPr>
              <a:xfrm>
                <a:off x="6956523" y="1448497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Screening (28 days)</a:t>
                </a: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4A7281F-A05C-4625-9DD6-05EDC9C4C023}"/>
                  </a:ext>
                </a:extLst>
              </p:cNvPr>
              <p:cNvSpPr/>
              <p:nvPr/>
            </p:nvSpPr>
            <p:spPr>
              <a:xfrm>
                <a:off x="6956523" y="2133638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Apheresis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529024-5DF0-4830-B685-719CF46C388F}"/>
                  </a:ext>
                </a:extLst>
              </p:cNvPr>
              <p:cNvSpPr/>
              <p:nvPr/>
            </p:nvSpPr>
            <p:spPr>
              <a:xfrm>
                <a:off x="6956523" y="2818778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Bridging Therapy (as needed)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12CCF14-8C6B-4A20-801E-0D3546F67C5D}"/>
                  </a:ext>
                </a:extLst>
              </p:cNvPr>
              <p:cNvSpPr/>
              <p:nvPr/>
            </p:nvSpPr>
            <p:spPr>
              <a:xfrm>
                <a:off x="6956523" y="3503920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Cy (300 mg/m</a:t>
                </a:r>
                <a:r>
                  <a:rPr kumimoji="0" lang="en-US" sz="1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2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) + Flu (30 mg/m</a:t>
                </a:r>
                <a:r>
                  <a:rPr kumimoji="0" lang="en-US" sz="1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2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)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E4690D6-D45F-4620-86A9-5D6413CD2527}"/>
                  </a:ext>
                </a:extLst>
              </p:cNvPr>
              <p:cNvSpPr/>
              <p:nvPr/>
            </p:nvSpPr>
            <p:spPr>
              <a:xfrm>
                <a:off x="6956523" y="4189061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JNJ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-4528 Infusion 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Target: 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0.75x10</a:t>
                </a:r>
                <a:r>
                  <a:rPr kumimoji="0" lang="en-US" sz="1400" b="0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5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(0.5 - 1.0x10</a:t>
                </a:r>
                <a:r>
                  <a:rPr kumimoji="0" lang="en-US" sz="1400" b="0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5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)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CAR+ viable T cells/kg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4F3DEBA-78BC-41EE-88D4-587EBFA8C639}"/>
                  </a:ext>
                </a:extLst>
              </p:cNvPr>
              <p:cNvSpPr/>
              <p:nvPr/>
            </p:nvSpPr>
            <p:spPr>
              <a:xfrm>
                <a:off x="6956523" y="4874202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Post-Infusion Assessments 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</a:b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Safety, Efficacy, PK, PD, Biomarker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3F8915B-82C3-4C12-A59B-BE885B581589}"/>
                  </a:ext>
                </a:extLst>
              </p:cNvPr>
              <p:cNvSpPr/>
              <p:nvPr/>
            </p:nvSpPr>
            <p:spPr>
              <a:xfrm>
                <a:off x="6956523" y="5559343"/>
                <a:ext cx="4260948" cy="431556"/>
              </a:xfrm>
              <a:custGeom>
                <a:avLst/>
                <a:gdLst>
                  <a:gd name="connsiteX0" fmla="*/ 0 w 4260948"/>
                  <a:gd name="connsiteY0" fmla="*/ 89425 h 536540"/>
                  <a:gd name="connsiteX1" fmla="*/ 89425 w 4260948"/>
                  <a:gd name="connsiteY1" fmla="*/ 0 h 536540"/>
                  <a:gd name="connsiteX2" fmla="*/ 4171523 w 4260948"/>
                  <a:gd name="connsiteY2" fmla="*/ 0 h 536540"/>
                  <a:gd name="connsiteX3" fmla="*/ 4260948 w 4260948"/>
                  <a:gd name="connsiteY3" fmla="*/ 89425 h 536540"/>
                  <a:gd name="connsiteX4" fmla="*/ 4260948 w 4260948"/>
                  <a:gd name="connsiteY4" fmla="*/ 447115 h 536540"/>
                  <a:gd name="connsiteX5" fmla="*/ 4171523 w 4260948"/>
                  <a:gd name="connsiteY5" fmla="*/ 536540 h 536540"/>
                  <a:gd name="connsiteX6" fmla="*/ 89425 w 4260948"/>
                  <a:gd name="connsiteY6" fmla="*/ 536540 h 536540"/>
                  <a:gd name="connsiteX7" fmla="*/ 0 w 4260948"/>
                  <a:gd name="connsiteY7" fmla="*/ 447115 h 536540"/>
                  <a:gd name="connsiteX8" fmla="*/ 0 w 4260948"/>
                  <a:gd name="connsiteY8" fmla="*/ 89425 h 53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948" h="536540">
                    <a:moveTo>
                      <a:pt x="0" y="89425"/>
                    </a:moveTo>
                    <a:cubicBezTo>
                      <a:pt x="0" y="40037"/>
                      <a:pt x="40037" y="0"/>
                      <a:pt x="89425" y="0"/>
                    </a:cubicBezTo>
                    <a:lnTo>
                      <a:pt x="4171523" y="0"/>
                    </a:lnTo>
                    <a:cubicBezTo>
                      <a:pt x="4220911" y="0"/>
                      <a:pt x="4260948" y="40037"/>
                      <a:pt x="4260948" y="89425"/>
                    </a:cubicBezTo>
                    <a:lnTo>
                      <a:pt x="4260948" y="447115"/>
                    </a:lnTo>
                    <a:cubicBezTo>
                      <a:pt x="4260948" y="496503"/>
                      <a:pt x="4220911" y="536540"/>
                      <a:pt x="4171523" y="536540"/>
                    </a:cubicBezTo>
                    <a:lnTo>
                      <a:pt x="89425" y="536540"/>
                    </a:lnTo>
                    <a:cubicBezTo>
                      <a:pt x="40037" y="536540"/>
                      <a:pt x="0" y="496503"/>
                      <a:pt x="0" y="447115"/>
                    </a:cubicBezTo>
                    <a:lnTo>
                      <a:pt x="0" y="894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512" tIns="46512" rIns="46512" bIns="46512" numCol="1" spcCol="1270" anchor="ctr" anchorCtr="0">
                <a:noAutofit/>
              </a:bodyPr>
              <a:lstStyle/>
              <a:p>
                <a:pPr marL="0" marR="0" lvl="0" indent="0" algn="ctr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Follow-Up</a:t>
                </a:r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F25CF240-9C71-4F69-996E-6D1ED489B551}"/>
                  </a:ext>
                </a:extLst>
              </p:cNvPr>
              <p:cNvSpPr/>
              <p:nvPr/>
            </p:nvSpPr>
            <p:spPr>
              <a:xfrm rot="5400000">
                <a:off x="8931112" y="1781831"/>
                <a:ext cx="311770" cy="481440"/>
              </a:xfrm>
              <a:prstGeom prst="rightArrow">
                <a:avLst>
                  <a:gd name="adj1" fmla="val 66700"/>
                  <a:gd name="adj2" fmla="val 50000"/>
                </a:avLst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B7485309-C44C-464E-B273-81B0DE425236}"/>
                  </a:ext>
                </a:extLst>
              </p:cNvPr>
              <p:cNvSpPr/>
              <p:nvPr/>
            </p:nvSpPr>
            <p:spPr>
              <a:xfrm rot="5400000">
                <a:off x="8931113" y="2466973"/>
                <a:ext cx="311769" cy="481438"/>
              </a:xfrm>
              <a:prstGeom prst="rightArrow">
                <a:avLst>
                  <a:gd name="adj1" fmla="val 66700"/>
                  <a:gd name="adj2" fmla="val 50000"/>
                </a:avLst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888162BA-6520-41E8-AB22-44A0F6D9A44F}"/>
                  </a:ext>
                </a:extLst>
              </p:cNvPr>
              <p:cNvSpPr/>
              <p:nvPr/>
            </p:nvSpPr>
            <p:spPr>
              <a:xfrm rot="5400000">
                <a:off x="8931112" y="3149792"/>
                <a:ext cx="311770" cy="481440"/>
              </a:xfrm>
              <a:prstGeom prst="rightArrow">
                <a:avLst>
                  <a:gd name="adj1" fmla="val 66700"/>
                  <a:gd name="adj2" fmla="val 50000"/>
                </a:avLst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9E0A5756-791A-4061-9A14-B545E3D101F3}"/>
                  </a:ext>
                </a:extLst>
              </p:cNvPr>
              <p:cNvSpPr/>
              <p:nvPr/>
            </p:nvSpPr>
            <p:spPr>
              <a:xfrm rot="5400000">
                <a:off x="8931112" y="3834933"/>
                <a:ext cx="311770" cy="481440"/>
              </a:xfrm>
              <a:prstGeom prst="rightArrow">
                <a:avLst>
                  <a:gd name="adj1" fmla="val 66700"/>
                  <a:gd name="adj2" fmla="val 50000"/>
                </a:avLst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11042104-6BD4-40E4-8BEE-F6CE0248F247}"/>
                  </a:ext>
                </a:extLst>
              </p:cNvPr>
              <p:cNvSpPr/>
              <p:nvPr/>
            </p:nvSpPr>
            <p:spPr>
              <a:xfrm rot="5400000">
                <a:off x="8931112" y="4520074"/>
                <a:ext cx="311770" cy="481440"/>
              </a:xfrm>
              <a:prstGeom prst="rightArrow">
                <a:avLst>
                  <a:gd name="adj1" fmla="val 66700"/>
                  <a:gd name="adj2" fmla="val 50000"/>
                </a:avLst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52A9DA95-C0C7-4DBB-A0FF-72DDCFFEB7F7}"/>
                  </a:ext>
                </a:extLst>
              </p:cNvPr>
              <p:cNvSpPr/>
              <p:nvPr/>
            </p:nvSpPr>
            <p:spPr>
              <a:xfrm rot="5400000">
                <a:off x="8931112" y="5218788"/>
                <a:ext cx="311770" cy="481440"/>
              </a:xfrm>
              <a:prstGeom prst="rightArrow">
                <a:avLst>
                  <a:gd name="adj1" fmla="val 66700"/>
                  <a:gd name="adj2" fmla="val 50000"/>
                </a:avLst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011B26-1AAA-457A-8727-6AB8E40135B7}"/>
                </a:ext>
              </a:extLst>
            </p:cNvPr>
            <p:cNvSpPr txBox="1"/>
            <p:nvPr/>
          </p:nvSpPr>
          <p:spPr>
            <a:xfrm>
              <a:off x="11094212" y="3583101"/>
              <a:ext cx="689242" cy="49270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53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Day -5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53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53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to -3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35F022-1D9E-43A3-A192-10ED45729769}"/>
                </a:ext>
              </a:extLst>
            </p:cNvPr>
            <p:cNvSpPr txBox="1"/>
            <p:nvPr/>
          </p:nvSpPr>
          <p:spPr>
            <a:xfrm>
              <a:off x="11094212" y="4415491"/>
              <a:ext cx="689242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53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Day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7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2169A2-4D75-46F4-991C-03FD0BD7E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032" y="6152170"/>
            <a:ext cx="11085038" cy="475488"/>
          </a:xfrm>
        </p:spPr>
        <p:txBody>
          <a:bodyPr/>
          <a:lstStyle/>
          <a:p>
            <a:r>
              <a:rPr lang="en-US" dirty="0"/>
              <a:t>Madduri D, et al. ASH 2019. Abstract 577.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8C1DF-F767-4E01-969F-519F2762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CARTITUDE-1 Trial of JNJ-4528</a:t>
            </a:r>
            <a:br>
              <a:rPr lang="en-US" dirty="0"/>
            </a:br>
            <a:r>
              <a:rPr lang="en-US" dirty="0"/>
              <a:t>Reduction in Tumor Burden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93A813-CE5A-4429-9617-7FDD76E65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7" t="13146" r="4916" b="24539"/>
          <a:stretch/>
        </p:blipFill>
        <p:spPr>
          <a:xfrm>
            <a:off x="0" y="1800042"/>
            <a:ext cx="9691906" cy="410001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827650" y="1325880"/>
            <a:ext cx="3105270" cy="4657828"/>
          </a:xfrm>
        </p:spPr>
        <p:txBody>
          <a:bodyPr/>
          <a:lstStyle/>
          <a:p>
            <a:pPr lvl="1"/>
            <a:r>
              <a:rPr lang="en-US" dirty="0"/>
              <a:t>100% of 17 evaluable patients were MRD-negative at day 28</a:t>
            </a:r>
          </a:p>
          <a:p>
            <a:pPr lvl="2"/>
            <a:r>
              <a:rPr lang="en-US" dirty="0"/>
              <a:t>9 patients </a:t>
            </a:r>
            <a:br>
              <a:rPr lang="en-US" dirty="0"/>
            </a:br>
            <a:r>
              <a:rPr lang="en-US" dirty="0"/>
              <a:t>MRD-negative </a:t>
            </a:r>
            <a:br>
              <a:rPr lang="en-US" dirty="0"/>
            </a:br>
            <a:r>
              <a:rPr lang="en-US" dirty="0"/>
              <a:t>at 10</a:t>
            </a:r>
            <a:r>
              <a:rPr lang="en-US" baseline="30000" dirty="0"/>
              <a:t>-6</a:t>
            </a:r>
          </a:p>
          <a:p>
            <a:pPr lvl="2"/>
            <a:r>
              <a:rPr lang="en-US" dirty="0"/>
              <a:t>5 patients </a:t>
            </a:r>
            <a:br>
              <a:rPr lang="en-US" dirty="0"/>
            </a:br>
            <a:r>
              <a:rPr lang="en-US" dirty="0"/>
              <a:t>MRD-negative </a:t>
            </a:r>
            <a:br>
              <a:rPr lang="en-US" dirty="0"/>
            </a:br>
            <a:r>
              <a:rPr lang="en-US" dirty="0"/>
              <a:t>at 10</a:t>
            </a:r>
            <a:r>
              <a:rPr lang="en-US" baseline="30000" dirty="0"/>
              <a:t>-5</a:t>
            </a:r>
          </a:p>
          <a:p>
            <a:pPr lvl="2"/>
            <a:r>
              <a:rPr lang="en-US" dirty="0"/>
              <a:t>3 patients </a:t>
            </a:r>
            <a:br>
              <a:rPr lang="en-US" dirty="0"/>
            </a:br>
            <a:r>
              <a:rPr lang="en-US" dirty="0"/>
              <a:t>MRD-negative </a:t>
            </a:r>
            <a:br>
              <a:rPr lang="en-US" dirty="0"/>
            </a:br>
            <a:r>
              <a:rPr lang="en-US" dirty="0"/>
              <a:t>at 10</a:t>
            </a:r>
            <a:r>
              <a:rPr lang="en-US" baseline="30000" dirty="0"/>
              <a:t>-4</a:t>
            </a:r>
          </a:p>
          <a:p>
            <a:pPr lvl="1"/>
            <a:r>
              <a:rPr lang="en-US" dirty="0"/>
              <a:t>5 patients without identifiable clone at baseline</a:t>
            </a:r>
          </a:p>
        </p:txBody>
      </p:sp>
    </p:spTree>
    <p:extLst>
      <p:ext uri="{BB962C8B-B14F-4D97-AF65-F5344CB8AC3E}">
        <p14:creationId xmlns:p14="http://schemas.microsoft.com/office/powerpoint/2010/main" val="19494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Wang BY, et al. ASH 2019. Abstract 579.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8D936-1B14-41AA-908E-727DE608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LCAR-B38M</a:t>
            </a:r>
            <a:br>
              <a:rPr lang="en-US" dirty="0"/>
            </a:br>
            <a:r>
              <a:rPr lang="en-US" dirty="0"/>
              <a:t>LEGEND-2 Study Design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09E06-D69F-468F-B895-BC151AA2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9" t="42445" r="5297" b="14500"/>
          <a:stretch/>
        </p:blipFill>
        <p:spPr>
          <a:xfrm>
            <a:off x="289044" y="3212552"/>
            <a:ext cx="11380442" cy="30526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8BC515-6EFF-4F44-A860-1D69B4A850E3}"/>
              </a:ext>
            </a:extLst>
          </p:cNvPr>
          <p:cNvGrpSpPr/>
          <p:nvPr/>
        </p:nvGrpSpPr>
        <p:grpSpPr>
          <a:xfrm>
            <a:off x="256032" y="1624251"/>
            <a:ext cx="11731753" cy="1736646"/>
            <a:chOff x="54828" y="1624251"/>
            <a:chExt cx="10958134" cy="17366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93A4C8-99F5-4CB4-8A6C-E79F73B3F6FE}"/>
                </a:ext>
              </a:extLst>
            </p:cNvPr>
            <p:cNvSpPr txBox="1"/>
            <p:nvPr/>
          </p:nvSpPr>
          <p:spPr>
            <a:xfrm>
              <a:off x="54828" y="1624251"/>
              <a:ext cx="5133155" cy="1736646"/>
            </a:xfrm>
            <a:prstGeom prst="roundRect">
              <a:avLst/>
            </a:prstGeom>
            <a:solidFill>
              <a:srgbClr val="444E5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Key Inclusion Criteria:</a:t>
              </a:r>
            </a:p>
            <a:p>
              <a:pPr marL="236538" marR="0" lvl="0" indent="-2365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Active MM defined by IMWG criteria</a:t>
              </a:r>
            </a:p>
            <a:p>
              <a:pPr marL="236538" marR="0" lvl="0" indent="-2365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Relapsed on prior regimens</a:t>
              </a:r>
            </a:p>
            <a:p>
              <a:pPr marL="236538" marR="0" lvl="0" indent="-2365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49828D-4D43-4985-82E8-754BBAFA511F}"/>
                </a:ext>
              </a:extLst>
            </p:cNvPr>
            <p:cNvSpPr txBox="1"/>
            <p:nvPr/>
          </p:nvSpPr>
          <p:spPr>
            <a:xfrm>
              <a:off x="5367493" y="1624251"/>
              <a:ext cx="5645469" cy="1736646"/>
            </a:xfrm>
            <a:prstGeom prst="roundRect">
              <a:avLst/>
            </a:prstGeom>
            <a:solidFill>
              <a:srgbClr val="444E5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Key Objectives:</a:t>
              </a:r>
            </a:p>
            <a:p>
              <a:pPr marL="236538" marR="0" lvl="0" indent="-2365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Primary: safety of LCAR-B38M CAR T cells</a:t>
              </a:r>
            </a:p>
            <a:p>
              <a:pPr marL="236538" marR="0" lvl="0" indent="-2365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Secondary: antimyeloma activity based on IMWG response 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6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24F36E-0C27-43AF-BB0D-28EF00FDA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18" y="1285085"/>
            <a:ext cx="11612880" cy="4657828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LCAR-B38M displayed a safety profile consistent with other safety reports of BCMA-targeting CAR T-cell therapy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High ORR and deep responses were achieved with low CAR-positive T-cell doses (median dose = 0.5 x 10</a:t>
            </a:r>
            <a:r>
              <a:rPr lang="en-US" baseline="30000" dirty="0"/>
              <a:t>6</a:t>
            </a:r>
            <a:r>
              <a:rPr lang="en-US" dirty="0"/>
              <a:t> cells/kg)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u="sng" dirty="0"/>
              <a:t>With a median follow-up of 25 mo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b="1" u="sng" dirty="0"/>
              <a:t>mPFS for all patients was 19.9 mo (28.2 mo for CR patients)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b="1" u="sng" dirty="0"/>
              <a:t>mOS for all patients was 36.1 mo (NE for CR patients)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A phase 2 confirmatory study with LCAR-B38M is ongoing in China (CARTIFAN-1, NCT03758417)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3 studies are ongoing in the United States with JNJ-4528, using an identical construct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Phase 1b/2 registration study (CARTITUDE-1, NCT03548207) 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Phase 2 multi-cohort study (CARTITUDE-2, NCT04133636) evaluating different populations of patients with MM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D0B2D5-489C-4799-8C69-286600984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Wang BY, et al. ASH 2019. Abstract 579.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6E6D6-939F-4B68-8522-8CF979D4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LCAR-B38M </a:t>
            </a:r>
            <a:br>
              <a:rPr lang="en-US" dirty="0"/>
            </a:b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728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1B0D-C511-44FC-9FAC-CE18752F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009"/>
            <a:ext cx="10515600" cy="1193751"/>
          </a:xfrm>
        </p:spPr>
        <p:txBody>
          <a:bodyPr>
            <a:normAutofit fontScale="90000"/>
          </a:bodyPr>
          <a:lstStyle/>
          <a:p>
            <a:r>
              <a:rPr lang="en-US" dirty="0"/>
              <a:t>Mary worked as a 64 year-old librarian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15AE-07ED-45D9-9404-AA991664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97" y="1650170"/>
            <a:ext cx="11664779" cy="43513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/>
              <a:t>And was working full time in 2016 when she: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Developed severe back pain with associated fatigue and malaise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Plain Films revealed T1 compression fracture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Multiple lytic lesions found on skeletal survey affecting both the right femur and T6-8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MRI demonstrated early SCC in the thoracic spine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Creatinine was elevated (and normal one year before)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Admitted emergently for further evaluation and </a:t>
            </a:r>
          </a:p>
          <a:p>
            <a:pPr marL="609585" lvl="1" indent="0">
              <a:lnSpc>
                <a:spcPct val="100000"/>
              </a:lnSpc>
              <a:buNone/>
            </a:pPr>
            <a:r>
              <a:rPr lang="en-US" sz="2200" b="1" dirty="0"/>
              <a:t>    treatment</a:t>
            </a:r>
          </a:p>
          <a:p>
            <a:pPr lvl="1">
              <a:lnSpc>
                <a:spcPct val="100000"/>
              </a:lnSpc>
            </a:pPr>
            <a:r>
              <a:rPr lang="en-US" sz="2200" b="1" dirty="0" err="1"/>
              <a:t>Dex</a:t>
            </a:r>
            <a:r>
              <a:rPr lang="en-US" sz="2200" b="1" dirty="0"/>
              <a:t> administered, IVF and bisphosphonate IV </a:t>
            </a:r>
          </a:p>
          <a:p>
            <a:pPr marL="609585" lvl="1" indent="0">
              <a:lnSpc>
                <a:spcPct val="100000"/>
              </a:lnSpc>
              <a:buNone/>
            </a:pPr>
            <a:r>
              <a:rPr lang="en-US" sz="2200" b="1" dirty="0"/>
              <a:t>    (pamidronate + IV NS)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Urgent Radiation therapy and Neurosurgery </a:t>
            </a:r>
          </a:p>
          <a:p>
            <a:pPr marL="609585" lvl="1" indent="0">
              <a:lnSpc>
                <a:spcPct val="100000"/>
              </a:lnSpc>
              <a:buNone/>
            </a:pPr>
            <a:r>
              <a:rPr lang="en-US" sz="2200" b="1" dirty="0"/>
              <a:t>     Consult</a:t>
            </a:r>
          </a:p>
        </p:txBody>
      </p:sp>
      <p:pic>
        <p:nvPicPr>
          <p:cNvPr id="10" name="Google Shape;729;p55" descr="Cord compression â multiple myeloma">
            <a:extLst>
              <a:ext uri="{FF2B5EF4-FFF2-40B4-BE49-F238E27FC236}">
                <a16:creationId xmlns:a16="http://schemas.microsoft.com/office/drawing/2014/main" id="{533109B8-B2FE-4ACC-89D2-7FFD271149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7710" y="4250894"/>
            <a:ext cx="3163676" cy="2351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493635"/>
            <a:ext cx="12186285" cy="0"/>
          </a:xfrm>
          <a:custGeom>
            <a:avLst/>
            <a:gdLst/>
            <a:ahLst/>
            <a:cxnLst/>
            <a:rect l="l" t="t" r="r" b="b"/>
            <a:pathLst>
              <a:path w="12186285">
                <a:moveTo>
                  <a:pt x="0" y="0"/>
                </a:moveTo>
                <a:lnTo>
                  <a:pt x="12185782" y="0"/>
                </a:lnTo>
              </a:path>
            </a:pathLst>
          </a:custGeom>
          <a:ln w="3275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283777"/>
            <a:ext cx="10972800" cy="114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C</a:t>
            </a:r>
            <a:r>
              <a:rPr sz="4800" spc="5" dirty="0"/>
              <a:t>as</a:t>
            </a:r>
            <a:r>
              <a:rPr sz="4800" dirty="0"/>
              <a:t>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0207" y="1595443"/>
            <a:ext cx="6040193" cy="5109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3525" marR="0" lvl="0" indent="-225425" algn="l" defTabSz="914400" rtl="0" eaLnBrk="1" fontAlgn="auto" latinLnBrk="0" hangingPunct="1">
              <a:lnSpc>
                <a:spcPts val="2020"/>
              </a:lnSpc>
              <a:spcBef>
                <a:spcPts val="100"/>
              </a:spcBef>
              <a:spcAft>
                <a:spcPts val="0"/>
              </a:spcAft>
              <a:buClr>
                <a:srgbClr val="FFFF00"/>
              </a:buClr>
              <a:buSzPct val="117647"/>
              <a:buFont typeface="Arial"/>
              <a:buChar char="•"/>
              <a:tabLst>
                <a:tab pos="262890" algn="l"/>
                <a:tab pos="26352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Myeloma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Workup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4045" marR="0" lvl="1" indent="-236854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17647"/>
              <a:buFont typeface="Arial"/>
              <a:buChar char="–"/>
              <a:tabLst>
                <a:tab pos="614045" algn="l"/>
              </a:tabLst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Peripheral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blood: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Calcium: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10.2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mg/dL (ULN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10.6</a:t>
            </a:r>
            <a:r>
              <a:rPr kumimoji="0" lang="en-US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mg/dL)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Albumin: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mMol/L (LLN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mMol/L)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650" b="1" i="0" u="none" strike="noStrike" kern="1200" cap="none" spc="0" normalizeH="0" baseline="-1515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M: 5.3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mg/dL (ULN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2.64</a:t>
            </a:r>
            <a:r>
              <a:rPr kumimoji="0" lang="en-US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mg/dL)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LDH: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150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U/mL (ULN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U/mL)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Creatinine: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2.1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mg/dL (ULN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</a:t>
            </a:r>
            <a:r>
              <a:rPr kumimoji="0" lang="en-US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mg/dL)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6616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GFR (calculated):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mL/min/1.73m</a:t>
            </a:r>
            <a:r>
              <a:rPr kumimoji="0" sz="1650" b="1" i="0" u="none" strike="noStrike" kern="1200" cap="none" spc="-7" normalizeH="0" baseline="2525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650" b="0" i="0" u="none" strike="noStrike" kern="1200" cap="none" spc="0" normalizeH="0" baseline="2525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Hgb: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10.8</a:t>
            </a:r>
            <a:r>
              <a:rPr kumimoji="0" lang="en-US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g/dL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κ :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1832.0</a:t>
            </a:r>
            <a:r>
              <a:rPr kumimoji="0" lang="en-US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g/dL (normal range</a:t>
            </a:r>
            <a:r>
              <a:rPr kumimoji="0" sz="17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3.3-19.4</a:t>
            </a:r>
            <a:r>
              <a:rPr kumimoji="0" lang="en-US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g/dL)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ts val="202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κ/λ-light-chain ratio: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122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(ULN: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1.65)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4045" marR="0" lvl="1" indent="-236854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17647"/>
              <a:buFont typeface="Arial"/>
              <a:buChar char="–"/>
              <a:tabLst>
                <a:tab pos="61404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Bone marrow</a:t>
            </a:r>
            <a:r>
              <a:rPr kumimoji="0" sz="17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biopsy: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60% +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kappa- restricted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1865" marR="0" lvl="2" indent="-224154" algn="l" defTabSz="914400" rtl="0" eaLnBrk="1" fontAlgn="auto" latinLnBrk="0" hangingPunct="1">
              <a:lnSpc>
                <a:spcPts val="202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951230" algn="l"/>
                <a:tab pos="95186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Cytogenetics: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(11,14),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1q</a:t>
            </a:r>
            <a:r>
              <a:rPr kumimoji="0" sz="17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amplification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14045" marR="0" lvl="1" indent="-236854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17647"/>
              <a:buFont typeface="Arial"/>
              <a:buChar char="–"/>
              <a:tabLst>
                <a:tab pos="614045" algn="l"/>
              </a:tabLst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CT: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2885" marR="17780" lvl="2" indent="-222885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ct val="94117"/>
              <a:buFont typeface="Arial"/>
              <a:buChar char="•"/>
              <a:tabLst>
                <a:tab pos="222885" algn="l"/>
                <a:tab pos="223520" algn="l"/>
              </a:tabLst>
              <a:defRPr/>
            </a:pP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Lytic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lesions: arms, ribs, spine, skull,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femur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4790" marR="48260" lvl="0" indent="-224790" algn="r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FFFF00"/>
              </a:buClr>
              <a:buSzPct val="117647"/>
              <a:buFont typeface="Arial"/>
              <a:buChar char="•"/>
              <a:tabLst>
                <a:tab pos="224790" algn="l"/>
                <a:tab pos="263525" algn="l"/>
              </a:tabLst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Diagnosis: Active myeloma R-ISS Stage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II;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DSS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3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1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D8EA-097B-460C-A683-5CFFB205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49B0-4DC7-484C-99E4-B68C2A67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556792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/>
              <a:t>PMH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Type II diabetes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DVT (RLE in 2014)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MI (2015)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Atrial fibrillation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Obese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Hypertension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Hyperlipidemia</a:t>
            </a:r>
          </a:p>
          <a:p>
            <a:pPr lvl="1">
              <a:lnSpc>
                <a:spcPct val="100000"/>
              </a:lnSpc>
            </a:pPr>
            <a:endParaRPr lang="en-US" sz="2000" b="1" dirty="0"/>
          </a:p>
          <a:p>
            <a:pPr>
              <a:lnSpc>
                <a:spcPct val="100000"/>
              </a:lnSpc>
            </a:pPr>
            <a:r>
              <a:rPr lang="en-US" sz="2000" b="1" dirty="0"/>
              <a:t>Medications: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Metformin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Glipizide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Amlodipine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Aspirin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Atorvastatin</a:t>
            </a:r>
          </a:p>
        </p:txBody>
      </p:sp>
    </p:spTree>
    <p:extLst>
      <p:ext uri="{BB962C8B-B14F-4D97-AF65-F5344CB8AC3E}">
        <p14:creationId xmlns:p14="http://schemas.microsoft.com/office/powerpoint/2010/main" val="5267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2FBC-33EC-4290-9755-22CFD924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AC783-00CA-4F73-82AB-9B12651CC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2" y="1799707"/>
            <a:ext cx="10972800" cy="4525963"/>
          </a:xfrm>
        </p:spPr>
        <p:txBody>
          <a:bodyPr>
            <a:noAutofit/>
          </a:bodyPr>
          <a:lstStyle/>
          <a:p>
            <a:r>
              <a:rPr lang="en-US" sz="2200" b="1" dirty="0"/>
              <a:t>Health related factors</a:t>
            </a:r>
          </a:p>
          <a:p>
            <a:pPr lvl="1"/>
            <a:r>
              <a:rPr lang="en-US" sz="2200" b="1" dirty="0"/>
              <a:t>Renal impairment noted</a:t>
            </a:r>
          </a:p>
          <a:p>
            <a:pPr lvl="1"/>
            <a:r>
              <a:rPr lang="en-US" sz="2200" b="1" dirty="0"/>
              <a:t>Thrombosis history</a:t>
            </a:r>
          </a:p>
          <a:p>
            <a:pPr lvl="1"/>
            <a:r>
              <a:rPr lang="en-US" sz="2200" b="1" dirty="0"/>
              <a:t>Cardiac issues</a:t>
            </a:r>
          </a:p>
          <a:p>
            <a:pPr lvl="1"/>
            <a:r>
              <a:rPr lang="en-US" sz="2200" b="1" dirty="0"/>
              <a:t>Diabetes</a:t>
            </a:r>
          </a:p>
          <a:p>
            <a:pPr lvl="1"/>
            <a:endParaRPr lang="en-US" sz="2200" b="1" dirty="0"/>
          </a:p>
          <a:p>
            <a:pPr lvl="1"/>
            <a:endParaRPr lang="en-US" sz="2200" b="1" dirty="0"/>
          </a:p>
          <a:p>
            <a:r>
              <a:rPr lang="en-US" sz="2200" b="1" dirty="0"/>
              <a:t>Impact on treatment decisions and options?</a:t>
            </a:r>
          </a:p>
          <a:p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       </a:t>
            </a:r>
            <a:r>
              <a:rPr lang="en-US" sz="2200" b="1" dirty="0" err="1"/>
              <a:t>RVd</a:t>
            </a:r>
            <a:r>
              <a:rPr lang="en-US" sz="2200" b="1" dirty="0"/>
              <a:t> vs. </a:t>
            </a:r>
            <a:r>
              <a:rPr lang="en-US" sz="2200" b="1" dirty="0" err="1"/>
              <a:t>KRd</a:t>
            </a:r>
            <a:r>
              <a:rPr lang="en-US" sz="2200" b="1" dirty="0"/>
              <a:t> vs. IXA Rd vs. </a:t>
            </a:r>
            <a:r>
              <a:rPr lang="en-US" sz="2200" b="1" dirty="0" err="1"/>
              <a:t>CyBORd</a:t>
            </a:r>
            <a:r>
              <a:rPr lang="en-US" sz="2200" b="1" dirty="0"/>
              <a:t> </a:t>
            </a:r>
          </a:p>
          <a:p>
            <a:pPr marL="0" indent="0">
              <a:buNone/>
            </a:pPr>
            <a:r>
              <a:rPr lang="en-US" sz="2200" b="1" dirty="0"/>
              <a:t>            …..and now emerging role of </a:t>
            </a:r>
            <a:r>
              <a:rPr lang="en-US" sz="2200" b="1" dirty="0" err="1"/>
              <a:t>Mabs</a:t>
            </a:r>
            <a:r>
              <a:rPr lang="en-US" sz="2200" b="1" dirty="0"/>
              <a:t> </a:t>
            </a:r>
          </a:p>
          <a:p>
            <a:pPr marL="0" indent="0">
              <a:buNone/>
            </a:pPr>
            <a:r>
              <a:rPr lang="en-US" sz="2200" b="1" dirty="0"/>
              <a:t>                                            (e.g. RVD </a:t>
            </a:r>
            <a:r>
              <a:rPr lang="en-US" sz="2200" b="1" dirty="0" err="1"/>
              <a:t>dara</a:t>
            </a:r>
            <a:r>
              <a:rPr lang="en-US" sz="2200" b="1" dirty="0"/>
              <a:t>, KRD </a:t>
            </a:r>
            <a:r>
              <a:rPr lang="en-US" sz="2200" b="1" dirty="0" err="1"/>
              <a:t>dara</a:t>
            </a:r>
            <a:r>
              <a:rPr lang="en-US" sz="2200" b="1" dirty="0"/>
              <a:t>)</a:t>
            </a:r>
          </a:p>
          <a:p>
            <a:pPr marL="0" indent="0">
              <a:buNone/>
            </a:pPr>
            <a:r>
              <a:rPr lang="en-US" sz="2200" b="1" dirty="0"/>
              <a:t>   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01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F9540-7A4C-48D4-9A70-C0C74509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Systemic 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9A15-B1D8-4874-A1BE-FEA93E92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98" y="1851431"/>
            <a:ext cx="11264668" cy="45259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b="1" dirty="0"/>
              <a:t>RVD + pamidronate X 8 cycles to achieve </a:t>
            </a:r>
            <a:r>
              <a:rPr lang="en-US" sz="2200" b="1" dirty="0" err="1"/>
              <a:t>sCR</a:t>
            </a:r>
            <a:r>
              <a:rPr lang="en-US" sz="2200" b="1" dirty="0"/>
              <a:t>, followed by </a:t>
            </a:r>
            <a:r>
              <a:rPr lang="en-US" sz="2200" b="1" dirty="0" err="1"/>
              <a:t>len</a:t>
            </a:r>
            <a:r>
              <a:rPr lang="en-US" sz="2200" b="1" dirty="0"/>
              <a:t>/</a:t>
            </a:r>
            <a:r>
              <a:rPr lang="en-US" sz="2200" b="1" dirty="0" err="1"/>
              <a:t>bort</a:t>
            </a:r>
            <a:r>
              <a:rPr lang="en-US" sz="2200" b="1" dirty="0"/>
              <a:t> maintenance (Lenalidomide 15 mgs d1-21 every 28 days, Bortezomib every 2 weeks, pamidronate monthly for two years and then every 3 months) – lenalidomide rash resolved with dose reduction and supportive care ~ tolerance of treatment otherwise good (mild to moderate PN, non-painful, and some fatigue)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b="1" dirty="0"/>
              <a:t>SCH performed in 2016 and early SCT deferred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b="1" dirty="0"/>
              <a:t>Relapsed from CR early 2020 after 4 year PFI, heralded by recurrent chest infections and suppression of uninvolved immunoglobulins; restaging confirmed BM plasmacytosis in addition to a marked rise in KLC, modest decline in renal function (</a:t>
            </a:r>
            <a:r>
              <a:rPr lang="en-US" sz="2200" b="1" dirty="0" err="1"/>
              <a:t>creat</a:t>
            </a:r>
            <a:r>
              <a:rPr lang="en-US" sz="2200" b="1" dirty="0"/>
              <a:t> 1.9 mg/dl) and progressive bone disease; FISH (t11,14; 1q amplification; 13q deletion)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b="1" dirty="0"/>
              <a:t>Salvage options now under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37824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1&quot;/&gt;&lt;lineCharCount val=&quot;16&quot;/&gt;&lt;/TableIndex&gt;&lt;TableIndex row=&quot;1&quot; col=&quot;2&quot;&gt;&lt;linesCount val=&quot;1&quot;/&gt;&lt;lineCharCount val=&quot;25&quot;/&gt;&lt;/TableIndex&gt;&lt;TableIndex row=&quot;2&quot; col=&quot;1&quot;&gt;&lt;linesCount val=&quot;1&quot;/&gt;&lt;lineCharCount val=&quot;26&quot;/&gt;&lt;/TableIndex&gt;&lt;TableIndex row=&quot;2&quot; col=&quot;2&quot;&gt;&lt;linesCount val=&quot;2&quot;/&gt;&lt;lineCharCount val=&quot;70&quot;/&gt;&lt;lineCharCount val=&quot;62&quot;/&gt;&lt;/TableIndex&gt;&lt;TableIndex row=&quot;3&quot; col=&quot;1&quot;&gt;&lt;linesCount val=&quot;1&quot;/&gt;&lt;lineCharCount val=&quot;22&quot;/&gt;&lt;/TableIndex&gt;&lt;TableIndex row=&quot;3&quot; col=&quot;2&quot;&gt;&lt;linesCount val=&quot;2&quot;/&gt;&lt;lineCharCount val=&quot;30&quot;/&gt;&lt;lineCharCount val=&quot;3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VELCADE Sales Training Slide Template">
  <a:themeElements>
    <a:clrScheme name="3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eme SANOFI">
  <a:themeElements>
    <a:clrScheme name="SANOFI CUSTOM">
      <a:dk1>
        <a:srgbClr val="5F6970"/>
      </a:dk1>
      <a:lt1>
        <a:srgbClr val="FFFFFF"/>
      </a:lt1>
      <a:dk2>
        <a:srgbClr val="525CA3"/>
      </a:dk2>
      <a:lt2>
        <a:srgbClr val="BCBC1C"/>
      </a:lt2>
      <a:accent1>
        <a:srgbClr val="3685C9"/>
      </a:accent1>
      <a:accent2>
        <a:srgbClr val="8362A0"/>
      </a:accent2>
      <a:accent3>
        <a:srgbClr val="009B85"/>
      </a:accent3>
      <a:accent4>
        <a:srgbClr val="C3A36E"/>
      </a:accent4>
      <a:accent5>
        <a:srgbClr val="B6005F"/>
      </a:accent5>
      <a:accent6>
        <a:srgbClr val="58852E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497D"/>
      </a:accent1>
      <a:accent2>
        <a:srgbClr val="EF642D"/>
      </a:accent2>
      <a:accent3>
        <a:srgbClr val="BED745"/>
      </a:accent3>
      <a:accent4>
        <a:srgbClr val="6E757B"/>
      </a:accent4>
      <a:accent5>
        <a:srgbClr val="8064A2"/>
      </a:accent5>
      <a:accent6>
        <a:srgbClr val="4BACC6"/>
      </a:accent6>
      <a:hlink>
        <a:srgbClr val="EF642D"/>
      </a:hlink>
      <a:folHlink>
        <a:srgbClr val="EF64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2C740"/>
      </a:accent1>
      <a:accent2>
        <a:srgbClr val="C73AA6"/>
      </a:accent2>
      <a:accent3>
        <a:srgbClr val="A5A5A5"/>
      </a:accent3>
      <a:accent4>
        <a:srgbClr val="E45242"/>
      </a:accent4>
      <a:accent5>
        <a:srgbClr val="1D224E"/>
      </a:accent5>
      <a:accent6>
        <a:srgbClr val="791D6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H blue SLIDE MASTER">
  <a:themeElements>
    <a:clrScheme name="Custom 2">
      <a:dk1>
        <a:srgbClr val="141414"/>
      </a:dk1>
      <a:lt1>
        <a:srgbClr val="FFFFFF"/>
      </a:lt1>
      <a:dk2>
        <a:srgbClr val="003853"/>
      </a:dk2>
      <a:lt2>
        <a:srgbClr val="0A6FA7"/>
      </a:lt2>
      <a:accent1>
        <a:srgbClr val="8E1400"/>
      </a:accent1>
      <a:accent2>
        <a:srgbClr val="C47A1C"/>
      </a:accent2>
      <a:accent3>
        <a:srgbClr val="345B0E"/>
      </a:accent3>
      <a:accent4>
        <a:srgbClr val="491166"/>
      </a:accent4>
      <a:accent5>
        <a:srgbClr val="7B1666"/>
      </a:accent5>
      <a:accent6>
        <a:srgbClr val="E7E7E7"/>
      </a:accent6>
      <a:hlink>
        <a:srgbClr val="FFFFCC"/>
      </a:hlink>
      <a:folHlink>
        <a:srgbClr val="FFC000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sz="140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ML 03-04 REAL Template">
  <a:themeElements>
    <a:clrScheme name="Custom 5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C0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L 03-04 REAL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L 03-04 REAL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_Office Theme">
  <a:themeElements>
    <a:clrScheme name="RME Template">
      <a:dk1>
        <a:srgbClr val="FFFFFF"/>
      </a:dk1>
      <a:lt1>
        <a:srgbClr val="FFFF00"/>
      </a:lt1>
      <a:dk2>
        <a:srgbClr val="002060"/>
      </a:dk2>
      <a:lt2>
        <a:srgbClr val="000000"/>
      </a:lt2>
      <a:accent1>
        <a:srgbClr val="FFC000"/>
      </a:accent1>
      <a:accent2>
        <a:srgbClr val="92D050"/>
      </a:accent2>
      <a:accent3>
        <a:srgbClr val="00B0F0"/>
      </a:accent3>
      <a:accent4>
        <a:srgbClr val="FFFFFF"/>
      </a:accent4>
      <a:accent5>
        <a:srgbClr val="BFBFBF"/>
      </a:accent5>
      <a:accent6>
        <a:srgbClr val="FE66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ML 03-04 REAL Template">
  <a:themeElements>
    <a:clrScheme name="Custom 5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C0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L 03-04 REAL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L 03-04 REAL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Office Theme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002C77"/>
      </a:accent3>
      <a:accent4>
        <a:srgbClr val="62BB46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_Academic blue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ML 03-04 REAL Template">
  <a:themeElements>
    <a:clrScheme name="Custom 5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C0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L 03-04 REAL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L 03-04 REAL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L 03-04 REAL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L 03-04 REAL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6_Office Theme">
  <a:themeElements>
    <a:clrScheme name="RME Template">
      <a:dk1>
        <a:srgbClr val="FFFFFF"/>
      </a:dk1>
      <a:lt1>
        <a:srgbClr val="FFFF00"/>
      </a:lt1>
      <a:dk2>
        <a:srgbClr val="002060"/>
      </a:dk2>
      <a:lt2>
        <a:srgbClr val="000000"/>
      </a:lt2>
      <a:accent1>
        <a:srgbClr val="FFC000"/>
      </a:accent1>
      <a:accent2>
        <a:srgbClr val="92D050"/>
      </a:accent2>
      <a:accent3>
        <a:srgbClr val="00B0F0"/>
      </a:accent3>
      <a:accent4>
        <a:srgbClr val="FFFFFF"/>
      </a:accent4>
      <a:accent5>
        <a:srgbClr val="BFBFBF"/>
      </a:accent5>
      <a:accent6>
        <a:srgbClr val="FE66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Plantilla grises">
  <a:themeElements>
    <a:clrScheme name="">
      <a:dk1>
        <a:srgbClr val="FFFFFF"/>
      </a:dk1>
      <a:lt1>
        <a:srgbClr val="FFFFFF"/>
      </a:lt1>
      <a:dk2>
        <a:srgbClr val="FFFF00"/>
      </a:dk2>
      <a:lt2>
        <a:srgbClr val="333333"/>
      </a:lt2>
      <a:accent1>
        <a:srgbClr val="44476C"/>
      </a:accent1>
      <a:accent2>
        <a:srgbClr val="3333CC"/>
      </a:accent2>
      <a:accent3>
        <a:srgbClr val="FFFFFF"/>
      </a:accent3>
      <a:accent4>
        <a:srgbClr val="DADADA"/>
      </a:accent4>
      <a:accent5>
        <a:srgbClr val="B0B1BA"/>
      </a:accent5>
      <a:accent6>
        <a:srgbClr val="2D2DB9"/>
      </a:accent6>
      <a:hlink>
        <a:srgbClr val="CCCCFF"/>
      </a:hlink>
      <a:folHlink>
        <a:srgbClr val="B2B2B2"/>
      </a:folHlink>
    </a:clrScheme>
    <a:fontScheme name="Plantilla gris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lantilla gri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gris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8">
        <a:dk1>
          <a:srgbClr val="000000"/>
        </a:dk1>
        <a:lt1>
          <a:srgbClr val="FFFFFF"/>
        </a:lt1>
        <a:dk2>
          <a:srgbClr val="FFFF00"/>
        </a:dk2>
        <a:lt2>
          <a:srgbClr val="333333"/>
        </a:lt2>
        <a:accent1>
          <a:srgbClr val="44476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B0B1B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lonial">
  <a:themeElements>
    <a:clrScheme name="loni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n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loni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ni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ni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ni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ni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ni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ni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ni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ni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ni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ni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ni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Velcade template 2#">
  <a:themeElements>
    <a:clrScheme name="Custom 59">
      <a:dk1>
        <a:srgbClr val="FFFFFF"/>
      </a:dk1>
      <a:lt1>
        <a:srgbClr val="000000"/>
      </a:lt1>
      <a:dk2>
        <a:srgbClr val="2A0055"/>
      </a:dk2>
      <a:lt2>
        <a:srgbClr val="B2B2B2"/>
      </a:lt2>
      <a:accent1>
        <a:srgbClr val="FF9900"/>
      </a:accent1>
      <a:accent2>
        <a:srgbClr val="99CC00"/>
      </a:accent2>
      <a:accent3>
        <a:srgbClr val="FFFF00"/>
      </a:accent3>
      <a:accent4>
        <a:srgbClr val="00A0E6"/>
      </a:accent4>
      <a:accent5>
        <a:srgbClr val="A67AFE"/>
      </a:accent5>
      <a:accent6>
        <a:srgbClr val="FF7C80"/>
      </a:accent6>
      <a:hlink>
        <a:srgbClr val="009999"/>
      </a:hlink>
      <a:folHlink>
        <a:srgbClr val="99CC00"/>
      </a:folHlink>
    </a:clrScheme>
    <a:fontScheme name="1_Velcade template 2#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lcade template 2#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template 2#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template 2#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template 2#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template 2#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template 2#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template 2#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template 2#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template 2#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template 2#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template 2#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template 2#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nyx Pharmaceuticals Publications - MIDNIGHT Gradient">
  <a:themeElements>
    <a:clrScheme name="Custom 57">
      <a:dk1>
        <a:srgbClr val="000000"/>
      </a:dk1>
      <a:lt1>
        <a:srgbClr val="FFFFFF"/>
      </a:lt1>
      <a:dk2>
        <a:srgbClr val="223B75"/>
      </a:dk2>
      <a:lt2>
        <a:srgbClr val="223B75"/>
      </a:lt2>
      <a:accent1>
        <a:srgbClr val="223B75"/>
      </a:accent1>
      <a:accent2>
        <a:srgbClr val="F08402"/>
      </a:accent2>
      <a:accent3>
        <a:srgbClr val="CCB750"/>
      </a:accent3>
      <a:accent4>
        <a:srgbClr val="93A55A"/>
      </a:accent4>
      <a:accent5>
        <a:srgbClr val="C00000"/>
      </a:accent5>
      <a:accent6>
        <a:srgbClr val="FFFFCC"/>
      </a:accent6>
      <a:hlink>
        <a:srgbClr val="188BCC"/>
      </a:hlink>
      <a:folHlink>
        <a:srgbClr val="ABAB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000000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85858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585858"/>
        </a:dk1>
        <a:lt1>
          <a:srgbClr val="FFFFFF"/>
        </a:lt1>
        <a:dk2>
          <a:srgbClr val="003A6E"/>
        </a:dk2>
        <a:lt2>
          <a:srgbClr val="55005A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585858"/>
        </a:dk1>
        <a:lt1>
          <a:srgbClr val="FFFFFF"/>
        </a:lt1>
        <a:dk2>
          <a:srgbClr val="003A6E"/>
        </a:dk2>
        <a:lt2>
          <a:srgbClr val="81A1D9"/>
        </a:lt2>
        <a:accent1>
          <a:srgbClr val="66CBFF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B8E2FF"/>
        </a:accent5>
        <a:accent6>
          <a:srgbClr val="B50000"/>
        </a:accent6>
        <a:hlink>
          <a:srgbClr val="FF9700"/>
        </a:hlink>
        <a:folHlink>
          <a:srgbClr val="5500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nyx Pharmaceuticals Publications - MIDNIGHT Gradient">
  <a:themeElements>
    <a:clrScheme name="Custom 57">
      <a:dk1>
        <a:srgbClr val="000000"/>
      </a:dk1>
      <a:lt1>
        <a:srgbClr val="FFFFFF"/>
      </a:lt1>
      <a:dk2>
        <a:srgbClr val="223B75"/>
      </a:dk2>
      <a:lt2>
        <a:srgbClr val="223B75"/>
      </a:lt2>
      <a:accent1>
        <a:srgbClr val="223B75"/>
      </a:accent1>
      <a:accent2>
        <a:srgbClr val="F08402"/>
      </a:accent2>
      <a:accent3>
        <a:srgbClr val="CCB750"/>
      </a:accent3>
      <a:accent4>
        <a:srgbClr val="93A55A"/>
      </a:accent4>
      <a:accent5>
        <a:srgbClr val="C00000"/>
      </a:accent5>
      <a:accent6>
        <a:srgbClr val="FFFFCC"/>
      </a:accent6>
      <a:hlink>
        <a:srgbClr val="188BCC"/>
      </a:hlink>
      <a:folHlink>
        <a:srgbClr val="ABAB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000000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85858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585858"/>
        </a:dk1>
        <a:lt1>
          <a:srgbClr val="FFFFFF"/>
        </a:lt1>
        <a:dk2>
          <a:srgbClr val="003A6E"/>
        </a:dk2>
        <a:lt2>
          <a:srgbClr val="55005A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585858"/>
        </a:dk1>
        <a:lt1>
          <a:srgbClr val="FFFFFF"/>
        </a:lt1>
        <a:dk2>
          <a:srgbClr val="003A6E"/>
        </a:dk2>
        <a:lt2>
          <a:srgbClr val="81A1D9"/>
        </a:lt2>
        <a:accent1>
          <a:srgbClr val="66CBFF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B8E2FF"/>
        </a:accent5>
        <a:accent6>
          <a:srgbClr val="B50000"/>
        </a:accent6>
        <a:hlink>
          <a:srgbClr val="FF9700"/>
        </a:hlink>
        <a:folHlink>
          <a:srgbClr val="5500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03BE0A5-854D-4949-98AE-792D4BA5448C}"/>
</file>

<file path=customXml/itemProps2.xml><?xml version="1.0" encoding="utf-8"?>
<ds:datastoreItem xmlns:ds="http://schemas.openxmlformats.org/officeDocument/2006/customXml" ds:itemID="{1654010F-9BBA-4D23-B218-788BC57ED857}"/>
</file>

<file path=customXml/itemProps3.xml><?xml version="1.0" encoding="utf-8"?>
<ds:datastoreItem xmlns:ds="http://schemas.openxmlformats.org/officeDocument/2006/customXml" ds:itemID="{B5514988-4F35-4D36-831E-373F67BD2F19}"/>
</file>

<file path=docProps/app.xml><?xml version="1.0" encoding="utf-8"?>
<Properties xmlns="http://schemas.openxmlformats.org/officeDocument/2006/extended-properties" xmlns:vt="http://schemas.openxmlformats.org/officeDocument/2006/docPropsVTypes">
  <TotalTime>6808</TotalTime>
  <Words>4433</Words>
  <Application>Microsoft Macintosh PowerPoint</Application>
  <PresentationFormat>Widescreen</PresentationFormat>
  <Paragraphs>744</Paragraphs>
  <Slides>46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30</vt:i4>
      </vt:variant>
      <vt:variant>
        <vt:lpstr>Slide Titles</vt:lpstr>
      </vt:variant>
      <vt:variant>
        <vt:i4>46</vt:i4>
      </vt:variant>
    </vt:vector>
  </HeadingPairs>
  <TitlesOfParts>
    <vt:vector size="92" baseType="lpstr">
      <vt:lpstr>Arial</vt:lpstr>
      <vt:lpstr>Arial Nova Light</vt:lpstr>
      <vt:lpstr>Calibri</vt:lpstr>
      <vt:lpstr>Calibri Light</vt:lpstr>
      <vt:lpstr>Century Gothic</vt:lpstr>
      <vt:lpstr>Comic Sans MS</vt:lpstr>
      <vt:lpstr>Franklin Gothic Book</vt:lpstr>
      <vt:lpstr>Franklin Gothic Medium</vt:lpstr>
      <vt:lpstr>Franklin Gothic Medium Cond</vt:lpstr>
      <vt:lpstr>Oswald Light</vt:lpstr>
      <vt:lpstr>Times</vt:lpstr>
      <vt:lpstr>Times New Roman</vt:lpstr>
      <vt:lpstr>Trebuchet MS</vt:lpstr>
      <vt:lpstr>Wingdings</vt:lpstr>
      <vt:lpstr>Wingdings 2</vt:lpstr>
      <vt:lpstr>Wingdings 3</vt:lpstr>
      <vt:lpstr>1_Office Theme</vt:lpstr>
      <vt:lpstr>7_VELCADE Sales Training Slide Template</vt:lpstr>
      <vt:lpstr>1_VELCADE Sales Training Slide Template</vt:lpstr>
      <vt:lpstr>2_VELCADE Sales Training Slide Template</vt:lpstr>
      <vt:lpstr>11_VELCADE Sales Training Slide Template</vt:lpstr>
      <vt:lpstr>4_lonial</vt:lpstr>
      <vt:lpstr>1_Velcade template 2#</vt:lpstr>
      <vt:lpstr>4_Onyx Pharmaceuticals Publications - MIDNIGHT Gradient</vt:lpstr>
      <vt:lpstr>1_Onyx Pharmaceuticals Publications - MIDNIGHT Gradient</vt:lpstr>
      <vt:lpstr>9_VELCADE Sales Training Slide Template</vt:lpstr>
      <vt:lpstr>9_Office Theme</vt:lpstr>
      <vt:lpstr>12_VELCADE Sales Training Slide Template</vt:lpstr>
      <vt:lpstr>8_VELCADE Sales Training Slide Template</vt:lpstr>
      <vt:lpstr>10_VELCADE Sales Training Slide Template</vt:lpstr>
      <vt:lpstr>2_Office Theme</vt:lpstr>
      <vt:lpstr>Custom Design</vt:lpstr>
      <vt:lpstr>Theme SANOFI</vt:lpstr>
      <vt:lpstr>1_Custom Design</vt:lpstr>
      <vt:lpstr>Office Theme</vt:lpstr>
      <vt:lpstr>TH blue SLIDE MASTER</vt:lpstr>
      <vt:lpstr>3_Office Theme</vt:lpstr>
      <vt:lpstr>1_ML 03-04 REAL Template</vt:lpstr>
      <vt:lpstr>4_Office Theme</vt:lpstr>
      <vt:lpstr>3_ML 03-04 REAL Template</vt:lpstr>
      <vt:lpstr>5_Office Theme</vt:lpstr>
      <vt:lpstr>4_Academic blue</vt:lpstr>
      <vt:lpstr>4_ML 03-04 REAL Template</vt:lpstr>
      <vt:lpstr>7_Office Theme</vt:lpstr>
      <vt:lpstr>6_Office Theme</vt:lpstr>
      <vt:lpstr>3_Plantilla grises</vt:lpstr>
      <vt:lpstr>PowerPoint Presentation</vt:lpstr>
      <vt:lpstr>PowerPoint Presentation</vt:lpstr>
      <vt:lpstr>PowerPoint Presentation</vt:lpstr>
      <vt:lpstr>PowerPoint Presentation</vt:lpstr>
      <vt:lpstr>Mary worked as a 64 year-old librarian </vt:lpstr>
      <vt:lpstr>Case</vt:lpstr>
      <vt:lpstr>Case</vt:lpstr>
      <vt:lpstr>Case</vt:lpstr>
      <vt:lpstr>Systemic Treatment </vt:lpstr>
      <vt:lpstr>Case: best RRMM treatment  options include</vt:lpstr>
      <vt:lpstr>Treating Multiple Myeloma  Is a Marathon, Not a Sprint </vt:lpstr>
      <vt:lpstr>Key Targets in MM 2020</vt:lpstr>
      <vt:lpstr>Venetoclax Targets BCL-2 and Induces Apoptosis in  MM Cells</vt:lpstr>
      <vt:lpstr>BELLINI Study Design</vt:lpstr>
      <vt:lpstr>PFS and OS in All Patients (ITT)  Clinical Data Cutoff: 15 Jul 2019</vt:lpstr>
      <vt:lpstr>PFS is Significantly Prolonged with Venetoclax in Patients With t(11;14) or BCL2high, but not in Patients With Non-t(11;14), BCL2low MM</vt:lpstr>
      <vt:lpstr>Melflufen Is a Lipophilic Peptide-Conjugated Alkylator  That Rapidly Delivers a Highly Cytotoxic Payload Into Myeloma Cells</vt:lpstr>
      <vt:lpstr>HORIZON: Study Design</vt:lpstr>
      <vt:lpstr>Best M-Protein Change (n=112)a</vt:lpstr>
      <vt:lpstr>Best Response</vt:lpstr>
      <vt:lpstr>Lonial  et al , ASCO 2019 IBERDOMIDE Mechanism of Action</vt:lpstr>
      <vt:lpstr>Iberdomide MM-001 Phase 1b/2a trial: Study Design</vt:lpstr>
      <vt:lpstr>Response</vt:lpstr>
      <vt:lpstr>Antibody Drug Conjugates (ADC) – BCMA Auristatin Immunotoxin Induces Strong Anti-MM Effects </vt:lpstr>
      <vt:lpstr>PowerPoint Presentation</vt:lpstr>
      <vt:lpstr>Efficacy Data: Overall Response Rate (IRC) </vt:lpstr>
      <vt:lpstr>Efficacy Data: Clinical Benefit Rate</vt:lpstr>
      <vt:lpstr>Efficacy Data: Progression-Free Survival by Response</vt:lpstr>
      <vt:lpstr>Safety Data: Treatment Discontinuation, Dose Reductions, Dose Interruptions/Delays and Adverse Events of Special Interest</vt:lpstr>
      <vt:lpstr>Conclusions – Continued Integration and Impact of Novel Agents in ND MM and  RR MM, including Immune Therapies:</vt:lpstr>
      <vt:lpstr>CART Therapy in MM</vt:lpstr>
      <vt:lpstr>Disclosures</vt:lpstr>
      <vt:lpstr>Case </vt:lpstr>
      <vt:lpstr>Options</vt:lpstr>
      <vt:lpstr>Story</vt:lpstr>
      <vt:lpstr>Optimal Target for CART in MM</vt:lpstr>
      <vt:lpstr>bb2121 Anti-BCMA CAR T-Cell Therapy in Patients With Relapsed/Refractory Multiple Myeloma:  Updated Results From a Multicenter Phase 1 Study CRB-401</vt:lpstr>
      <vt:lpstr>Treatment History </vt:lpstr>
      <vt:lpstr>Response to bb2121 Infusion </vt:lpstr>
      <vt:lpstr>Progression-Free Survival </vt:lpstr>
      <vt:lpstr>bb2121: Safety</vt:lpstr>
      <vt:lpstr>Pivotal Phase II KarMMa Study of bb2121 (Ide-cel) for Relapsed/Refractory MM Meets Primary and Key Secondary Endpoints Press Release – December 6, 2019</vt:lpstr>
      <vt:lpstr>CARTITUDE-1 Trial of JNJ-4528 Study Design</vt:lpstr>
      <vt:lpstr>CARTITUDE-1 Trial of JNJ-4528 Reduction in Tumor Burden</vt:lpstr>
      <vt:lpstr>LCAR-B38M LEGEND-2 Study Design</vt:lpstr>
      <vt:lpstr>LCAR-B38M  Conclusions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112</cp:revision>
  <cp:lastPrinted>2020-02-22T23:18:15Z</cp:lastPrinted>
  <dcterms:created xsi:type="dcterms:W3CDTF">2017-03-30T23:17:08Z</dcterms:created>
  <dcterms:modified xsi:type="dcterms:W3CDTF">2020-03-02T17:39:44Z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